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emf" ContentType="image/x-emf"/>
  <Default Extension="png" ContentType="image/png"/>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5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4" r:id="rId4"/>
    <p:sldMasterId id="2147483686" r:id="rId5"/>
    <p:sldMasterId id="2147483699" r:id="rId6"/>
    <p:sldMasterId id="2147483711" r:id="rId7"/>
    <p:sldMasterId id="2147483723" r:id="rId8"/>
    <p:sldMasterId id="2147483736" r:id="rId9"/>
    <p:sldMasterId id="2147483742" r:id="rId10"/>
    <p:sldMasterId id="2147483755" r:id="rId11"/>
  </p:sldMasterIdLst>
  <p:notesMasterIdLst>
    <p:notesMasterId r:id="rId16"/>
  </p:notesMasterIdLst>
  <p:handoutMasterIdLst>
    <p:handoutMasterId r:id="rId94"/>
  </p:handoutMasterIdLst>
  <p:sldIdLst>
    <p:sldId id="816" r:id="rId12"/>
    <p:sldId id="818" r:id="rId13"/>
    <p:sldId id="820" r:id="rId14"/>
    <p:sldId id="822" r:id="rId15"/>
    <p:sldId id="824" r:id="rId17"/>
    <p:sldId id="826" r:id="rId18"/>
    <p:sldId id="828" r:id="rId19"/>
    <p:sldId id="527" r:id="rId20"/>
    <p:sldId id="830" r:id="rId21"/>
    <p:sldId id="553" r:id="rId22"/>
    <p:sldId id="529" r:id="rId23"/>
    <p:sldId id="531" r:id="rId24"/>
    <p:sldId id="530" r:id="rId25"/>
    <p:sldId id="535" r:id="rId26"/>
    <p:sldId id="537" r:id="rId27"/>
    <p:sldId id="532" r:id="rId28"/>
    <p:sldId id="534" r:id="rId29"/>
    <p:sldId id="543" r:id="rId30"/>
    <p:sldId id="538" r:id="rId31"/>
    <p:sldId id="539" r:id="rId32"/>
    <p:sldId id="540" r:id="rId33"/>
    <p:sldId id="545" r:id="rId34"/>
    <p:sldId id="544" r:id="rId35"/>
    <p:sldId id="547" r:id="rId36"/>
    <p:sldId id="978" r:id="rId37"/>
    <p:sldId id="833" r:id="rId38"/>
    <p:sldId id="979" r:id="rId39"/>
    <p:sldId id="912" r:id="rId40"/>
    <p:sldId id="980" r:id="rId41"/>
    <p:sldId id="914" r:id="rId42"/>
    <p:sldId id="554" r:id="rId43"/>
    <p:sldId id="555" r:id="rId44"/>
    <p:sldId id="557" r:id="rId45"/>
    <p:sldId id="915" r:id="rId46"/>
    <p:sldId id="916" r:id="rId47"/>
    <p:sldId id="562" r:id="rId48"/>
    <p:sldId id="573" r:id="rId49"/>
    <p:sldId id="917" r:id="rId50"/>
    <p:sldId id="576" r:id="rId51"/>
    <p:sldId id="918" r:id="rId52"/>
    <p:sldId id="982" r:id="rId53"/>
    <p:sldId id="920" r:id="rId54"/>
    <p:sldId id="580" r:id="rId55"/>
    <p:sldId id="581" r:id="rId56"/>
    <p:sldId id="922" r:id="rId57"/>
    <p:sldId id="582" r:id="rId58"/>
    <p:sldId id="983" r:id="rId59"/>
    <p:sldId id="585" r:id="rId60"/>
    <p:sldId id="586" r:id="rId61"/>
    <p:sldId id="924" r:id="rId62"/>
    <p:sldId id="926" r:id="rId63"/>
    <p:sldId id="601" r:id="rId64"/>
    <p:sldId id="602" r:id="rId65"/>
    <p:sldId id="930" r:id="rId66"/>
    <p:sldId id="604" r:id="rId67"/>
    <p:sldId id="612" r:id="rId68"/>
    <p:sldId id="1035" r:id="rId69"/>
    <p:sldId id="932" r:id="rId70"/>
    <p:sldId id="613" r:id="rId71"/>
    <p:sldId id="614" r:id="rId72"/>
    <p:sldId id="615" r:id="rId73"/>
    <p:sldId id="616" r:id="rId74"/>
    <p:sldId id="933" r:id="rId75"/>
    <p:sldId id="934" r:id="rId76"/>
    <p:sldId id="643" r:id="rId77"/>
    <p:sldId id="641" r:id="rId78"/>
    <p:sldId id="623" r:id="rId79"/>
    <p:sldId id="935" r:id="rId80"/>
    <p:sldId id="625" r:id="rId81"/>
    <p:sldId id="626" r:id="rId82"/>
    <p:sldId id="627" r:id="rId83"/>
    <p:sldId id="938" r:id="rId84"/>
    <p:sldId id="975" r:id="rId85"/>
    <p:sldId id="630" r:id="rId86"/>
    <p:sldId id="631" r:id="rId87"/>
    <p:sldId id="633" r:id="rId88"/>
    <p:sldId id="635" r:id="rId89"/>
    <p:sldId id="637" r:id="rId90"/>
    <p:sldId id="1036" r:id="rId91"/>
    <p:sldId id="646" r:id="rId92"/>
    <p:sldId id="977" r:id="rId93"/>
  </p:sldIdLst>
  <p:sldSz cx="12192000" cy="6858000"/>
  <p:notesSz cx="6858000" cy="9144000"/>
  <p:custDataLst>
    <p:tags r:id="rId99"/>
  </p:custDataLst>
  <p:defaultTextStyle>
    <a:defPPr>
      <a:defRPr lang="en-US"/>
    </a:defPPr>
    <a:lvl1pPr marL="0" lvl="0"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9pPr>
  </p:defaultTextStyle>
  <p:extLst>
    <p:ext uri="{EFAFB233-063F-42B5-8137-9DF3F51BA10A}">
      <p15:sldGuideLst xmlns:p15="http://schemas.microsoft.com/office/powerpoint/2012/main">
        <p15:guide id="1" orient="horz" pos="2273"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Wayne"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99"/>
    <a:srgbClr val="669900"/>
    <a:srgbClr val="0099CC"/>
    <a:srgbClr val="009999"/>
    <a:srgbClr val="CC3300"/>
    <a:srgbClr val="333333"/>
    <a:srgbClr val="0075C2"/>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338"/>
    <p:restoredTop sz="91652"/>
  </p:normalViewPr>
  <p:slideViewPr>
    <p:cSldViewPr showGuides="1">
      <p:cViewPr varScale="1">
        <p:scale>
          <a:sx n="67" d="100"/>
          <a:sy n="67" d="100"/>
        </p:scale>
        <p:origin x="-1128" y="-102"/>
      </p:cViewPr>
      <p:guideLst>
        <p:guide orient="horz" pos="2273"/>
        <p:guide pos="3840"/>
      </p:guideLst>
    </p:cSldViewPr>
  </p:slideViewPr>
  <p:notesTextViewPr>
    <p:cViewPr>
      <p:scale>
        <a:sx n="100" d="100"/>
        <a:sy n="100" d="100"/>
      </p:scale>
      <p:origin x="0" y="0"/>
    </p:cViewPr>
  </p:notesTextViewPr>
  <p:sorterViewPr showFormatting="0">
    <p:cViewPr>
      <p:scale>
        <a:sx n="66" d="100"/>
        <a:sy n="66" d="100"/>
      </p:scale>
      <p:origin x="0" y="7176"/>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tags" Target="tags/tag426.xml"/><Relationship Id="rId98" Type="http://schemas.openxmlformats.org/officeDocument/2006/relationships/commentAuthors" Target="commentAuthors.xml"/><Relationship Id="rId97" Type="http://schemas.openxmlformats.org/officeDocument/2006/relationships/tableStyles" Target="tableStyles.xml"/><Relationship Id="rId96" Type="http://schemas.openxmlformats.org/officeDocument/2006/relationships/viewProps" Target="viewProps.xml"/><Relationship Id="rId95" Type="http://schemas.openxmlformats.org/officeDocument/2006/relationships/presProps" Target="presProps.xml"/><Relationship Id="rId94" Type="http://schemas.openxmlformats.org/officeDocument/2006/relationships/handoutMaster" Target="handoutMasters/handoutMaster1.xml"/><Relationship Id="rId93" Type="http://schemas.openxmlformats.org/officeDocument/2006/relationships/slide" Target="slides/slide81.xml"/><Relationship Id="rId92" Type="http://schemas.openxmlformats.org/officeDocument/2006/relationships/slide" Target="slides/slide80.xml"/><Relationship Id="rId91" Type="http://schemas.openxmlformats.org/officeDocument/2006/relationships/slide" Target="slides/slide79.xml"/><Relationship Id="rId90" Type="http://schemas.openxmlformats.org/officeDocument/2006/relationships/slide" Target="slides/slide78.xml"/><Relationship Id="rId9" Type="http://schemas.openxmlformats.org/officeDocument/2006/relationships/slideMaster" Target="slideMasters/slideMaster8.xml"/><Relationship Id="rId89" Type="http://schemas.openxmlformats.org/officeDocument/2006/relationships/slide" Target="slides/slide77.xml"/><Relationship Id="rId88" Type="http://schemas.openxmlformats.org/officeDocument/2006/relationships/slide" Target="slides/slide76.xml"/><Relationship Id="rId87" Type="http://schemas.openxmlformats.org/officeDocument/2006/relationships/slide" Target="slides/slide75.xml"/><Relationship Id="rId86" Type="http://schemas.openxmlformats.org/officeDocument/2006/relationships/slide" Target="slides/slide74.xml"/><Relationship Id="rId85" Type="http://schemas.openxmlformats.org/officeDocument/2006/relationships/slide" Target="slides/slide73.xml"/><Relationship Id="rId84" Type="http://schemas.openxmlformats.org/officeDocument/2006/relationships/slide" Target="slides/slide72.xml"/><Relationship Id="rId83" Type="http://schemas.openxmlformats.org/officeDocument/2006/relationships/slide" Target="slides/slide71.xml"/><Relationship Id="rId82" Type="http://schemas.openxmlformats.org/officeDocument/2006/relationships/slide" Target="slides/slide70.xml"/><Relationship Id="rId81" Type="http://schemas.openxmlformats.org/officeDocument/2006/relationships/slide" Target="slides/slide69.xml"/><Relationship Id="rId80" Type="http://schemas.openxmlformats.org/officeDocument/2006/relationships/slide" Target="slides/slide68.xml"/><Relationship Id="rId8" Type="http://schemas.openxmlformats.org/officeDocument/2006/relationships/slideMaster" Target="slideMasters/slideMaster7.xml"/><Relationship Id="rId79" Type="http://schemas.openxmlformats.org/officeDocument/2006/relationships/slide" Target="slides/slide67.xml"/><Relationship Id="rId78" Type="http://schemas.openxmlformats.org/officeDocument/2006/relationships/slide" Target="slides/slide66.xml"/><Relationship Id="rId77" Type="http://schemas.openxmlformats.org/officeDocument/2006/relationships/slide" Target="slides/slide65.xml"/><Relationship Id="rId76" Type="http://schemas.openxmlformats.org/officeDocument/2006/relationships/slide" Target="slides/slide64.xml"/><Relationship Id="rId75" Type="http://schemas.openxmlformats.org/officeDocument/2006/relationships/slide" Target="slides/slide63.xml"/><Relationship Id="rId74" Type="http://schemas.openxmlformats.org/officeDocument/2006/relationships/slide" Target="slides/slide62.xml"/><Relationship Id="rId73" Type="http://schemas.openxmlformats.org/officeDocument/2006/relationships/slide" Target="slides/slide61.xml"/><Relationship Id="rId72" Type="http://schemas.openxmlformats.org/officeDocument/2006/relationships/slide" Target="slides/slide60.xml"/><Relationship Id="rId71" Type="http://schemas.openxmlformats.org/officeDocument/2006/relationships/slide" Target="slides/slide59.xml"/><Relationship Id="rId70" Type="http://schemas.openxmlformats.org/officeDocument/2006/relationships/slide" Target="slides/slide58.xml"/><Relationship Id="rId7" Type="http://schemas.openxmlformats.org/officeDocument/2006/relationships/slideMaster" Target="slideMasters/slideMaster6.xml"/><Relationship Id="rId69" Type="http://schemas.openxmlformats.org/officeDocument/2006/relationships/slide" Target="slides/slide57.xml"/><Relationship Id="rId68" Type="http://schemas.openxmlformats.org/officeDocument/2006/relationships/slide" Target="slides/slide56.xml"/><Relationship Id="rId67" Type="http://schemas.openxmlformats.org/officeDocument/2006/relationships/slide" Target="slides/slide55.xml"/><Relationship Id="rId66" Type="http://schemas.openxmlformats.org/officeDocument/2006/relationships/slide" Target="slides/slide54.xml"/><Relationship Id="rId65" Type="http://schemas.openxmlformats.org/officeDocument/2006/relationships/slide" Target="slides/slide53.xml"/><Relationship Id="rId64" Type="http://schemas.openxmlformats.org/officeDocument/2006/relationships/slide" Target="slides/slide52.xml"/><Relationship Id="rId63" Type="http://schemas.openxmlformats.org/officeDocument/2006/relationships/slide" Target="slides/slide51.xml"/><Relationship Id="rId62" Type="http://schemas.openxmlformats.org/officeDocument/2006/relationships/slide" Target="slides/slide50.xml"/><Relationship Id="rId61" Type="http://schemas.openxmlformats.org/officeDocument/2006/relationships/slide" Target="slides/slide49.xml"/><Relationship Id="rId60" Type="http://schemas.openxmlformats.org/officeDocument/2006/relationships/slide" Target="slides/slide48.xml"/><Relationship Id="rId6" Type="http://schemas.openxmlformats.org/officeDocument/2006/relationships/slideMaster" Target="slideMasters/slideMaster5.xml"/><Relationship Id="rId59" Type="http://schemas.openxmlformats.org/officeDocument/2006/relationships/slide" Target="slides/slide47.xml"/><Relationship Id="rId58" Type="http://schemas.openxmlformats.org/officeDocument/2006/relationships/slide" Target="slides/slide46.xml"/><Relationship Id="rId57" Type="http://schemas.openxmlformats.org/officeDocument/2006/relationships/slide" Target="slides/slide45.xml"/><Relationship Id="rId56" Type="http://schemas.openxmlformats.org/officeDocument/2006/relationships/slide" Target="slides/slide44.xml"/><Relationship Id="rId55" Type="http://schemas.openxmlformats.org/officeDocument/2006/relationships/slide" Target="slides/slide43.xml"/><Relationship Id="rId54" Type="http://schemas.openxmlformats.org/officeDocument/2006/relationships/slide" Target="slides/slide42.xml"/><Relationship Id="rId53" Type="http://schemas.openxmlformats.org/officeDocument/2006/relationships/slide" Target="slides/slide41.xml"/><Relationship Id="rId52" Type="http://schemas.openxmlformats.org/officeDocument/2006/relationships/slide" Target="slides/slide40.xml"/><Relationship Id="rId51" Type="http://schemas.openxmlformats.org/officeDocument/2006/relationships/slide" Target="slides/slide39.xml"/><Relationship Id="rId50" Type="http://schemas.openxmlformats.org/officeDocument/2006/relationships/slide" Target="slides/slide38.xml"/><Relationship Id="rId5" Type="http://schemas.openxmlformats.org/officeDocument/2006/relationships/slideMaster" Target="slideMasters/slideMaster4.xml"/><Relationship Id="rId49" Type="http://schemas.openxmlformats.org/officeDocument/2006/relationships/slide" Target="slides/slide37.xml"/><Relationship Id="rId48" Type="http://schemas.openxmlformats.org/officeDocument/2006/relationships/slide" Target="slides/slide36.xml"/><Relationship Id="rId47" Type="http://schemas.openxmlformats.org/officeDocument/2006/relationships/slide" Target="slides/slide35.xml"/><Relationship Id="rId46" Type="http://schemas.openxmlformats.org/officeDocument/2006/relationships/slide" Target="slides/slide34.xml"/><Relationship Id="rId45" Type="http://schemas.openxmlformats.org/officeDocument/2006/relationships/slide" Target="slides/slide33.xml"/><Relationship Id="rId44" Type="http://schemas.openxmlformats.org/officeDocument/2006/relationships/slide" Target="slides/slide32.xml"/><Relationship Id="rId43" Type="http://schemas.openxmlformats.org/officeDocument/2006/relationships/slide" Target="slides/slide31.xml"/><Relationship Id="rId42" Type="http://schemas.openxmlformats.org/officeDocument/2006/relationships/slide" Target="slides/slide30.xml"/><Relationship Id="rId41" Type="http://schemas.openxmlformats.org/officeDocument/2006/relationships/slide" Target="slides/slide29.xml"/><Relationship Id="rId40" Type="http://schemas.openxmlformats.org/officeDocument/2006/relationships/slide" Target="slides/slide28.xml"/><Relationship Id="rId4" Type="http://schemas.openxmlformats.org/officeDocument/2006/relationships/slideMaster" Target="slideMasters/slideMaster3.xml"/><Relationship Id="rId39" Type="http://schemas.openxmlformats.org/officeDocument/2006/relationships/slide" Target="slides/slide27.xml"/><Relationship Id="rId38" Type="http://schemas.openxmlformats.org/officeDocument/2006/relationships/slide" Target="slides/slide26.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notesMaster" Target="notesMasters/notesMaster1.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0" hangingPunct="0">
              <a:defRPr sz="1200">
                <a:solidFill>
                  <a:schemeClr val="tx1"/>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ln>
        </p:spPr>
        <p:txBody>
          <a:bodyPr vert="horz" wrap="square" lIns="91440" tIns="45720" rIns="91440" bIns="45720" numCol="1" anchor="t" anchorCtr="0" compatLnSpc="1"/>
          <a:lstStyle>
            <a:lvl1pPr algn="r" eaLnBrk="0" hangingPunct="0">
              <a:defRPr sz="1200">
                <a:solidFill>
                  <a:schemeClr val="tx1"/>
                </a:solidFill>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5364" name="Rectangle 4"/>
          <p:cNvSpPr>
            <a:spLocks noGrp="1" noRot="1" noChangeAspect="1" noTextEdit="1"/>
          </p:cNvSpPr>
          <p:nvPr>
            <p:ph type="sldImg" idx="2"/>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ln>
        </p:spPr>
        <p:txBody>
          <a:bodyPr vert="horz" wrap="square" lIns="91440" tIns="45720" rIns="91440" bIns="45720" numCol="1" anchor="b" anchorCtr="0" compatLnSpc="1"/>
          <a:lstStyle>
            <a:lvl1pPr eaLnBrk="0" hangingPunct="0">
              <a:defRPr sz="1200">
                <a:solidFill>
                  <a:schemeClr val="tx1"/>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p:spPr>
        <p:txBody>
          <a:bodyPr vert="horz" wrap="square" lIns="91440" tIns="45720" rIns="91440" bIns="45720" numCol="1" anchor="b" anchorCtr="0" compatLnSpc="1"/>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7" Type="http://schemas.openxmlformats.org/officeDocument/2006/relationships/image" Target="../media/image11.emf"/><Relationship Id="rId6" Type="http://schemas.openxmlformats.org/officeDocument/2006/relationships/tags" Target="../tags/tag3.xml"/><Relationship Id="rId5" Type="http://schemas.openxmlformats.org/officeDocument/2006/relationships/image" Target="../media/image10.emf"/><Relationship Id="rId4" Type="http://schemas.openxmlformats.org/officeDocument/2006/relationships/tags" Target="../tags/tag2.xml"/><Relationship Id="rId3" Type="http://schemas.openxmlformats.org/officeDocument/2006/relationships/image" Target="../media/image9.png"/><Relationship Id="rId2" Type="http://schemas.openxmlformats.org/officeDocument/2006/relationships/tags" Target="../tags/tag1.xml"/><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7170" name="Picture 22" descr="1"/>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13" name="Text Box 16"/>
          <p:cNvSpPr txBox="1">
            <a:spLocks noChangeArrowheads="1"/>
          </p:cNvSpPr>
          <p:nvPr/>
        </p:nvSpPr>
        <p:spPr bwMode="auto">
          <a:xfrm>
            <a:off x="-3505200" y="-26987"/>
            <a:ext cx="3393017" cy="4723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852" tIns="53425" rIns="106852" bIns="53425">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9pPr>
          </a:lstStyle>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英文标题</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:30-40pt  </a:t>
            </a: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副标题</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:26-30pt</a:t>
            </a: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字体颜色</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:R119 G119 B119</a:t>
            </a: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 </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:Arial</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中文标题</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:20-40pt</a:t>
            </a: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a:t>
            </a: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宋体</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  </a:t>
            </a: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副标题</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:24-28pt</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a:t>
            </a: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华文细黑</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字体颜色</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:R119  G119  B119</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14" name="Text Box 19"/>
          <p:cNvSpPr txBox="1">
            <a:spLocks noChangeArrowheads="1"/>
          </p:cNvSpPr>
          <p:nvPr/>
        </p:nvSpPr>
        <p:spPr bwMode="auto">
          <a:xfrm>
            <a:off x="9472084" y="6165850"/>
            <a:ext cx="2287270" cy="3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5600" tIns="52800" rIns="105600" bIns="52800">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9pPr>
          </a:lstStyle>
          <a:p>
            <a:pPr marL="0" marR="0" lvl="0" indent="0" algn="l" defTabSz="802005" rtl="0" eaLnBrk="1" fontAlgn="base" latinLnBrk="0" hangingPunct="1">
              <a:lnSpc>
                <a:spcPct val="100000"/>
              </a:lnSpc>
              <a:spcBef>
                <a:spcPct val="0"/>
              </a:spcBef>
              <a:spcAft>
                <a:spcPct val="0"/>
              </a:spcAft>
              <a:buClrTx/>
              <a:buSzTx/>
              <a:buFontTx/>
              <a:buNone/>
              <a:defRPr/>
            </a:pPr>
            <a:r>
              <a:rPr kumimoji="0" lang="en-US" altLang="zh-CN"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rPr>
              <a:t>www.pkucare.com</a:t>
            </a:r>
            <a:endParaRPr kumimoji="0" lang="en-US" altLang="zh-CN"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7173" name="Rectangle 20"/>
          <p:cNvSpPr/>
          <p:nvPr/>
        </p:nvSpPr>
        <p:spPr>
          <a:xfrm>
            <a:off x="-1104900" y="641191"/>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7174" name="Rectangle 21"/>
          <p:cNvSpPr/>
          <p:nvPr/>
        </p:nvSpPr>
        <p:spPr>
          <a:xfrm>
            <a:off x="-1104900" y="2944654"/>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96611" name="Rectangle 3"/>
          <p:cNvSpPr>
            <a:spLocks noGrp="1" noChangeArrowheads="1"/>
          </p:cNvSpPr>
          <p:nvPr>
            <p:ph type="ctrTitle"/>
          </p:nvPr>
        </p:nvSpPr>
        <p:spPr>
          <a:xfrm>
            <a:off x="1397000" y="1268413"/>
            <a:ext cx="10363200" cy="1152525"/>
          </a:xfrm>
        </p:spPr>
        <p:txBody>
          <a:bodyPr/>
          <a:lstStyle>
            <a:lvl1pPr>
              <a:defRPr sz="4000" b="0">
                <a:ea typeface="宋体" panose="02010600030101010101" pitchFamily="2" charset="-122"/>
              </a:defRPr>
            </a:lvl1pPr>
          </a:lstStyle>
          <a:p>
            <a:r>
              <a:rPr lang="zh-CN" altLang="en-US"/>
              <a:t>单击此处编辑母版标题样式</a:t>
            </a:r>
            <a:endParaRPr lang="zh-CN" altLang="en-US"/>
          </a:p>
        </p:txBody>
      </p:sp>
      <p:sp>
        <p:nvSpPr>
          <p:cNvPr id="196613" name="Rectangle 5"/>
          <p:cNvSpPr>
            <a:spLocks noGrp="1" noChangeArrowheads="1"/>
          </p:cNvSpPr>
          <p:nvPr>
            <p:ph type="subTitle" idx="1"/>
          </p:nvPr>
        </p:nvSpPr>
        <p:spPr>
          <a:xfrm>
            <a:off x="3225800" y="2519363"/>
            <a:ext cx="8534400" cy="838200"/>
          </a:xfrm>
        </p:spPr>
        <p:txBody>
          <a:bodyPr/>
          <a:lstStyle>
            <a:lvl1pPr marL="0" indent="0" algn="r">
              <a:buFontTx/>
              <a:buNone/>
              <a:defRPr sz="1800">
                <a:solidFill>
                  <a:schemeClr val="bg2"/>
                </a:solidFill>
              </a:defRPr>
            </a:lvl1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7" name="矩形 6"/>
          <p:cNvSpPr/>
          <p:nvPr userDrawn="1"/>
        </p:nvSpPr>
        <p:spPr>
          <a:xfrm>
            <a:off x="0" y="4854575"/>
            <a:ext cx="12192000" cy="2003425"/>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endParaRPr>
          </a:p>
        </p:txBody>
      </p:sp>
      <p:pic>
        <p:nvPicPr>
          <p:cNvPr id="22532" name="图片 5"/>
          <p:cNvPicPr>
            <a:picLocks noChangeAspect="1"/>
          </p:cNvPicPr>
          <p:nvPr userDrawn="1"/>
        </p:nvPicPr>
        <p:blipFill>
          <a:blip r:embed="rId2"/>
          <a:srcRect t="58064"/>
          <a:stretch>
            <a:fillRect/>
          </a:stretch>
        </p:blipFill>
        <p:spPr>
          <a:xfrm>
            <a:off x="2894013" y="3981450"/>
            <a:ext cx="6370637" cy="2876550"/>
          </a:xfrm>
          <a:prstGeom prst="rect">
            <a:avLst/>
          </a:prstGeom>
          <a:noFill/>
          <a:ln w="9525">
            <a:noFill/>
          </a:ln>
        </p:spPr>
      </p:pic>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3554" name="图片 5"/>
          <p:cNvPicPr>
            <a:picLocks noChangeAspect="1"/>
          </p:cNvPicPr>
          <p:nvPr userDrawn="1"/>
        </p:nvPicPr>
        <p:blipFill>
          <a:blip r:embed="rId2"/>
          <a:stretch>
            <a:fillRect/>
          </a:stretch>
        </p:blipFill>
        <p:spPr>
          <a:xfrm flipH="1" flipV="1">
            <a:off x="0" y="4259263"/>
            <a:ext cx="3810000" cy="2598737"/>
          </a:xfrm>
          <a:prstGeom prst="rect">
            <a:avLst/>
          </a:prstGeom>
          <a:noFill/>
          <a:ln w="9525">
            <a:noFill/>
          </a:ln>
        </p:spPr>
      </p:pic>
      <p:pic>
        <p:nvPicPr>
          <p:cNvPr id="23555" name="图片 4"/>
          <p:cNvPicPr>
            <a:picLocks noChangeAspect="1"/>
          </p:cNvPicPr>
          <p:nvPr userDrawn="1"/>
        </p:nvPicPr>
        <p:blipFill>
          <a:blip r:embed="rId2"/>
          <a:stretch>
            <a:fillRect/>
          </a:stretch>
        </p:blipFill>
        <p:spPr>
          <a:xfrm>
            <a:off x="7553325" y="0"/>
            <a:ext cx="4638675" cy="3163888"/>
          </a:xfrm>
          <a:prstGeom prst="rect">
            <a:avLst/>
          </a:prstGeom>
          <a:noFill/>
          <a:ln w="9525">
            <a:noFill/>
          </a:ln>
        </p:spPr>
      </p:pic>
      <p:sp>
        <p:nvSpPr>
          <p:cNvPr id="7" name="矩形 6"/>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23557" name="Freeform 244"/>
          <p:cNvSpPr/>
          <p:nvPr userDrawn="1"/>
        </p:nvSpPr>
        <p:spPr>
          <a:xfrm flipH="1" flipV="1">
            <a:off x="10699750" y="1209675"/>
            <a:ext cx="415925" cy="428625"/>
          </a:xfrm>
          <a:custGeom>
            <a:avLst/>
            <a:gdLst/>
            <a:ahLst/>
            <a:cxnLst>
              <a:cxn ang="0">
                <a:pos x="415549" y="294050"/>
              </a:cxn>
              <a:cxn ang="0">
                <a:pos x="286141" y="294050"/>
              </a:cxn>
              <a:cxn ang="0">
                <a:pos x="286141" y="428625"/>
              </a:cxn>
              <a:cxn ang="0">
                <a:pos x="129407" y="428625"/>
              </a:cxn>
              <a:cxn ang="0">
                <a:pos x="129407" y="294050"/>
              </a:cxn>
              <a:cxn ang="0">
                <a:pos x="0" y="294050"/>
              </a:cxn>
              <a:cxn ang="0">
                <a:pos x="0" y="134574"/>
              </a:cxn>
              <a:cxn ang="0">
                <a:pos x="129407" y="134574"/>
              </a:cxn>
              <a:cxn ang="0">
                <a:pos x="129407" y="0"/>
              </a:cxn>
              <a:cxn ang="0">
                <a:pos x="286141" y="0"/>
              </a:cxn>
              <a:cxn ang="0">
                <a:pos x="286141" y="134574"/>
              </a:cxn>
              <a:cxn ang="0">
                <a:pos x="415549" y="134574"/>
              </a:cxn>
              <a:cxn ang="0">
                <a:pos x="415549" y="294050"/>
              </a:cxn>
            </a:cxnLst>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w="9525" cap="flat" cmpd="sng">
            <a:solidFill>
              <a:srgbClr val="0F365E"/>
            </a:solidFill>
            <a:prstDash val="solid"/>
            <a:round/>
            <a:headEnd type="none" w="med" len="med"/>
            <a:tailEnd type="none" w="med" len="med"/>
          </a:ln>
        </p:spPr>
        <p:txBody>
          <a:bodyPr/>
          <a:p>
            <a:endParaRPr lang="zh-CN" altLang="en-US" sz="200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24578" name="图片 14"/>
          <p:cNvPicPr>
            <a:picLocks noChangeAspect="1"/>
          </p:cNvPicPr>
          <p:nvPr userDrawn="1"/>
        </p:nvPicPr>
        <p:blipFill>
          <a:blip r:embed="rId2"/>
          <a:srcRect t="30647" r="71388" b="42088"/>
          <a:stretch>
            <a:fillRect/>
          </a:stretch>
        </p:blipFill>
        <p:spPr>
          <a:xfrm>
            <a:off x="0" y="473075"/>
            <a:ext cx="2252663" cy="3219450"/>
          </a:xfrm>
          <a:prstGeom prst="rect">
            <a:avLst/>
          </a:prstGeom>
          <a:noFill/>
          <a:ln w="9525">
            <a:noFill/>
          </a:ln>
        </p:spPr>
      </p:pic>
      <p:sp>
        <p:nvSpPr>
          <p:cNvPr id="10" name="矩形 9"/>
          <p:cNvSpPr/>
          <p:nvPr userDrawn="1"/>
        </p:nvSpPr>
        <p:spPr>
          <a:xfrm>
            <a:off x="312738"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11" name="矩形 10"/>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2000"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8" name="矩形 7"/>
          <p:cNvSpPr/>
          <p:nvPr userDrawn="1"/>
        </p:nvSpPr>
        <p:spPr>
          <a:xfrm>
            <a:off x="0" y="5724525"/>
            <a:ext cx="12192000"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25604" name="文本框 8"/>
          <p:cNvSpPr txBox="1"/>
          <p:nvPr userDrawn="1"/>
        </p:nvSpPr>
        <p:spPr>
          <a:xfrm rot="-5400000">
            <a:off x="-1373187" y="4148138"/>
            <a:ext cx="3784600"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pitchFamily="49" charset="-122"/>
                <a:ea typeface="黑体" panose="02010609060101010101" pitchFamily="49" charset="-122"/>
              </a:rPr>
              <a:t>&lt;&lt;&lt;&lt;&lt;&lt;&lt;&lt;&lt;&lt;&lt;&lt;&lt;&lt;&lt;&lt;&lt;&lt;&lt;&lt;&lt;&lt;&lt;&lt;&lt;&lt;&lt;&lt;&lt;&lt;&lt;&lt;&lt;&lt;&lt;</a:t>
            </a:r>
            <a:endParaRPr lang="en-US" altLang="zh-CN" sz="1600" b="1" dirty="0">
              <a:solidFill>
                <a:schemeClr val="bg1"/>
              </a:solidFill>
              <a:latin typeface="黑体" panose="02010609060101010101" pitchFamily="49" charset="-122"/>
              <a:ea typeface="黑体" panose="02010609060101010101" pitchFamily="49" charset="-122"/>
            </a:endParaRPr>
          </a:p>
        </p:txBody>
      </p:sp>
      <p:sp>
        <p:nvSpPr>
          <p:cNvPr id="25605" name="文本框 21"/>
          <p:cNvSpPr txBox="1"/>
          <p:nvPr userDrawn="1"/>
        </p:nvSpPr>
        <p:spPr>
          <a:xfrm>
            <a:off x="328613" y="71438"/>
            <a:ext cx="3783012"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pitchFamily="49" charset="-122"/>
                <a:ea typeface="黑体" panose="02010609060101010101" pitchFamily="49" charset="-122"/>
              </a:rPr>
              <a:t>&lt;&lt;&lt;&lt;&lt;&lt;&lt;&lt;&lt;&lt;&lt;&lt;&lt;&lt;&lt;&lt;&lt;&lt;&lt;&lt;&lt;&lt;&lt;&lt;&lt;&lt;&lt;&lt;&lt;&lt;&lt;&lt;&lt;&lt;&lt;</a:t>
            </a:r>
            <a:endParaRPr lang="en-US" altLang="zh-CN" sz="1600" b="1" dirty="0">
              <a:solidFill>
                <a:schemeClr val="bg1"/>
              </a:solidFill>
              <a:latin typeface="黑体" panose="02010609060101010101" pitchFamily="49" charset="-122"/>
              <a:ea typeface="黑体" panose="02010609060101010101" pitchFamily="49" charset="-122"/>
            </a:endParaRPr>
          </a:p>
        </p:txBody>
      </p:sp>
      <p:cxnSp>
        <p:nvCxnSpPr>
          <p:cNvPr id="13" name="直接连接符 12"/>
          <p:cNvCxnSpPr>
            <a:stCxn id="25605" idx="3"/>
          </p:cNvCxnSpPr>
          <p:nvPr userDrawn="1"/>
        </p:nvCxnSpPr>
        <p:spPr>
          <a:xfrm>
            <a:off x="4111625" y="239713"/>
            <a:ext cx="56149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5605" idx="3"/>
          </p:cNvCxnSpPr>
          <p:nvPr userDrawn="1"/>
        </p:nvCxnSpPr>
        <p:spPr>
          <a:xfrm flipV="1">
            <a:off x="619125" y="6597650"/>
            <a:ext cx="11344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5605" idx="3"/>
          </p:cNvCxnSpPr>
          <p:nvPr userDrawn="1"/>
        </p:nvCxnSpPr>
        <p:spPr>
          <a:xfrm>
            <a:off x="11963400" y="209550"/>
            <a:ext cx="0" cy="63881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5588" y="1911350"/>
            <a:ext cx="11618913" cy="360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365" strike="noStrike" noProof="1">
              <a:solidFill>
                <a:schemeClr val="tx1">
                  <a:lumMod val="75000"/>
                  <a:lumOff val="25000"/>
                </a:schemeClr>
              </a:solidFill>
              <a:cs typeface="黑体" panose="02010609060101010101" pitchFamily="49"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72200" y="4076700"/>
            <a:ext cx="5181600" cy="21002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lvl="0" eaLnBrk="1" fontAlgn="base" hangingPunct="1"/>
            <a:endParaRPr lang="zh-CN" altLang="en-US" strike="noStrike" noProof="1" dirty="0"/>
          </a:p>
        </p:txBody>
      </p:sp>
      <p:sp>
        <p:nvSpPr>
          <p:cNvPr id="7" name="页脚占位符 6"/>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lvl1pPr>
              <a:defRPr>
                <a:latin typeface="黑体" panose="02010609060101010101" pitchFamily="49" charset="-122"/>
                <a:sym typeface="黑体" panose="02010609060101010101" pitchFamily="49" charset="-122"/>
              </a:defRPr>
            </a:lvl1pPr>
          </a:lstStyle>
          <a:p>
            <a:pPr lvl="0" eaLnBrk="1" fontAlgn="base" hangingPunct="1"/>
            <a:endParaRPr lang="zh-CN" altLang="en-US" strike="noStrike" noProof="1" dirty="0"/>
          </a:p>
        </p:txBody>
      </p:sp>
      <p:sp>
        <p:nvSpPr>
          <p:cNvPr id="8" name="灯片编号占位符 7"/>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30217" y="862013"/>
            <a:ext cx="2734733" cy="54467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19667" y="862013"/>
            <a:ext cx="8007351" cy="54467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pitchFamily="49"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pitchFamily="49" charset="-122"/>
            </a:endParaRPr>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078817" y="862013"/>
            <a:ext cx="7488767" cy="838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719667" y="1916113"/>
            <a:ext cx="5369984"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916113"/>
            <a:ext cx="5372100"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4078817" y="862013"/>
            <a:ext cx="7488767" cy="8382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916113"/>
            <a:ext cx="5369984"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2851" y="1916113"/>
            <a:ext cx="5372100"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4417" y="1773238"/>
            <a:ext cx="5465233" cy="4319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773238"/>
            <a:ext cx="5467349" cy="4319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80152" tIns="40076" rIns="80152" bIns="40076"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40000"/>
              </a:lnSpc>
              <a:spcBef>
                <a:spcPct val="0"/>
              </a:spcBef>
              <a:spcAft>
                <a:spcPct val="0"/>
              </a:spcAft>
              <a:buClrTx/>
              <a:buSzTx/>
              <a:buFontTx/>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76784" y="836613"/>
            <a:ext cx="2783416" cy="52562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4417" y="836613"/>
            <a:ext cx="8149167" cy="52562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0"/>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834214D-6170-4D07-82BF-9D1DEC83D77B}"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834214D-6170-4D07-82BF-9D1DEC83D77B}"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834214D-6170-4D07-82BF-9D1DEC83D77B}"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834214D-6170-4D07-82BF-9D1DEC83D77B}"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916113"/>
            <a:ext cx="5369984"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916113"/>
            <a:ext cx="5372100"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834214D-6170-4D07-82BF-9D1DEC83D77B}"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834214D-6170-4D07-82BF-9D1DEC83D77B}"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834214D-6170-4D07-82BF-9D1DEC83D77B}"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834214D-6170-4D07-82BF-9D1DEC83D77B}"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834214D-6170-4D07-82BF-9D1DEC83D77B}"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834214D-6170-4D07-82BF-9D1DEC83D77B}"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834214D-6170-4D07-82BF-9D1DEC83D77B}"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704850"/>
            <a:ext cx="10972800" cy="56197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834214D-6170-4D07-82BF-9D1DEC83D77B}"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87DE4F-C836-432C-8E2C-0D63BA1B087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87DE4F-C836-432C-8E2C-0D63BA1B087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87DE4F-C836-432C-8E2C-0D63BA1B087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87DE4F-C836-432C-8E2C-0D63BA1B087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87DE4F-C836-432C-8E2C-0D63BA1B087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87DE4F-C836-432C-8E2C-0D63BA1B087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87DE4F-C836-432C-8E2C-0D63BA1B087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87DE4F-C836-432C-8E2C-0D63BA1B087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87DE4F-C836-432C-8E2C-0D63BA1B087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87DE4F-C836-432C-8E2C-0D63BA1B087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87DE4F-C836-432C-8E2C-0D63BA1B087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96437DC-7B24-4C9E-A5CC-42F887D9A495}"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96437DC-7B24-4C9E-A5CC-42F887D9A495}"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96437DC-7B24-4C9E-A5CC-42F887D9A495}"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96437DC-7B24-4C9E-A5CC-42F887D9A495}"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96437DC-7B24-4C9E-A5CC-42F887D9A495}"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96437DC-7B24-4C9E-A5CC-42F887D9A495}"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96437DC-7B24-4C9E-A5CC-42F887D9A495}"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96437DC-7B24-4C9E-A5CC-42F887D9A495}"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96437DC-7B24-4C9E-A5CC-42F887D9A495}"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96437DC-7B24-4C9E-A5CC-42F887D9A495}"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96437DC-7B24-4C9E-A5CC-42F887D9A495}"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5482106"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微软雅黑" panose="020B0503020204020204" charset="-122"/>
                <a:sym typeface="微软雅黑" panose="020B0503020204020204"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49155"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9156"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49157"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80152" tIns="40076" rIns="80152" bIns="40076"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40000"/>
              </a:lnSpc>
              <a:spcBef>
                <a:spcPct val="0"/>
              </a:spcBef>
              <a:spcAft>
                <a:spcPct val="0"/>
              </a:spcAft>
              <a:buClrTx/>
              <a:buSzTx/>
              <a:buFontTx/>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微软雅黑" panose="020B0503020204020204" charset="-122"/>
                <a:sym typeface="微软雅黑" panose="020B0503020204020204"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微软雅黑" panose="020B0503020204020204" charset="-122"/>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7.xml"/><Relationship Id="rId8" Type="http://schemas.openxmlformats.org/officeDocument/2006/relationships/slideLayout" Target="../slideLayouts/slideLayout106.xml"/><Relationship Id="rId7" Type="http://schemas.openxmlformats.org/officeDocument/2006/relationships/slideLayout" Target="../slideLayouts/slideLayout105.xml"/><Relationship Id="rId6" Type="http://schemas.openxmlformats.org/officeDocument/2006/relationships/slideLayout" Target="../slideLayouts/slideLayout104.xml"/><Relationship Id="rId5" Type="http://schemas.openxmlformats.org/officeDocument/2006/relationships/slideLayout" Target="../slideLayouts/slideLayout103.xml"/><Relationship Id="rId4" Type="http://schemas.openxmlformats.org/officeDocument/2006/relationships/slideLayout" Target="../slideLayouts/slideLayout102.xml"/><Relationship Id="rId3" Type="http://schemas.openxmlformats.org/officeDocument/2006/relationships/slideLayout" Target="../slideLayouts/slideLayout101.xml"/><Relationship Id="rId2" Type="http://schemas.openxmlformats.org/officeDocument/2006/relationships/slideLayout" Target="../slideLayouts/slideLayout100.xml"/><Relationship Id="rId13" Type="http://schemas.openxmlformats.org/officeDocument/2006/relationships/theme" Target="../theme/theme10.xml"/><Relationship Id="rId12" Type="http://schemas.openxmlformats.org/officeDocument/2006/relationships/slideLayout" Target="../slideLayouts/slideLayout110.xml"/><Relationship Id="rId11" Type="http://schemas.openxmlformats.org/officeDocument/2006/relationships/slideLayout" Target="../slideLayouts/slideLayout109.xml"/><Relationship Id="rId10" Type="http://schemas.openxmlformats.org/officeDocument/2006/relationships/slideLayout" Target="../slideLayouts/slideLayout108.xml"/><Relationship Id="rId1" Type="http://schemas.openxmlformats.org/officeDocument/2006/relationships/slideLayout" Target="../slideLayouts/slideLayout99.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3.xml"/><Relationship Id="rId12" Type="http://schemas.openxmlformats.org/officeDocument/2006/relationships/image" Target="../media/image3.jpeg"/><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4" Type="http://schemas.openxmlformats.org/officeDocument/2006/relationships/theme" Target="../theme/theme4.xml"/><Relationship Id="rId13" Type="http://schemas.openxmlformats.org/officeDocument/2006/relationships/image" Target="../media/image4.jpeg"/><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6.xml"/><Relationship Id="rId8" Type="http://schemas.openxmlformats.org/officeDocument/2006/relationships/slideLayout" Target="../slideLayouts/slideLayout55.xml"/><Relationship Id="rId7" Type="http://schemas.openxmlformats.org/officeDocument/2006/relationships/slideLayout" Target="../slideLayouts/slideLayout54.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 Id="rId3" Type="http://schemas.openxmlformats.org/officeDocument/2006/relationships/slideLayout" Target="../slideLayouts/slideLayout50.xml"/><Relationship Id="rId2" Type="http://schemas.openxmlformats.org/officeDocument/2006/relationships/slideLayout" Target="../slideLayouts/slideLayout49.xml"/><Relationship Id="rId13" Type="http://schemas.openxmlformats.org/officeDocument/2006/relationships/theme" Target="../theme/theme5.xml"/><Relationship Id="rId12" Type="http://schemas.openxmlformats.org/officeDocument/2006/relationships/image" Target="../media/image5.jpeg"/><Relationship Id="rId11" Type="http://schemas.openxmlformats.org/officeDocument/2006/relationships/slideLayout" Target="../slideLayouts/slideLayout58.xml"/><Relationship Id="rId10" Type="http://schemas.openxmlformats.org/officeDocument/2006/relationships/slideLayout" Target="../slideLayouts/slideLayout57.xml"/><Relationship Id="rId1" Type="http://schemas.openxmlformats.org/officeDocument/2006/relationships/slideLayout" Target="../slideLayouts/slideLayout48.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7.xml"/><Relationship Id="rId8" Type="http://schemas.openxmlformats.org/officeDocument/2006/relationships/slideLayout" Target="../slideLayouts/slideLayout66.xml"/><Relationship Id="rId7" Type="http://schemas.openxmlformats.org/officeDocument/2006/relationships/slideLayout" Target="../slideLayouts/slideLayout65.xml"/><Relationship Id="rId6" Type="http://schemas.openxmlformats.org/officeDocument/2006/relationships/slideLayout" Target="../slideLayouts/slideLayout64.xml"/><Relationship Id="rId5" Type="http://schemas.openxmlformats.org/officeDocument/2006/relationships/slideLayout" Target="../slideLayouts/slideLayout63.xml"/><Relationship Id="rId4" Type="http://schemas.openxmlformats.org/officeDocument/2006/relationships/slideLayout" Target="../slideLayouts/slideLayout62.xml"/><Relationship Id="rId3" Type="http://schemas.openxmlformats.org/officeDocument/2006/relationships/slideLayout" Target="../slideLayouts/slideLayout61.xml"/><Relationship Id="rId2" Type="http://schemas.openxmlformats.org/officeDocument/2006/relationships/slideLayout" Target="../slideLayouts/slideLayout60.xml"/><Relationship Id="rId13" Type="http://schemas.openxmlformats.org/officeDocument/2006/relationships/theme" Target="../theme/theme6.xml"/><Relationship Id="rId12" Type="http://schemas.openxmlformats.org/officeDocument/2006/relationships/image" Target="../media/image4.jpeg"/><Relationship Id="rId11" Type="http://schemas.openxmlformats.org/officeDocument/2006/relationships/slideLayout" Target="../slideLayouts/slideLayout69.xml"/><Relationship Id="rId10" Type="http://schemas.openxmlformats.org/officeDocument/2006/relationships/slideLayout" Target="../slideLayouts/slideLayout68.xml"/><Relationship Id="rId1" Type="http://schemas.openxmlformats.org/officeDocument/2006/relationships/slideLayout" Target="../slideLayouts/slideLayout59.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8.xml"/><Relationship Id="rId8" Type="http://schemas.openxmlformats.org/officeDocument/2006/relationships/slideLayout" Target="../slideLayouts/slideLayout77.xml"/><Relationship Id="rId7" Type="http://schemas.openxmlformats.org/officeDocument/2006/relationships/slideLayout" Target="../slideLayouts/slideLayout76.xml"/><Relationship Id="rId6" Type="http://schemas.openxmlformats.org/officeDocument/2006/relationships/slideLayout" Target="../slideLayouts/slideLayout75.xml"/><Relationship Id="rId5" Type="http://schemas.openxmlformats.org/officeDocument/2006/relationships/slideLayout" Target="../slideLayouts/slideLayout74.xml"/><Relationship Id="rId4" Type="http://schemas.openxmlformats.org/officeDocument/2006/relationships/slideLayout" Target="../slideLayouts/slideLayout73.xml"/><Relationship Id="rId3" Type="http://schemas.openxmlformats.org/officeDocument/2006/relationships/slideLayout" Target="../slideLayouts/slideLayout72.xml"/><Relationship Id="rId2" Type="http://schemas.openxmlformats.org/officeDocument/2006/relationships/slideLayout" Target="../slideLayouts/slideLayout71.xml"/><Relationship Id="rId13" Type="http://schemas.openxmlformats.org/officeDocument/2006/relationships/theme" Target="../theme/theme7.xml"/><Relationship Id="rId12" Type="http://schemas.openxmlformats.org/officeDocument/2006/relationships/slideLayout" Target="../slideLayouts/slideLayout81.xml"/><Relationship Id="rId11" Type="http://schemas.openxmlformats.org/officeDocument/2006/relationships/slideLayout" Target="../slideLayouts/slideLayout80.xml"/><Relationship Id="rId10" Type="http://schemas.openxmlformats.org/officeDocument/2006/relationships/slideLayout" Target="../slideLayouts/slideLayout79.xml"/><Relationship Id="rId1" Type="http://schemas.openxmlformats.org/officeDocument/2006/relationships/slideLayout" Target="../slideLayouts/slideLayout70.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86.xml"/><Relationship Id="rId4" Type="http://schemas.openxmlformats.org/officeDocument/2006/relationships/slideLayout" Target="../slideLayouts/slideLayout85.xml"/><Relationship Id="rId3" Type="http://schemas.openxmlformats.org/officeDocument/2006/relationships/slideLayout" Target="../slideLayouts/slideLayout84.xml"/><Relationship Id="rId2" Type="http://schemas.openxmlformats.org/officeDocument/2006/relationships/slideLayout" Target="../slideLayouts/slideLayout83.xml"/><Relationship Id="rId1" Type="http://schemas.openxmlformats.org/officeDocument/2006/relationships/slideLayout" Target="../slideLayouts/slideLayout82.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5.xml"/><Relationship Id="rId8" Type="http://schemas.openxmlformats.org/officeDocument/2006/relationships/slideLayout" Target="../slideLayouts/slideLayout94.xml"/><Relationship Id="rId7" Type="http://schemas.openxmlformats.org/officeDocument/2006/relationships/slideLayout" Target="../slideLayouts/slideLayout93.xml"/><Relationship Id="rId6" Type="http://schemas.openxmlformats.org/officeDocument/2006/relationships/slideLayout" Target="../slideLayouts/slideLayout92.xml"/><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 Type="http://schemas.openxmlformats.org/officeDocument/2006/relationships/slideLayout" Target="../slideLayouts/slideLayout88.xml"/><Relationship Id="rId13" Type="http://schemas.openxmlformats.org/officeDocument/2006/relationships/theme" Target="../theme/theme9.xml"/><Relationship Id="rId12" Type="http://schemas.openxmlformats.org/officeDocument/2006/relationships/slideLayout" Target="../slideLayouts/slideLayout98.xml"/><Relationship Id="rId11" Type="http://schemas.openxmlformats.org/officeDocument/2006/relationships/slideLayout" Target="../slideLayouts/slideLayout97.xml"/><Relationship Id="rId10" Type="http://schemas.openxmlformats.org/officeDocument/2006/relationships/slideLayout" Target="../slideLayouts/slideLayout96.xml"/><Relationship Id="rId1"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Picture 246" descr="2"/>
          <p:cNvPicPr>
            <a:picLocks noChangeAspect="1"/>
          </p:cNvPicPr>
          <p:nvPr/>
        </p:nvPicPr>
        <p:blipFill>
          <a:blip r:embed="rId14"/>
          <a:stretch>
            <a:fillRect/>
          </a:stretch>
        </p:blipFill>
        <p:spPr>
          <a:xfrm>
            <a:off x="0" y="0"/>
            <a:ext cx="12192000" cy="6858000"/>
          </a:xfrm>
          <a:prstGeom prst="rect">
            <a:avLst/>
          </a:prstGeom>
          <a:noFill/>
          <a:ln w="9525">
            <a:noFill/>
          </a:ln>
        </p:spPr>
      </p:pic>
      <p:sp>
        <p:nvSpPr>
          <p:cNvPr id="1027" name="Rectangle 13"/>
          <p:cNvSpPr>
            <a:spLocks noGrp="1"/>
          </p:cNvSpPr>
          <p:nvPr>
            <p:ph type="title"/>
          </p:nvPr>
        </p:nvSpPr>
        <p:spPr>
          <a:xfrm>
            <a:off x="4078817" y="862013"/>
            <a:ext cx="7488767" cy="838200"/>
          </a:xfrm>
          <a:prstGeom prst="rect">
            <a:avLst/>
          </a:prstGeom>
          <a:noFill/>
          <a:ln w="9525">
            <a:noFill/>
          </a:ln>
        </p:spPr>
        <p:txBody>
          <a:bodyPr lIns="80139" tIns="40069" rIns="80139" bIns="40069" anchor="ctr" anchorCtr="0"/>
          <a:p>
            <a:pPr lvl="0"/>
            <a:r>
              <a:rPr lang="zh-CN" altLang="en-US" dirty="0"/>
              <a:t>单击此处编辑母版标题样式</a:t>
            </a:r>
            <a:endParaRPr lang="zh-CN" altLang="en-US" dirty="0"/>
          </a:p>
        </p:txBody>
      </p:sp>
      <p:sp>
        <p:nvSpPr>
          <p:cNvPr id="1028" name="Rectangle 22"/>
          <p:cNvSpPr/>
          <p:nvPr/>
        </p:nvSpPr>
        <p:spPr>
          <a:xfrm>
            <a:off x="-3122083" y="-100012"/>
            <a:ext cx="2978149" cy="5307012"/>
          </a:xfrm>
          <a:prstGeom prst="rect">
            <a:avLst/>
          </a:prstGeom>
          <a:noFill/>
          <a:ln w="9525">
            <a:noFill/>
          </a:ln>
        </p:spPr>
        <p:txBody>
          <a:bodyPr lIns="106832" tIns="53417" rIns="106832" bIns="53417"/>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英文标题</a:t>
            </a:r>
            <a:r>
              <a:rPr lang="en-US" altLang="zh-CN" sz="1600">
                <a:latin typeface="华文细黑" panose="02010600040101010101" pitchFamily="2" charset="-122"/>
                <a:ea typeface="华文细黑" panose="02010600040101010101" pitchFamily="2" charset="-122"/>
              </a:rPr>
              <a:t>:20-30pt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 </a:t>
            </a:r>
            <a:r>
              <a:rPr lang="en-US" altLang="zh-CN" sz="1600">
                <a:latin typeface="华文细黑" panose="02010600040101010101" pitchFamily="2" charset="-122"/>
                <a:ea typeface="华文细黑" panose="02010600040101010101" pitchFamily="2" charset="-122"/>
              </a:rPr>
              <a:t>:Arial</a:t>
            </a:r>
            <a:endParaRPr lang="en-US" altLang="zh-CN" sz="1600">
              <a:latin typeface="华文细黑" panose="02010600040101010101" pitchFamily="2" charset="-122"/>
              <a:ea typeface="华文细黑" panose="02010600040101010101" pitchFamily="2" charset="-122"/>
            </a:endParaRPr>
          </a:p>
          <a:p>
            <a:pPr lvl="0" algn="r" defTabSz="802005" eaLnBrk="1" hangingPunct="1">
              <a:lnSpc>
                <a:spcPct val="75000"/>
              </a:lnSpc>
            </a:pPr>
            <a:endParaRPr lang="en-US" altLang="zh-CN" sz="160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中文标题</a:t>
            </a:r>
            <a:r>
              <a:rPr lang="en-US" altLang="zh-CN" sz="1600">
                <a:latin typeface="华文细黑" panose="02010600040101010101" pitchFamily="2" charset="-122"/>
                <a:ea typeface="华文细黑" panose="02010600040101010101" pitchFamily="2" charset="-122"/>
              </a:rPr>
              <a:t>:20-30pt</a:t>
            </a:r>
            <a:endParaRPr lang="en-US" altLang="zh-CN" sz="160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a:t>
            </a:r>
            <a:r>
              <a:rPr lang="en-US" altLang="zh-CN" sz="160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en-US" altLang="zh-CN" sz="1600">
                <a:latin typeface="华文细黑" panose="02010600040101010101" pitchFamily="2" charset="-122"/>
                <a:ea typeface="华文细黑" panose="02010600040101010101" pitchFamily="2" charset="-122"/>
              </a:rPr>
              <a:t>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首选颜色</a:t>
            </a:r>
            <a:r>
              <a:rPr lang="en-US" altLang="zh-CN" sz="1600">
                <a:latin typeface="华文细黑" panose="02010600040101010101" pitchFamily="2" charset="-122"/>
                <a:ea typeface="华文细黑" panose="02010600040101010101" pitchFamily="2" charset="-122"/>
              </a:rPr>
              <a:t>: R119 G119 B119</a:t>
            </a:r>
            <a:endParaRPr lang="en-US" altLang="zh-CN" sz="160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备选颜色</a:t>
            </a:r>
            <a:r>
              <a:rPr lang="en-US" altLang="zh-CN" sz="1600">
                <a:latin typeface="华文细黑" panose="02010600040101010101" pitchFamily="2" charset="-122"/>
                <a:ea typeface="华文细黑" panose="02010600040101010101" pitchFamily="2" charset="-122"/>
              </a:rPr>
              <a:t>: R0 G117 B194</a:t>
            </a:r>
            <a:endParaRPr lang="en-US" altLang="zh-CN" sz="160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en-US" altLang="zh-CN" sz="160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en-US" altLang="zh-CN" sz="160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英文正文</a:t>
            </a:r>
            <a:r>
              <a:rPr lang="en-US" altLang="zh-CN" sz="1600">
                <a:latin typeface="华文细黑" panose="02010600040101010101" pitchFamily="2" charset="-122"/>
                <a:ea typeface="华文细黑" panose="02010600040101010101" pitchFamily="2" charset="-122"/>
              </a:rPr>
              <a:t>:18-20pt</a:t>
            </a:r>
            <a:endParaRPr lang="en-US" altLang="zh-CN" sz="160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子目录 </a:t>
            </a:r>
            <a:r>
              <a:rPr lang="en-US" altLang="zh-CN" sz="160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a:latin typeface="华文细黑" panose="02010600040101010101" pitchFamily="2" charset="-122"/>
                <a:ea typeface="华文细黑" panose="02010600040101010101" pitchFamily="2" charset="-122"/>
              </a:rPr>
              <a:t>) :18--20pt  </a:t>
            </a:r>
            <a:endParaRPr lang="en-US" altLang="zh-CN" sz="160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 </a:t>
            </a:r>
            <a:r>
              <a:rPr lang="en-US" altLang="zh-CN" sz="1600">
                <a:latin typeface="华文细黑" panose="02010600040101010101" pitchFamily="2" charset="-122"/>
                <a:ea typeface="华文细黑" panose="02010600040101010101" pitchFamily="2" charset="-122"/>
              </a:rPr>
              <a:t>:Arial</a:t>
            </a:r>
            <a:endParaRPr lang="en-US" altLang="zh-CN" sz="160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中文正文</a:t>
            </a:r>
            <a:r>
              <a:rPr lang="en-US" altLang="zh-CN" sz="1600">
                <a:latin typeface="华文细黑" panose="02010600040101010101" pitchFamily="2" charset="-122"/>
                <a:ea typeface="华文细黑" panose="02010600040101010101" pitchFamily="2" charset="-122"/>
              </a:rPr>
              <a:t>:18-24pt</a:t>
            </a:r>
            <a:endParaRPr lang="en-US" altLang="zh-CN" sz="160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子目录</a:t>
            </a:r>
            <a:r>
              <a:rPr lang="en-US" altLang="zh-CN" sz="160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a:latin typeface="华文细黑" panose="02010600040101010101" pitchFamily="2" charset="-122"/>
                <a:ea typeface="华文细黑" panose="02010600040101010101" pitchFamily="2" charset="-122"/>
              </a:rPr>
              <a:t>):16-20pt</a:t>
            </a:r>
            <a:endParaRPr lang="en-US" altLang="zh-CN" sz="160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a:t>
            </a:r>
            <a:r>
              <a:rPr lang="en-US" altLang="zh-CN" sz="160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en-US" altLang="zh-CN" sz="1600">
                <a:latin typeface="华文细黑" panose="02010600040101010101" pitchFamily="2" charset="-122"/>
                <a:ea typeface="华文细黑" panose="02010600040101010101" pitchFamily="2" charset="-122"/>
              </a:rPr>
              <a:t>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首选颜色</a:t>
            </a:r>
            <a:r>
              <a:rPr lang="en-US" altLang="zh-CN" sz="1600">
                <a:latin typeface="华文细黑" panose="02010600040101010101" pitchFamily="2" charset="-122"/>
                <a:ea typeface="华文细黑" panose="02010600040101010101" pitchFamily="2" charset="-122"/>
              </a:rPr>
              <a:t>: :R0 G0 B0</a:t>
            </a:r>
            <a:endParaRPr lang="en-US" altLang="zh-CN" sz="160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备选颜色</a:t>
            </a:r>
            <a:r>
              <a:rPr lang="en-US" altLang="zh-CN" sz="1600">
                <a:latin typeface="华文细黑" panose="02010600040101010101" pitchFamily="2" charset="-122"/>
                <a:ea typeface="华文细黑" panose="02010600040101010101" pitchFamily="2" charset="-122"/>
              </a:rPr>
              <a:t>: R119 G119 B119</a:t>
            </a:r>
            <a:endParaRPr lang="en-US" altLang="zh-CN" sz="160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en-US" altLang="zh-CN" sz="1600">
              <a:latin typeface="华文细黑" panose="02010600040101010101" pitchFamily="2" charset="-122"/>
              <a:ea typeface="华文细黑" panose="02010600040101010101" pitchFamily="2" charset="-122"/>
            </a:endParaRPr>
          </a:p>
          <a:p>
            <a:pPr lvl="0" algn="r" defTabSz="802005" eaLnBrk="1" hangingPunct="1">
              <a:lnSpc>
                <a:spcPct val="125000"/>
              </a:lnSpc>
            </a:pPr>
            <a:r>
              <a:rPr lang="en-US" altLang="zh-CN" sz="1600">
                <a:latin typeface="华文细黑" panose="02010600040101010101" pitchFamily="2" charset="-122"/>
                <a:ea typeface="华文细黑" panose="02010600040101010101" pitchFamily="2" charset="-122"/>
              </a:rPr>
              <a:t>R0 G117 B194</a:t>
            </a:r>
            <a:endParaRPr lang="en-US" altLang="zh-CN" sz="160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solidFill>
                <a:schemeClr val="tx1"/>
              </a:solidFill>
              <a:latin typeface="华文细黑" panose="02010600040101010101" pitchFamily="2" charset="-122"/>
              <a:ea typeface="华文细黑" panose="02010600040101010101" pitchFamily="2" charset="-122"/>
            </a:endParaRPr>
          </a:p>
        </p:txBody>
      </p:sp>
      <p:sp>
        <p:nvSpPr>
          <p:cNvPr id="1029" name="Rectangle 152"/>
          <p:cNvSpPr>
            <a:spLocks noGrp="1"/>
          </p:cNvSpPr>
          <p:nvPr>
            <p:ph type="body" idx="1"/>
          </p:nvPr>
        </p:nvSpPr>
        <p:spPr>
          <a:xfrm>
            <a:off x="719667" y="1916113"/>
            <a:ext cx="10945284" cy="4392612"/>
          </a:xfrm>
          <a:prstGeom prst="rect">
            <a:avLst/>
          </a:prstGeom>
          <a:noFill/>
          <a:ln w="9525">
            <a:noFill/>
          </a:ln>
        </p:spPr>
        <p:txBody>
          <a:bodyPr lIns="80152" tIns="40076" rIns="80152" bIns="40076"/>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30" name="Rectangle 159"/>
          <p:cNvSpPr/>
          <p:nvPr/>
        </p:nvSpPr>
        <p:spPr>
          <a:xfrm>
            <a:off x="-1009649" y="1359535"/>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1" name="Rectangle 160"/>
          <p:cNvSpPr/>
          <p:nvPr/>
        </p:nvSpPr>
        <p:spPr>
          <a:xfrm>
            <a:off x="-1009649" y="5248911"/>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2" name="Rectangle 229"/>
          <p:cNvSpPr/>
          <p:nvPr/>
        </p:nvSpPr>
        <p:spPr>
          <a:xfrm>
            <a:off x="-1009649" y="1865948"/>
            <a:ext cx="337820" cy="392430"/>
          </a:xfrm>
          <a:prstGeom prst="rect">
            <a:avLst/>
          </a:prstGeom>
          <a:solidFill>
            <a:srgbClr val="0075C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3" name="Rectangle 232"/>
          <p:cNvSpPr/>
          <p:nvPr/>
        </p:nvSpPr>
        <p:spPr>
          <a:xfrm>
            <a:off x="-1009649" y="4817111"/>
            <a:ext cx="337820" cy="392430"/>
          </a:xfrm>
          <a:prstGeom prst="rect">
            <a:avLst/>
          </a:prstGeom>
          <a:solidFill>
            <a:schemeClr val="tx1"/>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4" name="Rectangle 233"/>
          <p:cNvSpPr/>
          <p:nvPr/>
        </p:nvSpPr>
        <p:spPr>
          <a:xfrm>
            <a:off x="-1009649" y="5752148"/>
            <a:ext cx="337820" cy="392430"/>
          </a:xfrm>
          <a:prstGeom prst="rect">
            <a:avLst/>
          </a:prstGeom>
          <a:solidFill>
            <a:srgbClr val="0075C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5" name="Line 235"/>
          <p:cNvSpPr/>
          <p:nvPr/>
        </p:nvSpPr>
        <p:spPr>
          <a:xfrm flipH="1">
            <a:off x="-2832100" y="2420938"/>
            <a:ext cx="2590800" cy="0"/>
          </a:xfrm>
          <a:prstGeom prst="line">
            <a:avLst/>
          </a:prstGeom>
          <a:ln w="9525" cap="flat" cmpd="sng">
            <a:solidFill>
              <a:schemeClr val="bg1"/>
            </a:solidFill>
            <a:prstDash val="solid"/>
            <a:headEnd type="none" w="med" len="med"/>
            <a:tailEnd type="none" w="med" len="med"/>
          </a:ln>
        </p:spPr>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r" defTabSz="802005" rtl="0" eaLnBrk="0" fontAlgn="base" hangingPunct="0">
        <a:spcBef>
          <a:spcPct val="0"/>
        </a:spcBef>
        <a:spcAft>
          <a:spcPct val="0"/>
        </a:spcAft>
        <a:defRPr sz="2400" b="1">
          <a:solidFill>
            <a:srgbClr val="777777"/>
          </a:solidFill>
          <a:latin typeface="+mj-lt"/>
          <a:ea typeface="+mj-ea"/>
          <a:cs typeface="+mj-cs"/>
        </a:defRPr>
      </a:lvl1pPr>
      <a:lvl2pPr algn="r" defTabSz="802005" rtl="0" eaLnBrk="0" fontAlgn="base" hangingPunct="0">
        <a:spcBef>
          <a:spcPct val="0"/>
        </a:spcBef>
        <a:spcAft>
          <a:spcPct val="0"/>
        </a:spcAft>
        <a:defRPr sz="2400" b="1">
          <a:solidFill>
            <a:srgbClr val="777777"/>
          </a:solidFill>
          <a:latin typeface="FrutigerNext LT Medium" pitchFamily="34" charset="0"/>
          <a:ea typeface="华文细黑" panose="02010600040101010101" pitchFamily="2" charset="-122"/>
        </a:defRPr>
      </a:lvl2pPr>
      <a:lvl3pPr algn="r" defTabSz="802005" rtl="0" eaLnBrk="0" fontAlgn="base" hangingPunct="0">
        <a:spcBef>
          <a:spcPct val="0"/>
        </a:spcBef>
        <a:spcAft>
          <a:spcPct val="0"/>
        </a:spcAft>
        <a:defRPr sz="2400" b="1">
          <a:solidFill>
            <a:srgbClr val="777777"/>
          </a:solidFill>
          <a:latin typeface="FrutigerNext LT Medium" pitchFamily="34" charset="0"/>
          <a:ea typeface="华文细黑" panose="02010600040101010101" pitchFamily="2" charset="-122"/>
        </a:defRPr>
      </a:lvl3pPr>
      <a:lvl4pPr algn="r" defTabSz="802005" rtl="0" eaLnBrk="0" fontAlgn="base" hangingPunct="0">
        <a:spcBef>
          <a:spcPct val="0"/>
        </a:spcBef>
        <a:spcAft>
          <a:spcPct val="0"/>
        </a:spcAft>
        <a:defRPr sz="2400" b="1">
          <a:solidFill>
            <a:srgbClr val="777777"/>
          </a:solidFill>
          <a:latin typeface="FrutigerNext LT Medium" pitchFamily="34" charset="0"/>
          <a:ea typeface="华文细黑" panose="02010600040101010101" pitchFamily="2" charset="-122"/>
        </a:defRPr>
      </a:lvl4pPr>
      <a:lvl5pPr algn="r" defTabSz="802005" rtl="0" eaLnBrk="0" fontAlgn="base" hangingPunct="0">
        <a:spcBef>
          <a:spcPct val="0"/>
        </a:spcBef>
        <a:spcAft>
          <a:spcPct val="0"/>
        </a:spcAft>
        <a:defRPr sz="2400" b="1">
          <a:solidFill>
            <a:srgbClr val="777777"/>
          </a:solidFill>
          <a:latin typeface="FrutigerNext LT Medium" pitchFamily="34" charset="0"/>
          <a:ea typeface="华文细黑" panose="02010600040101010101" pitchFamily="2" charset="-122"/>
        </a:defRPr>
      </a:lvl5pPr>
      <a:lvl6pPr marL="457200" algn="r" defTabSz="802005" rtl="0" fontAlgn="base">
        <a:spcBef>
          <a:spcPct val="0"/>
        </a:spcBef>
        <a:spcAft>
          <a:spcPct val="0"/>
        </a:spcAft>
        <a:defRPr sz="2400" b="1">
          <a:solidFill>
            <a:srgbClr val="777777"/>
          </a:solidFill>
          <a:latin typeface="FrutigerNext LT Medium" pitchFamily="34" charset="0"/>
          <a:ea typeface="华文细黑" panose="02010600040101010101" pitchFamily="2" charset="-122"/>
        </a:defRPr>
      </a:lvl6pPr>
      <a:lvl7pPr marL="914400" algn="r" defTabSz="802005" rtl="0" fontAlgn="base">
        <a:spcBef>
          <a:spcPct val="0"/>
        </a:spcBef>
        <a:spcAft>
          <a:spcPct val="0"/>
        </a:spcAft>
        <a:defRPr sz="2400" b="1">
          <a:solidFill>
            <a:srgbClr val="777777"/>
          </a:solidFill>
          <a:latin typeface="FrutigerNext LT Medium" pitchFamily="34" charset="0"/>
          <a:ea typeface="华文细黑" panose="02010600040101010101" pitchFamily="2" charset="-122"/>
        </a:defRPr>
      </a:lvl7pPr>
      <a:lvl8pPr marL="1371600" algn="r" defTabSz="802005" rtl="0" fontAlgn="base">
        <a:spcBef>
          <a:spcPct val="0"/>
        </a:spcBef>
        <a:spcAft>
          <a:spcPct val="0"/>
        </a:spcAft>
        <a:defRPr sz="2400" b="1">
          <a:solidFill>
            <a:srgbClr val="777777"/>
          </a:solidFill>
          <a:latin typeface="FrutigerNext LT Medium" pitchFamily="34" charset="0"/>
          <a:ea typeface="华文细黑" panose="02010600040101010101" pitchFamily="2" charset="-122"/>
        </a:defRPr>
      </a:lvl8pPr>
      <a:lvl9pPr marL="1828800" algn="r" defTabSz="802005" rtl="0" fontAlgn="base">
        <a:spcBef>
          <a:spcPct val="0"/>
        </a:spcBef>
        <a:spcAft>
          <a:spcPct val="0"/>
        </a:spcAft>
        <a:defRPr sz="2400" b="1">
          <a:solidFill>
            <a:srgbClr val="777777"/>
          </a:solidFill>
          <a:latin typeface="FrutigerNext LT Medium" pitchFamily="34" charset="0"/>
          <a:ea typeface="华文细黑" panose="02010600040101010101" pitchFamily="2" charset="-122"/>
        </a:defRPr>
      </a:lvl9pPr>
    </p:titleStyle>
    <p:bodyStyle>
      <a:lvl1pPr marL="300355" indent="-300355" algn="l" defTabSz="802005" rtl="0" eaLnBrk="0" fontAlgn="base" hangingPunct="0">
        <a:lnSpc>
          <a:spcPct val="140000"/>
        </a:lnSpc>
        <a:spcBef>
          <a:spcPct val="0"/>
        </a:spcBef>
        <a:spcAft>
          <a:spcPct val="0"/>
        </a:spcAft>
        <a:buChar char="•"/>
        <a:defRPr sz="2000" b="1">
          <a:solidFill>
            <a:schemeClr val="tx1"/>
          </a:solidFill>
          <a:latin typeface="+mn-lt"/>
          <a:ea typeface="+mn-ea"/>
          <a:cs typeface="+mn-cs"/>
        </a:defRPr>
      </a:lvl1pPr>
      <a:lvl2pPr marL="652780" indent="-250825" algn="l" defTabSz="802005" rtl="0" eaLnBrk="0" fontAlgn="base" hangingPunct="0">
        <a:lnSpc>
          <a:spcPct val="140000"/>
        </a:lnSpc>
        <a:spcBef>
          <a:spcPct val="0"/>
        </a:spcBef>
        <a:spcAft>
          <a:spcPct val="0"/>
        </a:spcAft>
        <a:buSzPct val="50000"/>
        <a:buFont typeface="Wingdings" panose="05000000000000000000" pitchFamily="2" charset="2"/>
        <a:buChar char="p"/>
        <a:defRPr sz="2000">
          <a:solidFill>
            <a:schemeClr val="tx1"/>
          </a:solidFill>
          <a:latin typeface="+mn-lt"/>
          <a:ea typeface="+mn-ea"/>
        </a:defRPr>
      </a:lvl2pPr>
      <a:lvl3pPr marL="1003300" indent="-201930" algn="l" defTabSz="802005" rtl="0" eaLnBrk="0" fontAlgn="base" hangingPunct="0">
        <a:lnSpc>
          <a:spcPct val="140000"/>
        </a:lnSpc>
        <a:spcBef>
          <a:spcPct val="0"/>
        </a:spcBef>
        <a:spcAft>
          <a:spcPct val="0"/>
        </a:spcAft>
        <a:buSzPct val="50000"/>
        <a:buFont typeface="Wingdings" panose="05000000000000000000" pitchFamily="2" charset="2"/>
        <a:buChar char="n"/>
        <a:defRPr sz="2400">
          <a:solidFill>
            <a:schemeClr val="tx1"/>
          </a:solidFill>
          <a:latin typeface="+mn-lt"/>
          <a:ea typeface="+mn-ea"/>
        </a:defRPr>
      </a:lvl3pPr>
      <a:lvl4pPr marL="1402080" indent="-200025"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4pPr>
      <a:lvl5pPr marL="18034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5pPr>
      <a:lvl6pPr marL="2260600" indent="-201930" algn="l" defTabSz="802005" rtl="0" fontAlgn="base">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6pPr>
      <a:lvl7pPr marL="2717800" indent="-201930" algn="l" defTabSz="802005" rtl="0" fontAlgn="base">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7pPr>
      <a:lvl8pPr marL="3175000" indent="-201930" algn="l" defTabSz="802005" rtl="0" fontAlgn="base">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8pPr>
      <a:lvl9pPr marL="3632200" indent="-201930" algn="l" defTabSz="802005" rtl="0" fontAlgn="base">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4098"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49" charset="-122"/>
                <a:ea typeface="黑体" panose="02010609060101010101" pitchFamily="49" charset="-122"/>
                <a:cs typeface="黑体" panose="02010609060101010101" pitchFamily="49" charset="-122"/>
              </a:defRPr>
            </a:lvl1pPr>
          </a:lstStyle>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49" charset="-122"/>
                <a:ea typeface="黑体" panose="02010609060101010101" pitchFamily="49" charset="-122"/>
                <a:cs typeface="黑体" panose="02010609060101010101" pitchFamily="49" charset="-122"/>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49" charset="-122"/>
                <a:ea typeface="黑体" panose="02010609060101010101" pitchFamily="49" charset="-122"/>
                <a:cs typeface="黑体" panose="02010609060101010101" pitchFamily="49" charset="-122"/>
              </a:defRPr>
            </a:lvl1pPr>
          </a:lstStyle>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2050" name="Picture 42" descr="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2051" name="Rectangle 2"/>
          <p:cNvSpPr>
            <a:spLocks noGrp="1"/>
          </p:cNvSpPr>
          <p:nvPr>
            <p:ph type="title"/>
          </p:nvPr>
        </p:nvSpPr>
        <p:spPr>
          <a:xfrm>
            <a:off x="4176184" y="836613"/>
            <a:ext cx="7584016" cy="654050"/>
          </a:xfrm>
          <a:prstGeom prst="rect">
            <a:avLst/>
          </a:prstGeom>
          <a:noFill/>
          <a:ln w="9525">
            <a:noFill/>
          </a:ln>
        </p:spPr>
        <p:txBody>
          <a:bodyPr lIns="80152" tIns="40076" rIns="80152" bIns="40076" anchor="ctr" anchorCtr="0"/>
          <a:p>
            <a:pPr lvl="0"/>
            <a:r>
              <a:rPr lang="zh-CN" altLang="en-US" dirty="0"/>
              <a:t>单击此处编辑母版标题样式</a:t>
            </a:r>
            <a:endParaRPr lang="zh-CN" altLang="en-US" dirty="0"/>
          </a:p>
        </p:txBody>
      </p:sp>
      <p:sp>
        <p:nvSpPr>
          <p:cNvPr id="2052" name="Rectangle 3"/>
          <p:cNvSpPr>
            <a:spLocks noGrp="1"/>
          </p:cNvSpPr>
          <p:nvPr>
            <p:ph type="body" idx="1"/>
          </p:nvPr>
        </p:nvSpPr>
        <p:spPr>
          <a:xfrm>
            <a:off x="624417" y="1773238"/>
            <a:ext cx="11135783" cy="4319587"/>
          </a:xfrm>
          <a:prstGeom prst="rect">
            <a:avLst/>
          </a:prstGeom>
          <a:noFill/>
          <a:ln w="9525">
            <a:noFill/>
          </a:ln>
        </p:spPr>
        <p:txBody>
          <a:bodyPr lIns="80152" tIns="40076" rIns="80152" bIns="40076"/>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3" name="Rectangle 7"/>
          <p:cNvSpPr/>
          <p:nvPr/>
        </p:nvSpPr>
        <p:spPr>
          <a:xfrm>
            <a:off x="-3312583" y="-100012"/>
            <a:ext cx="3227916" cy="5308600"/>
          </a:xfrm>
          <a:prstGeom prst="rect">
            <a:avLst/>
          </a:prstGeom>
          <a:noFill/>
          <a:ln w="9525">
            <a:noFill/>
          </a:ln>
        </p:spPr>
        <p:txBody>
          <a:bodyPr lIns="106832" tIns="53417" rIns="106832" bIns="53417"/>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英文目录标题</a:t>
            </a:r>
            <a:r>
              <a:rPr lang="en-US" altLang="zh-CN" sz="1600">
                <a:latin typeface="华文细黑" panose="02010600040101010101" pitchFamily="2" charset="-122"/>
                <a:ea typeface="华文细黑" panose="02010600040101010101" pitchFamily="2" charset="-122"/>
              </a:rPr>
              <a:t>:20-40pt  </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 </a:t>
            </a:r>
            <a:r>
              <a:rPr lang="en-US" altLang="zh-CN" sz="1600">
                <a:latin typeface="华文细黑" panose="02010600040101010101" pitchFamily="2" charset="-122"/>
                <a:ea typeface="华文细黑" panose="02010600040101010101" pitchFamily="2" charset="-122"/>
              </a:rPr>
              <a:t>:Arial</a:t>
            </a:r>
            <a:endParaRPr lang="en-US" altLang="zh-CN" sz="160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en-US" altLang="zh-CN" sz="160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中文目录标题</a:t>
            </a:r>
            <a:r>
              <a:rPr lang="en-US" altLang="zh-CN" sz="1600">
                <a:latin typeface="华文细黑" panose="02010600040101010101" pitchFamily="2" charset="-122"/>
                <a:ea typeface="华文细黑" panose="02010600040101010101" pitchFamily="2" charset="-122"/>
              </a:rPr>
              <a:t>:35-40pt  </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a:t>
            </a:r>
            <a:r>
              <a:rPr lang="en-US" altLang="zh-CN" sz="160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首选颜色</a:t>
            </a:r>
            <a:r>
              <a:rPr lang="en-US" altLang="zh-CN" sz="1600">
                <a:latin typeface="华文细黑" panose="02010600040101010101" pitchFamily="2" charset="-122"/>
                <a:ea typeface="华文细黑" panose="02010600040101010101" pitchFamily="2" charset="-122"/>
              </a:rPr>
              <a:t>: R119 G119 B119</a:t>
            </a:r>
            <a:endParaRPr lang="en-US" altLang="zh-CN" sz="160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备选颜色</a:t>
            </a:r>
            <a:r>
              <a:rPr lang="en-US" altLang="zh-CN" sz="1600">
                <a:latin typeface="华文细黑" panose="02010600040101010101" pitchFamily="2" charset="-122"/>
                <a:ea typeface="华文细黑" panose="02010600040101010101" pitchFamily="2" charset="-122"/>
              </a:rPr>
              <a:t>: R0 G117 B194</a:t>
            </a:r>
            <a:endParaRPr lang="en-US" altLang="zh-CN" sz="160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en-US" altLang="zh-CN" sz="160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en-US" altLang="zh-CN" sz="160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英文目录正文</a:t>
            </a:r>
            <a:r>
              <a:rPr lang="en-US" altLang="zh-CN" sz="1600">
                <a:latin typeface="华文细黑" panose="02010600040101010101" pitchFamily="2" charset="-122"/>
                <a:ea typeface="华文细黑" panose="02010600040101010101" pitchFamily="2" charset="-122"/>
              </a:rPr>
              <a:t>:20-30pt</a:t>
            </a:r>
            <a:endParaRPr lang="en-US" altLang="zh-CN" sz="160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子目录 </a:t>
            </a:r>
            <a:r>
              <a:rPr lang="en-US" altLang="zh-CN" sz="160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a:latin typeface="华文细黑" panose="02010600040101010101" pitchFamily="2" charset="-122"/>
                <a:ea typeface="华文细黑" panose="02010600040101010101" pitchFamily="2" charset="-122"/>
              </a:rPr>
              <a:t>) :16-24pt  </a:t>
            </a:r>
            <a:endParaRPr lang="en-US" altLang="zh-CN" sz="160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 </a:t>
            </a:r>
            <a:r>
              <a:rPr lang="en-US" altLang="zh-CN" sz="1600">
                <a:latin typeface="华文细黑" panose="02010600040101010101" pitchFamily="2" charset="-122"/>
                <a:ea typeface="华文细黑" panose="02010600040101010101" pitchFamily="2" charset="-122"/>
              </a:rPr>
              <a:t>:Arial</a:t>
            </a:r>
            <a:endParaRPr lang="en-US" altLang="zh-CN" sz="160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en-US" altLang="zh-CN" sz="160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中文目录正文</a:t>
            </a:r>
            <a:r>
              <a:rPr lang="en-US" altLang="zh-CN" sz="1600">
                <a:latin typeface="华文细黑" panose="02010600040101010101" pitchFamily="2" charset="-122"/>
                <a:ea typeface="华文细黑" panose="02010600040101010101" pitchFamily="2" charset="-122"/>
              </a:rPr>
              <a:t>:28-30pt</a:t>
            </a:r>
            <a:endParaRPr lang="en-US" altLang="zh-CN" sz="160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子目录</a:t>
            </a:r>
            <a:r>
              <a:rPr lang="en-US" altLang="zh-CN" sz="160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a:latin typeface="华文细黑" panose="02010600040101010101" pitchFamily="2" charset="-122"/>
                <a:ea typeface="华文细黑" panose="02010600040101010101" pitchFamily="2" charset="-122"/>
              </a:rPr>
              <a:t>):18-30pt </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a:t>
            </a:r>
            <a:r>
              <a:rPr lang="en-US" altLang="zh-CN" sz="160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首选颜色</a:t>
            </a:r>
            <a:r>
              <a:rPr lang="en-US" altLang="zh-CN" sz="1600">
                <a:latin typeface="华文细黑" panose="02010600040101010101" pitchFamily="2" charset="-122"/>
                <a:ea typeface="华文细黑" panose="02010600040101010101" pitchFamily="2" charset="-122"/>
              </a:rPr>
              <a:t>: :R0 G0 B0</a:t>
            </a:r>
            <a:endParaRPr lang="en-US" altLang="zh-CN" sz="160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备选颜色</a:t>
            </a:r>
            <a:r>
              <a:rPr lang="en-US" altLang="zh-CN" sz="1600">
                <a:latin typeface="华文细黑" panose="02010600040101010101" pitchFamily="2" charset="-122"/>
                <a:ea typeface="华文细黑" panose="02010600040101010101" pitchFamily="2" charset="-122"/>
              </a:rPr>
              <a:t>: R119 G119 B119</a:t>
            </a:r>
            <a:endParaRPr lang="en-US" altLang="zh-CN" sz="160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solidFill>
                <a:schemeClr val="tx1"/>
              </a:solidFill>
              <a:latin typeface="华文细黑" panose="02010600040101010101" pitchFamily="2" charset="-122"/>
              <a:ea typeface="华文细黑" panose="02010600040101010101" pitchFamily="2" charset="-122"/>
            </a:endParaRPr>
          </a:p>
        </p:txBody>
      </p:sp>
      <p:sp>
        <p:nvSpPr>
          <p:cNvPr id="2054" name="Rectangle 21"/>
          <p:cNvSpPr/>
          <p:nvPr/>
        </p:nvSpPr>
        <p:spPr>
          <a:xfrm>
            <a:off x="-1009649" y="1432560"/>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2055" name="Rectangle 22"/>
          <p:cNvSpPr/>
          <p:nvPr/>
        </p:nvSpPr>
        <p:spPr>
          <a:xfrm>
            <a:off x="-1009649" y="1935798"/>
            <a:ext cx="337820" cy="392430"/>
          </a:xfrm>
          <a:prstGeom prst="rect">
            <a:avLst/>
          </a:prstGeom>
          <a:solidFill>
            <a:srgbClr val="0075C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2056" name="Rectangle 25"/>
          <p:cNvSpPr/>
          <p:nvPr/>
        </p:nvSpPr>
        <p:spPr>
          <a:xfrm>
            <a:off x="-1009649" y="5320348"/>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2057" name="Rectangle 26"/>
          <p:cNvSpPr/>
          <p:nvPr/>
        </p:nvSpPr>
        <p:spPr>
          <a:xfrm>
            <a:off x="-1009649" y="4888548"/>
            <a:ext cx="337820" cy="392430"/>
          </a:xfrm>
          <a:prstGeom prst="rect">
            <a:avLst/>
          </a:prstGeom>
          <a:solidFill>
            <a:schemeClr val="tx1"/>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2058" name="Line 29"/>
          <p:cNvSpPr/>
          <p:nvPr/>
        </p:nvSpPr>
        <p:spPr>
          <a:xfrm flipH="1">
            <a:off x="-2832100" y="2492375"/>
            <a:ext cx="2590800" cy="0"/>
          </a:xfrm>
          <a:prstGeom prst="line">
            <a:avLst/>
          </a:prstGeom>
          <a:ln w="9525" cap="flat" cmpd="sng">
            <a:solidFill>
              <a:schemeClr val="bg1"/>
            </a:solidFill>
            <a:prstDash val="solid"/>
            <a:headEnd type="none" w="med" len="med"/>
            <a:tailEnd type="none" w="med" len="med"/>
          </a:ln>
        </p:spPr>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sldNum="0" hdr="0" ftr="0" dt="0"/>
  <p:txStyles>
    <p:titleStyle>
      <a:lvl1pPr algn="r" defTabSz="802005" rtl="0" eaLnBrk="0" fontAlgn="base" hangingPunct="0">
        <a:spcBef>
          <a:spcPct val="0"/>
        </a:spcBef>
        <a:spcAft>
          <a:spcPct val="0"/>
        </a:spcAft>
        <a:defRPr sz="2400">
          <a:solidFill>
            <a:schemeClr val="bg2"/>
          </a:solidFill>
          <a:latin typeface="+mj-lt"/>
          <a:ea typeface="+mj-ea"/>
          <a:cs typeface="+mj-cs"/>
        </a:defRPr>
      </a:lvl1pPr>
      <a:lvl2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2pPr>
      <a:lvl3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3pPr>
      <a:lvl4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4pPr>
      <a:lvl5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5pPr>
      <a:lvl6pPr marL="457200" algn="r" defTabSz="802005" rtl="0" fontAlgn="base">
        <a:spcBef>
          <a:spcPct val="0"/>
        </a:spcBef>
        <a:spcAft>
          <a:spcPct val="0"/>
        </a:spcAft>
        <a:defRPr sz="2400">
          <a:solidFill>
            <a:schemeClr val="bg2"/>
          </a:solidFill>
          <a:latin typeface="Arial" panose="020B0604020202020204" pitchFamily="34" charset="0"/>
          <a:ea typeface="华文细黑" panose="02010600040101010101" pitchFamily="2" charset="-122"/>
        </a:defRPr>
      </a:lvl6pPr>
      <a:lvl7pPr marL="914400" algn="r" defTabSz="802005" rtl="0" fontAlgn="base">
        <a:spcBef>
          <a:spcPct val="0"/>
        </a:spcBef>
        <a:spcAft>
          <a:spcPct val="0"/>
        </a:spcAft>
        <a:defRPr sz="2400">
          <a:solidFill>
            <a:schemeClr val="bg2"/>
          </a:solidFill>
          <a:latin typeface="Arial" panose="020B0604020202020204" pitchFamily="34" charset="0"/>
          <a:ea typeface="华文细黑" panose="02010600040101010101" pitchFamily="2" charset="-122"/>
        </a:defRPr>
      </a:lvl7pPr>
      <a:lvl8pPr marL="1371600" algn="r" defTabSz="802005" rtl="0" fontAlgn="base">
        <a:spcBef>
          <a:spcPct val="0"/>
        </a:spcBef>
        <a:spcAft>
          <a:spcPct val="0"/>
        </a:spcAft>
        <a:defRPr sz="2400">
          <a:solidFill>
            <a:schemeClr val="bg2"/>
          </a:solidFill>
          <a:latin typeface="Arial" panose="020B0604020202020204" pitchFamily="34" charset="0"/>
          <a:ea typeface="华文细黑" panose="02010600040101010101" pitchFamily="2" charset="-122"/>
        </a:defRPr>
      </a:lvl8pPr>
      <a:lvl9pPr marL="1828800" algn="r" defTabSz="802005" rtl="0" fontAlgn="base">
        <a:spcBef>
          <a:spcPct val="0"/>
        </a:spcBef>
        <a:spcAft>
          <a:spcPct val="0"/>
        </a:spcAft>
        <a:defRPr sz="2400">
          <a:solidFill>
            <a:schemeClr val="bg2"/>
          </a:solidFill>
          <a:latin typeface="Arial" panose="020B0604020202020204" pitchFamily="34" charset="0"/>
          <a:ea typeface="华文细黑" panose="02010600040101010101" pitchFamily="2" charset="-122"/>
        </a:defRPr>
      </a:lvl9pPr>
    </p:titleStyle>
    <p:bodyStyle>
      <a:lvl1pPr marL="300355" indent="-300355" algn="l" defTabSz="802005" rtl="0" eaLnBrk="0" fontAlgn="base" hangingPunct="0">
        <a:lnSpc>
          <a:spcPct val="140000"/>
        </a:lnSpc>
        <a:spcBef>
          <a:spcPct val="0"/>
        </a:spcBef>
        <a:spcAft>
          <a:spcPct val="0"/>
        </a:spcAft>
        <a:buChar char="•"/>
        <a:defRPr sz="2800" b="1">
          <a:solidFill>
            <a:schemeClr val="tx1"/>
          </a:solidFill>
          <a:latin typeface="+mn-lt"/>
          <a:ea typeface="+mn-ea"/>
          <a:cs typeface="+mn-cs"/>
        </a:defRPr>
      </a:lvl1pPr>
      <a:lvl2pPr marL="652780" indent="-250825" algn="l" defTabSz="802005" rtl="0" eaLnBrk="0" fontAlgn="base" hangingPunct="0">
        <a:lnSpc>
          <a:spcPct val="140000"/>
        </a:lnSpc>
        <a:spcBef>
          <a:spcPct val="0"/>
        </a:spcBef>
        <a:spcAft>
          <a:spcPct val="0"/>
        </a:spcAft>
        <a:buSzPct val="50000"/>
        <a:buFont typeface="Wingdings" panose="05000000000000000000" pitchFamily="2" charset="2"/>
        <a:buChar char="p"/>
        <a:defRPr sz="2400">
          <a:solidFill>
            <a:schemeClr val="tx1"/>
          </a:solidFill>
          <a:latin typeface="+mn-lt"/>
          <a:ea typeface="+mn-ea"/>
        </a:defRPr>
      </a:lvl2pPr>
      <a:lvl3pPr marL="1003300" indent="-201930" algn="l" defTabSz="802005" rtl="0" eaLnBrk="0" fontAlgn="base" hangingPunct="0">
        <a:lnSpc>
          <a:spcPct val="140000"/>
        </a:lnSpc>
        <a:spcBef>
          <a:spcPct val="0"/>
        </a:spcBef>
        <a:spcAft>
          <a:spcPct val="0"/>
        </a:spcAft>
        <a:buSzPct val="50000"/>
        <a:buFont typeface="Wingdings" panose="05000000000000000000" pitchFamily="2" charset="2"/>
        <a:buChar char="n"/>
        <a:defRPr sz="2200">
          <a:solidFill>
            <a:schemeClr val="tx1"/>
          </a:solidFill>
          <a:latin typeface="+mn-lt"/>
          <a:ea typeface="+mn-ea"/>
        </a:defRPr>
      </a:lvl3pPr>
      <a:lvl4pPr marL="1402080" indent="-200025"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4pPr>
      <a:lvl5pPr marL="1803400" indent="-201930"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5pPr>
      <a:lvl6pPr marL="2260600" indent="-201930" algn="l" defTabSz="802005" rtl="0" fontAlgn="base">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6pPr>
      <a:lvl7pPr marL="2717800" indent="-201930" algn="l" defTabSz="802005" rtl="0" fontAlgn="base">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7pPr>
      <a:lvl8pPr marL="3175000" indent="-201930" algn="l" defTabSz="802005" rtl="0" fontAlgn="base">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8pPr>
      <a:lvl9pPr marL="3632200" indent="-201930" algn="l" defTabSz="802005" rtl="0" fontAlgn="base">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3074" name="Picture 20" descr="3"/>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3075" name="Text Box 15"/>
          <p:cNvSpPr txBox="1">
            <a:spLocks noChangeArrowheads="1"/>
          </p:cNvSpPr>
          <p:nvPr/>
        </p:nvSpPr>
        <p:spPr bwMode="auto">
          <a:xfrm>
            <a:off x="8365067" y="2762250"/>
            <a:ext cx="3102610" cy="1090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5600" tIns="52800" rIns="105600" bIns="52800">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9pPr>
          </a:lstStyle>
          <a:p>
            <a:pPr marL="0" marR="0" lvl="0" indent="0" algn="l" defTabSz="802005" rtl="0" eaLnBrk="1" fontAlgn="base" latinLnBrk="0" hangingPunct="1">
              <a:lnSpc>
                <a:spcPct val="100000"/>
              </a:lnSpc>
              <a:spcBef>
                <a:spcPct val="0"/>
              </a:spcBef>
              <a:spcAft>
                <a:spcPct val="0"/>
              </a:spcAft>
              <a:buClrTx/>
              <a:buSzTx/>
              <a:buFontTx/>
              <a:buNone/>
              <a:defRPr/>
            </a:pPr>
            <a:r>
              <a:rPr kumimoji="0" lang="en-US" altLang="zh-CN" sz="6400" b="0"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rPr>
              <a:t>Thanks!</a:t>
            </a:r>
            <a:endParaRPr kumimoji="0" lang="en-US" altLang="zh-CN" sz="6400" b="0"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76" name="Text Box 17"/>
          <p:cNvSpPr txBox="1">
            <a:spLocks noChangeArrowheads="1"/>
          </p:cNvSpPr>
          <p:nvPr/>
        </p:nvSpPr>
        <p:spPr bwMode="auto">
          <a:xfrm>
            <a:off x="8784167" y="3429000"/>
            <a:ext cx="2287270" cy="3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5600" tIns="52800" rIns="105600" bIns="52800">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9pPr>
          </a:lstStyle>
          <a:p>
            <a:pPr marL="0" marR="0" lvl="0" indent="0" algn="l" defTabSz="802005" rtl="0" eaLnBrk="1" fontAlgn="base" latinLnBrk="0" hangingPunct="1">
              <a:lnSpc>
                <a:spcPct val="100000"/>
              </a:lnSpc>
              <a:spcBef>
                <a:spcPct val="0"/>
              </a:spcBef>
              <a:spcAft>
                <a:spcPct val="0"/>
              </a:spcAft>
              <a:buClrTx/>
              <a:buSzTx/>
              <a:buFontTx/>
              <a:buNone/>
              <a:defRPr/>
            </a:pPr>
            <a:r>
              <a:rPr kumimoji="0" lang="en-US" altLang="zh-CN"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rPr>
              <a:t>www.pkucare.com</a:t>
            </a:r>
            <a:endParaRPr kumimoji="0" lang="en-US" altLang="zh-CN"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lvl1pPr algn="ctr" defTabSz="802005" rtl="0" eaLnBrk="0" fontAlgn="base" hangingPunct="0">
        <a:spcBef>
          <a:spcPct val="0"/>
        </a:spcBef>
        <a:spcAft>
          <a:spcPct val="0"/>
        </a:spcAft>
        <a:defRPr sz="3800">
          <a:solidFill>
            <a:schemeClr val="tx2"/>
          </a:solidFill>
          <a:latin typeface="+mj-lt"/>
          <a:ea typeface="+mj-ea"/>
          <a:cs typeface="+mj-cs"/>
        </a:defRPr>
      </a:lvl1pPr>
      <a:lvl2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2pPr>
      <a:lvl3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3pPr>
      <a:lvl4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4pPr>
      <a:lvl5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5pPr>
      <a:lvl6pPr marL="457200" algn="ctr" defTabSz="802005"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6pPr>
      <a:lvl7pPr marL="914400" algn="ctr" defTabSz="802005"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7pPr>
      <a:lvl8pPr marL="1371600" algn="ctr" defTabSz="802005"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8pPr>
      <a:lvl9pPr marL="1828800" algn="ctr" defTabSz="802005"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9pPr>
    </p:titleStyle>
    <p:bodyStyle>
      <a:lvl1pPr marL="300355" indent="-300355" algn="l" defTabSz="802005" rtl="0" eaLnBrk="0" fontAlgn="base" hangingPunct="0">
        <a:spcBef>
          <a:spcPct val="20000"/>
        </a:spcBef>
        <a:spcAft>
          <a:spcPct val="0"/>
        </a:spcAft>
        <a:buChar char="•"/>
        <a:defRPr sz="2800">
          <a:solidFill>
            <a:schemeClr val="tx1"/>
          </a:solidFill>
          <a:latin typeface="+mn-lt"/>
          <a:ea typeface="+mn-ea"/>
          <a:cs typeface="+mn-cs"/>
        </a:defRPr>
      </a:lvl1pPr>
      <a:lvl2pPr marL="652780" indent="-250825" algn="l" defTabSz="802005" rtl="0" eaLnBrk="0" fontAlgn="base" hangingPunct="0">
        <a:spcBef>
          <a:spcPct val="20000"/>
        </a:spcBef>
        <a:spcAft>
          <a:spcPct val="0"/>
        </a:spcAft>
        <a:buChar char="–"/>
        <a:defRPr sz="2500">
          <a:solidFill>
            <a:schemeClr val="tx1"/>
          </a:solidFill>
          <a:latin typeface="+mn-lt"/>
          <a:ea typeface="+mn-ea"/>
        </a:defRPr>
      </a:lvl2pPr>
      <a:lvl3pPr marL="1003300" indent="-201930" algn="l" defTabSz="802005" rtl="0" eaLnBrk="0" fontAlgn="base" hangingPunct="0">
        <a:spcBef>
          <a:spcPct val="20000"/>
        </a:spcBef>
        <a:spcAft>
          <a:spcPct val="0"/>
        </a:spcAft>
        <a:buChar char="•"/>
        <a:defRPr sz="2200">
          <a:solidFill>
            <a:schemeClr val="tx1"/>
          </a:solidFill>
          <a:latin typeface="+mn-lt"/>
          <a:ea typeface="+mn-ea"/>
        </a:defRPr>
      </a:lvl3pPr>
      <a:lvl4pPr marL="1402080" indent="-200025" algn="l" defTabSz="802005" rtl="0" eaLnBrk="0" fontAlgn="base" hangingPunct="0">
        <a:spcBef>
          <a:spcPct val="20000"/>
        </a:spcBef>
        <a:spcAft>
          <a:spcPct val="0"/>
        </a:spcAft>
        <a:buChar char="–"/>
        <a:defRPr sz="1700">
          <a:solidFill>
            <a:schemeClr val="tx1"/>
          </a:solidFill>
          <a:latin typeface="+mn-lt"/>
          <a:ea typeface="+mn-ea"/>
        </a:defRPr>
      </a:lvl4pPr>
      <a:lvl5pPr marL="1803400" indent="-201930" algn="l" defTabSz="802005" rtl="0" eaLnBrk="0" fontAlgn="base" hangingPunct="0">
        <a:spcBef>
          <a:spcPct val="20000"/>
        </a:spcBef>
        <a:spcAft>
          <a:spcPct val="0"/>
        </a:spcAft>
        <a:buChar char="»"/>
        <a:defRPr sz="1700">
          <a:solidFill>
            <a:schemeClr val="tx1"/>
          </a:solidFill>
          <a:latin typeface="+mn-lt"/>
          <a:ea typeface="+mn-ea"/>
        </a:defRPr>
      </a:lvl5pPr>
      <a:lvl6pPr marL="2260600" indent="-201930" algn="l" defTabSz="802005" rtl="0" fontAlgn="base">
        <a:spcBef>
          <a:spcPct val="20000"/>
        </a:spcBef>
        <a:spcAft>
          <a:spcPct val="0"/>
        </a:spcAft>
        <a:buChar char="»"/>
        <a:defRPr sz="1700">
          <a:solidFill>
            <a:schemeClr val="tx1"/>
          </a:solidFill>
          <a:latin typeface="+mn-lt"/>
          <a:ea typeface="+mn-ea"/>
        </a:defRPr>
      </a:lvl6pPr>
      <a:lvl7pPr marL="2717800" indent="-201930" algn="l" defTabSz="802005" rtl="0" fontAlgn="base">
        <a:spcBef>
          <a:spcPct val="20000"/>
        </a:spcBef>
        <a:spcAft>
          <a:spcPct val="0"/>
        </a:spcAft>
        <a:buChar char="»"/>
        <a:defRPr sz="1700">
          <a:solidFill>
            <a:schemeClr val="tx1"/>
          </a:solidFill>
          <a:latin typeface="+mn-lt"/>
          <a:ea typeface="+mn-ea"/>
        </a:defRPr>
      </a:lvl7pPr>
      <a:lvl8pPr marL="3175000" indent="-201930" algn="l" defTabSz="802005" rtl="0" fontAlgn="base">
        <a:spcBef>
          <a:spcPct val="20000"/>
        </a:spcBef>
        <a:spcAft>
          <a:spcPct val="0"/>
        </a:spcAft>
        <a:buChar char="»"/>
        <a:defRPr sz="1700">
          <a:solidFill>
            <a:schemeClr val="tx1"/>
          </a:solidFill>
          <a:latin typeface="+mn-lt"/>
          <a:ea typeface="+mn-ea"/>
        </a:defRPr>
      </a:lvl8pPr>
      <a:lvl9pPr marL="3632200" indent="-201930" algn="l" defTabSz="802005" rtl="0" fontAlgn="base">
        <a:spcBef>
          <a:spcPct val="20000"/>
        </a:spcBef>
        <a:spcAft>
          <a:spcPct val="0"/>
        </a:spcAft>
        <a:buChar char="»"/>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p:sp>
        <p:nvSpPr>
          <p:cNvPr id="7" name="任意多边形 6"/>
          <p:cNvSpPr/>
          <p:nvPr/>
        </p:nvSpPr>
        <p:spPr bwMode="auto">
          <a:xfrm>
            <a:off x="-12700" y="-7937"/>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8" name="任意多边形 7"/>
          <p:cNvSpPr/>
          <p:nvPr/>
        </p:nvSpPr>
        <p:spPr bwMode="auto">
          <a:xfrm>
            <a:off x="5842000" y="-7937"/>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100"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4101"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 name="日期占位符 9"/>
          <p:cNvSpPr>
            <a:spLocks noGrp="1"/>
          </p:cNvSpPr>
          <p:nvPr>
            <p:ph type="dt" sz="half" idx="2"/>
          </p:nvPr>
        </p:nvSpPr>
        <p:spPr>
          <a:xfrm>
            <a:off x="609600" y="6356350"/>
            <a:ext cx="2844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4834214D-6170-4D07-82BF-9D1DEC83D77B}"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2" name="页脚占位符 21"/>
          <p:cNvSpPr>
            <a:spLocks noGrp="1"/>
          </p:cNvSpPr>
          <p:nvPr>
            <p:ph type="ftr" sz="quarter" idx="3"/>
          </p:nvPr>
        </p:nvSpPr>
        <p:spPr>
          <a:xfrm>
            <a:off x="3556000" y="6356350"/>
            <a:ext cx="44704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8" name="灯片编号占位符 17"/>
          <p:cNvSpPr>
            <a:spLocks noGrp="1"/>
          </p:cNvSpPr>
          <p:nvPr>
            <p:ph type="sldNum" sz="quarter" idx="4"/>
          </p:nvPr>
        </p:nvSpPr>
        <p:spPr>
          <a:xfrm>
            <a:off x="10566400" y="6356350"/>
            <a:ext cx="1016000" cy="365125"/>
          </a:xfrm>
          <a:prstGeom prst="rect">
            <a:avLst/>
          </a:prstGeom>
        </p:spPr>
        <p:txBody>
          <a:bodyPr vert="horz" lIns="0" tIns="0" rIns="0" bIns="0" anchor="b"/>
          <a:lstStyle>
            <a:lvl1pPr algn="r">
              <a:defRPr sz="1200">
                <a:solidFill>
                  <a:srgbClr val="045C75"/>
                </a:solidFill>
                <a:latin typeface="Constantia" panose="02030602050306030303" pitchFamily="18"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grpSp>
        <p:nvGrpSpPr>
          <p:cNvPr id="4105" name="组合 1"/>
          <p:cNvGrpSpPr/>
          <p:nvPr/>
        </p:nvGrpSpPr>
        <p:grpSpPr>
          <a:xfrm>
            <a:off x="-25400" y="203200"/>
            <a:ext cx="12240684"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gr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7" name="任意多边形 6"/>
          <p:cNvSpPr/>
          <p:nvPr/>
        </p:nvSpPr>
        <p:spPr bwMode="auto">
          <a:xfrm>
            <a:off x="-12700" y="-7937"/>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8" name="任意多边形 7"/>
          <p:cNvSpPr/>
          <p:nvPr/>
        </p:nvSpPr>
        <p:spPr bwMode="auto">
          <a:xfrm>
            <a:off x="5842000" y="-7937"/>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5124" name="组合 1"/>
          <p:cNvGrpSpPr/>
          <p:nvPr/>
        </p:nvGrpSpPr>
        <p:grpSpPr>
          <a:xfrm>
            <a:off x="-25400" y="203200"/>
            <a:ext cx="12240684"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grpSp>
      <p:sp>
        <p:nvSpPr>
          <p:cNvPr id="5125"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5126"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4" name="日期占位符 3"/>
          <p:cNvSpPr>
            <a:spLocks noGrp="1"/>
          </p:cNvSpPr>
          <p:nvPr>
            <p:ph type="dt" sz="half" idx="2"/>
          </p:nvPr>
        </p:nvSpPr>
        <p:spPr>
          <a:xfrm>
            <a:off x="609600" y="6356350"/>
            <a:ext cx="2844800" cy="365125"/>
          </a:xfrm>
          <a:prstGeom prst="rect">
            <a:avLst/>
          </a:prstGeom>
        </p:spPr>
        <p:txBody>
          <a:bodyPr vert="horz" lIns="0" tIns="0" rIns="0" bIns="0" anchor="b"/>
          <a:lstStyle>
            <a:lvl1pPr fontAlgn="auto">
              <a:spcBef>
                <a:spcPts val="0"/>
              </a:spcBef>
              <a:spcAft>
                <a:spcPts val="0"/>
              </a:spcAft>
              <a:defRPr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6687DE4F-C836-432C-8E2C-0D63BA1B087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4"/>
          <p:cNvSpPr>
            <a:spLocks noGrp="1"/>
          </p:cNvSpPr>
          <p:nvPr>
            <p:ph type="ftr" sz="quarter" idx="3"/>
          </p:nvPr>
        </p:nvSpPr>
        <p:spPr>
          <a:xfrm>
            <a:off x="3556000" y="6356350"/>
            <a:ext cx="4470400" cy="365125"/>
          </a:xfrm>
          <a:prstGeom prst="rect">
            <a:avLst/>
          </a:prstGeom>
        </p:spPr>
        <p:txBody>
          <a:bodyPr vert="horz" lIns="0" tIns="0" rIns="0" bIns="0" anchor="b"/>
          <a:lstStyle>
            <a:lvl1pPr fontAlgn="auto">
              <a:spcBef>
                <a:spcPts val="0"/>
              </a:spcBef>
              <a:spcAft>
                <a:spcPts val="0"/>
              </a:spcAft>
              <a:defRPr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5"/>
          <p:cNvSpPr>
            <a:spLocks noGrp="1"/>
          </p:cNvSpPr>
          <p:nvPr>
            <p:ph type="sldNum" sz="quarter" idx="4"/>
          </p:nvPr>
        </p:nvSpPr>
        <p:spPr>
          <a:xfrm>
            <a:off x="10566400" y="6356350"/>
            <a:ext cx="1016000" cy="365125"/>
          </a:xfrm>
          <a:prstGeom prst="rect">
            <a:avLst/>
          </a:prstGeom>
        </p:spPr>
        <p:txBody>
          <a:bodyPr vert="horz" lIns="0" tIns="0" rIns="0" bIns="0" anchor="b"/>
          <a:lstStyle>
            <a:lvl1pPr algn="r">
              <a:defRPr sz="1200">
                <a:solidFill>
                  <a:srgbClr val="D1EAEE"/>
                </a:solidFill>
                <a:latin typeface="Constantia" panose="02030602050306030303" pitchFamily="18"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4" name="单圆角矩形 13"/>
          <p:cNvSpPr/>
          <p:nvPr/>
        </p:nvSpPr>
        <p:spPr>
          <a:xfrm rot="420000" flipV="1">
            <a:off x="4220633" y="1108075"/>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5" name="直角三角形 14"/>
          <p:cNvSpPr/>
          <p:nvPr/>
        </p:nvSpPr>
        <p:spPr>
          <a:xfrm rot="420000" flipV="1">
            <a:off x="10672233" y="5359400"/>
            <a:ext cx="207433"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6" name="任意多边形 15"/>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7" name="任意多边形 16"/>
          <p:cNvSpPr/>
          <p:nvPr/>
        </p:nvSpPr>
        <p:spPr bwMode="auto">
          <a:xfrm flipV="1">
            <a:off x="5842000" y="6219825"/>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6150"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6151"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9" name="日期占位符 4"/>
          <p:cNvSpPr>
            <a:spLocks noGrp="1"/>
          </p:cNvSpPr>
          <p:nvPr>
            <p:ph type="dt" sz="half" idx="2"/>
          </p:nvPr>
        </p:nvSpPr>
        <p:spPr>
          <a:xfrm>
            <a:off x="609600" y="6356350"/>
            <a:ext cx="2844800" cy="365125"/>
          </a:xfrm>
          <a:prstGeom prst="rect">
            <a:avLst/>
          </a:prstGeom>
        </p:spPr>
        <p:txBody>
          <a:bodyPr vert="horz" lIns="0" tIns="0" rIns="0" bIns="0" anchor="b"/>
          <a:lstStyle>
            <a:lvl1pPr fontAlgn="auto">
              <a:spcBef>
                <a:spcPts val="0"/>
              </a:spcBef>
              <a:spcAft>
                <a:spcPts val="0"/>
              </a:spcAft>
              <a:defRPr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A96437DC-7B24-4C9E-A5CC-42F887D9A495}"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0" name="页脚占位符 5"/>
          <p:cNvSpPr>
            <a:spLocks noGrp="1"/>
          </p:cNvSpPr>
          <p:nvPr>
            <p:ph type="ftr" sz="quarter" idx="3"/>
          </p:nvPr>
        </p:nvSpPr>
        <p:spPr>
          <a:xfrm>
            <a:off x="3556000" y="6356350"/>
            <a:ext cx="4470400" cy="365125"/>
          </a:xfrm>
          <a:prstGeom prst="rect">
            <a:avLst/>
          </a:prstGeom>
        </p:spPr>
        <p:txBody>
          <a:bodyPr vert="horz" lIns="0" tIns="0" rIns="0" bIns="0" anchor="b"/>
          <a:lstStyle>
            <a:lvl1pPr fontAlgn="auto">
              <a:spcBef>
                <a:spcPts val="0"/>
              </a:spcBef>
              <a:spcAft>
                <a:spcPts val="0"/>
              </a:spcAft>
              <a:defRPr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1" name="灯片编号占位符 6"/>
          <p:cNvSpPr>
            <a:spLocks noGrp="1"/>
          </p:cNvSpPr>
          <p:nvPr>
            <p:ph type="sldNum" sz="quarter" idx="4"/>
          </p:nvPr>
        </p:nvSpPr>
        <p:spPr>
          <a:xfrm>
            <a:off x="10769600" y="6356350"/>
            <a:ext cx="812800" cy="365125"/>
          </a:xfrm>
          <a:prstGeom prst="rect">
            <a:avLst/>
          </a:prstGeom>
        </p:spPr>
        <p:txBody>
          <a:bodyPr vert="horz" lIns="0" tIns="0" rIns="0" bIns="0" anchor="b"/>
          <a:lstStyle>
            <a:lvl1pPr algn="r">
              <a:defRPr sz="1200">
                <a:solidFill>
                  <a:srgbClr val="045C75"/>
                </a:solidFill>
                <a:latin typeface="Constantia" panose="02030602050306030303" pitchFamily="18"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微软雅黑" panose="020B0503020204020204" charset="-122"/>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微软雅黑" panose="020B0503020204020204" charset="-122"/>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微软雅黑" panose="020B0503020204020204" charset="-122"/>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微软雅黑" panose="020B0503020204020204"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0.xml"/><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18.xml"/><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image" Target="../media/image19.jpeg"/><Relationship Id="rId2" Type="http://schemas.openxmlformats.org/officeDocument/2006/relationships/tags" Target="../tags/tag20.xml"/><Relationship Id="rId1" Type="http://schemas.openxmlformats.org/officeDocument/2006/relationships/tags" Target="../tags/tag1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2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2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25.xml"/><Relationship Id="rId1" Type="http://schemas.openxmlformats.org/officeDocument/2006/relationships/tags" Target="../tags/tag2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26.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84.xml"/><Relationship Id="rId4" Type="http://schemas.openxmlformats.org/officeDocument/2006/relationships/tags" Target="../tags/tag27.xml"/><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 Target="slide22.xml"/></Relationships>
</file>

<file path=ppt/slides/_rels/slide18.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84.xml"/><Relationship Id="rId3" Type="http://schemas.openxmlformats.org/officeDocument/2006/relationships/tags" Target="../tags/tag28.xml"/><Relationship Id="rId2" Type="http://schemas.openxmlformats.org/officeDocument/2006/relationships/image" Target="../media/image20.wmf"/><Relationship Id="rId1"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84.xml"/><Relationship Id="rId3" Type="http://schemas.openxmlformats.org/officeDocument/2006/relationships/tags" Target="../tags/tag29.xml"/><Relationship Id="rId2" Type="http://schemas.openxmlformats.org/officeDocument/2006/relationships/image" Target="../media/image21.png"/><Relationship Id="rId1"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83.xml"/><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84.xml"/><Relationship Id="rId3" Type="http://schemas.openxmlformats.org/officeDocument/2006/relationships/tags" Target="../tags/tag30.xml"/><Relationship Id="rId2" Type="http://schemas.openxmlformats.org/officeDocument/2006/relationships/image" Target="../media/image22.png"/><Relationship Id="rId1" Type="http://schemas.openxmlformats.org/officeDocument/2006/relationships/oleObject" Target="../embeddings/oleObject3.bin"/></Relationships>
</file>

<file path=ppt/slides/_rels/slide21.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84.xml"/><Relationship Id="rId3" Type="http://schemas.openxmlformats.org/officeDocument/2006/relationships/tags" Target="../tags/tag31.xml"/><Relationship Id="rId2" Type="http://schemas.openxmlformats.org/officeDocument/2006/relationships/image" Target="../media/image23.png"/><Relationship Id="rId1" Type="http://schemas.openxmlformats.org/officeDocument/2006/relationships/oleObject" Target="../embeddings/oleObject4.bin"/></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image" Target="../media/image24.png"/><Relationship Id="rId2" Type="http://schemas.openxmlformats.org/officeDocument/2006/relationships/tags" Target="../tags/tag33.xml"/><Relationship Id="rId1" Type="http://schemas.openxmlformats.org/officeDocument/2006/relationships/tags" Target="../tags/tag3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4.xml"/><Relationship Id="rId1" Type="http://schemas.openxmlformats.org/officeDocument/2006/relationships/tags" Target="../tags/tag34.xml"/></Relationships>
</file>

<file path=ppt/slides/_rels/slide24.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2" Type="http://schemas.openxmlformats.org/officeDocument/2006/relationships/slideLayout" Target="../slideLayouts/slideLayout84.xml"/><Relationship Id="rId31" Type="http://schemas.openxmlformats.org/officeDocument/2006/relationships/tags" Target="../tags/tag65.xml"/><Relationship Id="rId30" Type="http://schemas.openxmlformats.org/officeDocument/2006/relationships/tags" Target="../tags/tag64.xml"/><Relationship Id="rId3" Type="http://schemas.openxmlformats.org/officeDocument/2006/relationships/tags" Target="../tags/tag37.xml"/><Relationship Id="rId29" Type="http://schemas.openxmlformats.org/officeDocument/2006/relationships/tags" Target="../tags/tag63.xml"/><Relationship Id="rId28" Type="http://schemas.openxmlformats.org/officeDocument/2006/relationships/tags" Target="../tags/tag62.xml"/><Relationship Id="rId27" Type="http://schemas.openxmlformats.org/officeDocument/2006/relationships/tags" Target="../tags/tag61.xml"/><Relationship Id="rId26" Type="http://schemas.openxmlformats.org/officeDocument/2006/relationships/tags" Target="../tags/tag60.xml"/><Relationship Id="rId25" Type="http://schemas.openxmlformats.org/officeDocument/2006/relationships/tags" Target="../tags/tag59.xml"/><Relationship Id="rId24" Type="http://schemas.openxmlformats.org/officeDocument/2006/relationships/tags" Target="../tags/tag58.xml"/><Relationship Id="rId23" Type="http://schemas.openxmlformats.org/officeDocument/2006/relationships/tags" Target="../tags/tag57.xml"/><Relationship Id="rId22" Type="http://schemas.openxmlformats.org/officeDocument/2006/relationships/tags" Target="../tags/tag56.xml"/><Relationship Id="rId21" Type="http://schemas.openxmlformats.org/officeDocument/2006/relationships/tags" Target="../tags/tag55.xml"/><Relationship Id="rId20" Type="http://schemas.openxmlformats.org/officeDocument/2006/relationships/tags" Target="../tags/tag54.xml"/><Relationship Id="rId2" Type="http://schemas.openxmlformats.org/officeDocument/2006/relationships/tags" Target="../tags/tag36.xml"/><Relationship Id="rId19" Type="http://schemas.openxmlformats.org/officeDocument/2006/relationships/tags" Target="../tags/tag53.xml"/><Relationship Id="rId18" Type="http://schemas.openxmlformats.org/officeDocument/2006/relationships/tags" Target="../tags/tag52.xml"/><Relationship Id="rId17" Type="http://schemas.openxmlformats.org/officeDocument/2006/relationships/tags" Target="../tags/tag51.xml"/><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tags" Target="../tags/tag35.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84.xml"/><Relationship Id="rId3" Type="http://schemas.openxmlformats.org/officeDocument/2006/relationships/image" Target="../media/image25.png"/><Relationship Id="rId2" Type="http://schemas.openxmlformats.org/officeDocument/2006/relationships/tags" Target="../tags/tag67.xml"/><Relationship Id="rId1" Type="http://schemas.openxmlformats.org/officeDocument/2006/relationships/tags" Target="../tags/tag66.xml"/></Relationships>
</file>

<file path=ppt/slides/_rels/slide26.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6" Type="http://schemas.openxmlformats.org/officeDocument/2006/relationships/notesSlide" Target="../notesSlides/notesSlide5.xml"/><Relationship Id="rId15" Type="http://schemas.openxmlformats.org/officeDocument/2006/relationships/slideLayout" Target="../slideLayouts/slideLayout84.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8.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84.xml"/><Relationship Id="rId4" Type="http://schemas.openxmlformats.org/officeDocument/2006/relationships/image" Target="../media/image26.png"/><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4.xml"/><Relationship Id="rId1" Type="http://schemas.openxmlformats.org/officeDocument/2006/relationships/tags" Target="../tags/tag85.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84.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83.xml"/><Relationship Id="rId1" Type="http://schemas.openxmlformats.org/officeDocument/2006/relationships/image" Target="../media/image13.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tags" Target="../tags/tag89.xml"/><Relationship Id="rId1" Type="http://schemas.openxmlformats.org/officeDocument/2006/relationships/image" Target="../media/image17.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image" Target="../media/image27.GI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9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91.xml"/></Relationships>
</file>

<file path=ppt/slides/_rels/slide34.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5" Type="http://schemas.openxmlformats.org/officeDocument/2006/relationships/slideLayout" Target="../slideLayouts/slideLayout84.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2.xml"/></Relationships>
</file>

<file path=ppt/slides/_rels/slide35.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9" Type="http://schemas.openxmlformats.org/officeDocument/2006/relationships/slideLayout" Target="../slideLayouts/slideLayout84.xml"/><Relationship Id="rId38" Type="http://schemas.openxmlformats.org/officeDocument/2006/relationships/tags" Target="../tags/tag143.xml"/><Relationship Id="rId37" Type="http://schemas.openxmlformats.org/officeDocument/2006/relationships/tags" Target="../tags/tag142.xml"/><Relationship Id="rId36" Type="http://schemas.openxmlformats.org/officeDocument/2006/relationships/tags" Target="../tags/tag141.xml"/><Relationship Id="rId35" Type="http://schemas.openxmlformats.org/officeDocument/2006/relationships/tags" Target="../tags/tag140.xml"/><Relationship Id="rId34" Type="http://schemas.openxmlformats.org/officeDocument/2006/relationships/tags" Target="../tags/tag139.xml"/><Relationship Id="rId33" Type="http://schemas.openxmlformats.org/officeDocument/2006/relationships/tags" Target="../tags/tag138.xml"/><Relationship Id="rId32" Type="http://schemas.openxmlformats.org/officeDocument/2006/relationships/tags" Target="../tags/tag137.xml"/><Relationship Id="rId31" Type="http://schemas.openxmlformats.org/officeDocument/2006/relationships/tags" Target="../tags/tag136.xml"/><Relationship Id="rId30" Type="http://schemas.openxmlformats.org/officeDocument/2006/relationships/tags" Target="../tags/tag135.xml"/><Relationship Id="rId3" Type="http://schemas.openxmlformats.org/officeDocument/2006/relationships/tags" Target="../tags/tag108.xml"/><Relationship Id="rId29" Type="http://schemas.openxmlformats.org/officeDocument/2006/relationships/tags" Target="../tags/tag134.xml"/><Relationship Id="rId28" Type="http://schemas.openxmlformats.org/officeDocument/2006/relationships/tags" Target="../tags/tag133.xml"/><Relationship Id="rId27" Type="http://schemas.openxmlformats.org/officeDocument/2006/relationships/tags" Target="../tags/tag132.xml"/><Relationship Id="rId26" Type="http://schemas.openxmlformats.org/officeDocument/2006/relationships/tags" Target="../tags/tag131.xml"/><Relationship Id="rId25" Type="http://schemas.openxmlformats.org/officeDocument/2006/relationships/tags" Target="../tags/tag130.xml"/><Relationship Id="rId24" Type="http://schemas.openxmlformats.org/officeDocument/2006/relationships/tags" Target="../tags/tag129.xml"/><Relationship Id="rId23" Type="http://schemas.openxmlformats.org/officeDocument/2006/relationships/tags" Target="../tags/tag128.xml"/><Relationship Id="rId22" Type="http://schemas.openxmlformats.org/officeDocument/2006/relationships/tags" Target="../tags/tag127.xml"/><Relationship Id="rId21" Type="http://schemas.openxmlformats.org/officeDocument/2006/relationships/tags" Target="../tags/tag126.xml"/><Relationship Id="rId20" Type="http://schemas.openxmlformats.org/officeDocument/2006/relationships/tags" Target="../tags/tag125.xml"/><Relationship Id="rId2" Type="http://schemas.openxmlformats.org/officeDocument/2006/relationships/tags" Target="../tags/tag107.xml"/><Relationship Id="rId19" Type="http://schemas.openxmlformats.org/officeDocument/2006/relationships/tags" Target="../tags/tag124.xml"/><Relationship Id="rId18" Type="http://schemas.openxmlformats.org/officeDocument/2006/relationships/tags" Target="../tags/tag123.xml"/><Relationship Id="rId17" Type="http://schemas.openxmlformats.org/officeDocument/2006/relationships/tags" Target="../tags/tag122.xml"/><Relationship Id="rId16" Type="http://schemas.openxmlformats.org/officeDocument/2006/relationships/tags" Target="../tags/tag121.xml"/><Relationship Id="rId15" Type="http://schemas.openxmlformats.org/officeDocument/2006/relationships/tags" Target="../tags/tag120.xml"/><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tags" Target="../tags/tag106.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tags" Target="../tags/tag145.xml"/><Relationship Id="rId2" Type="http://schemas.openxmlformats.org/officeDocument/2006/relationships/image" Target="../media/image28.jpeg"/><Relationship Id="rId1" Type="http://schemas.openxmlformats.org/officeDocument/2006/relationships/tags" Target="../tags/tag14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8.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1" Type="http://schemas.openxmlformats.org/officeDocument/2006/relationships/slideLayout" Target="../slideLayouts/slideLayout84.xml"/><Relationship Id="rId20" Type="http://schemas.openxmlformats.org/officeDocument/2006/relationships/tags" Target="../tags/tag165.xml"/><Relationship Id="rId2" Type="http://schemas.openxmlformats.org/officeDocument/2006/relationships/tags" Target="../tags/tag147.xml"/><Relationship Id="rId19" Type="http://schemas.openxmlformats.org/officeDocument/2006/relationships/tags" Target="../tags/tag164.xml"/><Relationship Id="rId18" Type="http://schemas.openxmlformats.org/officeDocument/2006/relationships/tags" Target="../tags/tag163.xml"/><Relationship Id="rId17" Type="http://schemas.openxmlformats.org/officeDocument/2006/relationships/tags" Target="../tags/tag162.xml"/><Relationship Id="rId16" Type="http://schemas.openxmlformats.org/officeDocument/2006/relationships/tags" Target="../tags/tag161.xml"/><Relationship Id="rId15" Type="http://schemas.openxmlformats.org/officeDocument/2006/relationships/tags" Target="../tags/tag160.xml"/><Relationship Id="rId14" Type="http://schemas.openxmlformats.org/officeDocument/2006/relationships/tags" Target="../tags/tag159.xml"/><Relationship Id="rId13" Type="http://schemas.openxmlformats.org/officeDocument/2006/relationships/tags" Target="../tags/tag158.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tags" Target="../tags/tag146.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image" Target="../media/image29.png"/><Relationship Id="rId2" Type="http://schemas.openxmlformats.org/officeDocument/2006/relationships/tags" Target="../tags/tag167.xml"/><Relationship Id="rId1" Type="http://schemas.openxmlformats.org/officeDocument/2006/relationships/tags" Target="../tags/tag16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3.xml"/></Relationships>
</file>

<file path=ppt/slides/_rels/slide40.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image" Target="../media/image30.jpeg"/><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5" Type="http://schemas.openxmlformats.org/officeDocument/2006/relationships/slideLayout" Target="../slideLayouts/slideLayout84.xml"/><Relationship Id="rId34" Type="http://schemas.openxmlformats.org/officeDocument/2006/relationships/tags" Target="../tags/tag197.xml"/><Relationship Id="rId33" Type="http://schemas.openxmlformats.org/officeDocument/2006/relationships/tags" Target="../tags/tag196.xml"/><Relationship Id="rId32" Type="http://schemas.openxmlformats.org/officeDocument/2006/relationships/tags" Target="../tags/tag195.xml"/><Relationship Id="rId31" Type="http://schemas.openxmlformats.org/officeDocument/2006/relationships/tags" Target="../tags/tag194.xml"/><Relationship Id="rId30" Type="http://schemas.openxmlformats.org/officeDocument/2006/relationships/tags" Target="../tags/tag193.xml"/><Relationship Id="rId3" Type="http://schemas.openxmlformats.org/officeDocument/2006/relationships/tags" Target="../tags/tag170.xml"/><Relationship Id="rId29" Type="http://schemas.openxmlformats.org/officeDocument/2006/relationships/tags" Target="../tags/tag192.xml"/><Relationship Id="rId28" Type="http://schemas.openxmlformats.org/officeDocument/2006/relationships/tags" Target="../tags/tag191.xml"/><Relationship Id="rId27" Type="http://schemas.openxmlformats.org/officeDocument/2006/relationships/tags" Target="../tags/tag190.xml"/><Relationship Id="rId26" Type="http://schemas.openxmlformats.org/officeDocument/2006/relationships/tags" Target="../tags/tag189.xml"/><Relationship Id="rId25" Type="http://schemas.openxmlformats.org/officeDocument/2006/relationships/tags" Target="../tags/tag188.xml"/><Relationship Id="rId24" Type="http://schemas.openxmlformats.org/officeDocument/2006/relationships/tags" Target="../tags/tag187.xml"/><Relationship Id="rId23" Type="http://schemas.openxmlformats.org/officeDocument/2006/relationships/tags" Target="../tags/tag186.xml"/><Relationship Id="rId22" Type="http://schemas.openxmlformats.org/officeDocument/2006/relationships/tags" Target="../tags/tag185.xml"/><Relationship Id="rId21" Type="http://schemas.openxmlformats.org/officeDocument/2006/relationships/tags" Target="../tags/tag184.xml"/><Relationship Id="rId20" Type="http://schemas.openxmlformats.org/officeDocument/2006/relationships/tags" Target="../tags/tag183.xml"/><Relationship Id="rId2" Type="http://schemas.openxmlformats.org/officeDocument/2006/relationships/tags" Target="../tags/tag169.xml"/><Relationship Id="rId19" Type="http://schemas.openxmlformats.org/officeDocument/2006/relationships/tags" Target="../tags/tag182.xml"/><Relationship Id="rId18" Type="http://schemas.openxmlformats.org/officeDocument/2006/relationships/tags" Target="../tags/tag181.xml"/><Relationship Id="rId17" Type="http://schemas.openxmlformats.org/officeDocument/2006/relationships/image" Target="../media/image33.jpeg"/><Relationship Id="rId16" Type="http://schemas.openxmlformats.org/officeDocument/2006/relationships/tags" Target="../tags/tag180.xml"/><Relationship Id="rId15" Type="http://schemas.openxmlformats.org/officeDocument/2006/relationships/tags" Target="../tags/tag179.xml"/><Relationship Id="rId14" Type="http://schemas.openxmlformats.org/officeDocument/2006/relationships/image" Target="../media/image32.jpeg"/><Relationship Id="rId13" Type="http://schemas.openxmlformats.org/officeDocument/2006/relationships/tags" Target="../tags/tag178.xml"/><Relationship Id="rId12" Type="http://schemas.openxmlformats.org/officeDocument/2006/relationships/tags" Target="../tags/tag177.xml"/><Relationship Id="rId11" Type="http://schemas.openxmlformats.org/officeDocument/2006/relationships/image" Target="../media/image31.jpeg"/><Relationship Id="rId10" Type="http://schemas.openxmlformats.org/officeDocument/2006/relationships/tags" Target="../tags/tag176.xml"/><Relationship Id="rId1" Type="http://schemas.openxmlformats.org/officeDocument/2006/relationships/tags" Target="../tags/tag168.xml"/></Relationships>
</file>

<file path=ppt/slides/_rels/slide41.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8" Type="http://schemas.openxmlformats.org/officeDocument/2006/relationships/slideLayout" Target="../slideLayouts/slideLayout84.xml"/><Relationship Id="rId17" Type="http://schemas.openxmlformats.org/officeDocument/2006/relationships/tags" Target="../tags/tag212.xml"/><Relationship Id="rId16" Type="http://schemas.openxmlformats.org/officeDocument/2006/relationships/tags" Target="../tags/tag211.xml"/><Relationship Id="rId15" Type="http://schemas.openxmlformats.org/officeDocument/2006/relationships/tags" Target="../tags/tag210.xml"/><Relationship Id="rId14" Type="http://schemas.openxmlformats.org/officeDocument/2006/relationships/image" Target="../media/image35.png"/><Relationship Id="rId13" Type="http://schemas.openxmlformats.org/officeDocument/2006/relationships/tags" Target="../tags/tag209.xml"/><Relationship Id="rId12" Type="http://schemas.openxmlformats.org/officeDocument/2006/relationships/image" Target="../media/image34.png"/><Relationship Id="rId11" Type="http://schemas.openxmlformats.org/officeDocument/2006/relationships/tags" Target="../tags/tag208.xml"/><Relationship Id="rId10" Type="http://schemas.openxmlformats.org/officeDocument/2006/relationships/tags" Target="../tags/tag207.xml"/><Relationship Id="rId1" Type="http://schemas.openxmlformats.org/officeDocument/2006/relationships/tags" Target="../tags/tag198.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tags" Target="../tags/tag213.xml"/><Relationship Id="rId1" Type="http://schemas.openxmlformats.org/officeDocument/2006/relationships/image" Target="../media/image17.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86.xml"/><Relationship Id="rId1" Type="http://schemas.openxmlformats.org/officeDocument/2006/relationships/tags" Target="../tags/tag214.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image" Target="../media/image36.jpeg"/></Relationships>
</file>

<file path=ppt/slides/_rels/slide45.xml.rels><?xml version="1.0" encoding="UTF-8" standalone="yes"?>
<Relationships xmlns="http://schemas.openxmlformats.org/package/2006/relationships"><Relationship Id="rId9" Type="http://schemas.openxmlformats.org/officeDocument/2006/relationships/tags" Target="../tags/tag225.xml"/><Relationship Id="rId8" Type="http://schemas.openxmlformats.org/officeDocument/2006/relationships/tags" Target="../tags/tag224.xml"/><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5" Type="http://schemas.openxmlformats.org/officeDocument/2006/relationships/slideLayout" Target="../slideLayouts/slideLayout84.xml"/><Relationship Id="rId14" Type="http://schemas.openxmlformats.org/officeDocument/2006/relationships/tags" Target="../tags/tag230.xml"/><Relationship Id="rId13" Type="http://schemas.openxmlformats.org/officeDocument/2006/relationships/tags" Target="../tags/tag229.xml"/><Relationship Id="rId12" Type="http://schemas.openxmlformats.org/officeDocument/2006/relationships/tags" Target="../tags/tag228.xml"/><Relationship Id="rId11" Type="http://schemas.openxmlformats.org/officeDocument/2006/relationships/tags" Target="../tags/tag227.xml"/><Relationship Id="rId10" Type="http://schemas.openxmlformats.org/officeDocument/2006/relationships/tags" Target="../tags/tag226.xml"/><Relationship Id="rId1" Type="http://schemas.openxmlformats.org/officeDocument/2006/relationships/tags" Target="../tags/tag217.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232.xml"/><Relationship Id="rId1" Type="http://schemas.openxmlformats.org/officeDocument/2006/relationships/tags" Target="../tags/tag231.xml"/></Relationships>
</file>

<file path=ppt/slides/_rels/slide47.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8" Type="http://schemas.openxmlformats.org/officeDocument/2006/relationships/slideLayout" Target="../slideLayouts/slideLayout84.xml"/><Relationship Id="rId37" Type="http://schemas.openxmlformats.org/officeDocument/2006/relationships/tags" Target="../tags/tag269.xml"/><Relationship Id="rId36" Type="http://schemas.openxmlformats.org/officeDocument/2006/relationships/tags" Target="../tags/tag268.xml"/><Relationship Id="rId35" Type="http://schemas.openxmlformats.org/officeDocument/2006/relationships/tags" Target="../tags/tag267.xml"/><Relationship Id="rId34" Type="http://schemas.openxmlformats.org/officeDocument/2006/relationships/tags" Target="../tags/tag266.xml"/><Relationship Id="rId33" Type="http://schemas.openxmlformats.org/officeDocument/2006/relationships/tags" Target="../tags/tag265.xml"/><Relationship Id="rId32" Type="http://schemas.openxmlformats.org/officeDocument/2006/relationships/tags" Target="../tags/tag264.xml"/><Relationship Id="rId31" Type="http://schemas.openxmlformats.org/officeDocument/2006/relationships/tags" Target="../tags/tag263.xml"/><Relationship Id="rId30" Type="http://schemas.openxmlformats.org/officeDocument/2006/relationships/tags" Target="../tags/tag262.xml"/><Relationship Id="rId3" Type="http://schemas.openxmlformats.org/officeDocument/2006/relationships/tags" Target="../tags/tag235.xml"/><Relationship Id="rId29" Type="http://schemas.openxmlformats.org/officeDocument/2006/relationships/tags" Target="../tags/tag261.xml"/><Relationship Id="rId28" Type="http://schemas.openxmlformats.org/officeDocument/2006/relationships/tags" Target="../tags/tag260.xml"/><Relationship Id="rId27" Type="http://schemas.openxmlformats.org/officeDocument/2006/relationships/tags" Target="../tags/tag259.xml"/><Relationship Id="rId26" Type="http://schemas.openxmlformats.org/officeDocument/2006/relationships/tags" Target="../tags/tag258.xml"/><Relationship Id="rId25" Type="http://schemas.openxmlformats.org/officeDocument/2006/relationships/tags" Target="../tags/tag257.xml"/><Relationship Id="rId24" Type="http://schemas.openxmlformats.org/officeDocument/2006/relationships/tags" Target="../tags/tag256.xml"/><Relationship Id="rId23" Type="http://schemas.openxmlformats.org/officeDocument/2006/relationships/tags" Target="../tags/tag255.xml"/><Relationship Id="rId22" Type="http://schemas.openxmlformats.org/officeDocument/2006/relationships/tags" Target="../tags/tag254.xml"/><Relationship Id="rId21" Type="http://schemas.openxmlformats.org/officeDocument/2006/relationships/tags" Target="../tags/tag253.xml"/><Relationship Id="rId20" Type="http://schemas.openxmlformats.org/officeDocument/2006/relationships/tags" Target="../tags/tag252.xml"/><Relationship Id="rId2" Type="http://schemas.openxmlformats.org/officeDocument/2006/relationships/tags" Target="../tags/tag234.xml"/><Relationship Id="rId19" Type="http://schemas.openxmlformats.org/officeDocument/2006/relationships/tags" Target="../tags/tag251.xml"/><Relationship Id="rId18" Type="http://schemas.openxmlformats.org/officeDocument/2006/relationships/tags" Target="../tags/tag250.xml"/><Relationship Id="rId17" Type="http://schemas.openxmlformats.org/officeDocument/2006/relationships/tags" Target="../tags/tag249.xml"/><Relationship Id="rId16" Type="http://schemas.openxmlformats.org/officeDocument/2006/relationships/tags" Target="../tags/tag248.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tags" Target="../tags/tag233.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270.xml"/><Relationship Id="rId1" Type="http://schemas.openxmlformats.org/officeDocument/2006/relationships/image" Target="../media/image37.jpe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271.xml"/><Relationship Id="rId1" Type="http://schemas.openxmlformats.org/officeDocument/2006/relationships/image" Target="../media/image3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tags" Target="../tags/tag279.xml"/><Relationship Id="rId7" Type="http://schemas.openxmlformats.org/officeDocument/2006/relationships/tags" Target="../tags/tag278.xml"/><Relationship Id="rId6" Type="http://schemas.openxmlformats.org/officeDocument/2006/relationships/tags" Target="../tags/tag277.xml"/><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tags" Target="../tags/tag274.xml"/><Relationship Id="rId2" Type="http://schemas.openxmlformats.org/officeDocument/2006/relationships/tags" Target="../tags/tag273.xml"/><Relationship Id="rId13" Type="http://schemas.openxmlformats.org/officeDocument/2006/relationships/slideLayout" Target="../slideLayouts/slideLayout84.xml"/><Relationship Id="rId12" Type="http://schemas.openxmlformats.org/officeDocument/2006/relationships/tags" Target="../tags/tag283.xml"/><Relationship Id="rId11" Type="http://schemas.openxmlformats.org/officeDocument/2006/relationships/tags" Target="../tags/tag282.xml"/><Relationship Id="rId10" Type="http://schemas.openxmlformats.org/officeDocument/2006/relationships/tags" Target="../tags/tag281.xml"/><Relationship Id="rId1" Type="http://schemas.openxmlformats.org/officeDocument/2006/relationships/tags" Target="../tags/tag272.xml"/></Relationships>
</file>

<file path=ppt/slides/_rels/slide51.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9" Type="http://schemas.openxmlformats.org/officeDocument/2006/relationships/slideLayout" Target="../slideLayouts/slideLayout84.xml"/><Relationship Id="rId18" Type="http://schemas.openxmlformats.org/officeDocument/2006/relationships/tags" Target="../tags/tag301.xml"/><Relationship Id="rId17" Type="http://schemas.openxmlformats.org/officeDocument/2006/relationships/tags" Target="../tags/tag300.xml"/><Relationship Id="rId16" Type="http://schemas.openxmlformats.org/officeDocument/2006/relationships/tags" Target="../tags/tag299.xml"/><Relationship Id="rId15" Type="http://schemas.openxmlformats.org/officeDocument/2006/relationships/tags" Target="../tags/tag298.xml"/><Relationship Id="rId14" Type="http://schemas.openxmlformats.org/officeDocument/2006/relationships/tags" Target="../tags/tag297.xml"/><Relationship Id="rId13" Type="http://schemas.openxmlformats.org/officeDocument/2006/relationships/tags" Target="../tags/tag296.xml"/><Relationship Id="rId12" Type="http://schemas.openxmlformats.org/officeDocument/2006/relationships/tags" Target="../tags/tag295.xml"/><Relationship Id="rId11" Type="http://schemas.openxmlformats.org/officeDocument/2006/relationships/tags" Target="../tags/tag294.xml"/><Relationship Id="rId10" Type="http://schemas.openxmlformats.org/officeDocument/2006/relationships/tags" Target="../tags/tag293.xml"/><Relationship Id="rId1" Type="http://schemas.openxmlformats.org/officeDocument/2006/relationships/tags" Target="../tags/tag284.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30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303.xml"/><Relationship Id="rId1" Type="http://schemas.openxmlformats.org/officeDocument/2006/relationships/image" Target="../media/image39.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304.xml"/></Relationships>
</file>

<file path=ppt/slides/_rels/slide55.xml.rels><?xml version="1.0" encoding="UTF-8" standalone="yes"?>
<Relationships xmlns="http://schemas.openxmlformats.org/package/2006/relationships"><Relationship Id="rId6" Type="http://schemas.openxmlformats.org/officeDocument/2006/relationships/slideLayout" Target="../slideLayouts/slideLayout84.xml"/><Relationship Id="rId5" Type="http://schemas.openxmlformats.org/officeDocument/2006/relationships/tags" Target="../tags/tag305.xml"/><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image" Target="../media/image44.png"/><Relationship Id="rId2" Type="http://schemas.openxmlformats.org/officeDocument/2006/relationships/tags" Target="../tags/tag307.xml"/><Relationship Id="rId1" Type="http://schemas.openxmlformats.org/officeDocument/2006/relationships/tags" Target="../tags/tag306.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84.xml"/><Relationship Id="rId4" Type="http://schemas.openxmlformats.org/officeDocument/2006/relationships/image" Target="../media/image45.jpeg"/><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tags" Target="../tags/tag311.xml"/><Relationship Id="rId1" Type="http://schemas.openxmlformats.org/officeDocument/2006/relationships/image" Target="../media/image17.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6.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1" Type="http://schemas.openxmlformats.org/officeDocument/2006/relationships/slideLayout" Target="../slideLayouts/slideLayout84.xml"/><Relationship Id="rId10" Type="http://schemas.openxmlformats.org/officeDocument/2006/relationships/tags" Target="../tags/tag14.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image" Target="../media/image46.png"/><Relationship Id="rId2" Type="http://schemas.openxmlformats.org/officeDocument/2006/relationships/tags" Target="../tags/tag313.xml"/><Relationship Id="rId1" Type="http://schemas.openxmlformats.org/officeDocument/2006/relationships/tags" Target="../tags/tag312.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image" Target="../media/image47.png"/><Relationship Id="rId2" Type="http://schemas.openxmlformats.org/officeDocument/2006/relationships/tags" Target="../tags/tag315.xml"/><Relationship Id="rId1" Type="http://schemas.openxmlformats.org/officeDocument/2006/relationships/tags" Target="../tags/tag314.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image" Target="../media/image48.png"/><Relationship Id="rId2" Type="http://schemas.openxmlformats.org/officeDocument/2006/relationships/tags" Target="../tags/tag317.xml"/><Relationship Id="rId1" Type="http://schemas.openxmlformats.org/officeDocument/2006/relationships/tags" Target="../tags/tag316.xml"/></Relationships>
</file>

<file path=ppt/slides/_rels/slide63.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1" Type="http://schemas.openxmlformats.org/officeDocument/2006/relationships/slideLayout" Target="../slideLayouts/slideLayout84.xml"/><Relationship Id="rId30" Type="http://schemas.openxmlformats.org/officeDocument/2006/relationships/tags" Target="../tags/tag347.xml"/><Relationship Id="rId3" Type="http://schemas.openxmlformats.org/officeDocument/2006/relationships/tags" Target="../tags/tag320.xml"/><Relationship Id="rId29" Type="http://schemas.openxmlformats.org/officeDocument/2006/relationships/tags" Target="../tags/tag346.xml"/><Relationship Id="rId28" Type="http://schemas.openxmlformats.org/officeDocument/2006/relationships/tags" Target="../tags/tag345.xml"/><Relationship Id="rId27" Type="http://schemas.openxmlformats.org/officeDocument/2006/relationships/tags" Target="../tags/tag344.xml"/><Relationship Id="rId26" Type="http://schemas.openxmlformats.org/officeDocument/2006/relationships/tags" Target="../tags/tag343.xml"/><Relationship Id="rId25" Type="http://schemas.openxmlformats.org/officeDocument/2006/relationships/tags" Target="../tags/tag342.xml"/><Relationship Id="rId24" Type="http://schemas.openxmlformats.org/officeDocument/2006/relationships/tags" Target="../tags/tag341.xml"/><Relationship Id="rId23" Type="http://schemas.openxmlformats.org/officeDocument/2006/relationships/tags" Target="../tags/tag340.xml"/><Relationship Id="rId22" Type="http://schemas.openxmlformats.org/officeDocument/2006/relationships/tags" Target="../tags/tag339.xml"/><Relationship Id="rId21" Type="http://schemas.openxmlformats.org/officeDocument/2006/relationships/tags" Target="../tags/tag338.xml"/><Relationship Id="rId20" Type="http://schemas.openxmlformats.org/officeDocument/2006/relationships/tags" Target="../tags/tag337.xml"/><Relationship Id="rId2" Type="http://schemas.openxmlformats.org/officeDocument/2006/relationships/tags" Target="../tags/tag319.xml"/><Relationship Id="rId19" Type="http://schemas.openxmlformats.org/officeDocument/2006/relationships/tags" Target="../tags/tag336.xml"/><Relationship Id="rId18" Type="http://schemas.openxmlformats.org/officeDocument/2006/relationships/tags" Target="../tags/tag335.xml"/><Relationship Id="rId17" Type="http://schemas.openxmlformats.org/officeDocument/2006/relationships/tags" Target="../tags/tag334.xml"/><Relationship Id="rId16" Type="http://schemas.openxmlformats.org/officeDocument/2006/relationships/tags" Target="../tags/tag33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tags" Target="../tags/tag318.xml"/></Relationships>
</file>

<file path=ppt/slides/_rels/slide64.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6" Type="http://schemas.openxmlformats.org/officeDocument/2006/relationships/slideLayout" Target="../slideLayouts/slideLayout84.xml"/><Relationship Id="rId15" Type="http://schemas.openxmlformats.org/officeDocument/2006/relationships/tags" Target="../tags/tag361.xml"/><Relationship Id="rId14" Type="http://schemas.openxmlformats.org/officeDocument/2006/relationships/tags" Target="../tags/tag360.xml"/><Relationship Id="rId13" Type="http://schemas.openxmlformats.org/officeDocument/2006/relationships/tags" Target="../tags/tag359.xml"/><Relationship Id="rId12" Type="http://schemas.openxmlformats.org/officeDocument/2006/relationships/slide" Target="slide65.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tags" Target="../tags/tag348.xml"/></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84.xml"/><Relationship Id="rId4" Type="http://schemas.openxmlformats.org/officeDocument/2006/relationships/tags" Target="../tags/tag363.xml"/><Relationship Id="rId3" Type="http://schemas.openxmlformats.org/officeDocument/2006/relationships/image" Target="../media/image47.png"/><Relationship Id="rId2" Type="http://schemas.openxmlformats.org/officeDocument/2006/relationships/tags" Target="../tags/tag362.xml"/><Relationship Id="rId1" Type="http://schemas.openxmlformats.org/officeDocument/2006/relationships/image" Target="../media/image49.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364.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365.xml"/></Relationships>
</file>

<file path=ppt/slides/_rels/slide68.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1" Type="http://schemas.openxmlformats.org/officeDocument/2006/relationships/slideLayout" Target="../slideLayouts/slideLayout84.xml"/><Relationship Id="rId20" Type="http://schemas.openxmlformats.org/officeDocument/2006/relationships/tags" Target="../tags/tag385.xml"/><Relationship Id="rId2" Type="http://schemas.openxmlformats.org/officeDocument/2006/relationships/tags" Target="../tags/tag367.xml"/><Relationship Id="rId19" Type="http://schemas.openxmlformats.org/officeDocument/2006/relationships/tags" Target="../tags/tag384.xml"/><Relationship Id="rId18" Type="http://schemas.openxmlformats.org/officeDocument/2006/relationships/tags" Target="../tags/tag383.xml"/><Relationship Id="rId17" Type="http://schemas.openxmlformats.org/officeDocument/2006/relationships/tags" Target="../tags/tag382.xml"/><Relationship Id="rId16" Type="http://schemas.openxmlformats.org/officeDocument/2006/relationships/tags" Target="../tags/tag381.xml"/><Relationship Id="rId15" Type="http://schemas.openxmlformats.org/officeDocument/2006/relationships/tags" Target="../tags/tag380.xml"/><Relationship Id="rId14" Type="http://schemas.openxmlformats.org/officeDocument/2006/relationships/tags" Target="../tags/tag379.xml"/><Relationship Id="rId13" Type="http://schemas.openxmlformats.org/officeDocument/2006/relationships/tags" Target="../tags/tag378.xml"/><Relationship Id="rId12" Type="http://schemas.openxmlformats.org/officeDocument/2006/relationships/tags" Target="../tags/tag377.xml"/><Relationship Id="rId11" Type="http://schemas.openxmlformats.org/officeDocument/2006/relationships/tags" Target="../tags/tag376.xml"/><Relationship Id="rId10" Type="http://schemas.openxmlformats.org/officeDocument/2006/relationships/tags" Target="../tags/tag375.xml"/><Relationship Id="rId1" Type="http://schemas.openxmlformats.org/officeDocument/2006/relationships/tags" Target="../tags/tag366.xml"/></Relationships>
</file>

<file path=ppt/slides/_rels/slide69.xml.rels><?xml version="1.0" encoding="UTF-8" standalone="yes"?>
<Relationships xmlns="http://schemas.openxmlformats.org/package/2006/relationships"><Relationship Id="rId7" Type="http://schemas.openxmlformats.org/officeDocument/2006/relationships/slideLayout" Target="../slideLayouts/slideLayout84.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image" Target="../media/image53.jpeg"/><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50.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81.xml"/><Relationship Id="rId3" Type="http://schemas.openxmlformats.org/officeDocument/2006/relationships/image" Target="../media/image14.jpeg"/><Relationship Id="rId2" Type="http://schemas.openxmlformats.org/officeDocument/2006/relationships/tags" Target="../tags/tag16.xml"/><Relationship Id="rId1" Type="http://schemas.openxmlformats.org/officeDocument/2006/relationships/tags" Target="../tags/tag15.xml"/></Relationships>
</file>

<file path=ppt/slides/_rels/slide70.xml.rels><?xml version="1.0" encoding="UTF-8" standalone="yes"?>
<Relationships xmlns="http://schemas.openxmlformats.org/package/2006/relationships"><Relationship Id="rId6" Type="http://schemas.openxmlformats.org/officeDocument/2006/relationships/slideLayout" Target="../slideLayouts/slideLayout84.xml"/><Relationship Id="rId5" Type="http://schemas.openxmlformats.org/officeDocument/2006/relationships/tags" Target="../tags/tag388.xml"/><Relationship Id="rId4" Type="http://schemas.openxmlformats.org/officeDocument/2006/relationships/image" Target="../media/image57.png"/><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png"/></Relationships>
</file>

<file path=ppt/slides/_rels/slide71.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8" Type="http://schemas.openxmlformats.org/officeDocument/2006/relationships/slideLayout" Target="../slideLayouts/slideLayout84.xml"/><Relationship Id="rId17" Type="http://schemas.openxmlformats.org/officeDocument/2006/relationships/tags" Target="../tags/tag402.xml"/><Relationship Id="rId16" Type="http://schemas.openxmlformats.org/officeDocument/2006/relationships/image" Target="../media/image59.svg"/><Relationship Id="rId15" Type="http://schemas.openxmlformats.org/officeDocument/2006/relationships/image" Target="../media/image58.png"/><Relationship Id="rId14" Type="http://schemas.openxmlformats.org/officeDocument/2006/relationships/tags" Target="../tags/tag401.xml"/><Relationship Id="rId13" Type="http://schemas.openxmlformats.org/officeDocument/2006/relationships/image" Target="../media/image50.jpeg"/><Relationship Id="rId12" Type="http://schemas.openxmlformats.org/officeDocument/2006/relationships/tags" Target="../tags/tag400.xml"/><Relationship Id="rId11" Type="http://schemas.openxmlformats.org/officeDocument/2006/relationships/tags" Target="../tags/tag399.xml"/><Relationship Id="rId10" Type="http://schemas.openxmlformats.org/officeDocument/2006/relationships/tags" Target="../tags/tag398.xml"/><Relationship Id="rId1" Type="http://schemas.openxmlformats.org/officeDocument/2006/relationships/tags" Target="../tags/tag389.xml"/></Relationships>
</file>

<file path=ppt/slides/_rels/slide72.xml.rels><?xml version="1.0" encoding="UTF-8" standalone="yes"?>
<Relationships xmlns="http://schemas.openxmlformats.org/package/2006/relationships"><Relationship Id="rId9" Type="http://schemas.openxmlformats.org/officeDocument/2006/relationships/tags" Target="../tags/tag411.xml"/><Relationship Id="rId8" Type="http://schemas.openxmlformats.org/officeDocument/2006/relationships/tags" Target="../tags/tag410.xml"/><Relationship Id="rId7" Type="http://schemas.openxmlformats.org/officeDocument/2006/relationships/tags" Target="../tags/tag409.xml"/><Relationship Id="rId6" Type="http://schemas.openxmlformats.org/officeDocument/2006/relationships/tags" Target="../tags/tag408.xml"/><Relationship Id="rId5" Type="http://schemas.openxmlformats.org/officeDocument/2006/relationships/tags" Target="../tags/tag407.xml"/><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2" Type="http://schemas.openxmlformats.org/officeDocument/2006/relationships/slideLayout" Target="../slideLayouts/slideLayout84.xml"/><Relationship Id="rId11" Type="http://schemas.openxmlformats.org/officeDocument/2006/relationships/tags" Target="../tags/tag413.xml"/><Relationship Id="rId10" Type="http://schemas.openxmlformats.org/officeDocument/2006/relationships/tags" Target="../tags/tag412.xml"/><Relationship Id="rId1" Type="http://schemas.openxmlformats.org/officeDocument/2006/relationships/tags" Target="../tags/tag403.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414.xml"/></Relationships>
</file>

<file path=ppt/slides/_rels/slide74.xml.rels><?xml version="1.0" encoding="UTF-8" standalone="yes"?>
<Relationships xmlns="http://schemas.openxmlformats.org/package/2006/relationships"><Relationship Id="rId5" Type="http://schemas.openxmlformats.org/officeDocument/2006/relationships/slideLayout" Target="../slideLayouts/slideLayout84.xml"/><Relationship Id="rId4" Type="http://schemas.openxmlformats.org/officeDocument/2006/relationships/tags" Target="../tags/tag415.xml"/><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image" Target="../media/image60.jpe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417.xml"/><Relationship Id="rId1" Type="http://schemas.openxmlformats.org/officeDocument/2006/relationships/tags" Target="../tags/tag416.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418.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419.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421.xml"/><Relationship Id="rId1" Type="http://schemas.openxmlformats.org/officeDocument/2006/relationships/tags" Target="../tags/tag420.xml"/></Relationships>
</file>

<file path=ppt/slides/_rels/slide79.xml.rels><?xml version="1.0" encoding="UTF-8" standalone="yes"?>
<Relationships xmlns="http://schemas.openxmlformats.org/package/2006/relationships"><Relationship Id="rId5" Type="http://schemas.openxmlformats.org/officeDocument/2006/relationships/slideLayout" Target="../slideLayouts/slideLayout84.xml"/><Relationship Id="rId4" Type="http://schemas.openxmlformats.org/officeDocument/2006/relationships/image" Target="../media/image45.jpeg"/><Relationship Id="rId3" Type="http://schemas.openxmlformats.org/officeDocument/2006/relationships/tags" Target="../tags/tag424.xml"/><Relationship Id="rId2" Type="http://schemas.openxmlformats.org/officeDocument/2006/relationships/tags" Target="../tags/tag423.xml"/><Relationship Id="rId1" Type="http://schemas.openxmlformats.org/officeDocument/2006/relationships/tags" Target="../tags/tag42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image" Target="../media/image16.png"/><Relationship Id="rId1" Type="http://schemas.openxmlformats.org/officeDocument/2006/relationships/image" Target="../media/image15.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425.xml"/><Relationship Id="rId1" Type="http://schemas.openxmlformats.org/officeDocument/2006/relationships/image" Target="../media/image63.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05.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tags" Target="../tags/tag17.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2162175" y="1555750"/>
            <a:ext cx="6278880" cy="1753235"/>
          </a:xfrm>
          <a:prstGeom prst="rect">
            <a:avLst/>
          </a:prstGeom>
          <a:noFill/>
        </p:spPr>
        <p:txBody>
          <a:bodyPr wrap="square" rtlCol="0">
            <a:spAutoFit/>
          </a:bodyPr>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cs typeface="微软雅黑" panose="020B0503020204020204" charset="-122"/>
              </a:rPr>
              <a:t>基础护理学</a:t>
            </a:r>
            <a:endParaRPr lang="zh-CN" altLang="en-US" sz="7200" b="1">
              <a:solidFill>
                <a:schemeClr val="bg1"/>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p:txBody>
      </p:sp>
      <p:grpSp>
        <p:nvGrpSpPr>
          <p:cNvPr id="18" name="组合 17"/>
          <p:cNvGrpSpPr/>
          <p:nvPr/>
        </p:nvGrpSpPr>
        <p:grpSpPr>
          <a:xfrm>
            <a:off x="4007485" y="3500914"/>
            <a:ext cx="2689860" cy="686435"/>
            <a:chOff x="8046" y="6890"/>
            <a:chExt cx="3107" cy="1081"/>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7" name="文本框 16"/>
            <p:cNvSpPr txBox="1"/>
            <p:nvPr/>
          </p:nvSpPr>
          <p:spPr>
            <a:xfrm>
              <a:off x="8124" y="7004"/>
              <a:ext cx="2951" cy="967"/>
            </a:xfrm>
            <a:prstGeom prst="rect">
              <a:avLst/>
            </a:prstGeom>
            <a:noFill/>
          </p:spPr>
          <p:txBody>
            <a:bodyPr wrap="square" rtlCol="0">
              <a:spAutoFit/>
            </a:bodyPr>
            <a:p>
              <a:pPr algn="ctr"/>
              <a:r>
                <a:rPr lang="zh-CN" altLang="en-US" sz="2400">
                  <a:solidFill>
                    <a:schemeClr val="bg1"/>
                  </a:solidFill>
                  <a:latin typeface="微软雅黑" panose="020B0503020204020204" charset="-122"/>
                  <a:ea typeface="微软雅黑" panose="020B0503020204020204" charset="-122"/>
                  <a:cs typeface="微软雅黑" panose="020B0503020204020204" charset="-122"/>
                </a:rPr>
                <a:t>北京出版社</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Text Box 3"/>
          <p:cNvSpPr txBox="1"/>
          <p:nvPr/>
        </p:nvSpPr>
        <p:spPr>
          <a:xfrm>
            <a:off x="839470" y="1412240"/>
            <a:ext cx="10132060" cy="398780"/>
          </a:xfrm>
          <a:prstGeom prst="rect">
            <a:avLst/>
          </a:prstGeom>
          <a:noFill/>
          <a:ln w="9525">
            <a:noFill/>
          </a:ln>
        </p:spPr>
        <p:txBody>
          <a:bodyPr wrap="square">
            <a:spAutoFit/>
          </a:bodyPr>
          <a:p>
            <a:pPr>
              <a:buClr>
                <a:srgbClr val="000000"/>
              </a:buClr>
              <a:buSzPct val="100000"/>
            </a:pPr>
            <a:r>
              <a:rPr lang="zh-CN" altLang="en-US" sz="2000" b="1" dirty="0">
                <a:solidFill>
                  <a:srgbClr val="333399"/>
                </a:solidFill>
                <a:latin typeface="微软雅黑" panose="020B0503020204020204" charset="-122"/>
                <a:ea typeface="微软雅黑" panose="020B0503020204020204" charset="-122"/>
              </a:rPr>
              <a:t>体温：</a:t>
            </a:r>
            <a:r>
              <a:rPr lang="zh-CN" altLang="en-US" sz="2000" b="1" dirty="0">
                <a:solidFill>
                  <a:schemeClr val="tx1"/>
                </a:solidFill>
                <a:latin typeface="微软雅黑" panose="020B0503020204020204" charset="-122"/>
                <a:ea typeface="微软雅黑" panose="020B0503020204020204" charset="-122"/>
              </a:rPr>
              <a:t>指身体内部胸腔、腹部和中枢神经的温度，其特点是相对稳定且较皮肤温度高</a:t>
            </a:r>
            <a:endParaRPr lang="zh-CN" altLang="en-US" sz="2000" b="1" dirty="0">
              <a:solidFill>
                <a:schemeClr val="tx1"/>
              </a:solidFill>
              <a:latin typeface="微软雅黑" panose="020B0503020204020204" charset="-122"/>
              <a:ea typeface="微软雅黑" panose="020B0503020204020204" charset="-122"/>
            </a:endParaRPr>
          </a:p>
        </p:txBody>
      </p:sp>
      <p:pic>
        <p:nvPicPr>
          <p:cNvPr id="13317" name="Picture 5" descr="FM_tempsymbol_CH"/>
          <p:cNvPicPr>
            <a:picLocks noChangeAspect="1"/>
          </p:cNvPicPr>
          <p:nvPr/>
        </p:nvPicPr>
        <p:blipFill>
          <a:blip r:embed="rId1"/>
          <a:stretch>
            <a:fillRect/>
          </a:stretch>
        </p:blipFill>
        <p:spPr>
          <a:xfrm>
            <a:off x="3935730" y="2132965"/>
            <a:ext cx="3174365" cy="4128135"/>
          </a:xfrm>
          <a:prstGeom prst="rect">
            <a:avLst/>
          </a:prstGeom>
          <a:noFill/>
          <a:ln w="9525">
            <a:noFill/>
          </a:ln>
        </p:spPr>
      </p:pic>
      <p:sp>
        <p:nvSpPr>
          <p:cNvPr id="23" name="Title 6"/>
          <p:cNvSpPr txBox="1"/>
          <p:nvPr>
            <p:custDataLst>
              <p:tags r:id="rId2"/>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一、正常体温及其生理变化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5">
                                            <p:txEl>
                                              <p:charRg st="0" end="38"/>
                                            </p:txEl>
                                          </p:spTgt>
                                        </p:tgtEl>
                                        <p:attrNameLst>
                                          <p:attrName>style.visibility</p:attrName>
                                        </p:attrNameLst>
                                      </p:cBhvr>
                                      <p:to>
                                        <p:strVal val="visible"/>
                                      </p:to>
                                    </p:set>
                                    <p:animEffect transition="in" filter="blinds(horizontal)">
                                      <p:cBhvr>
                                        <p:cTn id="7" dur="500"/>
                                        <p:tgtEl>
                                          <p:spTgt spid="13315">
                                            <p:txEl>
                                              <p:charRg st="0" end="38"/>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3317"/>
                                        </p:tgtEl>
                                        <p:attrNameLst>
                                          <p:attrName>style.visibility</p:attrName>
                                        </p:attrNameLst>
                                      </p:cBhvr>
                                      <p:to>
                                        <p:strVal val="visible"/>
                                      </p:to>
                                    </p:set>
                                    <p:animEffect transition="in" filter="dissolve">
                                      <p:cBhvr>
                                        <p:cTn id="12" dur="5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31" name="Rectangle 23"/>
          <p:cNvSpPr>
            <a:spLocks noGrp="1" noChangeArrowheads="1"/>
          </p:cNvSpPr>
          <p:nvPr>
            <p:ph type="title" idx="4294967295"/>
          </p:nvPr>
        </p:nvSpPr>
        <p:spPr>
          <a:xfrm>
            <a:off x="1268095" y="1555115"/>
            <a:ext cx="3582670" cy="477520"/>
          </a:xfrm>
        </p:spPr>
        <p:txBody>
          <a:bodyPr vert="horz" wrap="square" lIns="121920" tIns="60960" rIns="121920" bIns="60960" numCol="1" anchor="ctr" anchorCtr="0" compatLnSpc="1"/>
          <a:p>
            <a:pPr algn="l" eaLnBrk="1" hangingPunct="1"/>
            <a:r>
              <a:rPr lang="zh-CN" altLang="en-US" sz="2000" b="1" dirty="0">
                <a:effectLst/>
              </a:rPr>
              <a:t>（一）体温的形成</a:t>
            </a:r>
            <a:endParaRPr lang="zh-CN" altLang="en-US" sz="2000" b="1" dirty="0">
              <a:effectLst/>
            </a:endParaRPr>
          </a:p>
        </p:txBody>
      </p:sp>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一、正常体温及其生理变化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315" name="Text Box 3"/>
          <p:cNvSpPr txBox="1"/>
          <p:nvPr>
            <p:custDataLst>
              <p:tags r:id="rId2"/>
            </p:custDataLst>
          </p:nvPr>
        </p:nvSpPr>
        <p:spPr>
          <a:xfrm>
            <a:off x="1268095" y="2275205"/>
            <a:ext cx="5436235" cy="3322955"/>
          </a:xfrm>
          <a:prstGeom prst="rect">
            <a:avLst/>
          </a:prstGeom>
          <a:noFill/>
          <a:ln w="9525">
            <a:noFill/>
          </a:ln>
        </p:spPr>
        <p:txBody>
          <a:bodyPr wrap="square">
            <a:spAutoFit/>
          </a:bodyPr>
          <a:p>
            <a:pPr algn="just">
              <a:lnSpc>
                <a:spcPct val="150000"/>
              </a:lnSpc>
              <a:buClr>
                <a:srgbClr val="000000"/>
              </a:buClr>
              <a:buSzPct val="100000"/>
            </a:pPr>
            <a:r>
              <a:rPr lang="zh-CN" altLang="en-US" sz="2000" dirty="0">
                <a:solidFill>
                  <a:schemeClr val="tx1"/>
                </a:solidFill>
                <a:latin typeface="微软雅黑" panose="020B0503020204020204" charset="-122"/>
                <a:ea typeface="微软雅黑" panose="020B0503020204020204" charset="-122"/>
              </a:rPr>
              <a:t>体温是由三大营养物质糖类、脂肪、蛋白质氧化分解而产生的。三大营养物质在体内氧化时释放能量，其总量的 50% 以上迅速转化为热能，以维持体温，并不断地散发到体外；其余不足 50% 的能量贮存于三磷酸腺苷（ATP）内，供机体利用，而利用后的大部分仍转化为热能散发到体外。</a:t>
            </a:r>
            <a:endParaRPr lang="zh-CN" altLang="en-US" sz="2000" dirty="0">
              <a:solidFill>
                <a:schemeClr val="tx1"/>
              </a:solidFill>
              <a:latin typeface="微软雅黑" panose="020B0503020204020204" charset="-122"/>
              <a:ea typeface="微软雅黑" panose="020B0503020204020204" charset="-122"/>
            </a:endParaRPr>
          </a:p>
        </p:txBody>
      </p:sp>
      <p:pic>
        <p:nvPicPr>
          <p:cNvPr id="101" name="图片 100"/>
          <p:cNvPicPr/>
          <p:nvPr/>
        </p:nvPicPr>
        <p:blipFill>
          <a:blip r:embed="rId3"/>
          <a:srcRect b="6734"/>
          <a:stretch>
            <a:fillRect/>
          </a:stretch>
        </p:blipFill>
        <p:spPr>
          <a:xfrm>
            <a:off x="7536180" y="1484630"/>
            <a:ext cx="3435350" cy="397065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31"/>
                                        </p:tgtEl>
                                        <p:attrNameLst>
                                          <p:attrName>style.visibility</p:attrName>
                                        </p:attrNameLst>
                                      </p:cBhvr>
                                      <p:to>
                                        <p:strVal val="visible"/>
                                      </p:to>
                                    </p:set>
                                    <p:animEffect transition="in" filter="blinds(horizontal)">
                                      <p:cBhvr>
                                        <p:cTn id="7" dur="500"/>
                                        <p:tgtEl>
                                          <p:spTgt spid="1743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5">
                                            <p:txEl>
                                              <p:charRg st="0" end="38"/>
                                            </p:txEl>
                                          </p:spTgt>
                                        </p:tgtEl>
                                        <p:attrNameLst>
                                          <p:attrName>style.visibility</p:attrName>
                                        </p:attrNameLst>
                                      </p:cBhvr>
                                      <p:to>
                                        <p:strVal val="visible"/>
                                      </p:to>
                                    </p:set>
                                    <p:animEffect transition="in" filter="blinds(horizontal)">
                                      <p:cBhvr>
                                        <p:cTn id="12" dur="500"/>
                                        <p:tgtEl>
                                          <p:spTgt spid="13315">
                                            <p:txEl>
                                              <p:charRg st="0" end="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31" grpId="0"/>
      <p:bldP spid="1331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noChangeArrowheads="1"/>
          </p:cNvSpPr>
          <p:nvPr>
            <p:ph type="title" idx="4294967295"/>
          </p:nvPr>
        </p:nvSpPr>
        <p:spPr>
          <a:xfrm>
            <a:off x="911225" y="1124585"/>
            <a:ext cx="5774055" cy="579755"/>
          </a:xfrm>
        </p:spPr>
        <p:txBody>
          <a:bodyPr vert="horz" wrap="square" lIns="121920" tIns="60960" rIns="121920" bIns="60960" numCol="1" anchor="ctr" anchorCtr="0" compatLnSpc="1"/>
          <a:p>
            <a:pPr algn="l" eaLnBrk="1" hangingPunct="1"/>
            <a:r>
              <a:rPr lang="zh-CN" altLang="en-US" sz="2500" b="1" dirty="0">
                <a:effectLst/>
              </a:rPr>
              <a:t>（二）体温的调节</a:t>
            </a:r>
            <a:endParaRPr lang="zh-CN" altLang="en-US" sz="2500" b="1" dirty="0">
              <a:effectLst/>
            </a:endParaRPr>
          </a:p>
        </p:txBody>
      </p:sp>
      <p:grpSp>
        <p:nvGrpSpPr>
          <p:cNvPr id="65539" name="Group 25"/>
          <p:cNvGrpSpPr/>
          <p:nvPr/>
        </p:nvGrpSpPr>
        <p:grpSpPr>
          <a:xfrm>
            <a:off x="1055475" y="2132678"/>
            <a:ext cx="7952000" cy="2896048"/>
            <a:chOff x="-323" y="862"/>
            <a:chExt cx="4307" cy="1594"/>
          </a:xfrm>
        </p:grpSpPr>
        <p:grpSp>
          <p:nvGrpSpPr>
            <p:cNvPr id="65540" name="Group 20"/>
            <p:cNvGrpSpPr>
              <a:grpSpLocks noChangeAspect="1"/>
            </p:cNvGrpSpPr>
            <p:nvPr/>
          </p:nvGrpSpPr>
          <p:grpSpPr>
            <a:xfrm>
              <a:off x="720" y="862"/>
              <a:ext cx="1488" cy="624"/>
              <a:chOff x="1495" y="1064"/>
              <a:chExt cx="1027" cy="336"/>
            </a:xfrm>
          </p:grpSpPr>
          <p:sp>
            <p:nvSpPr>
              <p:cNvPr id="19463" name="Oval 7"/>
              <p:cNvSpPr>
                <a:spLocks noChangeAspect="1" noChangeArrowheads="1"/>
              </p:cNvSpPr>
              <p:nvPr/>
            </p:nvSpPr>
            <p:spPr bwMode="gray">
              <a:xfrm>
                <a:off x="1495" y="1064"/>
                <a:ext cx="1027" cy="336"/>
              </a:xfrm>
              <a:prstGeom prst="ellipse">
                <a:avLst/>
              </a:prstGeom>
              <a:solidFill>
                <a:srgbClr val="993366"/>
              </a:solidFill>
              <a:ln w="28575">
                <a:solidFill>
                  <a:srgbClr val="FFFFFF"/>
                </a:solidFill>
                <a:round/>
              </a:ln>
              <a:effectLst>
                <a:outerShdw dist="35921"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64" name="Rectangle 8"/>
              <p:cNvSpPr>
                <a:spLocks noChangeAspect="1" noChangeArrowheads="1"/>
              </p:cNvSpPr>
              <p:nvPr/>
            </p:nvSpPr>
            <p:spPr bwMode="gray">
              <a:xfrm>
                <a:off x="1632" y="1158"/>
                <a:ext cx="752" cy="118"/>
              </a:xfrm>
              <a:prstGeom prst="rect">
                <a:avLst/>
              </a:prstGeom>
              <a:noFill/>
              <a:ln w="9525" algn="ctr">
                <a:noFill/>
                <a:miter lim="800000"/>
              </a:ln>
              <a:effectLst/>
            </p:spPr>
            <p:txBody>
              <a:bodyPr>
                <a:spAutoFit/>
              </a:bodyPr>
              <a:p>
                <a:pPr algn="ctr"/>
                <a:r>
                  <a:rPr lang="zh-CN" altLang="en-US" sz="2000" b="1" dirty="0">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生理性体温调节 </a:t>
                </a:r>
                <a:endParaRPr lang="zh-CN" altLang="en-US" sz="2000" b="1" dirty="0">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endParaRPr>
              </a:p>
            </p:txBody>
          </p:sp>
        </p:grpSp>
        <p:grpSp>
          <p:nvGrpSpPr>
            <p:cNvPr id="65544" name="Group 19"/>
            <p:cNvGrpSpPr/>
            <p:nvPr/>
          </p:nvGrpSpPr>
          <p:grpSpPr>
            <a:xfrm>
              <a:off x="-323" y="2121"/>
              <a:ext cx="1663" cy="335"/>
              <a:chOff x="-542" y="2016"/>
              <a:chExt cx="2322" cy="241"/>
            </a:xfrm>
          </p:grpSpPr>
          <p:sp>
            <p:nvSpPr>
              <p:cNvPr id="19468" name="AutoShape 12"/>
              <p:cNvSpPr>
                <a:spLocks noChangeArrowheads="1"/>
              </p:cNvSpPr>
              <p:nvPr/>
            </p:nvSpPr>
            <p:spPr bwMode="gray">
              <a:xfrm>
                <a:off x="-542" y="2016"/>
                <a:ext cx="2322" cy="241"/>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69" name="Rectangle 13"/>
              <p:cNvSpPr>
                <a:spLocks noChangeArrowheads="1"/>
              </p:cNvSpPr>
              <p:nvPr/>
            </p:nvSpPr>
            <p:spPr bwMode="gray">
              <a:xfrm>
                <a:off x="-345" y="2057"/>
                <a:ext cx="1991" cy="158"/>
              </a:xfrm>
              <a:prstGeom prst="rect">
                <a:avLst/>
              </a:prstGeom>
              <a:noFill/>
              <a:ln w="9525" algn="ctr">
                <a:noFill/>
                <a:miter lim="800000"/>
              </a:ln>
              <a:effectLst/>
            </p:spPr>
            <p:txBody>
              <a:bodyPr wrap="square">
                <a:spAutoFit/>
              </a:bodyPr>
              <a:lstStyle/>
              <a:p>
                <a:pPr marL="342900" marR="0" lvl="0" indent="-34290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温度感受器 </a:t>
                </a:r>
                <a:endParaRPr kumimoji="0" lang="zh-CN" altLang="en-US" sz="20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endParaRPr>
              </a:p>
            </p:txBody>
          </p:sp>
        </p:grpSp>
        <p:grpSp>
          <p:nvGrpSpPr>
            <p:cNvPr id="65547" name="Group 18"/>
            <p:cNvGrpSpPr/>
            <p:nvPr/>
          </p:nvGrpSpPr>
          <p:grpSpPr>
            <a:xfrm>
              <a:off x="1705" y="2085"/>
              <a:ext cx="1641" cy="356"/>
              <a:chOff x="2278" y="1874"/>
              <a:chExt cx="2292" cy="256"/>
            </a:xfrm>
          </p:grpSpPr>
          <p:sp>
            <p:nvSpPr>
              <p:cNvPr id="19470" name="AutoShape 14"/>
              <p:cNvSpPr>
                <a:spLocks noChangeArrowheads="1"/>
              </p:cNvSpPr>
              <p:nvPr/>
            </p:nvSpPr>
            <p:spPr bwMode="gray">
              <a:xfrm>
                <a:off x="2278" y="1874"/>
                <a:ext cx="2292" cy="256"/>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71" name="Rectangle 15"/>
              <p:cNvSpPr>
                <a:spLocks noChangeArrowheads="1"/>
              </p:cNvSpPr>
              <p:nvPr/>
            </p:nvSpPr>
            <p:spPr bwMode="gray">
              <a:xfrm>
                <a:off x="2441" y="1933"/>
                <a:ext cx="1954" cy="82"/>
              </a:xfrm>
              <a:prstGeom prst="rect">
                <a:avLst/>
              </a:prstGeom>
              <a:noFill/>
              <a:ln w="9525" algn="ctr">
                <a:noFill/>
                <a:miter lim="800000"/>
              </a:ln>
              <a:effectLst/>
            </p:spPr>
            <p:txBody>
              <a:bodyPr>
                <a:noAutofit/>
              </a:bodyPr>
              <a:lstStyle/>
              <a:p>
                <a:pPr marL="342900" marR="0" lvl="0" indent="-34290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mn-cs"/>
                  </a:rPr>
                  <a:t>体温调节中枢</a:t>
                </a:r>
                <a:endParaRPr kumimoji="0" lang="zh-CN" altLang="en-US" sz="20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mn-cs"/>
                </a:endParaRPr>
              </a:p>
            </p:txBody>
          </p:sp>
        </p:grpSp>
        <p:grpSp>
          <p:nvGrpSpPr>
            <p:cNvPr id="65550" name="Group 22"/>
            <p:cNvGrpSpPr>
              <a:grpSpLocks noChangeAspect="1"/>
            </p:cNvGrpSpPr>
            <p:nvPr/>
          </p:nvGrpSpPr>
          <p:grpSpPr>
            <a:xfrm>
              <a:off x="2496" y="863"/>
              <a:ext cx="1488" cy="624"/>
              <a:chOff x="1495" y="1065"/>
              <a:chExt cx="1027" cy="336"/>
            </a:xfrm>
          </p:grpSpPr>
          <p:sp>
            <p:nvSpPr>
              <p:cNvPr id="19479" name="Oval 23"/>
              <p:cNvSpPr>
                <a:spLocks noChangeAspect="1" noChangeArrowheads="1"/>
              </p:cNvSpPr>
              <p:nvPr/>
            </p:nvSpPr>
            <p:spPr bwMode="gray">
              <a:xfrm>
                <a:off x="1495" y="1065"/>
                <a:ext cx="1027" cy="336"/>
              </a:xfrm>
              <a:prstGeom prst="ellipse">
                <a:avLst/>
              </a:prstGeom>
              <a:solidFill>
                <a:srgbClr val="993366"/>
              </a:solidFill>
              <a:ln w="28575">
                <a:solidFill>
                  <a:srgbClr val="FFFFFF"/>
                </a:solidFill>
                <a:round/>
              </a:ln>
              <a:effectLst>
                <a:outerShdw dist="35921"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80" name="Rectangle 24"/>
              <p:cNvSpPr>
                <a:spLocks noChangeAspect="1" noChangeArrowheads="1"/>
              </p:cNvSpPr>
              <p:nvPr/>
            </p:nvSpPr>
            <p:spPr bwMode="gray">
              <a:xfrm>
                <a:off x="1632" y="1158"/>
                <a:ext cx="752" cy="118"/>
              </a:xfrm>
              <a:prstGeom prst="rect">
                <a:avLst/>
              </a:prstGeom>
              <a:noFill/>
              <a:ln w="9525" algn="ctr">
                <a:noFill/>
                <a:miter lim="800000"/>
              </a:ln>
              <a:effec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rPr>
                  <a:t>行为性体温调节</a:t>
                </a:r>
                <a:endParaRPr kumimoji="0" lang="zh-CN" altLang="en-US" sz="2000" b="1"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grpSp>
      </p:grpSp>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一、正常体温及其生理变化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3" name="直接箭头连接符 2"/>
          <p:cNvCxnSpPr/>
          <p:nvPr/>
        </p:nvCxnSpPr>
        <p:spPr>
          <a:xfrm flipH="1">
            <a:off x="2711450" y="3284855"/>
            <a:ext cx="877570" cy="1043305"/>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4" name="直接箭头连接符 3"/>
          <p:cNvCxnSpPr/>
          <p:nvPr/>
        </p:nvCxnSpPr>
        <p:spPr>
          <a:xfrm>
            <a:off x="5160010" y="3213100"/>
            <a:ext cx="960755" cy="963295"/>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4514" name="Group 51"/>
          <p:cNvGrpSpPr/>
          <p:nvPr/>
        </p:nvGrpSpPr>
        <p:grpSpPr>
          <a:xfrm>
            <a:off x="1344295" y="1363345"/>
            <a:ext cx="8925560" cy="5287010"/>
            <a:chOff x="336" y="768"/>
            <a:chExt cx="4512" cy="2928"/>
          </a:xfrm>
        </p:grpSpPr>
        <p:grpSp>
          <p:nvGrpSpPr>
            <p:cNvPr id="64515" name="Group 14"/>
            <p:cNvGrpSpPr>
              <a:grpSpLocks noChangeAspect="1"/>
            </p:cNvGrpSpPr>
            <p:nvPr/>
          </p:nvGrpSpPr>
          <p:grpSpPr>
            <a:xfrm>
              <a:off x="336" y="768"/>
              <a:ext cx="4512" cy="2928"/>
              <a:chOff x="960" y="960"/>
              <a:chExt cx="3880" cy="2567"/>
            </a:xfrm>
          </p:grpSpPr>
          <p:sp>
            <p:nvSpPr>
              <p:cNvPr id="64516" name="Rectangle 4"/>
              <p:cNvSpPr>
                <a:spLocks noChangeAspect="1"/>
              </p:cNvSpPr>
              <p:nvPr/>
            </p:nvSpPr>
            <p:spPr>
              <a:xfrm>
                <a:off x="960" y="960"/>
                <a:ext cx="3880" cy="2567"/>
              </a:xfrm>
              <a:prstGeom prst="rect">
                <a:avLst/>
              </a:prstGeom>
              <a:solidFill>
                <a:srgbClr val="CCFFFF">
                  <a:alpha val="50195"/>
                </a:srgbClr>
              </a:solidFill>
              <a:ln w="28575" cap="flat" cmpd="sng">
                <a:solidFill>
                  <a:schemeClr val="tx1"/>
                </a:solidFill>
                <a:prstDash val="solid"/>
                <a:miter/>
                <a:headEnd type="none" w="med" len="med"/>
                <a:tailEnd type="none" w="med" len="med"/>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4517" name="Oval 5"/>
              <p:cNvSpPr>
                <a:spLocks noChangeAspect="1"/>
              </p:cNvSpPr>
              <p:nvPr/>
            </p:nvSpPr>
            <p:spPr>
              <a:xfrm>
                <a:off x="1868" y="1591"/>
                <a:ext cx="2006" cy="975"/>
              </a:xfrm>
              <a:prstGeom prst="ellipse">
                <a:avLst/>
              </a:prstGeom>
              <a:solidFill>
                <a:srgbClr val="969696"/>
              </a:solidFill>
              <a:ln w="28575" cap="flat" cmpd="sng">
                <a:solidFill>
                  <a:srgbClr val="C0C0C0"/>
                </a:solidFill>
                <a:prstDash val="solid"/>
                <a:headEnd type="none" w="med" len="med"/>
                <a:tailEnd type="none" w="med" len="med"/>
              </a:ln>
            </p:spPr>
            <p:txBody>
              <a:bodyPr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4518" name="Rectangle 6"/>
              <p:cNvSpPr>
                <a:spLocks noChangeAspect="1"/>
              </p:cNvSpPr>
              <p:nvPr/>
            </p:nvSpPr>
            <p:spPr>
              <a:xfrm>
                <a:off x="1031" y="2840"/>
                <a:ext cx="3739" cy="615"/>
              </a:xfrm>
              <a:prstGeom prst="rect">
                <a:avLst/>
              </a:prstGeom>
              <a:solidFill>
                <a:srgbClr val="969696"/>
              </a:solidFill>
              <a:ln w="28575" cap="flat" cmpd="sng">
                <a:solidFill>
                  <a:srgbClr val="808080"/>
                </a:solidFill>
                <a:prstDash val="solid"/>
                <a:miter/>
                <a:headEnd type="none" w="med" len="med"/>
                <a:tailEnd type="none" w="med" len="med"/>
              </a:ln>
            </p:spPr>
            <p:txBody>
              <a:bodyPr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8439" name="AutoShape 7"/>
              <p:cNvSpPr>
                <a:spLocks noChangeAspect="1" noChangeArrowheads="1"/>
              </p:cNvSpPr>
              <p:nvPr/>
            </p:nvSpPr>
            <p:spPr bwMode="auto">
              <a:xfrm>
                <a:off x="2679" y="1886"/>
                <a:ext cx="454" cy="1094"/>
              </a:xfrm>
              <a:prstGeom prst="triangle">
                <a:avLst>
                  <a:gd name="adj" fmla="val 51611"/>
                </a:avLst>
              </a:prstGeom>
              <a:gradFill rotWithShape="1">
                <a:gsLst>
                  <a:gs pos="0">
                    <a:srgbClr val="CC99FF"/>
                  </a:gs>
                  <a:gs pos="100000">
                    <a:srgbClr val="CC99FF">
                      <a:gamma/>
                      <a:shade val="78431"/>
                      <a:invGamma/>
                    </a:srgbClr>
                  </a:gs>
                </a:gsLst>
                <a:lin ang="5400000" scaled="1"/>
              </a:gradFill>
              <a:ln w="9525">
                <a:solidFill>
                  <a:srgbClr val="000000"/>
                </a:solidFill>
                <a:miter lim="800000"/>
              </a:ln>
            </p:spPr>
            <p:txBody>
              <a:bodyPr vert="eaVert" tIns="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Arial" panose="020B0604020202020204" pitchFamily="34" charset="0"/>
                    <a:ea typeface="楷体_GB2312" panose="02010609030101010101" pitchFamily="49" charset="-122"/>
                    <a:cs typeface="+mn-cs"/>
                  </a:rPr>
                  <a:t>化学方式</a:t>
                </a:r>
                <a:endPar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Arial" panose="020B0604020202020204" pitchFamily="34" charset="0"/>
                  <a:ea typeface="楷体_GB2312" panose="02010609030101010101" pitchFamily="49" charset="-122"/>
                  <a:cs typeface="+mn-cs"/>
                </a:endParaRPr>
              </a:p>
            </p:txBody>
          </p:sp>
          <p:sp>
            <p:nvSpPr>
              <p:cNvPr id="18440" name="AutoShape 8"/>
              <p:cNvSpPr>
                <a:spLocks noChangeAspect="1" noChangeArrowheads="1"/>
              </p:cNvSpPr>
              <p:nvPr/>
            </p:nvSpPr>
            <p:spPr bwMode="auto">
              <a:xfrm>
                <a:off x="1911" y="1535"/>
                <a:ext cx="856" cy="371"/>
              </a:xfrm>
              <a:prstGeom prst="roundRect">
                <a:avLst>
                  <a:gd name="adj" fmla="val 16667"/>
                </a:avLst>
              </a:prstGeom>
              <a:solidFill>
                <a:srgbClr val="BBE0E3"/>
              </a:solidFill>
              <a:ln>
                <a:solidFill>
                  <a:srgbClr val="CDE5D8"/>
                </a:solidFill>
              </a:ln>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665" b="1" i="0" u="none" strike="noStrike" kern="1200" cap="none" spc="0" normalizeH="0" baseline="0" noProof="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rPr>
                  <a:t>骨骼肌运动</a:t>
                </a:r>
                <a:endParaRPr kumimoji="1" lang="zh-CN" altLang="en-US" sz="2665" b="1" i="0" u="none" strike="noStrike" kern="1200" cap="none" spc="0" normalizeH="0" baseline="0" noProof="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endParaRPr>
              </a:p>
            </p:txBody>
          </p:sp>
          <p:sp>
            <p:nvSpPr>
              <p:cNvPr id="18441" name="AutoShape 9"/>
              <p:cNvSpPr>
                <a:spLocks noChangeAspect="1" noChangeArrowheads="1"/>
              </p:cNvSpPr>
              <p:nvPr/>
            </p:nvSpPr>
            <p:spPr bwMode="auto">
              <a:xfrm>
                <a:off x="1486" y="2111"/>
                <a:ext cx="856" cy="371"/>
              </a:xfrm>
              <a:prstGeom prst="roundRect">
                <a:avLst>
                  <a:gd name="adj" fmla="val 16667"/>
                </a:avLst>
              </a:prstGeom>
              <a:solidFill>
                <a:srgbClr val="BBE0E3"/>
              </a:solidFill>
              <a:ln>
                <a:solidFill>
                  <a:srgbClr val="CDE5D8"/>
                </a:solidFill>
              </a:ln>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665" b="1" i="0" u="none" strike="noStrike" kern="1200" cap="none" spc="0" normalizeH="0" baseline="0" noProof="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rPr>
                  <a:t>食物氧化</a:t>
                </a:r>
                <a:r>
                  <a:rPr kumimoji="1" lang="zh-CN" altLang="en-US" sz="2400" b="0" i="0" u="none" strike="noStrike" kern="1200" cap="none" spc="0" normalizeH="0" baseline="0" noProof="0">
                    <a:ln>
                      <a:noFill/>
                    </a:ln>
                    <a:solidFill>
                      <a:schemeClr val="tx1"/>
                    </a:solidFill>
                    <a:effectLst/>
                    <a:uLnTx/>
                    <a:uFillTx/>
                    <a:latin typeface="+mn-lt"/>
                    <a:ea typeface="+mn-ea"/>
                    <a:cs typeface="+mn-cs"/>
                  </a:rPr>
                  <a:t> </a:t>
                </a:r>
                <a:endParaRPr kumimoji="1"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442" name="AutoShape 10"/>
              <p:cNvSpPr>
                <a:spLocks noChangeAspect="1" noChangeArrowheads="1"/>
              </p:cNvSpPr>
              <p:nvPr/>
            </p:nvSpPr>
            <p:spPr bwMode="auto">
              <a:xfrm>
                <a:off x="3047" y="1535"/>
                <a:ext cx="856" cy="371"/>
              </a:xfrm>
              <a:prstGeom prst="roundRect">
                <a:avLst>
                  <a:gd name="adj" fmla="val 16667"/>
                </a:avLst>
              </a:prstGeom>
              <a:solidFill>
                <a:srgbClr val="BBE0E3"/>
              </a:solidFill>
              <a:ln>
                <a:solidFill>
                  <a:srgbClr val="CDE5D8"/>
                </a:solidFill>
              </a:ln>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665" b="1" i="0" u="none" strike="noStrike" kern="1200" cap="none" spc="0" normalizeH="0" baseline="0" noProof="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rPr>
                  <a:t>交感神经兴奋</a:t>
                </a:r>
                <a:r>
                  <a:rPr kumimoji="1" lang="zh-CN" altLang="en-US" sz="2400" b="0" i="0" u="none" strike="noStrike" kern="1200" cap="none" spc="0" normalizeH="0" baseline="0" noProof="0">
                    <a:ln>
                      <a:noFill/>
                    </a:ln>
                    <a:solidFill>
                      <a:schemeClr val="tx1"/>
                    </a:solidFill>
                    <a:effectLst/>
                    <a:uLnTx/>
                    <a:uFillTx/>
                    <a:latin typeface="+mn-lt"/>
                    <a:ea typeface="+mn-ea"/>
                    <a:cs typeface="+mn-cs"/>
                  </a:rPr>
                  <a:t> </a:t>
                </a:r>
                <a:endParaRPr kumimoji="1"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443" name="AutoShape 11"/>
              <p:cNvSpPr>
                <a:spLocks noChangeAspect="1" noChangeArrowheads="1"/>
              </p:cNvSpPr>
              <p:nvPr/>
            </p:nvSpPr>
            <p:spPr bwMode="auto">
              <a:xfrm>
                <a:off x="3440" y="2111"/>
                <a:ext cx="856" cy="371"/>
              </a:xfrm>
              <a:prstGeom prst="roundRect">
                <a:avLst>
                  <a:gd name="adj" fmla="val 16667"/>
                </a:avLst>
              </a:prstGeom>
              <a:solidFill>
                <a:srgbClr val="BBE0E3"/>
              </a:solidFill>
              <a:ln>
                <a:solidFill>
                  <a:srgbClr val="CDE5D8"/>
                </a:solidFill>
              </a:ln>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665" b="1" i="0" u="none" strike="noStrike" kern="1200" cap="none" spc="0" normalizeH="0" baseline="0" noProof="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rPr>
                  <a:t>甲状腺素分泌增多</a:t>
                </a:r>
                <a:endParaRPr kumimoji="1" lang="zh-CN" altLang="en-US" sz="2665" b="1" i="0" u="none" strike="noStrike" kern="1200" cap="none" spc="0" normalizeH="0" baseline="0" noProof="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endParaRPr>
              </a:p>
            </p:txBody>
          </p:sp>
          <p:sp>
            <p:nvSpPr>
              <p:cNvPr id="18444" name="AutoShape 12"/>
              <p:cNvSpPr>
                <a:spLocks noChangeAspect="1" noChangeArrowheads="1"/>
              </p:cNvSpPr>
              <p:nvPr/>
            </p:nvSpPr>
            <p:spPr bwMode="auto">
              <a:xfrm>
                <a:off x="2471" y="3037"/>
                <a:ext cx="856" cy="371"/>
              </a:xfrm>
              <a:prstGeom prst="roundRect">
                <a:avLst>
                  <a:gd name="adj" fmla="val 16667"/>
                </a:avLst>
              </a:prstGeom>
              <a:solidFill>
                <a:srgbClr val="FF9900"/>
              </a:solidFill>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rPr>
                  <a:t>产热</a:t>
                </a:r>
                <a:endParaRPr kumimoji="1" lang="zh-CN" altLang="en-US" sz="3200" b="1" i="0" u="none" strike="noStrike" kern="1200" cap="none" spc="0" normalizeH="0" baseline="0" noProof="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endParaRPr>
              </a:p>
            </p:txBody>
          </p:sp>
          <p:sp>
            <p:nvSpPr>
              <p:cNvPr id="64535" name="AutoShape 13"/>
              <p:cNvSpPr>
                <a:spLocks noChangeAspect="1"/>
              </p:cNvSpPr>
              <p:nvPr/>
            </p:nvSpPr>
            <p:spPr>
              <a:xfrm>
                <a:off x="1152" y="1516"/>
                <a:ext cx="355" cy="355"/>
              </a:xfrm>
              <a:prstGeom prst="sun">
                <a:avLst>
                  <a:gd name="adj" fmla="val 25000"/>
                </a:avLst>
              </a:prstGeom>
              <a:gradFill rotWithShape="1">
                <a:gsLst>
                  <a:gs pos="0">
                    <a:srgbClr val="FF9900"/>
                  </a:gs>
                  <a:gs pos="100000">
                    <a:srgbClr val="FFE3B9"/>
                  </a:gs>
                </a:gsLst>
                <a:path path="rect">
                  <a:fillToRect l="50000" t="50000" r="50000" b="50000"/>
                </a:path>
                <a:tileRect/>
              </a:gradFill>
              <a:ln w="9525" cap="flat" cmpd="sng">
                <a:solidFill>
                  <a:srgbClr val="000000"/>
                </a:solidFill>
                <a:prstDash val="solid"/>
                <a:miter/>
                <a:headEnd type="none" w="med" len="med"/>
                <a:tailEnd type="none" w="med" len="med"/>
              </a:ln>
            </p:spPr>
            <p:txBody>
              <a:bodyPr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sp>
          <p:nvSpPr>
            <p:cNvPr id="18482" name="Text Box 50"/>
            <p:cNvSpPr txBox="1">
              <a:spLocks noChangeArrowheads="1"/>
            </p:cNvSpPr>
            <p:nvPr/>
          </p:nvSpPr>
          <p:spPr bwMode="auto">
            <a:xfrm>
              <a:off x="1200" y="960"/>
              <a:ext cx="2592" cy="323"/>
            </a:xfrm>
            <a:prstGeom prst="rect">
              <a:avLst/>
            </a:prstGeom>
            <a:noFill/>
            <a:ln w="9525">
              <a:noFill/>
              <a:miter lim="800000"/>
            </a:ln>
            <a:effectLst/>
          </p:spPr>
          <p:txBody>
            <a:bodyPr>
              <a:spAutoFit/>
            </a:bodyPr>
            <a:lstStyle/>
            <a:p>
              <a:pPr marR="0" algn="ctr" defTabSz="914400">
                <a:spcBef>
                  <a:spcPct val="50000"/>
                </a:spcBef>
                <a:buClrTx/>
                <a:buSzTx/>
                <a:buFontTx/>
                <a:buNone/>
                <a:defRPr/>
              </a:pPr>
              <a:r>
                <a:rPr kumimoji="0" lang="zh-CN" altLang="en-US" sz="3200" b="1" kern="1200" cap="none" spc="0" normalizeH="0" baseline="0" noProof="0">
                  <a:solidFill>
                    <a:schemeClr val="tx1"/>
                  </a:solidFill>
                  <a:effectLst>
                    <a:outerShdw blurRad="38100" dist="38100" dir="2700000" algn="tl">
                      <a:srgbClr val="C0C0C0"/>
                    </a:outerShdw>
                  </a:effectLst>
                  <a:latin typeface="楷体_GB2312" panose="02010609030101010101" pitchFamily="49" charset="-122"/>
                  <a:ea typeface="楷体_GB2312" panose="02010609030101010101" pitchFamily="49" charset="-122"/>
                  <a:cs typeface="+mn-cs"/>
                </a:rPr>
                <a:t>产热部位：肝脏和骨骼肌 </a:t>
              </a:r>
              <a:endParaRPr kumimoji="0" lang="zh-CN" altLang="en-US" sz="3200" b="1" kern="1200" cap="none" spc="0" normalizeH="0" baseline="0" noProof="0">
                <a:solidFill>
                  <a:schemeClr val="tx1"/>
                </a:solidFill>
                <a:effectLst>
                  <a:outerShdw blurRad="38100" dist="38100" dir="2700000" algn="tl">
                    <a:srgbClr val="C0C0C0"/>
                  </a:outerShdw>
                </a:effectLst>
                <a:latin typeface="楷体_GB2312" panose="02010609030101010101" pitchFamily="49" charset="-122"/>
                <a:ea typeface="楷体_GB2312" panose="02010609030101010101" pitchFamily="49" charset="-122"/>
                <a:cs typeface="+mn-cs"/>
              </a:endParaRPr>
            </a:p>
          </p:txBody>
        </p:sp>
      </p:grpSp>
      <p:sp>
        <p:nvSpPr>
          <p:cNvPr id="18434" name="Rectangle 2"/>
          <p:cNvSpPr>
            <a:spLocks noGrp="1" noChangeArrowheads="1"/>
          </p:cNvSpPr>
          <p:nvPr>
            <p:ph type="title" idx="4294967295"/>
          </p:nvPr>
        </p:nvSpPr>
        <p:spPr>
          <a:xfrm>
            <a:off x="335280" y="788670"/>
            <a:ext cx="4059555" cy="603885"/>
          </a:xfrm>
        </p:spPr>
        <p:txBody>
          <a:bodyPr vert="horz" wrap="square" lIns="121920" tIns="60960" rIns="121920" bIns="60960" numCol="1" anchor="ctr" anchorCtr="0" compatLnSpc="1"/>
          <a:p>
            <a:pPr algn="l" eaLnBrk="1" hangingPunct="1"/>
            <a:r>
              <a:rPr lang="zh-CN" altLang="en-US" sz="2500" b="1" dirty="0">
                <a:effectLst/>
                <a:latin typeface="+mj-lt"/>
                <a:ea typeface="+mj-lt"/>
                <a:cs typeface="+mj-lt"/>
              </a:rPr>
              <a:t>（三）产热与散热 </a:t>
            </a:r>
            <a:endParaRPr lang="zh-CN" altLang="en-US" sz="2500" b="1" dirty="0">
              <a:effectLst/>
              <a:latin typeface="+mj-lt"/>
              <a:ea typeface="+mj-lt"/>
              <a:cs typeface="+mj-lt"/>
            </a:endParaRPr>
          </a:p>
        </p:txBody>
      </p:sp>
      <p:grpSp>
        <p:nvGrpSpPr>
          <p:cNvPr id="4" name="Group 52"/>
          <p:cNvGrpSpPr/>
          <p:nvPr/>
        </p:nvGrpSpPr>
        <p:grpSpPr>
          <a:xfrm>
            <a:off x="1991360" y="1557020"/>
            <a:ext cx="7322185" cy="4878705"/>
            <a:chOff x="528" y="1008"/>
            <a:chExt cx="4512" cy="2929"/>
          </a:xfrm>
        </p:grpSpPr>
        <p:grpSp>
          <p:nvGrpSpPr>
            <p:cNvPr id="64539" name="Group 48"/>
            <p:cNvGrpSpPr/>
            <p:nvPr/>
          </p:nvGrpSpPr>
          <p:grpSpPr>
            <a:xfrm>
              <a:off x="528" y="1008"/>
              <a:ext cx="4512" cy="2929"/>
              <a:chOff x="528" y="960"/>
              <a:chExt cx="4512" cy="2976"/>
            </a:xfrm>
          </p:grpSpPr>
          <p:sp>
            <p:nvSpPr>
              <p:cNvPr id="18457" name="Rectangle 25"/>
              <p:cNvSpPr>
                <a:spLocks noChangeAspect="1" noChangeArrowheads="1"/>
              </p:cNvSpPr>
              <p:nvPr/>
            </p:nvSpPr>
            <p:spPr bwMode="auto">
              <a:xfrm>
                <a:off x="528" y="960"/>
                <a:ext cx="4512" cy="2976"/>
              </a:xfrm>
              <a:prstGeom prst="rect">
                <a:avLst/>
              </a:prstGeom>
              <a:solidFill>
                <a:schemeClr val="accent1">
                  <a:alpha val="95000"/>
                </a:schemeClr>
              </a:solidFill>
              <a:ln w="28575">
                <a:solidFill>
                  <a:schemeClr val="tx1"/>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3200" b="1" i="0" u="none" strike="noStrike" kern="1200" cap="none" spc="0" normalizeH="0" baseline="0" noProof="0">
                  <a:ln>
                    <a:noFill/>
                  </a:ln>
                  <a:solidFill>
                    <a:schemeClr val="tx1"/>
                  </a:solidFill>
                  <a:effectLst>
                    <a:outerShdw blurRad="38100" dist="38100" dir="2700000" algn="tl">
                      <a:srgbClr val="FFFFFF"/>
                    </a:outerShdw>
                  </a:effectLst>
                  <a:uLnTx/>
                  <a:uFillTx/>
                  <a:latin typeface="Arial" panose="020B0604020202020204" pitchFamily="34" charset="0"/>
                  <a:ea typeface="楷体_GB2312" panose="02010609030101010101" pitchFamily="49" charset="-122"/>
                  <a:cs typeface="+mn-cs"/>
                </a:endParaRPr>
              </a:p>
            </p:txBody>
          </p:sp>
          <p:sp>
            <p:nvSpPr>
              <p:cNvPr id="64541" name="Oval 26"/>
              <p:cNvSpPr>
                <a:spLocks noChangeAspect="1"/>
              </p:cNvSpPr>
              <p:nvPr/>
            </p:nvSpPr>
            <p:spPr>
              <a:xfrm>
                <a:off x="1997" y="1574"/>
                <a:ext cx="1558" cy="828"/>
              </a:xfrm>
              <a:prstGeom prst="ellipse">
                <a:avLst/>
              </a:prstGeom>
              <a:gradFill rotWithShape="0">
                <a:gsLst>
                  <a:gs pos="0">
                    <a:srgbClr val="FFFFFF"/>
                  </a:gs>
                  <a:gs pos="100000">
                    <a:srgbClr val="767676"/>
                  </a:gs>
                </a:gsLst>
                <a:path path="shape">
                  <a:fillToRect l="50000" t="50000" r="50000" b="50000"/>
                </a:path>
                <a:tileRect/>
              </a:gradFill>
              <a:ln w="9525" cap="flat" cmpd="sng">
                <a:solidFill>
                  <a:srgbClr val="000000"/>
                </a:solidFill>
                <a:prstDash val="solid"/>
                <a:headEnd type="none" w="med" len="med"/>
                <a:tailEnd type="none" w="med" len="med"/>
              </a:ln>
            </p:spPr>
            <p:txBody>
              <a:bodyPr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8459" name="AutoShape 27"/>
              <p:cNvSpPr>
                <a:spLocks noChangeAspect="1" noChangeArrowheads="1"/>
              </p:cNvSpPr>
              <p:nvPr/>
            </p:nvSpPr>
            <p:spPr bwMode="auto">
              <a:xfrm>
                <a:off x="2351" y="1543"/>
                <a:ext cx="861" cy="366"/>
              </a:xfrm>
              <a:prstGeom prst="roundRect">
                <a:avLst>
                  <a:gd name="adj" fmla="val 16667"/>
                </a:avLst>
              </a:prstGeom>
              <a:solidFill>
                <a:srgbClr val="CC99FF"/>
              </a:solidFill>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rPr>
                  <a:t>散热</a:t>
                </a:r>
                <a:endParaRPr kumimoji="1" lang="zh-CN" altLang="en-US" sz="3200" b="1" i="0" u="none" strike="noStrike" kern="1200" cap="none" spc="0" normalizeH="0" baseline="0" noProof="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endParaRPr>
              </a:p>
            </p:txBody>
          </p:sp>
          <p:grpSp>
            <p:nvGrpSpPr>
              <p:cNvPr id="64545" name="Group 28"/>
              <p:cNvGrpSpPr>
                <a:grpSpLocks noChangeAspect="1"/>
              </p:cNvGrpSpPr>
              <p:nvPr/>
            </p:nvGrpSpPr>
            <p:grpSpPr>
              <a:xfrm>
                <a:off x="1747" y="2051"/>
                <a:ext cx="2067" cy="1735"/>
                <a:chOff x="3405" y="1887"/>
                <a:chExt cx="5852" cy="4928"/>
              </a:xfrm>
            </p:grpSpPr>
            <p:sp>
              <p:nvSpPr>
                <p:cNvPr id="64546" name="AutoShape 29"/>
                <p:cNvSpPr>
                  <a:spLocks noChangeAspect="1"/>
                </p:cNvSpPr>
                <p:nvPr/>
              </p:nvSpPr>
              <p:spPr>
                <a:xfrm rot="-7200000">
                  <a:off x="4618" y="2669"/>
                  <a:ext cx="952" cy="3379"/>
                </a:xfrm>
                <a:prstGeom prst="rtTriangle">
                  <a:avLst/>
                </a:prstGeom>
                <a:solidFill>
                  <a:srgbClr val="808080"/>
                </a:solidFill>
                <a:ln w="9525" cap="flat" cmpd="sng">
                  <a:solidFill>
                    <a:srgbClr val="808080"/>
                  </a:solidFill>
                  <a:prstDash val="solid"/>
                  <a:miter/>
                  <a:headEnd type="none" w="med" len="med"/>
                  <a:tailEnd type="none" w="med" len="med"/>
                </a:ln>
              </p:spPr>
              <p:txBody>
                <a:bodyPr rot="0" vert="eaVert"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4547" name="AutoShape 30"/>
                <p:cNvSpPr>
                  <a:spLocks noChangeAspect="1"/>
                </p:cNvSpPr>
                <p:nvPr/>
              </p:nvSpPr>
              <p:spPr>
                <a:xfrm>
                  <a:off x="5764" y="1887"/>
                  <a:ext cx="1133" cy="2606"/>
                </a:xfrm>
                <a:prstGeom prst="triangle">
                  <a:avLst>
                    <a:gd name="adj" fmla="val 50000"/>
                  </a:avLst>
                </a:prstGeom>
                <a:solidFill>
                  <a:srgbClr val="808080"/>
                </a:solidFill>
                <a:ln w="9525" cap="flat" cmpd="sng">
                  <a:solidFill>
                    <a:srgbClr val="808080"/>
                  </a:solidFill>
                  <a:prstDash val="solid"/>
                  <a:miter/>
                  <a:headEnd type="none" w="med" len="med"/>
                  <a:tailEnd type="none" w="med" len="med"/>
                </a:ln>
              </p:spPr>
              <p:txBody>
                <a:bodyPr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4548" name="AutoShape 31"/>
                <p:cNvSpPr>
                  <a:spLocks noChangeAspect="1"/>
                </p:cNvSpPr>
                <p:nvPr/>
              </p:nvSpPr>
              <p:spPr>
                <a:xfrm rot="-9900000">
                  <a:off x="5224" y="3949"/>
                  <a:ext cx="904" cy="2866"/>
                </a:xfrm>
                <a:prstGeom prst="rtTriangle">
                  <a:avLst/>
                </a:prstGeom>
                <a:solidFill>
                  <a:srgbClr val="808080"/>
                </a:solidFill>
                <a:ln w="9525" cap="flat" cmpd="sng">
                  <a:solidFill>
                    <a:srgbClr val="808080"/>
                  </a:solidFill>
                  <a:prstDash val="solid"/>
                  <a:miter/>
                  <a:headEnd type="none" w="med" len="med"/>
                  <a:tailEnd type="none" w="med" len="med"/>
                </a:ln>
              </p:spPr>
              <p:txBody>
                <a:bodyPr rot="10800000"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4549" name="AutoShape 32"/>
                <p:cNvSpPr>
                  <a:spLocks noChangeAspect="1"/>
                </p:cNvSpPr>
                <p:nvPr/>
              </p:nvSpPr>
              <p:spPr>
                <a:xfrm rot="7200000" flipH="1">
                  <a:off x="7091" y="2655"/>
                  <a:ext cx="952" cy="3379"/>
                </a:xfrm>
                <a:prstGeom prst="rtTriangle">
                  <a:avLst/>
                </a:prstGeom>
                <a:solidFill>
                  <a:srgbClr val="808080"/>
                </a:solidFill>
                <a:ln w="9525" cap="flat" cmpd="sng">
                  <a:solidFill>
                    <a:srgbClr val="808080"/>
                  </a:solidFill>
                  <a:prstDash val="solid"/>
                  <a:miter/>
                  <a:headEnd type="none" w="med" len="med"/>
                  <a:tailEnd type="none" w="med" len="med"/>
                </a:ln>
              </p:spPr>
              <p:txBody>
                <a:bodyPr rot="10800000" vert="eaVert"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4550" name="AutoShape 33"/>
                <p:cNvSpPr>
                  <a:spLocks noChangeAspect="1"/>
                </p:cNvSpPr>
                <p:nvPr/>
              </p:nvSpPr>
              <p:spPr>
                <a:xfrm rot="9900000" flipH="1">
                  <a:off x="6559" y="3948"/>
                  <a:ext cx="904" cy="2866"/>
                </a:xfrm>
                <a:prstGeom prst="rtTriangle">
                  <a:avLst/>
                </a:prstGeom>
                <a:solidFill>
                  <a:srgbClr val="808080"/>
                </a:solidFill>
                <a:ln w="9525" cap="flat" cmpd="sng">
                  <a:solidFill>
                    <a:srgbClr val="808080"/>
                  </a:solidFill>
                  <a:prstDash val="solid"/>
                  <a:miter/>
                  <a:headEnd type="none" w="med" len="med"/>
                  <a:tailEnd type="none" w="med" len="med"/>
                </a:ln>
              </p:spPr>
              <p:txBody>
                <a:bodyPr rot="10800000"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sp>
            <p:nvSpPr>
              <p:cNvPr id="64551" name="Rectangle 34"/>
              <p:cNvSpPr>
                <a:spLocks noChangeAspect="1"/>
              </p:cNvSpPr>
              <p:nvPr/>
            </p:nvSpPr>
            <p:spPr>
              <a:xfrm>
                <a:off x="612" y="2551"/>
                <a:ext cx="4344" cy="1300"/>
              </a:xfrm>
              <a:prstGeom prst="rect">
                <a:avLst/>
              </a:prstGeom>
              <a:solidFill>
                <a:srgbClr val="C0C0C0"/>
              </a:solidFill>
              <a:ln w="28575" cap="flat" cmpd="sng">
                <a:solidFill>
                  <a:srgbClr val="808080"/>
                </a:solidFill>
                <a:prstDash val="solid"/>
                <a:miter/>
                <a:headEnd type="none" w="med" len="med"/>
                <a:tailEnd type="none" w="med" len="med"/>
              </a:ln>
            </p:spPr>
            <p:txBody>
              <a:bodyPr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4552" name="AutoShape 45"/>
              <p:cNvSpPr>
                <a:spLocks noChangeAspect="1"/>
              </p:cNvSpPr>
              <p:nvPr/>
            </p:nvSpPr>
            <p:spPr>
              <a:xfrm>
                <a:off x="1257" y="1602"/>
                <a:ext cx="175" cy="348"/>
              </a:xfrm>
              <a:prstGeom prst="moon">
                <a:avLst>
                  <a:gd name="adj" fmla="val 50000"/>
                </a:avLst>
              </a:prstGeom>
              <a:gradFill rotWithShape="1">
                <a:gsLst>
                  <a:gs pos="0">
                    <a:srgbClr val="FFFFFB"/>
                  </a:gs>
                  <a:gs pos="100000">
                    <a:srgbClr val="FFFF99"/>
                  </a:gs>
                </a:gsLst>
                <a:path path="rect">
                  <a:fillToRect l="50000" t="50000" r="50000" b="50000"/>
                </a:path>
                <a:tileRect/>
              </a:gradFill>
              <a:ln w="9525" cap="flat" cmpd="sng">
                <a:solidFill>
                  <a:srgbClr val="000000"/>
                </a:solidFill>
                <a:prstDash val="solid"/>
                <a:miter/>
                <a:headEnd type="none" w="med" len="med"/>
                <a:tailEnd type="none" w="med" len="med"/>
              </a:ln>
            </p:spPr>
            <p:txBody>
              <a:bodyPr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nvGrpSpPr>
              <p:cNvPr id="64553" name="Group 47"/>
              <p:cNvGrpSpPr/>
              <p:nvPr/>
            </p:nvGrpSpPr>
            <p:grpSpPr>
              <a:xfrm>
                <a:off x="1747" y="2014"/>
                <a:ext cx="2067" cy="1735"/>
                <a:chOff x="1747" y="2014"/>
                <a:chExt cx="2067" cy="1735"/>
              </a:xfrm>
            </p:grpSpPr>
            <p:sp>
              <p:nvSpPr>
                <p:cNvPr id="64554" name="AutoShape 36"/>
                <p:cNvSpPr>
                  <a:spLocks noChangeAspect="1"/>
                </p:cNvSpPr>
                <p:nvPr/>
              </p:nvSpPr>
              <p:spPr>
                <a:xfrm rot="-7200000">
                  <a:off x="2176" y="2287"/>
                  <a:ext cx="335" cy="1194"/>
                </a:xfrm>
                <a:prstGeom prst="rtTriangle">
                  <a:avLst/>
                </a:prstGeom>
                <a:solidFill>
                  <a:srgbClr val="808080"/>
                </a:solidFill>
                <a:ln w="9525" cap="flat" cmpd="sng">
                  <a:solidFill>
                    <a:srgbClr val="808080"/>
                  </a:solidFill>
                  <a:prstDash val="solid"/>
                  <a:miter/>
                  <a:headEnd type="none" w="med" len="med"/>
                  <a:tailEnd type="none" w="med" len="med"/>
                </a:ln>
              </p:spPr>
              <p:txBody>
                <a:bodyPr rot="0" vert="eaVert"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4555" name="AutoShape 38"/>
                <p:cNvSpPr>
                  <a:spLocks noChangeAspect="1"/>
                </p:cNvSpPr>
                <p:nvPr/>
              </p:nvSpPr>
              <p:spPr>
                <a:xfrm rot="-9900000">
                  <a:off x="2389" y="2740"/>
                  <a:ext cx="320" cy="1009"/>
                </a:xfrm>
                <a:prstGeom prst="rtTriangle">
                  <a:avLst/>
                </a:prstGeom>
                <a:solidFill>
                  <a:srgbClr val="808080"/>
                </a:solidFill>
                <a:ln w="9525" cap="flat" cmpd="sng">
                  <a:solidFill>
                    <a:srgbClr val="808080"/>
                  </a:solidFill>
                  <a:prstDash val="solid"/>
                  <a:miter/>
                  <a:headEnd type="none" w="med" len="med"/>
                  <a:tailEnd type="none" w="med" len="med"/>
                </a:ln>
              </p:spPr>
              <p:txBody>
                <a:bodyPr rot="10800000"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4556" name="AutoShape 39"/>
                <p:cNvSpPr>
                  <a:spLocks noChangeAspect="1"/>
                </p:cNvSpPr>
                <p:nvPr/>
              </p:nvSpPr>
              <p:spPr>
                <a:xfrm rot="7200000" flipH="1">
                  <a:off x="3049" y="2282"/>
                  <a:ext cx="335" cy="1194"/>
                </a:xfrm>
                <a:prstGeom prst="rtTriangle">
                  <a:avLst/>
                </a:prstGeom>
                <a:solidFill>
                  <a:srgbClr val="808080"/>
                </a:solidFill>
                <a:ln w="9525" cap="flat" cmpd="sng">
                  <a:solidFill>
                    <a:srgbClr val="808080"/>
                  </a:solidFill>
                  <a:prstDash val="solid"/>
                  <a:miter/>
                  <a:headEnd type="none" w="med" len="med"/>
                  <a:tailEnd type="none" w="med" len="med"/>
                </a:ln>
              </p:spPr>
              <p:txBody>
                <a:bodyPr rot="10800000" vert="eaVert"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4557" name="AutoShape 40"/>
                <p:cNvSpPr>
                  <a:spLocks noChangeAspect="1"/>
                </p:cNvSpPr>
                <p:nvPr/>
              </p:nvSpPr>
              <p:spPr>
                <a:xfrm rot="9900000" flipH="1">
                  <a:off x="2861" y="2740"/>
                  <a:ext cx="319" cy="1009"/>
                </a:xfrm>
                <a:prstGeom prst="rtTriangle">
                  <a:avLst/>
                </a:prstGeom>
                <a:solidFill>
                  <a:srgbClr val="808080"/>
                </a:solidFill>
                <a:ln w="9525" cap="flat" cmpd="sng">
                  <a:solidFill>
                    <a:srgbClr val="808080"/>
                  </a:solidFill>
                  <a:prstDash val="solid"/>
                  <a:miter/>
                  <a:headEnd type="none" w="med" len="med"/>
                  <a:tailEnd type="none" w="med" len="med"/>
                </a:ln>
              </p:spPr>
              <p:txBody>
                <a:bodyPr rot="10800000"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8469" name="AutoShape 37"/>
                <p:cNvSpPr>
                  <a:spLocks noChangeAspect="1" noChangeArrowheads="1"/>
                </p:cNvSpPr>
                <p:nvPr/>
              </p:nvSpPr>
              <p:spPr bwMode="auto">
                <a:xfrm>
                  <a:off x="2580" y="2014"/>
                  <a:ext cx="400" cy="917"/>
                </a:xfrm>
                <a:prstGeom prst="triangle">
                  <a:avLst>
                    <a:gd name="adj" fmla="val 50000"/>
                  </a:avLst>
                </a:prstGeom>
                <a:solidFill>
                  <a:srgbClr val="808080"/>
                </a:solidFill>
                <a:ln w="9525">
                  <a:solidFill>
                    <a:srgbClr val="808080"/>
                  </a:solidFill>
                  <a:miter lim="800000"/>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a:ln>
                        <a:noFill/>
                      </a:ln>
                      <a:solidFill>
                        <a:schemeClr val="bg1"/>
                      </a:solidFill>
                      <a:effectLst>
                        <a:outerShdw blurRad="38100" dist="38100" dir="2700000" algn="tl">
                          <a:srgbClr val="000000"/>
                        </a:outerShdw>
                      </a:effectLst>
                      <a:uLnTx/>
                      <a:uFillTx/>
                      <a:latin typeface="Arial" panose="020B0604020202020204" pitchFamily="34" charset="0"/>
                      <a:ea typeface="楷体_GB2312" panose="02010609030101010101" pitchFamily="49" charset="-122"/>
                      <a:cs typeface="+mn-cs"/>
                    </a:rPr>
                    <a:t>物理方式</a:t>
                  </a:r>
                  <a:endParaRPr kumimoji="0" lang="zh-CN" altLang="en-US" sz="2665" b="1" i="0" u="none" strike="noStrike" kern="1200" cap="none" spc="0" normalizeH="0" baseline="0" noProof="0">
                    <a:ln>
                      <a:noFill/>
                    </a:ln>
                    <a:solidFill>
                      <a:schemeClr val="bg1"/>
                    </a:solidFill>
                    <a:effectLst>
                      <a:outerShdw blurRad="38100" dist="38100" dir="2700000" algn="tl">
                        <a:srgbClr val="000000"/>
                      </a:outerShdw>
                    </a:effectLst>
                    <a:uLnTx/>
                    <a:uFillTx/>
                    <a:latin typeface="Arial" panose="020B0604020202020204" pitchFamily="34" charset="0"/>
                    <a:ea typeface="楷体_GB2312" panose="02010609030101010101" pitchFamily="49" charset="-122"/>
                    <a:cs typeface="+mn-cs"/>
                  </a:endParaRPr>
                </a:p>
              </p:txBody>
            </p:sp>
          </p:grpSp>
          <p:sp>
            <p:nvSpPr>
              <p:cNvPr id="18475" name="AutoShape 43"/>
              <p:cNvSpPr>
                <a:spLocks noChangeAspect="1" noChangeArrowheads="1"/>
              </p:cNvSpPr>
              <p:nvPr/>
            </p:nvSpPr>
            <p:spPr bwMode="auto">
              <a:xfrm>
                <a:off x="3206" y="2764"/>
                <a:ext cx="861" cy="366"/>
              </a:xfrm>
              <a:prstGeom prst="roundRect">
                <a:avLst>
                  <a:gd name="adj" fmla="val 16667"/>
                </a:avLst>
              </a:prstGeom>
              <a:solidFill>
                <a:schemeClr val="accent1">
                  <a:lumMod val="75000"/>
                </a:schemeClr>
              </a:solidFill>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rPr>
                  <a:t>蒸发</a:t>
                </a:r>
                <a:endParaRPr kumimoji="1" lang="zh-CN" altLang="en-US" sz="3200" b="1" i="0" u="none" strike="noStrike" kern="1200" cap="none" spc="0" normalizeH="0" baseline="0" noProof="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endParaRPr>
              </a:p>
            </p:txBody>
          </p:sp>
          <p:sp>
            <p:nvSpPr>
              <p:cNvPr id="18476" name="AutoShape 44"/>
              <p:cNvSpPr>
                <a:spLocks noChangeAspect="1" noChangeArrowheads="1"/>
              </p:cNvSpPr>
              <p:nvPr/>
            </p:nvSpPr>
            <p:spPr bwMode="auto">
              <a:xfrm>
                <a:off x="2870" y="3340"/>
                <a:ext cx="861" cy="371"/>
              </a:xfrm>
              <a:prstGeom prst="roundRect">
                <a:avLst>
                  <a:gd name="adj" fmla="val 16667"/>
                </a:avLst>
              </a:prstGeom>
              <a:solidFill>
                <a:schemeClr val="accent1">
                  <a:lumMod val="75000"/>
                </a:schemeClr>
              </a:solidFill>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rPr>
                  <a:t>对流</a:t>
                </a:r>
                <a:endParaRPr kumimoji="1" lang="zh-CN" altLang="en-US" sz="3200" b="1" i="0" u="none" strike="noStrike" kern="1200" cap="none" spc="0" normalizeH="0" baseline="0" noProof="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endParaRPr>
              </a:p>
            </p:txBody>
          </p:sp>
          <p:sp>
            <p:nvSpPr>
              <p:cNvPr id="18474" name="AutoShape 42"/>
              <p:cNvSpPr>
                <a:spLocks noChangeAspect="1" noChangeArrowheads="1"/>
              </p:cNvSpPr>
              <p:nvPr/>
            </p:nvSpPr>
            <p:spPr bwMode="auto">
              <a:xfrm>
                <a:off x="1829" y="3340"/>
                <a:ext cx="860" cy="371"/>
              </a:xfrm>
              <a:prstGeom prst="roundRect">
                <a:avLst>
                  <a:gd name="adj" fmla="val 16667"/>
                </a:avLst>
              </a:prstGeom>
              <a:solidFill>
                <a:schemeClr val="accent1">
                  <a:lumMod val="75000"/>
                </a:schemeClr>
              </a:solidFill>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rPr>
                  <a:t>传导</a:t>
                </a:r>
                <a:endParaRPr kumimoji="1" lang="zh-CN" altLang="en-US" sz="3200" b="1" i="0" u="none" strike="noStrike" kern="1200" cap="none" spc="0" normalizeH="0" baseline="0" noProof="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endParaRPr>
              </a:p>
            </p:txBody>
          </p:sp>
          <p:sp>
            <p:nvSpPr>
              <p:cNvPr id="18473" name="AutoShape 41"/>
              <p:cNvSpPr>
                <a:spLocks noChangeAspect="1" noChangeArrowheads="1"/>
              </p:cNvSpPr>
              <p:nvPr/>
            </p:nvSpPr>
            <p:spPr bwMode="auto">
              <a:xfrm>
                <a:off x="1491" y="2764"/>
                <a:ext cx="860" cy="366"/>
              </a:xfrm>
              <a:prstGeom prst="roundRect">
                <a:avLst>
                  <a:gd name="adj" fmla="val 16667"/>
                </a:avLst>
              </a:prstGeom>
              <a:solidFill>
                <a:schemeClr val="accent1">
                  <a:lumMod val="75000"/>
                </a:schemeClr>
              </a:solidFill>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rPr>
                  <a:t>辐射</a:t>
                </a:r>
                <a:endParaRPr kumimoji="1" lang="zh-CN" altLang="en-US" sz="32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mn-lt"/>
                  <a:ea typeface="楷体_GB2312" panose="02010609030101010101" pitchFamily="49" charset="-122"/>
                  <a:cs typeface="+mn-cs"/>
                </a:endParaRPr>
              </a:p>
            </p:txBody>
          </p:sp>
        </p:grpSp>
        <p:sp>
          <p:nvSpPr>
            <p:cNvPr id="18481" name="Text Box 49"/>
            <p:cNvSpPr txBox="1">
              <a:spLocks noChangeArrowheads="1"/>
            </p:cNvSpPr>
            <p:nvPr/>
          </p:nvSpPr>
          <p:spPr bwMode="auto">
            <a:xfrm>
              <a:off x="3504" y="1410"/>
              <a:ext cx="1488" cy="517"/>
            </a:xfrm>
            <a:prstGeom prst="rect">
              <a:avLst/>
            </a:prstGeom>
            <a:noFill/>
            <a:ln w="9525">
              <a:noFill/>
              <a:miter lim="800000"/>
            </a:ln>
            <a:effectLst/>
          </p:spPr>
          <p:txBody>
            <a:bodyPr>
              <a:spAutoFit/>
            </a:bodyPr>
            <a:lstStyle/>
            <a:p>
              <a:pPr marR="0" algn="just" defTabSz="914400">
                <a:spcBef>
                  <a:spcPct val="50000"/>
                </a:spcBef>
                <a:buClrTx/>
                <a:buSzTx/>
                <a:buFontTx/>
                <a:buNone/>
                <a:defRPr/>
              </a:pPr>
              <a:r>
                <a:rPr kumimoji="0" lang="zh-CN" altLang="en-US" sz="2500" kern="1200" cap="none" spc="0" normalizeH="0" baseline="0" noProof="0" dirty="0">
                  <a:solidFill>
                    <a:schemeClr val="tx1"/>
                  </a:solidFill>
                  <a:effectLst/>
                  <a:latin typeface="微软雅黑" panose="020B0503020204020204" charset="-122"/>
                  <a:ea typeface="微软雅黑" panose="020B0503020204020204" charset="-122"/>
                  <a:cs typeface="+mn-cs"/>
                </a:rPr>
                <a:t>散热部位：皮肤、呼吸、排泄</a:t>
              </a:r>
              <a:endParaRPr kumimoji="0" lang="zh-CN" altLang="en-US" sz="2500" kern="1200" cap="none" spc="0" normalizeH="0" baseline="0" noProof="0" dirty="0">
                <a:solidFill>
                  <a:schemeClr val="tx1"/>
                </a:solidFill>
                <a:effectLst/>
                <a:latin typeface="微软雅黑" panose="020B0503020204020204" charset="-122"/>
                <a:ea typeface="微软雅黑" panose="020B0503020204020204" charset="-122"/>
                <a:cs typeface="+mn-cs"/>
              </a:endParaRPr>
            </a:p>
          </p:txBody>
        </p:sp>
      </p:grpSp>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一、正常体温及其生理变化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31" name="Rectangle 23"/>
          <p:cNvSpPr>
            <a:spLocks noGrp="1" noChangeArrowheads="1"/>
          </p:cNvSpPr>
          <p:nvPr>
            <p:ph type="title" idx="4294967295"/>
          </p:nvPr>
        </p:nvSpPr>
        <p:spPr>
          <a:xfrm>
            <a:off x="767080" y="2637155"/>
            <a:ext cx="5135245" cy="742950"/>
          </a:xfrm>
        </p:spPr>
        <p:txBody>
          <a:bodyPr vert="horz" wrap="square" lIns="121920" tIns="60960" rIns="121920" bIns="60960" numCol="1" anchor="ctr" anchorCtr="0" compatLnSpc="1"/>
          <a:p>
            <a:pPr algn="l" eaLnBrk="1" hangingPunct="1"/>
            <a:r>
              <a:rPr lang="zh-CN" altLang="en-US" sz="2500" b="1" dirty="0">
                <a:effectLst/>
              </a:rPr>
              <a:t>（四）正常体温</a:t>
            </a:r>
            <a:endParaRPr lang="zh-CN" altLang="en-US" sz="2500" b="1" dirty="0">
              <a:effectLst/>
            </a:endParaRPr>
          </a:p>
        </p:txBody>
      </p:sp>
      <p:sp>
        <p:nvSpPr>
          <p:cNvPr id="15363" name="Text Box 3"/>
          <p:cNvSpPr txBox="1">
            <a:spLocks noChangeArrowheads="1"/>
          </p:cNvSpPr>
          <p:nvPr/>
        </p:nvSpPr>
        <p:spPr bwMode="auto">
          <a:xfrm>
            <a:off x="974090" y="3717290"/>
            <a:ext cx="3796665" cy="783590"/>
          </a:xfrm>
          <a:prstGeom prst="rect">
            <a:avLst/>
          </a:prstGeom>
          <a:noFill/>
          <a:ln w="9525">
            <a:noFill/>
            <a:miter lim="800000"/>
          </a:ln>
          <a:effectLst/>
        </p:spPr>
        <p:txBody>
          <a:bodyPr wrap="square">
            <a:spAutoFit/>
          </a:bodyPr>
          <a:p>
            <a:pPr>
              <a:spcBef>
                <a:spcPct val="50000"/>
              </a:spcBef>
              <a:buClr>
                <a:srgbClr val="000000"/>
              </a:buClr>
              <a:buSzPct val="100000"/>
            </a:pPr>
            <a:r>
              <a:rPr lang="zh-CN" altLang="en-US" sz="1800" b="1" dirty="0">
                <a:solidFill>
                  <a:srgbClr val="0066FF"/>
                </a:solidFill>
                <a:effectLst/>
                <a:latin typeface="微软雅黑" panose="020B0503020204020204" charset="-122"/>
                <a:ea typeface="微软雅黑" panose="020B0503020204020204" charset="-122"/>
                <a:cs typeface="微软雅黑" panose="020B0503020204020204" charset="-122"/>
              </a:rPr>
              <a:t>体温的单位</a:t>
            </a:r>
            <a:endParaRPr lang="zh-CN" altLang="en-US" sz="1800" b="1" dirty="0">
              <a:solidFill>
                <a:srgbClr val="0066FF"/>
              </a:solidFill>
              <a:effectLst/>
              <a:latin typeface="微软雅黑" panose="020B0503020204020204" charset="-122"/>
              <a:ea typeface="微软雅黑" panose="020B0503020204020204" charset="-122"/>
              <a:cs typeface="微软雅黑" panose="020B0503020204020204" charset="-122"/>
            </a:endParaRPr>
          </a:p>
          <a:p>
            <a:pPr>
              <a:spcBef>
                <a:spcPct val="50000"/>
              </a:spcBef>
              <a:buClr>
                <a:srgbClr val="000000"/>
              </a:buClr>
              <a:buSzPct val="100000"/>
            </a:pPr>
            <a:r>
              <a:rPr lang="zh-CN" altLang="en-US" sz="1800" b="1" dirty="0">
                <a:solidFill>
                  <a:srgbClr val="FF3300"/>
                </a:solidFill>
                <a:effectLst/>
                <a:latin typeface="微软雅黑" panose="020B0503020204020204" charset="-122"/>
                <a:ea typeface="微软雅黑" panose="020B0503020204020204" charset="-122"/>
                <a:cs typeface="微软雅黑" panose="020B0503020204020204" charset="-122"/>
              </a:rPr>
              <a:t>  摄氏</a:t>
            </a:r>
            <a:r>
              <a:rPr lang="zh-CN" altLang="en-US" sz="1800" b="1" dirty="0">
                <a:solidFill>
                  <a:srgbClr val="0066FF"/>
                </a:solidFill>
                <a:effectLst/>
                <a:latin typeface="微软雅黑" panose="020B0503020204020204" charset="-122"/>
                <a:ea typeface="微软雅黑" panose="020B0503020204020204" charset="-122"/>
                <a:cs typeface="微软雅黑" panose="020B0503020204020204" charset="-122"/>
              </a:rPr>
              <a:t>温度（℃）和</a:t>
            </a:r>
            <a:r>
              <a:rPr lang="zh-CN" altLang="en-US" sz="1800" b="1" dirty="0">
                <a:solidFill>
                  <a:srgbClr val="FF3300"/>
                </a:solidFill>
                <a:effectLst/>
                <a:latin typeface="微软雅黑" panose="020B0503020204020204" charset="-122"/>
                <a:ea typeface="微软雅黑" panose="020B0503020204020204" charset="-122"/>
                <a:cs typeface="微软雅黑" panose="020B0503020204020204" charset="-122"/>
              </a:rPr>
              <a:t>华氏</a:t>
            </a:r>
            <a:r>
              <a:rPr lang="zh-CN" altLang="en-US" sz="1800" b="1" dirty="0">
                <a:solidFill>
                  <a:srgbClr val="0066FF"/>
                </a:solidFill>
                <a:effectLst/>
                <a:latin typeface="微软雅黑" panose="020B0503020204020204" charset="-122"/>
                <a:ea typeface="微软雅黑" panose="020B0503020204020204" charset="-122"/>
                <a:cs typeface="微软雅黑" panose="020B0503020204020204" charset="-122"/>
              </a:rPr>
              <a:t>温度（℉）</a:t>
            </a:r>
            <a:endParaRPr lang="zh-CN" altLang="en-US" sz="1800" b="1" dirty="0">
              <a:solidFill>
                <a:srgbClr val="0066FF"/>
              </a:solidFill>
              <a:effectLst/>
              <a:latin typeface="微软雅黑" panose="020B0503020204020204" charset="-122"/>
              <a:ea typeface="微软雅黑" panose="020B0503020204020204" charset="-122"/>
              <a:cs typeface="微软雅黑" panose="020B0503020204020204" charset="-122"/>
            </a:endParaRPr>
          </a:p>
        </p:txBody>
      </p:sp>
      <p:sp>
        <p:nvSpPr>
          <p:cNvPr id="15364" name="AutoShape 4"/>
          <p:cNvSpPr>
            <a:spLocks noChangeArrowheads="1"/>
          </p:cNvSpPr>
          <p:nvPr/>
        </p:nvSpPr>
        <p:spPr bwMode="auto">
          <a:xfrm>
            <a:off x="6023610" y="1412875"/>
            <a:ext cx="5123180" cy="3827145"/>
          </a:xfrm>
          <a:prstGeom prst="upArrowCallout">
            <a:avLst>
              <a:gd name="adj1" fmla="val 40557"/>
              <a:gd name="adj2" fmla="val 49279"/>
              <a:gd name="adj3" fmla="val 24833"/>
              <a:gd name="adj4" fmla="val 69606"/>
            </a:avLst>
          </a:prstGeom>
          <a:solidFill>
            <a:schemeClr val="accent2">
              <a:alpha val="70000"/>
            </a:schemeClr>
          </a:solidFill>
          <a:ln w="9525">
            <a:noFill/>
            <a:miter lim="800000"/>
          </a:ln>
          <a:effectLst/>
        </p:spPr>
        <p:txBody>
          <a:bodyPr wrap="none" anchor="ctr"/>
          <a:p>
            <a:pPr algn="ctr">
              <a:spcBef>
                <a:spcPct val="50000"/>
              </a:spcBef>
              <a:buClr>
                <a:srgbClr val="000000"/>
              </a:buClr>
              <a:buSzPct val="100000"/>
            </a:pPr>
            <a:r>
              <a:rPr lang="zh-CN" altLang="en-US" sz="3200" dirty="0">
                <a:solidFill>
                  <a:srgbClr val="FF00FF"/>
                </a:solidFill>
                <a:effectLst>
                  <a:outerShdw blurRad="38100" dist="38100" dir="2700000">
                    <a:srgbClr val="000000"/>
                  </a:outerShdw>
                </a:effectLst>
                <a:latin typeface="宋体" panose="02010600030101010101" pitchFamily="2" charset="-122"/>
                <a:ea typeface="宋体" panose="02010600030101010101" pitchFamily="2" charset="-122"/>
              </a:rPr>
              <a:t>换算公式</a:t>
            </a:r>
            <a:endParaRPr lang="zh-CN" altLang="en-US" sz="3200" dirty="0">
              <a:solidFill>
                <a:srgbClr val="FF00FF"/>
              </a:solidFill>
              <a:effectLst>
                <a:outerShdw blurRad="38100" dist="38100" dir="2700000">
                  <a:srgbClr val="000000"/>
                </a:outerShdw>
              </a:effectLst>
              <a:latin typeface="宋体" panose="02010600030101010101" pitchFamily="2" charset="-122"/>
              <a:ea typeface="宋体" panose="02010600030101010101" pitchFamily="2" charset="-122"/>
            </a:endParaRPr>
          </a:p>
          <a:p>
            <a:pPr algn="ctr">
              <a:spcBef>
                <a:spcPct val="50000"/>
              </a:spcBef>
              <a:buClr>
                <a:srgbClr val="000000"/>
              </a:buClr>
              <a:buSzPct val="100000"/>
            </a:pPr>
            <a:r>
              <a:rPr lang="zh-CN" altLang="en-US" sz="3200" dirty="0">
                <a:solidFill>
                  <a:srgbClr val="333399"/>
                </a:solidFill>
                <a:effectLst>
                  <a:outerShdw blurRad="38100" dist="38100" dir="2700000">
                    <a:srgbClr val="000000"/>
                  </a:outerShdw>
                </a:effectLst>
                <a:latin typeface="宋体" panose="02010600030101010101" pitchFamily="2" charset="-122"/>
                <a:ea typeface="宋体" panose="02010600030101010101" pitchFamily="2" charset="-122"/>
              </a:rPr>
              <a:t>℉</a:t>
            </a:r>
            <a:r>
              <a:rPr lang="en-US" altLang="zh-CN" sz="3200">
                <a:solidFill>
                  <a:srgbClr val="333399"/>
                </a:solidFill>
                <a:effectLst>
                  <a:outerShdw blurRad="38100" dist="38100" dir="2700000">
                    <a:srgbClr val="000000"/>
                  </a:outerShdw>
                </a:effectLst>
                <a:latin typeface="宋体" panose="02010600030101010101" pitchFamily="2" charset="-122"/>
                <a:ea typeface="宋体" panose="02010600030101010101" pitchFamily="2" charset="-122"/>
              </a:rPr>
              <a:t>=℃×9/5+32</a:t>
            </a:r>
            <a:endParaRPr lang="en-US" altLang="zh-CN" sz="3200">
              <a:solidFill>
                <a:srgbClr val="333399"/>
              </a:solidFill>
              <a:effectLst>
                <a:outerShdw blurRad="38100" dist="38100" dir="2700000">
                  <a:srgbClr val="000000"/>
                </a:outerShdw>
              </a:effectLst>
              <a:latin typeface="宋体" panose="02010600030101010101" pitchFamily="2" charset="-122"/>
              <a:ea typeface="宋体" panose="02010600030101010101" pitchFamily="2" charset="-122"/>
            </a:endParaRPr>
          </a:p>
          <a:p>
            <a:pPr algn="ctr">
              <a:spcBef>
                <a:spcPct val="50000"/>
              </a:spcBef>
              <a:buClr>
                <a:srgbClr val="000000"/>
              </a:buClr>
              <a:buSzPct val="100000"/>
            </a:pPr>
            <a:r>
              <a:rPr lang="en-US" altLang="zh-CN" sz="3200">
                <a:solidFill>
                  <a:srgbClr val="333399"/>
                </a:solidFill>
                <a:effectLst>
                  <a:outerShdw blurRad="38100" dist="38100" dir="2700000">
                    <a:srgbClr val="000000"/>
                  </a:outerShdw>
                </a:effectLst>
                <a:latin typeface="宋体" panose="02010600030101010101" pitchFamily="2" charset="-122"/>
                <a:ea typeface="宋体" panose="02010600030101010101" pitchFamily="2" charset="-122"/>
              </a:rPr>
              <a:t>℃=</a:t>
            </a:r>
            <a:r>
              <a:rPr lang="zh-CN" altLang="en-US" sz="3200" dirty="0">
                <a:solidFill>
                  <a:srgbClr val="333399"/>
                </a:solidFill>
                <a:effectLst>
                  <a:outerShdw blurRad="38100" dist="38100" dir="2700000">
                    <a:srgbClr val="000000"/>
                  </a:outerShdw>
                </a:effectLst>
                <a:latin typeface="宋体" panose="02010600030101010101" pitchFamily="2" charset="-122"/>
                <a:ea typeface="宋体" panose="02010600030101010101" pitchFamily="2" charset="-122"/>
              </a:rPr>
              <a:t>(℉</a:t>
            </a:r>
            <a:r>
              <a:rPr lang="en-US" altLang="zh-CN" sz="3200">
                <a:solidFill>
                  <a:srgbClr val="333399"/>
                </a:solidFill>
                <a:effectLst>
                  <a:outerShdw blurRad="38100" dist="38100" dir="2700000">
                    <a:srgbClr val="000000"/>
                  </a:outerShdw>
                </a:effectLst>
                <a:latin typeface="宋体" panose="02010600030101010101" pitchFamily="2" charset="-122"/>
                <a:ea typeface="宋体" panose="02010600030101010101" pitchFamily="2" charset="-122"/>
              </a:rPr>
              <a:t>-32</a:t>
            </a:r>
            <a:r>
              <a:rPr lang="zh-CN" altLang="en-US" sz="3200" dirty="0">
                <a:solidFill>
                  <a:srgbClr val="333399"/>
                </a:solidFill>
                <a:effectLst>
                  <a:outerShdw blurRad="38100" dist="38100" dir="2700000">
                    <a:srgbClr val="000000"/>
                  </a:outerShdw>
                </a:effectLst>
                <a:latin typeface="宋体" panose="02010600030101010101" pitchFamily="2" charset="-122"/>
                <a:ea typeface="宋体" panose="02010600030101010101" pitchFamily="2" charset="-122"/>
              </a:rPr>
              <a:t>)</a:t>
            </a:r>
            <a:r>
              <a:rPr lang="en-US" altLang="zh-CN" sz="3200">
                <a:solidFill>
                  <a:srgbClr val="333399"/>
                </a:solidFill>
                <a:effectLst>
                  <a:outerShdw blurRad="38100" dist="38100" dir="2700000">
                    <a:srgbClr val="000000"/>
                  </a:outerShdw>
                </a:effectLst>
                <a:latin typeface="宋体" panose="02010600030101010101" pitchFamily="2" charset="-122"/>
                <a:ea typeface="宋体" panose="02010600030101010101" pitchFamily="2" charset="-122"/>
              </a:rPr>
              <a:t>×5/9</a:t>
            </a:r>
            <a:endParaRPr lang="en-US" altLang="zh-CN" sz="3200">
              <a:solidFill>
                <a:srgbClr val="333399"/>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一、正常体温及其生理变化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7431"/>
                                        </p:tgtEl>
                                        <p:attrNameLst>
                                          <p:attrName>style.visibility</p:attrName>
                                        </p:attrNameLst>
                                      </p:cBhvr>
                                      <p:to>
                                        <p:strVal val="visible"/>
                                      </p:to>
                                    </p:set>
                                    <p:anim calcmode="lin" valueType="num">
                                      <p:cBhvr additive="base">
                                        <p:cTn id="7" dur="500"/>
                                        <p:tgtEl>
                                          <p:spTgt spid="17431"/>
                                        </p:tgtEl>
                                        <p:attrNameLst>
                                          <p:attrName>ppt_y</p:attrName>
                                        </p:attrNameLst>
                                      </p:cBhvr>
                                      <p:tavLst>
                                        <p:tav tm="0">
                                          <p:val>
                                            <p:strVal val="#ppt_y+#ppt_h*1.125000"/>
                                          </p:val>
                                        </p:tav>
                                        <p:tav tm="100000">
                                          <p:val>
                                            <p:strVal val="#ppt_y"/>
                                          </p:val>
                                        </p:tav>
                                      </p:tavLst>
                                    </p:anim>
                                    <p:animEffect transition="in" filter="wipe(up)">
                                      <p:cBhvr>
                                        <p:cTn id="8" dur="500"/>
                                        <p:tgtEl>
                                          <p:spTgt spid="17431"/>
                                        </p:tgtEl>
                                      </p:cBhvr>
                                    </p:animEffect>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5363"/>
                                        </p:tgtEl>
                                        <p:attrNameLst>
                                          <p:attrName>style.visibility</p:attrName>
                                        </p:attrNameLst>
                                      </p:cBhvr>
                                      <p:to>
                                        <p:strVal val="visible"/>
                                      </p:to>
                                    </p:set>
                                    <p:animEffect transition="in" filter="checkerboard(across)">
                                      <p:cBhvr>
                                        <p:cTn id="13" dur="500"/>
                                        <p:tgtEl>
                                          <p:spTgt spid="1536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5364"/>
                                        </p:tgtEl>
                                        <p:attrNameLst>
                                          <p:attrName>style.visibility</p:attrName>
                                        </p:attrNameLst>
                                      </p:cBhvr>
                                      <p:to>
                                        <p:strVal val="visible"/>
                                      </p:to>
                                    </p:set>
                                    <p:animEffect transition="in" filter="slide(fromBottom)">
                                      <p:cBhvr>
                                        <p:cTn id="18"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ldLvl="0" animBg="1"/>
      <p:bldP spid="15364" grpId="0" bldLvl="0" animBg="1"/>
      <p:bldP spid="17431" grpId="0"/>
      <p:bldP spid="1743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8" name="Text Box 4"/>
          <p:cNvSpPr txBox="1">
            <a:spLocks noChangeArrowheads="1"/>
          </p:cNvSpPr>
          <p:nvPr/>
        </p:nvSpPr>
        <p:spPr bwMode="auto">
          <a:xfrm>
            <a:off x="2495550" y="1340909"/>
            <a:ext cx="5473700" cy="398780"/>
          </a:xfrm>
          <a:prstGeom prst="rect">
            <a:avLst/>
          </a:prstGeom>
          <a:noFill/>
          <a:ln w="9525">
            <a:noFill/>
            <a:miter lim="800000"/>
          </a:ln>
          <a:effectLst/>
        </p:spPr>
        <p:txBody>
          <a:bodyPr>
            <a:spAutoFit/>
          </a:bodyPr>
          <a:p>
            <a:pPr>
              <a:spcBef>
                <a:spcPct val="50000"/>
              </a:spcBef>
              <a:buClr>
                <a:srgbClr val="000000"/>
              </a:buClr>
              <a:buSzPct val="100000"/>
            </a:pPr>
            <a:r>
              <a:rPr lang="zh-CN" altLang="en-US" sz="2000" dirty="0">
                <a:solidFill>
                  <a:srgbClr val="0066FF"/>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体温的正常范围</a:t>
            </a:r>
            <a:endParaRPr lang="zh-CN" altLang="en-US" sz="2000" dirty="0">
              <a:solidFill>
                <a:srgbClr val="0066FF"/>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一、正常体温及其生理变化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4" name="表格 3"/>
          <p:cNvGraphicFramePr/>
          <p:nvPr>
            <p:custDataLst>
              <p:tags r:id="rId2"/>
            </p:custDataLst>
          </p:nvPr>
        </p:nvGraphicFramePr>
        <p:xfrm>
          <a:off x="2503170" y="2564765"/>
          <a:ext cx="7145020" cy="2258060"/>
        </p:xfrm>
        <a:graphic>
          <a:graphicData uri="http://schemas.openxmlformats.org/drawingml/2006/table">
            <a:tbl>
              <a:tblPr firstRow="1" bandRow="1">
                <a:tableStyleId>{5C22544A-7EE6-4342-B048-85BDC9FD1C3A}</a:tableStyleId>
              </a:tblPr>
              <a:tblGrid>
                <a:gridCol w="2202815"/>
                <a:gridCol w="4942205"/>
              </a:tblGrid>
              <a:tr h="622935">
                <a:tc>
                  <a:txBody>
                    <a:bodyPr/>
                    <a:p>
                      <a:pPr algn="ctr">
                        <a:lnSpc>
                          <a:spcPct val="150000"/>
                        </a:lnSpc>
                        <a:buNone/>
                      </a:pPr>
                      <a:r>
                        <a:rPr lang="zh-CN" altLang="en-US"/>
                        <a:t>部位</a:t>
                      </a:r>
                      <a:endParaRPr lang="zh-CN" altLang="en-US"/>
                    </a:p>
                  </a:txBody>
                  <a:tcPr/>
                </a:tc>
                <a:tc>
                  <a:txBody>
                    <a:bodyPr/>
                    <a:p>
                      <a:pPr algn="ctr">
                        <a:lnSpc>
                          <a:spcPct val="150000"/>
                        </a:lnSpc>
                        <a:buNone/>
                      </a:pPr>
                      <a:r>
                        <a:rPr lang="zh-CN" altLang="en-US"/>
                        <a:t>平均温度</a:t>
                      </a:r>
                      <a:endParaRPr lang="zh-CN" altLang="en-US"/>
                    </a:p>
                  </a:txBody>
                  <a:tcPr/>
                </a:tc>
              </a:tr>
              <a:tr h="567690">
                <a:tc>
                  <a:txBody>
                    <a:bodyPr/>
                    <a:p>
                      <a:pPr>
                        <a:lnSpc>
                          <a:spcPct val="150000"/>
                        </a:lnSpc>
                        <a:buNone/>
                      </a:pPr>
                      <a:r>
                        <a:rPr lang="zh-CN" altLang="en-US"/>
                        <a:t>腋窝</a:t>
                      </a:r>
                      <a:endParaRPr lang="zh-CN" altLang="en-US"/>
                    </a:p>
                  </a:txBody>
                  <a:tcPr/>
                </a:tc>
                <a:tc>
                  <a:txBody>
                    <a:bodyPr/>
                    <a:p>
                      <a:pPr>
                        <a:lnSpc>
                          <a:spcPct val="150000"/>
                        </a:lnSpc>
                        <a:buNone/>
                      </a:pPr>
                      <a:r>
                        <a:rPr lang="zh-CN" altLang="en-US"/>
                        <a:t>36～37℃（平均 36.5℃）</a:t>
                      </a:r>
                      <a:endParaRPr lang="zh-CN" altLang="en-US"/>
                    </a:p>
                  </a:txBody>
                  <a:tcPr/>
                </a:tc>
              </a:tr>
              <a:tr h="509905">
                <a:tc>
                  <a:txBody>
                    <a:bodyPr/>
                    <a:p>
                      <a:pPr>
                        <a:lnSpc>
                          <a:spcPct val="150000"/>
                        </a:lnSpc>
                        <a:buNone/>
                      </a:pPr>
                      <a:r>
                        <a:rPr lang="zh-CN" altLang="en-US"/>
                        <a:t>口腔</a:t>
                      </a:r>
                      <a:endParaRPr lang="zh-CN" altLang="en-US"/>
                    </a:p>
                  </a:txBody>
                  <a:tcPr/>
                </a:tc>
                <a:tc>
                  <a:txBody>
                    <a:bodyPr/>
                    <a:p>
                      <a:pPr>
                        <a:lnSpc>
                          <a:spcPct val="150000"/>
                        </a:lnSpc>
                        <a:buNone/>
                      </a:pPr>
                      <a:r>
                        <a:rPr lang="zh-CN" altLang="en-US"/>
                        <a:t>36.2～37.2℃（平均 37.0℃）</a:t>
                      </a:r>
                      <a:endParaRPr lang="zh-CN" altLang="en-US"/>
                    </a:p>
                  </a:txBody>
                  <a:tcPr/>
                </a:tc>
              </a:tr>
              <a:tr h="557530">
                <a:tc>
                  <a:txBody>
                    <a:bodyPr/>
                    <a:p>
                      <a:pPr>
                        <a:lnSpc>
                          <a:spcPct val="150000"/>
                        </a:lnSpc>
                        <a:buNone/>
                      </a:pPr>
                      <a:r>
                        <a:rPr lang="zh-CN" altLang="en-US"/>
                        <a:t>直肠</a:t>
                      </a:r>
                      <a:endParaRPr lang="zh-CN" altLang="en-US"/>
                    </a:p>
                  </a:txBody>
                  <a:tcPr/>
                </a:tc>
                <a:tc>
                  <a:txBody>
                    <a:bodyPr/>
                    <a:p>
                      <a:pPr>
                        <a:lnSpc>
                          <a:spcPct val="150000"/>
                        </a:lnSpc>
                        <a:buNone/>
                      </a:pPr>
                      <a:r>
                        <a:rPr lang="zh-CN" altLang="en-US"/>
                        <a:t>36.5～37.7℃（平均 37.5℃）</a:t>
                      </a:r>
                      <a:endParaRPr lang="zh-CN" altLang="en-US"/>
                    </a:p>
                  </a:txBody>
                  <a:tcPr/>
                </a:tc>
              </a:tr>
            </a:tbl>
          </a:graphicData>
        </a:graphic>
      </p:graphicFrame>
      <p:sp>
        <p:nvSpPr>
          <p:cNvPr id="5" name="文本框 4"/>
          <p:cNvSpPr txBox="1"/>
          <p:nvPr/>
        </p:nvSpPr>
        <p:spPr>
          <a:xfrm>
            <a:off x="2503170" y="2095500"/>
            <a:ext cx="7073900" cy="368300"/>
          </a:xfrm>
          <a:prstGeom prst="rect">
            <a:avLst/>
          </a:prstGeom>
          <a:noFill/>
        </p:spPr>
        <p:txBody>
          <a:bodyPr wrap="square" rtlCol="0">
            <a:spAutoFit/>
          </a:bodyPr>
          <a:p>
            <a:pPr algn="ctr"/>
            <a:r>
              <a:rPr lang="zh-CN" altLang="en-US" sz="1800" b="1">
                <a:solidFill>
                  <a:schemeClr val="tx1"/>
                </a:solidFill>
                <a:latin typeface="微软雅黑" panose="020B0503020204020204" charset="-122"/>
                <a:ea typeface="微软雅黑" panose="020B0503020204020204" charset="-122"/>
              </a:rPr>
              <a:t>健康成人不同部位的体温平均值</a:t>
            </a:r>
            <a:endParaRPr lang="zh-CN" altLang="en-US" sz="1800" b="1">
              <a:solidFill>
                <a:schemeClr val="tx1"/>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checkerboard(across)">
                                      <p:cBhvr>
                                        <p:cTn id="7"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noChangeArrowheads="1"/>
          </p:cNvSpPr>
          <p:nvPr>
            <p:ph type="title" idx="4294967295"/>
          </p:nvPr>
        </p:nvSpPr>
        <p:spPr>
          <a:xfrm>
            <a:off x="1487805" y="908685"/>
            <a:ext cx="4656455" cy="812800"/>
          </a:xfrm>
        </p:spPr>
        <p:txBody>
          <a:bodyPr vert="horz" wrap="square" lIns="121920" tIns="60960" rIns="121920" bIns="60960" numCol="1" anchor="ctr" anchorCtr="0" compatLnSpc="1"/>
          <a:p>
            <a:pPr algn="l" eaLnBrk="1" hangingPunct="1"/>
            <a:r>
              <a:rPr lang="zh-CN" altLang="en-US" sz="2500" b="1" dirty="0">
                <a:effectLst/>
              </a:rPr>
              <a:t>（五）生理性变化</a:t>
            </a:r>
            <a:endParaRPr lang="zh-CN" altLang="en-US" sz="2500" b="1" dirty="0">
              <a:effectLst/>
            </a:endParaRPr>
          </a:p>
        </p:txBody>
      </p:sp>
      <p:grpSp>
        <p:nvGrpSpPr>
          <p:cNvPr id="11" name="组合 73"/>
          <p:cNvGrpSpPr/>
          <p:nvPr/>
        </p:nvGrpSpPr>
        <p:grpSpPr>
          <a:xfrm>
            <a:off x="1973580" y="1974850"/>
            <a:ext cx="8500110" cy="3721100"/>
            <a:chOff x="304800" y="1611313"/>
            <a:chExt cx="8589963" cy="3500704"/>
          </a:xfrm>
        </p:grpSpPr>
        <p:sp>
          <p:nvSpPr>
            <p:cNvPr id="66602" name="Oval 9"/>
            <p:cNvSpPr/>
            <p:nvPr/>
          </p:nvSpPr>
          <p:spPr>
            <a:xfrm>
              <a:off x="2881313" y="3195722"/>
              <a:ext cx="3443287" cy="497379"/>
            </a:xfrm>
            <a:prstGeom prst="ellipse">
              <a:avLst/>
            </a:prstGeom>
            <a:noFill/>
            <a:ln w="38100" cap="flat" cmpd="sng">
              <a:solidFill>
                <a:srgbClr val="5F5F5F"/>
              </a:solidFill>
              <a:prstDash val="solid"/>
              <a:headEnd type="none" w="med" len="med"/>
              <a:tailEnd type="none" w="med" len="med"/>
            </a:ln>
          </p:spPr>
          <p:txBody>
            <a:bodyPr anchor="ctr" anchorCtr="0">
              <a:spAutoFit/>
            </a:bodyPr>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nvGrpSpPr>
            <p:cNvPr id="66603" name="Group 57"/>
            <p:cNvGrpSpPr>
              <a:grpSpLocks noChangeAspect="1"/>
            </p:cNvGrpSpPr>
            <p:nvPr/>
          </p:nvGrpSpPr>
          <p:grpSpPr>
            <a:xfrm>
              <a:off x="304800" y="1611313"/>
              <a:ext cx="8589963" cy="3500704"/>
              <a:chOff x="480" y="1384"/>
              <a:chExt cx="4992" cy="2034"/>
            </a:xfrm>
          </p:grpSpPr>
          <p:sp>
            <p:nvSpPr>
              <p:cNvPr id="20538" name="AutoShape 58"/>
              <p:cNvSpPr>
                <a:spLocks noChangeAspect="1" noChangeArrowheads="1"/>
              </p:cNvSpPr>
              <p:nvPr/>
            </p:nvSpPr>
            <p:spPr bwMode="gray">
              <a:xfrm rot="39573186">
                <a:off x="3068" y="1704"/>
                <a:ext cx="457" cy="168"/>
              </a:xfrm>
              <a:prstGeom prst="rightArrow">
                <a:avLst>
                  <a:gd name="adj1" fmla="val 35167"/>
                  <a:gd name="adj2" fmla="val 110880"/>
                </a:avLst>
              </a:prstGeom>
              <a:gradFill rotWithShape="1">
                <a:gsLst>
                  <a:gs pos="0">
                    <a:srgbClr val="5F5F5F">
                      <a:gamma/>
                      <a:shade val="63529"/>
                      <a:invGamma/>
                      <a:alpha val="0"/>
                    </a:srgbClr>
                  </a:gs>
                  <a:gs pos="100000">
                    <a:srgbClr val="5F5F5F"/>
                  </a:gs>
                </a:gsLst>
                <a:lin ang="0" scaled="1"/>
              </a:gradFill>
              <a:ln w="0"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0539" name="AutoShape 59"/>
              <p:cNvSpPr>
                <a:spLocks noChangeAspect="1" noChangeArrowheads="1"/>
              </p:cNvSpPr>
              <p:nvPr/>
            </p:nvSpPr>
            <p:spPr bwMode="gray">
              <a:xfrm rot="3465783">
                <a:off x="3068" y="2958"/>
                <a:ext cx="459" cy="168"/>
              </a:xfrm>
              <a:prstGeom prst="rightArrow">
                <a:avLst>
                  <a:gd name="adj1" fmla="val 35167"/>
                  <a:gd name="adj2" fmla="val 110639"/>
                </a:avLst>
              </a:prstGeom>
              <a:gradFill rotWithShape="1">
                <a:gsLst>
                  <a:gs pos="0">
                    <a:srgbClr val="5F5F5F">
                      <a:gamma/>
                      <a:shade val="63529"/>
                      <a:invGamma/>
                      <a:alpha val="0"/>
                    </a:srgbClr>
                  </a:gs>
                  <a:gs pos="100000">
                    <a:srgbClr val="5F5F5F"/>
                  </a:gs>
                </a:gsLst>
                <a:lin ang="0" scaled="1"/>
              </a:gradFill>
              <a:ln w="0"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0540" name="AutoShape 60"/>
              <p:cNvSpPr>
                <a:spLocks noChangeAspect="1" noChangeArrowheads="1"/>
              </p:cNvSpPr>
              <p:nvPr/>
            </p:nvSpPr>
            <p:spPr bwMode="gray">
              <a:xfrm rot="35969022">
                <a:off x="2361" y="1749"/>
                <a:ext cx="459" cy="167"/>
              </a:xfrm>
              <a:prstGeom prst="rightArrow">
                <a:avLst>
                  <a:gd name="adj1" fmla="val 35167"/>
                  <a:gd name="adj2" fmla="val 111302"/>
                </a:avLst>
              </a:prstGeom>
              <a:gradFill rotWithShape="1">
                <a:gsLst>
                  <a:gs pos="0">
                    <a:srgbClr val="5F5F5F">
                      <a:gamma/>
                      <a:shade val="63529"/>
                      <a:invGamma/>
                      <a:alpha val="0"/>
                    </a:srgbClr>
                  </a:gs>
                  <a:gs pos="100000">
                    <a:srgbClr val="5F5F5F"/>
                  </a:gs>
                </a:gsLst>
                <a:lin ang="0" scaled="1"/>
              </a:gradFill>
              <a:ln w="0"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0541" name="AutoShape 61"/>
              <p:cNvSpPr>
                <a:spLocks noChangeAspect="1" noChangeArrowheads="1"/>
              </p:cNvSpPr>
              <p:nvPr/>
            </p:nvSpPr>
            <p:spPr bwMode="gray">
              <a:xfrm rot="7535209">
                <a:off x="2339" y="2940"/>
                <a:ext cx="457" cy="167"/>
              </a:xfrm>
              <a:prstGeom prst="rightArrow">
                <a:avLst>
                  <a:gd name="adj1" fmla="val 35167"/>
                  <a:gd name="adj2" fmla="val 111302"/>
                </a:avLst>
              </a:prstGeom>
              <a:gradFill rotWithShape="1">
                <a:gsLst>
                  <a:gs pos="0">
                    <a:srgbClr val="5F5F5F">
                      <a:gamma/>
                      <a:shade val="63529"/>
                      <a:invGamma/>
                      <a:alpha val="0"/>
                    </a:srgbClr>
                  </a:gs>
                  <a:gs pos="100000">
                    <a:srgbClr val="5F5F5F"/>
                  </a:gs>
                </a:gsLst>
                <a:lin ang="0" scaled="1"/>
              </a:gradFill>
              <a:ln w="0"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0542" name="AutoShape 62"/>
              <p:cNvSpPr>
                <a:spLocks noChangeAspect="1" noChangeArrowheads="1"/>
              </p:cNvSpPr>
              <p:nvPr/>
            </p:nvSpPr>
            <p:spPr bwMode="gray">
              <a:xfrm>
                <a:off x="3403" y="2358"/>
                <a:ext cx="459" cy="168"/>
              </a:xfrm>
              <a:prstGeom prst="rightArrow">
                <a:avLst>
                  <a:gd name="adj1" fmla="val 35167"/>
                  <a:gd name="adj2" fmla="val 110639"/>
                </a:avLst>
              </a:prstGeom>
              <a:gradFill rotWithShape="1">
                <a:gsLst>
                  <a:gs pos="0">
                    <a:srgbClr val="5F5F5F">
                      <a:gamma/>
                      <a:shade val="63529"/>
                      <a:invGamma/>
                      <a:alpha val="0"/>
                    </a:srgbClr>
                  </a:gs>
                  <a:gs pos="100000">
                    <a:srgbClr val="5F5F5F"/>
                  </a:gs>
                </a:gsLst>
                <a:lin ang="0" scaled="1"/>
              </a:gradFill>
              <a:ln w="0"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0543" name="AutoShape 63"/>
              <p:cNvSpPr>
                <a:spLocks noChangeAspect="1" noChangeArrowheads="1"/>
              </p:cNvSpPr>
              <p:nvPr/>
            </p:nvSpPr>
            <p:spPr bwMode="gray">
              <a:xfrm rot="-10800000">
                <a:off x="2006" y="2355"/>
                <a:ext cx="501" cy="167"/>
              </a:xfrm>
              <a:prstGeom prst="rightArrow">
                <a:avLst>
                  <a:gd name="adj1" fmla="val 35167"/>
                  <a:gd name="adj2" fmla="val 121486"/>
                </a:avLst>
              </a:prstGeom>
              <a:gradFill rotWithShape="1">
                <a:gsLst>
                  <a:gs pos="0">
                    <a:srgbClr val="5F5F5F">
                      <a:gamma/>
                      <a:shade val="63529"/>
                      <a:invGamma/>
                      <a:alpha val="0"/>
                    </a:srgbClr>
                  </a:gs>
                  <a:gs pos="100000">
                    <a:srgbClr val="5F5F5F"/>
                  </a:gs>
                </a:gsLst>
                <a:lin ang="0" scaled="1"/>
              </a:gradFill>
              <a:ln w="0"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0555" name="Text Box 75"/>
              <p:cNvSpPr txBox="1">
                <a:spLocks noChangeAspect="1" noChangeArrowheads="1"/>
              </p:cNvSpPr>
              <p:nvPr/>
            </p:nvSpPr>
            <p:spPr bwMode="gray">
              <a:xfrm>
                <a:off x="2469" y="2265"/>
                <a:ext cx="911" cy="679"/>
              </a:xfrm>
              <a:prstGeom prst="rect">
                <a:avLst/>
              </a:prstGeom>
              <a:noFill/>
              <a:ln w="9525" algn="ctr">
                <a:noFill/>
                <a:miter lim="800000"/>
              </a:ln>
              <a:effectLst/>
            </p:spPr>
            <p:txBody>
              <a:bodyPr wrap="square">
                <a:spAutoFit/>
              </a:bodyPr>
              <a:lstStyle/>
              <a:p>
                <a:pPr marR="0" algn="ctr" defTabSz="914400" eaLnBrk="0" hangingPunct="0">
                  <a:buClrTx/>
                  <a:buSzTx/>
                  <a:buFontTx/>
                  <a:buNone/>
                  <a:defRPr/>
                </a:pPr>
                <a:r>
                  <a:rPr kumimoji="0" lang="zh-CN" altLang="en-US" sz="3735" b="1" kern="1200" cap="none" spc="0" normalizeH="0" baseline="0" noProof="0">
                    <a:solidFill>
                      <a:schemeClr val="tx1"/>
                    </a:solidFill>
                    <a:effectLst>
                      <a:outerShdw blurRad="38100" dist="38100" dir="2700000" algn="tl">
                        <a:srgbClr val="000000">
                          <a:alpha val="43137"/>
                        </a:srgbClr>
                      </a:outerShdw>
                    </a:effectLst>
                    <a:latin typeface="Arial" panose="020B0604020202020204" pitchFamily="34" charset="0"/>
                    <a:ea typeface="楷体_GB2312" panose="02010609030101010101" pitchFamily="49" charset="-122"/>
                    <a:cs typeface="+mn-cs"/>
                  </a:rPr>
                  <a:t>生理变化</a:t>
                </a:r>
                <a:endParaRPr kumimoji="0" lang="zh-CN" altLang="en-US" sz="3735" b="1" kern="1200" cap="none" spc="0" normalizeH="0" baseline="0" noProof="0">
                  <a:solidFill>
                    <a:schemeClr val="tx1"/>
                  </a:solidFill>
                  <a:effectLst>
                    <a:outerShdw blurRad="38100" dist="38100" dir="2700000" algn="tl">
                      <a:srgbClr val="000000">
                        <a:alpha val="43137"/>
                      </a:srgbClr>
                    </a:outerShdw>
                  </a:effectLst>
                  <a:latin typeface="Arial" panose="020B0604020202020204" pitchFamily="34" charset="0"/>
                  <a:ea typeface="楷体_GB2312" panose="02010609030101010101" pitchFamily="49" charset="-122"/>
                  <a:cs typeface="+mn-cs"/>
                </a:endParaRPr>
              </a:p>
            </p:txBody>
          </p:sp>
          <p:sp>
            <p:nvSpPr>
              <p:cNvPr id="20556" name="AutoShape 76"/>
              <p:cNvSpPr>
                <a:spLocks noChangeAspect="1" noChangeArrowheads="1"/>
              </p:cNvSpPr>
              <p:nvPr/>
            </p:nvSpPr>
            <p:spPr bwMode="gray">
              <a:xfrm>
                <a:off x="480" y="2311"/>
                <a:ext cx="1502" cy="265"/>
              </a:xfrm>
              <a:prstGeom prst="roundRect">
                <a:avLst>
                  <a:gd name="adj" fmla="val 16667"/>
                </a:avLst>
              </a:prstGeom>
              <a:gradFill rotWithShape="1">
                <a:gsLst>
                  <a:gs pos="0">
                    <a:srgbClr val="99CC00"/>
                  </a:gs>
                  <a:gs pos="100000">
                    <a:srgbClr val="99CC00">
                      <a:gamma/>
                      <a:shade val="46275"/>
                      <a:invGamma/>
                    </a:srgbClr>
                  </a:gs>
                </a:gsLst>
                <a:lin ang="0" scaled="1"/>
              </a:gradFill>
              <a:ln w="28575">
                <a:solidFill>
                  <a:srgbClr val="FEFEFE"/>
                </a:solidFill>
                <a:round/>
              </a:ln>
              <a:effectLst>
                <a:outerShdw dist="107763" dir="2700000" algn="ctr" rotWithShape="0">
                  <a:srgbClr val="000000">
                    <a:alpha val="50000"/>
                  </a:srgbClr>
                </a:outerShdw>
              </a:effectLst>
            </p:spPr>
            <p:txBody>
              <a:bodyPr wrap="none" anchor="ctr"/>
              <a:p>
                <a:pPr algn="ctr" eaLnBrk="0" hangingPunct="0"/>
                <a:r>
                  <a:rPr lang="zh-CN" altLang="en-US" sz="3200" b="1" dirty="0">
                    <a:effectLst>
                      <a:outerShdw blurRad="38100" dist="38100" dir="2700000">
                        <a:srgbClr val="000000"/>
                      </a:outerShdw>
                    </a:effectLst>
                    <a:latin typeface="Arial" panose="020B0604020202020204" pitchFamily="34" charset="0"/>
                    <a:ea typeface="楷体_GB2312" panose="02010609030101010101" pitchFamily="49" charset="-122"/>
                  </a:rPr>
                  <a:t>性别</a:t>
                </a:r>
                <a:endParaRPr lang="zh-CN" altLang="en-US" sz="3200" b="1" dirty="0">
                  <a:effectLst>
                    <a:outerShdw blurRad="38100" dist="38100" dir="2700000">
                      <a:srgbClr val="000000"/>
                    </a:outerShdw>
                  </a:effectLst>
                  <a:latin typeface="Arial" panose="020B0604020202020204" pitchFamily="34" charset="0"/>
                  <a:ea typeface="楷体_GB2312" panose="02010609030101010101" pitchFamily="49" charset="-122"/>
                </a:endParaRPr>
              </a:p>
            </p:txBody>
          </p:sp>
          <p:sp>
            <p:nvSpPr>
              <p:cNvPr id="20557" name="AutoShape 77"/>
              <p:cNvSpPr>
                <a:spLocks noChangeAspect="1" noChangeArrowheads="1"/>
              </p:cNvSpPr>
              <p:nvPr/>
            </p:nvSpPr>
            <p:spPr bwMode="gray">
              <a:xfrm>
                <a:off x="878" y="1384"/>
                <a:ext cx="1502" cy="265"/>
              </a:xfrm>
              <a:prstGeom prst="roundRect">
                <a:avLst>
                  <a:gd name="adj" fmla="val 16667"/>
                </a:avLst>
              </a:prstGeom>
              <a:gradFill rotWithShape="1">
                <a:gsLst>
                  <a:gs pos="0">
                    <a:srgbClr val="FF9933"/>
                  </a:gs>
                  <a:gs pos="100000">
                    <a:srgbClr val="FF9933">
                      <a:gamma/>
                      <a:shade val="46275"/>
                      <a:invGamma/>
                    </a:srgbClr>
                  </a:gs>
                </a:gsLst>
                <a:lin ang="0" scaled="1"/>
              </a:gradFill>
              <a:ln w="28575">
                <a:solidFill>
                  <a:srgbClr val="FEFEFE"/>
                </a:solidFill>
                <a:round/>
              </a:ln>
              <a:effectLst>
                <a:outerShdw dist="107763" dir="2700000" algn="ctr" rotWithShape="0">
                  <a:srgbClr val="000000">
                    <a:alpha val="50000"/>
                  </a:srgbClr>
                </a:outerShdw>
              </a:effectLst>
            </p:spPr>
            <p:txBody>
              <a:bodyPr wrap="none" anchor="ctr"/>
              <a:p>
                <a:pPr algn="ctr" eaLnBrk="0" hangingPunct="0"/>
                <a:r>
                  <a:rPr lang="zh-CN" altLang="en-US" sz="3200" b="1" dirty="0">
                    <a:effectLst>
                      <a:outerShdw blurRad="38100" dist="38100" dir="2700000">
                        <a:srgbClr val="000000"/>
                      </a:outerShdw>
                    </a:effectLst>
                    <a:latin typeface="Arial" panose="020B0604020202020204" pitchFamily="34" charset="0"/>
                    <a:ea typeface="楷体_GB2312" panose="02010609030101010101" pitchFamily="49" charset="-122"/>
                  </a:rPr>
                  <a:t>昼夜</a:t>
                </a:r>
                <a:endParaRPr lang="zh-CN" altLang="en-US" sz="3200" b="1" dirty="0">
                  <a:effectLst>
                    <a:outerShdw blurRad="38100" dist="38100" dir="2700000">
                      <a:srgbClr val="000000"/>
                    </a:outerShdw>
                  </a:effectLst>
                  <a:latin typeface="Arial" panose="020B0604020202020204" pitchFamily="34" charset="0"/>
                  <a:ea typeface="楷体_GB2312" panose="02010609030101010101" pitchFamily="49" charset="-122"/>
                </a:endParaRPr>
              </a:p>
            </p:txBody>
          </p:sp>
          <p:sp>
            <p:nvSpPr>
              <p:cNvPr id="20558" name="AutoShape 78"/>
              <p:cNvSpPr>
                <a:spLocks noChangeAspect="1" noChangeArrowheads="1"/>
              </p:cNvSpPr>
              <p:nvPr/>
            </p:nvSpPr>
            <p:spPr bwMode="gray">
              <a:xfrm>
                <a:off x="878" y="3153"/>
                <a:ext cx="1502" cy="265"/>
              </a:xfrm>
              <a:prstGeom prst="roundRect">
                <a:avLst>
                  <a:gd name="adj" fmla="val 16667"/>
                </a:avLst>
              </a:prstGeom>
              <a:gradFill rotWithShape="1">
                <a:gsLst>
                  <a:gs pos="0">
                    <a:schemeClr val="folHlink"/>
                  </a:gs>
                  <a:gs pos="100000">
                    <a:schemeClr val="folHlink">
                      <a:gamma/>
                      <a:shade val="46275"/>
                      <a:invGamma/>
                    </a:schemeClr>
                  </a:gs>
                </a:gsLst>
                <a:lin ang="0" scaled="1"/>
              </a:gradFill>
              <a:ln w="28575">
                <a:solidFill>
                  <a:srgbClr val="FEFEFE"/>
                </a:solidFill>
                <a:round/>
              </a:ln>
              <a:effectLst>
                <a:outerShdw dist="107763" dir="2700000" algn="ctr" rotWithShape="0">
                  <a:srgbClr val="000000">
                    <a:alpha val="50000"/>
                  </a:srgbClr>
                </a:outerShdw>
              </a:effectLst>
            </p:spPr>
            <p:txBody>
              <a:bodyPr wrap="none" anchor="ctr"/>
              <a:p>
                <a:pPr algn="ctr" eaLnBrk="0" hangingPunct="0"/>
                <a:r>
                  <a:rPr lang="zh-CN" altLang="en-US" sz="3200" b="1" dirty="0">
                    <a:effectLst>
                      <a:outerShdw blurRad="38100" dist="38100" dir="2700000">
                        <a:srgbClr val="000000"/>
                      </a:outerShdw>
                    </a:effectLst>
                    <a:latin typeface="Arial" panose="020B0604020202020204" pitchFamily="34" charset="0"/>
                    <a:ea typeface="楷体_GB2312" panose="02010609030101010101" pitchFamily="49" charset="-122"/>
                  </a:rPr>
                  <a:t>饮食</a:t>
                </a:r>
                <a:endParaRPr lang="zh-CN" altLang="en-US" sz="3200" b="1" dirty="0">
                  <a:effectLst>
                    <a:outerShdw blurRad="38100" dist="38100" dir="2700000">
                      <a:srgbClr val="000000"/>
                    </a:outerShdw>
                  </a:effectLst>
                  <a:latin typeface="Arial" panose="020B0604020202020204" pitchFamily="34" charset="0"/>
                  <a:ea typeface="楷体_GB2312" panose="02010609030101010101" pitchFamily="49" charset="-122"/>
                </a:endParaRPr>
              </a:p>
            </p:txBody>
          </p:sp>
          <p:sp>
            <p:nvSpPr>
              <p:cNvPr id="20559" name="AutoShape 79"/>
              <p:cNvSpPr>
                <a:spLocks noChangeAspect="1" noChangeArrowheads="1"/>
              </p:cNvSpPr>
              <p:nvPr/>
            </p:nvSpPr>
            <p:spPr bwMode="gray">
              <a:xfrm>
                <a:off x="3926" y="2311"/>
                <a:ext cx="1546" cy="265"/>
              </a:xfrm>
              <a:prstGeom prst="roundRect">
                <a:avLst>
                  <a:gd name="adj" fmla="val 16667"/>
                </a:avLst>
              </a:prstGeom>
              <a:gradFill rotWithShape="1">
                <a:gsLst>
                  <a:gs pos="0">
                    <a:srgbClr val="99CC00">
                      <a:gamma/>
                      <a:shade val="46275"/>
                      <a:invGamma/>
                    </a:srgbClr>
                  </a:gs>
                  <a:gs pos="100000">
                    <a:srgbClr val="99CC00"/>
                  </a:gs>
                </a:gsLst>
                <a:lin ang="0" scaled="1"/>
              </a:gradFill>
              <a:ln w="28575">
                <a:solidFill>
                  <a:srgbClr val="FEFEFE"/>
                </a:solidFill>
                <a:round/>
              </a:ln>
              <a:effectLst>
                <a:outerShdw dist="107763" dir="2700000" algn="ctr" rotWithShape="0">
                  <a:srgbClr val="000000">
                    <a:alpha val="50000"/>
                  </a:srgbClr>
                </a:outerShdw>
              </a:effectLst>
            </p:spPr>
            <p:txBody>
              <a:bodyPr wrap="none" anchor="ctr"/>
              <a:p>
                <a:pPr algn="ctr" eaLnBrk="0" hangingPunct="0"/>
                <a:r>
                  <a:rPr lang="zh-CN" altLang="en-US" sz="3200" b="1" dirty="0">
                    <a:effectLst>
                      <a:outerShdw blurRad="38100" dist="38100" dir="2700000">
                        <a:srgbClr val="000000"/>
                      </a:outerShdw>
                    </a:effectLst>
                    <a:latin typeface="Arial" panose="020B0604020202020204" pitchFamily="34" charset="0"/>
                    <a:ea typeface="楷体_GB2312" panose="02010609030101010101" pitchFamily="49" charset="-122"/>
                  </a:rPr>
                  <a:t>活动</a:t>
                </a:r>
                <a:endParaRPr lang="zh-CN" altLang="en-US" sz="3200" b="1" dirty="0">
                  <a:effectLst>
                    <a:outerShdw blurRad="38100" dist="38100" dir="2700000">
                      <a:srgbClr val="000000"/>
                    </a:outerShdw>
                  </a:effectLst>
                  <a:latin typeface="Arial" panose="020B0604020202020204" pitchFamily="34" charset="0"/>
                  <a:ea typeface="楷体_GB2312" panose="02010609030101010101" pitchFamily="49" charset="-122"/>
                </a:endParaRPr>
              </a:p>
            </p:txBody>
          </p:sp>
          <p:sp>
            <p:nvSpPr>
              <p:cNvPr id="20560" name="AutoShape 80"/>
              <p:cNvSpPr>
                <a:spLocks noChangeAspect="1" noChangeArrowheads="1"/>
              </p:cNvSpPr>
              <p:nvPr/>
            </p:nvSpPr>
            <p:spPr bwMode="gray">
              <a:xfrm>
                <a:off x="3484" y="1384"/>
                <a:ext cx="1546" cy="265"/>
              </a:xfrm>
              <a:prstGeom prst="roundRect">
                <a:avLst>
                  <a:gd name="adj" fmla="val 16667"/>
                </a:avLst>
              </a:prstGeom>
              <a:gradFill rotWithShape="1">
                <a:gsLst>
                  <a:gs pos="0">
                    <a:srgbClr val="FF9933">
                      <a:gamma/>
                      <a:shade val="46275"/>
                      <a:invGamma/>
                    </a:srgbClr>
                  </a:gs>
                  <a:gs pos="100000">
                    <a:srgbClr val="FF9933"/>
                  </a:gs>
                </a:gsLst>
                <a:lin ang="0" scaled="1"/>
              </a:gradFill>
              <a:ln w="28575">
                <a:solidFill>
                  <a:srgbClr val="FEFEFE"/>
                </a:solidFill>
                <a:round/>
              </a:ln>
              <a:effectLst>
                <a:outerShdw dist="107763" dir="2700000" algn="ctr" rotWithShape="0">
                  <a:srgbClr val="000000">
                    <a:alpha val="50000"/>
                  </a:srgbClr>
                </a:outerShdw>
              </a:effectLst>
            </p:spPr>
            <p:txBody>
              <a:bodyPr wrap="none" anchor="ctr"/>
              <a:p>
                <a:pPr algn="ctr" eaLnBrk="0" hangingPunct="0"/>
                <a:r>
                  <a:rPr lang="zh-CN" altLang="en-US" sz="3200" b="1" dirty="0">
                    <a:effectLst>
                      <a:outerShdw blurRad="38100" dist="38100" dir="2700000">
                        <a:srgbClr val="000000"/>
                      </a:outerShdw>
                    </a:effectLst>
                    <a:latin typeface="Arial" panose="020B0604020202020204" pitchFamily="34" charset="0"/>
                    <a:ea typeface="楷体_GB2312" panose="02010609030101010101" pitchFamily="49" charset="-122"/>
                  </a:rPr>
                  <a:t>年龄</a:t>
                </a:r>
                <a:endParaRPr lang="zh-CN" altLang="en-US" sz="3200" b="1" dirty="0">
                  <a:effectLst>
                    <a:outerShdw blurRad="38100" dist="38100" dir="2700000">
                      <a:srgbClr val="000000"/>
                    </a:outerShdw>
                  </a:effectLst>
                  <a:latin typeface="Arial" panose="020B0604020202020204" pitchFamily="34" charset="0"/>
                  <a:ea typeface="楷体_GB2312" panose="02010609030101010101" pitchFamily="49" charset="-122"/>
                </a:endParaRPr>
              </a:p>
            </p:txBody>
          </p:sp>
          <p:sp>
            <p:nvSpPr>
              <p:cNvPr id="20561" name="AutoShape 81"/>
              <p:cNvSpPr>
                <a:spLocks noChangeAspect="1" noChangeArrowheads="1"/>
              </p:cNvSpPr>
              <p:nvPr/>
            </p:nvSpPr>
            <p:spPr bwMode="gray">
              <a:xfrm>
                <a:off x="3484" y="3153"/>
                <a:ext cx="1546" cy="265"/>
              </a:xfrm>
              <a:prstGeom prst="roundRect">
                <a:avLst>
                  <a:gd name="adj" fmla="val 16667"/>
                </a:avLst>
              </a:prstGeom>
              <a:gradFill rotWithShape="1">
                <a:gsLst>
                  <a:gs pos="0">
                    <a:schemeClr val="folHlink">
                      <a:gamma/>
                      <a:shade val="46275"/>
                      <a:invGamma/>
                    </a:schemeClr>
                  </a:gs>
                  <a:gs pos="100000">
                    <a:schemeClr val="folHlink"/>
                  </a:gs>
                </a:gsLst>
                <a:lin ang="0" scaled="1"/>
              </a:gradFill>
              <a:ln w="28575">
                <a:solidFill>
                  <a:srgbClr val="FEFEFE"/>
                </a:solidFill>
                <a:round/>
              </a:ln>
              <a:effectLst>
                <a:outerShdw dist="107763" dir="2700000" algn="ctr" rotWithShape="0">
                  <a:srgbClr val="000000">
                    <a:alpha val="50000"/>
                  </a:srgbClr>
                </a:outerShdw>
              </a:effectLst>
            </p:spPr>
            <p:txBody>
              <a:bodyPr wrap="none" anchor="ctr"/>
              <a:p>
                <a:pPr algn="ctr" eaLnBrk="0" hangingPunct="0"/>
                <a:r>
                  <a:rPr lang="zh-CN" altLang="en-US" sz="3200" b="1" dirty="0">
                    <a:effectLst>
                      <a:outerShdw blurRad="38100" dist="38100" dir="2700000">
                        <a:srgbClr val="000000"/>
                      </a:outerShdw>
                    </a:effectLst>
                    <a:latin typeface="Arial" panose="020B0604020202020204" pitchFamily="34" charset="0"/>
                    <a:ea typeface="楷体_GB2312" panose="02010609030101010101" pitchFamily="49" charset="-122"/>
                  </a:rPr>
                  <a:t>情绪</a:t>
                </a:r>
                <a:endParaRPr lang="zh-CN" altLang="en-US" sz="3200" b="1" dirty="0">
                  <a:effectLst>
                    <a:outerShdw blurRad="38100" dist="38100" dir="2700000">
                      <a:srgbClr val="000000"/>
                    </a:outerShdw>
                  </a:effectLst>
                  <a:latin typeface="Arial" panose="020B0604020202020204" pitchFamily="34" charset="0"/>
                  <a:ea typeface="楷体_GB2312" panose="02010609030101010101" pitchFamily="49" charset="-122"/>
                </a:endParaRPr>
              </a:p>
            </p:txBody>
          </p:sp>
        </p:grpSp>
        <p:grpSp>
          <p:nvGrpSpPr>
            <p:cNvPr id="66617" name="Group 10"/>
            <p:cNvGrpSpPr/>
            <p:nvPr/>
          </p:nvGrpSpPr>
          <p:grpSpPr>
            <a:xfrm>
              <a:off x="3703537" y="2665708"/>
              <a:ext cx="1730446" cy="1505631"/>
              <a:chOff x="2327" y="1929"/>
              <a:chExt cx="1184" cy="1031"/>
            </a:xfrm>
          </p:grpSpPr>
          <p:sp>
            <p:nvSpPr>
              <p:cNvPr id="66618" name="Oval 11"/>
              <p:cNvSpPr/>
              <p:nvPr/>
            </p:nvSpPr>
            <p:spPr>
              <a:xfrm>
                <a:off x="2821" y="2282"/>
                <a:ext cx="196" cy="333"/>
              </a:xfrm>
              <a:prstGeom prst="ellipse">
                <a:avLst/>
              </a:prstGeom>
              <a:gradFill rotWithShape="1">
                <a:gsLst>
                  <a:gs pos="0">
                    <a:srgbClr val="93D4E9"/>
                  </a:gs>
                  <a:gs pos="50000">
                    <a:srgbClr val="0099CC"/>
                  </a:gs>
                  <a:gs pos="100000">
                    <a:srgbClr val="93D4E9"/>
                  </a:gs>
                </a:gsLst>
                <a:lin ang="2700000" scaled="1"/>
                <a:tileRect/>
              </a:gradFill>
              <a:ln w="38100">
                <a:noFill/>
              </a:ln>
            </p:spPr>
            <p:txBody>
              <a:bodyPr wrap="square" anchor="ctr" anchorCtr="0">
                <a:spAutoFit/>
              </a:bodyPr>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6619" name="Oval 12"/>
              <p:cNvSpPr/>
              <p:nvPr/>
            </p:nvSpPr>
            <p:spPr>
              <a:xfrm>
                <a:off x="2327" y="2282"/>
                <a:ext cx="1183" cy="333"/>
              </a:xfrm>
              <a:prstGeom prst="ellipse">
                <a:avLst/>
              </a:prstGeom>
              <a:gradFill rotWithShape="1">
                <a:gsLst>
                  <a:gs pos="0">
                    <a:srgbClr val="00536E"/>
                  </a:gs>
                  <a:gs pos="50000">
                    <a:srgbClr val="0099CC"/>
                  </a:gs>
                  <a:gs pos="100000">
                    <a:srgbClr val="00536E"/>
                  </a:gs>
                </a:gsLst>
                <a:lin ang="18900000" scaled="1"/>
                <a:tileRect/>
              </a:gradFill>
              <a:ln w="38100">
                <a:noFill/>
              </a:ln>
            </p:spPr>
            <p:txBody>
              <a:bodyPr anchor="ctr" anchorCtr="0">
                <a:spAutoFit/>
              </a:bodyPr>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6620" name="Oval 13"/>
              <p:cNvSpPr/>
              <p:nvPr/>
            </p:nvSpPr>
            <p:spPr>
              <a:xfrm>
                <a:off x="2328" y="2284"/>
                <a:ext cx="1183" cy="333"/>
              </a:xfrm>
              <a:prstGeom prst="ellipse">
                <a:avLst/>
              </a:prstGeom>
              <a:gradFill rotWithShape="1">
                <a:gsLst>
                  <a:gs pos="0">
                    <a:srgbClr val="006182"/>
                  </a:gs>
                  <a:gs pos="100000">
                    <a:srgbClr val="0099CC">
                      <a:alpha val="0"/>
                    </a:srgbClr>
                  </a:gs>
                </a:gsLst>
                <a:lin ang="2700000" scaled="1"/>
                <a:tileRect/>
              </a:gradFill>
              <a:ln w="38100">
                <a:noFill/>
              </a:ln>
            </p:spPr>
            <p:txBody>
              <a:bodyPr anchor="ctr" anchorCtr="0">
                <a:spAutoFit/>
              </a:bodyPr>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6621" name="Oval 14"/>
              <p:cNvSpPr/>
              <p:nvPr/>
            </p:nvSpPr>
            <p:spPr>
              <a:xfrm>
                <a:off x="2391" y="2282"/>
                <a:ext cx="1065" cy="333"/>
              </a:xfrm>
              <a:prstGeom prst="ellipse">
                <a:avLst/>
              </a:prstGeom>
              <a:solidFill>
                <a:srgbClr val="333333"/>
              </a:solidFill>
              <a:ln w="38100">
                <a:noFill/>
              </a:ln>
            </p:spPr>
            <p:txBody>
              <a:bodyPr anchor="ctr" anchorCtr="0">
                <a:spAutoFit/>
              </a:bodyPr>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nvGrpSpPr>
              <p:cNvPr id="66622" name="Group 15"/>
              <p:cNvGrpSpPr/>
              <p:nvPr/>
            </p:nvGrpSpPr>
            <p:grpSpPr>
              <a:xfrm>
                <a:off x="2410" y="1929"/>
                <a:ext cx="1031" cy="1031"/>
                <a:chOff x="4166" y="1706"/>
                <a:chExt cx="1252" cy="1252"/>
              </a:xfrm>
            </p:grpSpPr>
            <p:sp>
              <p:nvSpPr>
                <p:cNvPr id="66623" name="Oval 16"/>
                <p:cNvSpPr/>
                <p:nvPr/>
              </p:nvSpPr>
              <p:spPr>
                <a:xfrm>
                  <a:off x="4166" y="1706"/>
                  <a:ext cx="1252" cy="1252"/>
                </a:xfrm>
                <a:prstGeom prst="ellipse">
                  <a:avLst/>
                </a:prstGeom>
                <a:gradFill rotWithShape="1">
                  <a:gsLst>
                    <a:gs pos="0">
                      <a:srgbClr val="636869"/>
                    </a:gs>
                    <a:gs pos="100000">
                      <a:srgbClr val="D6E1E2"/>
                    </a:gs>
                  </a:gsLst>
                  <a:lin ang="5400000" scaled="1"/>
                  <a:tileRect/>
                </a:gradFill>
                <a:ln w="9525">
                  <a:noFill/>
                </a:ln>
              </p:spPr>
              <p:txBody>
                <a:bodyPr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6624" name="Oval 17"/>
                <p:cNvSpPr/>
                <p:nvPr/>
              </p:nvSpPr>
              <p:spPr>
                <a:xfrm>
                  <a:off x="4182" y="1713"/>
                  <a:ext cx="1222" cy="1221"/>
                </a:xfrm>
                <a:prstGeom prst="ellipse">
                  <a:avLst/>
                </a:prstGeom>
                <a:gradFill rotWithShape="1">
                  <a:gsLst>
                    <a:gs pos="0">
                      <a:srgbClr val="D6E1E2">
                        <a:alpha val="0"/>
                      </a:srgbClr>
                    </a:gs>
                    <a:gs pos="100000">
                      <a:srgbClr val="F1F5F5"/>
                    </a:gs>
                  </a:gsLst>
                  <a:lin ang="5400000" scaled="1"/>
                  <a:tileRect/>
                </a:gradFill>
                <a:ln w="9525">
                  <a:noFill/>
                </a:ln>
              </p:spPr>
              <p:txBody>
                <a:bodyPr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6625" name="Oval 18"/>
                <p:cNvSpPr/>
                <p:nvPr/>
              </p:nvSpPr>
              <p:spPr>
                <a:xfrm>
                  <a:off x="4195" y="1725"/>
                  <a:ext cx="1162" cy="1141"/>
                </a:xfrm>
                <a:prstGeom prst="ellipse">
                  <a:avLst/>
                </a:prstGeom>
                <a:gradFill rotWithShape="1">
                  <a:gsLst>
                    <a:gs pos="0">
                      <a:srgbClr val="AAB2B3"/>
                    </a:gs>
                    <a:gs pos="100000">
                      <a:srgbClr val="D6E1E2">
                        <a:alpha val="48000"/>
                      </a:srgbClr>
                    </a:gs>
                  </a:gsLst>
                  <a:lin ang="5400000" scaled="1"/>
                  <a:tileRect/>
                </a:gradFill>
                <a:ln w="9525">
                  <a:noFill/>
                </a:ln>
              </p:spPr>
              <p:txBody>
                <a:bodyPr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6626" name="Oval 19"/>
                <p:cNvSpPr/>
                <p:nvPr/>
              </p:nvSpPr>
              <p:spPr>
                <a:xfrm>
                  <a:off x="4263" y="1757"/>
                  <a:ext cx="1033" cy="926"/>
                </a:xfrm>
                <a:prstGeom prst="ellipse">
                  <a:avLst/>
                </a:prstGeom>
                <a:gradFill rotWithShape="1">
                  <a:gsLst>
                    <a:gs pos="0">
                      <a:srgbClr val="FFFFFF"/>
                    </a:gs>
                    <a:gs pos="100000">
                      <a:srgbClr val="D6E1E2">
                        <a:alpha val="37999"/>
                      </a:srgbClr>
                    </a:gs>
                  </a:gsLst>
                  <a:lin ang="5400000" scaled="1"/>
                  <a:tileRect/>
                </a:gradFill>
                <a:ln w="9525">
                  <a:noFill/>
                </a:ln>
              </p:spPr>
              <p:txBody>
                <a:bodyPr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sp>
            <p:nvSpPr>
              <p:cNvPr id="69" name="Text Box 20"/>
              <p:cNvSpPr txBox="1">
                <a:spLocks noChangeArrowheads="1"/>
              </p:cNvSpPr>
              <p:nvPr/>
            </p:nvSpPr>
            <p:spPr bwMode="gray">
              <a:xfrm>
                <a:off x="2360" y="2289"/>
                <a:ext cx="1073" cy="306"/>
              </a:xfrm>
              <a:prstGeom prst="rect">
                <a:avLst/>
              </a:prstGeom>
              <a:noFill/>
              <a:ln w="9525" algn="ctr">
                <a:noFill/>
                <a:miter lim="800000"/>
              </a:ln>
              <a:effectLst/>
            </p:spPr>
            <p:txBody>
              <a:bodyPr wrap="square">
                <a:spAutoFit/>
              </a:bodyPr>
              <a:lstStyle/>
              <a:p>
                <a:pPr marR="0" algn="ctr" defTabSz="914400" eaLnBrk="0" hangingPunct="0">
                  <a:buClrTx/>
                  <a:buSzTx/>
                  <a:buFontTx/>
                  <a:buNone/>
                  <a:defRPr/>
                </a:pPr>
                <a:r>
                  <a:rPr kumimoji="0" lang="zh-CN" altLang="en-US" sz="2500" b="1" kern="1200" cap="none" spc="0" normalizeH="0" baseline="0" noProof="0" dirty="0">
                    <a:solidFill>
                      <a:schemeClr val="tx1"/>
                    </a:solidFill>
                    <a:effectLst/>
                    <a:latin typeface="微软雅黑" panose="020B0503020204020204" charset="-122"/>
                    <a:ea typeface="微软雅黑" panose="020B0503020204020204" charset="-122"/>
                    <a:cs typeface="+mn-cs"/>
                  </a:rPr>
                  <a:t>生理变化</a:t>
                </a:r>
                <a:endParaRPr kumimoji="0" lang="en-US" altLang="zh-CN" sz="2500" b="1" kern="1200" cap="none" spc="0" normalizeH="0" baseline="0" noProof="0" dirty="0">
                  <a:solidFill>
                    <a:schemeClr val="tx1"/>
                  </a:solidFill>
                  <a:effectLst/>
                  <a:latin typeface="微软雅黑" panose="020B0503020204020204" charset="-122"/>
                  <a:ea typeface="微软雅黑" panose="020B0503020204020204" charset="-122"/>
                  <a:cs typeface="+mn-cs"/>
                </a:endParaRPr>
              </a:p>
            </p:txBody>
          </p:sp>
        </p:grpSp>
      </p:grpSp>
      <p:sp>
        <p:nvSpPr>
          <p:cNvPr id="66628" name="等腰三角形 65">
            <a:hlinkClick r:id="" action="ppaction://noaction"/>
          </p:cNvPr>
          <p:cNvSpPr/>
          <p:nvPr/>
        </p:nvSpPr>
        <p:spPr>
          <a:xfrm>
            <a:off x="7620000" y="6985000"/>
            <a:ext cx="1117600" cy="508000"/>
          </a:xfrm>
          <a:prstGeom prst="triangle">
            <a:avLst>
              <a:gd name="adj" fmla="val 48370"/>
            </a:avLst>
          </a:prstGeom>
          <a:solidFill>
            <a:schemeClr val="bg2"/>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一、正常体温及其生理变化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圆角矩形标注 46"/>
          <p:cNvSpPr/>
          <p:nvPr/>
        </p:nvSpPr>
        <p:spPr>
          <a:xfrm>
            <a:off x="8534400" y="5855335"/>
            <a:ext cx="2438400" cy="748665"/>
          </a:xfrm>
          <a:prstGeom prst="wedgeRoundRectCallout">
            <a:avLst>
              <a:gd name="adj1" fmla="val 2755"/>
              <a:gd name="adj2" fmla="val -88440"/>
              <a:gd name="adj3" fmla="val 16667"/>
            </a:avLst>
          </a:prstGeom>
          <a:gradFill rotWithShape="1">
            <a:gsLst>
              <a:gs pos="0">
                <a:srgbClr val="866A98">
                  <a:alpha val="100000"/>
                </a:srgbClr>
              </a:gs>
              <a:gs pos="50000">
                <a:srgbClr val="C29ADB">
                  <a:alpha val="100000"/>
                </a:srgbClr>
              </a:gs>
              <a:gs pos="100000">
                <a:srgbClr val="E7B8FF">
                  <a:alpha val="100000"/>
                </a:srgbClr>
              </a:gs>
            </a:gsLst>
            <a:lin ang="2700000" scaled="1"/>
            <a:tileRect/>
          </a:gradFill>
          <a:ln w="9525">
            <a:noFill/>
          </a:ln>
        </p:spPr>
        <p:txBody>
          <a:bodyPr wrap="none" anchor="ctr" anchorCtr="0"/>
          <a:p>
            <a:pPr algn="ct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1</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）保暖措施</a:t>
            </a:r>
            <a:endParaRPr lang="en-US" altLang="zh-CN" sz="1600" b="1">
              <a:solidFill>
                <a:schemeClr val="tx1"/>
              </a:solidFill>
              <a:latin typeface="微软雅黑" panose="020B0503020204020204" charset="-122"/>
              <a:ea typeface="微软雅黑" panose="020B0503020204020204" charset="-122"/>
              <a:cs typeface="微软雅黑" panose="020B0503020204020204" charset="-122"/>
            </a:endParaRPr>
          </a:p>
          <a:p>
            <a:pPr algn="ct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2</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）去除病因</a:t>
            </a:r>
            <a:endParaRPr lang="en-US" altLang="zh-CN" sz="1600" b="1">
              <a:solidFill>
                <a:schemeClr val="tx1"/>
              </a:solidFill>
              <a:latin typeface="微软雅黑" panose="020B0503020204020204" charset="-122"/>
              <a:ea typeface="微软雅黑" panose="020B0503020204020204" charset="-122"/>
              <a:cs typeface="微软雅黑" panose="020B0503020204020204" charset="-122"/>
            </a:endParaRPr>
          </a:p>
          <a:p>
            <a:pPr algn="ct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3</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）病情观察</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6" name="圆角矩形标注 35"/>
          <p:cNvSpPr/>
          <p:nvPr/>
        </p:nvSpPr>
        <p:spPr>
          <a:xfrm>
            <a:off x="6383655" y="5348605"/>
            <a:ext cx="4470400" cy="939800"/>
          </a:xfrm>
          <a:prstGeom prst="wedgeRoundRectCallout">
            <a:avLst>
              <a:gd name="adj1" fmla="val -37741"/>
              <a:gd name="adj2" fmla="val -88023"/>
              <a:gd name="adj3" fmla="val 16667"/>
            </a:avLst>
          </a:prstGeom>
          <a:gradFill rotWithShape="1">
            <a:gsLst>
              <a:gs pos="0">
                <a:srgbClr val="CC99FF">
                  <a:alpha val="100000"/>
                </a:srgbClr>
              </a:gs>
              <a:gs pos="39999">
                <a:srgbClr val="85C2FF">
                  <a:alpha val="100000"/>
                </a:srgbClr>
              </a:gs>
              <a:gs pos="70000">
                <a:srgbClr val="C4D6EB">
                  <a:alpha val="100000"/>
                </a:srgbClr>
              </a:gs>
              <a:gs pos="100000">
                <a:srgbClr val="FFEBFA">
                  <a:alpha val="100000"/>
                </a:srgbClr>
              </a:gs>
            </a:gsLst>
            <a:lin ang="2700000" scaled="1"/>
            <a:tileRect/>
          </a:gradFill>
          <a:ln w="9525">
            <a:noFill/>
          </a:ln>
        </p:spPr>
        <p:txBody>
          <a:bodyPr lIns="0" tIns="48000" rIns="0" bIns="48000"/>
          <a:p>
            <a:pPr algn="just"/>
            <a:r>
              <a:rPr lang="zh-CN" altLang="en-US" sz="1600" b="1" dirty="0">
                <a:solidFill>
                  <a:schemeClr val="tx1"/>
                </a:solidFill>
                <a:latin typeface="微软雅黑" panose="020B0503020204020204" charset="-122"/>
                <a:ea typeface="微软雅黑" panose="020B0503020204020204" charset="-122"/>
              </a:rPr>
              <a:t>指各种原因引起的产热减少或散热增多而导致的体温低于正常范围</a:t>
            </a:r>
            <a:endParaRPr lang="zh-CN" altLang="en-US" sz="1600" b="1" dirty="0">
              <a:solidFill>
                <a:schemeClr val="tx1"/>
              </a:solidFill>
              <a:latin typeface="微软雅黑" panose="020B0503020204020204" charset="-122"/>
              <a:ea typeface="微软雅黑" panose="020B0503020204020204" charset="-122"/>
            </a:endParaRPr>
          </a:p>
        </p:txBody>
      </p:sp>
      <p:sp>
        <p:nvSpPr>
          <p:cNvPr id="68612" name="Rectangle 2"/>
          <p:cNvSpPr/>
          <p:nvPr/>
        </p:nvSpPr>
        <p:spPr>
          <a:xfrm>
            <a:off x="1295400" y="740833"/>
            <a:ext cx="9664700" cy="6394451"/>
          </a:xfrm>
          <a:prstGeom prst="rect">
            <a:avLst/>
          </a:prstGeom>
          <a:noFill/>
          <a:ln w="28575" cap="flat" cmpd="sng">
            <a:solidFill>
              <a:schemeClr val="tx1"/>
            </a:solidFill>
            <a:prstDash val="solid"/>
            <a:miter/>
            <a:headEnd type="none" w="med" len="med"/>
            <a:tailEnd type="none" w="med" len="med"/>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cxnSp>
        <p:nvCxnSpPr>
          <p:cNvPr id="68613" name="直接连接符 47"/>
          <p:cNvCxnSpPr>
            <a:stCxn id="68612" idx="0"/>
          </p:cNvCxnSpPr>
          <p:nvPr/>
        </p:nvCxnSpPr>
        <p:spPr>
          <a:xfrm>
            <a:off x="6127751" y="721784"/>
            <a:ext cx="1219200" cy="1219200"/>
          </a:xfrm>
          <a:prstGeom prst="line">
            <a:avLst/>
          </a:prstGeom>
          <a:ln w="9525">
            <a:noFill/>
          </a:ln>
        </p:spPr>
      </p:cxnSp>
      <p:grpSp>
        <p:nvGrpSpPr>
          <p:cNvPr id="3" name="组合 41"/>
          <p:cNvGrpSpPr/>
          <p:nvPr/>
        </p:nvGrpSpPr>
        <p:grpSpPr>
          <a:xfrm>
            <a:off x="7581900" y="2333626"/>
            <a:ext cx="868045" cy="2348229"/>
            <a:chOff x="5686425" y="2607469"/>
            <a:chExt cx="651034" cy="1761173"/>
          </a:xfrm>
        </p:grpSpPr>
        <p:cxnSp>
          <p:nvCxnSpPr>
            <p:cNvPr id="68615" name="AutoShape 8"/>
            <p:cNvCxnSpPr>
              <a:stCxn id="68636" idx="2"/>
              <a:endCxn id="68622" idx="3"/>
            </p:cNvCxnSpPr>
            <p:nvPr/>
          </p:nvCxnSpPr>
          <p:spPr>
            <a:xfrm rot="10800000" flipV="1">
              <a:off x="5686425" y="2607469"/>
              <a:ext cx="568643" cy="1224439"/>
            </a:xfrm>
            <a:prstGeom prst="bentConnector3">
              <a:avLst>
                <a:gd name="adj1" fmla="val 64908"/>
              </a:avLst>
            </a:prstGeom>
            <a:ln w="9525" cap="flat" cmpd="sng">
              <a:solidFill>
                <a:srgbClr val="000000"/>
              </a:solidFill>
              <a:prstDash val="solid"/>
              <a:miter/>
              <a:headEnd type="triangle" w="med" len="med"/>
              <a:tailEnd type="none" w="med" len="med"/>
            </a:ln>
          </p:spPr>
        </p:cxnSp>
        <p:cxnSp>
          <p:nvCxnSpPr>
            <p:cNvPr id="68616" name="AutoShape 9"/>
            <p:cNvCxnSpPr>
              <a:stCxn id="68649" idx="2"/>
              <a:endCxn id="68622" idx="3"/>
            </p:cNvCxnSpPr>
            <p:nvPr/>
          </p:nvCxnSpPr>
          <p:spPr>
            <a:xfrm rot="10800000">
              <a:off x="5686425" y="3831908"/>
              <a:ext cx="651034" cy="536734"/>
            </a:xfrm>
            <a:prstGeom prst="bentConnector3">
              <a:avLst>
                <a:gd name="adj1" fmla="val 60717"/>
              </a:avLst>
            </a:prstGeom>
            <a:ln w="9525" cap="flat" cmpd="sng">
              <a:solidFill>
                <a:srgbClr val="000000"/>
              </a:solidFill>
              <a:prstDash val="solid"/>
              <a:miter/>
              <a:headEnd type="triangle" w="med" len="med"/>
              <a:tailEnd type="none" w="med" len="med"/>
            </a:ln>
          </p:spPr>
        </p:cxnSp>
      </p:grpSp>
      <p:grpSp>
        <p:nvGrpSpPr>
          <p:cNvPr id="4" name="组合 38"/>
          <p:cNvGrpSpPr/>
          <p:nvPr/>
        </p:nvGrpSpPr>
        <p:grpSpPr>
          <a:xfrm>
            <a:off x="3938271" y="2453005"/>
            <a:ext cx="811531" cy="2414905"/>
            <a:chOff x="2933065" y="2679542"/>
            <a:chExt cx="608648" cy="1811179"/>
          </a:xfrm>
        </p:grpSpPr>
        <p:cxnSp>
          <p:nvCxnSpPr>
            <p:cNvPr id="68618" name="AutoShape 10"/>
            <p:cNvCxnSpPr>
              <a:stCxn id="5" idx="2"/>
              <a:endCxn id="68622" idx="1"/>
            </p:cNvCxnSpPr>
            <p:nvPr/>
          </p:nvCxnSpPr>
          <p:spPr>
            <a:xfrm>
              <a:off x="2933065" y="2679542"/>
              <a:ext cx="608648" cy="1134904"/>
            </a:xfrm>
            <a:prstGeom prst="bentConnector3">
              <a:avLst>
                <a:gd name="adj1" fmla="val 65467"/>
              </a:avLst>
            </a:prstGeom>
            <a:ln w="9525" cap="flat" cmpd="sng">
              <a:solidFill>
                <a:srgbClr val="000000"/>
              </a:solidFill>
              <a:prstDash val="solid"/>
              <a:miter/>
              <a:headEnd type="triangle" w="med" len="med"/>
              <a:tailEnd type="none" w="med" len="med"/>
            </a:ln>
          </p:spPr>
        </p:cxnSp>
        <p:cxnSp>
          <p:nvCxnSpPr>
            <p:cNvPr id="68619" name="AutoShape 11"/>
            <p:cNvCxnSpPr>
              <a:stCxn id="68630" idx="2"/>
              <a:endCxn id="68622" idx="1"/>
            </p:cNvCxnSpPr>
            <p:nvPr/>
          </p:nvCxnSpPr>
          <p:spPr>
            <a:xfrm flipV="1">
              <a:off x="2942590" y="3814446"/>
              <a:ext cx="599123" cy="676275"/>
            </a:xfrm>
            <a:prstGeom prst="bentConnector3">
              <a:avLst>
                <a:gd name="adj1" fmla="val 64944"/>
              </a:avLst>
            </a:prstGeom>
            <a:ln w="9525" cap="flat" cmpd="sng">
              <a:solidFill>
                <a:srgbClr val="000000"/>
              </a:solidFill>
              <a:prstDash val="solid"/>
              <a:miter/>
              <a:headEnd type="triangle" w="med" len="med"/>
              <a:tailEnd type="none" w="med" len="med"/>
            </a:ln>
          </p:spPr>
        </p:cxnSp>
      </p:grpSp>
      <p:cxnSp>
        <p:nvCxnSpPr>
          <p:cNvPr id="68620" name="直接连接符 45"/>
          <p:cNvCxnSpPr>
            <a:stCxn id="68622" idx="0"/>
          </p:cNvCxnSpPr>
          <p:nvPr/>
        </p:nvCxnSpPr>
        <p:spPr>
          <a:xfrm rot="-5400000" flipH="1">
            <a:off x="5378451" y="4044951"/>
            <a:ext cx="1617133" cy="42333"/>
          </a:xfrm>
          <a:prstGeom prst="line">
            <a:avLst/>
          </a:prstGeom>
          <a:ln w="9525">
            <a:noFill/>
          </a:ln>
        </p:spPr>
      </p:cxnSp>
      <p:grpSp>
        <p:nvGrpSpPr>
          <p:cNvPr id="68621" name="组合 37"/>
          <p:cNvGrpSpPr/>
          <p:nvPr/>
        </p:nvGrpSpPr>
        <p:grpSpPr>
          <a:xfrm>
            <a:off x="4749800" y="3257551"/>
            <a:ext cx="2832100" cy="1515533"/>
            <a:chOff x="3562350" y="3299619"/>
            <a:chExt cx="2124075" cy="1136651"/>
          </a:xfrm>
        </p:grpSpPr>
        <p:sp>
          <p:nvSpPr>
            <p:cNvPr id="68622" name="Rectangle 7"/>
            <p:cNvSpPr/>
            <p:nvPr/>
          </p:nvSpPr>
          <p:spPr>
            <a:xfrm>
              <a:off x="3562350" y="3300413"/>
              <a:ext cx="2124075" cy="1060450"/>
            </a:xfrm>
            <a:prstGeom prst="rect">
              <a:avLst/>
            </a:prstGeom>
            <a:gradFill rotWithShape="1">
              <a:gsLst>
                <a:gs pos="0">
                  <a:srgbClr val="CCFFFF"/>
                </a:gs>
                <a:gs pos="100000">
                  <a:srgbClr val="CC99FF"/>
                </a:gs>
              </a:gsLst>
              <a:lin ang="0" scaled="1"/>
              <a:tileRect/>
            </a:gradFill>
            <a:ln w="19050" cap="flat" cmpd="sng">
              <a:solidFill>
                <a:srgbClr val="000000"/>
              </a:solidFill>
              <a:prstDash val="solid"/>
              <a:miter/>
              <a:headEnd type="none" w="med" len="med"/>
              <a:tailEnd type="none" w="med" len="med"/>
            </a:ln>
          </p:spPr>
          <p:txBody>
            <a:bodyPr anchor="ctr" anchorCtr="0"/>
            <a:p>
              <a:endParaRPr lang="zh-CN" altLang="en-US" sz="3200" dirty="0">
                <a:solidFill>
                  <a:schemeClr val="tx1"/>
                </a:solidFill>
                <a:latin typeface="楷体_GB2312" panose="02010609030101010101" pitchFamily="49" charset="-122"/>
                <a:ea typeface="楷体_GB2312" panose="02010609030101010101" pitchFamily="49" charset="-122"/>
              </a:endParaRPr>
            </a:p>
          </p:txBody>
        </p:sp>
        <p:cxnSp>
          <p:nvCxnSpPr>
            <p:cNvPr id="68623" name="直接连接符 19"/>
            <p:cNvCxnSpPr>
              <a:stCxn id="68622" idx="0"/>
              <a:endCxn id="68622" idx="2"/>
            </p:cNvCxnSpPr>
            <p:nvPr/>
          </p:nvCxnSpPr>
          <p:spPr>
            <a:xfrm rot="-5400000" flipH="1">
              <a:off x="4094163" y="3829050"/>
              <a:ext cx="1060450" cy="1588"/>
            </a:xfrm>
            <a:prstGeom prst="line">
              <a:avLst/>
            </a:prstGeom>
            <a:ln w="9525">
              <a:noFill/>
            </a:ln>
          </p:spPr>
        </p:cxnSp>
        <p:cxnSp>
          <p:nvCxnSpPr>
            <p:cNvPr id="68624" name="直接连接符 21"/>
            <p:cNvCxnSpPr>
              <a:stCxn id="68622" idx="0"/>
              <a:endCxn id="68622" idx="2"/>
            </p:cNvCxnSpPr>
            <p:nvPr/>
          </p:nvCxnSpPr>
          <p:spPr>
            <a:xfrm rot="-5400000" flipH="1">
              <a:off x="4094163" y="3829050"/>
              <a:ext cx="1060450" cy="1588"/>
            </a:xfrm>
            <a:prstGeom prst="line">
              <a:avLst/>
            </a:prstGeom>
            <a:ln w="9525">
              <a:noFill/>
            </a:ln>
          </p:spPr>
        </p:cxnSp>
        <p:cxnSp>
          <p:nvCxnSpPr>
            <p:cNvPr id="68625" name="直接连接符 23"/>
            <p:cNvCxnSpPr>
              <a:stCxn id="68622" idx="0"/>
            </p:cNvCxnSpPr>
            <p:nvPr/>
          </p:nvCxnSpPr>
          <p:spPr>
            <a:xfrm rot="-5400000" flipH="1">
              <a:off x="4071937" y="3852863"/>
              <a:ext cx="1136650" cy="30163"/>
            </a:xfrm>
            <a:prstGeom prst="line">
              <a:avLst/>
            </a:prstGeom>
            <a:ln w="9525">
              <a:noFill/>
            </a:ln>
          </p:spPr>
        </p:cxnSp>
        <p:cxnSp>
          <p:nvCxnSpPr>
            <p:cNvPr id="68626" name="直接连接符 51"/>
            <p:cNvCxnSpPr>
              <a:stCxn id="68622" idx="0"/>
              <a:endCxn id="68622" idx="2"/>
            </p:cNvCxnSpPr>
            <p:nvPr/>
          </p:nvCxnSpPr>
          <p:spPr>
            <a:xfrm rot="-5400000" flipH="1">
              <a:off x="4094163" y="3829050"/>
              <a:ext cx="1060450" cy="1588"/>
            </a:xfrm>
            <a:prstGeom prst="line">
              <a:avLst/>
            </a:prstGeom>
            <a:ln w="9525" cap="flat" cmpd="sng">
              <a:solidFill>
                <a:schemeClr val="tx1"/>
              </a:solidFill>
              <a:prstDash val="solid"/>
              <a:headEnd type="none" w="med" len="med"/>
              <a:tailEnd type="none" w="med" len="med"/>
            </a:ln>
          </p:spPr>
        </p:cxnSp>
        <p:sp>
          <p:nvSpPr>
            <p:cNvPr id="53" name="TextBox 52"/>
            <p:cNvSpPr txBox="1"/>
            <p:nvPr/>
          </p:nvSpPr>
          <p:spPr bwMode="auto">
            <a:xfrm>
              <a:off x="3587750" y="3371056"/>
              <a:ext cx="990600" cy="991553"/>
            </a:xfrm>
            <a:prstGeom prst="rect">
              <a:avLst/>
            </a:prstGeom>
            <a:noFill/>
          </p:spPr>
          <p:txBody>
            <a:bodyPr>
              <a:spAutoFit/>
            </a:bodyPr>
            <a:lstStyle/>
            <a:p>
              <a:pPr marR="0" algn="ctr" defTabSz="914400">
                <a:lnSpc>
                  <a:spcPct val="125000"/>
                </a:lnSpc>
                <a:buClrTx/>
                <a:buSzTx/>
                <a:buFontTx/>
                <a:buNone/>
                <a:defRPr/>
              </a:pPr>
              <a:r>
                <a:rPr kumimoji="0" lang="zh-CN" altLang="en-US" sz="3200" b="1" kern="1200" cap="none" spc="0" normalizeH="0" baseline="0" noProof="0" dirty="0">
                  <a:solidFill>
                    <a:schemeClr val="tx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cs typeface="+mn-cs"/>
                </a:rPr>
                <a:t>体温</a:t>
              </a:r>
              <a:endParaRPr kumimoji="0" lang="en-US" altLang="zh-CN" sz="3200" b="1" kern="1200" cap="none" spc="0" normalizeH="0" baseline="0" noProof="0" dirty="0">
                <a:solidFill>
                  <a:schemeClr val="tx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cs typeface="+mn-cs"/>
              </a:endParaRPr>
            </a:p>
            <a:p>
              <a:pPr marR="0" algn="ctr" defTabSz="914400">
                <a:lnSpc>
                  <a:spcPct val="125000"/>
                </a:lnSpc>
                <a:buClrTx/>
                <a:buSzTx/>
                <a:buFontTx/>
                <a:buNone/>
                <a:defRPr/>
              </a:pPr>
              <a:r>
                <a:rPr kumimoji="0" lang="zh-CN" altLang="en-US" sz="3200" b="1" kern="1200" cap="none" spc="0" normalizeH="0" baseline="0" noProof="0" dirty="0">
                  <a:solidFill>
                    <a:schemeClr val="tx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cs typeface="+mn-cs"/>
                </a:rPr>
                <a:t>过高</a:t>
              </a:r>
              <a:endParaRPr kumimoji="0" lang="zh-CN" altLang="en-US" sz="3200" b="1" kern="1200" cap="none" spc="0" normalizeH="0" baseline="0" noProof="0" dirty="0">
                <a:solidFill>
                  <a:schemeClr val="tx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cs typeface="+mn-cs"/>
              </a:endParaRPr>
            </a:p>
          </p:txBody>
        </p:sp>
        <p:sp>
          <p:nvSpPr>
            <p:cNvPr id="54" name="TextBox 53"/>
            <p:cNvSpPr txBox="1"/>
            <p:nvPr/>
          </p:nvSpPr>
          <p:spPr bwMode="auto">
            <a:xfrm>
              <a:off x="4654550" y="3371056"/>
              <a:ext cx="990600" cy="991553"/>
            </a:xfrm>
            <a:prstGeom prst="rect">
              <a:avLst/>
            </a:prstGeom>
            <a:noFill/>
          </p:spPr>
          <p:txBody>
            <a:bodyPr>
              <a:spAutoFit/>
            </a:bodyPr>
            <a:lstStyle/>
            <a:p>
              <a:pPr marR="0" algn="ctr" defTabSz="914400">
                <a:lnSpc>
                  <a:spcPct val="125000"/>
                </a:lnSpc>
                <a:buClrTx/>
                <a:buSzTx/>
                <a:buFontTx/>
                <a:buNone/>
                <a:defRPr/>
              </a:pPr>
              <a:r>
                <a:rPr kumimoji="0" lang="zh-CN" altLang="en-US" sz="3200" b="1" kern="1200" cap="none" spc="0" normalizeH="0" baseline="0" noProof="0" dirty="0">
                  <a:solidFill>
                    <a:schemeClr val="tx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cs typeface="+mn-cs"/>
                </a:rPr>
                <a:t>体温</a:t>
              </a:r>
              <a:endParaRPr kumimoji="0" lang="en-US" altLang="zh-CN" sz="3200" b="1" kern="1200" cap="none" spc="0" normalizeH="0" baseline="0" noProof="0" dirty="0">
                <a:solidFill>
                  <a:schemeClr val="tx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cs typeface="+mn-cs"/>
              </a:endParaRPr>
            </a:p>
            <a:p>
              <a:pPr marR="0" algn="ctr" defTabSz="914400">
                <a:lnSpc>
                  <a:spcPct val="125000"/>
                </a:lnSpc>
                <a:buClrTx/>
                <a:buSzTx/>
                <a:buFontTx/>
                <a:buNone/>
                <a:defRPr/>
              </a:pPr>
              <a:r>
                <a:rPr kumimoji="0" lang="zh-CN" altLang="en-US" sz="3200" b="1" kern="1200" cap="none" spc="0" normalizeH="0" baseline="0" noProof="0" dirty="0">
                  <a:solidFill>
                    <a:schemeClr val="tx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cs typeface="+mn-cs"/>
                </a:rPr>
                <a:t>过低</a:t>
              </a:r>
              <a:endParaRPr kumimoji="0" lang="zh-CN" altLang="en-US" sz="3200" b="1" kern="1200" cap="none" spc="0" normalizeH="0" baseline="0" noProof="0" dirty="0">
                <a:solidFill>
                  <a:schemeClr val="tx1"/>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cs typeface="+mn-cs"/>
              </a:endParaRPr>
            </a:p>
          </p:txBody>
        </p:sp>
      </p:grpSp>
      <p:grpSp>
        <p:nvGrpSpPr>
          <p:cNvPr id="7" name="组合 40"/>
          <p:cNvGrpSpPr/>
          <p:nvPr/>
        </p:nvGrpSpPr>
        <p:grpSpPr>
          <a:xfrm>
            <a:off x="1760220" y="4002405"/>
            <a:ext cx="2428875" cy="1731010"/>
            <a:chOff x="1174750" y="3859213"/>
            <a:chExt cx="1966913" cy="1787525"/>
          </a:xfrm>
        </p:grpSpPr>
        <p:sp>
          <p:nvSpPr>
            <p:cNvPr id="68630" name="AutoShape 4"/>
            <p:cNvSpPr/>
            <p:nvPr/>
          </p:nvSpPr>
          <p:spPr>
            <a:xfrm flipV="1">
              <a:off x="1174750" y="3859213"/>
              <a:ext cx="1966913" cy="1787525"/>
            </a:xfrm>
            <a:prstGeom prst="parallelogram">
              <a:avLst>
                <a:gd name="adj" fmla="val 27508"/>
              </a:avLst>
            </a:prstGeom>
            <a:gradFill rotWithShape="1">
              <a:gsLst>
                <a:gs pos="0">
                  <a:srgbClr val="8488C4">
                    <a:alpha val="100000"/>
                  </a:srgbClr>
                </a:gs>
                <a:gs pos="53000">
                  <a:srgbClr val="D4DEFF">
                    <a:alpha val="100000"/>
                  </a:srgbClr>
                </a:gs>
                <a:gs pos="83000">
                  <a:srgbClr val="D4DEFF">
                    <a:alpha val="100000"/>
                  </a:srgbClr>
                </a:gs>
                <a:gs pos="100000">
                  <a:srgbClr val="96AB94">
                    <a:alpha val="100000"/>
                  </a:srgbClr>
                </a:gs>
              </a:gsLst>
              <a:lin ang="5400000" scaled="1"/>
              <a:tileRect/>
            </a:gradFill>
            <a:ln w="9525" cap="flat" cmpd="sng">
              <a:solidFill>
                <a:srgbClr val="000000"/>
              </a:solidFill>
              <a:prstDash val="solid"/>
              <a:miter/>
              <a:headEnd type="none" w="med" len="med"/>
              <a:tailEnd type="none" w="med" len="med"/>
            </a:ln>
          </p:spPr>
          <p:txBody>
            <a:bodyPr rot="10800000" anchor="ctr" anchorCtr="0"/>
            <a:p>
              <a:pPr algn="just"/>
              <a:endParaRPr lang="zh-CN" altLang="en-US" sz="2400" dirty="0">
                <a:solidFill>
                  <a:schemeClr val="tx1"/>
                </a:solidFill>
                <a:latin typeface="Arial" panose="020B0604020202020204" pitchFamily="34" charset="0"/>
                <a:ea typeface="宋体" panose="02010600030101010101" pitchFamily="2" charset="-122"/>
              </a:endParaRPr>
            </a:p>
          </p:txBody>
        </p:sp>
        <p:sp>
          <p:nvSpPr>
            <p:cNvPr id="68631" name="TextBox 54"/>
            <p:cNvSpPr txBox="1"/>
            <p:nvPr/>
          </p:nvSpPr>
          <p:spPr>
            <a:xfrm>
              <a:off x="1606550" y="3903663"/>
              <a:ext cx="1219200" cy="1190809"/>
            </a:xfrm>
            <a:prstGeom prst="rect">
              <a:avLst/>
            </a:prstGeom>
            <a:noFill/>
            <a:ln w="9525">
              <a:noFill/>
            </a:ln>
          </p:spPr>
          <p:txBody>
            <a:bodyPr>
              <a:spAutoFit/>
            </a:bodyPr>
            <a:p>
              <a:pPr fontAlgn="t">
                <a:spcBef>
                  <a:spcPts val="600"/>
                </a:spcBef>
              </a:pP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3.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临床常见热型</a:t>
              </a:r>
              <a:endParaRPr lang="en-US" altLang="zh-CN" sz="1600" b="1">
                <a:solidFill>
                  <a:schemeClr val="tx1"/>
                </a:solidFill>
                <a:latin typeface="微软雅黑" panose="020B0503020204020204" charset="-122"/>
                <a:ea typeface="微软雅黑" panose="020B0503020204020204" charset="-122"/>
                <a:cs typeface="微软雅黑" panose="020B0503020204020204" charset="-122"/>
              </a:endParaRPr>
            </a:p>
            <a:p>
              <a:pPr fontAlgn="t">
                <a:spcBef>
                  <a:spcPts val="600"/>
                </a:spcBef>
              </a:pPr>
              <a:r>
                <a:rPr lang="en-US" altLang="zh-CN" sz="1600" b="1">
                  <a:solidFill>
                    <a:schemeClr val="tx1"/>
                  </a:solidFill>
                  <a:latin typeface="微软雅黑" panose="020B0503020204020204" charset="-122"/>
                  <a:ea typeface="微软雅黑" panose="020B0503020204020204" charset="-122"/>
                  <a:cs typeface="微软雅黑" panose="020B0503020204020204" charset="-122"/>
                  <a:hlinkClick r:id="rId1" action="ppaction://hlinksldjump"/>
                </a:rPr>
                <a:t>4.</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hlinkClick r:id="rId1" action="ppaction://hlinksldjump"/>
                </a:rPr>
                <a:t>高热患者的护理措施</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p:txBody>
        </p:sp>
      </p:grpSp>
      <p:grpSp>
        <p:nvGrpSpPr>
          <p:cNvPr id="8" name="组合 39"/>
          <p:cNvGrpSpPr/>
          <p:nvPr/>
        </p:nvGrpSpPr>
        <p:grpSpPr>
          <a:xfrm>
            <a:off x="1912620" y="1541145"/>
            <a:ext cx="2276475" cy="1823720"/>
            <a:chOff x="1174750" y="2012950"/>
            <a:chExt cx="1966913" cy="1787525"/>
          </a:xfrm>
        </p:grpSpPr>
        <p:sp>
          <p:nvSpPr>
            <p:cNvPr id="5" name="AutoShape 3"/>
            <p:cNvSpPr>
              <a:spLocks noChangeArrowheads="1"/>
            </p:cNvSpPr>
            <p:nvPr/>
          </p:nvSpPr>
          <p:spPr bwMode="auto">
            <a:xfrm>
              <a:off x="1174750" y="2012950"/>
              <a:ext cx="1966913" cy="1787525"/>
            </a:xfrm>
            <a:prstGeom prst="parallelogram">
              <a:avLst>
                <a:gd name="adj" fmla="val 27509"/>
              </a:avLst>
            </a:prstGeom>
            <a:gradFill rotWithShape="1">
              <a:gsLst>
                <a:gs pos="0">
                  <a:srgbClr val="8488C4"/>
                </a:gs>
                <a:gs pos="53000">
                  <a:srgbClr val="D4DEFF"/>
                </a:gs>
                <a:gs pos="83000">
                  <a:srgbClr val="D4DEFF"/>
                </a:gs>
                <a:gs pos="100000">
                  <a:srgbClr val="96AB94"/>
                </a:gs>
              </a:gsLst>
              <a:lin ang="5400000" scaled="1"/>
            </a:gradFill>
            <a:ln w="9525">
              <a:solidFill>
                <a:srgbClr val="000000"/>
              </a:solidFill>
              <a:miter lim="800000"/>
            </a:ln>
          </p:spPr>
          <p:txBody>
            <a:bodyPr tIns="0" bIns="0"/>
            <a:lstStyle/>
            <a:p>
              <a:pPr marL="0" marR="0" lvl="0" indent="0" algn="l" defTabSz="914400" rtl="0" eaLnBrk="1" fontAlgn="t" latinLnBrk="0" hangingPunct="1">
                <a:lnSpc>
                  <a:spcPct val="100000"/>
                </a:lnSpc>
                <a:spcBef>
                  <a:spcPts val="60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FFFFFF"/>
                  </a:outerShdw>
                </a:effectLst>
                <a:uLnTx/>
                <a:uFillTx/>
                <a:latin typeface="楷体_GB2312" panose="02010609030101010101" pitchFamily="49" charset="-122"/>
                <a:ea typeface="楷体_GB2312" panose="02010609030101010101" pitchFamily="49" charset="-122"/>
                <a:cs typeface="+mn-cs"/>
              </a:endParaRPr>
            </a:p>
          </p:txBody>
        </p:sp>
        <p:sp>
          <p:nvSpPr>
            <p:cNvPr id="68634" name="Text Box 23"/>
            <p:cNvSpPr txBox="1"/>
            <p:nvPr/>
          </p:nvSpPr>
          <p:spPr>
            <a:xfrm>
              <a:off x="1530350" y="2151063"/>
              <a:ext cx="1295400" cy="1130273"/>
            </a:xfrm>
            <a:prstGeom prst="rect">
              <a:avLst/>
            </a:prstGeom>
            <a:noFill/>
            <a:ln w="9525">
              <a:noFill/>
            </a:ln>
          </p:spPr>
          <p:txBody>
            <a:bodyPr>
              <a:spAutoFit/>
            </a:bodyPr>
            <a:p>
              <a:pPr fontAlgn="t">
                <a:spcBef>
                  <a:spcPts val="600"/>
                </a:spcBef>
              </a:pP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1.</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发热程度的临床分级</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pPr fontAlgn="t">
                <a:spcBef>
                  <a:spcPts val="600"/>
                </a:spcBef>
              </a:pP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2.</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发热过程及表现</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p:txBody>
        </p:sp>
      </p:grpSp>
      <p:grpSp>
        <p:nvGrpSpPr>
          <p:cNvPr id="9" name="组合 42"/>
          <p:cNvGrpSpPr/>
          <p:nvPr/>
        </p:nvGrpSpPr>
        <p:grpSpPr>
          <a:xfrm>
            <a:off x="8113395" y="1509395"/>
            <a:ext cx="2263140" cy="1648460"/>
            <a:chOff x="6099175" y="2012950"/>
            <a:chExt cx="1966913" cy="1787525"/>
          </a:xfrm>
        </p:grpSpPr>
        <p:sp>
          <p:nvSpPr>
            <p:cNvPr id="68636" name="AutoShape 5"/>
            <p:cNvSpPr/>
            <p:nvPr/>
          </p:nvSpPr>
          <p:spPr>
            <a:xfrm flipH="1">
              <a:off x="6099175" y="2012950"/>
              <a:ext cx="1966913" cy="1787525"/>
            </a:xfrm>
            <a:prstGeom prst="parallelogram">
              <a:avLst>
                <a:gd name="adj" fmla="val 27508"/>
              </a:avLst>
            </a:prstGeom>
            <a:gradFill rotWithShape="1">
              <a:gsLst>
                <a:gs pos="0">
                  <a:srgbClr val="CC99FF"/>
                </a:gs>
                <a:gs pos="100000">
                  <a:srgbClr val="FFFFFF"/>
                </a:gs>
              </a:gsLst>
              <a:lin ang="5400000" scaled="1"/>
              <a:tileRect/>
            </a:gradFill>
            <a:ln w="9525" cap="flat" cmpd="sng">
              <a:solidFill>
                <a:srgbClr val="000000"/>
              </a:solidFill>
              <a:prstDash val="solid"/>
              <a:miter/>
              <a:headEnd type="none" w="med" len="med"/>
              <a:tailEnd type="none" w="med" len="med"/>
            </a:ln>
          </p:spPr>
          <p:txBody>
            <a:bodyPr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8637" name="Text Box 24"/>
            <p:cNvSpPr txBox="1"/>
            <p:nvPr/>
          </p:nvSpPr>
          <p:spPr>
            <a:xfrm>
              <a:off x="6486525" y="2151063"/>
              <a:ext cx="1295400" cy="983276"/>
            </a:xfrm>
            <a:prstGeom prst="rect">
              <a:avLst/>
            </a:prstGeom>
            <a:noFill/>
            <a:ln w="9525">
              <a:noFill/>
            </a:ln>
          </p:spPr>
          <p:txBody>
            <a:bodyPr>
              <a:spAutoFit/>
            </a:bodyPr>
            <a:p>
              <a:pPr fontAlgn="t">
                <a:spcBef>
                  <a:spcPts val="600"/>
                </a:spcBef>
              </a:pP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1.</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原因</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pPr fontAlgn="t">
                <a:spcBef>
                  <a:spcPts val="600"/>
                </a:spcBef>
              </a:pP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2.</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体温过低程度的临床分度</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endParaRPr>
            </a:p>
          </p:txBody>
        </p:sp>
      </p:grpSp>
      <p:grpSp>
        <p:nvGrpSpPr>
          <p:cNvPr id="10" name="Group 30"/>
          <p:cNvGrpSpPr/>
          <p:nvPr/>
        </p:nvGrpSpPr>
        <p:grpSpPr>
          <a:xfrm>
            <a:off x="3556000" y="854710"/>
            <a:ext cx="3454400" cy="1397000"/>
            <a:chOff x="1680" y="768"/>
            <a:chExt cx="1632" cy="768"/>
          </a:xfrm>
        </p:grpSpPr>
        <p:sp>
          <p:nvSpPr>
            <p:cNvPr id="68639" name="AutoShape 28"/>
            <p:cNvSpPr/>
            <p:nvPr/>
          </p:nvSpPr>
          <p:spPr>
            <a:xfrm>
              <a:off x="1680" y="768"/>
              <a:ext cx="1632" cy="768"/>
            </a:xfrm>
            <a:prstGeom prst="wedgeRoundRectCallout">
              <a:avLst>
                <a:gd name="adj1" fmla="val -51162"/>
                <a:gd name="adj2" fmla="val 67319"/>
                <a:gd name="adj3" fmla="val 16667"/>
              </a:avLst>
            </a:prstGeom>
            <a:solidFill>
              <a:srgbClr val="99CCFF"/>
            </a:solidFill>
            <a:ln w="9525">
              <a:noFill/>
            </a:ln>
          </p:spPr>
          <p:txBody>
            <a:bodyPr/>
            <a:p>
              <a:pPr algn="ctr" fontAlgn="t"/>
              <a:endParaRPr lang="zh-CN" altLang="en-US" sz="2400" dirty="0">
                <a:solidFill>
                  <a:schemeClr val="tx1"/>
                </a:solidFill>
                <a:latin typeface="Arial" panose="020B0604020202020204" pitchFamily="34" charset="0"/>
                <a:ea typeface="宋体" panose="02010600030101010101" pitchFamily="2" charset="-122"/>
              </a:endParaRPr>
            </a:p>
          </p:txBody>
        </p:sp>
        <p:sp>
          <p:nvSpPr>
            <p:cNvPr id="68640" name="Text Box 29"/>
            <p:cNvSpPr txBox="1"/>
            <p:nvPr/>
          </p:nvSpPr>
          <p:spPr>
            <a:xfrm>
              <a:off x="1728" y="768"/>
              <a:ext cx="1488" cy="592"/>
            </a:xfrm>
            <a:prstGeom prst="rect">
              <a:avLst/>
            </a:prstGeom>
            <a:noFill/>
            <a:ln w="9525">
              <a:noFill/>
            </a:ln>
          </p:spPr>
          <p:txBody>
            <a:bodyPr>
              <a:spAutoFit/>
            </a:bodyPr>
            <a:p>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低  热：</a:t>
              </a: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37.3~37.9℃</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中等热：</a:t>
              </a: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38.0~38.9℃</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高  热：</a:t>
              </a: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39.0~40.9℃</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超高热：</a:t>
              </a: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41℃</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及以上</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p:txBody>
        </p:sp>
      </p:grpSp>
      <p:grpSp>
        <p:nvGrpSpPr>
          <p:cNvPr id="11" name="Group 31"/>
          <p:cNvGrpSpPr/>
          <p:nvPr/>
        </p:nvGrpSpPr>
        <p:grpSpPr>
          <a:xfrm>
            <a:off x="3503930" y="1628775"/>
            <a:ext cx="3454400" cy="1283335"/>
            <a:chOff x="1680" y="768"/>
            <a:chExt cx="1632" cy="768"/>
          </a:xfrm>
        </p:grpSpPr>
        <p:sp>
          <p:nvSpPr>
            <p:cNvPr id="68642" name="AutoShape 32"/>
            <p:cNvSpPr/>
            <p:nvPr/>
          </p:nvSpPr>
          <p:spPr>
            <a:xfrm>
              <a:off x="1680" y="768"/>
              <a:ext cx="1632" cy="768"/>
            </a:xfrm>
            <a:prstGeom prst="wedgeRoundRectCallout">
              <a:avLst>
                <a:gd name="adj1" fmla="val -51162"/>
                <a:gd name="adj2" fmla="val 67319"/>
                <a:gd name="adj3" fmla="val 16667"/>
              </a:avLst>
            </a:prstGeom>
            <a:solidFill>
              <a:srgbClr val="99CCFF"/>
            </a:solidFill>
            <a:ln w="9525">
              <a:noFill/>
            </a:ln>
          </p:spPr>
          <p:txBody>
            <a:bodyPr/>
            <a:p>
              <a:pPr algn="ctr" fontAlgn="t"/>
              <a:endParaRPr lang="zh-CN" altLang="en-US" sz="2400" dirty="0">
                <a:solidFill>
                  <a:schemeClr val="tx1"/>
                </a:solidFill>
                <a:latin typeface="Arial" panose="020B0604020202020204" pitchFamily="34" charset="0"/>
                <a:ea typeface="宋体" panose="02010600030101010101" pitchFamily="2" charset="-122"/>
              </a:endParaRPr>
            </a:p>
          </p:txBody>
        </p:sp>
        <p:sp>
          <p:nvSpPr>
            <p:cNvPr id="68643" name="Text Box 33"/>
            <p:cNvSpPr txBox="1"/>
            <p:nvPr/>
          </p:nvSpPr>
          <p:spPr>
            <a:xfrm>
              <a:off x="1728" y="814"/>
              <a:ext cx="1488" cy="555"/>
            </a:xfrm>
            <a:prstGeom prst="rect">
              <a:avLst/>
            </a:prstGeom>
            <a:noFill/>
            <a:ln w="9525">
              <a:noFill/>
            </a:ln>
          </p:spPr>
          <p:txBody>
            <a:bodyPr anchor="ctr" anchorCtr="0">
              <a:spAutoFit/>
            </a:bodyPr>
            <a:p>
              <a:pPr>
                <a:spcBef>
                  <a:spcPct val="20000"/>
                </a:spcBef>
              </a:pPr>
              <a:r>
                <a:rPr lang="zh-CN" altLang="en-US" sz="1600" b="1" dirty="0">
                  <a:solidFill>
                    <a:schemeClr val="tx1"/>
                  </a:solidFill>
                  <a:latin typeface="微软雅黑" panose="020B0503020204020204" charset="-122"/>
                  <a:ea typeface="微软雅黑" panose="020B0503020204020204" charset="-122"/>
                </a:rPr>
                <a:t>体温上升期</a:t>
              </a:r>
              <a:endParaRPr lang="zh-CN" altLang="en-US" sz="1600" b="1" dirty="0">
                <a:solidFill>
                  <a:schemeClr val="tx1"/>
                </a:solidFill>
                <a:latin typeface="微软雅黑" panose="020B0503020204020204" charset="-122"/>
                <a:ea typeface="微软雅黑" panose="020B0503020204020204" charset="-122"/>
              </a:endParaRPr>
            </a:p>
            <a:p>
              <a:pPr>
                <a:spcBef>
                  <a:spcPct val="20000"/>
                </a:spcBef>
              </a:pPr>
              <a:r>
                <a:rPr lang="zh-CN" altLang="en-US" sz="1600" b="1" dirty="0">
                  <a:solidFill>
                    <a:schemeClr val="tx1"/>
                  </a:solidFill>
                  <a:latin typeface="微软雅黑" panose="020B0503020204020204" charset="-122"/>
                  <a:ea typeface="微软雅黑" panose="020B0503020204020204" charset="-122"/>
                </a:rPr>
                <a:t>高热持续期</a:t>
              </a:r>
              <a:endParaRPr lang="zh-CN" altLang="en-US" sz="1600" b="1" dirty="0">
                <a:solidFill>
                  <a:schemeClr val="tx1"/>
                </a:solidFill>
                <a:latin typeface="微软雅黑" panose="020B0503020204020204" charset="-122"/>
                <a:ea typeface="微软雅黑" panose="020B0503020204020204" charset="-122"/>
              </a:endParaRPr>
            </a:p>
            <a:p>
              <a:pPr>
                <a:spcBef>
                  <a:spcPct val="20000"/>
                </a:spcBef>
              </a:pPr>
              <a:r>
                <a:rPr lang="zh-CN" altLang="en-US" sz="1600" b="1" dirty="0">
                  <a:solidFill>
                    <a:schemeClr val="tx1"/>
                  </a:solidFill>
                  <a:latin typeface="微软雅黑" panose="020B0503020204020204" charset="-122"/>
                  <a:ea typeface="微软雅黑" panose="020B0503020204020204" charset="-122"/>
                </a:rPr>
                <a:t>退热期</a:t>
              </a:r>
              <a:endParaRPr lang="zh-CN" altLang="en-US" sz="1600" b="1" dirty="0">
                <a:solidFill>
                  <a:schemeClr val="tx1"/>
                </a:solidFill>
                <a:latin typeface="微软雅黑" panose="020B0503020204020204" charset="-122"/>
                <a:ea typeface="微软雅黑" panose="020B0503020204020204" charset="-122"/>
              </a:endParaRPr>
            </a:p>
          </p:txBody>
        </p:sp>
      </p:grpSp>
      <p:sp>
        <p:nvSpPr>
          <p:cNvPr id="33" name="心形 32">
            <a:hlinkClick r:id="rId2" action="ppaction://hlinksldjump"/>
          </p:cNvPr>
          <p:cNvSpPr/>
          <p:nvPr/>
        </p:nvSpPr>
        <p:spPr bwMode="auto">
          <a:xfrm>
            <a:off x="1871133" y="4197351"/>
            <a:ext cx="383117" cy="385233"/>
          </a:xfrm>
          <a:prstGeom prst="heart">
            <a:avLst/>
          </a:prstGeom>
          <a:solidFill>
            <a:srgbClr val="FF9933"/>
          </a:solidFill>
          <a:ln w="9525" cap="flat" cmpd="sng" algn="ctr">
            <a:no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心形 33">
            <a:hlinkClick r:id="rId3" action="ppaction://hlinksldjump"/>
          </p:cNvPr>
          <p:cNvSpPr/>
          <p:nvPr/>
        </p:nvSpPr>
        <p:spPr bwMode="auto">
          <a:xfrm>
            <a:off x="8303684" y="1797051"/>
            <a:ext cx="383117" cy="383117"/>
          </a:xfrm>
          <a:prstGeom prst="heart">
            <a:avLst/>
          </a:prstGeom>
          <a:solidFill>
            <a:srgbClr val="FF9933"/>
          </a:solidFill>
          <a:ln w="9525" cap="flat" cmpd="sng" algn="ctr">
            <a:no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圆角矩形标注 34"/>
          <p:cNvSpPr/>
          <p:nvPr/>
        </p:nvSpPr>
        <p:spPr>
          <a:xfrm>
            <a:off x="1422400" y="5359400"/>
            <a:ext cx="4673600" cy="1085215"/>
          </a:xfrm>
          <a:prstGeom prst="wedgeRoundRectCallout">
            <a:avLst>
              <a:gd name="adj1" fmla="val 35954"/>
              <a:gd name="adj2" fmla="val -89486"/>
              <a:gd name="adj3" fmla="val 16667"/>
            </a:avLst>
          </a:prstGeom>
          <a:gradFill rotWithShape="1">
            <a:gsLst>
              <a:gs pos="0">
                <a:srgbClr val="CC99FF">
                  <a:alpha val="100000"/>
                </a:srgbClr>
              </a:gs>
              <a:gs pos="39999">
                <a:srgbClr val="85C2FF">
                  <a:alpha val="100000"/>
                </a:srgbClr>
              </a:gs>
              <a:gs pos="70000">
                <a:srgbClr val="C4D6EB">
                  <a:alpha val="100000"/>
                </a:srgbClr>
              </a:gs>
              <a:gs pos="100000">
                <a:srgbClr val="FFEBFA">
                  <a:alpha val="100000"/>
                </a:srgbClr>
              </a:gs>
            </a:gsLst>
            <a:lin ang="8100000" scaled="1"/>
            <a:tileRect/>
          </a:gradFill>
          <a:ln w="9525">
            <a:noFill/>
          </a:ln>
        </p:spPr>
        <p:txBody>
          <a:bodyPr lIns="0" tIns="48000" rIns="0" bIns="48000"/>
          <a:p>
            <a:pPr algn="just">
              <a:lnSpc>
                <a:spcPct val="120000"/>
              </a:lnSpc>
              <a:spcBef>
                <a:spcPts val="0"/>
              </a:spcBef>
              <a:spcAft>
                <a:spcPts val="0"/>
              </a:spcAft>
            </a:pPr>
            <a:r>
              <a:rPr lang="zh-CN" altLang="en-US" sz="1600" b="1" dirty="0">
                <a:solidFill>
                  <a:schemeClr val="tx1"/>
                </a:solidFill>
                <a:latin typeface="微软雅黑" panose="020B0503020204020204" charset="-122"/>
                <a:ea typeface="微软雅黑" panose="020B0503020204020204" charset="-122"/>
              </a:rPr>
              <a:t>又称发热。是指任何原因引起产热过多、散热减少、体温调节障碍，致热源作用于体温调节中枢使调定点上移而引起的体温升高，并超过正常范围。</a:t>
            </a:r>
            <a:endParaRPr lang="zh-CN" altLang="en-US" sz="1600" b="1" dirty="0">
              <a:solidFill>
                <a:schemeClr val="tx1"/>
              </a:solidFill>
              <a:latin typeface="微软雅黑" panose="020B0503020204020204" charset="-122"/>
              <a:ea typeface="微软雅黑" panose="020B0503020204020204" charset="-122"/>
            </a:endParaRPr>
          </a:p>
        </p:txBody>
      </p:sp>
      <p:sp>
        <p:nvSpPr>
          <p:cNvPr id="68647" name="圆角矩形标注 44"/>
          <p:cNvSpPr/>
          <p:nvPr/>
        </p:nvSpPr>
        <p:spPr>
          <a:xfrm>
            <a:off x="5015865" y="1124585"/>
            <a:ext cx="3646805" cy="1445895"/>
          </a:xfrm>
          <a:prstGeom prst="wedgeRoundRectCallout">
            <a:avLst>
              <a:gd name="adj1" fmla="val 40134"/>
              <a:gd name="adj2" fmla="val 72644"/>
              <a:gd name="adj3" fmla="val 16667"/>
            </a:avLst>
          </a:prstGeom>
          <a:solidFill>
            <a:schemeClr val="accent1"/>
          </a:solidFill>
          <a:ln w="9525">
            <a:noFill/>
          </a:ln>
        </p:spPr>
        <p:txBody>
          <a:bodyPr anchor="ctr" anchorCtr="0"/>
          <a:p>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轻度：</a:t>
            </a:r>
            <a:r>
              <a:rPr lang="zh-CN" altLang="zh-CN" sz="1600" b="1" dirty="0">
                <a:solidFill>
                  <a:schemeClr val="tx1"/>
                </a:solidFill>
                <a:latin typeface="微软雅黑" panose="020B0503020204020204" charset="-122"/>
                <a:ea typeface="微软雅黑" panose="020B0503020204020204" charset="-122"/>
                <a:cs typeface="微软雅黑" panose="020B0503020204020204" charset="-122"/>
              </a:rPr>
              <a:t>32</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zh-CN" sz="1600" b="1" dirty="0">
                <a:solidFill>
                  <a:schemeClr val="tx1"/>
                </a:solidFill>
                <a:latin typeface="微软雅黑" panose="020B0503020204020204" charset="-122"/>
                <a:ea typeface="微软雅黑" panose="020B0503020204020204" charset="-122"/>
                <a:cs typeface="微软雅黑" panose="020B0503020204020204" charset="-122"/>
              </a:rPr>
              <a:t>35℃</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中度：</a:t>
            </a:r>
            <a:r>
              <a:rPr lang="zh-CN" altLang="zh-CN" sz="1600" b="1" dirty="0">
                <a:solidFill>
                  <a:schemeClr val="tx1"/>
                </a:solidFill>
                <a:latin typeface="微软雅黑" panose="020B0503020204020204" charset="-122"/>
                <a:ea typeface="微软雅黑" panose="020B0503020204020204" charset="-122"/>
                <a:cs typeface="微软雅黑" panose="020B0503020204020204" charset="-122"/>
              </a:rPr>
              <a:t>30</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zh-CN" sz="1600" b="1" dirty="0">
                <a:solidFill>
                  <a:schemeClr val="tx1"/>
                </a:solidFill>
                <a:latin typeface="微软雅黑" panose="020B0503020204020204" charset="-122"/>
                <a:ea typeface="微软雅黑" panose="020B0503020204020204" charset="-122"/>
                <a:cs typeface="微软雅黑" panose="020B0503020204020204" charset="-122"/>
              </a:rPr>
              <a:t>32℃</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重度：＜</a:t>
            </a: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30</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致死温度：</a:t>
            </a: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23-25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a:t>
            </a:r>
            <a:endParaRPr lang="en-US" altLang="zh-CN" sz="1600" b="1">
              <a:solidFill>
                <a:schemeClr val="tx1"/>
              </a:solidFill>
              <a:latin typeface="微软雅黑" panose="020B0503020204020204" charset="-122"/>
              <a:ea typeface="微软雅黑" panose="020B0503020204020204" charset="-122"/>
              <a:cs typeface="微软雅黑" panose="020B0503020204020204" charset="-122"/>
            </a:endParaRPr>
          </a:p>
        </p:txBody>
      </p:sp>
      <p:grpSp>
        <p:nvGrpSpPr>
          <p:cNvPr id="12" name="组合 43"/>
          <p:cNvGrpSpPr/>
          <p:nvPr/>
        </p:nvGrpSpPr>
        <p:grpSpPr>
          <a:xfrm>
            <a:off x="8263890" y="4004945"/>
            <a:ext cx="2325370" cy="1353820"/>
            <a:chOff x="6099175" y="3859213"/>
            <a:chExt cx="1850202" cy="1413577"/>
          </a:xfrm>
        </p:grpSpPr>
        <p:sp>
          <p:nvSpPr>
            <p:cNvPr id="68649" name="AutoShape 6"/>
            <p:cNvSpPr/>
            <p:nvPr/>
          </p:nvSpPr>
          <p:spPr>
            <a:xfrm flipH="1" flipV="1">
              <a:off x="6099175" y="3859213"/>
              <a:ext cx="1850202" cy="1413577"/>
            </a:xfrm>
            <a:prstGeom prst="parallelogram">
              <a:avLst>
                <a:gd name="adj" fmla="val 27508"/>
              </a:avLst>
            </a:prstGeom>
            <a:gradFill rotWithShape="1">
              <a:gsLst>
                <a:gs pos="0">
                  <a:srgbClr val="CC99FF"/>
                </a:gs>
                <a:gs pos="100000">
                  <a:srgbClr val="FFFFFF"/>
                </a:gs>
              </a:gsLst>
              <a:lin ang="5400000" scaled="1"/>
              <a:tileRect/>
            </a:gradFill>
            <a:ln w="9525" cap="flat" cmpd="sng">
              <a:solidFill>
                <a:srgbClr val="000000"/>
              </a:solidFill>
              <a:prstDash val="solid"/>
              <a:miter/>
              <a:headEnd type="none" w="med" len="med"/>
              <a:tailEnd type="none" w="med" len="med"/>
            </a:ln>
          </p:spPr>
          <p:txBody>
            <a:bodyPr rot="10800000"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8650" name="Text Box 25"/>
            <p:cNvSpPr txBox="1"/>
            <p:nvPr/>
          </p:nvSpPr>
          <p:spPr>
            <a:xfrm>
              <a:off x="6438900" y="4132263"/>
              <a:ext cx="1295400" cy="689550"/>
            </a:xfrm>
            <a:prstGeom prst="rect">
              <a:avLst/>
            </a:prstGeom>
            <a:noFill/>
            <a:ln w="9525">
              <a:noFill/>
            </a:ln>
          </p:spPr>
          <p:txBody>
            <a:bodyPr>
              <a:spAutoFit/>
            </a:bodyPr>
            <a:p>
              <a:pPr fontAlgn="t">
                <a:spcBef>
                  <a:spcPts val="600"/>
                </a:spcBef>
              </a:pP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1.</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临床表现</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pPr fontAlgn="t">
                <a:spcBef>
                  <a:spcPts val="600"/>
                </a:spcBef>
              </a:pPr>
              <a:r>
                <a:rPr lang="en-US" altLang="zh-CN" sz="1600" b="1">
                  <a:solidFill>
                    <a:schemeClr val="tx1"/>
                  </a:solidFill>
                  <a:latin typeface="微软雅黑" panose="020B0503020204020204" charset="-122"/>
                  <a:ea typeface="微软雅黑" panose="020B0503020204020204" charset="-122"/>
                  <a:cs typeface="微软雅黑" panose="020B0503020204020204" charset="-122"/>
                </a:rPr>
                <a:t>2.</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护理措施</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p:txBody>
        </p:sp>
      </p:grpSp>
      <p:sp>
        <p:nvSpPr>
          <p:cNvPr id="68651" name="圆角矩形标注 45"/>
          <p:cNvSpPr/>
          <p:nvPr/>
        </p:nvSpPr>
        <p:spPr>
          <a:xfrm>
            <a:off x="6288405" y="5253355"/>
            <a:ext cx="4670425" cy="1342390"/>
          </a:xfrm>
          <a:prstGeom prst="wedgeRoundRectCallout">
            <a:avLst>
              <a:gd name="adj1" fmla="val 31676"/>
              <a:gd name="adj2" fmla="val -76102"/>
              <a:gd name="adj3" fmla="val 16667"/>
            </a:avLst>
          </a:prstGeom>
          <a:gradFill rotWithShape="1">
            <a:gsLst>
              <a:gs pos="0">
                <a:srgbClr val="866A98">
                  <a:alpha val="100000"/>
                </a:srgbClr>
              </a:gs>
              <a:gs pos="50000">
                <a:srgbClr val="C29ADB">
                  <a:alpha val="100000"/>
                </a:srgbClr>
              </a:gs>
              <a:gs pos="100000">
                <a:srgbClr val="E7B8FF">
                  <a:alpha val="100000"/>
                </a:srgbClr>
              </a:gs>
            </a:gsLst>
            <a:lin ang="8100000" scaled="1"/>
            <a:tileRect/>
          </a:gradFill>
          <a:ln w="9525">
            <a:noFill/>
          </a:ln>
        </p:spPr>
        <p:txBody>
          <a:bodyPr lIns="0" tIns="48000" rIns="0" bIns="48000" anchor="ctr" anchorCtr="0"/>
          <a:p>
            <a:pPr algn="just">
              <a:lnSpc>
                <a:spcPct val="120000"/>
              </a:lnSpc>
              <a:spcBef>
                <a:spcPts val="0"/>
              </a:spcBef>
              <a:spcAft>
                <a:spcPts val="0"/>
              </a:spcAft>
            </a:pPr>
            <a:r>
              <a:rPr lang="zh-CN" altLang="en-US" sz="1600" b="1" dirty="0">
                <a:solidFill>
                  <a:schemeClr val="tx1"/>
                </a:solidFill>
                <a:latin typeface="微软雅黑" panose="020B0503020204020204" charset="-122"/>
                <a:ea typeface="微软雅黑" panose="020B0503020204020204" charset="-122"/>
              </a:rPr>
              <a:t>体温不升，呼吸减慢、脉搏细弱、血压降低，皮肤苍白冰冷，感觉与反应迟钝，甚至昏迷。</a:t>
            </a:r>
            <a:endParaRPr lang="zh-CN" altLang="en-US" sz="1600" b="1" dirty="0">
              <a:solidFill>
                <a:schemeClr val="tx1"/>
              </a:solidFill>
              <a:latin typeface="微软雅黑" panose="020B0503020204020204" charset="-122"/>
              <a:ea typeface="微软雅黑" panose="020B0503020204020204" charset="-122"/>
            </a:endParaRPr>
          </a:p>
        </p:txBody>
      </p:sp>
      <p:sp>
        <p:nvSpPr>
          <p:cNvPr id="23" name="Title 6"/>
          <p:cNvSpPr txBox="1"/>
          <p:nvPr>
            <p:custDataLst>
              <p:tags r:id="rId4"/>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一、正常体温及其生理变化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up)">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35"/>
                                        </p:tgtEl>
                                        <p:attrNameLst>
                                          <p:attrName>style.visibility</p:attrName>
                                        </p:attrNameLst>
                                      </p:cBhvr>
                                      <p:to>
                                        <p:strVal val="hidden"/>
                                      </p:to>
                                    </p:se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right)">
                                      <p:cBhvr>
                                        <p:cTn id="19" dur="500"/>
                                        <p:tgtEl>
                                          <p:spTgt spid="8"/>
                                        </p:tgtEl>
                                      </p:cBhvr>
                                    </p:animEffect>
                                  </p:childTnLst>
                                </p:cTn>
                              </p:par>
                              <p:par>
                                <p:cTn id="20" presetID="22" presetClass="entr" presetSubtype="2"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childTnLst>
                          </p:cTn>
                        </p:par>
                        <p:par>
                          <p:cTn id="23" fill="hold">
                            <p:stCondLst>
                              <p:cond delay="500"/>
                            </p:stCondLst>
                            <p:childTnLst>
                              <p:par>
                                <p:cTn id="24" presetID="20" presetClass="entr" presetSubtype="0"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edge">
                                      <p:cBhvr>
                                        <p:cTn id="26" dur="500"/>
                                        <p:tgtEl>
                                          <p:spTgt spid="3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1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nodeType="clickEffect">
                                  <p:stCondLst>
                                    <p:cond delay="0"/>
                                  </p:stCondLst>
                                  <p:childTnLst>
                                    <p:set>
                                      <p:cBhvr>
                                        <p:cTn id="35" dur="1" fill="hold">
                                          <p:stCondLst>
                                            <p:cond delay="0"/>
                                          </p:stCondLst>
                                        </p:cTn>
                                        <p:tgtEl>
                                          <p:spTgt spid="10"/>
                                        </p:tgtEl>
                                        <p:attrNameLst>
                                          <p:attrName>style.visibility</p:attrName>
                                        </p:attrNameLst>
                                      </p:cBhvr>
                                      <p:to>
                                        <p:strVal val="hidden"/>
                                      </p:to>
                                    </p:set>
                                  </p:childTnLst>
                                </p:cTn>
                              </p:par>
                              <p:par>
                                <p:cTn id="36" presetID="22" presetClass="entr" presetSubtype="8"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10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11"/>
                                        </p:tgtEl>
                                        <p:attrNameLst>
                                          <p:attrName>style.visibility</p:attrName>
                                        </p:attrNameLst>
                                      </p:cBhvr>
                                      <p:to>
                                        <p:strVal val="hidden"/>
                                      </p:to>
                                    </p:set>
                                  </p:childTnLst>
                                </p:cTn>
                              </p:par>
                              <p:par>
                                <p:cTn id="43" presetID="22" presetClass="entr" presetSubtype="1"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up)">
                                      <p:cBhvr>
                                        <p:cTn id="45" dur="500"/>
                                        <p:tgtEl>
                                          <p:spTgt spid="36"/>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grpId="1" nodeType="clickEffect">
                                  <p:stCondLst>
                                    <p:cond delay="0"/>
                                  </p:stCondLst>
                                  <p:childTnLst>
                                    <p:set>
                                      <p:cBhvr>
                                        <p:cTn id="49" dur="1" fill="hold">
                                          <p:stCondLst>
                                            <p:cond delay="0"/>
                                          </p:stCondLst>
                                        </p:cTn>
                                        <p:tgtEl>
                                          <p:spTgt spid="36"/>
                                        </p:tgtEl>
                                        <p:attrNameLst>
                                          <p:attrName>style.visibility</p:attrName>
                                        </p:attrNameLst>
                                      </p:cBhvr>
                                      <p:to>
                                        <p:strVal val="hidden"/>
                                      </p:to>
                                    </p:set>
                                  </p:childTnLst>
                                </p:cTn>
                              </p:par>
                              <p:par>
                                <p:cTn id="50" presetID="22" presetClass="entr" presetSubtype="8" fill="hold" nodeType="with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500"/>
                                        <p:tgtEl>
                                          <p:spTgt spid="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par>
                                <p:cTn id="58" presetID="22" presetClass="entr" presetSubtype="8"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par>
                          <p:cTn id="61" fill="hold">
                            <p:stCondLst>
                              <p:cond delay="500"/>
                            </p:stCondLst>
                            <p:childTnLst>
                              <p:par>
                                <p:cTn id="62" presetID="20" presetClass="entr" presetSubtype="0"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wedge">
                                      <p:cBhvr>
                                        <p:cTn id="64" dur="500"/>
                                        <p:tgtEl>
                                          <p:spTgt spid="3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68647"/>
                                        </p:tgtEl>
                                        <p:attrNameLst>
                                          <p:attrName>style.visibility</p:attrName>
                                        </p:attrNameLst>
                                      </p:cBhvr>
                                      <p:to>
                                        <p:strVal val="visible"/>
                                      </p:to>
                                    </p:set>
                                    <p:animEffect transition="in" filter="wipe(down)">
                                      <p:cBhvr>
                                        <p:cTn id="69" dur="500"/>
                                        <p:tgtEl>
                                          <p:spTgt spid="68647"/>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xit" presetSubtype="0" fill="hold" grpId="1" nodeType="clickEffect">
                                  <p:stCondLst>
                                    <p:cond delay="0"/>
                                  </p:stCondLst>
                                  <p:childTnLst>
                                    <p:set>
                                      <p:cBhvr>
                                        <p:cTn id="73" dur="1" fill="hold">
                                          <p:stCondLst>
                                            <p:cond delay="0"/>
                                          </p:stCondLst>
                                        </p:cTn>
                                        <p:tgtEl>
                                          <p:spTgt spid="68647"/>
                                        </p:tgtEl>
                                        <p:attrNameLst>
                                          <p:attrName>style.visibility</p:attrName>
                                        </p:attrNameLst>
                                      </p:cBhvr>
                                      <p:to>
                                        <p:strVal val="hidden"/>
                                      </p:to>
                                    </p:set>
                                  </p:childTnLst>
                                </p:cTn>
                              </p:par>
                              <p:par>
                                <p:cTn id="74" presetID="22" presetClass="entr" presetSubtype="1" fill="hold" grpId="1" nodeType="withEffect">
                                  <p:stCondLst>
                                    <p:cond delay="0"/>
                                  </p:stCondLst>
                                  <p:childTnLst>
                                    <p:set>
                                      <p:cBhvr>
                                        <p:cTn id="75" dur="1" fill="hold">
                                          <p:stCondLst>
                                            <p:cond delay="0"/>
                                          </p:stCondLst>
                                        </p:cTn>
                                        <p:tgtEl>
                                          <p:spTgt spid="68651"/>
                                        </p:tgtEl>
                                        <p:attrNameLst>
                                          <p:attrName>style.visibility</p:attrName>
                                        </p:attrNameLst>
                                      </p:cBhvr>
                                      <p:to>
                                        <p:strVal val="visible"/>
                                      </p:to>
                                    </p:set>
                                    <p:animEffect transition="in" filter="wipe(up)">
                                      <p:cBhvr>
                                        <p:cTn id="76" dur="500"/>
                                        <p:tgtEl>
                                          <p:spTgt spid="68651"/>
                                        </p:tgtEl>
                                      </p:cBhvr>
                                    </p:animEffect>
                                  </p:childTnLst>
                                </p:cTn>
                              </p:par>
                            </p:childTnLst>
                          </p:cTn>
                        </p:par>
                      </p:childTnLst>
                    </p:cTn>
                  </p:par>
                  <p:par>
                    <p:cTn id="77" fill="hold">
                      <p:stCondLst>
                        <p:cond delay="indefinite"/>
                      </p:stCondLst>
                      <p:childTnLst>
                        <p:par>
                          <p:cTn id="78" fill="hold">
                            <p:stCondLst>
                              <p:cond delay="0"/>
                            </p:stCondLst>
                            <p:childTnLst>
                              <p:par>
                                <p:cTn id="79" presetID="1" presetClass="exit" presetSubtype="0" fill="hold" grpId="0" nodeType="clickEffect">
                                  <p:stCondLst>
                                    <p:cond delay="0"/>
                                  </p:stCondLst>
                                  <p:childTnLst>
                                    <p:set>
                                      <p:cBhvr>
                                        <p:cTn id="80" dur="1" fill="hold">
                                          <p:stCondLst>
                                            <p:cond delay="0"/>
                                          </p:stCondLst>
                                        </p:cTn>
                                        <p:tgtEl>
                                          <p:spTgt spid="68651"/>
                                        </p:tgtEl>
                                        <p:attrNameLst>
                                          <p:attrName>style.visibility</p:attrName>
                                        </p:attrNameLst>
                                      </p:cBhvr>
                                      <p:to>
                                        <p:strVal val="hidden"/>
                                      </p:to>
                                    </p:set>
                                  </p:childTnLst>
                                </p:cTn>
                              </p:par>
                              <p:par>
                                <p:cTn id="81" presetID="22" presetClass="entr" presetSubtype="1" fill="hold" grpId="0" nodeType="with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up)">
                                      <p:cBhvr>
                                        <p:cTn id="8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6" grpId="1" bldLvl="0" animBg="1"/>
      <p:bldP spid="33" grpId="0" bldLvl="0" animBg="1"/>
      <p:bldP spid="34" grpId="0" bldLvl="0" animBg="1"/>
      <p:bldP spid="35" grpId="0" bldLvl="0" animBg="1"/>
      <p:bldP spid="35" grpId="1" bldLvl="0" animBg="1"/>
      <p:bldP spid="68647" grpId="0" bldLvl="0" animBg="1"/>
      <p:bldP spid="68647" grpId="1" bldLvl="0" animBg="1"/>
      <p:bldP spid="68651" grpId="0" bldLvl="0" animBg="1"/>
      <p:bldP spid="68651" grpId="1" bldLvl="0" animBg="1"/>
      <p:bldP spid="4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2"/>
          <p:cNvSpPr>
            <a:spLocks noGrp="1"/>
          </p:cNvSpPr>
          <p:nvPr>
            <p:ph type="title" idx="4294967295"/>
          </p:nvPr>
        </p:nvSpPr>
        <p:spPr>
          <a:xfrm>
            <a:off x="2063750" y="908685"/>
            <a:ext cx="7703185" cy="594360"/>
          </a:xfrm>
        </p:spPr>
        <p:txBody>
          <a:bodyPr vert="horz" wrap="square" lIns="121920" tIns="60960" rIns="121920" bIns="60960" anchor="ctr" anchorCtr="0"/>
          <a:p>
            <a:pPr algn="ctr"/>
            <a:r>
              <a:rPr lang="zh-CN" altLang="en-US" sz="2500" b="1" dirty="0"/>
              <a:t>临床常见热型</a:t>
            </a:r>
            <a:endParaRPr lang="zh-CN" altLang="en-US" sz="2500" b="1" dirty="0"/>
          </a:p>
        </p:txBody>
      </p:sp>
      <p:sp>
        <p:nvSpPr>
          <p:cNvPr id="14403" name="Rectangle 67"/>
          <p:cNvSpPr>
            <a:spLocks noChangeArrowheads="1"/>
          </p:cNvSpPr>
          <p:nvPr/>
        </p:nvSpPr>
        <p:spPr bwMode="auto">
          <a:xfrm>
            <a:off x="1343660" y="5475605"/>
            <a:ext cx="9714865" cy="829945"/>
          </a:xfrm>
          <a:prstGeom prst="rect">
            <a:avLst/>
          </a:prstGeom>
          <a:noFill/>
          <a:ln w="9525" cap="flat" cmpd="sng" algn="ctr">
            <a:noFill/>
            <a:prstDash val="solid"/>
            <a:miter lim="800000"/>
          </a:ln>
          <a:effectLst>
            <a:prstShdw prst="shdw17" dist="17961" dir="2700000">
              <a:schemeClr val="bg2">
                <a:gamma/>
                <a:shade val="60000"/>
                <a:invGamma/>
              </a:schemeClr>
            </a:prstShdw>
          </a:effectLst>
        </p:spPr>
        <p:txBody>
          <a:bodyPr wrap="square" anchor="ctr">
            <a:spAutoFit/>
          </a:bodyPr>
          <a:lstStyle/>
          <a:p>
            <a:pPr marL="0" marR="0" lvl="0" indent="0" algn="just" defTabSz="914400" rtl="0" eaLnBrk="0" fontAlgn="base" latinLnBrk="0" hangingPunct="0">
              <a:lnSpc>
                <a:spcPct val="120000"/>
              </a:lnSpc>
              <a:spcBef>
                <a:spcPts val="0"/>
              </a:spcBef>
              <a:spcAft>
                <a:spcPts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）稽留热（</a:t>
            </a:r>
            <a:r>
              <a:rPr kumimoji="0" lang="en-US" altLang="zh-CN"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continuous fever</a:t>
            </a:r>
            <a:r>
              <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）：体温持续在</a:t>
            </a:r>
            <a:r>
              <a:rPr kumimoji="0" lang="en-US" altLang="zh-CN"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39</a:t>
            </a:r>
            <a:r>
              <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40℃</a:t>
            </a:r>
            <a:r>
              <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左右，达数天或数周，</a:t>
            </a:r>
            <a:r>
              <a:rPr kumimoji="0" lang="en-US" altLang="zh-CN"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24</a:t>
            </a:r>
            <a:r>
              <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小时波动范围不超过</a:t>
            </a:r>
            <a:r>
              <a:rPr kumimoji="0" lang="en-US" altLang="zh-CN"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。常见于肺炎球菌性肺炎、伤寒等</a:t>
            </a:r>
            <a:endPar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aphicFrame>
        <p:nvGraphicFramePr>
          <p:cNvPr id="77828" name="对象 77827"/>
          <p:cNvGraphicFramePr/>
          <p:nvPr/>
        </p:nvGraphicFramePr>
        <p:xfrm>
          <a:off x="3072130" y="1412875"/>
          <a:ext cx="6465570" cy="4050665"/>
        </p:xfrm>
        <a:graphic>
          <a:graphicData uri="http://schemas.openxmlformats.org/presentationml/2006/ole">
            <mc:AlternateContent xmlns:mc="http://schemas.openxmlformats.org/markup-compatibility/2006">
              <mc:Choice xmlns:v="urn:schemas-microsoft-com:vml" Requires="v">
                <p:oleObj spid="_x0000_s3079" name="" r:id="rId1" imgW="6399530" imgH="4596765" progId="Photoshop.Image.8">
                  <p:embed/>
                </p:oleObj>
              </mc:Choice>
              <mc:Fallback>
                <p:oleObj name="" r:id="rId1" imgW="6399530" imgH="4596765" progId="Photoshop.Image.8">
                  <p:embed/>
                  <p:pic>
                    <p:nvPicPr>
                      <p:cNvPr id="0" name="图片 3078"/>
                      <p:cNvPicPr/>
                      <p:nvPr/>
                    </p:nvPicPr>
                    <p:blipFill>
                      <a:blip r:embed="rId2"/>
                      <a:stretch>
                        <a:fillRect/>
                      </a:stretch>
                    </p:blipFill>
                    <p:spPr>
                      <a:xfrm>
                        <a:off x="3072130" y="1412875"/>
                        <a:ext cx="6465570" cy="4050665"/>
                      </a:xfrm>
                      <a:prstGeom prst="rect">
                        <a:avLst/>
                      </a:prstGeom>
                      <a:noFill/>
                      <a:ln w="38100">
                        <a:noFill/>
                        <a:miter/>
                      </a:ln>
                    </p:spPr>
                  </p:pic>
                </p:oleObj>
              </mc:Fallback>
            </mc:AlternateContent>
          </a:graphicData>
        </a:graphic>
      </p:graphicFrame>
      <p:sp>
        <p:nvSpPr>
          <p:cNvPr id="23" name="Title 6"/>
          <p:cNvSpPr txBox="1"/>
          <p:nvPr>
            <p:custDataLst>
              <p:tags r:id="rId3"/>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一、正常体温及其生理变化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Rectangle 2"/>
          <p:cNvSpPr>
            <a:spLocks noGrp="1"/>
          </p:cNvSpPr>
          <p:nvPr>
            <p:ph type="title" idx="4294967295"/>
          </p:nvPr>
        </p:nvSpPr>
        <p:spPr>
          <a:xfrm>
            <a:off x="3860800" y="1196975"/>
            <a:ext cx="4470400" cy="462280"/>
          </a:xfrm>
        </p:spPr>
        <p:txBody>
          <a:bodyPr vert="horz" wrap="square" lIns="121920" tIns="60960" rIns="121920" bIns="60960" anchor="ctr" anchorCtr="0">
            <a:normAutofit fontScale="90000"/>
          </a:bodyPr>
          <a:p>
            <a:pPr algn="ctr"/>
            <a:r>
              <a:rPr lang="zh-CN" altLang="en-US" sz="2500" b="1" dirty="0"/>
              <a:t>临床常见热型</a:t>
            </a:r>
            <a:endParaRPr lang="zh-CN" altLang="en-US" sz="2500" b="1" dirty="0"/>
          </a:p>
        </p:txBody>
      </p:sp>
      <p:sp>
        <p:nvSpPr>
          <p:cNvPr id="115713" name="Rectangle 1"/>
          <p:cNvSpPr>
            <a:spLocks noChangeArrowheads="1"/>
          </p:cNvSpPr>
          <p:nvPr/>
        </p:nvSpPr>
        <p:spPr bwMode="auto">
          <a:xfrm>
            <a:off x="1415415" y="5517198"/>
            <a:ext cx="9836785" cy="784225"/>
          </a:xfrm>
          <a:prstGeom prst="rect">
            <a:avLst/>
          </a:prstGeom>
          <a:noFill/>
          <a:ln w="9525" cap="flat" cmpd="sng" algn="ctr">
            <a:noFill/>
            <a:prstDash val="solid"/>
            <a:miter lim="800000"/>
          </a:ln>
          <a:effectLst>
            <a:prstShdw prst="shdw17" dist="17961" dir="2700000">
              <a:schemeClr val="bg2">
                <a:gamma/>
                <a:shade val="60000"/>
                <a:invGamma/>
              </a:schemeClr>
            </a:prstShdw>
          </a:effectLst>
        </p:spPr>
        <p:txBody>
          <a:bodyPr wrap="square" bIns="0" anchor="ctr">
            <a:spAutoFit/>
          </a:bodyPr>
          <a:lstStyle/>
          <a:p>
            <a:pPr marL="0" marR="0" lvl="0" indent="304800" algn="just" defTabSz="914400" rtl="0" eaLnBrk="0" fontAlgn="base" latinLnBrk="0" hangingPunct="0">
              <a:lnSpc>
                <a:spcPct val="120000"/>
              </a:lnSpc>
              <a:spcBef>
                <a:spcPts val="0"/>
              </a:spcBef>
              <a:spcAft>
                <a:spcPts val="0"/>
              </a:spcAft>
              <a:buClrTx/>
              <a:buSzTx/>
              <a:buFontTx/>
              <a:buNone/>
              <a:defRPr/>
            </a:pPr>
            <a:r>
              <a:rPr kumimoji="0" 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）弛张热（</a:t>
            </a:r>
            <a:r>
              <a:rPr kumimoji="0" lang="zh-CN" alt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remittent fever</a:t>
            </a:r>
            <a:r>
              <a:rPr kumimoji="0" 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）：体温在</a:t>
            </a:r>
            <a:r>
              <a:rPr kumimoji="0" lang="zh-CN" alt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39℃</a:t>
            </a:r>
            <a:r>
              <a:rPr kumimoji="0" 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以上，但波动幅度大，</a:t>
            </a:r>
            <a:r>
              <a:rPr kumimoji="0" lang="zh-CN" alt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24</a:t>
            </a:r>
            <a:r>
              <a:rPr kumimoji="0" 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小时内温差达</a:t>
            </a:r>
            <a:r>
              <a:rPr kumimoji="0" lang="zh-CN" alt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以上，最低体温仍高于正常水平。常见于败血症、风湿热、化脓性疾病等。 </a:t>
            </a:r>
            <a:endParaRPr kumimoji="0" 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aphicFrame>
        <p:nvGraphicFramePr>
          <p:cNvPr id="72708" name="对象 72707"/>
          <p:cNvGraphicFramePr/>
          <p:nvPr/>
        </p:nvGraphicFramePr>
        <p:xfrm>
          <a:off x="2927350" y="1916430"/>
          <a:ext cx="5797550" cy="3366770"/>
        </p:xfrm>
        <a:graphic>
          <a:graphicData uri="http://schemas.openxmlformats.org/presentationml/2006/ole">
            <mc:AlternateContent xmlns:mc="http://schemas.openxmlformats.org/markup-compatibility/2006">
              <mc:Choice xmlns:v="urn:schemas-microsoft-com:vml" Requires="v">
                <p:oleObj spid="_x0000_s3077" name="" r:id="rId1" imgW="5892800" imgH="4584700" progId="Photoshop.Image.8">
                  <p:embed/>
                </p:oleObj>
              </mc:Choice>
              <mc:Fallback>
                <p:oleObj name="" r:id="rId1" imgW="5892800" imgH="4584700" progId="Photoshop.Image.8">
                  <p:embed/>
                  <p:pic>
                    <p:nvPicPr>
                      <p:cNvPr id="0" name="图片 3076"/>
                      <p:cNvPicPr/>
                      <p:nvPr/>
                    </p:nvPicPr>
                    <p:blipFill>
                      <a:blip r:embed="rId2"/>
                      <a:stretch>
                        <a:fillRect/>
                      </a:stretch>
                    </p:blipFill>
                    <p:spPr>
                      <a:xfrm>
                        <a:off x="2927350" y="1916430"/>
                        <a:ext cx="5797550" cy="3366770"/>
                      </a:xfrm>
                      <a:prstGeom prst="rect">
                        <a:avLst/>
                      </a:prstGeom>
                      <a:noFill/>
                      <a:ln w="38100">
                        <a:noFill/>
                        <a:miter/>
                      </a:ln>
                    </p:spPr>
                  </p:pic>
                </p:oleObj>
              </mc:Fallback>
            </mc:AlternateContent>
          </a:graphicData>
        </a:graphic>
      </p:graphicFrame>
      <p:sp>
        <p:nvSpPr>
          <p:cNvPr id="23" name="Title 6"/>
          <p:cNvSpPr txBox="1"/>
          <p:nvPr>
            <p:custDataLst>
              <p:tags r:id="rId3"/>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一、正常体温及其生理变化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微软雅黑" panose="020B0503020204020204" charset="-122"/>
                <a:ea typeface="微软雅黑" panose="020B0503020204020204" charset="-122"/>
              </a:rPr>
              <a:t>目</a:t>
            </a:r>
            <a:endParaRPr lang="zh-CN" altLang="en-US" sz="9600" b="1">
              <a:solidFill>
                <a:srgbClr val="5A84AF"/>
              </a:solidFill>
              <a:latin typeface="微软雅黑" panose="020B0503020204020204" charset="-122"/>
              <a:ea typeface="微软雅黑" panose="020B0503020204020204" charset="-122"/>
            </a:endParaRPr>
          </a:p>
          <a:p>
            <a:r>
              <a:rPr lang="zh-CN" altLang="en-US" sz="9600" b="1">
                <a:solidFill>
                  <a:srgbClr val="5A84AF"/>
                </a:solidFill>
                <a:latin typeface="微软雅黑" panose="020B0503020204020204" charset="-122"/>
                <a:ea typeface="微软雅黑" panose="020B0503020204020204" charset="-122"/>
              </a:rPr>
              <a:t>录</a:t>
            </a:r>
            <a:endParaRPr lang="zh-CN" altLang="en-US" sz="9600" b="1">
              <a:solidFill>
                <a:srgbClr val="5A84AF"/>
              </a:solidFill>
              <a:latin typeface="微软雅黑" panose="020B0503020204020204" charset="-122"/>
              <a:ea typeface="微软雅黑" panose="020B0503020204020204"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医院与医院环境</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患者入院的初步护理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医院感染的预防与控制</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卧位与安全</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清洁护理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第六章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营养与护理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7" name="组合 36"/>
          <p:cNvGrpSpPr/>
          <p:nvPr/>
        </p:nvGrpSpPr>
        <p:grpSpPr>
          <a:xfrm>
            <a:off x="8361281" y="4530415"/>
            <a:ext cx="3312000"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第八章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生命体征的观察与护理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第七章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排泄护理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ppt_x</p:attrName>
                                        </p:attrNameLst>
                                      </p:cBhvr>
                                      <p:tavLst>
                                        <p:tav tm="0">
                                          <p:val>
                                            <p:strVal val="#ppt_x-#ppt_w*1.125000"/>
                                          </p:val>
                                        </p:tav>
                                        <p:tav tm="100000">
                                          <p:val>
                                            <p:strVal val="#ppt_x"/>
                                          </p:val>
                                        </p:tav>
                                      </p:tavLst>
                                    </p:anim>
                                    <p:animEffect transition="in" filter="wipe(right)">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2"/>
          <p:cNvSpPr>
            <a:spLocks noGrp="1"/>
          </p:cNvSpPr>
          <p:nvPr>
            <p:ph type="title" idx="4294967295"/>
          </p:nvPr>
        </p:nvSpPr>
        <p:spPr>
          <a:xfrm>
            <a:off x="3863340" y="1268730"/>
            <a:ext cx="4470400" cy="544195"/>
          </a:xfrm>
        </p:spPr>
        <p:txBody>
          <a:bodyPr vert="horz" wrap="square" lIns="121920" tIns="60960" rIns="121920" bIns="60960" anchor="ctr" anchorCtr="0"/>
          <a:p>
            <a:pPr algn="ctr"/>
            <a:r>
              <a:rPr lang="zh-CN" altLang="en-US" sz="2500" b="1" dirty="0"/>
              <a:t>临床常见热型</a:t>
            </a:r>
            <a:endParaRPr lang="zh-CN" altLang="en-US" sz="2500" b="1" dirty="0"/>
          </a:p>
        </p:txBody>
      </p:sp>
      <p:sp>
        <p:nvSpPr>
          <p:cNvPr id="116737" name="Rectangle 1"/>
          <p:cNvSpPr>
            <a:spLocks noChangeArrowheads="1"/>
          </p:cNvSpPr>
          <p:nvPr/>
        </p:nvSpPr>
        <p:spPr bwMode="auto">
          <a:xfrm>
            <a:off x="1199304" y="5146464"/>
            <a:ext cx="10160000" cy="1153160"/>
          </a:xfrm>
          <a:prstGeom prst="rect">
            <a:avLst/>
          </a:prstGeom>
          <a:noFill/>
          <a:ln w="9525" cap="flat" cmpd="sng" algn="ctr">
            <a:noFill/>
            <a:prstDash val="solid"/>
            <a:miter lim="800000"/>
          </a:ln>
          <a:effectLst>
            <a:prstShdw prst="shdw17" dist="17961" dir="2700000">
              <a:schemeClr val="bg2">
                <a:gamma/>
                <a:shade val="60000"/>
                <a:invGamma/>
              </a:schemeClr>
            </a:prstShdw>
          </a:effectLst>
        </p:spPr>
        <p:txBody>
          <a:bodyPr wrap="square" bIns="0" anchor="ctr">
            <a:spAutoFit/>
          </a:bodyPr>
          <a:lstStyle/>
          <a:p>
            <a:pPr marL="0" marR="0" lvl="0" indent="304800" algn="just" defTabSz="914400" rtl="0" eaLnBrk="0" fontAlgn="base" latinLnBrk="0" hangingPunct="0">
              <a:lnSpc>
                <a:spcPct val="120000"/>
              </a:lnSpc>
              <a:spcBef>
                <a:spcPts val="0"/>
              </a:spcBef>
              <a:spcAft>
                <a:spcPts val="0"/>
              </a:spcAft>
              <a:buClrTx/>
              <a:buSzTx/>
              <a:buFontTx/>
              <a:buNone/>
              <a:defRPr/>
            </a:pPr>
            <a:r>
              <a:rPr kumimoji="0" 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r>
              <a:rPr kumimoji="0" 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）间歇热（</a:t>
            </a:r>
            <a:r>
              <a:rPr kumimoji="0" lang="zh-CN" alt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intermittent fever</a:t>
            </a:r>
            <a:r>
              <a:rPr kumimoji="0" 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）：体温骤然升高至</a:t>
            </a:r>
            <a:r>
              <a:rPr kumimoji="0" lang="zh-CN" alt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39℃</a:t>
            </a:r>
            <a:r>
              <a:rPr kumimoji="0" 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以上，持续数小时或更长，然后下降至正常或正常以下，经过一个间歇，又反复发作。即高热与正常体温交替出现。常见于疟疾、回归热等。 </a:t>
            </a:r>
            <a:endParaRPr kumimoji="0" 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aphicFrame>
        <p:nvGraphicFramePr>
          <p:cNvPr id="73732" name="对象 73731"/>
          <p:cNvGraphicFramePr/>
          <p:nvPr/>
        </p:nvGraphicFramePr>
        <p:xfrm>
          <a:off x="2927350" y="2060575"/>
          <a:ext cx="6151880" cy="3086735"/>
        </p:xfrm>
        <a:graphic>
          <a:graphicData uri="http://schemas.openxmlformats.org/presentationml/2006/ole">
            <mc:AlternateContent xmlns:mc="http://schemas.openxmlformats.org/markup-compatibility/2006">
              <mc:Choice xmlns:v="urn:schemas-microsoft-com:vml" Requires="v">
                <p:oleObj spid="_x0000_s3076" name="" r:id="rId1" imgW="5892800" imgH="4584700" progId="Photoshop.Image.8">
                  <p:embed/>
                </p:oleObj>
              </mc:Choice>
              <mc:Fallback>
                <p:oleObj name="" r:id="rId1" imgW="5892800" imgH="4584700" progId="Photoshop.Image.8">
                  <p:embed/>
                  <p:pic>
                    <p:nvPicPr>
                      <p:cNvPr id="0" name="图片 3075"/>
                      <p:cNvPicPr/>
                      <p:nvPr/>
                    </p:nvPicPr>
                    <p:blipFill>
                      <a:blip r:embed="rId2"/>
                      <a:stretch>
                        <a:fillRect/>
                      </a:stretch>
                    </p:blipFill>
                    <p:spPr>
                      <a:xfrm>
                        <a:off x="2927350" y="2060575"/>
                        <a:ext cx="6151880" cy="3086735"/>
                      </a:xfrm>
                      <a:prstGeom prst="rect">
                        <a:avLst/>
                      </a:prstGeom>
                      <a:noFill/>
                      <a:ln w="38100">
                        <a:noFill/>
                        <a:miter/>
                      </a:ln>
                    </p:spPr>
                  </p:pic>
                </p:oleObj>
              </mc:Fallback>
            </mc:AlternateContent>
          </a:graphicData>
        </a:graphic>
      </p:graphicFrame>
      <p:sp>
        <p:nvSpPr>
          <p:cNvPr id="23" name="Title 6"/>
          <p:cNvSpPr txBox="1"/>
          <p:nvPr>
            <p:custDataLst>
              <p:tags r:id="rId3"/>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一、正常体温及其生理变化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idx="4294967295"/>
          </p:nvPr>
        </p:nvSpPr>
        <p:spPr>
          <a:xfrm>
            <a:off x="4151630" y="981075"/>
            <a:ext cx="4470400" cy="470535"/>
          </a:xfrm>
        </p:spPr>
        <p:txBody>
          <a:bodyPr vert="horz" wrap="square" lIns="121920" tIns="60960" rIns="121920" bIns="60960" anchor="ctr" anchorCtr="0">
            <a:normAutofit fontScale="90000"/>
          </a:bodyPr>
          <a:p>
            <a:pPr algn="ctr"/>
            <a:r>
              <a:rPr lang="zh-CN" altLang="en-US" sz="2500" b="1" dirty="0"/>
              <a:t>临床常见热型</a:t>
            </a:r>
            <a:endParaRPr lang="zh-CN" altLang="en-US" sz="2500" b="1" dirty="0"/>
          </a:p>
        </p:txBody>
      </p:sp>
      <p:sp>
        <p:nvSpPr>
          <p:cNvPr id="116737" name="Rectangle 1"/>
          <p:cNvSpPr>
            <a:spLocks noChangeArrowheads="1"/>
          </p:cNvSpPr>
          <p:nvPr/>
        </p:nvSpPr>
        <p:spPr bwMode="auto">
          <a:xfrm>
            <a:off x="1055158" y="5680816"/>
            <a:ext cx="10058400" cy="784225"/>
          </a:xfrm>
          <a:prstGeom prst="rect">
            <a:avLst/>
          </a:prstGeom>
          <a:noFill/>
          <a:ln w="9525" cap="flat" cmpd="sng" algn="ctr">
            <a:noFill/>
            <a:prstDash val="solid"/>
            <a:miter lim="800000"/>
          </a:ln>
          <a:effectLst>
            <a:prstShdw prst="shdw17" dist="17961" dir="2700000">
              <a:schemeClr val="bg2">
                <a:gamma/>
                <a:shade val="60000"/>
                <a:invGamma/>
              </a:schemeClr>
            </a:prstShdw>
          </a:effectLst>
        </p:spPr>
        <p:txBody>
          <a:bodyPr wrap="square" bIns="0" anchor="ctr">
            <a:spAutoFit/>
          </a:bodyPr>
          <a:lstStyle/>
          <a:p>
            <a:pPr marL="0" marR="0" lvl="0" indent="304800" algn="just" defTabSz="914400" rtl="0" eaLnBrk="0" fontAlgn="base" latinLnBrk="0" hangingPunct="0">
              <a:lnSpc>
                <a:spcPct val="120000"/>
              </a:lnSpc>
              <a:spcBef>
                <a:spcPts val="0"/>
              </a:spcBef>
              <a:spcAft>
                <a:spcPts val="0"/>
              </a:spcAft>
              <a:buClrTx/>
              <a:buSzTx/>
              <a:buFontTx/>
              <a:buNone/>
              <a:defRPr/>
            </a:pPr>
            <a:r>
              <a:rPr kumimoji="0" lang="x-none"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（4）不规则热（irregular fever）：体温在24小时中变化不规则，持续时间不定。常见于流行感冒、癌性发热等。</a:t>
            </a:r>
            <a:endParaRPr kumimoji="0" 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aphicFrame>
        <p:nvGraphicFramePr>
          <p:cNvPr id="74756" name="对象 74755"/>
          <p:cNvGraphicFramePr/>
          <p:nvPr/>
        </p:nvGraphicFramePr>
        <p:xfrm>
          <a:off x="3215640" y="1557020"/>
          <a:ext cx="6179820" cy="4155440"/>
        </p:xfrm>
        <a:graphic>
          <a:graphicData uri="http://schemas.openxmlformats.org/presentationml/2006/ole">
            <mc:AlternateContent xmlns:mc="http://schemas.openxmlformats.org/markup-compatibility/2006">
              <mc:Choice xmlns:v="urn:schemas-microsoft-com:vml" Requires="v">
                <p:oleObj spid="_x0000_s3078" name="" r:id="rId1" imgW="5867400" imgH="4622800" progId="Photoshop.Image.8">
                  <p:embed/>
                </p:oleObj>
              </mc:Choice>
              <mc:Fallback>
                <p:oleObj name="" r:id="rId1" imgW="5867400" imgH="4622800" progId="Photoshop.Image.8">
                  <p:embed/>
                  <p:pic>
                    <p:nvPicPr>
                      <p:cNvPr id="0" name="图片 3077"/>
                      <p:cNvPicPr/>
                      <p:nvPr/>
                    </p:nvPicPr>
                    <p:blipFill>
                      <a:blip r:embed="rId2"/>
                      <a:stretch>
                        <a:fillRect/>
                      </a:stretch>
                    </p:blipFill>
                    <p:spPr>
                      <a:xfrm>
                        <a:off x="3215640" y="1557020"/>
                        <a:ext cx="6179820" cy="4155440"/>
                      </a:xfrm>
                      <a:prstGeom prst="rect">
                        <a:avLst/>
                      </a:prstGeom>
                      <a:noFill/>
                      <a:ln w="38100">
                        <a:noFill/>
                        <a:miter/>
                      </a:ln>
                    </p:spPr>
                  </p:pic>
                </p:oleObj>
              </mc:Fallback>
            </mc:AlternateContent>
          </a:graphicData>
        </a:graphic>
      </p:graphicFrame>
      <p:sp>
        <p:nvSpPr>
          <p:cNvPr id="23" name="Title 6"/>
          <p:cNvSpPr txBox="1"/>
          <p:nvPr>
            <p:custDataLst>
              <p:tags r:id="rId3"/>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一、正常体温及其生理变化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7" name="标题 1"/>
          <p:cNvSpPr/>
          <p:nvPr/>
        </p:nvSpPr>
        <p:spPr>
          <a:xfrm>
            <a:off x="767080" y="836930"/>
            <a:ext cx="4846955" cy="766445"/>
          </a:xfrm>
          <a:prstGeom prst="rect">
            <a:avLst/>
          </a:prstGeom>
          <a:noFill/>
          <a:ln w="9525">
            <a:noFill/>
          </a:ln>
        </p:spPr>
        <p:txBody>
          <a:bodyPr anchor="ctr" anchorCtr="0"/>
          <a:lst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stStyle>
          <a:p>
            <a:pPr lvl="0" eaLnBrk="1" hangingPunct="1"/>
            <a:r>
              <a:rPr lang="zh-CN" altLang="en-US" sz="2500" b="1" dirty="0">
                <a:effectLst/>
                <a:latin typeface="微软雅黑" panose="020B0503020204020204" charset="-122"/>
                <a:ea typeface="微软雅黑" panose="020B0503020204020204" charset="-122"/>
              </a:rPr>
              <a:t>体温过高患者的护理</a:t>
            </a:r>
            <a:endParaRPr lang="zh-CN" altLang="en-US" sz="2500" b="1" dirty="0">
              <a:effectLst/>
              <a:latin typeface="微软雅黑" panose="020B0503020204020204" charset="-122"/>
              <a:ea typeface="微软雅黑" panose="020B0503020204020204" charset="-122"/>
            </a:endParaRPr>
          </a:p>
        </p:txBody>
      </p:sp>
      <p:sp>
        <p:nvSpPr>
          <p:cNvPr id="81948" name="矩形 81947"/>
          <p:cNvSpPr/>
          <p:nvPr/>
        </p:nvSpPr>
        <p:spPr>
          <a:xfrm>
            <a:off x="719667" y="1604433"/>
            <a:ext cx="10560051" cy="3784600"/>
          </a:xfrm>
          <a:prstGeom prst="rect">
            <a:avLst/>
          </a:prstGeom>
          <a:noFill/>
          <a:ln w="9525">
            <a:noFill/>
          </a:ln>
        </p:spPr>
        <p:txBody>
          <a:bodyPr>
            <a:spAutoFit/>
          </a:bodyPr>
          <a:p>
            <a:pPr algn="just">
              <a:lnSpc>
                <a:spcPct val="150000"/>
              </a:lnSpc>
              <a:buChar char="•"/>
            </a:pPr>
            <a:r>
              <a:rPr lang="zh-CN" altLang="en-US" sz="2000" b="1" dirty="0">
                <a:solidFill>
                  <a:srgbClr val="000000"/>
                </a:solidFill>
                <a:latin typeface="+mn-lt"/>
                <a:ea typeface="+mn-lt"/>
                <a:cs typeface="+mn-lt"/>
              </a:rPr>
              <a:t>　评估</a:t>
            </a:r>
            <a:endParaRPr lang="zh-CN" altLang="en-US" sz="2000" b="1" dirty="0">
              <a:solidFill>
                <a:srgbClr val="000000"/>
              </a:solidFill>
              <a:latin typeface="+mn-lt"/>
              <a:ea typeface="+mn-lt"/>
              <a:cs typeface="+mn-lt"/>
            </a:endParaRPr>
          </a:p>
          <a:p>
            <a:pPr algn="just">
              <a:lnSpc>
                <a:spcPct val="150000"/>
              </a:lnSpc>
              <a:buChar char="•"/>
            </a:pPr>
            <a:r>
              <a:rPr lang="zh-CN" altLang="en-US" sz="2000" b="1" dirty="0">
                <a:solidFill>
                  <a:srgbClr val="000000"/>
                </a:solidFill>
                <a:latin typeface="+mn-lt"/>
                <a:ea typeface="+mn-lt"/>
                <a:cs typeface="+mn-lt"/>
              </a:rPr>
              <a:t>　降温措施</a:t>
            </a:r>
            <a:endParaRPr lang="zh-CN" altLang="en-US" sz="2000" b="1" dirty="0">
              <a:solidFill>
                <a:srgbClr val="000000"/>
              </a:solidFill>
              <a:latin typeface="+mn-lt"/>
              <a:ea typeface="+mn-lt"/>
              <a:cs typeface="+mn-lt"/>
            </a:endParaRPr>
          </a:p>
          <a:p>
            <a:pPr algn="just">
              <a:lnSpc>
                <a:spcPct val="150000"/>
              </a:lnSpc>
              <a:buChar char="•"/>
            </a:pPr>
            <a:r>
              <a:rPr lang="zh-CN" altLang="en-US" sz="2000" b="1" dirty="0">
                <a:solidFill>
                  <a:srgbClr val="000000"/>
                </a:solidFill>
                <a:latin typeface="+mn-lt"/>
                <a:ea typeface="+mn-lt"/>
                <a:cs typeface="+mn-lt"/>
              </a:rPr>
              <a:t>　加强病情观察</a:t>
            </a:r>
            <a:endParaRPr lang="zh-CN" altLang="en-US" sz="2000" b="1" dirty="0">
              <a:solidFill>
                <a:srgbClr val="000000"/>
              </a:solidFill>
              <a:latin typeface="+mn-lt"/>
              <a:ea typeface="+mn-lt"/>
              <a:cs typeface="+mn-lt"/>
            </a:endParaRPr>
          </a:p>
          <a:p>
            <a:pPr algn="just">
              <a:lnSpc>
                <a:spcPct val="150000"/>
              </a:lnSpc>
              <a:buChar char="•"/>
            </a:pPr>
            <a:r>
              <a:rPr lang="zh-CN" altLang="en-US" sz="2000" b="1" dirty="0">
                <a:solidFill>
                  <a:srgbClr val="000000"/>
                </a:solidFill>
                <a:latin typeface="+mn-lt"/>
                <a:ea typeface="+mn-lt"/>
                <a:cs typeface="+mn-lt"/>
              </a:rPr>
              <a:t>　饮食调养</a:t>
            </a:r>
            <a:endParaRPr lang="zh-CN" altLang="en-US" sz="2000" b="1" dirty="0">
              <a:solidFill>
                <a:srgbClr val="000000"/>
              </a:solidFill>
              <a:latin typeface="+mn-lt"/>
              <a:ea typeface="+mn-lt"/>
              <a:cs typeface="+mn-lt"/>
            </a:endParaRPr>
          </a:p>
          <a:p>
            <a:pPr algn="just">
              <a:lnSpc>
                <a:spcPct val="150000"/>
              </a:lnSpc>
              <a:buChar char="•"/>
            </a:pPr>
            <a:r>
              <a:rPr lang="zh-CN" altLang="en-US" sz="2000" b="1" dirty="0">
                <a:solidFill>
                  <a:srgbClr val="000000"/>
                </a:solidFill>
                <a:latin typeface="+mn-lt"/>
                <a:ea typeface="+mn-lt"/>
                <a:cs typeface="+mn-lt"/>
              </a:rPr>
              <a:t>　保持清洁和舒适  　</a:t>
            </a:r>
            <a:endParaRPr lang="zh-CN" altLang="en-US" sz="2000" b="1" dirty="0">
              <a:solidFill>
                <a:srgbClr val="000000"/>
              </a:solidFill>
              <a:latin typeface="+mn-lt"/>
              <a:ea typeface="+mn-lt"/>
              <a:cs typeface="+mn-lt"/>
            </a:endParaRPr>
          </a:p>
          <a:p>
            <a:pPr algn="just">
              <a:lnSpc>
                <a:spcPct val="150000"/>
              </a:lnSpc>
              <a:buChar char="•"/>
            </a:pPr>
            <a:r>
              <a:rPr lang="zh-CN" altLang="en-US" sz="2000" b="1" dirty="0">
                <a:solidFill>
                  <a:srgbClr val="000000"/>
                </a:solidFill>
                <a:latin typeface="+mn-lt"/>
                <a:ea typeface="+mn-lt"/>
                <a:cs typeface="+mn-lt"/>
              </a:rPr>
              <a:t>  </a:t>
            </a:r>
            <a:r>
              <a:rPr lang="en-US" altLang="zh-CN" sz="2000" b="1" dirty="0">
                <a:solidFill>
                  <a:srgbClr val="000000"/>
                </a:solidFill>
                <a:latin typeface="+mn-lt"/>
                <a:ea typeface="+mn-lt"/>
                <a:cs typeface="+mn-lt"/>
              </a:rPr>
              <a:t> </a:t>
            </a:r>
            <a:r>
              <a:rPr lang="zh-CN" altLang="en-US" sz="2000" b="1" dirty="0">
                <a:solidFill>
                  <a:srgbClr val="000000"/>
                </a:solidFill>
                <a:latin typeface="+mn-lt"/>
                <a:ea typeface="+mn-lt"/>
                <a:cs typeface="+mn-lt"/>
              </a:rPr>
              <a:t>安全护理</a:t>
            </a:r>
            <a:endParaRPr lang="zh-CN" altLang="en-US" sz="2000" b="1" dirty="0">
              <a:solidFill>
                <a:srgbClr val="000000"/>
              </a:solidFill>
              <a:latin typeface="+mn-lt"/>
              <a:ea typeface="+mn-lt"/>
              <a:cs typeface="+mn-lt"/>
            </a:endParaRPr>
          </a:p>
          <a:p>
            <a:pPr algn="just">
              <a:lnSpc>
                <a:spcPct val="150000"/>
              </a:lnSpc>
              <a:buChar char="•"/>
            </a:pPr>
            <a:r>
              <a:rPr lang="zh-CN" altLang="en-US" sz="2000" b="1" dirty="0">
                <a:solidFill>
                  <a:srgbClr val="000000"/>
                </a:solidFill>
                <a:latin typeface="+mn-lt"/>
                <a:ea typeface="+mn-lt"/>
                <a:cs typeface="+mn-lt"/>
              </a:rPr>
              <a:t>　心理护理</a:t>
            </a:r>
            <a:endParaRPr lang="zh-CN" altLang="en-US" sz="2000" b="1" dirty="0">
              <a:solidFill>
                <a:srgbClr val="000000"/>
              </a:solidFill>
              <a:latin typeface="+mn-lt"/>
              <a:ea typeface="+mn-lt"/>
              <a:cs typeface="+mn-lt"/>
            </a:endParaRPr>
          </a:p>
          <a:p>
            <a:pPr algn="just">
              <a:lnSpc>
                <a:spcPct val="150000"/>
              </a:lnSpc>
              <a:buChar char="•"/>
            </a:pPr>
            <a:r>
              <a:rPr lang="zh-CN" altLang="en-US" sz="2000" b="1" dirty="0">
                <a:solidFill>
                  <a:srgbClr val="000000"/>
                </a:solidFill>
                <a:latin typeface="+mn-lt"/>
                <a:ea typeface="+mn-lt"/>
                <a:cs typeface="+mn-lt"/>
              </a:rPr>
              <a:t>　健康教育</a:t>
            </a:r>
            <a:r>
              <a:rPr lang="zh-CN" altLang="en-US" sz="2000" dirty="0">
                <a:solidFill>
                  <a:schemeClr val="tx1"/>
                </a:solidFill>
                <a:latin typeface="+mn-lt"/>
                <a:ea typeface="+mn-lt"/>
                <a:cs typeface="+mn-lt"/>
              </a:rPr>
              <a:t>   </a:t>
            </a:r>
            <a:endParaRPr lang="zh-CN" altLang="en-US" sz="2000" dirty="0">
              <a:solidFill>
                <a:schemeClr val="tx1"/>
              </a:solidFill>
              <a:latin typeface="+mn-lt"/>
              <a:ea typeface="+mn-lt"/>
              <a:cs typeface="+mn-lt"/>
            </a:endParaRPr>
          </a:p>
        </p:txBody>
      </p:sp>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一、正常体温及其生理变化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6716395" y="965200"/>
            <a:ext cx="4573905" cy="4866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1948"/>
                                        </p:tgtEl>
                                        <p:attrNameLst>
                                          <p:attrName>style.visibility</p:attrName>
                                        </p:attrNameLst>
                                      </p:cBhvr>
                                      <p:to>
                                        <p:strVal val="visible"/>
                                      </p:to>
                                    </p:set>
                                    <p:animEffect transition="in" filter="strips(downLeft)">
                                      <p:cBhvr>
                                        <p:cTn id="7" dur="500"/>
                                        <p:tgtEl>
                                          <p:spTgt spid="81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标题 1"/>
          <p:cNvSpPr>
            <a:spLocks noGrp="1"/>
          </p:cNvSpPr>
          <p:nvPr>
            <p:ph type="title" idx="4294967295"/>
          </p:nvPr>
        </p:nvSpPr>
        <p:spPr>
          <a:xfrm>
            <a:off x="983615" y="815975"/>
            <a:ext cx="10972800" cy="740410"/>
          </a:xfrm>
        </p:spPr>
        <p:txBody>
          <a:bodyPr vert="horz" wrap="square" lIns="121920" tIns="60960" rIns="121920" bIns="60960" anchor="ctr" anchorCtr="0"/>
          <a:p>
            <a:pPr algn="ctr"/>
            <a:r>
              <a:rPr lang="zh-CN" altLang="en-US" sz="2500" b="1" dirty="0"/>
              <a:t>体温过低的原因</a:t>
            </a:r>
            <a:endParaRPr lang="zh-CN" altLang="en-US" sz="2500" dirty="0"/>
          </a:p>
        </p:txBody>
      </p:sp>
      <p:grpSp>
        <p:nvGrpSpPr>
          <p:cNvPr id="79875" name="组合 113"/>
          <p:cNvGrpSpPr/>
          <p:nvPr/>
        </p:nvGrpSpPr>
        <p:grpSpPr>
          <a:xfrm>
            <a:off x="2279650" y="1556385"/>
            <a:ext cx="7849870" cy="5006340"/>
            <a:chOff x="910788" y="1392238"/>
            <a:chExt cx="7247907" cy="4795200"/>
          </a:xfrm>
        </p:grpSpPr>
        <p:sp>
          <p:nvSpPr>
            <p:cNvPr id="79876" name="Rectangle 2"/>
            <p:cNvSpPr/>
            <p:nvPr/>
          </p:nvSpPr>
          <p:spPr>
            <a:xfrm>
              <a:off x="910788" y="1392238"/>
              <a:ext cx="7247907" cy="4795200"/>
            </a:xfrm>
            <a:prstGeom prst="rect">
              <a:avLst/>
            </a:prstGeom>
            <a:noFill/>
            <a:ln w="28575" cap="flat" cmpd="sng">
              <a:solidFill>
                <a:schemeClr val="tx1"/>
              </a:solidFill>
              <a:prstDash val="solid"/>
              <a:miter/>
              <a:headEnd type="none" w="med" len="med"/>
              <a:tailEnd type="none" w="med" len="med"/>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nvGrpSpPr>
            <p:cNvPr id="3" name="Group 3"/>
            <p:cNvGrpSpPr/>
            <p:nvPr/>
          </p:nvGrpSpPr>
          <p:grpSpPr bwMode="auto">
            <a:xfrm>
              <a:off x="2900227" y="2707435"/>
              <a:ext cx="3297050" cy="2206129"/>
              <a:chOff x="4601" y="4416"/>
              <a:chExt cx="7783" cy="5211"/>
            </a:xfrm>
            <a:solidFill>
              <a:srgbClr val="E3FEBE"/>
            </a:solidFill>
          </p:grpSpPr>
          <p:sp>
            <p:nvSpPr>
              <p:cNvPr id="6" name="Freeform 4"/>
              <p:cNvSpPr/>
              <p:nvPr/>
            </p:nvSpPr>
            <p:spPr bwMode="auto">
              <a:xfrm>
                <a:off x="4601" y="4450"/>
                <a:ext cx="7783" cy="5177"/>
              </a:xfrm>
              <a:custGeom>
                <a:avLst/>
                <a:gdLst/>
                <a:ahLst/>
                <a:cxnLst>
                  <a:cxn ang="0">
                    <a:pos x="3909" y="0"/>
                  </a:cxn>
                  <a:cxn ang="0">
                    <a:pos x="0" y="2571"/>
                  </a:cxn>
                  <a:cxn ang="0">
                    <a:pos x="3909" y="5177"/>
                  </a:cxn>
                  <a:cxn ang="0">
                    <a:pos x="7783" y="2571"/>
                  </a:cxn>
                  <a:cxn ang="0">
                    <a:pos x="3909" y="0"/>
                  </a:cxn>
                </a:cxnLst>
                <a:rect l="0" t="0" r="r" b="b"/>
                <a:pathLst>
                  <a:path w="7783" h="5177">
                    <a:moveTo>
                      <a:pt x="3909" y="0"/>
                    </a:moveTo>
                    <a:lnTo>
                      <a:pt x="0" y="2571"/>
                    </a:lnTo>
                    <a:lnTo>
                      <a:pt x="3909" y="5177"/>
                    </a:lnTo>
                    <a:lnTo>
                      <a:pt x="7783" y="2571"/>
                    </a:lnTo>
                    <a:lnTo>
                      <a:pt x="3909"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7" name="Freeform 5"/>
              <p:cNvSpPr/>
              <p:nvPr/>
            </p:nvSpPr>
            <p:spPr bwMode="auto">
              <a:xfrm>
                <a:off x="4601" y="4416"/>
                <a:ext cx="7715" cy="5177"/>
              </a:xfrm>
              <a:custGeom>
                <a:avLst/>
                <a:gdLst/>
                <a:ahLst/>
                <a:cxnLst>
                  <a:cxn ang="0">
                    <a:pos x="3875" y="0"/>
                  </a:cxn>
                  <a:cxn ang="0">
                    <a:pos x="0" y="2571"/>
                  </a:cxn>
                  <a:cxn ang="0">
                    <a:pos x="3875" y="5177"/>
                  </a:cxn>
                  <a:cxn ang="0">
                    <a:pos x="7715" y="2571"/>
                  </a:cxn>
                  <a:cxn ang="0">
                    <a:pos x="3875" y="0"/>
                  </a:cxn>
                </a:cxnLst>
                <a:rect l="0" t="0" r="r" b="b"/>
                <a:pathLst>
                  <a:path w="7715" h="5177">
                    <a:moveTo>
                      <a:pt x="3875" y="0"/>
                    </a:moveTo>
                    <a:lnTo>
                      <a:pt x="0" y="2571"/>
                    </a:lnTo>
                    <a:lnTo>
                      <a:pt x="3875" y="5177"/>
                    </a:lnTo>
                    <a:lnTo>
                      <a:pt x="7715" y="2571"/>
                    </a:lnTo>
                    <a:lnTo>
                      <a:pt x="3875"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8" name="Freeform 6"/>
              <p:cNvSpPr/>
              <p:nvPr/>
            </p:nvSpPr>
            <p:spPr bwMode="auto">
              <a:xfrm>
                <a:off x="4636" y="4450"/>
                <a:ext cx="7646" cy="5108"/>
              </a:xfrm>
              <a:custGeom>
                <a:avLst/>
                <a:gdLst/>
                <a:ahLst/>
                <a:cxnLst>
                  <a:cxn ang="0">
                    <a:pos x="3840" y="0"/>
                  </a:cxn>
                  <a:cxn ang="0">
                    <a:pos x="0" y="2537"/>
                  </a:cxn>
                  <a:cxn ang="0">
                    <a:pos x="3840" y="5108"/>
                  </a:cxn>
                  <a:cxn ang="0">
                    <a:pos x="7646" y="2537"/>
                  </a:cxn>
                  <a:cxn ang="0">
                    <a:pos x="3840" y="0"/>
                  </a:cxn>
                </a:cxnLst>
                <a:rect l="0" t="0" r="r" b="b"/>
                <a:pathLst>
                  <a:path w="7646" h="5108">
                    <a:moveTo>
                      <a:pt x="3840" y="0"/>
                    </a:moveTo>
                    <a:lnTo>
                      <a:pt x="0" y="2537"/>
                    </a:lnTo>
                    <a:lnTo>
                      <a:pt x="3840" y="5108"/>
                    </a:lnTo>
                    <a:lnTo>
                      <a:pt x="7646" y="2537"/>
                    </a:lnTo>
                    <a:lnTo>
                      <a:pt x="3840"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9" name="Freeform 7"/>
              <p:cNvSpPr/>
              <p:nvPr/>
            </p:nvSpPr>
            <p:spPr bwMode="auto">
              <a:xfrm>
                <a:off x="4670" y="4484"/>
                <a:ext cx="7577" cy="5040"/>
              </a:xfrm>
              <a:custGeom>
                <a:avLst/>
                <a:gdLst/>
                <a:ahLst/>
                <a:cxnLst>
                  <a:cxn ang="0">
                    <a:pos x="3806" y="0"/>
                  </a:cxn>
                  <a:cxn ang="0">
                    <a:pos x="0" y="2503"/>
                  </a:cxn>
                  <a:cxn ang="0">
                    <a:pos x="3806" y="5040"/>
                  </a:cxn>
                  <a:cxn ang="0">
                    <a:pos x="7577" y="2503"/>
                  </a:cxn>
                  <a:cxn ang="0">
                    <a:pos x="3806" y="0"/>
                  </a:cxn>
                </a:cxnLst>
                <a:rect l="0" t="0" r="r" b="b"/>
                <a:pathLst>
                  <a:path w="7577" h="5040">
                    <a:moveTo>
                      <a:pt x="3806" y="0"/>
                    </a:moveTo>
                    <a:lnTo>
                      <a:pt x="0" y="2503"/>
                    </a:lnTo>
                    <a:lnTo>
                      <a:pt x="3806" y="5040"/>
                    </a:lnTo>
                    <a:lnTo>
                      <a:pt x="7577" y="2503"/>
                    </a:lnTo>
                    <a:lnTo>
                      <a:pt x="3806"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0" name="Freeform 8"/>
              <p:cNvSpPr/>
              <p:nvPr/>
            </p:nvSpPr>
            <p:spPr bwMode="auto">
              <a:xfrm>
                <a:off x="4704" y="4519"/>
                <a:ext cx="7509" cy="4971"/>
              </a:xfrm>
              <a:custGeom>
                <a:avLst/>
                <a:gdLst/>
                <a:ahLst/>
                <a:cxnLst>
                  <a:cxn ang="0">
                    <a:pos x="3772" y="0"/>
                  </a:cxn>
                  <a:cxn ang="0">
                    <a:pos x="0" y="2468"/>
                  </a:cxn>
                  <a:cxn ang="0">
                    <a:pos x="3772" y="4971"/>
                  </a:cxn>
                  <a:cxn ang="0">
                    <a:pos x="7509" y="2468"/>
                  </a:cxn>
                  <a:cxn ang="0">
                    <a:pos x="3772" y="0"/>
                  </a:cxn>
                </a:cxnLst>
                <a:rect l="0" t="0" r="r" b="b"/>
                <a:pathLst>
                  <a:path w="7509" h="4971">
                    <a:moveTo>
                      <a:pt x="3772" y="0"/>
                    </a:moveTo>
                    <a:lnTo>
                      <a:pt x="0" y="2468"/>
                    </a:lnTo>
                    <a:lnTo>
                      <a:pt x="3772" y="4971"/>
                    </a:lnTo>
                    <a:lnTo>
                      <a:pt x="7509" y="2468"/>
                    </a:lnTo>
                    <a:lnTo>
                      <a:pt x="3772"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1" name="Freeform 9"/>
              <p:cNvSpPr/>
              <p:nvPr/>
            </p:nvSpPr>
            <p:spPr bwMode="auto">
              <a:xfrm>
                <a:off x="4738" y="4519"/>
                <a:ext cx="7441" cy="4971"/>
              </a:xfrm>
              <a:custGeom>
                <a:avLst/>
                <a:gdLst/>
                <a:ahLst/>
                <a:cxnLst>
                  <a:cxn ang="0">
                    <a:pos x="3738" y="0"/>
                  </a:cxn>
                  <a:cxn ang="0">
                    <a:pos x="0" y="2468"/>
                  </a:cxn>
                  <a:cxn ang="0">
                    <a:pos x="3738" y="4971"/>
                  </a:cxn>
                  <a:cxn ang="0">
                    <a:pos x="7441" y="2468"/>
                  </a:cxn>
                  <a:cxn ang="0">
                    <a:pos x="3738" y="0"/>
                  </a:cxn>
                </a:cxnLst>
                <a:rect l="0" t="0" r="r" b="b"/>
                <a:pathLst>
                  <a:path w="7441" h="4971">
                    <a:moveTo>
                      <a:pt x="3738" y="0"/>
                    </a:moveTo>
                    <a:lnTo>
                      <a:pt x="0" y="2468"/>
                    </a:lnTo>
                    <a:lnTo>
                      <a:pt x="3738" y="4971"/>
                    </a:lnTo>
                    <a:lnTo>
                      <a:pt x="7441" y="2468"/>
                    </a:lnTo>
                    <a:lnTo>
                      <a:pt x="3738"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2" name="Freeform 10"/>
              <p:cNvSpPr/>
              <p:nvPr/>
            </p:nvSpPr>
            <p:spPr bwMode="auto">
              <a:xfrm>
                <a:off x="4807" y="4553"/>
                <a:ext cx="7303" cy="4903"/>
              </a:xfrm>
              <a:custGeom>
                <a:avLst/>
                <a:gdLst/>
                <a:ahLst/>
                <a:cxnLst>
                  <a:cxn ang="0">
                    <a:pos x="3669" y="0"/>
                  </a:cxn>
                  <a:cxn ang="0">
                    <a:pos x="0" y="2434"/>
                  </a:cxn>
                  <a:cxn ang="0">
                    <a:pos x="3669" y="4903"/>
                  </a:cxn>
                  <a:cxn ang="0">
                    <a:pos x="7303" y="2434"/>
                  </a:cxn>
                  <a:cxn ang="0">
                    <a:pos x="3669" y="0"/>
                  </a:cxn>
                </a:cxnLst>
                <a:rect l="0" t="0" r="r" b="b"/>
                <a:pathLst>
                  <a:path w="7303" h="4903">
                    <a:moveTo>
                      <a:pt x="3669" y="0"/>
                    </a:moveTo>
                    <a:lnTo>
                      <a:pt x="0" y="2434"/>
                    </a:lnTo>
                    <a:lnTo>
                      <a:pt x="3669" y="4903"/>
                    </a:lnTo>
                    <a:lnTo>
                      <a:pt x="7303" y="2434"/>
                    </a:lnTo>
                    <a:lnTo>
                      <a:pt x="3669"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3" name="Freeform 11"/>
              <p:cNvSpPr/>
              <p:nvPr/>
            </p:nvSpPr>
            <p:spPr bwMode="auto">
              <a:xfrm>
                <a:off x="4841" y="4587"/>
                <a:ext cx="7235" cy="4834"/>
              </a:xfrm>
              <a:custGeom>
                <a:avLst/>
                <a:gdLst/>
                <a:ahLst/>
                <a:cxnLst>
                  <a:cxn ang="0">
                    <a:pos x="3635" y="0"/>
                  </a:cxn>
                  <a:cxn ang="0">
                    <a:pos x="0" y="2400"/>
                  </a:cxn>
                  <a:cxn ang="0">
                    <a:pos x="3635" y="4834"/>
                  </a:cxn>
                  <a:cxn ang="0">
                    <a:pos x="7235" y="2400"/>
                  </a:cxn>
                  <a:cxn ang="0">
                    <a:pos x="3635" y="0"/>
                  </a:cxn>
                </a:cxnLst>
                <a:rect l="0" t="0" r="r" b="b"/>
                <a:pathLst>
                  <a:path w="7235" h="4834">
                    <a:moveTo>
                      <a:pt x="3635" y="0"/>
                    </a:moveTo>
                    <a:lnTo>
                      <a:pt x="0" y="2400"/>
                    </a:lnTo>
                    <a:lnTo>
                      <a:pt x="3635" y="4834"/>
                    </a:lnTo>
                    <a:lnTo>
                      <a:pt x="7235" y="2400"/>
                    </a:lnTo>
                    <a:lnTo>
                      <a:pt x="3635"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4" name="Freeform 12"/>
              <p:cNvSpPr/>
              <p:nvPr/>
            </p:nvSpPr>
            <p:spPr bwMode="auto">
              <a:xfrm>
                <a:off x="4876" y="4621"/>
                <a:ext cx="7166" cy="4766"/>
              </a:xfrm>
              <a:custGeom>
                <a:avLst/>
                <a:gdLst/>
                <a:ahLst/>
                <a:cxnLst>
                  <a:cxn ang="0">
                    <a:pos x="3600" y="0"/>
                  </a:cxn>
                  <a:cxn ang="0">
                    <a:pos x="0" y="2366"/>
                  </a:cxn>
                  <a:cxn ang="0">
                    <a:pos x="3600" y="4766"/>
                  </a:cxn>
                  <a:cxn ang="0">
                    <a:pos x="7166" y="2366"/>
                  </a:cxn>
                  <a:cxn ang="0">
                    <a:pos x="3600" y="0"/>
                  </a:cxn>
                </a:cxnLst>
                <a:rect l="0" t="0" r="r" b="b"/>
                <a:pathLst>
                  <a:path w="7166" h="4766">
                    <a:moveTo>
                      <a:pt x="3600" y="0"/>
                    </a:moveTo>
                    <a:lnTo>
                      <a:pt x="0" y="2366"/>
                    </a:lnTo>
                    <a:lnTo>
                      <a:pt x="3600" y="4766"/>
                    </a:lnTo>
                    <a:lnTo>
                      <a:pt x="7166" y="2366"/>
                    </a:lnTo>
                    <a:lnTo>
                      <a:pt x="3600"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5" name="Freeform 13"/>
              <p:cNvSpPr/>
              <p:nvPr/>
            </p:nvSpPr>
            <p:spPr bwMode="auto">
              <a:xfrm>
                <a:off x="4910" y="4656"/>
                <a:ext cx="7097" cy="4697"/>
              </a:xfrm>
              <a:custGeom>
                <a:avLst/>
                <a:gdLst/>
                <a:ahLst/>
                <a:cxnLst>
                  <a:cxn ang="0">
                    <a:pos x="3566" y="0"/>
                  </a:cxn>
                  <a:cxn ang="0">
                    <a:pos x="0" y="2331"/>
                  </a:cxn>
                  <a:cxn ang="0">
                    <a:pos x="3566" y="4697"/>
                  </a:cxn>
                  <a:cxn ang="0">
                    <a:pos x="7097" y="2331"/>
                  </a:cxn>
                  <a:cxn ang="0">
                    <a:pos x="3566" y="0"/>
                  </a:cxn>
                </a:cxnLst>
                <a:rect l="0" t="0" r="r" b="b"/>
                <a:pathLst>
                  <a:path w="7097" h="4697">
                    <a:moveTo>
                      <a:pt x="3566" y="0"/>
                    </a:moveTo>
                    <a:lnTo>
                      <a:pt x="0" y="2331"/>
                    </a:lnTo>
                    <a:lnTo>
                      <a:pt x="3566" y="4697"/>
                    </a:lnTo>
                    <a:lnTo>
                      <a:pt x="7097" y="2331"/>
                    </a:lnTo>
                    <a:lnTo>
                      <a:pt x="3566"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6" name="Freeform 14"/>
              <p:cNvSpPr/>
              <p:nvPr/>
            </p:nvSpPr>
            <p:spPr bwMode="auto">
              <a:xfrm>
                <a:off x="4944" y="4656"/>
                <a:ext cx="7029" cy="4697"/>
              </a:xfrm>
              <a:custGeom>
                <a:avLst/>
                <a:gdLst/>
                <a:ahLst/>
                <a:cxnLst>
                  <a:cxn ang="0">
                    <a:pos x="3532" y="0"/>
                  </a:cxn>
                  <a:cxn ang="0">
                    <a:pos x="0" y="2331"/>
                  </a:cxn>
                  <a:cxn ang="0">
                    <a:pos x="3532" y="4697"/>
                  </a:cxn>
                  <a:cxn ang="0">
                    <a:pos x="7029" y="2331"/>
                  </a:cxn>
                  <a:cxn ang="0">
                    <a:pos x="3532" y="0"/>
                  </a:cxn>
                </a:cxnLst>
                <a:rect l="0" t="0" r="r" b="b"/>
                <a:pathLst>
                  <a:path w="7029" h="4697">
                    <a:moveTo>
                      <a:pt x="3532" y="0"/>
                    </a:moveTo>
                    <a:lnTo>
                      <a:pt x="0" y="2331"/>
                    </a:lnTo>
                    <a:lnTo>
                      <a:pt x="3532" y="4697"/>
                    </a:lnTo>
                    <a:lnTo>
                      <a:pt x="7029" y="2331"/>
                    </a:lnTo>
                    <a:lnTo>
                      <a:pt x="3532"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7" name="Freeform 15"/>
              <p:cNvSpPr/>
              <p:nvPr/>
            </p:nvSpPr>
            <p:spPr bwMode="auto">
              <a:xfrm>
                <a:off x="5013" y="4690"/>
                <a:ext cx="6891" cy="4628"/>
              </a:xfrm>
              <a:custGeom>
                <a:avLst/>
                <a:gdLst/>
                <a:ahLst/>
                <a:cxnLst>
                  <a:cxn ang="0">
                    <a:pos x="3463" y="0"/>
                  </a:cxn>
                  <a:cxn ang="0">
                    <a:pos x="0" y="2297"/>
                  </a:cxn>
                  <a:cxn ang="0">
                    <a:pos x="3463" y="4628"/>
                  </a:cxn>
                  <a:cxn ang="0">
                    <a:pos x="6891" y="2297"/>
                  </a:cxn>
                  <a:cxn ang="0">
                    <a:pos x="3463" y="0"/>
                  </a:cxn>
                </a:cxnLst>
                <a:rect l="0" t="0" r="r" b="b"/>
                <a:pathLst>
                  <a:path w="6891" h="4628">
                    <a:moveTo>
                      <a:pt x="3463" y="0"/>
                    </a:moveTo>
                    <a:lnTo>
                      <a:pt x="0" y="2297"/>
                    </a:lnTo>
                    <a:lnTo>
                      <a:pt x="3463" y="4628"/>
                    </a:lnTo>
                    <a:lnTo>
                      <a:pt x="6891" y="2297"/>
                    </a:lnTo>
                    <a:lnTo>
                      <a:pt x="3463"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8" name="Freeform 16"/>
              <p:cNvSpPr/>
              <p:nvPr/>
            </p:nvSpPr>
            <p:spPr bwMode="auto">
              <a:xfrm>
                <a:off x="5047" y="4724"/>
                <a:ext cx="6823" cy="4560"/>
              </a:xfrm>
              <a:custGeom>
                <a:avLst/>
                <a:gdLst/>
                <a:ahLst/>
                <a:cxnLst>
                  <a:cxn ang="0">
                    <a:pos x="3429" y="0"/>
                  </a:cxn>
                  <a:cxn ang="0">
                    <a:pos x="0" y="2263"/>
                  </a:cxn>
                  <a:cxn ang="0">
                    <a:pos x="3429" y="4560"/>
                  </a:cxn>
                  <a:cxn ang="0">
                    <a:pos x="6823" y="2263"/>
                  </a:cxn>
                  <a:cxn ang="0">
                    <a:pos x="3429" y="0"/>
                  </a:cxn>
                </a:cxnLst>
                <a:rect l="0" t="0" r="r" b="b"/>
                <a:pathLst>
                  <a:path w="6823" h="4560">
                    <a:moveTo>
                      <a:pt x="3429" y="0"/>
                    </a:moveTo>
                    <a:lnTo>
                      <a:pt x="0" y="2263"/>
                    </a:lnTo>
                    <a:lnTo>
                      <a:pt x="3429" y="4560"/>
                    </a:lnTo>
                    <a:lnTo>
                      <a:pt x="6823" y="2263"/>
                    </a:lnTo>
                    <a:lnTo>
                      <a:pt x="3429"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9" name="Freeform 17"/>
              <p:cNvSpPr/>
              <p:nvPr/>
            </p:nvSpPr>
            <p:spPr bwMode="auto">
              <a:xfrm>
                <a:off x="5081" y="4759"/>
                <a:ext cx="6755" cy="4491"/>
              </a:xfrm>
              <a:custGeom>
                <a:avLst/>
                <a:gdLst/>
                <a:ahLst/>
                <a:cxnLst>
                  <a:cxn ang="0">
                    <a:pos x="3395" y="0"/>
                  </a:cxn>
                  <a:cxn ang="0">
                    <a:pos x="0" y="2228"/>
                  </a:cxn>
                  <a:cxn ang="0">
                    <a:pos x="3395" y="4491"/>
                  </a:cxn>
                  <a:cxn ang="0">
                    <a:pos x="6755" y="2228"/>
                  </a:cxn>
                  <a:cxn ang="0">
                    <a:pos x="3395" y="0"/>
                  </a:cxn>
                </a:cxnLst>
                <a:rect l="0" t="0" r="r" b="b"/>
                <a:pathLst>
                  <a:path w="6755" h="4491">
                    <a:moveTo>
                      <a:pt x="3395" y="0"/>
                    </a:moveTo>
                    <a:lnTo>
                      <a:pt x="0" y="2228"/>
                    </a:lnTo>
                    <a:lnTo>
                      <a:pt x="3395" y="4491"/>
                    </a:lnTo>
                    <a:lnTo>
                      <a:pt x="6755" y="2228"/>
                    </a:lnTo>
                    <a:lnTo>
                      <a:pt x="3395"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20" name="Freeform 18"/>
              <p:cNvSpPr/>
              <p:nvPr/>
            </p:nvSpPr>
            <p:spPr bwMode="auto">
              <a:xfrm>
                <a:off x="5116" y="4793"/>
                <a:ext cx="6686" cy="4423"/>
              </a:xfrm>
              <a:custGeom>
                <a:avLst/>
                <a:gdLst/>
                <a:ahLst/>
                <a:cxnLst>
                  <a:cxn ang="0">
                    <a:pos x="3360" y="0"/>
                  </a:cxn>
                  <a:cxn ang="0">
                    <a:pos x="0" y="2194"/>
                  </a:cxn>
                  <a:cxn ang="0">
                    <a:pos x="3360" y="4423"/>
                  </a:cxn>
                  <a:cxn ang="0">
                    <a:pos x="6686" y="2194"/>
                  </a:cxn>
                  <a:cxn ang="0">
                    <a:pos x="3360" y="0"/>
                  </a:cxn>
                </a:cxnLst>
                <a:rect l="0" t="0" r="r" b="b"/>
                <a:pathLst>
                  <a:path w="6686" h="4423">
                    <a:moveTo>
                      <a:pt x="3360" y="0"/>
                    </a:moveTo>
                    <a:lnTo>
                      <a:pt x="0" y="2194"/>
                    </a:lnTo>
                    <a:lnTo>
                      <a:pt x="3360" y="4423"/>
                    </a:lnTo>
                    <a:lnTo>
                      <a:pt x="6686" y="2194"/>
                    </a:lnTo>
                    <a:lnTo>
                      <a:pt x="3360"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21" name="Freeform 19"/>
              <p:cNvSpPr/>
              <p:nvPr/>
            </p:nvSpPr>
            <p:spPr bwMode="auto">
              <a:xfrm>
                <a:off x="5150" y="4793"/>
                <a:ext cx="6617" cy="4423"/>
              </a:xfrm>
              <a:custGeom>
                <a:avLst/>
                <a:gdLst/>
                <a:ahLst/>
                <a:cxnLst>
                  <a:cxn ang="0">
                    <a:pos x="3326" y="0"/>
                  </a:cxn>
                  <a:cxn ang="0">
                    <a:pos x="0" y="2194"/>
                  </a:cxn>
                  <a:cxn ang="0">
                    <a:pos x="3326" y="4423"/>
                  </a:cxn>
                  <a:cxn ang="0">
                    <a:pos x="6617" y="2194"/>
                  </a:cxn>
                  <a:cxn ang="0">
                    <a:pos x="3326" y="0"/>
                  </a:cxn>
                </a:cxnLst>
                <a:rect l="0" t="0" r="r" b="b"/>
                <a:pathLst>
                  <a:path w="6617" h="4423">
                    <a:moveTo>
                      <a:pt x="3326" y="0"/>
                    </a:moveTo>
                    <a:lnTo>
                      <a:pt x="0" y="2194"/>
                    </a:lnTo>
                    <a:lnTo>
                      <a:pt x="3326" y="4423"/>
                    </a:lnTo>
                    <a:lnTo>
                      <a:pt x="6617" y="2194"/>
                    </a:lnTo>
                    <a:lnTo>
                      <a:pt x="3326"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22" name="Freeform 20"/>
              <p:cNvSpPr/>
              <p:nvPr/>
            </p:nvSpPr>
            <p:spPr bwMode="auto">
              <a:xfrm>
                <a:off x="5184" y="4827"/>
                <a:ext cx="6549" cy="4354"/>
              </a:xfrm>
              <a:custGeom>
                <a:avLst/>
                <a:gdLst/>
                <a:ahLst/>
                <a:cxnLst>
                  <a:cxn ang="0">
                    <a:pos x="3292" y="0"/>
                  </a:cxn>
                  <a:cxn ang="0">
                    <a:pos x="0" y="2160"/>
                  </a:cxn>
                  <a:cxn ang="0">
                    <a:pos x="3292" y="4354"/>
                  </a:cxn>
                  <a:cxn ang="0">
                    <a:pos x="6549" y="2160"/>
                  </a:cxn>
                  <a:cxn ang="0">
                    <a:pos x="3292" y="0"/>
                  </a:cxn>
                </a:cxnLst>
                <a:rect l="0" t="0" r="r" b="b"/>
                <a:pathLst>
                  <a:path w="6549" h="4354">
                    <a:moveTo>
                      <a:pt x="3292" y="0"/>
                    </a:moveTo>
                    <a:lnTo>
                      <a:pt x="0" y="2160"/>
                    </a:lnTo>
                    <a:lnTo>
                      <a:pt x="3292" y="4354"/>
                    </a:lnTo>
                    <a:lnTo>
                      <a:pt x="6549" y="2160"/>
                    </a:lnTo>
                    <a:lnTo>
                      <a:pt x="3292"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23" name="Freeform 21"/>
              <p:cNvSpPr/>
              <p:nvPr/>
            </p:nvSpPr>
            <p:spPr bwMode="auto">
              <a:xfrm>
                <a:off x="5253" y="4861"/>
                <a:ext cx="6411" cy="4286"/>
              </a:xfrm>
              <a:custGeom>
                <a:avLst/>
                <a:gdLst/>
                <a:ahLst/>
                <a:cxnLst>
                  <a:cxn ang="0">
                    <a:pos x="3223" y="0"/>
                  </a:cxn>
                  <a:cxn ang="0">
                    <a:pos x="0" y="2126"/>
                  </a:cxn>
                  <a:cxn ang="0">
                    <a:pos x="3223" y="4286"/>
                  </a:cxn>
                  <a:cxn ang="0">
                    <a:pos x="6411" y="2126"/>
                  </a:cxn>
                  <a:cxn ang="0">
                    <a:pos x="3223" y="0"/>
                  </a:cxn>
                </a:cxnLst>
                <a:rect l="0" t="0" r="r" b="b"/>
                <a:pathLst>
                  <a:path w="6411" h="4286">
                    <a:moveTo>
                      <a:pt x="3223" y="0"/>
                    </a:moveTo>
                    <a:lnTo>
                      <a:pt x="0" y="2126"/>
                    </a:lnTo>
                    <a:lnTo>
                      <a:pt x="3223" y="4286"/>
                    </a:lnTo>
                    <a:lnTo>
                      <a:pt x="6411" y="2126"/>
                    </a:lnTo>
                    <a:lnTo>
                      <a:pt x="3223"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24" name="Freeform 22"/>
              <p:cNvSpPr/>
              <p:nvPr/>
            </p:nvSpPr>
            <p:spPr bwMode="auto">
              <a:xfrm>
                <a:off x="5287" y="4896"/>
                <a:ext cx="6343" cy="4217"/>
              </a:xfrm>
              <a:custGeom>
                <a:avLst/>
                <a:gdLst/>
                <a:ahLst/>
                <a:cxnLst>
                  <a:cxn ang="0">
                    <a:pos x="3189" y="0"/>
                  </a:cxn>
                  <a:cxn ang="0">
                    <a:pos x="0" y="2091"/>
                  </a:cxn>
                  <a:cxn ang="0">
                    <a:pos x="3189" y="4217"/>
                  </a:cxn>
                  <a:cxn ang="0">
                    <a:pos x="6343" y="2091"/>
                  </a:cxn>
                  <a:cxn ang="0">
                    <a:pos x="3189" y="0"/>
                  </a:cxn>
                </a:cxnLst>
                <a:rect l="0" t="0" r="r" b="b"/>
                <a:pathLst>
                  <a:path w="6343" h="4217">
                    <a:moveTo>
                      <a:pt x="3189" y="0"/>
                    </a:moveTo>
                    <a:lnTo>
                      <a:pt x="0" y="2091"/>
                    </a:lnTo>
                    <a:lnTo>
                      <a:pt x="3189" y="4217"/>
                    </a:lnTo>
                    <a:lnTo>
                      <a:pt x="6343" y="2091"/>
                    </a:lnTo>
                    <a:lnTo>
                      <a:pt x="3189"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25" name="Freeform 23"/>
              <p:cNvSpPr/>
              <p:nvPr/>
            </p:nvSpPr>
            <p:spPr bwMode="auto">
              <a:xfrm>
                <a:off x="5321" y="4930"/>
                <a:ext cx="6275" cy="4148"/>
              </a:xfrm>
              <a:custGeom>
                <a:avLst/>
                <a:gdLst/>
                <a:ahLst/>
                <a:cxnLst>
                  <a:cxn ang="0">
                    <a:pos x="3155" y="0"/>
                  </a:cxn>
                  <a:cxn ang="0">
                    <a:pos x="0" y="2057"/>
                  </a:cxn>
                  <a:cxn ang="0">
                    <a:pos x="3155" y="4148"/>
                  </a:cxn>
                  <a:cxn ang="0">
                    <a:pos x="6275" y="2057"/>
                  </a:cxn>
                  <a:cxn ang="0">
                    <a:pos x="3155" y="0"/>
                  </a:cxn>
                </a:cxnLst>
                <a:rect l="0" t="0" r="r" b="b"/>
                <a:pathLst>
                  <a:path w="6275" h="4148">
                    <a:moveTo>
                      <a:pt x="3155" y="0"/>
                    </a:moveTo>
                    <a:lnTo>
                      <a:pt x="0" y="2057"/>
                    </a:lnTo>
                    <a:lnTo>
                      <a:pt x="3155" y="4148"/>
                    </a:lnTo>
                    <a:lnTo>
                      <a:pt x="6275" y="2057"/>
                    </a:lnTo>
                    <a:lnTo>
                      <a:pt x="3155"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26" name="Freeform 24"/>
              <p:cNvSpPr/>
              <p:nvPr/>
            </p:nvSpPr>
            <p:spPr bwMode="auto">
              <a:xfrm>
                <a:off x="5356" y="4930"/>
                <a:ext cx="6206" cy="4148"/>
              </a:xfrm>
              <a:custGeom>
                <a:avLst/>
                <a:gdLst/>
                <a:ahLst/>
                <a:cxnLst>
                  <a:cxn ang="0">
                    <a:pos x="3120" y="0"/>
                  </a:cxn>
                  <a:cxn ang="0">
                    <a:pos x="0" y="2057"/>
                  </a:cxn>
                  <a:cxn ang="0">
                    <a:pos x="3120" y="4148"/>
                  </a:cxn>
                  <a:cxn ang="0">
                    <a:pos x="6206" y="2057"/>
                  </a:cxn>
                  <a:cxn ang="0">
                    <a:pos x="3120" y="0"/>
                  </a:cxn>
                </a:cxnLst>
                <a:rect l="0" t="0" r="r" b="b"/>
                <a:pathLst>
                  <a:path w="6206" h="4148">
                    <a:moveTo>
                      <a:pt x="3120" y="0"/>
                    </a:moveTo>
                    <a:lnTo>
                      <a:pt x="0" y="2057"/>
                    </a:lnTo>
                    <a:lnTo>
                      <a:pt x="3120" y="4148"/>
                    </a:lnTo>
                    <a:lnTo>
                      <a:pt x="6206" y="2057"/>
                    </a:lnTo>
                    <a:lnTo>
                      <a:pt x="3120"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27" name="Freeform 25"/>
              <p:cNvSpPr/>
              <p:nvPr/>
            </p:nvSpPr>
            <p:spPr bwMode="auto">
              <a:xfrm>
                <a:off x="5390" y="4964"/>
                <a:ext cx="6137" cy="4080"/>
              </a:xfrm>
              <a:custGeom>
                <a:avLst/>
                <a:gdLst/>
                <a:ahLst/>
                <a:cxnLst>
                  <a:cxn ang="0">
                    <a:pos x="3086" y="0"/>
                  </a:cxn>
                  <a:cxn ang="0">
                    <a:pos x="0" y="2023"/>
                  </a:cxn>
                  <a:cxn ang="0">
                    <a:pos x="3086" y="4080"/>
                  </a:cxn>
                  <a:cxn ang="0">
                    <a:pos x="6137" y="2023"/>
                  </a:cxn>
                  <a:cxn ang="0">
                    <a:pos x="3086" y="0"/>
                  </a:cxn>
                </a:cxnLst>
                <a:rect l="0" t="0" r="r" b="b"/>
                <a:pathLst>
                  <a:path w="6137" h="4080">
                    <a:moveTo>
                      <a:pt x="3086" y="0"/>
                    </a:moveTo>
                    <a:lnTo>
                      <a:pt x="0" y="2023"/>
                    </a:lnTo>
                    <a:lnTo>
                      <a:pt x="3086" y="4080"/>
                    </a:lnTo>
                    <a:lnTo>
                      <a:pt x="6137" y="2023"/>
                    </a:lnTo>
                    <a:lnTo>
                      <a:pt x="3086"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28" name="Freeform 26"/>
              <p:cNvSpPr/>
              <p:nvPr/>
            </p:nvSpPr>
            <p:spPr bwMode="auto">
              <a:xfrm>
                <a:off x="5458" y="4999"/>
                <a:ext cx="6001" cy="4011"/>
              </a:xfrm>
              <a:custGeom>
                <a:avLst/>
                <a:gdLst/>
                <a:ahLst/>
                <a:cxnLst>
                  <a:cxn ang="0">
                    <a:pos x="3018" y="0"/>
                  </a:cxn>
                  <a:cxn ang="0">
                    <a:pos x="0" y="1988"/>
                  </a:cxn>
                  <a:cxn ang="0">
                    <a:pos x="3018" y="4011"/>
                  </a:cxn>
                  <a:cxn ang="0">
                    <a:pos x="6001" y="1988"/>
                  </a:cxn>
                  <a:cxn ang="0">
                    <a:pos x="3018" y="0"/>
                  </a:cxn>
                </a:cxnLst>
                <a:rect l="0" t="0" r="r" b="b"/>
                <a:pathLst>
                  <a:path w="6001" h="4011">
                    <a:moveTo>
                      <a:pt x="3018" y="0"/>
                    </a:moveTo>
                    <a:lnTo>
                      <a:pt x="0" y="1988"/>
                    </a:lnTo>
                    <a:lnTo>
                      <a:pt x="3018" y="4011"/>
                    </a:lnTo>
                    <a:lnTo>
                      <a:pt x="6001" y="1988"/>
                    </a:lnTo>
                    <a:lnTo>
                      <a:pt x="3018"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29" name="Freeform 27"/>
              <p:cNvSpPr/>
              <p:nvPr/>
            </p:nvSpPr>
            <p:spPr bwMode="auto">
              <a:xfrm>
                <a:off x="5493" y="5033"/>
                <a:ext cx="5931" cy="3943"/>
              </a:xfrm>
              <a:custGeom>
                <a:avLst/>
                <a:gdLst/>
                <a:ahLst/>
                <a:cxnLst>
                  <a:cxn ang="0">
                    <a:pos x="2983" y="0"/>
                  </a:cxn>
                  <a:cxn ang="0">
                    <a:pos x="0" y="1954"/>
                  </a:cxn>
                  <a:cxn ang="0">
                    <a:pos x="2983" y="3943"/>
                  </a:cxn>
                  <a:cxn ang="0">
                    <a:pos x="5931" y="1954"/>
                  </a:cxn>
                  <a:cxn ang="0">
                    <a:pos x="2983" y="0"/>
                  </a:cxn>
                </a:cxnLst>
                <a:rect l="0" t="0" r="r" b="b"/>
                <a:pathLst>
                  <a:path w="5931" h="3943">
                    <a:moveTo>
                      <a:pt x="2983" y="0"/>
                    </a:moveTo>
                    <a:lnTo>
                      <a:pt x="0" y="1954"/>
                    </a:lnTo>
                    <a:lnTo>
                      <a:pt x="2983" y="3943"/>
                    </a:lnTo>
                    <a:lnTo>
                      <a:pt x="5931" y="1954"/>
                    </a:lnTo>
                    <a:lnTo>
                      <a:pt x="2983"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30" name="Freeform 28"/>
              <p:cNvSpPr/>
              <p:nvPr/>
            </p:nvSpPr>
            <p:spPr bwMode="auto">
              <a:xfrm>
                <a:off x="5527" y="5033"/>
                <a:ext cx="5863" cy="3943"/>
              </a:xfrm>
              <a:custGeom>
                <a:avLst/>
                <a:gdLst/>
                <a:ahLst/>
                <a:cxnLst>
                  <a:cxn ang="0">
                    <a:pos x="2949" y="0"/>
                  </a:cxn>
                  <a:cxn ang="0">
                    <a:pos x="0" y="1954"/>
                  </a:cxn>
                  <a:cxn ang="0">
                    <a:pos x="2949" y="3943"/>
                  </a:cxn>
                  <a:cxn ang="0">
                    <a:pos x="5863" y="1954"/>
                  </a:cxn>
                  <a:cxn ang="0">
                    <a:pos x="2949" y="0"/>
                  </a:cxn>
                </a:cxnLst>
                <a:rect l="0" t="0" r="r" b="b"/>
                <a:pathLst>
                  <a:path w="5863" h="3943">
                    <a:moveTo>
                      <a:pt x="2949" y="0"/>
                    </a:moveTo>
                    <a:lnTo>
                      <a:pt x="0" y="1954"/>
                    </a:lnTo>
                    <a:lnTo>
                      <a:pt x="2949" y="3943"/>
                    </a:lnTo>
                    <a:lnTo>
                      <a:pt x="5863" y="1954"/>
                    </a:lnTo>
                    <a:lnTo>
                      <a:pt x="2949"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31" name="Freeform 29"/>
              <p:cNvSpPr/>
              <p:nvPr/>
            </p:nvSpPr>
            <p:spPr bwMode="auto">
              <a:xfrm>
                <a:off x="5561" y="5067"/>
                <a:ext cx="5795" cy="3874"/>
              </a:xfrm>
              <a:custGeom>
                <a:avLst/>
                <a:gdLst/>
                <a:ahLst/>
                <a:cxnLst>
                  <a:cxn ang="0">
                    <a:pos x="2915" y="0"/>
                  </a:cxn>
                  <a:cxn ang="0">
                    <a:pos x="0" y="1920"/>
                  </a:cxn>
                  <a:cxn ang="0">
                    <a:pos x="2915" y="3874"/>
                  </a:cxn>
                  <a:cxn ang="0">
                    <a:pos x="5795" y="1920"/>
                  </a:cxn>
                  <a:cxn ang="0">
                    <a:pos x="2915" y="0"/>
                  </a:cxn>
                </a:cxnLst>
                <a:rect l="0" t="0" r="r" b="b"/>
                <a:pathLst>
                  <a:path w="5795" h="3874">
                    <a:moveTo>
                      <a:pt x="2915" y="0"/>
                    </a:moveTo>
                    <a:lnTo>
                      <a:pt x="0" y="1920"/>
                    </a:lnTo>
                    <a:lnTo>
                      <a:pt x="2915" y="3874"/>
                    </a:lnTo>
                    <a:lnTo>
                      <a:pt x="5795" y="1920"/>
                    </a:lnTo>
                    <a:lnTo>
                      <a:pt x="2915"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32" name="Freeform 30"/>
              <p:cNvSpPr/>
              <p:nvPr/>
            </p:nvSpPr>
            <p:spPr bwMode="auto">
              <a:xfrm>
                <a:off x="5596" y="5101"/>
                <a:ext cx="5726" cy="3806"/>
              </a:xfrm>
              <a:custGeom>
                <a:avLst/>
                <a:gdLst/>
                <a:ahLst/>
                <a:cxnLst>
                  <a:cxn ang="0">
                    <a:pos x="2880" y="0"/>
                  </a:cxn>
                  <a:cxn ang="0">
                    <a:pos x="0" y="1886"/>
                  </a:cxn>
                  <a:cxn ang="0">
                    <a:pos x="2880" y="3806"/>
                  </a:cxn>
                  <a:cxn ang="0">
                    <a:pos x="5726" y="1886"/>
                  </a:cxn>
                  <a:cxn ang="0">
                    <a:pos x="2880" y="0"/>
                  </a:cxn>
                </a:cxnLst>
                <a:rect l="0" t="0" r="r" b="b"/>
                <a:pathLst>
                  <a:path w="5726" h="3806">
                    <a:moveTo>
                      <a:pt x="2880" y="0"/>
                    </a:moveTo>
                    <a:lnTo>
                      <a:pt x="0" y="1886"/>
                    </a:lnTo>
                    <a:lnTo>
                      <a:pt x="2880" y="3806"/>
                    </a:lnTo>
                    <a:lnTo>
                      <a:pt x="5726" y="1886"/>
                    </a:lnTo>
                    <a:lnTo>
                      <a:pt x="2880"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33" name="Freeform 31"/>
              <p:cNvSpPr/>
              <p:nvPr/>
            </p:nvSpPr>
            <p:spPr bwMode="auto">
              <a:xfrm>
                <a:off x="5664" y="5136"/>
                <a:ext cx="5589" cy="3737"/>
              </a:xfrm>
              <a:custGeom>
                <a:avLst/>
                <a:gdLst/>
                <a:ahLst/>
                <a:cxnLst>
                  <a:cxn ang="0">
                    <a:pos x="2812" y="0"/>
                  </a:cxn>
                  <a:cxn ang="0">
                    <a:pos x="0" y="1851"/>
                  </a:cxn>
                  <a:cxn ang="0">
                    <a:pos x="2812" y="3737"/>
                  </a:cxn>
                  <a:cxn ang="0">
                    <a:pos x="5589" y="1851"/>
                  </a:cxn>
                  <a:cxn ang="0">
                    <a:pos x="2812" y="0"/>
                  </a:cxn>
                </a:cxnLst>
                <a:rect l="0" t="0" r="r" b="b"/>
                <a:pathLst>
                  <a:path w="5589" h="3737">
                    <a:moveTo>
                      <a:pt x="2812" y="0"/>
                    </a:moveTo>
                    <a:lnTo>
                      <a:pt x="0" y="1851"/>
                    </a:lnTo>
                    <a:lnTo>
                      <a:pt x="2812" y="3737"/>
                    </a:lnTo>
                    <a:lnTo>
                      <a:pt x="5589" y="1851"/>
                    </a:lnTo>
                    <a:lnTo>
                      <a:pt x="2812"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34" name="Freeform 32"/>
              <p:cNvSpPr/>
              <p:nvPr/>
            </p:nvSpPr>
            <p:spPr bwMode="auto">
              <a:xfrm>
                <a:off x="5698" y="5170"/>
                <a:ext cx="5521" cy="3668"/>
              </a:xfrm>
              <a:custGeom>
                <a:avLst/>
                <a:gdLst/>
                <a:ahLst/>
                <a:cxnLst>
                  <a:cxn ang="0">
                    <a:pos x="2778" y="0"/>
                  </a:cxn>
                  <a:cxn ang="0">
                    <a:pos x="0" y="1817"/>
                  </a:cxn>
                  <a:cxn ang="0">
                    <a:pos x="2778" y="3668"/>
                  </a:cxn>
                  <a:cxn ang="0">
                    <a:pos x="5521" y="1817"/>
                  </a:cxn>
                  <a:cxn ang="0">
                    <a:pos x="2778" y="0"/>
                  </a:cxn>
                </a:cxnLst>
                <a:rect l="0" t="0" r="r" b="b"/>
                <a:pathLst>
                  <a:path w="5521" h="3668">
                    <a:moveTo>
                      <a:pt x="2778" y="0"/>
                    </a:moveTo>
                    <a:lnTo>
                      <a:pt x="0" y="1817"/>
                    </a:lnTo>
                    <a:lnTo>
                      <a:pt x="2778" y="3668"/>
                    </a:lnTo>
                    <a:lnTo>
                      <a:pt x="5521" y="1817"/>
                    </a:lnTo>
                    <a:lnTo>
                      <a:pt x="2778"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35" name="Freeform 33"/>
              <p:cNvSpPr/>
              <p:nvPr/>
            </p:nvSpPr>
            <p:spPr bwMode="auto">
              <a:xfrm>
                <a:off x="5733" y="5170"/>
                <a:ext cx="5451" cy="3668"/>
              </a:xfrm>
              <a:custGeom>
                <a:avLst/>
                <a:gdLst/>
                <a:ahLst/>
                <a:cxnLst>
                  <a:cxn ang="0">
                    <a:pos x="2743" y="0"/>
                  </a:cxn>
                  <a:cxn ang="0">
                    <a:pos x="0" y="1817"/>
                  </a:cxn>
                  <a:cxn ang="0">
                    <a:pos x="2743" y="3668"/>
                  </a:cxn>
                  <a:cxn ang="0">
                    <a:pos x="5451" y="1817"/>
                  </a:cxn>
                  <a:cxn ang="0">
                    <a:pos x="2743" y="0"/>
                  </a:cxn>
                </a:cxnLst>
                <a:rect l="0" t="0" r="r" b="b"/>
                <a:pathLst>
                  <a:path w="5451" h="3668">
                    <a:moveTo>
                      <a:pt x="2743" y="0"/>
                    </a:moveTo>
                    <a:lnTo>
                      <a:pt x="0" y="1817"/>
                    </a:lnTo>
                    <a:lnTo>
                      <a:pt x="2743" y="3668"/>
                    </a:lnTo>
                    <a:lnTo>
                      <a:pt x="5451" y="1817"/>
                    </a:lnTo>
                    <a:lnTo>
                      <a:pt x="2743"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36" name="Freeform 34"/>
              <p:cNvSpPr/>
              <p:nvPr/>
            </p:nvSpPr>
            <p:spPr bwMode="auto">
              <a:xfrm>
                <a:off x="5767" y="5204"/>
                <a:ext cx="5383" cy="3600"/>
              </a:xfrm>
              <a:custGeom>
                <a:avLst/>
                <a:gdLst/>
                <a:ahLst/>
                <a:cxnLst>
                  <a:cxn ang="0">
                    <a:pos x="2709" y="0"/>
                  </a:cxn>
                  <a:cxn ang="0">
                    <a:pos x="0" y="1783"/>
                  </a:cxn>
                  <a:cxn ang="0">
                    <a:pos x="2709" y="3600"/>
                  </a:cxn>
                  <a:cxn ang="0">
                    <a:pos x="5383" y="1783"/>
                  </a:cxn>
                  <a:cxn ang="0">
                    <a:pos x="2709" y="0"/>
                  </a:cxn>
                </a:cxnLst>
                <a:rect l="0" t="0" r="r" b="b"/>
                <a:pathLst>
                  <a:path w="5383" h="3600">
                    <a:moveTo>
                      <a:pt x="2709" y="0"/>
                    </a:moveTo>
                    <a:lnTo>
                      <a:pt x="0" y="1783"/>
                    </a:lnTo>
                    <a:lnTo>
                      <a:pt x="2709" y="3600"/>
                    </a:lnTo>
                    <a:lnTo>
                      <a:pt x="5383" y="1783"/>
                    </a:lnTo>
                    <a:lnTo>
                      <a:pt x="2709"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37" name="Freeform 35"/>
              <p:cNvSpPr/>
              <p:nvPr/>
            </p:nvSpPr>
            <p:spPr bwMode="auto">
              <a:xfrm>
                <a:off x="5801" y="5239"/>
                <a:ext cx="5315" cy="3531"/>
              </a:xfrm>
              <a:custGeom>
                <a:avLst/>
                <a:gdLst/>
                <a:ahLst/>
                <a:cxnLst>
                  <a:cxn ang="0">
                    <a:pos x="2675" y="0"/>
                  </a:cxn>
                  <a:cxn ang="0">
                    <a:pos x="0" y="1748"/>
                  </a:cxn>
                  <a:cxn ang="0">
                    <a:pos x="2675" y="3531"/>
                  </a:cxn>
                  <a:cxn ang="0">
                    <a:pos x="5315" y="1748"/>
                  </a:cxn>
                  <a:cxn ang="0">
                    <a:pos x="2675" y="0"/>
                  </a:cxn>
                </a:cxnLst>
                <a:rect l="0" t="0" r="r" b="b"/>
                <a:pathLst>
                  <a:path w="5315" h="3531">
                    <a:moveTo>
                      <a:pt x="2675" y="0"/>
                    </a:moveTo>
                    <a:lnTo>
                      <a:pt x="0" y="1748"/>
                    </a:lnTo>
                    <a:lnTo>
                      <a:pt x="2675" y="3531"/>
                    </a:lnTo>
                    <a:lnTo>
                      <a:pt x="5315" y="1748"/>
                    </a:lnTo>
                    <a:lnTo>
                      <a:pt x="2675"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38" name="Freeform 36"/>
              <p:cNvSpPr/>
              <p:nvPr/>
            </p:nvSpPr>
            <p:spPr bwMode="auto">
              <a:xfrm>
                <a:off x="5836" y="5273"/>
                <a:ext cx="5246" cy="3463"/>
              </a:xfrm>
              <a:custGeom>
                <a:avLst/>
                <a:gdLst/>
                <a:ahLst/>
                <a:cxnLst>
                  <a:cxn ang="0">
                    <a:pos x="2640" y="0"/>
                  </a:cxn>
                  <a:cxn ang="0">
                    <a:pos x="0" y="1714"/>
                  </a:cxn>
                  <a:cxn ang="0">
                    <a:pos x="2640" y="3463"/>
                  </a:cxn>
                  <a:cxn ang="0">
                    <a:pos x="5246" y="1714"/>
                  </a:cxn>
                  <a:cxn ang="0">
                    <a:pos x="2640" y="0"/>
                  </a:cxn>
                </a:cxnLst>
                <a:rect l="0" t="0" r="r" b="b"/>
                <a:pathLst>
                  <a:path w="5246" h="3463">
                    <a:moveTo>
                      <a:pt x="2640" y="0"/>
                    </a:moveTo>
                    <a:lnTo>
                      <a:pt x="0" y="1714"/>
                    </a:lnTo>
                    <a:lnTo>
                      <a:pt x="2640" y="3463"/>
                    </a:lnTo>
                    <a:lnTo>
                      <a:pt x="5246" y="1714"/>
                    </a:lnTo>
                    <a:lnTo>
                      <a:pt x="2640"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39" name="Freeform 37"/>
              <p:cNvSpPr/>
              <p:nvPr/>
            </p:nvSpPr>
            <p:spPr bwMode="auto">
              <a:xfrm>
                <a:off x="5904" y="5307"/>
                <a:ext cx="5109" cy="3394"/>
              </a:xfrm>
              <a:custGeom>
                <a:avLst/>
                <a:gdLst/>
                <a:ahLst/>
                <a:cxnLst>
                  <a:cxn ang="0">
                    <a:pos x="2572" y="0"/>
                  </a:cxn>
                  <a:cxn ang="0">
                    <a:pos x="0" y="1680"/>
                  </a:cxn>
                  <a:cxn ang="0">
                    <a:pos x="2572" y="3394"/>
                  </a:cxn>
                  <a:cxn ang="0">
                    <a:pos x="5109" y="1680"/>
                  </a:cxn>
                  <a:cxn ang="0">
                    <a:pos x="2572" y="0"/>
                  </a:cxn>
                </a:cxnLst>
                <a:rect l="0" t="0" r="r" b="b"/>
                <a:pathLst>
                  <a:path w="5109" h="3394">
                    <a:moveTo>
                      <a:pt x="2572" y="0"/>
                    </a:moveTo>
                    <a:lnTo>
                      <a:pt x="0" y="1680"/>
                    </a:lnTo>
                    <a:lnTo>
                      <a:pt x="2572" y="3394"/>
                    </a:lnTo>
                    <a:lnTo>
                      <a:pt x="5109" y="1680"/>
                    </a:lnTo>
                    <a:lnTo>
                      <a:pt x="2572"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40" name="Freeform 38"/>
              <p:cNvSpPr/>
              <p:nvPr/>
            </p:nvSpPr>
            <p:spPr bwMode="auto">
              <a:xfrm>
                <a:off x="5938" y="5307"/>
                <a:ext cx="5041" cy="3394"/>
              </a:xfrm>
              <a:custGeom>
                <a:avLst/>
                <a:gdLst/>
                <a:ahLst/>
                <a:cxnLst>
                  <a:cxn ang="0">
                    <a:pos x="2538" y="0"/>
                  </a:cxn>
                  <a:cxn ang="0">
                    <a:pos x="0" y="1680"/>
                  </a:cxn>
                  <a:cxn ang="0">
                    <a:pos x="2538" y="3394"/>
                  </a:cxn>
                  <a:cxn ang="0">
                    <a:pos x="5041" y="1680"/>
                  </a:cxn>
                  <a:cxn ang="0">
                    <a:pos x="2538" y="0"/>
                  </a:cxn>
                </a:cxnLst>
                <a:rect l="0" t="0" r="r" b="b"/>
                <a:pathLst>
                  <a:path w="5041" h="3394">
                    <a:moveTo>
                      <a:pt x="2538" y="0"/>
                    </a:moveTo>
                    <a:lnTo>
                      <a:pt x="0" y="1680"/>
                    </a:lnTo>
                    <a:lnTo>
                      <a:pt x="2538" y="3394"/>
                    </a:lnTo>
                    <a:lnTo>
                      <a:pt x="5041" y="1680"/>
                    </a:lnTo>
                    <a:lnTo>
                      <a:pt x="2538"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41" name="Freeform 39"/>
              <p:cNvSpPr/>
              <p:nvPr/>
            </p:nvSpPr>
            <p:spPr bwMode="auto">
              <a:xfrm>
                <a:off x="5973" y="5341"/>
                <a:ext cx="4971" cy="3326"/>
              </a:xfrm>
              <a:custGeom>
                <a:avLst/>
                <a:gdLst/>
                <a:ahLst/>
                <a:cxnLst>
                  <a:cxn ang="0">
                    <a:pos x="2503" y="0"/>
                  </a:cxn>
                  <a:cxn ang="0">
                    <a:pos x="0" y="1646"/>
                  </a:cxn>
                  <a:cxn ang="0">
                    <a:pos x="2503" y="3326"/>
                  </a:cxn>
                  <a:cxn ang="0">
                    <a:pos x="4971" y="1646"/>
                  </a:cxn>
                  <a:cxn ang="0">
                    <a:pos x="2503" y="0"/>
                  </a:cxn>
                </a:cxnLst>
                <a:rect l="0" t="0" r="r" b="b"/>
                <a:pathLst>
                  <a:path w="4971" h="3326">
                    <a:moveTo>
                      <a:pt x="2503" y="0"/>
                    </a:moveTo>
                    <a:lnTo>
                      <a:pt x="0" y="1646"/>
                    </a:lnTo>
                    <a:lnTo>
                      <a:pt x="2503" y="3326"/>
                    </a:lnTo>
                    <a:lnTo>
                      <a:pt x="4971" y="1646"/>
                    </a:lnTo>
                    <a:lnTo>
                      <a:pt x="2503"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42" name="Freeform 40"/>
              <p:cNvSpPr/>
              <p:nvPr/>
            </p:nvSpPr>
            <p:spPr bwMode="auto">
              <a:xfrm>
                <a:off x="6007" y="5376"/>
                <a:ext cx="4903" cy="3257"/>
              </a:xfrm>
              <a:custGeom>
                <a:avLst/>
                <a:gdLst/>
                <a:ahLst/>
                <a:cxnLst>
                  <a:cxn ang="0">
                    <a:pos x="2469" y="0"/>
                  </a:cxn>
                  <a:cxn ang="0">
                    <a:pos x="0" y="1611"/>
                  </a:cxn>
                  <a:cxn ang="0">
                    <a:pos x="2469" y="3257"/>
                  </a:cxn>
                  <a:cxn ang="0">
                    <a:pos x="4903" y="1611"/>
                  </a:cxn>
                  <a:cxn ang="0">
                    <a:pos x="2469" y="0"/>
                  </a:cxn>
                </a:cxnLst>
                <a:rect l="0" t="0" r="r" b="b"/>
                <a:pathLst>
                  <a:path w="4903" h="3257">
                    <a:moveTo>
                      <a:pt x="2469" y="0"/>
                    </a:moveTo>
                    <a:lnTo>
                      <a:pt x="0" y="1611"/>
                    </a:lnTo>
                    <a:lnTo>
                      <a:pt x="2469" y="3257"/>
                    </a:lnTo>
                    <a:lnTo>
                      <a:pt x="4903" y="1611"/>
                    </a:lnTo>
                    <a:lnTo>
                      <a:pt x="2469"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43" name="Freeform 41"/>
              <p:cNvSpPr/>
              <p:nvPr/>
            </p:nvSpPr>
            <p:spPr bwMode="auto">
              <a:xfrm>
                <a:off x="6041" y="5410"/>
                <a:ext cx="4835" cy="3189"/>
              </a:xfrm>
              <a:custGeom>
                <a:avLst/>
                <a:gdLst/>
                <a:ahLst/>
                <a:cxnLst>
                  <a:cxn ang="0">
                    <a:pos x="2435" y="0"/>
                  </a:cxn>
                  <a:cxn ang="0">
                    <a:pos x="0" y="1577"/>
                  </a:cxn>
                  <a:cxn ang="0">
                    <a:pos x="2435" y="3189"/>
                  </a:cxn>
                  <a:cxn ang="0">
                    <a:pos x="4835" y="1577"/>
                  </a:cxn>
                  <a:cxn ang="0">
                    <a:pos x="2435" y="0"/>
                  </a:cxn>
                </a:cxnLst>
                <a:rect l="0" t="0" r="r" b="b"/>
                <a:pathLst>
                  <a:path w="4835" h="3189">
                    <a:moveTo>
                      <a:pt x="2435" y="0"/>
                    </a:moveTo>
                    <a:lnTo>
                      <a:pt x="0" y="1577"/>
                    </a:lnTo>
                    <a:lnTo>
                      <a:pt x="2435" y="3189"/>
                    </a:lnTo>
                    <a:lnTo>
                      <a:pt x="4835" y="1577"/>
                    </a:lnTo>
                    <a:lnTo>
                      <a:pt x="2435"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44" name="Freeform 42"/>
              <p:cNvSpPr/>
              <p:nvPr/>
            </p:nvSpPr>
            <p:spPr bwMode="auto">
              <a:xfrm>
                <a:off x="6110" y="5444"/>
                <a:ext cx="4697" cy="3120"/>
              </a:xfrm>
              <a:custGeom>
                <a:avLst/>
                <a:gdLst/>
                <a:ahLst/>
                <a:cxnLst>
                  <a:cxn ang="0">
                    <a:pos x="2366" y="0"/>
                  </a:cxn>
                  <a:cxn ang="0">
                    <a:pos x="0" y="1543"/>
                  </a:cxn>
                  <a:cxn ang="0">
                    <a:pos x="2366" y="3120"/>
                  </a:cxn>
                  <a:cxn ang="0">
                    <a:pos x="4697" y="1543"/>
                  </a:cxn>
                  <a:cxn ang="0">
                    <a:pos x="2366" y="0"/>
                  </a:cxn>
                </a:cxnLst>
                <a:rect l="0" t="0" r="r" b="b"/>
                <a:pathLst>
                  <a:path w="4697" h="3120">
                    <a:moveTo>
                      <a:pt x="2366" y="0"/>
                    </a:moveTo>
                    <a:lnTo>
                      <a:pt x="0" y="1543"/>
                    </a:lnTo>
                    <a:lnTo>
                      <a:pt x="2366" y="3120"/>
                    </a:lnTo>
                    <a:lnTo>
                      <a:pt x="4697" y="1543"/>
                    </a:lnTo>
                    <a:lnTo>
                      <a:pt x="2366"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45" name="Freeform 43"/>
              <p:cNvSpPr/>
              <p:nvPr/>
            </p:nvSpPr>
            <p:spPr bwMode="auto">
              <a:xfrm>
                <a:off x="6144" y="5444"/>
                <a:ext cx="4629" cy="3120"/>
              </a:xfrm>
              <a:custGeom>
                <a:avLst/>
                <a:gdLst/>
                <a:ahLst/>
                <a:cxnLst>
                  <a:cxn ang="0">
                    <a:pos x="2332" y="0"/>
                  </a:cxn>
                  <a:cxn ang="0">
                    <a:pos x="0" y="1543"/>
                  </a:cxn>
                  <a:cxn ang="0">
                    <a:pos x="2332" y="3120"/>
                  </a:cxn>
                  <a:cxn ang="0">
                    <a:pos x="4629" y="1543"/>
                  </a:cxn>
                  <a:cxn ang="0">
                    <a:pos x="2332" y="0"/>
                  </a:cxn>
                </a:cxnLst>
                <a:rect l="0" t="0" r="r" b="b"/>
                <a:pathLst>
                  <a:path w="4629" h="3120">
                    <a:moveTo>
                      <a:pt x="2332" y="0"/>
                    </a:moveTo>
                    <a:lnTo>
                      <a:pt x="0" y="1543"/>
                    </a:lnTo>
                    <a:lnTo>
                      <a:pt x="2332" y="3120"/>
                    </a:lnTo>
                    <a:lnTo>
                      <a:pt x="4629" y="1543"/>
                    </a:lnTo>
                    <a:lnTo>
                      <a:pt x="2332"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46" name="Freeform 44"/>
              <p:cNvSpPr/>
              <p:nvPr/>
            </p:nvSpPr>
            <p:spPr bwMode="auto">
              <a:xfrm>
                <a:off x="6178" y="5479"/>
                <a:ext cx="4561" cy="3051"/>
              </a:xfrm>
              <a:custGeom>
                <a:avLst/>
                <a:gdLst/>
                <a:ahLst/>
                <a:cxnLst>
                  <a:cxn ang="0">
                    <a:pos x="2298" y="0"/>
                  </a:cxn>
                  <a:cxn ang="0">
                    <a:pos x="0" y="1508"/>
                  </a:cxn>
                  <a:cxn ang="0">
                    <a:pos x="2298" y="3051"/>
                  </a:cxn>
                  <a:cxn ang="0">
                    <a:pos x="4561" y="1508"/>
                  </a:cxn>
                  <a:cxn ang="0">
                    <a:pos x="2298" y="0"/>
                  </a:cxn>
                </a:cxnLst>
                <a:rect l="0" t="0" r="r" b="b"/>
                <a:pathLst>
                  <a:path w="4561" h="3051">
                    <a:moveTo>
                      <a:pt x="2298" y="0"/>
                    </a:moveTo>
                    <a:lnTo>
                      <a:pt x="0" y="1508"/>
                    </a:lnTo>
                    <a:lnTo>
                      <a:pt x="2298" y="3051"/>
                    </a:lnTo>
                    <a:lnTo>
                      <a:pt x="4561" y="1508"/>
                    </a:lnTo>
                    <a:lnTo>
                      <a:pt x="2298"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47" name="Freeform 45"/>
              <p:cNvSpPr/>
              <p:nvPr/>
            </p:nvSpPr>
            <p:spPr bwMode="auto">
              <a:xfrm>
                <a:off x="6213" y="5513"/>
                <a:ext cx="4491" cy="2983"/>
              </a:xfrm>
              <a:custGeom>
                <a:avLst/>
                <a:gdLst/>
                <a:ahLst/>
                <a:cxnLst>
                  <a:cxn ang="0">
                    <a:pos x="2263" y="0"/>
                  </a:cxn>
                  <a:cxn ang="0">
                    <a:pos x="0" y="1474"/>
                  </a:cxn>
                  <a:cxn ang="0">
                    <a:pos x="2263" y="2983"/>
                  </a:cxn>
                  <a:cxn ang="0">
                    <a:pos x="4491" y="1474"/>
                  </a:cxn>
                  <a:cxn ang="0">
                    <a:pos x="2263" y="0"/>
                  </a:cxn>
                </a:cxnLst>
                <a:rect l="0" t="0" r="r" b="b"/>
                <a:pathLst>
                  <a:path w="4491" h="2983">
                    <a:moveTo>
                      <a:pt x="2263" y="0"/>
                    </a:moveTo>
                    <a:lnTo>
                      <a:pt x="0" y="1474"/>
                    </a:lnTo>
                    <a:lnTo>
                      <a:pt x="2263" y="2983"/>
                    </a:lnTo>
                    <a:lnTo>
                      <a:pt x="4491" y="1474"/>
                    </a:lnTo>
                    <a:lnTo>
                      <a:pt x="2263"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48" name="Freeform 46"/>
              <p:cNvSpPr/>
              <p:nvPr/>
            </p:nvSpPr>
            <p:spPr bwMode="auto">
              <a:xfrm>
                <a:off x="6247" y="5547"/>
                <a:ext cx="4423" cy="2914"/>
              </a:xfrm>
              <a:custGeom>
                <a:avLst/>
                <a:gdLst/>
                <a:ahLst/>
                <a:cxnLst>
                  <a:cxn ang="0">
                    <a:pos x="2229" y="0"/>
                  </a:cxn>
                  <a:cxn ang="0">
                    <a:pos x="0" y="1440"/>
                  </a:cxn>
                  <a:cxn ang="0">
                    <a:pos x="2229" y="2914"/>
                  </a:cxn>
                  <a:cxn ang="0">
                    <a:pos x="4423" y="1440"/>
                  </a:cxn>
                  <a:cxn ang="0">
                    <a:pos x="2229" y="0"/>
                  </a:cxn>
                </a:cxnLst>
                <a:rect l="0" t="0" r="r" b="b"/>
                <a:pathLst>
                  <a:path w="4423" h="2914">
                    <a:moveTo>
                      <a:pt x="2229" y="0"/>
                    </a:moveTo>
                    <a:lnTo>
                      <a:pt x="0" y="1440"/>
                    </a:lnTo>
                    <a:lnTo>
                      <a:pt x="2229" y="2914"/>
                    </a:lnTo>
                    <a:lnTo>
                      <a:pt x="4423" y="1440"/>
                    </a:lnTo>
                    <a:lnTo>
                      <a:pt x="2229"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49" name="Freeform 47"/>
              <p:cNvSpPr/>
              <p:nvPr/>
            </p:nvSpPr>
            <p:spPr bwMode="auto">
              <a:xfrm>
                <a:off x="6316" y="5581"/>
                <a:ext cx="4286" cy="2846"/>
              </a:xfrm>
              <a:custGeom>
                <a:avLst/>
                <a:gdLst/>
                <a:ahLst/>
                <a:cxnLst>
                  <a:cxn ang="0">
                    <a:pos x="2160" y="0"/>
                  </a:cxn>
                  <a:cxn ang="0">
                    <a:pos x="0" y="1406"/>
                  </a:cxn>
                  <a:cxn ang="0">
                    <a:pos x="2160" y="2846"/>
                  </a:cxn>
                  <a:cxn ang="0">
                    <a:pos x="4286" y="1406"/>
                  </a:cxn>
                  <a:cxn ang="0">
                    <a:pos x="2160" y="0"/>
                  </a:cxn>
                </a:cxnLst>
                <a:rect l="0" t="0" r="r" b="b"/>
                <a:pathLst>
                  <a:path w="4286" h="2846">
                    <a:moveTo>
                      <a:pt x="2160" y="0"/>
                    </a:moveTo>
                    <a:lnTo>
                      <a:pt x="0" y="1406"/>
                    </a:lnTo>
                    <a:lnTo>
                      <a:pt x="2160" y="2846"/>
                    </a:lnTo>
                    <a:lnTo>
                      <a:pt x="4286" y="1406"/>
                    </a:lnTo>
                    <a:lnTo>
                      <a:pt x="2160"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50" name="Freeform 48"/>
              <p:cNvSpPr/>
              <p:nvPr/>
            </p:nvSpPr>
            <p:spPr bwMode="auto">
              <a:xfrm>
                <a:off x="6350" y="5581"/>
                <a:ext cx="4217" cy="2846"/>
              </a:xfrm>
              <a:custGeom>
                <a:avLst/>
                <a:gdLst/>
                <a:ahLst/>
                <a:cxnLst>
                  <a:cxn ang="0">
                    <a:pos x="2126" y="0"/>
                  </a:cxn>
                  <a:cxn ang="0">
                    <a:pos x="0" y="1406"/>
                  </a:cxn>
                  <a:cxn ang="0">
                    <a:pos x="2126" y="2846"/>
                  </a:cxn>
                  <a:cxn ang="0">
                    <a:pos x="4217" y="1406"/>
                  </a:cxn>
                  <a:cxn ang="0">
                    <a:pos x="2126" y="0"/>
                  </a:cxn>
                </a:cxnLst>
                <a:rect l="0" t="0" r="r" b="b"/>
                <a:pathLst>
                  <a:path w="4217" h="2846">
                    <a:moveTo>
                      <a:pt x="2126" y="0"/>
                    </a:moveTo>
                    <a:lnTo>
                      <a:pt x="0" y="1406"/>
                    </a:lnTo>
                    <a:lnTo>
                      <a:pt x="2126" y="2846"/>
                    </a:lnTo>
                    <a:lnTo>
                      <a:pt x="4217" y="1406"/>
                    </a:lnTo>
                    <a:lnTo>
                      <a:pt x="2126"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51" name="Freeform 49"/>
              <p:cNvSpPr/>
              <p:nvPr/>
            </p:nvSpPr>
            <p:spPr bwMode="auto">
              <a:xfrm>
                <a:off x="6384" y="5616"/>
                <a:ext cx="4149" cy="2777"/>
              </a:xfrm>
              <a:custGeom>
                <a:avLst/>
                <a:gdLst/>
                <a:ahLst/>
                <a:cxnLst>
                  <a:cxn ang="0">
                    <a:pos x="2092" y="0"/>
                  </a:cxn>
                  <a:cxn ang="0">
                    <a:pos x="0" y="1371"/>
                  </a:cxn>
                  <a:cxn ang="0">
                    <a:pos x="2092" y="2777"/>
                  </a:cxn>
                  <a:cxn ang="0">
                    <a:pos x="4149" y="1371"/>
                  </a:cxn>
                  <a:cxn ang="0">
                    <a:pos x="2092" y="0"/>
                  </a:cxn>
                </a:cxnLst>
                <a:rect l="0" t="0" r="r" b="b"/>
                <a:pathLst>
                  <a:path w="4149" h="2777">
                    <a:moveTo>
                      <a:pt x="2092" y="0"/>
                    </a:moveTo>
                    <a:lnTo>
                      <a:pt x="0" y="1371"/>
                    </a:lnTo>
                    <a:lnTo>
                      <a:pt x="2092" y="2777"/>
                    </a:lnTo>
                    <a:lnTo>
                      <a:pt x="4149" y="1371"/>
                    </a:lnTo>
                    <a:lnTo>
                      <a:pt x="2092"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52" name="Freeform 50"/>
              <p:cNvSpPr/>
              <p:nvPr/>
            </p:nvSpPr>
            <p:spPr bwMode="auto">
              <a:xfrm>
                <a:off x="6418" y="5650"/>
                <a:ext cx="4081" cy="2709"/>
              </a:xfrm>
              <a:custGeom>
                <a:avLst/>
                <a:gdLst/>
                <a:ahLst/>
                <a:cxnLst>
                  <a:cxn ang="0">
                    <a:pos x="2058" y="0"/>
                  </a:cxn>
                  <a:cxn ang="0">
                    <a:pos x="0" y="1337"/>
                  </a:cxn>
                  <a:cxn ang="0">
                    <a:pos x="2058" y="2709"/>
                  </a:cxn>
                  <a:cxn ang="0">
                    <a:pos x="4081" y="1337"/>
                  </a:cxn>
                  <a:cxn ang="0">
                    <a:pos x="2058" y="0"/>
                  </a:cxn>
                </a:cxnLst>
                <a:rect l="0" t="0" r="r" b="b"/>
                <a:pathLst>
                  <a:path w="4081" h="2709">
                    <a:moveTo>
                      <a:pt x="2058" y="0"/>
                    </a:moveTo>
                    <a:lnTo>
                      <a:pt x="0" y="1337"/>
                    </a:lnTo>
                    <a:lnTo>
                      <a:pt x="2058" y="2709"/>
                    </a:lnTo>
                    <a:lnTo>
                      <a:pt x="4081" y="1337"/>
                    </a:lnTo>
                    <a:lnTo>
                      <a:pt x="2058"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53" name="Freeform 51"/>
              <p:cNvSpPr/>
              <p:nvPr/>
            </p:nvSpPr>
            <p:spPr bwMode="auto">
              <a:xfrm>
                <a:off x="6453" y="5684"/>
                <a:ext cx="4011" cy="2640"/>
              </a:xfrm>
              <a:custGeom>
                <a:avLst/>
                <a:gdLst/>
                <a:ahLst/>
                <a:cxnLst>
                  <a:cxn ang="0">
                    <a:pos x="2023" y="0"/>
                  </a:cxn>
                  <a:cxn ang="0">
                    <a:pos x="0" y="1303"/>
                  </a:cxn>
                  <a:cxn ang="0">
                    <a:pos x="2023" y="2640"/>
                  </a:cxn>
                  <a:cxn ang="0">
                    <a:pos x="4011" y="1303"/>
                  </a:cxn>
                  <a:cxn ang="0">
                    <a:pos x="2023" y="0"/>
                  </a:cxn>
                </a:cxnLst>
                <a:rect l="0" t="0" r="r" b="b"/>
                <a:pathLst>
                  <a:path w="4011" h="2640">
                    <a:moveTo>
                      <a:pt x="2023" y="0"/>
                    </a:moveTo>
                    <a:lnTo>
                      <a:pt x="0" y="1303"/>
                    </a:lnTo>
                    <a:lnTo>
                      <a:pt x="2023" y="2640"/>
                    </a:lnTo>
                    <a:lnTo>
                      <a:pt x="4011" y="1303"/>
                    </a:lnTo>
                    <a:lnTo>
                      <a:pt x="2023"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54" name="Freeform 52"/>
              <p:cNvSpPr/>
              <p:nvPr/>
            </p:nvSpPr>
            <p:spPr bwMode="auto">
              <a:xfrm>
                <a:off x="6487" y="5684"/>
                <a:ext cx="3943" cy="2640"/>
              </a:xfrm>
              <a:custGeom>
                <a:avLst/>
                <a:gdLst/>
                <a:ahLst/>
                <a:cxnLst>
                  <a:cxn ang="0">
                    <a:pos x="1989" y="0"/>
                  </a:cxn>
                  <a:cxn ang="0">
                    <a:pos x="0" y="1303"/>
                  </a:cxn>
                  <a:cxn ang="0">
                    <a:pos x="1989" y="2640"/>
                  </a:cxn>
                  <a:cxn ang="0">
                    <a:pos x="3943" y="1303"/>
                  </a:cxn>
                  <a:cxn ang="0">
                    <a:pos x="1989" y="0"/>
                  </a:cxn>
                </a:cxnLst>
                <a:rect l="0" t="0" r="r" b="b"/>
                <a:pathLst>
                  <a:path w="3943" h="2640">
                    <a:moveTo>
                      <a:pt x="1989" y="0"/>
                    </a:moveTo>
                    <a:lnTo>
                      <a:pt x="0" y="1303"/>
                    </a:lnTo>
                    <a:lnTo>
                      <a:pt x="1989" y="2640"/>
                    </a:lnTo>
                    <a:lnTo>
                      <a:pt x="3943" y="1303"/>
                    </a:lnTo>
                    <a:lnTo>
                      <a:pt x="1989"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55" name="Freeform 53"/>
              <p:cNvSpPr/>
              <p:nvPr/>
            </p:nvSpPr>
            <p:spPr bwMode="auto">
              <a:xfrm>
                <a:off x="6556" y="5719"/>
                <a:ext cx="3806" cy="2571"/>
              </a:xfrm>
              <a:custGeom>
                <a:avLst/>
                <a:gdLst/>
                <a:ahLst/>
                <a:cxnLst>
                  <a:cxn ang="0">
                    <a:pos x="1920" y="0"/>
                  </a:cxn>
                  <a:cxn ang="0">
                    <a:pos x="0" y="1302"/>
                  </a:cxn>
                  <a:cxn ang="0">
                    <a:pos x="1920" y="2571"/>
                  </a:cxn>
                  <a:cxn ang="0">
                    <a:pos x="3806" y="1302"/>
                  </a:cxn>
                  <a:cxn ang="0">
                    <a:pos x="1920" y="0"/>
                  </a:cxn>
                </a:cxnLst>
                <a:rect l="0" t="0" r="r" b="b"/>
                <a:pathLst>
                  <a:path w="3806" h="2571">
                    <a:moveTo>
                      <a:pt x="1920" y="0"/>
                    </a:moveTo>
                    <a:lnTo>
                      <a:pt x="0" y="1302"/>
                    </a:lnTo>
                    <a:lnTo>
                      <a:pt x="1920" y="2571"/>
                    </a:lnTo>
                    <a:lnTo>
                      <a:pt x="3806" y="1302"/>
                    </a:lnTo>
                    <a:lnTo>
                      <a:pt x="1920"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56" name="Freeform 54"/>
              <p:cNvSpPr/>
              <p:nvPr/>
            </p:nvSpPr>
            <p:spPr bwMode="auto">
              <a:xfrm>
                <a:off x="6590" y="5753"/>
                <a:ext cx="3737" cy="2503"/>
              </a:xfrm>
              <a:custGeom>
                <a:avLst/>
                <a:gdLst/>
                <a:ahLst/>
                <a:cxnLst>
                  <a:cxn ang="0">
                    <a:pos x="1886" y="0"/>
                  </a:cxn>
                  <a:cxn ang="0">
                    <a:pos x="0" y="1268"/>
                  </a:cxn>
                  <a:cxn ang="0">
                    <a:pos x="1886" y="2503"/>
                  </a:cxn>
                  <a:cxn ang="0">
                    <a:pos x="3737" y="1268"/>
                  </a:cxn>
                  <a:cxn ang="0">
                    <a:pos x="1886" y="0"/>
                  </a:cxn>
                </a:cxnLst>
                <a:rect l="0" t="0" r="r" b="b"/>
                <a:pathLst>
                  <a:path w="3737" h="2503">
                    <a:moveTo>
                      <a:pt x="1886" y="0"/>
                    </a:moveTo>
                    <a:lnTo>
                      <a:pt x="0" y="1268"/>
                    </a:lnTo>
                    <a:lnTo>
                      <a:pt x="1886" y="2503"/>
                    </a:lnTo>
                    <a:lnTo>
                      <a:pt x="3737" y="1268"/>
                    </a:lnTo>
                    <a:lnTo>
                      <a:pt x="1886"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57" name="Freeform 55"/>
              <p:cNvSpPr/>
              <p:nvPr/>
            </p:nvSpPr>
            <p:spPr bwMode="auto">
              <a:xfrm>
                <a:off x="6624" y="5787"/>
                <a:ext cx="3669" cy="2434"/>
              </a:xfrm>
              <a:custGeom>
                <a:avLst/>
                <a:gdLst/>
                <a:ahLst/>
                <a:cxnLst>
                  <a:cxn ang="0">
                    <a:pos x="1852" y="0"/>
                  </a:cxn>
                  <a:cxn ang="0">
                    <a:pos x="0" y="1234"/>
                  </a:cxn>
                  <a:cxn ang="0">
                    <a:pos x="1852" y="2434"/>
                  </a:cxn>
                  <a:cxn ang="0">
                    <a:pos x="3669" y="1234"/>
                  </a:cxn>
                  <a:cxn ang="0">
                    <a:pos x="1852" y="0"/>
                  </a:cxn>
                </a:cxnLst>
                <a:rect l="0" t="0" r="r" b="b"/>
                <a:pathLst>
                  <a:path w="3669" h="2434">
                    <a:moveTo>
                      <a:pt x="1852" y="0"/>
                    </a:moveTo>
                    <a:lnTo>
                      <a:pt x="0" y="1234"/>
                    </a:lnTo>
                    <a:lnTo>
                      <a:pt x="1852" y="2434"/>
                    </a:lnTo>
                    <a:lnTo>
                      <a:pt x="3669" y="1234"/>
                    </a:lnTo>
                    <a:lnTo>
                      <a:pt x="1852"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58" name="Freeform 56"/>
              <p:cNvSpPr/>
              <p:nvPr/>
            </p:nvSpPr>
            <p:spPr bwMode="auto">
              <a:xfrm>
                <a:off x="6658" y="5821"/>
                <a:ext cx="3601" cy="2366"/>
              </a:xfrm>
              <a:custGeom>
                <a:avLst/>
                <a:gdLst/>
                <a:ahLst/>
                <a:cxnLst>
                  <a:cxn ang="0">
                    <a:pos x="1818" y="0"/>
                  </a:cxn>
                  <a:cxn ang="0">
                    <a:pos x="0" y="1200"/>
                  </a:cxn>
                  <a:cxn ang="0">
                    <a:pos x="1818" y="2366"/>
                  </a:cxn>
                  <a:cxn ang="0">
                    <a:pos x="3601" y="1200"/>
                  </a:cxn>
                  <a:cxn ang="0">
                    <a:pos x="1818" y="0"/>
                  </a:cxn>
                </a:cxnLst>
                <a:rect l="0" t="0" r="r" b="b"/>
                <a:pathLst>
                  <a:path w="3601" h="2366">
                    <a:moveTo>
                      <a:pt x="1818" y="0"/>
                    </a:moveTo>
                    <a:lnTo>
                      <a:pt x="0" y="1200"/>
                    </a:lnTo>
                    <a:lnTo>
                      <a:pt x="1818" y="2366"/>
                    </a:lnTo>
                    <a:lnTo>
                      <a:pt x="3601" y="1200"/>
                    </a:lnTo>
                    <a:lnTo>
                      <a:pt x="1818"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59" name="Freeform 57"/>
              <p:cNvSpPr/>
              <p:nvPr/>
            </p:nvSpPr>
            <p:spPr bwMode="auto">
              <a:xfrm>
                <a:off x="6693" y="5821"/>
                <a:ext cx="3531" cy="2366"/>
              </a:xfrm>
              <a:custGeom>
                <a:avLst/>
                <a:gdLst/>
                <a:ahLst/>
                <a:cxnLst>
                  <a:cxn ang="0">
                    <a:pos x="1783" y="0"/>
                  </a:cxn>
                  <a:cxn ang="0">
                    <a:pos x="0" y="1200"/>
                  </a:cxn>
                  <a:cxn ang="0">
                    <a:pos x="1783" y="2366"/>
                  </a:cxn>
                  <a:cxn ang="0">
                    <a:pos x="3531" y="1200"/>
                  </a:cxn>
                  <a:cxn ang="0">
                    <a:pos x="1783" y="0"/>
                  </a:cxn>
                </a:cxnLst>
                <a:rect l="0" t="0" r="r" b="b"/>
                <a:pathLst>
                  <a:path w="3531" h="2366">
                    <a:moveTo>
                      <a:pt x="1783" y="0"/>
                    </a:moveTo>
                    <a:lnTo>
                      <a:pt x="0" y="1200"/>
                    </a:lnTo>
                    <a:lnTo>
                      <a:pt x="1783" y="2366"/>
                    </a:lnTo>
                    <a:lnTo>
                      <a:pt x="3531" y="1200"/>
                    </a:lnTo>
                    <a:lnTo>
                      <a:pt x="1783"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60" name="Freeform 58"/>
              <p:cNvSpPr/>
              <p:nvPr/>
            </p:nvSpPr>
            <p:spPr bwMode="auto">
              <a:xfrm>
                <a:off x="6761" y="5856"/>
                <a:ext cx="3395" cy="2297"/>
              </a:xfrm>
              <a:custGeom>
                <a:avLst/>
                <a:gdLst/>
                <a:ahLst/>
                <a:cxnLst>
                  <a:cxn ang="0">
                    <a:pos x="1715" y="0"/>
                  </a:cxn>
                  <a:cxn ang="0">
                    <a:pos x="0" y="1165"/>
                  </a:cxn>
                  <a:cxn ang="0">
                    <a:pos x="1715" y="2297"/>
                  </a:cxn>
                  <a:cxn ang="0">
                    <a:pos x="3395" y="1165"/>
                  </a:cxn>
                  <a:cxn ang="0">
                    <a:pos x="1715" y="0"/>
                  </a:cxn>
                </a:cxnLst>
                <a:rect l="0" t="0" r="r" b="b"/>
                <a:pathLst>
                  <a:path w="3395" h="2297">
                    <a:moveTo>
                      <a:pt x="1715" y="0"/>
                    </a:moveTo>
                    <a:lnTo>
                      <a:pt x="0" y="1165"/>
                    </a:lnTo>
                    <a:lnTo>
                      <a:pt x="1715" y="2297"/>
                    </a:lnTo>
                    <a:lnTo>
                      <a:pt x="3395" y="1165"/>
                    </a:lnTo>
                    <a:lnTo>
                      <a:pt x="1715"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61" name="Freeform 59"/>
              <p:cNvSpPr/>
              <p:nvPr/>
            </p:nvSpPr>
            <p:spPr bwMode="auto">
              <a:xfrm>
                <a:off x="6796" y="5890"/>
                <a:ext cx="3326" cy="2229"/>
              </a:xfrm>
              <a:custGeom>
                <a:avLst/>
                <a:gdLst/>
                <a:ahLst/>
                <a:cxnLst>
                  <a:cxn ang="0">
                    <a:pos x="1680" y="0"/>
                  </a:cxn>
                  <a:cxn ang="0">
                    <a:pos x="0" y="1131"/>
                  </a:cxn>
                  <a:cxn ang="0">
                    <a:pos x="1680" y="2229"/>
                  </a:cxn>
                  <a:cxn ang="0">
                    <a:pos x="3326" y="1131"/>
                  </a:cxn>
                  <a:cxn ang="0">
                    <a:pos x="1680" y="0"/>
                  </a:cxn>
                </a:cxnLst>
                <a:rect l="0" t="0" r="r" b="b"/>
                <a:pathLst>
                  <a:path w="3326" h="2229">
                    <a:moveTo>
                      <a:pt x="1680" y="0"/>
                    </a:moveTo>
                    <a:lnTo>
                      <a:pt x="0" y="1131"/>
                    </a:lnTo>
                    <a:lnTo>
                      <a:pt x="1680" y="2229"/>
                    </a:lnTo>
                    <a:lnTo>
                      <a:pt x="3326" y="1131"/>
                    </a:lnTo>
                    <a:lnTo>
                      <a:pt x="1680"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62" name="Freeform 60"/>
              <p:cNvSpPr/>
              <p:nvPr/>
            </p:nvSpPr>
            <p:spPr bwMode="auto">
              <a:xfrm>
                <a:off x="6830" y="5924"/>
                <a:ext cx="3257" cy="2160"/>
              </a:xfrm>
              <a:custGeom>
                <a:avLst/>
                <a:gdLst/>
                <a:ahLst/>
                <a:cxnLst>
                  <a:cxn ang="0">
                    <a:pos x="1646" y="0"/>
                  </a:cxn>
                  <a:cxn ang="0">
                    <a:pos x="0" y="1097"/>
                  </a:cxn>
                  <a:cxn ang="0">
                    <a:pos x="1646" y="2160"/>
                  </a:cxn>
                  <a:cxn ang="0">
                    <a:pos x="3257" y="1097"/>
                  </a:cxn>
                  <a:cxn ang="0">
                    <a:pos x="1646" y="0"/>
                  </a:cxn>
                </a:cxnLst>
                <a:rect l="0" t="0" r="r" b="b"/>
                <a:pathLst>
                  <a:path w="3257" h="2160">
                    <a:moveTo>
                      <a:pt x="1646" y="0"/>
                    </a:moveTo>
                    <a:lnTo>
                      <a:pt x="0" y="1097"/>
                    </a:lnTo>
                    <a:lnTo>
                      <a:pt x="1646" y="2160"/>
                    </a:lnTo>
                    <a:lnTo>
                      <a:pt x="3257" y="1097"/>
                    </a:lnTo>
                    <a:lnTo>
                      <a:pt x="1646"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63" name="Freeform 61"/>
              <p:cNvSpPr/>
              <p:nvPr/>
            </p:nvSpPr>
            <p:spPr bwMode="auto">
              <a:xfrm>
                <a:off x="6864" y="5959"/>
                <a:ext cx="3189" cy="2091"/>
              </a:xfrm>
              <a:custGeom>
                <a:avLst/>
                <a:gdLst/>
                <a:ahLst/>
                <a:cxnLst>
                  <a:cxn ang="0">
                    <a:pos x="1612" y="0"/>
                  </a:cxn>
                  <a:cxn ang="0">
                    <a:pos x="0" y="1062"/>
                  </a:cxn>
                  <a:cxn ang="0">
                    <a:pos x="1612" y="2091"/>
                  </a:cxn>
                  <a:cxn ang="0">
                    <a:pos x="3189" y="1062"/>
                  </a:cxn>
                  <a:cxn ang="0">
                    <a:pos x="1612" y="0"/>
                  </a:cxn>
                </a:cxnLst>
                <a:rect l="0" t="0" r="r" b="b"/>
                <a:pathLst>
                  <a:path w="3189" h="2091">
                    <a:moveTo>
                      <a:pt x="1612" y="0"/>
                    </a:moveTo>
                    <a:lnTo>
                      <a:pt x="0" y="1062"/>
                    </a:lnTo>
                    <a:lnTo>
                      <a:pt x="1612" y="2091"/>
                    </a:lnTo>
                    <a:lnTo>
                      <a:pt x="3189" y="1062"/>
                    </a:lnTo>
                    <a:lnTo>
                      <a:pt x="1612"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64" name="Freeform 62"/>
              <p:cNvSpPr/>
              <p:nvPr/>
            </p:nvSpPr>
            <p:spPr bwMode="auto">
              <a:xfrm>
                <a:off x="6898" y="5959"/>
                <a:ext cx="3121" cy="2091"/>
              </a:xfrm>
              <a:custGeom>
                <a:avLst/>
                <a:gdLst/>
                <a:ahLst/>
                <a:cxnLst>
                  <a:cxn ang="0">
                    <a:pos x="1578" y="0"/>
                  </a:cxn>
                  <a:cxn ang="0">
                    <a:pos x="0" y="1062"/>
                  </a:cxn>
                  <a:cxn ang="0">
                    <a:pos x="1578" y="2091"/>
                  </a:cxn>
                  <a:cxn ang="0">
                    <a:pos x="3121" y="1062"/>
                  </a:cxn>
                  <a:cxn ang="0">
                    <a:pos x="1578" y="0"/>
                  </a:cxn>
                </a:cxnLst>
                <a:rect l="0" t="0" r="r" b="b"/>
                <a:pathLst>
                  <a:path w="3121" h="2091">
                    <a:moveTo>
                      <a:pt x="1578" y="0"/>
                    </a:moveTo>
                    <a:lnTo>
                      <a:pt x="0" y="1062"/>
                    </a:lnTo>
                    <a:lnTo>
                      <a:pt x="1578" y="2091"/>
                    </a:lnTo>
                    <a:lnTo>
                      <a:pt x="3121" y="1062"/>
                    </a:lnTo>
                    <a:lnTo>
                      <a:pt x="1578"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65" name="Freeform 63"/>
              <p:cNvSpPr/>
              <p:nvPr/>
            </p:nvSpPr>
            <p:spPr bwMode="auto">
              <a:xfrm>
                <a:off x="6967" y="5993"/>
                <a:ext cx="2983" cy="2023"/>
              </a:xfrm>
              <a:custGeom>
                <a:avLst/>
                <a:gdLst/>
                <a:ahLst/>
                <a:cxnLst>
                  <a:cxn ang="0">
                    <a:pos x="1509" y="0"/>
                  </a:cxn>
                  <a:cxn ang="0">
                    <a:pos x="0" y="1028"/>
                  </a:cxn>
                  <a:cxn ang="0">
                    <a:pos x="1509" y="2023"/>
                  </a:cxn>
                  <a:cxn ang="0">
                    <a:pos x="2983" y="1028"/>
                  </a:cxn>
                  <a:cxn ang="0">
                    <a:pos x="1509" y="0"/>
                  </a:cxn>
                </a:cxnLst>
                <a:rect l="0" t="0" r="r" b="b"/>
                <a:pathLst>
                  <a:path w="2983" h="2023">
                    <a:moveTo>
                      <a:pt x="1509" y="0"/>
                    </a:moveTo>
                    <a:lnTo>
                      <a:pt x="0" y="1028"/>
                    </a:lnTo>
                    <a:lnTo>
                      <a:pt x="1509" y="2023"/>
                    </a:lnTo>
                    <a:lnTo>
                      <a:pt x="2983" y="1028"/>
                    </a:lnTo>
                    <a:lnTo>
                      <a:pt x="1509"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66" name="Freeform 64"/>
              <p:cNvSpPr/>
              <p:nvPr/>
            </p:nvSpPr>
            <p:spPr bwMode="auto">
              <a:xfrm>
                <a:off x="7001" y="6027"/>
                <a:ext cx="2915" cy="1954"/>
              </a:xfrm>
              <a:custGeom>
                <a:avLst/>
                <a:gdLst/>
                <a:ahLst/>
                <a:cxnLst>
                  <a:cxn ang="0">
                    <a:pos x="1475" y="0"/>
                  </a:cxn>
                  <a:cxn ang="0">
                    <a:pos x="0" y="994"/>
                  </a:cxn>
                  <a:cxn ang="0">
                    <a:pos x="1475" y="1954"/>
                  </a:cxn>
                  <a:cxn ang="0">
                    <a:pos x="2915" y="994"/>
                  </a:cxn>
                  <a:cxn ang="0">
                    <a:pos x="1475" y="0"/>
                  </a:cxn>
                </a:cxnLst>
                <a:rect l="0" t="0" r="r" b="b"/>
                <a:pathLst>
                  <a:path w="2915" h="1954">
                    <a:moveTo>
                      <a:pt x="1475" y="0"/>
                    </a:moveTo>
                    <a:lnTo>
                      <a:pt x="0" y="994"/>
                    </a:lnTo>
                    <a:lnTo>
                      <a:pt x="1475" y="1954"/>
                    </a:lnTo>
                    <a:lnTo>
                      <a:pt x="2915" y="994"/>
                    </a:lnTo>
                    <a:lnTo>
                      <a:pt x="1475"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67" name="Freeform 65"/>
              <p:cNvSpPr/>
              <p:nvPr/>
            </p:nvSpPr>
            <p:spPr bwMode="auto">
              <a:xfrm>
                <a:off x="7036" y="6061"/>
                <a:ext cx="2846" cy="1886"/>
              </a:xfrm>
              <a:custGeom>
                <a:avLst/>
                <a:gdLst/>
                <a:ahLst/>
                <a:cxnLst>
                  <a:cxn ang="0">
                    <a:pos x="1440" y="0"/>
                  </a:cxn>
                  <a:cxn ang="0">
                    <a:pos x="0" y="960"/>
                  </a:cxn>
                  <a:cxn ang="0">
                    <a:pos x="1440" y="1886"/>
                  </a:cxn>
                  <a:cxn ang="0">
                    <a:pos x="2846" y="960"/>
                  </a:cxn>
                  <a:cxn ang="0">
                    <a:pos x="1440" y="0"/>
                  </a:cxn>
                </a:cxnLst>
                <a:rect l="0" t="0" r="r" b="b"/>
                <a:pathLst>
                  <a:path w="2846" h="1886">
                    <a:moveTo>
                      <a:pt x="1440" y="0"/>
                    </a:moveTo>
                    <a:lnTo>
                      <a:pt x="0" y="960"/>
                    </a:lnTo>
                    <a:lnTo>
                      <a:pt x="1440" y="1886"/>
                    </a:lnTo>
                    <a:lnTo>
                      <a:pt x="2846" y="960"/>
                    </a:lnTo>
                    <a:lnTo>
                      <a:pt x="1440"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68" name="Freeform 66"/>
              <p:cNvSpPr/>
              <p:nvPr/>
            </p:nvSpPr>
            <p:spPr bwMode="auto">
              <a:xfrm>
                <a:off x="7070" y="6096"/>
                <a:ext cx="2777" cy="1817"/>
              </a:xfrm>
              <a:custGeom>
                <a:avLst/>
                <a:gdLst/>
                <a:ahLst/>
                <a:cxnLst>
                  <a:cxn ang="0">
                    <a:pos x="1406" y="0"/>
                  </a:cxn>
                  <a:cxn ang="0">
                    <a:pos x="0" y="925"/>
                  </a:cxn>
                  <a:cxn ang="0">
                    <a:pos x="1406" y="1817"/>
                  </a:cxn>
                  <a:cxn ang="0">
                    <a:pos x="2777" y="925"/>
                  </a:cxn>
                  <a:cxn ang="0">
                    <a:pos x="1406" y="0"/>
                  </a:cxn>
                </a:cxnLst>
                <a:rect l="0" t="0" r="r" b="b"/>
                <a:pathLst>
                  <a:path w="2777" h="1817">
                    <a:moveTo>
                      <a:pt x="1406" y="0"/>
                    </a:moveTo>
                    <a:lnTo>
                      <a:pt x="0" y="925"/>
                    </a:lnTo>
                    <a:lnTo>
                      <a:pt x="1406" y="1817"/>
                    </a:lnTo>
                    <a:lnTo>
                      <a:pt x="2777" y="925"/>
                    </a:lnTo>
                    <a:lnTo>
                      <a:pt x="1406"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69" name="Freeform 67"/>
              <p:cNvSpPr/>
              <p:nvPr/>
            </p:nvSpPr>
            <p:spPr bwMode="auto">
              <a:xfrm>
                <a:off x="7104" y="6096"/>
                <a:ext cx="2709" cy="1817"/>
              </a:xfrm>
              <a:custGeom>
                <a:avLst/>
                <a:gdLst/>
                <a:ahLst/>
                <a:cxnLst>
                  <a:cxn ang="0">
                    <a:pos x="1372" y="0"/>
                  </a:cxn>
                  <a:cxn ang="0">
                    <a:pos x="0" y="925"/>
                  </a:cxn>
                  <a:cxn ang="0">
                    <a:pos x="1372" y="1817"/>
                  </a:cxn>
                  <a:cxn ang="0">
                    <a:pos x="2709" y="925"/>
                  </a:cxn>
                  <a:cxn ang="0">
                    <a:pos x="1372" y="0"/>
                  </a:cxn>
                </a:cxnLst>
                <a:rect l="0" t="0" r="r" b="b"/>
                <a:pathLst>
                  <a:path w="2709" h="1817">
                    <a:moveTo>
                      <a:pt x="1372" y="0"/>
                    </a:moveTo>
                    <a:lnTo>
                      <a:pt x="0" y="925"/>
                    </a:lnTo>
                    <a:lnTo>
                      <a:pt x="1372" y="1817"/>
                    </a:lnTo>
                    <a:lnTo>
                      <a:pt x="2709" y="925"/>
                    </a:lnTo>
                    <a:lnTo>
                      <a:pt x="1372"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70" name="Freeform 68"/>
              <p:cNvSpPr/>
              <p:nvPr/>
            </p:nvSpPr>
            <p:spPr bwMode="auto">
              <a:xfrm>
                <a:off x="7139" y="6130"/>
                <a:ext cx="2640" cy="1749"/>
              </a:xfrm>
              <a:custGeom>
                <a:avLst/>
                <a:gdLst/>
                <a:ahLst/>
                <a:cxnLst>
                  <a:cxn ang="0">
                    <a:pos x="1337" y="0"/>
                  </a:cxn>
                  <a:cxn ang="0">
                    <a:pos x="0" y="891"/>
                  </a:cxn>
                  <a:cxn ang="0">
                    <a:pos x="1337" y="1749"/>
                  </a:cxn>
                  <a:cxn ang="0">
                    <a:pos x="2640" y="891"/>
                  </a:cxn>
                  <a:cxn ang="0">
                    <a:pos x="1337" y="0"/>
                  </a:cxn>
                </a:cxnLst>
                <a:rect l="0" t="0" r="r" b="b"/>
                <a:pathLst>
                  <a:path w="2640" h="1749">
                    <a:moveTo>
                      <a:pt x="1337" y="0"/>
                    </a:moveTo>
                    <a:lnTo>
                      <a:pt x="0" y="891"/>
                    </a:lnTo>
                    <a:lnTo>
                      <a:pt x="1337" y="1749"/>
                    </a:lnTo>
                    <a:lnTo>
                      <a:pt x="2640" y="891"/>
                    </a:lnTo>
                    <a:lnTo>
                      <a:pt x="1337"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71" name="Freeform 69"/>
              <p:cNvSpPr/>
              <p:nvPr/>
            </p:nvSpPr>
            <p:spPr bwMode="auto">
              <a:xfrm>
                <a:off x="7207" y="6164"/>
                <a:ext cx="2503" cy="1680"/>
              </a:xfrm>
              <a:custGeom>
                <a:avLst/>
                <a:gdLst/>
                <a:ahLst/>
                <a:cxnLst>
                  <a:cxn ang="0">
                    <a:pos x="1269" y="0"/>
                  </a:cxn>
                  <a:cxn ang="0">
                    <a:pos x="0" y="857"/>
                  </a:cxn>
                  <a:cxn ang="0">
                    <a:pos x="1269" y="1680"/>
                  </a:cxn>
                  <a:cxn ang="0">
                    <a:pos x="2503" y="857"/>
                  </a:cxn>
                  <a:cxn ang="0">
                    <a:pos x="1269" y="0"/>
                  </a:cxn>
                </a:cxnLst>
                <a:rect l="0" t="0" r="r" b="b"/>
                <a:pathLst>
                  <a:path w="2503" h="1680">
                    <a:moveTo>
                      <a:pt x="1269" y="0"/>
                    </a:moveTo>
                    <a:lnTo>
                      <a:pt x="0" y="857"/>
                    </a:lnTo>
                    <a:lnTo>
                      <a:pt x="1269" y="1680"/>
                    </a:lnTo>
                    <a:lnTo>
                      <a:pt x="2503" y="857"/>
                    </a:lnTo>
                    <a:lnTo>
                      <a:pt x="1269"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72" name="Freeform 70"/>
              <p:cNvSpPr/>
              <p:nvPr/>
            </p:nvSpPr>
            <p:spPr bwMode="auto">
              <a:xfrm>
                <a:off x="7241" y="6199"/>
                <a:ext cx="2435" cy="1611"/>
              </a:xfrm>
              <a:custGeom>
                <a:avLst/>
                <a:gdLst/>
                <a:ahLst/>
                <a:cxnLst>
                  <a:cxn ang="0">
                    <a:pos x="1235" y="0"/>
                  </a:cxn>
                  <a:cxn ang="0">
                    <a:pos x="0" y="822"/>
                  </a:cxn>
                  <a:cxn ang="0">
                    <a:pos x="1235" y="1611"/>
                  </a:cxn>
                  <a:cxn ang="0">
                    <a:pos x="2435" y="822"/>
                  </a:cxn>
                  <a:cxn ang="0">
                    <a:pos x="1235" y="0"/>
                  </a:cxn>
                </a:cxnLst>
                <a:rect l="0" t="0" r="r" b="b"/>
                <a:pathLst>
                  <a:path w="2435" h="1611">
                    <a:moveTo>
                      <a:pt x="1235" y="0"/>
                    </a:moveTo>
                    <a:lnTo>
                      <a:pt x="0" y="822"/>
                    </a:lnTo>
                    <a:lnTo>
                      <a:pt x="1235" y="1611"/>
                    </a:lnTo>
                    <a:lnTo>
                      <a:pt x="2435" y="822"/>
                    </a:lnTo>
                    <a:lnTo>
                      <a:pt x="1235"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73" name="Freeform 71"/>
              <p:cNvSpPr/>
              <p:nvPr/>
            </p:nvSpPr>
            <p:spPr bwMode="auto">
              <a:xfrm>
                <a:off x="7276" y="6233"/>
                <a:ext cx="2365" cy="1543"/>
              </a:xfrm>
              <a:custGeom>
                <a:avLst/>
                <a:gdLst/>
                <a:ahLst/>
                <a:cxnLst>
                  <a:cxn ang="0">
                    <a:pos x="1200" y="0"/>
                  </a:cxn>
                  <a:cxn ang="0">
                    <a:pos x="0" y="788"/>
                  </a:cxn>
                  <a:cxn ang="0">
                    <a:pos x="1200" y="1543"/>
                  </a:cxn>
                  <a:cxn ang="0">
                    <a:pos x="2365" y="788"/>
                  </a:cxn>
                  <a:cxn ang="0">
                    <a:pos x="1200" y="0"/>
                  </a:cxn>
                </a:cxnLst>
                <a:rect l="0" t="0" r="r" b="b"/>
                <a:pathLst>
                  <a:path w="2365" h="1543">
                    <a:moveTo>
                      <a:pt x="1200" y="0"/>
                    </a:moveTo>
                    <a:lnTo>
                      <a:pt x="0" y="788"/>
                    </a:lnTo>
                    <a:lnTo>
                      <a:pt x="1200" y="1543"/>
                    </a:lnTo>
                    <a:lnTo>
                      <a:pt x="2365" y="788"/>
                    </a:lnTo>
                    <a:lnTo>
                      <a:pt x="1200"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74" name="Freeform 72"/>
              <p:cNvSpPr/>
              <p:nvPr/>
            </p:nvSpPr>
            <p:spPr bwMode="auto">
              <a:xfrm>
                <a:off x="7310" y="6233"/>
                <a:ext cx="2297" cy="1543"/>
              </a:xfrm>
              <a:custGeom>
                <a:avLst/>
                <a:gdLst/>
                <a:ahLst/>
                <a:cxnLst>
                  <a:cxn ang="0">
                    <a:pos x="1166" y="0"/>
                  </a:cxn>
                  <a:cxn ang="0">
                    <a:pos x="0" y="788"/>
                  </a:cxn>
                  <a:cxn ang="0">
                    <a:pos x="1166" y="1543"/>
                  </a:cxn>
                  <a:cxn ang="0">
                    <a:pos x="2297" y="788"/>
                  </a:cxn>
                  <a:cxn ang="0">
                    <a:pos x="1166" y="0"/>
                  </a:cxn>
                </a:cxnLst>
                <a:rect l="0" t="0" r="r" b="b"/>
                <a:pathLst>
                  <a:path w="2297" h="1543">
                    <a:moveTo>
                      <a:pt x="1166" y="0"/>
                    </a:moveTo>
                    <a:lnTo>
                      <a:pt x="0" y="788"/>
                    </a:lnTo>
                    <a:lnTo>
                      <a:pt x="1166" y="1543"/>
                    </a:lnTo>
                    <a:lnTo>
                      <a:pt x="2297" y="788"/>
                    </a:lnTo>
                    <a:lnTo>
                      <a:pt x="1166"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75" name="Freeform 73"/>
              <p:cNvSpPr/>
              <p:nvPr/>
            </p:nvSpPr>
            <p:spPr bwMode="auto">
              <a:xfrm>
                <a:off x="7344" y="6267"/>
                <a:ext cx="2229" cy="1474"/>
              </a:xfrm>
              <a:custGeom>
                <a:avLst/>
                <a:gdLst/>
                <a:ahLst/>
                <a:cxnLst>
                  <a:cxn ang="0">
                    <a:pos x="1132" y="0"/>
                  </a:cxn>
                  <a:cxn ang="0">
                    <a:pos x="0" y="754"/>
                  </a:cxn>
                  <a:cxn ang="0">
                    <a:pos x="1132" y="1474"/>
                  </a:cxn>
                  <a:cxn ang="0">
                    <a:pos x="2229" y="754"/>
                  </a:cxn>
                  <a:cxn ang="0">
                    <a:pos x="1132" y="0"/>
                  </a:cxn>
                </a:cxnLst>
                <a:rect l="0" t="0" r="r" b="b"/>
                <a:pathLst>
                  <a:path w="2229" h="1474">
                    <a:moveTo>
                      <a:pt x="1132" y="0"/>
                    </a:moveTo>
                    <a:lnTo>
                      <a:pt x="0" y="754"/>
                    </a:lnTo>
                    <a:lnTo>
                      <a:pt x="1132" y="1474"/>
                    </a:lnTo>
                    <a:lnTo>
                      <a:pt x="2229" y="754"/>
                    </a:lnTo>
                    <a:lnTo>
                      <a:pt x="1132"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76" name="Freeform 74"/>
              <p:cNvSpPr/>
              <p:nvPr/>
            </p:nvSpPr>
            <p:spPr bwMode="auto">
              <a:xfrm>
                <a:off x="7413" y="6301"/>
                <a:ext cx="2091" cy="1406"/>
              </a:xfrm>
              <a:custGeom>
                <a:avLst/>
                <a:gdLst/>
                <a:ahLst/>
                <a:cxnLst>
                  <a:cxn ang="0">
                    <a:pos x="1063" y="0"/>
                  </a:cxn>
                  <a:cxn ang="0">
                    <a:pos x="0" y="720"/>
                  </a:cxn>
                  <a:cxn ang="0">
                    <a:pos x="1063" y="1406"/>
                  </a:cxn>
                  <a:cxn ang="0">
                    <a:pos x="2091" y="720"/>
                  </a:cxn>
                  <a:cxn ang="0">
                    <a:pos x="1063" y="0"/>
                  </a:cxn>
                </a:cxnLst>
                <a:rect l="0" t="0" r="r" b="b"/>
                <a:pathLst>
                  <a:path w="2091" h="1406">
                    <a:moveTo>
                      <a:pt x="1063" y="0"/>
                    </a:moveTo>
                    <a:lnTo>
                      <a:pt x="0" y="720"/>
                    </a:lnTo>
                    <a:lnTo>
                      <a:pt x="1063" y="1406"/>
                    </a:lnTo>
                    <a:lnTo>
                      <a:pt x="2091" y="720"/>
                    </a:lnTo>
                    <a:lnTo>
                      <a:pt x="1063"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77" name="Freeform 75"/>
              <p:cNvSpPr/>
              <p:nvPr/>
            </p:nvSpPr>
            <p:spPr bwMode="auto">
              <a:xfrm>
                <a:off x="7447" y="6336"/>
                <a:ext cx="2023" cy="1337"/>
              </a:xfrm>
              <a:custGeom>
                <a:avLst/>
                <a:gdLst/>
                <a:ahLst/>
                <a:cxnLst>
                  <a:cxn ang="0">
                    <a:pos x="1029" y="0"/>
                  </a:cxn>
                  <a:cxn ang="0">
                    <a:pos x="0" y="685"/>
                  </a:cxn>
                  <a:cxn ang="0">
                    <a:pos x="1029" y="1337"/>
                  </a:cxn>
                  <a:cxn ang="0">
                    <a:pos x="2023" y="685"/>
                  </a:cxn>
                  <a:cxn ang="0">
                    <a:pos x="1029" y="0"/>
                  </a:cxn>
                </a:cxnLst>
                <a:rect l="0" t="0" r="r" b="b"/>
                <a:pathLst>
                  <a:path w="2023" h="1337">
                    <a:moveTo>
                      <a:pt x="1029" y="0"/>
                    </a:moveTo>
                    <a:lnTo>
                      <a:pt x="0" y="685"/>
                    </a:lnTo>
                    <a:lnTo>
                      <a:pt x="1029" y="1337"/>
                    </a:lnTo>
                    <a:lnTo>
                      <a:pt x="2023" y="685"/>
                    </a:lnTo>
                    <a:lnTo>
                      <a:pt x="1029"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78" name="Freeform 76"/>
              <p:cNvSpPr/>
              <p:nvPr/>
            </p:nvSpPr>
            <p:spPr bwMode="auto">
              <a:xfrm>
                <a:off x="7481" y="6336"/>
                <a:ext cx="1955" cy="1337"/>
              </a:xfrm>
              <a:custGeom>
                <a:avLst/>
                <a:gdLst/>
                <a:ahLst/>
                <a:cxnLst>
                  <a:cxn ang="0">
                    <a:pos x="995" y="0"/>
                  </a:cxn>
                  <a:cxn ang="0">
                    <a:pos x="0" y="685"/>
                  </a:cxn>
                  <a:cxn ang="0">
                    <a:pos x="995" y="1337"/>
                  </a:cxn>
                  <a:cxn ang="0">
                    <a:pos x="1955" y="685"/>
                  </a:cxn>
                  <a:cxn ang="0">
                    <a:pos x="995" y="0"/>
                  </a:cxn>
                </a:cxnLst>
                <a:rect l="0" t="0" r="r" b="b"/>
                <a:pathLst>
                  <a:path w="1955" h="1337">
                    <a:moveTo>
                      <a:pt x="995" y="0"/>
                    </a:moveTo>
                    <a:lnTo>
                      <a:pt x="0" y="685"/>
                    </a:lnTo>
                    <a:lnTo>
                      <a:pt x="995" y="1337"/>
                    </a:lnTo>
                    <a:lnTo>
                      <a:pt x="1955" y="685"/>
                    </a:lnTo>
                    <a:lnTo>
                      <a:pt x="995"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79" name="Freeform 77"/>
              <p:cNvSpPr/>
              <p:nvPr/>
            </p:nvSpPr>
            <p:spPr bwMode="auto">
              <a:xfrm>
                <a:off x="7516" y="6370"/>
                <a:ext cx="1885" cy="1269"/>
              </a:xfrm>
              <a:custGeom>
                <a:avLst/>
                <a:gdLst/>
                <a:ahLst/>
                <a:cxnLst>
                  <a:cxn ang="0">
                    <a:pos x="960" y="0"/>
                  </a:cxn>
                  <a:cxn ang="0">
                    <a:pos x="0" y="651"/>
                  </a:cxn>
                  <a:cxn ang="0">
                    <a:pos x="960" y="1269"/>
                  </a:cxn>
                  <a:cxn ang="0">
                    <a:pos x="1885" y="651"/>
                  </a:cxn>
                  <a:cxn ang="0">
                    <a:pos x="960" y="0"/>
                  </a:cxn>
                </a:cxnLst>
                <a:rect l="0" t="0" r="r" b="b"/>
                <a:pathLst>
                  <a:path w="1885" h="1269">
                    <a:moveTo>
                      <a:pt x="960" y="0"/>
                    </a:moveTo>
                    <a:lnTo>
                      <a:pt x="0" y="651"/>
                    </a:lnTo>
                    <a:lnTo>
                      <a:pt x="960" y="1269"/>
                    </a:lnTo>
                    <a:lnTo>
                      <a:pt x="1885" y="651"/>
                    </a:lnTo>
                    <a:lnTo>
                      <a:pt x="960"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80" name="Freeform 78"/>
              <p:cNvSpPr/>
              <p:nvPr/>
            </p:nvSpPr>
            <p:spPr bwMode="auto">
              <a:xfrm>
                <a:off x="7550" y="6404"/>
                <a:ext cx="1817" cy="1200"/>
              </a:xfrm>
              <a:custGeom>
                <a:avLst/>
                <a:gdLst/>
                <a:ahLst/>
                <a:cxnLst>
                  <a:cxn ang="0">
                    <a:pos x="926" y="0"/>
                  </a:cxn>
                  <a:cxn ang="0">
                    <a:pos x="0" y="617"/>
                  </a:cxn>
                  <a:cxn ang="0">
                    <a:pos x="926" y="1200"/>
                  </a:cxn>
                  <a:cxn ang="0">
                    <a:pos x="1817" y="617"/>
                  </a:cxn>
                  <a:cxn ang="0">
                    <a:pos x="926" y="0"/>
                  </a:cxn>
                </a:cxnLst>
                <a:rect l="0" t="0" r="r" b="b"/>
                <a:pathLst>
                  <a:path w="1817" h="1200">
                    <a:moveTo>
                      <a:pt x="926" y="0"/>
                    </a:moveTo>
                    <a:lnTo>
                      <a:pt x="0" y="617"/>
                    </a:lnTo>
                    <a:lnTo>
                      <a:pt x="926" y="1200"/>
                    </a:lnTo>
                    <a:lnTo>
                      <a:pt x="1817" y="617"/>
                    </a:lnTo>
                    <a:lnTo>
                      <a:pt x="926"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81" name="Freeform 79"/>
              <p:cNvSpPr/>
              <p:nvPr/>
            </p:nvSpPr>
            <p:spPr bwMode="auto">
              <a:xfrm>
                <a:off x="7619" y="6439"/>
                <a:ext cx="1680" cy="1131"/>
              </a:xfrm>
              <a:custGeom>
                <a:avLst/>
                <a:gdLst/>
                <a:ahLst/>
                <a:cxnLst>
                  <a:cxn ang="0">
                    <a:pos x="857" y="0"/>
                  </a:cxn>
                  <a:cxn ang="0">
                    <a:pos x="0" y="582"/>
                  </a:cxn>
                  <a:cxn ang="0">
                    <a:pos x="857" y="1131"/>
                  </a:cxn>
                  <a:cxn ang="0">
                    <a:pos x="1680" y="582"/>
                  </a:cxn>
                  <a:cxn ang="0">
                    <a:pos x="857" y="0"/>
                  </a:cxn>
                </a:cxnLst>
                <a:rect l="0" t="0" r="r" b="b"/>
                <a:pathLst>
                  <a:path w="1680" h="1131">
                    <a:moveTo>
                      <a:pt x="857" y="0"/>
                    </a:moveTo>
                    <a:lnTo>
                      <a:pt x="0" y="582"/>
                    </a:lnTo>
                    <a:lnTo>
                      <a:pt x="857" y="1131"/>
                    </a:lnTo>
                    <a:lnTo>
                      <a:pt x="1680" y="582"/>
                    </a:lnTo>
                    <a:lnTo>
                      <a:pt x="857"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82" name="Freeform 80"/>
              <p:cNvSpPr/>
              <p:nvPr/>
            </p:nvSpPr>
            <p:spPr bwMode="auto">
              <a:xfrm>
                <a:off x="7653" y="6473"/>
                <a:ext cx="1611" cy="1063"/>
              </a:xfrm>
              <a:custGeom>
                <a:avLst/>
                <a:gdLst/>
                <a:ahLst/>
                <a:cxnLst>
                  <a:cxn ang="0">
                    <a:pos x="823" y="0"/>
                  </a:cxn>
                  <a:cxn ang="0">
                    <a:pos x="0" y="548"/>
                  </a:cxn>
                  <a:cxn ang="0">
                    <a:pos x="823" y="1063"/>
                  </a:cxn>
                  <a:cxn ang="0">
                    <a:pos x="1611" y="548"/>
                  </a:cxn>
                  <a:cxn ang="0">
                    <a:pos x="823" y="0"/>
                  </a:cxn>
                </a:cxnLst>
                <a:rect l="0" t="0" r="r" b="b"/>
                <a:pathLst>
                  <a:path w="1611" h="1063">
                    <a:moveTo>
                      <a:pt x="823" y="0"/>
                    </a:moveTo>
                    <a:lnTo>
                      <a:pt x="0" y="548"/>
                    </a:lnTo>
                    <a:lnTo>
                      <a:pt x="823" y="1063"/>
                    </a:lnTo>
                    <a:lnTo>
                      <a:pt x="1611" y="548"/>
                    </a:lnTo>
                    <a:lnTo>
                      <a:pt x="823"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83" name="Freeform 81"/>
              <p:cNvSpPr/>
              <p:nvPr/>
            </p:nvSpPr>
            <p:spPr bwMode="auto">
              <a:xfrm>
                <a:off x="7687" y="6473"/>
                <a:ext cx="1543" cy="1063"/>
              </a:xfrm>
              <a:custGeom>
                <a:avLst/>
                <a:gdLst/>
                <a:ahLst/>
                <a:cxnLst>
                  <a:cxn ang="0">
                    <a:pos x="789" y="0"/>
                  </a:cxn>
                  <a:cxn ang="0">
                    <a:pos x="0" y="548"/>
                  </a:cxn>
                  <a:cxn ang="0">
                    <a:pos x="789" y="1063"/>
                  </a:cxn>
                  <a:cxn ang="0">
                    <a:pos x="1543" y="548"/>
                  </a:cxn>
                  <a:cxn ang="0">
                    <a:pos x="789" y="0"/>
                  </a:cxn>
                </a:cxnLst>
                <a:rect l="0" t="0" r="r" b="b"/>
                <a:pathLst>
                  <a:path w="1543" h="1063">
                    <a:moveTo>
                      <a:pt x="789" y="0"/>
                    </a:moveTo>
                    <a:lnTo>
                      <a:pt x="0" y="548"/>
                    </a:lnTo>
                    <a:lnTo>
                      <a:pt x="789" y="1063"/>
                    </a:lnTo>
                    <a:lnTo>
                      <a:pt x="1543" y="548"/>
                    </a:lnTo>
                    <a:lnTo>
                      <a:pt x="789"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84" name="Freeform 82"/>
              <p:cNvSpPr/>
              <p:nvPr/>
            </p:nvSpPr>
            <p:spPr bwMode="auto">
              <a:xfrm>
                <a:off x="7721" y="6507"/>
                <a:ext cx="1475" cy="994"/>
              </a:xfrm>
              <a:custGeom>
                <a:avLst/>
                <a:gdLst/>
                <a:ahLst/>
                <a:cxnLst>
                  <a:cxn ang="0">
                    <a:pos x="755" y="0"/>
                  </a:cxn>
                  <a:cxn ang="0">
                    <a:pos x="0" y="514"/>
                  </a:cxn>
                  <a:cxn ang="0">
                    <a:pos x="755" y="994"/>
                  </a:cxn>
                  <a:cxn ang="0">
                    <a:pos x="1475" y="514"/>
                  </a:cxn>
                  <a:cxn ang="0">
                    <a:pos x="755" y="0"/>
                  </a:cxn>
                </a:cxnLst>
                <a:rect l="0" t="0" r="r" b="b"/>
                <a:pathLst>
                  <a:path w="1475" h="994">
                    <a:moveTo>
                      <a:pt x="755" y="0"/>
                    </a:moveTo>
                    <a:lnTo>
                      <a:pt x="0" y="514"/>
                    </a:lnTo>
                    <a:lnTo>
                      <a:pt x="755" y="994"/>
                    </a:lnTo>
                    <a:lnTo>
                      <a:pt x="1475" y="514"/>
                    </a:lnTo>
                    <a:lnTo>
                      <a:pt x="755"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85" name="Freeform 83"/>
              <p:cNvSpPr/>
              <p:nvPr/>
            </p:nvSpPr>
            <p:spPr bwMode="auto">
              <a:xfrm>
                <a:off x="7756" y="6541"/>
                <a:ext cx="1405" cy="926"/>
              </a:xfrm>
              <a:custGeom>
                <a:avLst/>
                <a:gdLst/>
                <a:ahLst/>
                <a:cxnLst>
                  <a:cxn ang="0">
                    <a:pos x="720" y="0"/>
                  </a:cxn>
                  <a:cxn ang="0">
                    <a:pos x="0" y="480"/>
                  </a:cxn>
                  <a:cxn ang="0">
                    <a:pos x="720" y="926"/>
                  </a:cxn>
                  <a:cxn ang="0">
                    <a:pos x="1405" y="480"/>
                  </a:cxn>
                  <a:cxn ang="0">
                    <a:pos x="720" y="0"/>
                  </a:cxn>
                </a:cxnLst>
                <a:rect l="0" t="0" r="r" b="b"/>
                <a:pathLst>
                  <a:path w="1405" h="926">
                    <a:moveTo>
                      <a:pt x="720" y="0"/>
                    </a:moveTo>
                    <a:lnTo>
                      <a:pt x="0" y="480"/>
                    </a:lnTo>
                    <a:lnTo>
                      <a:pt x="720" y="926"/>
                    </a:lnTo>
                    <a:lnTo>
                      <a:pt x="1405" y="480"/>
                    </a:lnTo>
                    <a:lnTo>
                      <a:pt x="720"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86" name="Freeform 84"/>
              <p:cNvSpPr/>
              <p:nvPr/>
            </p:nvSpPr>
            <p:spPr bwMode="auto">
              <a:xfrm>
                <a:off x="7790" y="6576"/>
                <a:ext cx="1337" cy="857"/>
              </a:xfrm>
              <a:custGeom>
                <a:avLst/>
                <a:gdLst/>
                <a:ahLst/>
                <a:cxnLst>
                  <a:cxn ang="0">
                    <a:pos x="686" y="0"/>
                  </a:cxn>
                  <a:cxn ang="0">
                    <a:pos x="0" y="445"/>
                  </a:cxn>
                  <a:cxn ang="0">
                    <a:pos x="686" y="857"/>
                  </a:cxn>
                  <a:cxn ang="0">
                    <a:pos x="1337" y="445"/>
                  </a:cxn>
                  <a:cxn ang="0">
                    <a:pos x="686" y="0"/>
                  </a:cxn>
                </a:cxnLst>
                <a:rect l="0" t="0" r="r" b="b"/>
                <a:pathLst>
                  <a:path w="1337" h="857">
                    <a:moveTo>
                      <a:pt x="686" y="0"/>
                    </a:moveTo>
                    <a:lnTo>
                      <a:pt x="0" y="445"/>
                    </a:lnTo>
                    <a:lnTo>
                      <a:pt x="686" y="857"/>
                    </a:lnTo>
                    <a:lnTo>
                      <a:pt x="1337" y="445"/>
                    </a:lnTo>
                    <a:lnTo>
                      <a:pt x="686"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87" name="Freeform 85"/>
              <p:cNvSpPr/>
              <p:nvPr/>
            </p:nvSpPr>
            <p:spPr bwMode="auto">
              <a:xfrm>
                <a:off x="7859" y="6610"/>
                <a:ext cx="1200" cy="789"/>
              </a:xfrm>
              <a:custGeom>
                <a:avLst/>
                <a:gdLst/>
                <a:ahLst/>
                <a:cxnLst>
                  <a:cxn ang="0">
                    <a:pos x="617" y="0"/>
                  </a:cxn>
                  <a:cxn ang="0">
                    <a:pos x="0" y="411"/>
                  </a:cxn>
                  <a:cxn ang="0">
                    <a:pos x="617" y="789"/>
                  </a:cxn>
                  <a:cxn ang="0">
                    <a:pos x="1200" y="411"/>
                  </a:cxn>
                  <a:cxn ang="0">
                    <a:pos x="617" y="0"/>
                  </a:cxn>
                </a:cxnLst>
                <a:rect l="0" t="0" r="r" b="b"/>
                <a:pathLst>
                  <a:path w="1200" h="789">
                    <a:moveTo>
                      <a:pt x="617" y="0"/>
                    </a:moveTo>
                    <a:lnTo>
                      <a:pt x="0" y="411"/>
                    </a:lnTo>
                    <a:lnTo>
                      <a:pt x="617" y="789"/>
                    </a:lnTo>
                    <a:lnTo>
                      <a:pt x="1200" y="411"/>
                    </a:lnTo>
                    <a:lnTo>
                      <a:pt x="617"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88" name="Freeform 86"/>
              <p:cNvSpPr/>
              <p:nvPr/>
            </p:nvSpPr>
            <p:spPr bwMode="auto">
              <a:xfrm>
                <a:off x="7893" y="6610"/>
                <a:ext cx="1131" cy="789"/>
              </a:xfrm>
              <a:custGeom>
                <a:avLst/>
                <a:gdLst/>
                <a:ahLst/>
                <a:cxnLst>
                  <a:cxn ang="0">
                    <a:pos x="583" y="0"/>
                  </a:cxn>
                  <a:cxn ang="0">
                    <a:pos x="0" y="411"/>
                  </a:cxn>
                  <a:cxn ang="0">
                    <a:pos x="583" y="789"/>
                  </a:cxn>
                  <a:cxn ang="0">
                    <a:pos x="1131" y="411"/>
                  </a:cxn>
                  <a:cxn ang="0">
                    <a:pos x="583" y="0"/>
                  </a:cxn>
                </a:cxnLst>
                <a:rect l="0" t="0" r="r" b="b"/>
                <a:pathLst>
                  <a:path w="1131" h="789">
                    <a:moveTo>
                      <a:pt x="583" y="0"/>
                    </a:moveTo>
                    <a:lnTo>
                      <a:pt x="0" y="411"/>
                    </a:lnTo>
                    <a:lnTo>
                      <a:pt x="583" y="789"/>
                    </a:lnTo>
                    <a:lnTo>
                      <a:pt x="1131" y="411"/>
                    </a:lnTo>
                    <a:lnTo>
                      <a:pt x="583"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89" name="Freeform 87"/>
              <p:cNvSpPr/>
              <p:nvPr/>
            </p:nvSpPr>
            <p:spPr bwMode="auto">
              <a:xfrm>
                <a:off x="7927" y="6644"/>
                <a:ext cx="1063" cy="720"/>
              </a:xfrm>
              <a:custGeom>
                <a:avLst/>
                <a:gdLst/>
                <a:ahLst/>
                <a:cxnLst>
                  <a:cxn ang="0">
                    <a:pos x="549" y="0"/>
                  </a:cxn>
                  <a:cxn ang="0">
                    <a:pos x="0" y="377"/>
                  </a:cxn>
                  <a:cxn ang="0">
                    <a:pos x="549" y="720"/>
                  </a:cxn>
                  <a:cxn ang="0">
                    <a:pos x="1063" y="377"/>
                  </a:cxn>
                  <a:cxn ang="0">
                    <a:pos x="549" y="0"/>
                  </a:cxn>
                </a:cxnLst>
                <a:rect l="0" t="0" r="r" b="b"/>
                <a:pathLst>
                  <a:path w="1063" h="720">
                    <a:moveTo>
                      <a:pt x="549" y="0"/>
                    </a:moveTo>
                    <a:lnTo>
                      <a:pt x="0" y="377"/>
                    </a:lnTo>
                    <a:lnTo>
                      <a:pt x="549" y="720"/>
                    </a:lnTo>
                    <a:lnTo>
                      <a:pt x="1063" y="377"/>
                    </a:lnTo>
                    <a:lnTo>
                      <a:pt x="549"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90" name="Freeform 88"/>
              <p:cNvSpPr/>
              <p:nvPr/>
            </p:nvSpPr>
            <p:spPr bwMode="auto">
              <a:xfrm>
                <a:off x="7961" y="6679"/>
                <a:ext cx="995" cy="651"/>
              </a:xfrm>
              <a:custGeom>
                <a:avLst/>
                <a:gdLst/>
                <a:ahLst/>
                <a:cxnLst>
                  <a:cxn ang="0">
                    <a:pos x="515" y="0"/>
                  </a:cxn>
                  <a:cxn ang="0">
                    <a:pos x="0" y="342"/>
                  </a:cxn>
                  <a:cxn ang="0">
                    <a:pos x="515" y="651"/>
                  </a:cxn>
                  <a:cxn ang="0">
                    <a:pos x="995" y="342"/>
                  </a:cxn>
                  <a:cxn ang="0">
                    <a:pos x="515" y="0"/>
                  </a:cxn>
                </a:cxnLst>
                <a:rect l="0" t="0" r="r" b="b"/>
                <a:pathLst>
                  <a:path w="995" h="651">
                    <a:moveTo>
                      <a:pt x="515" y="0"/>
                    </a:moveTo>
                    <a:lnTo>
                      <a:pt x="0" y="342"/>
                    </a:lnTo>
                    <a:lnTo>
                      <a:pt x="515" y="651"/>
                    </a:lnTo>
                    <a:lnTo>
                      <a:pt x="995" y="342"/>
                    </a:lnTo>
                    <a:lnTo>
                      <a:pt x="515"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91" name="Freeform 89"/>
              <p:cNvSpPr/>
              <p:nvPr/>
            </p:nvSpPr>
            <p:spPr bwMode="auto">
              <a:xfrm>
                <a:off x="7996" y="6713"/>
                <a:ext cx="925" cy="583"/>
              </a:xfrm>
              <a:custGeom>
                <a:avLst/>
                <a:gdLst/>
                <a:ahLst/>
                <a:cxnLst>
                  <a:cxn ang="0">
                    <a:pos x="480" y="0"/>
                  </a:cxn>
                  <a:cxn ang="0">
                    <a:pos x="0" y="308"/>
                  </a:cxn>
                  <a:cxn ang="0">
                    <a:pos x="480" y="583"/>
                  </a:cxn>
                  <a:cxn ang="0">
                    <a:pos x="925" y="308"/>
                  </a:cxn>
                  <a:cxn ang="0">
                    <a:pos x="480" y="0"/>
                  </a:cxn>
                </a:cxnLst>
                <a:rect l="0" t="0" r="r" b="b"/>
                <a:pathLst>
                  <a:path w="925" h="583">
                    <a:moveTo>
                      <a:pt x="480" y="0"/>
                    </a:moveTo>
                    <a:lnTo>
                      <a:pt x="0" y="308"/>
                    </a:lnTo>
                    <a:lnTo>
                      <a:pt x="480" y="583"/>
                    </a:lnTo>
                    <a:lnTo>
                      <a:pt x="925" y="308"/>
                    </a:lnTo>
                    <a:lnTo>
                      <a:pt x="480"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92" name="Freeform 90"/>
              <p:cNvSpPr/>
              <p:nvPr/>
            </p:nvSpPr>
            <p:spPr bwMode="auto">
              <a:xfrm>
                <a:off x="8064" y="6747"/>
                <a:ext cx="789" cy="514"/>
              </a:xfrm>
              <a:custGeom>
                <a:avLst/>
                <a:gdLst/>
                <a:ahLst/>
                <a:cxnLst>
                  <a:cxn ang="0">
                    <a:pos x="412" y="0"/>
                  </a:cxn>
                  <a:cxn ang="0">
                    <a:pos x="0" y="274"/>
                  </a:cxn>
                  <a:cxn ang="0">
                    <a:pos x="412" y="514"/>
                  </a:cxn>
                  <a:cxn ang="0">
                    <a:pos x="789" y="274"/>
                  </a:cxn>
                  <a:cxn ang="0">
                    <a:pos x="412" y="0"/>
                  </a:cxn>
                </a:cxnLst>
                <a:rect l="0" t="0" r="r" b="b"/>
                <a:pathLst>
                  <a:path w="789" h="514">
                    <a:moveTo>
                      <a:pt x="412" y="0"/>
                    </a:moveTo>
                    <a:lnTo>
                      <a:pt x="0" y="274"/>
                    </a:lnTo>
                    <a:lnTo>
                      <a:pt x="412" y="514"/>
                    </a:lnTo>
                    <a:lnTo>
                      <a:pt x="789" y="274"/>
                    </a:lnTo>
                    <a:lnTo>
                      <a:pt x="412"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93" name="Freeform 91"/>
              <p:cNvSpPr/>
              <p:nvPr/>
            </p:nvSpPr>
            <p:spPr bwMode="auto">
              <a:xfrm>
                <a:off x="8099" y="6747"/>
                <a:ext cx="720" cy="514"/>
              </a:xfrm>
              <a:custGeom>
                <a:avLst/>
                <a:gdLst/>
                <a:ahLst/>
                <a:cxnLst>
                  <a:cxn ang="0">
                    <a:pos x="377" y="0"/>
                  </a:cxn>
                  <a:cxn ang="0">
                    <a:pos x="0" y="274"/>
                  </a:cxn>
                  <a:cxn ang="0">
                    <a:pos x="377" y="514"/>
                  </a:cxn>
                  <a:cxn ang="0">
                    <a:pos x="720" y="274"/>
                  </a:cxn>
                  <a:cxn ang="0">
                    <a:pos x="377" y="0"/>
                  </a:cxn>
                </a:cxnLst>
                <a:rect l="0" t="0" r="r" b="b"/>
                <a:pathLst>
                  <a:path w="720" h="514">
                    <a:moveTo>
                      <a:pt x="377" y="0"/>
                    </a:moveTo>
                    <a:lnTo>
                      <a:pt x="0" y="274"/>
                    </a:lnTo>
                    <a:lnTo>
                      <a:pt x="377" y="514"/>
                    </a:lnTo>
                    <a:lnTo>
                      <a:pt x="720" y="274"/>
                    </a:lnTo>
                    <a:lnTo>
                      <a:pt x="377"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94" name="Freeform 92"/>
              <p:cNvSpPr/>
              <p:nvPr/>
            </p:nvSpPr>
            <p:spPr bwMode="auto">
              <a:xfrm>
                <a:off x="8133" y="6781"/>
                <a:ext cx="651" cy="446"/>
              </a:xfrm>
              <a:custGeom>
                <a:avLst/>
                <a:gdLst/>
                <a:ahLst/>
                <a:cxnLst>
                  <a:cxn ang="0">
                    <a:pos x="343" y="0"/>
                  </a:cxn>
                  <a:cxn ang="0">
                    <a:pos x="0" y="240"/>
                  </a:cxn>
                  <a:cxn ang="0">
                    <a:pos x="343" y="446"/>
                  </a:cxn>
                  <a:cxn ang="0">
                    <a:pos x="651" y="240"/>
                  </a:cxn>
                  <a:cxn ang="0">
                    <a:pos x="343" y="0"/>
                  </a:cxn>
                </a:cxnLst>
                <a:rect l="0" t="0" r="r" b="b"/>
                <a:pathLst>
                  <a:path w="651" h="446">
                    <a:moveTo>
                      <a:pt x="343" y="0"/>
                    </a:moveTo>
                    <a:lnTo>
                      <a:pt x="0" y="240"/>
                    </a:lnTo>
                    <a:lnTo>
                      <a:pt x="343" y="446"/>
                    </a:lnTo>
                    <a:lnTo>
                      <a:pt x="651" y="240"/>
                    </a:lnTo>
                    <a:lnTo>
                      <a:pt x="343"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95" name="Freeform 93"/>
              <p:cNvSpPr/>
              <p:nvPr/>
            </p:nvSpPr>
            <p:spPr bwMode="auto">
              <a:xfrm>
                <a:off x="8167" y="6816"/>
                <a:ext cx="583" cy="377"/>
              </a:xfrm>
              <a:custGeom>
                <a:avLst/>
                <a:gdLst/>
                <a:ahLst/>
                <a:cxnLst>
                  <a:cxn ang="0">
                    <a:pos x="309" y="0"/>
                  </a:cxn>
                  <a:cxn ang="0">
                    <a:pos x="0" y="205"/>
                  </a:cxn>
                  <a:cxn ang="0">
                    <a:pos x="309" y="377"/>
                  </a:cxn>
                  <a:cxn ang="0">
                    <a:pos x="583" y="205"/>
                  </a:cxn>
                  <a:cxn ang="0">
                    <a:pos x="309" y="0"/>
                  </a:cxn>
                </a:cxnLst>
                <a:rect l="0" t="0" r="r" b="b"/>
                <a:pathLst>
                  <a:path w="583" h="377">
                    <a:moveTo>
                      <a:pt x="309" y="0"/>
                    </a:moveTo>
                    <a:lnTo>
                      <a:pt x="0" y="205"/>
                    </a:lnTo>
                    <a:lnTo>
                      <a:pt x="309" y="377"/>
                    </a:lnTo>
                    <a:lnTo>
                      <a:pt x="583" y="205"/>
                    </a:lnTo>
                    <a:lnTo>
                      <a:pt x="309"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96" name="Freeform 94"/>
              <p:cNvSpPr/>
              <p:nvPr/>
            </p:nvSpPr>
            <p:spPr bwMode="auto">
              <a:xfrm>
                <a:off x="8201" y="6850"/>
                <a:ext cx="515" cy="309"/>
              </a:xfrm>
              <a:custGeom>
                <a:avLst/>
                <a:gdLst/>
                <a:ahLst/>
                <a:cxnLst>
                  <a:cxn ang="0">
                    <a:pos x="275" y="0"/>
                  </a:cxn>
                  <a:cxn ang="0">
                    <a:pos x="0" y="171"/>
                  </a:cxn>
                  <a:cxn ang="0">
                    <a:pos x="275" y="309"/>
                  </a:cxn>
                  <a:cxn ang="0">
                    <a:pos x="515" y="171"/>
                  </a:cxn>
                  <a:cxn ang="0">
                    <a:pos x="275" y="0"/>
                  </a:cxn>
                </a:cxnLst>
                <a:rect l="0" t="0" r="r" b="b"/>
                <a:pathLst>
                  <a:path w="515" h="309">
                    <a:moveTo>
                      <a:pt x="275" y="0"/>
                    </a:moveTo>
                    <a:lnTo>
                      <a:pt x="0" y="171"/>
                    </a:lnTo>
                    <a:lnTo>
                      <a:pt x="275" y="309"/>
                    </a:lnTo>
                    <a:lnTo>
                      <a:pt x="515" y="171"/>
                    </a:lnTo>
                    <a:lnTo>
                      <a:pt x="275"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97" name="Freeform 95"/>
              <p:cNvSpPr/>
              <p:nvPr/>
            </p:nvSpPr>
            <p:spPr bwMode="auto">
              <a:xfrm>
                <a:off x="8270" y="6884"/>
                <a:ext cx="377" cy="240"/>
              </a:xfrm>
              <a:custGeom>
                <a:avLst/>
                <a:gdLst/>
                <a:ahLst/>
                <a:cxnLst>
                  <a:cxn ang="0">
                    <a:pos x="206" y="0"/>
                  </a:cxn>
                  <a:cxn ang="0">
                    <a:pos x="0" y="137"/>
                  </a:cxn>
                  <a:cxn ang="0">
                    <a:pos x="206" y="240"/>
                  </a:cxn>
                  <a:cxn ang="0">
                    <a:pos x="377" y="137"/>
                  </a:cxn>
                  <a:cxn ang="0">
                    <a:pos x="206" y="0"/>
                  </a:cxn>
                </a:cxnLst>
                <a:rect l="0" t="0" r="r" b="b"/>
                <a:pathLst>
                  <a:path w="377" h="240">
                    <a:moveTo>
                      <a:pt x="206" y="0"/>
                    </a:moveTo>
                    <a:lnTo>
                      <a:pt x="0" y="137"/>
                    </a:lnTo>
                    <a:lnTo>
                      <a:pt x="206" y="240"/>
                    </a:lnTo>
                    <a:lnTo>
                      <a:pt x="377" y="137"/>
                    </a:lnTo>
                    <a:lnTo>
                      <a:pt x="206"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98" name="Freeform 96"/>
              <p:cNvSpPr/>
              <p:nvPr/>
            </p:nvSpPr>
            <p:spPr bwMode="auto">
              <a:xfrm>
                <a:off x="8304" y="6884"/>
                <a:ext cx="309" cy="240"/>
              </a:xfrm>
              <a:custGeom>
                <a:avLst/>
                <a:gdLst/>
                <a:ahLst/>
                <a:cxnLst>
                  <a:cxn ang="0">
                    <a:pos x="172" y="0"/>
                  </a:cxn>
                  <a:cxn ang="0">
                    <a:pos x="0" y="137"/>
                  </a:cxn>
                  <a:cxn ang="0">
                    <a:pos x="172" y="240"/>
                  </a:cxn>
                  <a:cxn ang="0">
                    <a:pos x="309" y="137"/>
                  </a:cxn>
                  <a:cxn ang="0">
                    <a:pos x="172" y="0"/>
                  </a:cxn>
                </a:cxnLst>
                <a:rect l="0" t="0" r="r" b="b"/>
                <a:pathLst>
                  <a:path w="309" h="240">
                    <a:moveTo>
                      <a:pt x="172" y="0"/>
                    </a:moveTo>
                    <a:lnTo>
                      <a:pt x="0" y="137"/>
                    </a:lnTo>
                    <a:lnTo>
                      <a:pt x="172" y="240"/>
                    </a:lnTo>
                    <a:lnTo>
                      <a:pt x="309" y="137"/>
                    </a:lnTo>
                    <a:lnTo>
                      <a:pt x="172"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99" name="Freeform 97"/>
              <p:cNvSpPr/>
              <p:nvPr/>
            </p:nvSpPr>
            <p:spPr bwMode="auto">
              <a:xfrm>
                <a:off x="8339" y="6919"/>
                <a:ext cx="240" cy="171"/>
              </a:xfrm>
              <a:custGeom>
                <a:avLst/>
                <a:gdLst/>
                <a:ahLst/>
                <a:cxnLst>
                  <a:cxn ang="0">
                    <a:pos x="137" y="0"/>
                  </a:cxn>
                  <a:cxn ang="0">
                    <a:pos x="0" y="102"/>
                  </a:cxn>
                  <a:cxn ang="0">
                    <a:pos x="137" y="171"/>
                  </a:cxn>
                  <a:cxn ang="0">
                    <a:pos x="240" y="102"/>
                  </a:cxn>
                  <a:cxn ang="0">
                    <a:pos x="137" y="0"/>
                  </a:cxn>
                </a:cxnLst>
                <a:rect l="0" t="0" r="r" b="b"/>
                <a:pathLst>
                  <a:path w="240" h="171">
                    <a:moveTo>
                      <a:pt x="137" y="0"/>
                    </a:moveTo>
                    <a:lnTo>
                      <a:pt x="0" y="102"/>
                    </a:lnTo>
                    <a:lnTo>
                      <a:pt x="137" y="171"/>
                    </a:lnTo>
                    <a:lnTo>
                      <a:pt x="240" y="102"/>
                    </a:lnTo>
                    <a:lnTo>
                      <a:pt x="137"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00" name="Freeform 98"/>
              <p:cNvSpPr/>
              <p:nvPr/>
            </p:nvSpPr>
            <p:spPr bwMode="auto">
              <a:xfrm>
                <a:off x="8373" y="6953"/>
                <a:ext cx="171" cy="103"/>
              </a:xfrm>
              <a:custGeom>
                <a:avLst/>
                <a:gdLst/>
                <a:ahLst/>
                <a:cxnLst>
                  <a:cxn ang="0">
                    <a:pos x="103" y="0"/>
                  </a:cxn>
                  <a:cxn ang="0">
                    <a:pos x="0" y="68"/>
                  </a:cxn>
                  <a:cxn ang="0">
                    <a:pos x="103" y="103"/>
                  </a:cxn>
                  <a:cxn ang="0">
                    <a:pos x="171" y="68"/>
                  </a:cxn>
                  <a:cxn ang="0">
                    <a:pos x="103" y="0"/>
                  </a:cxn>
                </a:cxnLst>
                <a:rect l="0" t="0" r="r" b="b"/>
                <a:pathLst>
                  <a:path w="171" h="103">
                    <a:moveTo>
                      <a:pt x="103" y="0"/>
                    </a:moveTo>
                    <a:lnTo>
                      <a:pt x="0" y="68"/>
                    </a:lnTo>
                    <a:lnTo>
                      <a:pt x="103" y="103"/>
                    </a:lnTo>
                    <a:lnTo>
                      <a:pt x="171" y="68"/>
                    </a:lnTo>
                    <a:lnTo>
                      <a:pt x="103"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01" name="Freeform 99"/>
              <p:cNvSpPr/>
              <p:nvPr/>
            </p:nvSpPr>
            <p:spPr bwMode="auto">
              <a:xfrm>
                <a:off x="8407" y="6987"/>
                <a:ext cx="103" cy="34"/>
              </a:xfrm>
              <a:custGeom>
                <a:avLst/>
                <a:gdLst/>
                <a:ahLst/>
                <a:cxnLst>
                  <a:cxn ang="0">
                    <a:pos x="69" y="0"/>
                  </a:cxn>
                  <a:cxn ang="0">
                    <a:pos x="0" y="34"/>
                  </a:cxn>
                  <a:cxn ang="0">
                    <a:pos x="69" y="34"/>
                  </a:cxn>
                  <a:cxn ang="0">
                    <a:pos x="103" y="34"/>
                  </a:cxn>
                  <a:cxn ang="0">
                    <a:pos x="69" y="0"/>
                  </a:cxn>
                </a:cxnLst>
                <a:rect l="0" t="0" r="r" b="b"/>
                <a:pathLst>
                  <a:path w="103" h="34">
                    <a:moveTo>
                      <a:pt x="69" y="0"/>
                    </a:moveTo>
                    <a:lnTo>
                      <a:pt x="0" y="34"/>
                    </a:lnTo>
                    <a:lnTo>
                      <a:pt x="69" y="34"/>
                    </a:lnTo>
                    <a:lnTo>
                      <a:pt x="103" y="34"/>
                    </a:lnTo>
                    <a:lnTo>
                      <a:pt x="69"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02" name="Freeform 100"/>
              <p:cNvSpPr/>
              <p:nvPr/>
            </p:nvSpPr>
            <p:spPr bwMode="auto">
              <a:xfrm>
                <a:off x="8441" y="6987"/>
                <a:ext cx="35" cy="34"/>
              </a:xfrm>
              <a:custGeom>
                <a:avLst/>
                <a:gdLst/>
                <a:ahLst/>
                <a:cxnLst>
                  <a:cxn ang="0">
                    <a:pos x="35" y="0"/>
                  </a:cxn>
                  <a:cxn ang="0">
                    <a:pos x="0" y="34"/>
                  </a:cxn>
                  <a:cxn ang="0">
                    <a:pos x="35" y="34"/>
                  </a:cxn>
                  <a:cxn ang="0">
                    <a:pos x="35" y="34"/>
                  </a:cxn>
                  <a:cxn ang="0">
                    <a:pos x="35" y="0"/>
                  </a:cxn>
                </a:cxnLst>
                <a:rect l="0" t="0" r="r" b="b"/>
                <a:pathLst>
                  <a:path w="35" h="34">
                    <a:moveTo>
                      <a:pt x="35" y="0"/>
                    </a:moveTo>
                    <a:lnTo>
                      <a:pt x="0" y="34"/>
                    </a:lnTo>
                    <a:lnTo>
                      <a:pt x="35" y="34"/>
                    </a:lnTo>
                    <a:lnTo>
                      <a:pt x="35" y="34"/>
                    </a:lnTo>
                    <a:lnTo>
                      <a:pt x="35" y="0"/>
                    </a:lnTo>
                    <a:close/>
                  </a:path>
                </a:pathLst>
              </a:cu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grpSp>
        <p:sp>
          <p:nvSpPr>
            <p:cNvPr id="103" name="Freeform 101"/>
            <p:cNvSpPr/>
            <p:nvPr/>
          </p:nvSpPr>
          <p:spPr bwMode="auto">
            <a:xfrm>
              <a:off x="4745828" y="2518765"/>
              <a:ext cx="1641987" cy="1074109"/>
            </a:xfrm>
            <a:custGeom>
              <a:avLst/>
              <a:gdLst/>
              <a:ahLst/>
              <a:cxnLst>
                <a:cxn ang="0">
                  <a:pos x="0" y="0"/>
                </a:cxn>
                <a:cxn ang="0">
                  <a:pos x="0" y="2537"/>
                </a:cxn>
                <a:cxn ang="0">
                  <a:pos x="3874" y="2537"/>
                </a:cxn>
                <a:cxn ang="0">
                  <a:pos x="0" y="0"/>
                </a:cxn>
              </a:cxnLst>
              <a:rect l="0" t="0" r="r" b="b"/>
              <a:pathLst>
                <a:path w="3874" h="2537">
                  <a:moveTo>
                    <a:pt x="0" y="0"/>
                  </a:moveTo>
                  <a:lnTo>
                    <a:pt x="0" y="2537"/>
                  </a:lnTo>
                  <a:lnTo>
                    <a:pt x="3874" y="2537"/>
                  </a:lnTo>
                  <a:lnTo>
                    <a:pt x="0" y="0"/>
                  </a:lnTo>
                  <a:close/>
                </a:path>
              </a:pathLst>
            </a:cu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04" name="Freeform 102"/>
            <p:cNvSpPr/>
            <p:nvPr/>
          </p:nvSpPr>
          <p:spPr bwMode="auto">
            <a:xfrm>
              <a:off x="2711557" y="2518765"/>
              <a:ext cx="1641988" cy="1074109"/>
            </a:xfrm>
            <a:custGeom>
              <a:avLst/>
              <a:gdLst/>
              <a:ahLst/>
              <a:cxnLst>
                <a:cxn ang="0">
                  <a:pos x="3875" y="0"/>
                </a:cxn>
                <a:cxn ang="0">
                  <a:pos x="3875" y="2537"/>
                </a:cxn>
                <a:cxn ang="0">
                  <a:pos x="0" y="2537"/>
                </a:cxn>
                <a:cxn ang="0">
                  <a:pos x="3875" y="0"/>
                </a:cxn>
              </a:cxnLst>
              <a:rect l="0" t="0" r="r" b="b"/>
              <a:pathLst>
                <a:path w="3875" h="2537">
                  <a:moveTo>
                    <a:pt x="3875" y="0"/>
                  </a:moveTo>
                  <a:lnTo>
                    <a:pt x="3875" y="2537"/>
                  </a:lnTo>
                  <a:lnTo>
                    <a:pt x="0" y="2537"/>
                  </a:lnTo>
                  <a:lnTo>
                    <a:pt x="3875" y="0"/>
                  </a:lnTo>
                  <a:close/>
                </a:path>
              </a:pathLst>
            </a:cu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05" name="Freeform 103"/>
            <p:cNvSpPr/>
            <p:nvPr/>
          </p:nvSpPr>
          <p:spPr bwMode="auto">
            <a:xfrm>
              <a:off x="4730884" y="3998235"/>
              <a:ext cx="1641987" cy="1089054"/>
            </a:xfrm>
            <a:custGeom>
              <a:avLst/>
              <a:gdLst/>
              <a:ahLst/>
              <a:cxnLst>
                <a:cxn ang="0">
                  <a:pos x="0" y="2571"/>
                </a:cxn>
                <a:cxn ang="0">
                  <a:pos x="0" y="0"/>
                </a:cxn>
                <a:cxn ang="0">
                  <a:pos x="3875" y="0"/>
                </a:cxn>
                <a:cxn ang="0">
                  <a:pos x="0" y="2571"/>
                </a:cxn>
              </a:cxnLst>
              <a:rect l="0" t="0" r="r" b="b"/>
              <a:pathLst>
                <a:path w="3875" h="2571">
                  <a:moveTo>
                    <a:pt x="0" y="2571"/>
                  </a:moveTo>
                  <a:lnTo>
                    <a:pt x="0" y="0"/>
                  </a:lnTo>
                  <a:lnTo>
                    <a:pt x="3875" y="0"/>
                  </a:lnTo>
                  <a:lnTo>
                    <a:pt x="0" y="2571"/>
                  </a:lnTo>
                  <a:close/>
                </a:path>
              </a:pathLst>
            </a:cu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06" name="Freeform 104"/>
            <p:cNvSpPr/>
            <p:nvPr/>
          </p:nvSpPr>
          <p:spPr bwMode="auto">
            <a:xfrm>
              <a:off x="2696613" y="3998235"/>
              <a:ext cx="1641988" cy="1089054"/>
            </a:xfrm>
            <a:custGeom>
              <a:avLst/>
              <a:gdLst/>
              <a:ahLst/>
              <a:cxnLst>
                <a:cxn ang="0">
                  <a:pos x="3875" y="2571"/>
                </a:cxn>
                <a:cxn ang="0">
                  <a:pos x="3875" y="0"/>
                </a:cxn>
                <a:cxn ang="0">
                  <a:pos x="0" y="0"/>
                </a:cxn>
                <a:cxn ang="0">
                  <a:pos x="3875" y="2571"/>
                </a:cxn>
              </a:cxnLst>
              <a:rect l="0" t="0" r="r" b="b"/>
              <a:pathLst>
                <a:path w="3875" h="2571">
                  <a:moveTo>
                    <a:pt x="3875" y="2571"/>
                  </a:moveTo>
                  <a:lnTo>
                    <a:pt x="3875" y="0"/>
                  </a:lnTo>
                  <a:lnTo>
                    <a:pt x="0" y="0"/>
                  </a:lnTo>
                  <a:lnTo>
                    <a:pt x="3875" y="2571"/>
                  </a:lnTo>
                  <a:close/>
                </a:path>
              </a:pathLst>
            </a:cu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07" name="Rectangle 105"/>
            <p:cNvSpPr>
              <a:spLocks noChangeArrowheads="1"/>
            </p:cNvSpPr>
            <p:nvPr/>
          </p:nvSpPr>
          <p:spPr bwMode="auto">
            <a:xfrm>
              <a:off x="5035370" y="2184390"/>
              <a:ext cx="2499407" cy="1089055"/>
            </a:xfrm>
            <a:prstGeom prst="rect">
              <a:avLst/>
            </a:pr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a:t>
              </a:r>
              <a:r>
                <a:rPr kumimoji="0" 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）产热减少</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8" name="Rectangle 106"/>
            <p:cNvSpPr>
              <a:spLocks noChangeArrowheads="1"/>
            </p:cNvSpPr>
            <p:nvPr/>
          </p:nvSpPr>
          <p:spPr bwMode="auto">
            <a:xfrm>
              <a:off x="1534706" y="2184390"/>
              <a:ext cx="2499407" cy="1089055"/>
            </a:xfrm>
            <a:prstGeom prst="rect">
              <a:avLst/>
            </a:pr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a:t>
              </a:r>
              <a:r>
                <a:rPr kumimoji="0" 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）散热过多</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9" name="Rectangle 107"/>
            <p:cNvSpPr>
              <a:spLocks noChangeArrowheads="1"/>
            </p:cNvSpPr>
            <p:nvPr/>
          </p:nvSpPr>
          <p:spPr bwMode="auto">
            <a:xfrm>
              <a:off x="5035370" y="4317666"/>
              <a:ext cx="2499407" cy="1103999"/>
            </a:xfrm>
            <a:prstGeom prst="rect">
              <a:avLst/>
            </a:pr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a:t>
              </a:r>
              <a:r>
                <a:rPr kumimoji="0" lang="en-US"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）体温调节中枢发育不完善</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0" name="Rectangle 108"/>
            <p:cNvSpPr>
              <a:spLocks noChangeArrowheads="1"/>
            </p:cNvSpPr>
            <p:nvPr/>
          </p:nvSpPr>
          <p:spPr bwMode="auto">
            <a:xfrm>
              <a:off x="1534706" y="4317666"/>
              <a:ext cx="2499407" cy="1103999"/>
            </a:xfrm>
            <a:prstGeom prst="rect">
              <a:avLst/>
            </a:prstGeom>
          </p:spPr>
          <p:style>
            <a:lnRef idx="0">
              <a:schemeClr val="accent1"/>
            </a:lnRef>
            <a:fillRef idx="3">
              <a:schemeClr val="accent1"/>
            </a:fillRef>
            <a:effectRef idx="3">
              <a:schemeClr val="accent1"/>
            </a:effectRef>
            <a:fontRef idx="minor">
              <a:schemeClr val="lt1"/>
            </a:fontRef>
          </p:style>
          <p:txBody>
            <a:bodyPr anchor="ctr">
              <a:sp3d prstMaterial="dkEdge"/>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a:t>
              </a:r>
              <a:r>
                <a:rPr kumimoji="0" lang="en-US"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）体温调节中枢</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受损</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endParaRPr>
            </a:p>
          </p:txBody>
        </p:sp>
      </p:grpSp>
      <p:sp>
        <p:nvSpPr>
          <p:cNvPr id="4"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一、正常体温及其生理变化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三、体温的测量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55395" y="1395095"/>
            <a:ext cx="6096000" cy="398780"/>
          </a:xfrm>
          <a:prstGeom prst="rect">
            <a:avLst/>
          </a:prstGeom>
          <a:noFill/>
        </p:spPr>
        <p:txBody>
          <a:bodyPr wrap="square" rtlCol="0" anchor="t">
            <a:spAutoFit/>
          </a:bodyPr>
          <a:p>
            <a:r>
              <a:rPr lang="zh-CN" altLang="en-US" sz="2000" b="1">
                <a:solidFill>
                  <a:schemeClr val="tx1"/>
                </a:solidFill>
                <a:latin typeface="微软雅黑" panose="020B0503020204020204" charset="-122"/>
                <a:ea typeface="微软雅黑" panose="020B0503020204020204" charset="-122"/>
              </a:rPr>
              <a:t>（一）体温计的种类及构造</a:t>
            </a:r>
            <a:endParaRPr lang="zh-CN" altLang="en-US" sz="2000" b="1">
              <a:solidFill>
                <a:schemeClr val="tx1"/>
              </a:solidFill>
              <a:latin typeface="微软雅黑" panose="020B0503020204020204" charset="-122"/>
              <a:ea typeface="微软雅黑" panose="020B0503020204020204" charset="-122"/>
            </a:endParaRPr>
          </a:p>
        </p:txBody>
      </p:sp>
      <p:grpSp>
        <p:nvGrpSpPr>
          <p:cNvPr id="18" name="组合 17"/>
          <p:cNvGrpSpPr/>
          <p:nvPr>
            <p:custDataLst>
              <p:tags r:id="rId2"/>
            </p:custDataLst>
          </p:nvPr>
        </p:nvGrpSpPr>
        <p:grpSpPr>
          <a:xfrm>
            <a:off x="1394343" y="2171066"/>
            <a:ext cx="2543409" cy="1676400"/>
            <a:chOff x="1304924" y="3171825"/>
            <a:chExt cx="2647951" cy="1745305"/>
          </a:xfrm>
        </p:grpSpPr>
        <p:cxnSp>
          <p:nvCxnSpPr>
            <p:cNvPr id="9" name="直接连接符 8"/>
            <p:cNvCxnSpPr/>
            <p:nvPr>
              <p:custDataLst>
                <p:tags r:id="rId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6"/>
              </p:custDataLst>
            </p:nvPr>
          </p:nvSpPr>
          <p:spPr>
            <a:xfrm>
              <a:off x="3295650" y="4539734"/>
              <a:ext cx="476250" cy="369332"/>
            </a:xfrm>
            <a:prstGeom prst="rect">
              <a:avLst/>
            </a:prstGeom>
            <a:noFill/>
          </p:spPr>
          <p:txBody>
            <a:bodyPr wrap="square" rtlCol="0" anchor="ctr">
              <a:normAutofit/>
            </a:bodyPr>
            <a:p>
              <a:pPr algn="ctr" fontAlgn="auto">
                <a:lnSpc>
                  <a:spcPct val="120000"/>
                </a:lnSpc>
              </a:pPr>
              <a:r>
                <a:rPr lang="en-US" altLang="zh-CN" dirty="0"/>
                <a:t>A</a:t>
              </a:r>
              <a:endParaRPr lang="zh-CN" altLang="en-US" dirty="0"/>
            </a:p>
          </p:txBody>
        </p:sp>
      </p:grpSp>
      <p:grpSp>
        <p:nvGrpSpPr>
          <p:cNvPr id="19" name="组合 18"/>
          <p:cNvGrpSpPr/>
          <p:nvPr>
            <p:custDataLst>
              <p:tags r:id="rId7"/>
            </p:custDataLst>
          </p:nvPr>
        </p:nvGrpSpPr>
        <p:grpSpPr>
          <a:xfrm>
            <a:off x="4680150" y="2171066"/>
            <a:ext cx="2543409" cy="1676400"/>
            <a:chOff x="1304924" y="3171825"/>
            <a:chExt cx="2647951" cy="1745305"/>
          </a:xfrm>
        </p:grpSpPr>
        <p:cxnSp>
          <p:nvCxnSpPr>
            <p:cNvPr id="20" name="直接连接符 19"/>
            <p:cNvCxnSpPr/>
            <p:nvPr>
              <p:custDataLst>
                <p:tags r:id="rId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3" name="文本框 22"/>
            <p:cNvSpPr txBox="1"/>
            <p:nvPr>
              <p:custDataLst>
                <p:tags r:id="rId11"/>
              </p:custDataLst>
            </p:nvPr>
          </p:nvSpPr>
          <p:spPr>
            <a:xfrm>
              <a:off x="3295650" y="4539734"/>
              <a:ext cx="476250" cy="369332"/>
            </a:xfrm>
            <a:prstGeom prst="rect">
              <a:avLst/>
            </a:prstGeom>
            <a:noFill/>
          </p:spPr>
          <p:txBody>
            <a:bodyPr wrap="square" rtlCol="0" anchor="ctr">
              <a:normAutofit/>
            </a:bodyPr>
            <a:p>
              <a:pPr algn="ctr" fontAlgn="auto">
                <a:lnSpc>
                  <a:spcPct val="120000"/>
                </a:lnSpc>
              </a:pPr>
              <a:r>
                <a:rPr lang="en-US" altLang="zh-CN" dirty="0"/>
                <a:t>B</a:t>
              </a:r>
              <a:endParaRPr lang="zh-CN" altLang="en-US" dirty="0"/>
            </a:p>
          </p:txBody>
        </p:sp>
      </p:grpSp>
      <p:grpSp>
        <p:nvGrpSpPr>
          <p:cNvPr id="36" name="组合 35"/>
          <p:cNvGrpSpPr/>
          <p:nvPr>
            <p:custDataLst>
              <p:tags r:id="rId12"/>
            </p:custDataLst>
          </p:nvPr>
        </p:nvGrpSpPr>
        <p:grpSpPr>
          <a:xfrm>
            <a:off x="3032077" y="4135547"/>
            <a:ext cx="2543409" cy="1676400"/>
            <a:chOff x="1304924" y="3171825"/>
            <a:chExt cx="2647951" cy="1745305"/>
          </a:xfrm>
        </p:grpSpPr>
        <p:cxnSp>
          <p:nvCxnSpPr>
            <p:cNvPr id="42" name="直接连接符 41"/>
            <p:cNvCxnSpPr/>
            <p:nvPr>
              <p:custDataLst>
                <p:tags r:id="rId1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6"/>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D</a:t>
              </a:r>
              <a:endParaRPr lang="zh-CN" altLang="en-US" dirty="0"/>
            </a:p>
          </p:txBody>
        </p:sp>
      </p:grpSp>
      <p:grpSp>
        <p:nvGrpSpPr>
          <p:cNvPr id="37" name="组合 36"/>
          <p:cNvGrpSpPr/>
          <p:nvPr>
            <p:custDataLst>
              <p:tags r:id="rId17"/>
            </p:custDataLst>
          </p:nvPr>
        </p:nvGrpSpPr>
        <p:grpSpPr>
          <a:xfrm>
            <a:off x="6317884" y="4135547"/>
            <a:ext cx="2543409" cy="1676400"/>
            <a:chOff x="1304924" y="3171825"/>
            <a:chExt cx="2647951" cy="1745305"/>
          </a:xfrm>
        </p:grpSpPr>
        <p:cxnSp>
          <p:nvCxnSpPr>
            <p:cNvPr id="38" name="直接连接符 37"/>
            <p:cNvCxnSpPr/>
            <p:nvPr>
              <p:custDataLst>
                <p:tags r:id="rId1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1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1"/>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E</a:t>
              </a:r>
              <a:endParaRPr lang="zh-CN" altLang="en-US" dirty="0"/>
            </a:p>
          </p:txBody>
        </p:sp>
      </p:grpSp>
      <p:grpSp>
        <p:nvGrpSpPr>
          <p:cNvPr id="24" name="组合 23"/>
          <p:cNvGrpSpPr/>
          <p:nvPr>
            <p:custDataLst>
              <p:tags r:id="rId22"/>
            </p:custDataLst>
          </p:nvPr>
        </p:nvGrpSpPr>
        <p:grpSpPr>
          <a:xfrm>
            <a:off x="7964053" y="2171066"/>
            <a:ext cx="2543409" cy="1676400"/>
            <a:chOff x="1304924" y="3171825"/>
            <a:chExt cx="2647951" cy="1745305"/>
          </a:xfrm>
        </p:grpSpPr>
        <p:cxnSp>
          <p:nvCxnSpPr>
            <p:cNvPr id="25" name="直接连接符 24"/>
            <p:cNvCxnSpPr/>
            <p:nvPr>
              <p:custDataLst>
                <p:tags r:id="rId2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2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2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26"/>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C</a:t>
              </a:r>
              <a:endParaRPr lang="zh-CN" altLang="en-US" dirty="0"/>
            </a:p>
          </p:txBody>
        </p:sp>
      </p:grpSp>
      <p:sp>
        <p:nvSpPr>
          <p:cNvPr id="35" name="文本框 34"/>
          <p:cNvSpPr txBox="1"/>
          <p:nvPr>
            <p:custDataLst>
              <p:tags r:id="rId27"/>
            </p:custDataLst>
          </p:nvPr>
        </p:nvSpPr>
        <p:spPr>
          <a:xfrm>
            <a:off x="1394343" y="2177841"/>
            <a:ext cx="2543409"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1. 水银体温计</a:t>
            </a:r>
            <a:endParaRPr lang="zh-CN" altLang="en-US" sz="1800" spc="150">
              <a:solidFill>
                <a:srgbClr val="FFFFFF"/>
              </a:solidFill>
              <a:latin typeface="微软雅黑" panose="020B0503020204020204" charset="-122"/>
              <a:ea typeface="微软雅黑" panose="020B0503020204020204" charset="-122"/>
            </a:endParaRPr>
          </a:p>
        </p:txBody>
      </p:sp>
      <p:sp>
        <p:nvSpPr>
          <p:cNvPr id="46" name="文本框 45"/>
          <p:cNvSpPr txBox="1"/>
          <p:nvPr>
            <p:custDataLst>
              <p:tags r:id="rId28"/>
            </p:custDataLst>
          </p:nvPr>
        </p:nvSpPr>
        <p:spPr>
          <a:xfrm>
            <a:off x="4703787" y="2177841"/>
            <a:ext cx="2543409"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2. 电子体温计</a:t>
            </a:r>
            <a:endParaRPr lang="zh-CN" altLang="en-US" sz="1800" spc="150">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29"/>
            </p:custDataLst>
          </p:nvPr>
        </p:nvSpPr>
        <p:spPr>
          <a:xfrm>
            <a:off x="7964053" y="2177841"/>
            <a:ext cx="2543409"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3. 可弃式体温计</a:t>
            </a:r>
            <a:endParaRPr lang="zh-CN" altLang="en-US" sz="1800" spc="150">
              <a:solidFill>
                <a:srgbClr val="FFFFFF"/>
              </a:solidFill>
              <a:latin typeface="微软雅黑" panose="020B0503020204020204" charset="-122"/>
              <a:ea typeface="微软雅黑" panose="020B0503020204020204" charset="-122"/>
            </a:endParaRPr>
          </a:p>
        </p:txBody>
      </p:sp>
      <p:sp>
        <p:nvSpPr>
          <p:cNvPr id="48" name="文本框 47"/>
          <p:cNvSpPr txBox="1"/>
          <p:nvPr>
            <p:custDataLst>
              <p:tags r:id="rId30"/>
            </p:custDataLst>
          </p:nvPr>
        </p:nvSpPr>
        <p:spPr>
          <a:xfrm>
            <a:off x="3042073" y="4133523"/>
            <a:ext cx="2533414"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4. 感温胶片</a:t>
            </a:r>
            <a:endParaRPr lang="zh-CN" altLang="en-US" sz="1800" spc="15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31"/>
            </p:custDataLst>
          </p:nvPr>
        </p:nvSpPr>
        <p:spPr>
          <a:xfrm>
            <a:off x="6315980" y="4133523"/>
            <a:ext cx="2545313"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5. 红外线快速体温监测仪</a:t>
            </a:r>
            <a:endParaRPr lang="zh-CN" altLang="en-US" sz="1800" spc="150">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三、体温的测量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51180" y="1052830"/>
            <a:ext cx="8975090" cy="5507990"/>
          </a:xfrm>
          <a:prstGeom prst="rect">
            <a:avLst/>
          </a:prstGeom>
          <a:noFill/>
        </p:spPr>
        <p:txBody>
          <a:bodyPr wrap="square" rtlCol="0" anchor="t">
            <a:spAutoFit/>
          </a:bodyPr>
          <a:p>
            <a:r>
              <a:rPr lang="zh-CN" altLang="en-US" sz="2000" b="1">
                <a:solidFill>
                  <a:schemeClr val="tx1"/>
                </a:solidFill>
                <a:latin typeface="微软雅黑" panose="020B0503020204020204" charset="-122"/>
                <a:ea typeface="微软雅黑" panose="020B0503020204020204" charset="-122"/>
              </a:rPr>
              <a:t>（二）体温计的清洁消毒与检查</a:t>
            </a:r>
            <a:endParaRPr lang="zh-CN" altLang="en-US" sz="2000" b="1">
              <a:solidFill>
                <a:schemeClr val="tx1"/>
              </a:solidFill>
              <a:latin typeface="微软雅黑" panose="020B0503020204020204" charset="-122"/>
              <a:ea typeface="微软雅黑" panose="020B0503020204020204" charset="-122"/>
            </a:endParaRPr>
          </a:p>
          <a:p>
            <a:endParaRPr lang="zh-CN" altLang="en-US" sz="2000" b="1">
              <a:solidFill>
                <a:schemeClr val="tx1"/>
              </a:solidFill>
              <a:latin typeface="微软雅黑" panose="020B0503020204020204" charset="-122"/>
              <a:ea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1. 体温计的消毒　为防止交叉感染，对测量体温后的体温计应进行消毒处理。方法：①水银体温计消毒法：将使用后的体温计放入盛有消毒液的容器中浸泡，5分钟后取出，清水冲洗，用离心机将体温计的水银柱甩至 35℃以下，再放入另一消毒容器中浸泡 30 分钟，取出后用冷开水冲洗，擦干后放入清洁容器中备用。消毒液每日更换一次。容器、离心机每周消毒一次。②电子体温计消毒法：仅消毒电子感温探头部分，消毒方法应根据制作材料的性质选用不同的消毒方法，如浸泡、熏蒸等。</a:t>
            </a:r>
            <a:endParaRPr lang="zh-CN" altLang="en-US" sz="2000">
              <a:solidFill>
                <a:schemeClr val="tx1"/>
              </a:solidFill>
              <a:latin typeface="微软雅黑" panose="020B0503020204020204" charset="-122"/>
              <a:ea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2. 体温计的检查　在使用新体温计前或定期消毒体温计后，应对体温计进行检查，保证体温计的准确性。将所有体温计的水银柱甩至 35℃以下，同时放入 40℃以下（36～40℃）的水中，3 分钟后取出检视，将误差在 0.2℃以上或玻璃管有裂痕的体温计检出，不再使用。合格体温计用纱布擦干，放入清洁容器中备用。</a:t>
            </a:r>
            <a:endParaRPr lang="zh-CN" altLang="en-US" sz="2000">
              <a:solidFill>
                <a:schemeClr val="tx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9696450" y="1484630"/>
            <a:ext cx="1901825" cy="500316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custDataLst>
              <p:tags r:id="rId1"/>
            </p:custDataLst>
          </p:nvPr>
        </p:nvSpPr>
        <p:spPr>
          <a:xfrm>
            <a:off x="609600" y="1124585"/>
            <a:ext cx="10972800" cy="721995"/>
          </a:xfrm>
          <a:prstGeom prst="rect">
            <a:avLst/>
          </a:prstGeom>
          <a:noFill/>
          <a:ln w="9525">
            <a:noFill/>
          </a:ln>
        </p:spPr>
        <p:txBody>
          <a:bodyPr anchor="ctr" anchorCtr="0"/>
          <a:lst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stStyle>
          <a:p>
            <a:pPr lvl="0" algn="l" eaLnBrk="1" hangingPunct="1"/>
            <a:r>
              <a:rPr lang="zh-CN" altLang="en-US" sz="2500" b="1" dirty="0">
                <a:solidFill>
                  <a:schemeClr val="tx1"/>
                </a:solidFill>
                <a:effectLst/>
                <a:latin typeface="微软雅黑" panose="020B0503020204020204" charset="-122"/>
                <a:ea typeface="微软雅黑" panose="020B0503020204020204" charset="-122"/>
              </a:rPr>
              <a:t>（三）测量体温的技术</a:t>
            </a:r>
            <a:endParaRPr lang="zh-CN" altLang="en-US" sz="2500" b="1" dirty="0">
              <a:solidFill>
                <a:schemeClr val="tx1"/>
              </a:solidFill>
              <a:effectLst/>
              <a:latin typeface="微软雅黑" panose="020B0503020204020204" charset="-122"/>
              <a:ea typeface="微软雅黑" panose="020B0503020204020204" charset="-122"/>
            </a:endParaRPr>
          </a:p>
        </p:txBody>
      </p:sp>
      <p:sp>
        <p:nvSpPr>
          <p:cNvPr id="17" name="Freeform 11"/>
          <p:cNvSpPr/>
          <p:nvPr userDrawn="1">
            <p:custDataLst>
              <p:tags r:id="rId2"/>
            </p:custDataLst>
          </p:nvPr>
        </p:nvSpPr>
        <p:spPr bwMode="auto">
          <a:xfrm>
            <a:off x="6590861" y="1998890"/>
            <a:ext cx="3671323" cy="4095985"/>
          </a:xfrm>
          <a:custGeom>
            <a:avLst/>
            <a:gdLst>
              <a:gd name="T0" fmla="*/ 1755 w 1755"/>
              <a:gd name="T1" fmla="*/ 979 h 1958"/>
              <a:gd name="T2" fmla="*/ 1312 w 1755"/>
              <a:gd name="T3" fmla="*/ 1958 h 1958"/>
              <a:gd name="T4" fmla="*/ 0 w 1755"/>
              <a:gd name="T5" fmla="*/ 1958 h 1958"/>
              <a:gd name="T6" fmla="*/ 443 w 1755"/>
              <a:gd name="T7" fmla="*/ 979 h 1958"/>
              <a:gd name="T8" fmla="*/ 139 w 1755"/>
              <a:gd name="T9" fmla="*/ 307 h 1958"/>
              <a:gd name="T10" fmla="*/ 0 w 1755"/>
              <a:gd name="T11" fmla="*/ 0 h 1958"/>
              <a:gd name="T12" fmla="*/ 1312 w 1755"/>
              <a:gd name="T13" fmla="*/ 0 h 1958"/>
              <a:gd name="T14" fmla="*/ 1451 w 1755"/>
              <a:gd name="T15" fmla="*/ 307 h 1958"/>
              <a:gd name="T16" fmla="*/ 1755 w 1755"/>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5" h="1958">
                <a:moveTo>
                  <a:pt x="1755" y="979"/>
                </a:moveTo>
                <a:lnTo>
                  <a:pt x="1312" y="1958"/>
                </a:lnTo>
                <a:lnTo>
                  <a:pt x="0" y="1958"/>
                </a:lnTo>
                <a:lnTo>
                  <a:pt x="443" y="979"/>
                </a:lnTo>
                <a:lnTo>
                  <a:pt x="139" y="307"/>
                </a:lnTo>
                <a:lnTo>
                  <a:pt x="0" y="0"/>
                </a:lnTo>
                <a:lnTo>
                  <a:pt x="1312" y="0"/>
                </a:lnTo>
                <a:lnTo>
                  <a:pt x="1451" y="307"/>
                </a:lnTo>
                <a:lnTo>
                  <a:pt x="1755" y="979"/>
                </a:lnTo>
                <a:close/>
              </a:path>
            </a:pathLst>
          </a:custGeom>
          <a:solidFill>
            <a:srgbClr val="6AB9D4"/>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22" name="Freeform 16"/>
          <p:cNvSpPr/>
          <p:nvPr userDrawn="1">
            <p:custDataLst>
              <p:tags r:id="rId3"/>
            </p:custDataLst>
          </p:nvPr>
        </p:nvSpPr>
        <p:spPr bwMode="auto">
          <a:xfrm>
            <a:off x="6590861" y="1998890"/>
            <a:ext cx="3035378" cy="642219"/>
          </a:xfrm>
          <a:custGeom>
            <a:avLst/>
            <a:gdLst>
              <a:gd name="T0" fmla="*/ 1451 w 1451"/>
              <a:gd name="T1" fmla="*/ 307 h 307"/>
              <a:gd name="T2" fmla="*/ 139 w 1451"/>
              <a:gd name="T3" fmla="*/ 307 h 307"/>
              <a:gd name="T4" fmla="*/ 0 w 1451"/>
              <a:gd name="T5" fmla="*/ 0 h 307"/>
              <a:gd name="T6" fmla="*/ 1312 w 1451"/>
              <a:gd name="T7" fmla="*/ 0 h 307"/>
              <a:gd name="T8" fmla="*/ 1451 w 1451"/>
              <a:gd name="T9" fmla="*/ 307 h 307"/>
            </a:gdLst>
            <a:ahLst/>
            <a:cxnLst>
              <a:cxn ang="0">
                <a:pos x="T0" y="T1"/>
              </a:cxn>
              <a:cxn ang="0">
                <a:pos x="T2" y="T3"/>
              </a:cxn>
              <a:cxn ang="0">
                <a:pos x="T4" y="T5"/>
              </a:cxn>
              <a:cxn ang="0">
                <a:pos x="T6" y="T7"/>
              </a:cxn>
              <a:cxn ang="0">
                <a:pos x="T8" y="T9"/>
              </a:cxn>
            </a:cxnLst>
            <a:rect l="0" t="0" r="r" b="b"/>
            <a:pathLst>
              <a:path w="1451" h="307">
                <a:moveTo>
                  <a:pt x="1451" y="307"/>
                </a:moveTo>
                <a:lnTo>
                  <a:pt x="139" y="307"/>
                </a:lnTo>
                <a:lnTo>
                  <a:pt x="0" y="0"/>
                </a:lnTo>
                <a:lnTo>
                  <a:pt x="1312" y="0"/>
                </a:lnTo>
                <a:lnTo>
                  <a:pt x="1451" y="307"/>
                </a:lnTo>
                <a:close/>
              </a:path>
            </a:pathLst>
          </a:custGeom>
          <a:solidFill>
            <a:srgbClr val="6AB9D4"/>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13" name="文本框 12"/>
          <p:cNvSpPr txBox="1"/>
          <p:nvPr>
            <p:custDataLst>
              <p:tags r:id="rId4"/>
            </p:custDataLst>
          </p:nvPr>
        </p:nvSpPr>
        <p:spPr>
          <a:xfrm>
            <a:off x="7528172" y="3046831"/>
            <a:ext cx="1965352" cy="2554960"/>
          </a:xfrm>
          <a:prstGeom prst="rect">
            <a:avLst/>
          </a:prstGeom>
        </p:spPr>
        <p:txBody>
          <a:bodyPr>
            <a:normAutofit/>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eaLnBrk="0" hangingPunct="0">
              <a:spcBef>
                <a:spcPct val="20000"/>
              </a:spcBef>
            </a:pPr>
            <a:r>
              <a:rPr lang="en-US" altLang="zh-CN" sz="1600" b="1">
                <a:solidFill>
                  <a:schemeClr val="bg1"/>
                </a:solidFill>
                <a:latin typeface="微软雅黑" panose="020B0503020204020204" charset="-122"/>
                <a:ea typeface="微软雅黑" panose="020B0503020204020204" charset="-122"/>
                <a:cs typeface="微软雅黑" panose="020B0503020204020204" charset="-122"/>
                <a:sym typeface="+mn-ea"/>
              </a:rPr>
              <a:t>1</a:t>
            </a:r>
            <a:r>
              <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mn-ea"/>
              </a:rPr>
              <a:t>．用物准备 </a:t>
            </a:r>
            <a:endParaRPr lang="zh-CN" altLang="en-US" sz="1600" b="1" dirty="0">
              <a:solidFill>
                <a:schemeClr val="bg1"/>
              </a:solidFill>
              <a:latin typeface="微软雅黑" panose="020B0503020204020204" charset="-122"/>
              <a:ea typeface="微软雅黑" panose="020B0503020204020204" charset="-122"/>
              <a:cs typeface="微软雅黑" panose="020B0503020204020204" charset="-122"/>
            </a:endParaRPr>
          </a:p>
          <a:p>
            <a:pPr algn="ctr" eaLnBrk="0" hangingPunct="0">
              <a:spcBef>
                <a:spcPct val="20000"/>
              </a:spcBef>
            </a:pPr>
            <a:r>
              <a:rPr lang="en-US" altLang="zh-CN" sz="1600" b="1">
                <a:solidFill>
                  <a:schemeClr val="bg1"/>
                </a:solidFill>
                <a:latin typeface="微软雅黑" panose="020B0503020204020204" charset="-122"/>
                <a:ea typeface="微软雅黑" panose="020B0503020204020204" charset="-122"/>
                <a:cs typeface="微软雅黑" panose="020B0503020204020204" charset="-122"/>
                <a:sym typeface="+mn-ea"/>
              </a:rPr>
              <a:t>2</a:t>
            </a:r>
            <a:r>
              <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mn-ea"/>
              </a:rPr>
              <a:t>．患者准备</a:t>
            </a:r>
            <a:endParaRPr lang="zh-CN" altLang="en-US" sz="1600" b="1" dirty="0">
              <a:solidFill>
                <a:schemeClr val="bg1"/>
              </a:solidFill>
              <a:latin typeface="微软雅黑" panose="020B0503020204020204" charset="-122"/>
              <a:ea typeface="微软雅黑" panose="020B0503020204020204" charset="-122"/>
              <a:cs typeface="微软雅黑" panose="020B0503020204020204" charset="-122"/>
            </a:endParaRPr>
          </a:p>
          <a:p>
            <a:pPr algn="ctr" eaLnBrk="0" hangingPunct="0">
              <a:spcBef>
                <a:spcPct val="20000"/>
              </a:spcBef>
            </a:pPr>
            <a:r>
              <a:rPr lang="en-US" altLang="zh-CN" sz="1600" b="1">
                <a:solidFill>
                  <a:schemeClr val="bg1"/>
                </a:solidFill>
                <a:latin typeface="微软雅黑" panose="020B0503020204020204" charset="-122"/>
                <a:ea typeface="微软雅黑" panose="020B0503020204020204" charset="-122"/>
                <a:cs typeface="微软雅黑" panose="020B0503020204020204" charset="-122"/>
                <a:sym typeface="+mn-ea"/>
              </a:rPr>
              <a:t>3</a:t>
            </a:r>
            <a:r>
              <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mn-ea"/>
              </a:rPr>
              <a:t>．环境准备 </a:t>
            </a:r>
            <a:endPar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custDataLst>
              <p:tags r:id="rId5"/>
            </p:custDataLst>
          </p:nvPr>
        </p:nvSpPr>
        <p:spPr>
          <a:xfrm>
            <a:off x="6869774" y="2074331"/>
            <a:ext cx="2475454" cy="566777"/>
          </a:xfrm>
          <a:prstGeom prst="rect">
            <a:avLst/>
          </a:prstGeom>
        </p:spPr>
        <p:txBody>
          <a:bodyPr anchor="ctr" anchorCtr="0">
            <a:normAutofit/>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b="1" dirty="0">
                <a:solidFill>
                  <a:schemeClr val="bg1"/>
                </a:solidFill>
                <a:latin typeface="微软雅黑" panose="020B0503020204020204" charset="-122"/>
                <a:ea typeface="微软雅黑" panose="020B0503020204020204" charset="-122"/>
                <a:sym typeface="+mn-ea"/>
              </a:rPr>
              <a:t>准备</a:t>
            </a:r>
            <a:endParaRPr lang="zh-CN" altLang="en-US" sz="2000" b="1" dirty="0">
              <a:solidFill>
                <a:schemeClr val="bg1"/>
              </a:solidFill>
              <a:latin typeface="微软雅黑" panose="020B0503020204020204" charset="-122"/>
              <a:ea typeface="微软雅黑" panose="020B0503020204020204" charset="-122"/>
              <a:cs typeface="+mn-ea"/>
              <a:sym typeface="+mn-ea"/>
            </a:endParaRPr>
          </a:p>
        </p:txBody>
      </p:sp>
      <p:sp>
        <p:nvSpPr>
          <p:cNvPr id="19" name="Freeform 13"/>
          <p:cNvSpPr/>
          <p:nvPr userDrawn="1">
            <p:custDataLst>
              <p:tags r:id="rId6"/>
            </p:custDataLst>
          </p:nvPr>
        </p:nvSpPr>
        <p:spPr bwMode="auto">
          <a:xfrm>
            <a:off x="3666353" y="1998890"/>
            <a:ext cx="3671323" cy="4095985"/>
          </a:xfrm>
          <a:custGeom>
            <a:avLst/>
            <a:gdLst>
              <a:gd name="T0" fmla="*/ 1755 w 1755"/>
              <a:gd name="T1" fmla="*/ 979 h 1958"/>
              <a:gd name="T2" fmla="*/ 1312 w 1755"/>
              <a:gd name="T3" fmla="*/ 1958 h 1958"/>
              <a:gd name="T4" fmla="*/ 0 w 1755"/>
              <a:gd name="T5" fmla="*/ 1958 h 1958"/>
              <a:gd name="T6" fmla="*/ 443 w 1755"/>
              <a:gd name="T7" fmla="*/ 979 h 1958"/>
              <a:gd name="T8" fmla="*/ 139 w 1755"/>
              <a:gd name="T9" fmla="*/ 307 h 1958"/>
              <a:gd name="T10" fmla="*/ 0 w 1755"/>
              <a:gd name="T11" fmla="*/ 0 h 1958"/>
              <a:gd name="T12" fmla="*/ 1312 w 1755"/>
              <a:gd name="T13" fmla="*/ 0 h 1958"/>
              <a:gd name="T14" fmla="*/ 1452 w 1755"/>
              <a:gd name="T15" fmla="*/ 307 h 1958"/>
              <a:gd name="T16" fmla="*/ 1755 w 1755"/>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5" h="1958">
                <a:moveTo>
                  <a:pt x="1755" y="979"/>
                </a:moveTo>
                <a:lnTo>
                  <a:pt x="1312" y="1958"/>
                </a:lnTo>
                <a:lnTo>
                  <a:pt x="0" y="1958"/>
                </a:lnTo>
                <a:lnTo>
                  <a:pt x="443" y="979"/>
                </a:lnTo>
                <a:lnTo>
                  <a:pt x="139" y="307"/>
                </a:lnTo>
                <a:lnTo>
                  <a:pt x="0" y="0"/>
                </a:lnTo>
                <a:lnTo>
                  <a:pt x="1312" y="0"/>
                </a:lnTo>
                <a:lnTo>
                  <a:pt x="1452" y="307"/>
                </a:lnTo>
                <a:lnTo>
                  <a:pt x="1755" y="979"/>
                </a:lnTo>
                <a:close/>
              </a:path>
            </a:pathLst>
          </a:custGeom>
          <a:solidFill>
            <a:srgbClr val="9DCD4F"/>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21" name="Freeform 15"/>
          <p:cNvSpPr/>
          <p:nvPr userDrawn="1">
            <p:custDataLst>
              <p:tags r:id="rId7"/>
            </p:custDataLst>
          </p:nvPr>
        </p:nvSpPr>
        <p:spPr bwMode="auto">
          <a:xfrm>
            <a:off x="3666353" y="1998890"/>
            <a:ext cx="3037470" cy="642219"/>
          </a:xfrm>
          <a:custGeom>
            <a:avLst/>
            <a:gdLst>
              <a:gd name="T0" fmla="*/ 1452 w 1452"/>
              <a:gd name="T1" fmla="*/ 307 h 307"/>
              <a:gd name="T2" fmla="*/ 139 w 1452"/>
              <a:gd name="T3" fmla="*/ 307 h 307"/>
              <a:gd name="T4" fmla="*/ 0 w 1452"/>
              <a:gd name="T5" fmla="*/ 0 h 307"/>
              <a:gd name="T6" fmla="*/ 1312 w 1452"/>
              <a:gd name="T7" fmla="*/ 0 h 307"/>
              <a:gd name="T8" fmla="*/ 1452 w 1452"/>
              <a:gd name="T9" fmla="*/ 307 h 307"/>
            </a:gdLst>
            <a:ahLst/>
            <a:cxnLst>
              <a:cxn ang="0">
                <a:pos x="T0" y="T1"/>
              </a:cxn>
              <a:cxn ang="0">
                <a:pos x="T2" y="T3"/>
              </a:cxn>
              <a:cxn ang="0">
                <a:pos x="T4" y="T5"/>
              </a:cxn>
              <a:cxn ang="0">
                <a:pos x="T6" y="T7"/>
              </a:cxn>
              <a:cxn ang="0">
                <a:pos x="T8" y="T9"/>
              </a:cxn>
            </a:cxnLst>
            <a:rect l="0" t="0" r="r" b="b"/>
            <a:pathLst>
              <a:path w="1452" h="307">
                <a:moveTo>
                  <a:pt x="1452" y="307"/>
                </a:moveTo>
                <a:lnTo>
                  <a:pt x="139" y="307"/>
                </a:lnTo>
                <a:lnTo>
                  <a:pt x="0" y="0"/>
                </a:lnTo>
                <a:lnTo>
                  <a:pt x="1312" y="0"/>
                </a:lnTo>
                <a:lnTo>
                  <a:pt x="1452" y="307"/>
                </a:lnTo>
                <a:close/>
              </a:path>
            </a:pathLst>
          </a:custGeom>
          <a:solidFill>
            <a:srgbClr val="9DCD4F"/>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35" name="文本框 34"/>
          <p:cNvSpPr txBox="1"/>
          <p:nvPr>
            <p:custDataLst>
              <p:tags r:id="rId8"/>
            </p:custDataLst>
          </p:nvPr>
        </p:nvSpPr>
        <p:spPr>
          <a:xfrm>
            <a:off x="4623883" y="3046831"/>
            <a:ext cx="1965352" cy="2554960"/>
          </a:xfrm>
          <a:prstGeom prst="rect">
            <a:avLst/>
          </a:prstGeom>
        </p:spPr>
        <p:txBody>
          <a:bodyPr>
            <a:noAutofit/>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eaLnBrk="0">
              <a:lnSpc>
                <a:spcPct val="120000"/>
              </a:lnSpc>
              <a:spcBef>
                <a:spcPts val="20"/>
              </a:spcBef>
              <a:spcAft>
                <a:spcPts val="0"/>
              </a:spcAft>
              <a:buClrTx/>
              <a:buSzTx/>
              <a:buNone/>
            </a:pPr>
            <a:r>
              <a:rPr lang="en-US" altLang="zh-CN" sz="1600" b="1">
                <a:solidFill>
                  <a:schemeClr val="bg1"/>
                </a:solidFill>
                <a:latin typeface="微软雅黑" panose="020B0503020204020204" charset="-122"/>
                <a:ea typeface="微软雅黑" panose="020B0503020204020204" charset="-122"/>
                <a:cs typeface="微软雅黑" panose="020B0503020204020204" charset="-122"/>
                <a:sym typeface="+mn-ea"/>
              </a:rPr>
              <a:t>（1）患者的意识状态及合作程度。</a:t>
            </a:r>
            <a:endParaRPr lang="en-US" altLang="zh-CN" sz="1600" b="1">
              <a:solidFill>
                <a:schemeClr val="bg1"/>
              </a:solidFill>
              <a:latin typeface="微软雅黑" panose="020B0503020204020204" charset="-122"/>
              <a:ea typeface="微软雅黑" panose="020B0503020204020204" charset="-122"/>
              <a:cs typeface="微软雅黑" panose="020B0503020204020204" charset="-122"/>
              <a:sym typeface="+mn-ea"/>
            </a:endParaRPr>
          </a:p>
          <a:p>
            <a:pPr algn="just" eaLnBrk="0">
              <a:lnSpc>
                <a:spcPct val="120000"/>
              </a:lnSpc>
              <a:spcBef>
                <a:spcPts val="20"/>
              </a:spcBef>
              <a:spcAft>
                <a:spcPts val="0"/>
              </a:spcAft>
              <a:buClrTx/>
              <a:buSzTx/>
              <a:buNone/>
            </a:pPr>
            <a:r>
              <a:rPr lang="en-US" altLang="zh-CN" sz="1600" b="1">
                <a:solidFill>
                  <a:schemeClr val="bg1"/>
                </a:solidFill>
                <a:latin typeface="微软雅黑" panose="020B0503020204020204" charset="-122"/>
                <a:ea typeface="微软雅黑" panose="020B0503020204020204" charset="-122"/>
                <a:cs typeface="微软雅黑" panose="020B0503020204020204" charset="-122"/>
                <a:sym typeface="+mn-ea"/>
              </a:rPr>
              <a:t>（2）测量部位（口腔、腋下、肛门）的皮肤黏膜情况。</a:t>
            </a:r>
            <a:endParaRPr lang="en-US" altLang="zh-CN" sz="1600" b="1">
              <a:solidFill>
                <a:schemeClr val="bg1"/>
              </a:solidFill>
              <a:latin typeface="微软雅黑" panose="020B0503020204020204" charset="-122"/>
              <a:ea typeface="微软雅黑" panose="020B0503020204020204" charset="-122"/>
              <a:cs typeface="微软雅黑" panose="020B0503020204020204" charset="-122"/>
              <a:sym typeface="+mn-ea"/>
            </a:endParaRPr>
          </a:p>
          <a:p>
            <a:pPr algn="just" eaLnBrk="0">
              <a:lnSpc>
                <a:spcPct val="120000"/>
              </a:lnSpc>
              <a:spcBef>
                <a:spcPts val="20"/>
              </a:spcBef>
              <a:spcAft>
                <a:spcPts val="0"/>
              </a:spcAft>
              <a:buClrTx/>
              <a:buSzTx/>
              <a:buNone/>
            </a:pPr>
            <a:r>
              <a:rPr lang="en-US" altLang="zh-CN" sz="1600" b="1">
                <a:solidFill>
                  <a:schemeClr val="bg1"/>
                </a:solidFill>
                <a:latin typeface="微软雅黑" panose="020B0503020204020204" charset="-122"/>
                <a:ea typeface="微软雅黑" panose="020B0503020204020204" charset="-122"/>
                <a:cs typeface="微软雅黑" panose="020B0503020204020204" charset="-122"/>
                <a:sym typeface="+mn-ea"/>
              </a:rPr>
              <a:t>（3）半小时内患者有无淋浴、进食、冷热敷等影响体温的因素存在。</a:t>
            </a:r>
            <a:endParaRPr lang="en-US" altLang="zh-CN" sz="1600"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36" name="文本框 35"/>
          <p:cNvSpPr txBox="1"/>
          <p:nvPr>
            <p:custDataLst>
              <p:tags r:id="rId9"/>
            </p:custDataLst>
          </p:nvPr>
        </p:nvSpPr>
        <p:spPr>
          <a:xfrm>
            <a:off x="3926019" y="2074331"/>
            <a:ext cx="2496796" cy="566777"/>
          </a:xfrm>
          <a:prstGeom prst="rect">
            <a:avLst/>
          </a:prstGeom>
        </p:spPr>
        <p:txBody>
          <a:bodyPr anchor="ctr" anchorCtr="0">
            <a:normAutofit/>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b="1" dirty="0">
                <a:solidFill>
                  <a:schemeClr val="bg1"/>
                </a:solidFill>
                <a:latin typeface="微软雅黑" panose="020B0503020204020204" charset="-122"/>
                <a:ea typeface="微软雅黑" panose="020B0503020204020204" charset="-122"/>
                <a:sym typeface="+mn-ea"/>
              </a:rPr>
              <a:t>评估</a:t>
            </a:r>
            <a:endParaRPr lang="zh-CN" altLang="en-US" sz="2000" b="1" dirty="0">
              <a:solidFill>
                <a:schemeClr val="bg1"/>
              </a:solidFill>
              <a:latin typeface="微软雅黑" panose="020B0503020204020204" charset="-122"/>
              <a:ea typeface="微软雅黑" panose="020B0503020204020204" charset="-122"/>
              <a:cs typeface="+mn-ea"/>
              <a:sym typeface="+mn-ea"/>
            </a:endParaRPr>
          </a:p>
        </p:txBody>
      </p:sp>
      <p:sp>
        <p:nvSpPr>
          <p:cNvPr id="18" name="Freeform 12"/>
          <p:cNvSpPr/>
          <p:nvPr userDrawn="1">
            <p:custDataLst>
              <p:tags r:id="rId10"/>
            </p:custDataLst>
          </p:nvPr>
        </p:nvSpPr>
        <p:spPr bwMode="auto">
          <a:xfrm>
            <a:off x="741846" y="1998890"/>
            <a:ext cx="3673415" cy="4095985"/>
          </a:xfrm>
          <a:custGeom>
            <a:avLst/>
            <a:gdLst>
              <a:gd name="T0" fmla="*/ 1756 w 1756"/>
              <a:gd name="T1" fmla="*/ 979 h 1958"/>
              <a:gd name="T2" fmla="*/ 1313 w 1756"/>
              <a:gd name="T3" fmla="*/ 1958 h 1958"/>
              <a:gd name="T4" fmla="*/ 0 w 1756"/>
              <a:gd name="T5" fmla="*/ 1958 h 1958"/>
              <a:gd name="T6" fmla="*/ 444 w 1756"/>
              <a:gd name="T7" fmla="*/ 979 h 1958"/>
              <a:gd name="T8" fmla="*/ 140 w 1756"/>
              <a:gd name="T9" fmla="*/ 307 h 1958"/>
              <a:gd name="T10" fmla="*/ 0 w 1756"/>
              <a:gd name="T11" fmla="*/ 0 h 1958"/>
              <a:gd name="T12" fmla="*/ 1313 w 1756"/>
              <a:gd name="T13" fmla="*/ 0 h 1958"/>
              <a:gd name="T14" fmla="*/ 1452 w 1756"/>
              <a:gd name="T15" fmla="*/ 307 h 1958"/>
              <a:gd name="T16" fmla="*/ 1756 w 1756"/>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6" h="1958">
                <a:moveTo>
                  <a:pt x="1756" y="979"/>
                </a:moveTo>
                <a:lnTo>
                  <a:pt x="1313" y="1958"/>
                </a:lnTo>
                <a:lnTo>
                  <a:pt x="0" y="1958"/>
                </a:lnTo>
                <a:lnTo>
                  <a:pt x="444" y="979"/>
                </a:lnTo>
                <a:lnTo>
                  <a:pt x="140" y="307"/>
                </a:lnTo>
                <a:lnTo>
                  <a:pt x="0" y="0"/>
                </a:lnTo>
                <a:lnTo>
                  <a:pt x="1313" y="0"/>
                </a:lnTo>
                <a:lnTo>
                  <a:pt x="1452" y="307"/>
                </a:lnTo>
                <a:lnTo>
                  <a:pt x="1756" y="979"/>
                </a:lnTo>
                <a:close/>
              </a:path>
            </a:pathLst>
          </a:custGeom>
          <a:solidFill>
            <a:srgbClr val="EB673C"/>
          </a:solidFill>
          <a:ln w="12700">
            <a:solidFill>
              <a:sysClr val="window" lastClr="FFFFFF"/>
            </a:solidFill>
            <a:round/>
          </a:ln>
        </p:spPr>
        <p:txBody>
          <a:bodyPr vert="horz" wrap="square" lIns="121920" tIns="60960" rIns="121920" bIns="60960" numCol="1" anchor="t" anchorCtr="0" compatLnSpc="1"/>
          <a:lstStyle/>
          <a:p>
            <a:endParaRPr lang="en-US" sz="2400" dirty="0">
              <a:solidFill>
                <a:srgbClr val="FFFFFF"/>
              </a:solidFill>
            </a:endParaRPr>
          </a:p>
        </p:txBody>
      </p:sp>
      <p:sp>
        <p:nvSpPr>
          <p:cNvPr id="20" name="Freeform 14"/>
          <p:cNvSpPr/>
          <p:nvPr userDrawn="1">
            <p:custDataLst>
              <p:tags r:id="rId11"/>
            </p:custDataLst>
          </p:nvPr>
        </p:nvSpPr>
        <p:spPr bwMode="auto">
          <a:xfrm>
            <a:off x="741846" y="1998890"/>
            <a:ext cx="3037470" cy="642219"/>
          </a:xfrm>
          <a:custGeom>
            <a:avLst/>
            <a:gdLst>
              <a:gd name="T0" fmla="*/ 1452 w 1452"/>
              <a:gd name="T1" fmla="*/ 307 h 307"/>
              <a:gd name="T2" fmla="*/ 140 w 1452"/>
              <a:gd name="T3" fmla="*/ 307 h 307"/>
              <a:gd name="T4" fmla="*/ 0 w 1452"/>
              <a:gd name="T5" fmla="*/ 0 h 307"/>
              <a:gd name="T6" fmla="*/ 1313 w 1452"/>
              <a:gd name="T7" fmla="*/ 0 h 307"/>
              <a:gd name="T8" fmla="*/ 1452 w 1452"/>
              <a:gd name="T9" fmla="*/ 307 h 307"/>
            </a:gdLst>
            <a:ahLst/>
            <a:cxnLst>
              <a:cxn ang="0">
                <a:pos x="T0" y="T1"/>
              </a:cxn>
              <a:cxn ang="0">
                <a:pos x="T2" y="T3"/>
              </a:cxn>
              <a:cxn ang="0">
                <a:pos x="T4" y="T5"/>
              </a:cxn>
              <a:cxn ang="0">
                <a:pos x="T6" y="T7"/>
              </a:cxn>
              <a:cxn ang="0">
                <a:pos x="T8" y="T9"/>
              </a:cxn>
            </a:cxnLst>
            <a:rect l="0" t="0" r="r" b="b"/>
            <a:pathLst>
              <a:path w="1452" h="307">
                <a:moveTo>
                  <a:pt x="1452" y="307"/>
                </a:moveTo>
                <a:lnTo>
                  <a:pt x="140" y="307"/>
                </a:lnTo>
                <a:lnTo>
                  <a:pt x="0" y="0"/>
                </a:lnTo>
                <a:lnTo>
                  <a:pt x="1313" y="0"/>
                </a:lnTo>
                <a:lnTo>
                  <a:pt x="1452" y="307"/>
                </a:lnTo>
                <a:close/>
              </a:path>
            </a:pathLst>
          </a:custGeom>
          <a:solidFill>
            <a:srgbClr val="EB673C"/>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38" name="文本框 37"/>
          <p:cNvSpPr txBox="1"/>
          <p:nvPr>
            <p:custDataLst>
              <p:tags r:id="rId12"/>
            </p:custDataLst>
          </p:nvPr>
        </p:nvSpPr>
        <p:spPr>
          <a:xfrm>
            <a:off x="1729939" y="3046831"/>
            <a:ext cx="1965352" cy="2554960"/>
          </a:xfrm>
          <a:prstGeom prst="rect">
            <a:avLst/>
          </a:prstGeom>
        </p:spPr>
        <p:txBody>
          <a:bodyPr>
            <a:normAutofit fontScale="70000"/>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eaLnBrk="0">
              <a:lnSpc>
                <a:spcPct val="150000"/>
              </a:lnSpc>
              <a:spcBef>
                <a:spcPct val="20000"/>
              </a:spcBef>
            </a:pPr>
            <a:r>
              <a:rPr sz="1800" b="1">
                <a:solidFill>
                  <a:schemeClr val="bg1"/>
                </a:solidFill>
                <a:latin typeface="微软雅黑" panose="020B0503020204020204" charset="-122"/>
                <a:ea typeface="微软雅黑" panose="020B0503020204020204" charset="-122"/>
                <a:cs typeface="微软雅黑" panose="020B0503020204020204" charset="-122"/>
                <a:sym typeface="+mn-ea"/>
              </a:rPr>
              <a:t>（1）观察体温有无异常，了解患者的一般情况。</a:t>
            </a:r>
            <a:endParaRPr sz="1800" b="1">
              <a:solidFill>
                <a:schemeClr val="bg1"/>
              </a:solidFill>
              <a:latin typeface="微软雅黑" panose="020B0503020204020204" charset="-122"/>
              <a:ea typeface="微软雅黑" panose="020B0503020204020204" charset="-122"/>
              <a:cs typeface="微软雅黑" panose="020B0503020204020204" charset="-122"/>
              <a:sym typeface="+mn-ea"/>
            </a:endParaRPr>
          </a:p>
          <a:p>
            <a:pPr algn="just" eaLnBrk="0">
              <a:lnSpc>
                <a:spcPct val="150000"/>
              </a:lnSpc>
              <a:spcBef>
                <a:spcPct val="20000"/>
              </a:spcBef>
            </a:pPr>
            <a:r>
              <a:rPr sz="1800" b="1">
                <a:solidFill>
                  <a:schemeClr val="bg1"/>
                </a:solidFill>
                <a:latin typeface="微软雅黑" panose="020B0503020204020204" charset="-122"/>
                <a:ea typeface="微软雅黑" panose="020B0503020204020204" charset="-122"/>
                <a:cs typeface="微软雅黑" panose="020B0503020204020204" charset="-122"/>
                <a:sym typeface="+mn-ea"/>
              </a:rPr>
              <a:t>（2）动态监测体温变化，分析热型及伴随症状。</a:t>
            </a:r>
            <a:endParaRPr sz="1800" b="1">
              <a:solidFill>
                <a:schemeClr val="bg1"/>
              </a:solidFill>
              <a:latin typeface="微软雅黑" panose="020B0503020204020204" charset="-122"/>
              <a:ea typeface="微软雅黑" panose="020B0503020204020204" charset="-122"/>
              <a:cs typeface="微软雅黑" panose="020B0503020204020204" charset="-122"/>
              <a:sym typeface="+mn-ea"/>
            </a:endParaRPr>
          </a:p>
          <a:p>
            <a:pPr algn="just" eaLnBrk="0">
              <a:lnSpc>
                <a:spcPct val="150000"/>
              </a:lnSpc>
              <a:spcBef>
                <a:spcPct val="20000"/>
              </a:spcBef>
            </a:pPr>
            <a:r>
              <a:rPr sz="1800" b="1">
                <a:solidFill>
                  <a:schemeClr val="bg1"/>
                </a:solidFill>
                <a:latin typeface="微软雅黑" panose="020B0503020204020204" charset="-122"/>
                <a:ea typeface="微软雅黑" panose="020B0503020204020204" charset="-122"/>
                <a:cs typeface="微软雅黑" panose="020B0503020204020204" charset="-122"/>
                <a:sym typeface="+mn-ea"/>
              </a:rPr>
              <a:t>（3）协助诊断，为预防、治疗、护理提供依据。</a:t>
            </a:r>
            <a:endParaRPr sz="1800"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39" name="文本框 38"/>
          <p:cNvSpPr txBox="1"/>
          <p:nvPr>
            <p:custDataLst>
              <p:tags r:id="rId13"/>
            </p:custDataLst>
          </p:nvPr>
        </p:nvSpPr>
        <p:spPr>
          <a:xfrm>
            <a:off x="1003603" y="2074331"/>
            <a:ext cx="2496795" cy="566777"/>
          </a:xfrm>
          <a:prstGeom prst="rect">
            <a:avLst/>
          </a:prstGeom>
        </p:spPr>
        <p:txBody>
          <a:bodyPr lIns="90000" tIns="46800" rIns="90000" bIns="46800" anchor="ctr" anchorCtr="0">
            <a:normAutofit/>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b="1" dirty="0">
                <a:solidFill>
                  <a:schemeClr val="bg1"/>
                </a:solidFill>
                <a:latin typeface="微软雅黑" panose="020B0503020204020204" charset="-122"/>
                <a:ea typeface="微软雅黑" panose="020B0503020204020204" charset="-122"/>
                <a:sym typeface="+mn-ea"/>
              </a:rPr>
              <a:t>目的</a:t>
            </a:r>
            <a:endParaRPr lang="zh-CN" altLang="en-US" sz="2000" b="1" dirty="0">
              <a:solidFill>
                <a:schemeClr val="bg1"/>
              </a:solidFill>
              <a:latin typeface="微软雅黑" panose="020B0503020204020204" charset="-122"/>
              <a:ea typeface="微软雅黑" panose="020B0503020204020204" charset="-122"/>
              <a:cs typeface="+mn-ea"/>
              <a:sym typeface="+mn-ea"/>
            </a:endParaRPr>
          </a:p>
        </p:txBody>
      </p:sp>
      <p:sp>
        <p:nvSpPr>
          <p:cNvPr id="4" name="Title 6"/>
          <p:cNvSpPr txBox="1"/>
          <p:nvPr>
            <p:custDataLst>
              <p:tags r:id="rId14"/>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三、体温的测量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custDataLst>
              <p:tags r:id="rId1"/>
            </p:custDataLst>
          </p:nvPr>
        </p:nvSpPr>
        <p:spPr>
          <a:xfrm>
            <a:off x="609600" y="837565"/>
            <a:ext cx="10972800" cy="721995"/>
          </a:xfrm>
          <a:prstGeom prst="rect">
            <a:avLst/>
          </a:prstGeom>
          <a:noFill/>
          <a:ln w="9525">
            <a:noFill/>
          </a:ln>
        </p:spPr>
        <p:txBody>
          <a:bodyPr anchor="ctr" anchorCtr="0"/>
          <a:lst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stStyle>
          <a:p>
            <a:pPr lvl="0" algn="l" eaLnBrk="1" hangingPunct="1"/>
            <a:r>
              <a:rPr lang="zh-CN" altLang="en-US" sz="2000" b="1" dirty="0">
                <a:solidFill>
                  <a:schemeClr val="tx1"/>
                </a:solidFill>
                <a:effectLst/>
                <a:latin typeface="微软雅黑" panose="020B0503020204020204" charset="-122"/>
                <a:ea typeface="微软雅黑" panose="020B0503020204020204" charset="-122"/>
              </a:rPr>
              <a:t> 操作程序（见表 8-1-2）</a:t>
            </a:r>
            <a:endParaRPr lang="zh-CN" altLang="en-US" sz="2000" b="1" dirty="0">
              <a:solidFill>
                <a:schemeClr val="tx1"/>
              </a:solidFill>
              <a:effectLst/>
              <a:latin typeface="微软雅黑" panose="020B0503020204020204" charset="-122"/>
              <a:ea typeface="微软雅黑" panose="020B0503020204020204" charset="-122"/>
            </a:endParaRPr>
          </a:p>
        </p:txBody>
      </p:sp>
      <p:sp>
        <p:nvSpPr>
          <p:cNvPr id="4" name="Title 6"/>
          <p:cNvSpPr txBox="1"/>
          <p:nvPr>
            <p:custDataLst>
              <p:tags r:id="rId2"/>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三、体温的测量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3"/>
            </p:custDataLst>
          </p:nvPr>
        </p:nvPicPr>
        <p:blipFill>
          <a:blip r:embed="rId4"/>
          <a:stretch>
            <a:fillRect/>
          </a:stretch>
        </p:blipFill>
        <p:spPr>
          <a:xfrm>
            <a:off x="3071495" y="1628775"/>
            <a:ext cx="7186930" cy="482028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4" name="Rectangle 4"/>
          <p:cNvSpPr>
            <a:spLocks noChangeArrowheads="1"/>
          </p:cNvSpPr>
          <p:nvPr/>
        </p:nvSpPr>
        <p:spPr bwMode="auto">
          <a:xfrm>
            <a:off x="693420" y="1042353"/>
            <a:ext cx="6703695" cy="398780"/>
          </a:xfrm>
          <a:prstGeom prst="rect">
            <a:avLst/>
          </a:prstGeom>
          <a:noFill/>
          <a:ln w="9525" algn="ctr">
            <a:noFill/>
            <a:miter lim="800000"/>
          </a:ln>
          <a:effectLst/>
        </p:spPr>
        <p:txBody>
          <a:bodyPr wrap="square"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2"/>
                </a:solidFill>
                <a:effectLst/>
                <a:uLnTx/>
                <a:uFillTx/>
                <a:latin typeface="+mj-lt"/>
                <a:ea typeface="+mj-lt"/>
                <a:cs typeface="+mn-cs"/>
              </a:rPr>
              <a:t>〖</a:t>
            </a:r>
            <a:r>
              <a:rPr kumimoji="0" lang="zh-CN" altLang="en-US" sz="2000" b="1" i="0" u="none" strike="noStrike" kern="1200" cap="none" spc="0" normalizeH="0" baseline="0" noProof="0" dirty="0">
                <a:ln>
                  <a:noFill/>
                </a:ln>
                <a:solidFill>
                  <a:schemeClr val="tx2"/>
                </a:solidFill>
                <a:effectLst/>
                <a:uLnTx/>
                <a:uFillTx/>
                <a:latin typeface="+mj-lt"/>
                <a:ea typeface="+mj-lt"/>
                <a:cs typeface="+mn-cs"/>
              </a:rPr>
              <a:t>注意事项</a:t>
            </a:r>
            <a:r>
              <a:rPr kumimoji="0" lang="en-US" altLang="zh-CN" sz="2000" b="1" i="0" u="none" strike="noStrike" kern="1200" cap="none" spc="0" normalizeH="0" baseline="0" noProof="0" dirty="0">
                <a:ln>
                  <a:noFill/>
                </a:ln>
                <a:solidFill>
                  <a:schemeClr val="tx2"/>
                </a:solidFill>
                <a:effectLst/>
                <a:uLnTx/>
                <a:uFillTx/>
                <a:latin typeface="+mj-lt"/>
                <a:ea typeface="+mj-lt"/>
                <a:cs typeface="+mn-cs"/>
              </a:rPr>
              <a:t>〗</a:t>
            </a:r>
            <a:endParaRPr kumimoji="0" lang="en-US" altLang="zh-CN" sz="2000" b="1" i="0" u="none" strike="noStrike" kern="1200" cap="none" spc="0" normalizeH="0" baseline="0" noProof="0" dirty="0">
              <a:ln>
                <a:noFill/>
              </a:ln>
              <a:solidFill>
                <a:schemeClr val="tx2"/>
              </a:solidFill>
              <a:effectLst/>
              <a:uLnTx/>
              <a:uFillTx/>
              <a:latin typeface="+mj-lt"/>
              <a:ea typeface="+mj-lt"/>
              <a:cs typeface="+mn-cs"/>
            </a:endParaRPr>
          </a:p>
        </p:txBody>
      </p:sp>
      <p:sp>
        <p:nvSpPr>
          <p:cNvPr id="3" name="文本框 2"/>
          <p:cNvSpPr txBox="1"/>
          <p:nvPr/>
        </p:nvSpPr>
        <p:spPr>
          <a:xfrm>
            <a:off x="693420" y="1701165"/>
            <a:ext cx="10540365" cy="4399915"/>
          </a:xfrm>
          <a:prstGeom prst="rect">
            <a:avLst/>
          </a:prstGeom>
          <a:noFill/>
        </p:spPr>
        <p:txBody>
          <a:bodyPr wrap="square" rtlCol="0">
            <a:spAutoFit/>
          </a:bodyPr>
          <a:p>
            <a:pPr algn="just">
              <a:lnSpc>
                <a:spcPct val="150000"/>
              </a:lnSpc>
            </a:pPr>
            <a:r>
              <a:rPr lang="zh-CN" altLang="en-US" sz="1800">
                <a:solidFill>
                  <a:schemeClr val="tx1"/>
                </a:solidFill>
                <a:latin typeface="+mn-lt"/>
                <a:ea typeface="+mn-lt"/>
                <a:cs typeface="+mn-lt"/>
                <a:sym typeface="+mn-ea"/>
              </a:rPr>
              <a:t>（</a:t>
            </a:r>
            <a:r>
              <a:rPr lang="en-US" altLang="zh-CN" sz="1800">
                <a:solidFill>
                  <a:schemeClr val="tx1"/>
                </a:solidFill>
                <a:latin typeface="+mn-lt"/>
                <a:ea typeface="+mn-lt"/>
                <a:cs typeface="+mn-lt"/>
                <a:sym typeface="+mn-ea"/>
              </a:rPr>
              <a:t>1</a:t>
            </a:r>
            <a:r>
              <a:rPr lang="zh-CN" altLang="en-US" sz="1800" dirty="0">
                <a:solidFill>
                  <a:schemeClr val="tx1"/>
                </a:solidFill>
                <a:latin typeface="+mn-lt"/>
                <a:ea typeface="+mn-lt"/>
                <a:cs typeface="+mn-lt"/>
                <a:sym typeface="+mn-ea"/>
              </a:rPr>
              <a:t>）测量体温前，应清点体温计的数量，并检查体温计是否完好，水银柱是否在</a:t>
            </a:r>
            <a:r>
              <a:rPr lang="en-US" altLang="zh-CN" sz="1800">
                <a:solidFill>
                  <a:schemeClr val="tx1"/>
                </a:solidFill>
                <a:latin typeface="+mn-lt"/>
                <a:ea typeface="+mn-lt"/>
                <a:cs typeface="+mn-lt"/>
                <a:sym typeface="+mn-ea"/>
              </a:rPr>
              <a:t>35℃</a:t>
            </a:r>
            <a:r>
              <a:rPr lang="zh-CN" altLang="en-US" sz="1800" dirty="0">
                <a:solidFill>
                  <a:schemeClr val="tx1"/>
                </a:solidFill>
                <a:latin typeface="+mn-lt"/>
                <a:ea typeface="+mn-lt"/>
                <a:cs typeface="+mn-lt"/>
                <a:sym typeface="+mn-ea"/>
              </a:rPr>
              <a:t>以下，测量体温前</a:t>
            </a:r>
            <a:r>
              <a:rPr lang="en-US" altLang="zh-CN" sz="1800">
                <a:solidFill>
                  <a:schemeClr val="tx1"/>
                </a:solidFill>
                <a:latin typeface="+mn-lt"/>
                <a:ea typeface="+mn-lt"/>
                <a:cs typeface="+mn-lt"/>
                <a:sym typeface="+mn-ea"/>
              </a:rPr>
              <a:t>20</a:t>
            </a:r>
            <a:r>
              <a:rPr lang="zh-CN" altLang="en-US" sz="1800" dirty="0">
                <a:solidFill>
                  <a:schemeClr val="tx1"/>
                </a:solidFill>
                <a:latin typeface="+mn-lt"/>
                <a:ea typeface="+mn-lt"/>
                <a:cs typeface="+mn-lt"/>
                <a:sym typeface="+mn-ea"/>
              </a:rPr>
              <a:t>～</a:t>
            </a:r>
            <a:r>
              <a:rPr lang="en-US" altLang="zh-CN" sz="1800">
                <a:solidFill>
                  <a:schemeClr val="tx1"/>
                </a:solidFill>
                <a:latin typeface="+mn-lt"/>
                <a:ea typeface="+mn-lt"/>
                <a:cs typeface="+mn-lt"/>
                <a:sym typeface="+mn-ea"/>
              </a:rPr>
              <a:t>30</a:t>
            </a:r>
            <a:r>
              <a:rPr lang="zh-CN" altLang="en-US" sz="1800" dirty="0">
                <a:solidFill>
                  <a:schemeClr val="tx1"/>
                </a:solidFill>
                <a:latin typeface="+mn-lt"/>
                <a:ea typeface="+mn-lt"/>
                <a:cs typeface="+mn-lt"/>
                <a:sym typeface="+mn-ea"/>
              </a:rPr>
              <a:t>分钟应避免剧烈活动、进食、进冷热饮、做冷热敷、沐浴、坐浴、灌肠等。</a:t>
            </a:r>
            <a:endParaRPr lang="zh-CN" altLang="en-US" sz="1800" dirty="0">
              <a:solidFill>
                <a:schemeClr val="tx1"/>
              </a:solidFill>
              <a:latin typeface="+mn-lt"/>
              <a:ea typeface="+mn-lt"/>
              <a:cs typeface="+mn-lt"/>
            </a:endParaRPr>
          </a:p>
          <a:p>
            <a:pPr algn="just">
              <a:lnSpc>
                <a:spcPct val="150000"/>
              </a:lnSpc>
            </a:pPr>
            <a:r>
              <a:rPr lang="zh-CN" altLang="en-US" sz="1800" dirty="0">
                <a:solidFill>
                  <a:schemeClr val="tx1"/>
                </a:solidFill>
                <a:latin typeface="+mn-lt"/>
                <a:ea typeface="+mn-lt"/>
                <a:cs typeface="+mn-lt"/>
                <a:sym typeface="+mn-ea"/>
              </a:rPr>
              <a:t>（</a:t>
            </a:r>
            <a:r>
              <a:rPr lang="en-US" altLang="zh-CN" sz="1800">
                <a:solidFill>
                  <a:schemeClr val="tx1"/>
                </a:solidFill>
                <a:latin typeface="+mn-lt"/>
                <a:ea typeface="+mn-lt"/>
                <a:cs typeface="+mn-lt"/>
                <a:sym typeface="+mn-ea"/>
              </a:rPr>
              <a:t>2</a:t>
            </a:r>
            <a:r>
              <a:rPr lang="zh-CN" altLang="en-US" sz="1800" dirty="0">
                <a:solidFill>
                  <a:schemeClr val="tx1"/>
                </a:solidFill>
                <a:latin typeface="+mn-lt"/>
                <a:ea typeface="+mn-lt"/>
                <a:cs typeface="+mn-lt"/>
                <a:sym typeface="+mn-ea"/>
              </a:rPr>
              <a:t>）婴幼儿、昏迷、精神异常、口腔疾病、口鼻手术、张口呼吸者及不能合作者测体温时，医护人员应守候在旁，防止发生意外，并不宜采用口腔测量。</a:t>
            </a:r>
            <a:endParaRPr lang="zh-CN" altLang="en-US" sz="1800" dirty="0">
              <a:solidFill>
                <a:schemeClr val="tx1"/>
              </a:solidFill>
              <a:latin typeface="+mn-lt"/>
              <a:ea typeface="+mn-lt"/>
              <a:cs typeface="+mn-lt"/>
              <a:sym typeface="+mn-ea"/>
            </a:endParaRPr>
          </a:p>
          <a:p>
            <a:pPr algn="just">
              <a:lnSpc>
                <a:spcPct val="150000"/>
              </a:lnSpc>
              <a:spcBef>
                <a:spcPts val="600"/>
              </a:spcBef>
            </a:pPr>
            <a:r>
              <a:rPr lang="zh-CN" altLang="en-US" sz="1800" dirty="0">
                <a:solidFill>
                  <a:schemeClr val="tx1"/>
                </a:solidFill>
                <a:latin typeface="+mn-lt"/>
                <a:ea typeface="+mn-lt"/>
                <a:cs typeface="+mn-lt"/>
                <a:sym typeface="+mn-ea"/>
              </a:rPr>
              <a:t>（</a:t>
            </a:r>
            <a:r>
              <a:rPr lang="en-US" altLang="zh-CN" sz="1800">
                <a:solidFill>
                  <a:schemeClr val="tx1"/>
                </a:solidFill>
                <a:latin typeface="+mn-lt"/>
                <a:ea typeface="+mn-lt"/>
                <a:cs typeface="+mn-lt"/>
                <a:sym typeface="+mn-ea"/>
              </a:rPr>
              <a:t>3</a:t>
            </a:r>
            <a:r>
              <a:rPr lang="zh-CN" altLang="en-US" sz="1800" dirty="0">
                <a:solidFill>
                  <a:schemeClr val="tx1"/>
                </a:solidFill>
                <a:latin typeface="+mn-lt"/>
                <a:ea typeface="+mn-lt"/>
                <a:cs typeface="+mn-lt"/>
                <a:sym typeface="+mn-ea"/>
              </a:rPr>
              <a:t>）若患者不慎咬破体温计，应立即清除玻璃碎屑，避免损伤口腔黏膜；口服蛋清或牛奶，以保护消化道黏膜并延缓水银的吸收；病情允许，进粗纤维食物，以加快水银的排出。</a:t>
            </a:r>
            <a:endParaRPr lang="zh-CN" altLang="en-US" sz="1800" dirty="0">
              <a:solidFill>
                <a:schemeClr val="tx1"/>
              </a:solidFill>
              <a:latin typeface="+mn-lt"/>
              <a:ea typeface="+mn-lt"/>
              <a:cs typeface="+mn-lt"/>
            </a:endParaRPr>
          </a:p>
          <a:p>
            <a:pPr algn="just">
              <a:lnSpc>
                <a:spcPct val="150000"/>
              </a:lnSpc>
              <a:spcBef>
                <a:spcPts val="600"/>
              </a:spcBef>
            </a:pPr>
            <a:r>
              <a:rPr lang="zh-CN" altLang="en-US" sz="1800" dirty="0">
                <a:solidFill>
                  <a:schemeClr val="tx1"/>
                </a:solidFill>
                <a:latin typeface="+mn-lt"/>
                <a:ea typeface="+mn-lt"/>
                <a:cs typeface="+mn-lt"/>
                <a:sym typeface="+mn-ea"/>
              </a:rPr>
              <a:t>（</a:t>
            </a:r>
            <a:r>
              <a:rPr lang="en-US" altLang="zh-CN" sz="1800">
                <a:solidFill>
                  <a:schemeClr val="tx1"/>
                </a:solidFill>
                <a:latin typeface="+mn-lt"/>
                <a:ea typeface="+mn-lt"/>
                <a:cs typeface="+mn-lt"/>
                <a:sym typeface="+mn-ea"/>
              </a:rPr>
              <a:t>4</a:t>
            </a:r>
            <a:r>
              <a:rPr lang="zh-CN" altLang="en-US" sz="1800" dirty="0">
                <a:solidFill>
                  <a:schemeClr val="tx1"/>
                </a:solidFill>
                <a:latin typeface="+mn-lt"/>
                <a:ea typeface="+mn-lt"/>
                <a:cs typeface="+mn-lt"/>
                <a:sym typeface="+mn-ea"/>
              </a:rPr>
              <a:t>）腋下有创伤、极度消瘦者不宜采用腋温测量法。</a:t>
            </a:r>
            <a:endParaRPr lang="zh-CN" altLang="en-US" sz="1800" dirty="0">
              <a:solidFill>
                <a:schemeClr val="tx1"/>
              </a:solidFill>
              <a:latin typeface="+mn-lt"/>
              <a:ea typeface="+mn-lt"/>
              <a:cs typeface="+mn-lt"/>
              <a:sym typeface="+mn-ea"/>
            </a:endParaRPr>
          </a:p>
          <a:p>
            <a:pPr algn="just">
              <a:lnSpc>
                <a:spcPct val="150000"/>
              </a:lnSpc>
            </a:pPr>
            <a:r>
              <a:rPr lang="zh-CN" altLang="en-US" sz="1800" dirty="0">
                <a:solidFill>
                  <a:schemeClr val="tx1"/>
                </a:solidFill>
                <a:latin typeface="+mn-lt"/>
                <a:ea typeface="+mn-lt"/>
                <a:cs typeface="+mn-lt"/>
                <a:sym typeface="+mn-ea"/>
              </a:rPr>
              <a:t>（</a:t>
            </a:r>
            <a:r>
              <a:rPr lang="en-US" altLang="zh-CN" sz="1800">
                <a:solidFill>
                  <a:schemeClr val="tx1"/>
                </a:solidFill>
                <a:latin typeface="+mn-lt"/>
                <a:ea typeface="+mn-lt"/>
                <a:cs typeface="+mn-lt"/>
                <a:sym typeface="+mn-ea"/>
              </a:rPr>
              <a:t>5</a:t>
            </a:r>
            <a:r>
              <a:rPr lang="zh-CN" altLang="en-US" sz="1800" dirty="0">
                <a:solidFill>
                  <a:schemeClr val="tx1"/>
                </a:solidFill>
                <a:latin typeface="+mn-lt"/>
                <a:ea typeface="+mn-lt"/>
                <a:cs typeface="+mn-lt"/>
                <a:sym typeface="+mn-ea"/>
              </a:rPr>
              <a:t>）测肛温方法禁用于腹泻、直肠或肛门手术后患者；慎用于心肌梗死患者，以免刺激肛门引起迷走神经兴奋而致心动过缓。插入肛表勿用力，以免损伤肛门、直肠黏膜。</a:t>
            </a:r>
            <a:endParaRPr lang="zh-CN" altLang="en-US" sz="1800" dirty="0">
              <a:solidFill>
                <a:schemeClr val="tx1"/>
              </a:solidFill>
              <a:latin typeface="+mn-lt"/>
              <a:ea typeface="+mn-lt"/>
              <a:cs typeface="+mn-lt"/>
            </a:endParaRPr>
          </a:p>
          <a:p>
            <a:pPr algn="just">
              <a:lnSpc>
                <a:spcPct val="150000"/>
              </a:lnSpc>
            </a:pPr>
            <a:r>
              <a:rPr lang="zh-CN" altLang="en-US" sz="1800" dirty="0">
                <a:solidFill>
                  <a:schemeClr val="tx1"/>
                </a:solidFill>
                <a:latin typeface="+mn-lt"/>
                <a:ea typeface="+mn-lt"/>
                <a:cs typeface="+mn-lt"/>
                <a:sym typeface="+mn-ea"/>
              </a:rPr>
              <a:t>（</a:t>
            </a:r>
            <a:r>
              <a:rPr lang="en-US" altLang="zh-CN" sz="1800">
                <a:solidFill>
                  <a:schemeClr val="tx1"/>
                </a:solidFill>
                <a:latin typeface="+mn-lt"/>
                <a:ea typeface="+mn-lt"/>
                <a:cs typeface="+mn-lt"/>
                <a:sym typeface="+mn-ea"/>
              </a:rPr>
              <a:t>6</a:t>
            </a:r>
            <a:r>
              <a:rPr lang="zh-CN" altLang="en-US" sz="1800" dirty="0">
                <a:solidFill>
                  <a:schemeClr val="tx1"/>
                </a:solidFill>
                <a:latin typeface="+mn-lt"/>
                <a:ea typeface="+mn-lt"/>
                <a:cs typeface="+mn-lt"/>
                <a:sym typeface="+mn-ea"/>
              </a:rPr>
              <a:t>）新入院患者每日测量体温</a:t>
            </a:r>
            <a:r>
              <a:rPr lang="en-US" altLang="zh-CN" sz="1800">
                <a:solidFill>
                  <a:schemeClr val="tx1"/>
                </a:solidFill>
                <a:latin typeface="+mn-lt"/>
                <a:ea typeface="+mn-lt"/>
                <a:cs typeface="+mn-lt"/>
                <a:sym typeface="+mn-ea"/>
              </a:rPr>
              <a:t>4</a:t>
            </a:r>
            <a:r>
              <a:rPr lang="zh-CN" altLang="en-US" sz="1800" dirty="0">
                <a:solidFill>
                  <a:schemeClr val="tx1"/>
                </a:solidFill>
                <a:latin typeface="+mn-lt"/>
                <a:ea typeface="+mn-lt"/>
                <a:cs typeface="+mn-lt"/>
                <a:sym typeface="+mn-ea"/>
              </a:rPr>
              <a:t>次，连续测量</a:t>
            </a:r>
            <a:r>
              <a:rPr lang="en-US" altLang="zh-CN" sz="1800">
                <a:solidFill>
                  <a:schemeClr val="tx1"/>
                </a:solidFill>
                <a:latin typeface="+mn-lt"/>
                <a:ea typeface="+mn-lt"/>
                <a:cs typeface="+mn-lt"/>
                <a:sym typeface="+mn-ea"/>
              </a:rPr>
              <a:t>3</a:t>
            </a:r>
            <a:r>
              <a:rPr lang="zh-CN" altLang="en-US" sz="1800" dirty="0">
                <a:solidFill>
                  <a:schemeClr val="tx1"/>
                </a:solidFill>
                <a:latin typeface="+mn-lt"/>
                <a:ea typeface="+mn-lt"/>
                <a:cs typeface="+mn-lt"/>
                <a:sym typeface="+mn-ea"/>
              </a:rPr>
              <a:t>日，</a:t>
            </a:r>
            <a:r>
              <a:rPr lang="en-US" altLang="zh-CN" sz="1800">
                <a:solidFill>
                  <a:schemeClr val="tx1"/>
                </a:solidFill>
                <a:latin typeface="+mn-lt"/>
                <a:ea typeface="+mn-lt"/>
                <a:cs typeface="+mn-lt"/>
                <a:sym typeface="+mn-ea"/>
              </a:rPr>
              <a:t>3</a:t>
            </a:r>
            <a:r>
              <a:rPr lang="zh-CN" altLang="en-US" sz="1800" dirty="0">
                <a:solidFill>
                  <a:schemeClr val="tx1"/>
                </a:solidFill>
                <a:latin typeface="+mn-lt"/>
                <a:ea typeface="+mn-lt"/>
                <a:cs typeface="+mn-lt"/>
                <a:sym typeface="+mn-ea"/>
              </a:rPr>
              <a:t>日后体温正常者改为每天测量</a:t>
            </a:r>
            <a:r>
              <a:rPr lang="en-US" altLang="zh-CN" sz="1800">
                <a:solidFill>
                  <a:schemeClr val="tx1"/>
                </a:solidFill>
                <a:latin typeface="+mn-lt"/>
                <a:ea typeface="+mn-lt"/>
                <a:cs typeface="+mn-lt"/>
                <a:sym typeface="+mn-ea"/>
              </a:rPr>
              <a:t>2</a:t>
            </a:r>
            <a:r>
              <a:rPr lang="zh-CN" altLang="en-US" sz="1800" dirty="0">
                <a:solidFill>
                  <a:schemeClr val="tx1"/>
                </a:solidFill>
                <a:latin typeface="+mn-lt"/>
                <a:ea typeface="+mn-lt"/>
                <a:cs typeface="+mn-lt"/>
                <a:sym typeface="+mn-ea"/>
              </a:rPr>
              <a:t>次。</a:t>
            </a:r>
            <a:endParaRPr lang="zh-CN" altLang="en-US" sz="1800">
              <a:latin typeface="+mn-lt"/>
              <a:ea typeface="+mn-lt"/>
              <a:cs typeface="+mn-lt"/>
            </a:endParaRPr>
          </a:p>
        </p:txBody>
      </p:sp>
      <p:sp>
        <p:nvSpPr>
          <p:cNvPr id="4"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三、体温的测量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4" name="Rectangle 4"/>
          <p:cNvSpPr>
            <a:spLocks noChangeArrowheads="1"/>
          </p:cNvSpPr>
          <p:nvPr/>
        </p:nvSpPr>
        <p:spPr bwMode="auto">
          <a:xfrm>
            <a:off x="836930" y="1257618"/>
            <a:ext cx="6703695" cy="398780"/>
          </a:xfrm>
          <a:prstGeom prst="rect">
            <a:avLst/>
          </a:prstGeom>
          <a:noFill/>
          <a:ln w="9525" algn="ctr">
            <a:noFill/>
            <a:miter lim="800000"/>
          </a:ln>
          <a:effectLst/>
        </p:spPr>
        <p:txBody>
          <a:bodyPr wrap="square"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sz="2000" b="1" i="0" u="none" strike="noStrike" kern="1200" cap="none" spc="0" normalizeH="0" baseline="0" noProof="0" dirty="0">
                <a:ln>
                  <a:noFill/>
                </a:ln>
                <a:solidFill>
                  <a:schemeClr val="tx2"/>
                </a:solidFill>
                <a:effectLst/>
                <a:uLnTx/>
                <a:uFillTx/>
                <a:latin typeface="+mj-lt"/>
                <a:ea typeface="+mj-lt"/>
                <a:cs typeface="+mn-cs"/>
              </a:rPr>
              <a:t>6. 健康教育</a:t>
            </a:r>
            <a:endParaRPr kumimoji="0" sz="2000" b="1" i="0" u="none" strike="noStrike" kern="1200" cap="none" spc="0" normalizeH="0" baseline="0" noProof="0" dirty="0">
              <a:ln>
                <a:noFill/>
              </a:ln>
              <a:solidFill>
                <a:schemeClr val="tx2"/>
              </a:solidFill>
              <a:effectLst/>
              <a:uLnTx/>
              <a:uFillTx/>
              <a:latin typeface="+mj-lt"/>
              <a:ea typeface="+mj-lt"/>
              <a:cs typeface="+mn-cs"/>
            </a:endParaRPr>
          </a:p>
        </p:txBody>
      </p:sp>
      <p:sp>
        <p:nvSpPr>
          <p:cNvPr id="3" name="文本框 2"/>
          <p:cNvSpPr txBox="1"/>
          <p:nvPr/>
        </p:nvSpPr>
        <p:spPr>
          <a:xfrm>
            <a:off x="836930" y="1772920"/>
            <a:ext cx="10540365" cy="1753235"/>
          </a:xfrm>
          <a:prstGeom prst="rect">
            <a:avLst/>
          </a:prstGeom>
          <a:noFill/>
        </p:spPr>
        <p:txBody>
          <a:bodyPr wrap="square" rtlCol="0">
            <a:spAutoFit/>
          </a:bodyPr>
          <a:p>
            <a:pPr algn="just">
              <a:lnSpc>
                <a:spcPct val="150000"/>
              </a:lnSpc>
            </a:pPr>
            <a:r>
              <a:rPr sz="1800">
                <a:solidFill>
                  <a:schemeClr val="tx1"/>
                </a:solidFill>
                <a:latin typeface="+mn-lt"/>
                <a:ea typeface="+mn-lt"/>
                <a:cs typeface="+mn-lt"/>
                <a:sym typeface="+mn-ea"/>
              </a:rPr>
              <a:t>（1）向患者及家属解释体温测量的重要性。</a:t>
            </a:r>
            <a:endParaRPr sz="1800">
              <a:solidFill>
                <a:schemeClr val="tx1"/>
              </a:solidFill>
              <a:latin typeface="+mn-lt"/>
              <a:ea typeface="+mn-lt"/>
              <a:cs typeface="+mn-lt"/>
              <a:sym typeface="+mn-ea"/>
            </a:endParaRPr>
          </a:p>
          <a:p>
            <a:pPr algn="just">
              <a:lnSpc>
                <a:spcPct val="150000"/>
              </a:lnSpc>
            </a:pPr>
            <a:r>
              <a:rPr sz="1800">
                <a:solidFill>
                  <a:schemeClr val="tx1"/>
                </a:solidFill>
                <a:latin typeface="+mn-lt"/>
                <a:ea typeface="+mn-lt"/>
                <a:cs typeface="+mn-lt"/>
                <a:sym typeface="+mn-ea"/>
              </a:rPr>
              <a:t>（2）教会患者及家属正确测量体温、检视体温的方法。</a:t>
            </a:r>
            <a:endParaRPr sz="1800">
              <a:solidFill>
                <a:schemeClr val="tx1"/>
              </a:solidFill>
              <a:latin typeface="+mn-lt"/>
              <a:ea typeface="+mn-lt"/>
              <a:cs typeface="+mn-lt"/>
              <a:sym typeface="+mn-ea"/>
            </a:endParaRPr>
          </a:p>
          <a:p>
            <a:pPr algn="just">
              <a:lnSpc>
                <a:spcPct val="150000"/>
              </a:lnSpc>
            </a:pPr>
            <a:r>
              <a:rPr sz="1800">
                <a:solidFill>
                  <a:schemeClr val="tx1"/>
                </a:solidFill>
                <a:latin typeface="+mn-lt"/>
                <a:ea typeface="+mn-lt"/>
                <a:cs typeface="+mn-lt"/>
                <a:sym typeface="+mn-ea"/>
              </a:rPr>
              <a:t>（3）指导患者避免影响体温准确性的因素。</a:t>
            </a:r>
            <a:endParaRPr sz="1800">
              <a:solidFill>
                <a:schemeClr val="tx1"/>
              </a:solidFill>
              <a:latin typeface="+mn-lt"/>
              <a:ea typeface="+mn-lt"/>
              <a:cs typeface="+mn-lt"/>
              <a:sym typeface="+mn-ea"/>
            </a:endParaRPr>
          </a:p>
          <a:p>
            <a:pPr algn="just">
              <a:lnSpc>
                <a:spcPct val="150000"/>
              </a:lnSpc>
            </a:pPr>
            <a:r>
              <a:rPr sz="1800">
                <a:solidFill>
                  <a:schemeClr val="tx1"/>
                </a:solidFill>
                <a:latin typeface="+mn-lt"/>
                <a:ea typeface="+mn-lt"/>
                <a:cs typeface="+mn-lt"/>
                <a:sym typeface="+mn-ea"/>
              </a:rPr>
              <a:t>（4）教会患者及家属对体温的动态观察，提供体温过高、体温过低的护理指导，增强自我护理能力。</a:t>
            </a:r>
            <a:endParaRPr sz="1800">
              <a:solidFill>
                <a:schemeClr val="tx1"/>
              </a:solidFill>
              <a:latin typeface="+mn-lt"/>
              <a:ea typeface="+mn-lt"/>
              <a:cs typeface="+mn-lt"/>
              <a:sym typeface="+mn-ea"/>
            </a:endParaRPr>
          </a:p>
        </p:txBody>
      </p:sp>
      <p:sp>
        <p:nvSpPr>
          <p:cNvPr id="4"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三、体温的测量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Rectangle 4"/>
          <p:cNvSpPr>
            <a:spLocks noChangeArrowheads="1"/>
          </p:cNvSpPr>
          <p:nvPr>
            <p:custDataLst>
              <p:tags r:id="rId2"/>
            </p:custDataLst>
          </p:nvPr>
        </p:nvSpPr>
        <p:spPr bwMode="auto">
          <a:xfrm>
            <a:off x="836930" y="3777933"/>
            <a:ext cx="6703695" cy="398780"/>
          </a:xfrm>
          <a:prstGeom prst="rect">
            <a:avLst/>
          </a:prstGeom>
          <a:noFill/>
          <a:ln w="9525" algn="ctr">
            <a:noFill/>
            <a:miter lim="800000"/>
          </a:ln>
          <a:effectLst/>
        </p:spPr>
        <p:txBody>
          <a:bodyPr wrap="square" anchor="ctr">
            <a:spAutoFit/>
          </a:bodyPr>
          <a:p>
            <a:pPr marL="0" marR="0" lvl="0" indent="0" algn="l" defTabSz="914400" rtl="0" eaLnBrk="0" fontAlgn="base" latinLnBrk="0" hangingPunct="0">
              <a:lnSpc>
                <a:spcPct val="100000"/>
              </a:lnSpc>
              <a:spcBef>
                <a:spcPct val="0"/>
              </a:spcBef>
              <a:spcAft>
                <a:spcPct val="0"/>
              </a:spcAft>
              <a:buClrTx/>
              <a:buSzTx/>
              <a:buFontTx/>
              <a:buNone/>
              <a:defRPr/>
            </a:pPr>
            <a:r>
              <a:rPr kumimoji="0" sz="2000" b="1" i="0" u="none" strike="noStrike" kern="1200" cap="none" spc="0" normalizeH="0" baseline="0" noProof="0" dirty="0">
                <a:ln>
                  <a:noFill/>
                </a:ln>
                <a:solidFill>
                  <a:schemeClr val="tx2"/>
                </a:solidFill>
                <a:effectLst/>
                <a:uLnTx/>
                <a:uFillTx/>
                <a:latin typeface="+mj-lt"/>
                <a:ea typeface="+mj-lt"/>
                <a:cs typeface="+mn-cs"/>
              </a:rPr>
              <a:t>7. 目标评价</a:t>
            </a:r>
            <a:endParaRPr kumimoji="0" sz="2000" b="1" i="0" u="none" strike="noStrike" kern="1200" cap="none" spc="0" normalizeH="0" baseline="0" noProof="0" dirty="0">
              <a:ln>
                <a:noFill/>
              </a:ln>
              <a:solidFill>
                <a:schemeClr val="tx2"/>
              </a:solidFill>
              <a:effectLst/>
              <a:uLnTx/>
              <a:uFillTx/>
              <a:latin typeface="+mj-lt"/>
              <a:ea typeface="+mj-lt"/>
              <a:cs typeface="+mn-cs"/>
            </a:endParaRPr>
          </a:p>
        </p:txBody>
      </p:sp>
      <p:sp>
        <p:nvSpPr>
          <p:cNvPr id="5" name="文本框 4"/>
          <p:cNvSpPr txBox="1"/>
          <p:nvPr>
            <p:custDataLst>
              <p:tags r:id="rId3"/>
            </p:custDataLst>
          </p:nvPr>
        </p:nvSpPr>
        <p:spPr>
          <a:xfrm>
            <a:off x="836930" y="4293235"/>
            <a:ext cx="10540365" cy="1337945"/>
          </a:xfrm>
          <a:prstGeom prst="rect">
            <a:avLst/>
          </a:prstGeom>
          <a:noFill/>
        </p:spPr>
        <p:txBody>
          <a:bodyPr wrap="square" rtlCol="0">
            <a:spAutoFit/>
          </a:bodyPr>
          <a:p>
            <a:pPr algn="just">
              <a:lnSpc>
                <a:spcPct val="150000"/>
              </a:lnSpc>
            </a:pPr>
            <a:r>
              <a:rPr sz="1800">
                <a:solidFill>
                  <a:schemeClr val="tx1"/>
                </a:solidFill>
                <a:latin typeface="+mn-lt"/>
                <a:ea typeface="+mn-lt"/>
                <a:cs typeface="+mn-lt"/>
                <a:sym typeface="+mn-ea"/>
              </a:rPr>
              <a:t>（1）患者能理解体温测量的目的，愿意配合。</a:t>
            </a:r>
            <a:endParaRPr sz="1800">
              <a:solidFill>
                <a:schemeClr val="tx1"/>
              </a:solidFill>
              <a:latin typeface="+mn-lt"/>
              <a:ea typeface="+mn-lt"/>
              <a:cs typeface="+mn-lt"/>
              <a:sym typeface="+mn-ea"/>
            </a:endParaRPr>
          </a:p>
          <a:p>
            <a:pPr algn="just">
              <a:lnSpc>
                <a:spcPct val="150000"/>
              </a:lnSpc>
            </a:pPr>
            <a:r>
              <a:rPr sz="1800">
                <a:solidFill>
                  <a:schemeClr val="tx1"/>
                </a:solidFill>
                <a:latin typeface="+mn-lt"/>
                <a:ea typeface="+mn-lt"/>
                <a:cs typeface="+mn-lt"/>
                <a:sym typeface="+mn-ea"/>
              </a:rPr>
              <a:t>（2）测量体温过程顺利，测量结果准确、安全。</a:t>
            </a:r>
            <a:endParaRPr sz="1800">
              <a:solidFill>
                <a:schemeClr val="tx1"/>
              </a:solidFill>
              <a:latin typeface="+mn-lt"/>
              <a:ea typeface="+mn-lt"/>
              <a:cs typeface="+mn-lt"/>
              <a:sym typeface="+mn-ea"/>
            </a:endParaRPr>
          </a:p>
          <a:p>
            <a:pPr algn="just">
              <a:lnSpc>
                <a:spcPct val="150000"/>
              </a:lnSpc>
            </a:pPr>
            <a:r>
              <a:rPr sz="1800">
                <a:solidFill>
                  <a:schemeClr val="tx1"/>
                </a:solidFill>
                <a:latin typeface="+mn-lt"/>
                <a:ea typeface="+mn-lt"/>
                <a:cs typeface="+mn-lt"/>
                <a:sym typeface="+mn-ea"/>
              </a:rPr>
              <a:t>（3）患者及家属知晓体温的正常值及测量过程中的注意事项。</a:t>
            </a:r>
            <a:endParaRPr sz="1800">
              <a:solidFill>
                <a:schemeClr val="tx1"/>
              </a:solidFill>
              <a:latin typeface="+mn-lt"/>
              <a:ea typeface="+mn-lt"/>
              <a:cs typeface="+mn-lt"/>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微软雅黑" panose="020B0503020204020204" charset="-122"/>
                <a:ea typeface="微软雅黑" panose="020B0503020204020204" charset="-122"/>
              </a:rPr>
              <a:t>目</a:t>
            </a:r>
            <a:endParaRPr lang="zh-CN" altLang="en-US" sz="9600" b="1">
              <a:solidFill>
                <a:srgbClr val="5A84AF"/>
              </a:solidFill>
              <a:latin typeface="微软雅黑" panose="020B0503020204020204" charset="-122"/>
              <a:ea typeface="微软雅黑" panose="020B0503020204020204" charset="-122"/>
            </a:endParaRPr>
          </a:p>
          <a:p>
            <a:r>
              <a:rPr lang="zh-CN" altLang="en-US" sz="9600" b="1">
                <a:solidFill>
                  <a:srgbClr val="5A84AF"/>
                </a:solidFill>
                <a:latin typeface="微软雅黑" panose="020B0503020204020204" charset="-122"/>
                <a:ea typeface="微软雅黑" panose="020B0503020204020204" charset="-122"/>
              </a:rPr>
              <a:t>录</a:t>
            </a:r>
            <a:endParaRPr lang="zh-CN" altLang="en-US" sz="9600" b="1">
              <a:solidFill>
                <a:srgbClr val="5A84AF"/>
              </a:solidFill>
              <a:latin typeface="微软雅黑" panose="020B0503020204020204" charset="-122"/>
              <a:ea typeface="微软雅黑" panose="020B0503020204020204"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第九章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给药护理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静脉输液与输血</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冷热疗法的应用</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常用标本的采集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病情观察与抢救技术</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离院护理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医疗护理文件管理记录</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2211705" y="2070735"/>
            <a:ext cx="7498080" cy="2306955"/>
          </a:xfrm>
          <a:prstGeom prst="rect">
            <a:avLst/>
          </a:prstGeom>
          <a:noFill/>
          <a:ln>
            <a:noFill/>
          </a:ln>
        </p:spPr>
        <p:txBody>
          <a:bodyPr wrap="none" rtlCol="0" anchor="t">
            <a:spAutoFit/>
          </a:bodyPr>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第二节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sym typeface="+mn-ea"/>
              </a:rPr>
              <a:t>脉搏的观察和护理</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Text Box 3"/>
          <p:cNvSpPr txBox="1"/>
          <p:nvPr/>
        </p:nvSpPr>
        <p:spPr>
          <a:xfrm>
            <a:off x="983615" y="2276475"/>
            <a:ext cx="4361180" cy="1476375"/>
          </a:xfrm>
          <a:prstGeom prst="rect">
            <a:avLst/>
          </a:prstGeom>
          <a:noFill/>
          <a:ln w="9525">
            <a:noFill/>
          </a:ln>
        </p:spPr>
        <p:txBody>
          <a:bodyPr wrap="square">
            <a:spAutoFit/>
          </a:bodyPr>
          <a:p>
            <a:pPr algn="just">
              <a:lnSpc>
                <a:spcPct val="150000"/>
              </a:lnSpc>
              <a:buClr>
                <a:srgbClr val="000000"/>
              </a:buClr>
              <a:buSzPct val="100000"/>
            </a:pPr>
            <a:r>
              <a:rPr lang="zh-CN" altLang="en-US" sz="2000" b="1" dirty="0">
                <a:solidFill>
                  <a:srgbClr val="333399"/>
                </a:solidFill>
                <a:latin typeface="微软雅黑" panose="020B0503020204020204" charset="-122"/>
                <a:ea typeface="微软雅黑" panose="020B0503020204020204" charset="-122"/>
                <a:cs typeface="微软雅黑" panose="020B0503020204020204" charset="-122"/>
              </a:rPr>
              <a:t>脉搏：</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又称动脉脉搏（</a:t>
            </a:r>
            <a:r>
              <a:rPr lang="en-US" altLang="zh-CN" sz="2000" b="1">
                <a:solidFill>
                  <a:schemeClr val="tx1"/>
                </a:solidFill>
                <a:latin typeface="微软雅黑" panose="020B0503020204020204" charset="-122"/>
                <a:ea typeface="微软雅黑" panose="020B0503020204020204" charset="-122"/>
                <a:cs typeface="微软雅黑" panose="020B0503020204020204" charset="-122"/>
              </a:rPr>
              <a:t>arterial pulse</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），是指随着心脏的收缩和舒张，动脉管壁产生有节律的搏动。</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84708" name="Picture 4" descr="1351195734587531"/>
          <p:cNvPicPr>
            <a:picLocks noChangeAspect="1"/>
          </p:cNvPicPr>
          <p:nvPr/>
        </p:nvPicPr>
        <p:blipFill>
          <a:blip r:embed="rId1"/>
          <a:stretch>
            <a:fillRect/>
          </a:stretch>
        </p:blipFill>
        <p:spPr>
          <a:xfrm>
            <a:off x="6671945" y="1339850"/>
            <a:ext cx="4477385" cy="43719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5">
                                            <p:txEl>
                                              <p:charRg st="0" end="54"/>
                                            </p:txEl>
                                          </p:spTgt>
                                        </p:tgtEl>
                                        <p:attrNameLst>
                                          <p:attrName>style.visibility</p:attrName>
                                        </p:attrNameLst>
                                      </p:cBhvr>
                                      <p:to>
                                        <p:strVal val="visible"/>
                                      </p:to>
                                    </p:set>
                                    <p:animEffect transition="in" filter="blinds(horizontal)">
                                      <p:cBhvr>
                                        <p:cTn id="7" dur="500"/>
                                        <p:tgtEl>
                                          <p:spTgt spid="13315">
                                            <p:txEl>
                                              <p:charRg st="0" end="5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84708"/>
                                        </p:tgtEl>
                                        <p:attrNameLst>
                                          <p:attrName>style.visibility</p:attrName>
                                        </p:attrNameLst>
                                      </p:cBhvr>
                                      <p:to>
                                        <p:strVal val="visible"/>
                                      </p:to>
                                    </p:set>
                                    <p:animEffect transition="in" filter="wedge">
                                      <p:cBhvr>
                                        <p:cTn id="12" dur="2000"/>
                                        <p:tgtEl>
                                          <p:spTgt spid="584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AutoShape 22"/>
          <p:cNvSpPr/>
          <p:nvPr/>
        </p:nvSpPr>
        <p:spPr>
          <a:xfrm>
            <a:off x="5953760" y="1916430"/>
            <a:ext cx="5122545" cy="3764280"/>
          </a:xfrm>
          <a:prstGeom prst="cloudCallout">
            <a:avLst>
              <a:gd name="adj1" fmla="val -79625"/>
              <a:gd name="adj2" fmla="val -26366"/>
            </a:avLst>
          </a:prstGeom>
          <a:solidFill>
            <a:schemeClr val="accent1"/>
          </a:solidFill>
          <a:ln w="9525" cap="flat" cmpd="sng">
            <a:solidFill>
              <a:schemeClr val="tx1"/>
            </a:solidFill>
            <a:prstDash val="solid"/>
            <a:headEnd type="none" w="med" len="med"/>
            <a:tailEnd type="none" w="med" len="med"/>
          </a:ln>
        </p:spPr>
        <p:txBody>
          <a:bodyPr/>
          <a:p>
            <a:pPr algn="just">
              <a:lnSpc>
                <a:spcPct val="150000"/>
              </a:lnSpc>
            </a:pPr>
            <a:r>
              <a:rPr lang="zh-CN" altLang="en-US" sz="1800" b="1" dirty="0">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当心脏收缩时，左心室收缩将血液泵入主动脉，主动脉内压力骤然升高，动脉管壁随之扩张；心室舒张时，动脉管壁弹性回位，从而构成了动脉管壁有节律的搏动。</a:t>
            </a:r>
            <a:r>
              <a:rPr lang="zh-CN" altLang="en-US" sz="1800" dirty="0">
                <a:latin typeface="微软雅黑" panose="020B0503020204020204" charset="-122"/>
                <a:ea typeface="微软雅黑" panose="020B0503020204020204" charset="-122"/>
                <a:cs typeface="微软雅黑" panose="020B0503020204020204" charset="-122"/>
              </a:rPr>
              <a:t> </a:t>
            </a:r>
            <a:endParaRPr lang="zh-CN" altLang="en-US" sz="1800" dirty="0">
              <a:latin typeface="微软雅黑" panose="020B0503020204020204" charset="-122"/>
              <a:ea typeface="微软雅黑" panose="020B0503020204020204" charset="-122"/>
              <a:cs typeface="微软雅黑" panose="020B0503020204020204" charset="-122"/>
            </a:endParaRPr>
          </a:p>
        </p:txBody>
      </p:sp>
      <p:sp>
        <p:nvSpPr>
          <p:cNvPr id="17431" name="Rectangle 23"/>
          <p:cNvSpPr>
            <a:spLocks noGrp="1" noChangeArrowheads="1"/>
          </p:cNvSpPr>
          <p:nvPr>
            <p:ph type="title" idx="4294967295"/>
          </p:nvPr>
        </p:nvSpPr>
        <p:spPr>
          <a:xfrm>
            <a:off x="769620" y="2493010"/>
            <a:ext cx="2794635" cy="531495"/>
          </a:xfrm>
        </p:spPr>
        <p:txBody>
          <a:bodyPr vert="horz" wrap="square" lIns="121920" tIns="60960" rIns="121920" bIns="60960" numCol="1" anchor="ctr" anchorCtr="0" compatLnSpc="1">
            <a:normAutofit/>
          </a:bodyPr>
          <a:p>
            <a:pPr algn="ctr" eaLnBrk="1" hangingPunct="1"/>
            <a:r>
              <a:rPr lang="zh-CN" altLang="en-US" sz="2000" b="1" dirty="0">
                <a:effectLst/>
              </a:rPr>
              <a:t>（一）脉搏的形成</a:t>
            </a:r>
            <a:endParaRPr lang="zh-CN" altLang="en-US" sz="2000" b="1" dirty="0">
              <a:effectLst/>
            </a:endParaRPr>
          </a:p>
        </p:txBody>
      </p:sp>
      <p:sp>
        <p:nvSpPr>
          <p:cNvPr id="23" name="Title 6"/>
          <p:cNvSpPr txBox="1"/>
          <p:nvPr>
            <p:custDataLst>
              <p:tags r:id="rId1"/>
            </p:custDataLst>
          </p:nvPr>
        </p:nvSpPr>
        <p:spPr>
          <a:xfrm>
            <a:off x="193942" y="5864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正常脉搏及生理变化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31"/>
                                        </p:tgtEl>
                                        <p:attrNameLst>
                                          <p:attrName>style.visibility</p:attrName>
                                        </p:attrNameLst>
                                      </p:cBhvr>
                                      <p:to>
                                        <p:strVal val="visible"/>
                                      </p:to>
                                    </p:set>
                                    <p:animEffect transition="in" filter="blinds(horizontal)">
                                      <p:cBhvr>
                                        <p:cTn id="7" dur="500"/>
                                        <p:tgtEl>
                                          <p:spTgt spid="1743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4210"/>
                                        </p:tgtEl>
                                        <p:attrNameLst>
                                          <p:attrName>style.visibility</p:attrName>
                                        </p:attrNameLst>
                                      </p:cBhvr>
                                      <p:to>
                                        <p:strVal val="visible"/>
                                      </p:to>
                                    </p:set>
                                    <p:anim calcmode="lin" valueType="num">
                                      <p:cBhvr additive="base">
                                        <p:cTn id="12" dur="500" fill="hold"/>
                                        <p:tgtEl>
                                          <p:spTgt spid="94210"/>
                                        </p:tgtEl>
                                        <p:attrNameLst>
                                          <p:attrName>ppt_x</p:attrName>
                                        </p:attrNameLst>
                                      </p:cBhvr>
                                      <p:tavLst>
                                        <p:tav tm="0">
                                          <p:val>
                                            <p:strVal val="#ppt_x"/>
                                          </p:val>
                                        </p:tav>
                                        <p:tav tm="100000">
                                          <p:val>
                                            <p:strVal val="#ppt_x"/>
                                          </p:val>
                                        </p:tav>
                                      </p:tavLst>
                                    </p:anim>
                                    <p:anim calcmode="lin" valueType="num">
                                      <p:cBhvr additive="base">
                                        <p:cTn id="13" dur="500" fill="hold"/>
                                        <p:tgtEl>
                                          <p:spTgt spid="942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bldLvl="0" animBg="1"/>
      <p:bldP spid="1743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2"/>
          <p:cNvSpPr>
            <a:spLocks noGrp="1" noChangeArrowheads="1"/>
          </p:cNvSpPr>
          <p:nvPr>
            <p:ph type="title" idx="4294967295"/>
          </p:nvPr>
        </p:nvSpPr>
        <p:spPr>
          <a:xfrm>
            <a:off x="335280" y="2708910"/>
            <a:ext cx="3399790" cy="914400"/>
          </a:xfrm>
        </p:spPr>
        <p:txBody>
          <a:bodyPr vert="horz" wrap="square" lIns="121920" tIns="60960" rIns="121920" bIns="60960" numCol="1" anchor="ctr" anchorCtr="0" compatLnSpc="1"/>
          <a:p>
            <a:pPr algn="ctr" eaLnBrk="1" hangingPunct="1"/>
            <a:r>
              <a:rPr lang="zh-CN" altLang="en-US" sz="2000" b="1" dirty="0">
                <a:effectLst/>
              </a:rPr>
              <a:t>（二）正常脉搏及生理变化</a:t>
            </a:r>
            <a:endParaRPr lang="zh-CN" altLang="en-US" sz="2000" b="1" dirty="0">
              <a:effectLst/>
            </a:endParaRPr>
          </a:p>
        </p:txBody>
      </p:sp>
      <p:grpSp>
        <p:nvGrpSpPr>
          <p:cNvPr id="3" name="组合 2"/>
          <p:cNvGrpSpPr/>
          <p:nvPr/>
        </p:nvGrpSpPr>
        <p:grpSpPr>
          <a:xfrm>
            <a:off x="3642360" y="836930"/>
            <a:ext cx="8474710" cy="5546090"/>
            <a:chOff x="3250" y="1318"/>
            <a:chExt cx="13346" cy="8734"/>
          </a:xfrm>
        </p:grpSpPr>
        <p:grpSp>
          <p:nvGrpSpPr>
            <p:cNvPr id="9" name="Group 84"/>
            <p:cNvGrpSpPr/>
            <p:nvPr/>
          </p:nvGrpSpPr>
          <p:grpSpPr>
            <a:xfrm>
              <a:off x="10167" y="1318"/>
              <a:ext cx="5760" cy="2400"/>
              <a:chOff x="3456" y="816"/>
              <a:chExt cx="1728" cy="720"/>
            </a:xfrm>
          </p:grpSpPr>
          <p:sp>
            <p:nvSpPr>
              <p:cNvPr id="38989" name="AutoShape 77"/>
              <p:cNvSpPr>
                <a:spLocks noChangeArrowheads="1"/>
              </p:cNvSpPr>
              <p:nvPr/>
            </p:nvSpPr>
            <p:spPr bwMode="auto">
              <a:xfrm>
                <a:off x="3456" y="816"/>
                <a:ext cx="1728" cy="720"/>
              </a:xfrm>
              <a:prstGeom prst="wedgeRoundRectCallout">
                <a:avLst>
                  <a:gd name="adj1" fmla="val -61171"/>
                  <a:gd name="adj2" fmla="val 45833"/>
                  <a:gd name="adj3" fmla="val 16667"/>
                </a:avLst>
              </a:prstGeom>
              <a:gradFill rotWithShape="1">
                <a:gsLst>
                  <a:gs pos="0">
                    <a:srgbClr val="CCFFCC"/>
                  </a:gs>
                  <a:gs pos="50000">
                    <a:schemeClr val="bg1"/>
                  </a:gs>
                  <a:gs pos="100000">
                    <a:srgbClr val="CCFFCC"/>
                  </a:gs>
                </a:gsLst>
                <a:lin ang="0" scaled="1"/>
              </a:gradFill>
              <a:ln w="9525" algn="ctr">
                <a:noFill/>
                <a:miter lim="800000"/>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291" name="Line 78"/>
              <p:cNvSpPr/>
              <p:nvPr/>
            </p:nvSpPr>
            <p:spPr>
              <a:xfrm>
                <a:off x="4337" y="826"/>
                <a:ext cx="0" cy="696"/>
              </a:xfrm>
              <a:prstGeom prst="line">
                <a:avLst/>
              </a:prstGeom>
              <a:ln w="9525" cap="flat" cmpd="sng">
                <a:solidFill>
                  <a:schemeClr val="tx1"/>
                </a:solidFill>
                <a:prstDash val="solid"/>
                <a:headEnd type="none" w="med" len="med"/>
                <a:tailEnd type="none" w="med" len="med"/>
              </a:ln>
            </p:spPr>
          </p:sp>
          <p:sp>
            <p:nvSpPr>
              <p:cNvPr id="38993" name="Text Box 81"/>
              <p:cNvSpPr txBox="1">
                <a:spLocks noChangeArrowheads="1"/>
              </p:cNvSpPr>
              <p:nvPr/>
            </p:nvSpPr>
            <p:spPr bwMode="auto">
              <a:xfrm>
                <a:off x="3560" y="889"/>
                <a:ext cx="725" cy="566"/>
              </a:xfrm>
              <a:prstGeom prst="rect">
                <a:avLst/>
              </a:prstGeom>
              <a:noFill/>
              <a:ln w="9525" algn="ctr">
                <a:noFill/>
                <a:miter lim="800000"/>
              </a:ln>
              <a:effectLst/>
            </p:spPr>
            <p:txBody>
              <a:bodyPr>
                <a:spAutoFit/>
              </a:bodyPr>
              <a:p>
                <a:pPr algn="ctr">
                  <a:lnSpc>
                    <a:spcPct val="120000"/>
                  </a:lnSpc>
                  <a:spcBef>
                    <a:spcPts val="0"/>
                  </a:spcBef>
                  <a:spcAft>
                    <a:spcPts val="0"/>
                  </a:spcAft>
                </a:pPr>
                <a:r>
                  <a:rPr lang="en-US" altLang="zh-CN" sz="2000" b="1">
                    <a:solidFill>
                      <a:schemeClr val="tx1"/>
                    </a:solidFill>
                    <a:effectLst>
                      <a:outerShdw blurRad="38100" dist="38100" dir="2700000">
                        <a:srgbClr val="FFFFFF"/>
                      </a:outerShdw>
                    </a:effectLst>
                    <a:latin typeface="+mn-lt"/>
                    <a:ea typeface="+mn-lt"/>
                    <a:cs typeface="+mn-lt"/>
                  </a:rPr>
                  <a:t>1.</a:t>
                </a:r>
                <a:r>
                  <a:rPr lang="zh-CN" altLang="en-US" sz="2000" b="1" dirty="0">
                    <a:solidFill>
                      <a:schemeClr val="tx1"/>
                    </a:solidFill>
                    <a:effectLst>
                      <a:outerShdw blurRad="38100" dist="38100" dir="2700000">
                        <a:srgbClr val="FFFFFF"/>
                      </a:outerShdw>
                    </a:effectLst>
                    <a:latin typeface="+mn-lt"/>
                    <a:ea typeface="+mn-lt"/>
                    <a:cs typeface="+mn-lt"/>
                  </a:rPr>
                  <a:t>年龄 </a:t>
                </a:r>
                <a:endParaRPr lang="zh-CN" altLang="en-US" sz="2000" b="1" dirty="0">
                  <a:solidFill>
                    <a:schemeClr val="tx1"/>
                  </a:solidFill>
                  <a:effectLst>
                    <a:outerShdw blurRad="38100" dist="38100" dir="2700000">
                      <a:srgbClr val="FFFFFF"/>
                    </a:outerShdw>
                  </a:effectLst>
                  <a:latin typeface="+mn-lt"/>
                  <a:ea typeface="+mn-lt"/>
                  <a:cs typeface="+mn-lt"/>
                </a:endParaRPr>
              </a:p>
              <a:p>
                <a:pPr algn="ctr">
                  <a:lnSpc>
                    <a:spcPct val="120000"/>
                  </a:lnSpc>
                  <a:spcBef>
                    <a:spcPts val="0"/>
                  </a:spcBef>
                  <a:spcAft>
                    <a:spcPts val="0"/>
                  </a:spcAft>
                </a:pPr>
                <a:r>
                  <a:rPr lang="en-US" altLang="zh-CN" sz="2000" b="1">
                    <a:solidFill>
                      <a:schemeClr val="tx1"/>
                    </a:solidFill>
                    <a:effectLst>
                      <a:outerShdw blurRad="38100" dist="38100" dir="2700000">
                        <a:srgbClr val="FFFFFF"/>
                      </a:outerShdw>
                    </a:effectLst>
                    <a:latin typeface="+mn-lt"/>
                    <a:ea typeface="+mn-lt"/>
                    <a:cs typeface="+mn-lt"/>
                  </a:rPr>
                  <a:t>2.</a:t>
                </a:r>
                <a:r>
                  <a:rPr lang="zh-CN" altLang="en-US" sz="2000" b="1" dirty="0">
                    <a:solidFill>
                      <a:schemeClr val="tx1"/>
                    </a:solidFill>
                    <a:effectLst>
                      <a:outerShdw blurRad="38100" dist="38100" dir="2700000">
                        <a:srgbClr val="FFFFFF"/>
                      </a:outerShdw>
                    </a:effectLst>
                    <a:latin typeface="+mn-lt"/>
                    <a:ea typeface="+mn-lt"/>
                    <a:cs typeface="+mn-lt"/>
                  </a:rPr>
                  <a:t>性别</a:t>
                </a:r>
                <a:endParaRPr lang="zh-CN" altLang="en-US" sz="2000" b="1" dirty="0">
                  <a:solidFill>
                    <a:schemeClr val="tx1"/>
                  </a:solidFill>
                  <a:effectLst>
                    <a:outerShdw blurRad="38100" dist="38100" dir="2700000">
                      <a:srgbClr val="FFFFFF"/>
                    </a:outerShdw>
                  </a:effectLst>
                  <a:latin typeface="+mn-lt"/>
                  <a:ea typeface="+mn-lt"/>
                  <a:cs typeface="+mn-lt"/>
                </a:endParaRPr>
              </a:p>
              <a:p>
                <a:pPr algn="ctr">
                  <a:lnSpc>
                    <a:spcPct val="120000"/>
                  </a:lnSpc>
                  <a:spcBef>
                    <a:spcPts val="0"/>
                  </a:spcBef>
                  <a:spcAft>
                    <a:spcPts val="0"/>
                  </a:spcAft>
                </a:pPr>
                <a:r>
                  <a:rPr lang="en-US" altLang="zh-CN" sz="2000" b="1">
                    <a:solidFill>
                      <a:schemeClr val="tx1"/>
                    </a:solidFill>
                    <a:effectLst>
                      <a:outerShdw blurRad="38100" dist="38100" dir="2700000">
                        <a:srgbClr val="FFFFFF"/>
                      </a:outerShdw>
                    </a:effectLst>
                    <a:latin typeface="+mn-lt"/>
                    <a:ea typeface="+mn-lt"/>
                    <a:cs typeface="+mn-lt"/>
                  </a:rPr>
                  <a:t>3.</a:t>
                </a:r>
                <a:r>
                  <a:rPr lang="zh-CN" altLang="en-US" sz="2000" b="1" dirty="0">
                    <a:solidFill>
                      <a:schemeClr val="tx1"/>
                    </a:solidFill>
                    <a:effectLst>
                      <a:outerShdw blurRad="38100" dist="38100" dir="2700000">
                        <a:srgbClr val="FFFFFF"/>
                      </a:outerShdw>
                    </a:effectLst>
                    <a:latin typeface="+mn-lt"/>
                    <a:ea typeface="+mn-lt"/>
                    <a:cs typeface="+mn-lt"/>
                  </a:rPr>
                  <a:t>情绪</a:t>
                </a:r>
                <a:endParaRPr lang="zh-CN" altLang="en-US" sz="2000" b="1" dirty="0">
                  <a:solidFill>
                    <a:schemeClr val="tx1"/>
                  </a:solidFill>
                  <a:effectLst>
                    <a:outerShdw blurRad="38100" dist="38100" dir="2700000">
                      <a:srgbClr val="FFFFFF"/>
                    </a:outerShdw>
                  </a:effectLst>
                  <a:latin typeface="+mn-lt"/>
                  <a:ea typeface="+mn-lt"/>
                  <a:cs typeface="+mn-lt"/>
                </a:endParaRPr>
              </a:p>
            </p:txBody>
          </p:sp>
          <p:sp>
            <p:nvSpPr>
              <p:cNvPr id="38994" name="Text Box 82"/>
              <p:cNvSpPr txBox="1">
                <a:spLocks noChangeArrowheads="1"/>
              </p:cNvSpPr>
              <p:nvPr/>
            </p:nvSpPr>
            <p:spPr bwMode="auto">
              <a:xfrm>
                <a:off x="4389" y="1025"/>
                <a:ext cx="725" cy="392"/>
              </a:xfrm>
              <a:prstGeom prst="rect">
                <a:avLst/>
              </a:prstGeom>
              <a:noFill/>
              <a:ln w="9525" algn="ctr">
                <a:noFill/>
                <a:miter lim="800000"/>
              </a:ln>
              <a:effectLst/>
            </p:spPr>
            <p:txBody>
              <a:bodyPr>
                <a:spAutoFit/>
              </a:bodyPr>
              <a:p>
                <a:pPr>
                  <a:lnSpc>
                    <a:spcPct val="120000"/>
                  </a:lnSpc>
                  <a:spcBef>
                    <a:spcPts val="0"/>
                  </a:spcBef>
                  <a:spcAft>
                    <a:spcPts val="0"/>
                  </a:spcAft>
                </a:pPr>
                <a:r>
                  <a:rPr lang="en-US" altLang="zh-CN" sz="2000" b="1">
                    <a:solidFill>
                      <a:schemeClr val="tx1"/>
                    </a:solidFill>
                    <a:effectLst>
                      <a:outerShdw blurRad="38100" dist="38100" dir="2700000">
                        <a:srgbClr val="FFFFFF"/>
                      </a:outerShdw>
                    </a:effectLst>
                    <a:latin typeface="+mn-lt"/>
                    <a:ea typeface="+mn-lt"/>
                    <a:cs typeface="+mn-lt"/>
                  </a:rPr>
                  <a:t>4.</a:t>
                </a:r>
                <a:r>
                  <a:rPr lang="zh-CN" altLang="en-US" sz="2000" b="1" dirty="0">
                    <a:solidFill>
                      <a:schemeClr val="tx1"/>
                    </a:solidFill>
                    <a:effectLst>
                      <a:outerShdw blurRad="38100" dist="38100" dir="2700000">
                        <a:srgbClr val="FFFFFF"/>
                      </a:outerShdw>
                    </a:effectLst>
                    <a:latin typeface="+mn-lt"/>
                    <a:ea typeface="+mn-lt"/>
                    <a:cs typeface="+mn-lt"/>
                  </a:rPr>
                  <a:t>活动</a:t>
                </a:r>
                <a:endParaRPr lang="zh-CN" altLang="en-US" sz="2000" b="1" dirty="0">
                  <a:solidFill>
                    <a:schemeClr val="tx1"/>
                  </a:solidFill>
                  <a:effectLst>
                    <a:outerShdw blurRad="38100" dist="38100" dir="2700000">
                      <a:srgbClr val="FFFFFF"/>
                    </a:outerShdw>
                  </a:effectLst>
                  <a:latin typeface="+mn-lt"/>
                  <a:ea typeface="+mn-lt"/>
                  <a:cs typeface="+mn-lt"/>
                </a:endParaRPr>
              </a:p>
              <a:p>
                <a:pPr>
                  <a:lnSpc>
                    <a:spcPct val="120000"/>
                  </a:lnSpc>
                  <a:spcBef>
                    <a:spcPts val="0"/>
                  </a:spcBef>
                  <a:spcAft>
                    <a:spcPts val="0"/>
                  </a:spcAft>
                </a:pPr>
                <a:r>
                  <a:rPr lang="en-US" altLang="zh-CN" sz="2000" b="1">
                    <a:solidFill>
                      <a:schemeClr val="tx1"/>
                    </a:solidFill>
                    <a:effectLst>
                      <a:outerShdw blurRad="38100" dist="38100" dir="2700000">
                        <a:srgbClr val="FFFFFF"/>
                      </a:outerShdw>
                    </a:effectLst>
                    <a:latin typeface="+mn-lt"/>
                    <a:ea typeface="+mn-lt"/>
                    <a:cs typeface="+mn-lt"/>
                  </a:rPr>
                  <a:t>5.</a:t>
                </a:r>
                <a:r>
                  <a:rPr lang="zh-CN" altLang="en-US" sz="2000" b="1" dirty="0">
                    <a:solidFill>
                      <a:schemeClr val="tx1"/>
                    </a:solidFill>
                    <a:effectLst>
                      <a:outerShdw blurRad="38100" dist="38100" dir="2700000">
                        <a:srgbClr val="FFFFFF"/>
                      </a:outerShdw>
                    </a:effectLst>
                    <a:latin typeface="+mn-lt"/>
                    <a:ea typeface="+mn-lt"/>
                    <a:cs typeface="+mn-lt"/>
                  </a:rPr>
                  <a:t>其他</a:t>
                </a:r>
                <a:endParaRPr lang="zh-CN" altLang="en-US" sz="2000" b="1" dirty="0">
                  <a:solidFill>
                    <a:schemeClr val="tx1"/>
                  </a:solidFill>
                  <a:effectLst>
                    <a:outerShdw blurRad="38100" dist="38100" dir="2700000">
                      <a:srgbClr val="FFFFFF"/>
                    </a:outerShdw>
                  </a:effectLst>
                  <a:latin typeface="+mn-lt"/>
                  <a:ea typeface="+mn-lt"/>
                  <a:cs typeface="+mn-lt"/>
                </a:endParaRPr>
              </a:p>
            </p:txBody>
          </p:sp>
        </p:grpSp>
        <p:grpSp>
          <p:nvGrpSpPr>
            <p:cNvPr id="2" name="组合 1"/>
            <p:cNvGrpSpPr/>
            <p:nvPr/>
          </p:nvGrpSpPr>
          <p:grpSpPr>
            <a:xfrm>
              <a:off x="3250" y="2792"/>
              <a:ext cx="13346" cy="7261"/>
              <a:chOff x="0" y="2377"/>
              <a:chExt cx="15073" cy="7847"/>
            </a:xfrm>
          </p:grpSpPr>
          <p:grpSp>
            <p:nvGrpSpPr>
              <p:cNvPr id="96259" name="Group 80"/>
              <p:cNvGrpSpPr/>
              <p:nvPr/>
            </p:nvGrpSpPr>
            <p:grpSpPr>
              <a:xfrm>
                <a:off x="0" y="2377"/>
                <a:ext cx="15073" cy="7847"/>
                <a:chOff x="86" y="1008"/>
                <a:chExt cx="4522" cy="2354"/>
              </a:xfrm>
            </p:grpSpPr>
            <p:sp>
              <p:nvSpPr>
                <p:cNvPr id="96260" name="Line 30"/>
                <p:cNvSpPr/>
                <p:nvPr/>
              </p:nvSpPr>
              <p:spPr>
                <a:xfrm>
                  <a:off x="1205" y="1008"/>
                  <a:ext cx="0" cy="2354"/>
                </a:xfrm>
                <a:prstGeom prst="line">
                  <a:avLst/>
                </a:prstGeom>
                <a:ln w="12700" cap="flat" cmpd="sng">
                  <a:solidFill>
                    <a:srgbClr val="808080">
                      <a:alpha val="50195"/>
                    </a:srgbClr>
                  </a:solidFill>
                  <a:prstDash val="solid"/>
                  <a:headEnd type="none" w="med" len="med"/>
                  <a:tailEnd type="none" w="med" len="med"/>
                </a:ln>
              </p:spPr>
            </p:sp>
            <p:sp>
              <p:nvSpPr>
                <p:cNvPr id="96261" name="Line 31"/>
                <p:cNvSpPr/>
                <p:nvPr/>
              </p:nvSpPr>
              <p:spPr>
                <a:xfrm>
                  <a:off x="86" y="2186"/>
                  <a:ext cx="2238" cy="0"/>
                </a:xfrm>
                <a:prstGeom prst="line">
                  <a:avLst/>
                </a:prstGeom>
                <a:ln w="12700" cap="flat" cmpd="sng">
                  <a:solidFill>
                    <a:srgbClr val="808080">
                      <a:alpha val="50195"/>
                    </a:srgbClr>
                  </a:solidFill>
                  <a:prstDash val="solid"/>
                  <a:headEnd type="none" w="med" len="med"/>
                  <a:tailEnd type="none" w="med" len="med"/>
                </a:ln>
              </p:spPr>
            </p:sp>
            <p:sp>
              <p:nvSpPr>
                <p:cNvPr id="96262" name="Line 32"/>
                <p:cNvSpPr/>
                <p:nvPr/>
              </p:nvSpPr>
              <p:spPr>
                <a:xfrm>
                  <a:off x="3534" y="1211"/>
                  <a:ext cx="0" cy="1958"/>
                </a:xfrm>
                <a:prstGeom prst="line">
                  <a:avLst/>
                </a:prstGeom>
                <a:ln w="28575" cap="flat" cmpd="sng">
                  <a:solidFill>
                    <a:srgbClr val="FEFEFE">
                      <a:alpha val="50195"/>
                    </a:srgbClr>
                  </a:solidFill>
                  <a:prstDash val="solid"/>
                  <a:headEnd type="none" w="med" len="med"/>
                  <a:tailEnd type="none" w="med" len="med"/>
                </a:ln>
              </p:spPr>
            </p:sp>
            <p:sp>
              <p:nvSpPr>
                <p:cNvPr id="96263" name="Oval 42"/>
                <p:cNvSpPr/>
                <p:nvPr/>
              </p:nvSpPr>
              <p:spPr>
                <a:xfrm>
                  <a:off x="308" y="1275"/>
                  <a:ext cx="1792" cy="1806"/>
                </a:xfrm>
                <a:prstGeom prst="ellipse">
                  <a:avLst/>
                </a:prstGeom>
                <a:noFill/>
                <a:ln w="9525" cap="flat" cmpd="sng">
                  <a:solidFill>
                    <a:srgbClr val="808080">
                      <a:alpha val="50195"/>
                    </a:srgbClr>
                  </a:solidFill>
                  <a:prstDash val="solid"/>
                  <a:headEnd type="none" w="med" len="med"/>
                  <a:tailEnd type="none" w="med" len="med"/>
                </a:ln>
              </p:spPr>
              <p:txBody>
                <a:bodyPr wrap="none" anchor="ctr" anchorCtr="0"/>
                <a:p>
                  <a:pPr algn="ctr"/>
                  <a:endParaRPr lang="zh-CN" altLang="en-US" sz="2000" dirty="0">
                    <a:solidFill>
                      <a:schemeClr val="tx1"/>
                    </a:solidFill>
                    <a:effectLst/>
                    <a:latin typeface="+mn-lt"/>
                    <a:ea typeface="+mn-lt"/>
                  </a:endParaRPr>
                </a:p>
              </p:txBody>
            </p:sp>
            <p:grpSp>
              <p:nvGrpSpPr>
                <p:cNvPr id="96264" name="Group 43"/>
                <p:cNvGrpSpPr/>
                <p:nvPr/>
              </p:nvGrpSpPr>
              <p:grpSpPr>
                <a:xfrm>
                  <a:off x="451" y="1432"/>
                  <a:ext cx="1498" cy="1528"/>
                  <a:chOff x="579" y="1589"/>
                  <a:chExt cx="1358" cy="1358"/>
                </a:xfrm>
              </p:grpSpPr>
              <p:sp>
                <p:nvSpPr>
                  <p:cNvPr id="38956" name="Oval 44"/>
                  <p:cNvSpPr>
                    <a:spLocks noChangeArrowheads="1"/>
                  </p:cNvSpPr>
                  <p:nvPr/>
                </p:nvSpPr>
                <p:spPr bwMode="gray">
                  <a:xfrm>
                    <a:off x="579" y="1589"/>
                    <a:ext cx="1358" cy="1358"/>
                  </a:xfrm>
                  <a:prstGeom prst="ellipse">
                    <a:avLst/>
                  </a:prstGeom>
                  <a:gradFill rotWithShape="1">
                    <a:gsLst>
                      <a:gs pos="0">
                        <a:schemeClr val="accent2">
                          <a:gamma/>
                          <a:tint val="10980"/>
                          <a:invGamma/>
                        </a:schemeClr>
                      </a:gs>
                      <a:gs pos="100000">
                        <a:schemeClr val="accent2"/>
                      </a:gs>
                    </a:gsLst>
                    <a:lin ang="2700000" scaled="1"/>
                  </a:gradFill>
                  <a:ln w="38100">
                    <a:noFill/>
                    <a:round/>
                  </a:ln>
                  <a:effectLst>
                    <a:outerShdw dist="81320" dir="3080412" algn="ctr" rotWithShape="0">
                      <a:srgbClr val="5F5F5F">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n-lt"/>
                      <a:ea typeface="+mn-lt"/>
                      <a:cs typeface="+mn-cs"/>
                    </a:endParaRPr>
                  </a:p>
                </p:txBody>
              </p:sp>
              <p:sp>
                <p:nvSpPr>
                  <p:cNvPr id="38957" name="Oval 45"/>
                  <p:cNvSpPr>
                    <a:spLocks noChangeArrowheads="1"/>
                  </p:cNvSpPr>
                  <p:nvPr/>
                </p:nvSpPr>
                <p:spPr bwMode="gray">
                  <a:xfrm>
                    <a:off x="635" y="1642"/>
                    <a:ext cx="1245" cy="1246"/>
                  </a:xfrm>
                  <a:prstGeom prst="ellipse">
                    <a:avLst/>
                  </a:prstGeom>
                  <a:gradFill rotWithShape="1">
                    <a:gsLst>
                      <a:gs pos="0">
                        <a:schemeClr val="accent2">
                          <a:gamma/>
                          <a:shade val="74118"/>
                          <a:invGamma/>
                        </a:schemeClr>
                      </a:gs>
                      <a:gs pos="100000">
                        <a:schemeClr val="accent2"/>
                      </a:gs>
                    </a:gsLst>
                    <a:lin ang="2700000" scaled="1"/>
                  </a:gradFill>
                  <a:ln w="9525">
                    <a:solidFill>
                      <a:srgbClr val="969696"/>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n-lt"/>
                      <a:ea typeface="+mn-lt"/>
                      <a:cs typeface="+mn-cs"/>
                    </a:endParaRPr>
                  </a:p>
                </p:txBody>
              </p:sp>
              <p:sp>
                <p:nvSpPr>
                  <p:cNvPr id="38958" name="Oval 46"/>
                  <p:cNvSpPr>
                    <a:spLocks noChangeArrowheads="1"/>
                  </p:cNvSpPr>
                  <p:nvPr/>
                </p:nvSpPr>
                <p:spPr bwMode="gray">
                  <a:xfrm>
                    <a:off x="865" y="1880"/>
                    <a:ext cx="800" cy="798"/>
                  </a:xfrm>
                  <a:prstGeom prst="ellipse">
                    <a:avLst/>
                  </a:prstGeom>
                  <a:gradFill rotWithShape="1">
                    <a:gsLst>
                      <a:gs pos="0">
                        <a:schemeClr val="accent2">
                          <a:gamma/>
                          <a:tint val="25490"/>
                          <a:invGamma/>
                        </a:schemeClr>
                      </a:gs>
                      <a:gs pos="100000">
                        <a:schemeClr val="accent2"/>
                      </a:gs>
                    </a:gsLst>
                    <a:lin ang="5400000" scaled="1"/>
                  </a:gradFill>
                  <a:ln w="9525">
                    <a:solidFill>
                      <a:srgbClr val="969696"/>
                    </a:solidFill>
                    <a:roun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mn-lt"/>
                        <a:ea typeface="+mn-lt"/>
                        <a:cs typeface="+mn-cs"/>
                      </a:rPr>
                      <a:t>正常脉搏及生理变化</a:t>
                    </a:r>
                    <a:endParaRPr kumimoji="0" lang="zh-CN" altLang="en-US" sz="2000" b="1" i="0" u="none" strike="noStrike" kern="1200" cap="none" spc="0" normalizeH="0" baseline="0" noProof="0">
                      <a:ln>
                        <a:noFill/>
                      </a:ln>
                      <a:solidFill>
                        <a:schemeClr val="tx1"/>
                      </a:solidFill>
                      <a:effectLst/>
                      <a:uLnTx/>
                      <a:uFillTx/>
                      <a:latin typeface="+mn-lt"/>
                      <a:ea typeface="+mn-lt"/>
                      <a:cs typeface="+mn-cs"/>
                    </a:endParaRPr>
                  </a:p>
                </p:txBody>
              </p:sp>
            </p:grpSp>
            <p:sp>
              <p:nvSpPr>
                <p:cNvPr id="96268" name="Oval 47"/>
                <p:cNvSpPr/>
                <p:nvPr/>
              </p:nvSpPr>
              <p:spPr>
                <a:xfrm>
                  <a:off x="179" y="1159"/>
                  <a:ext cx="2044" cy="2045"/>
                </a:xfrm>
                <a:prstGeom prst="ellipse">
                  <a:avLst/>
                </a:prstGeom>
                <a:noFill/>
                <a:ln w="19050" cap="flat" cmpd="sng">
                  <a:solidFill>
                    <a:srgbClr val="969696">
                      <a:alpha val="50195"/>
                    </a:srgbClr>
                  </a:solidFill>
                  <a:prstDash val="solid"/>
                  <a:headEnd type="none" w="med" len="med"/>
                  <a:tailEnd type="none" w="med" len="med"/>
                </a:ln>
              </p:spPr>
              <p:txBody>
                <a:bodyPr wrap="none" anchor="ctr" anchorCtr="0"/>
                <a:p>
                  <a:pPr algn="ctr"/>
                  <a:endParaRPr lang="zh-CN" altLang="en-US" sz="2000" dirty="0">
                    <a:solidFill>
                      <a:schemeClr val="tx1"/>
                    </a:solidFill>
                    <a:effectLst/>
                    <a:latin typeface="+mn-lt"/>
                    <a:ea typeface="+mn-lt"/>
                  </a:endParaRPr>
                </a:p>
              </p:txBody>
            </p:sp>
            <p:sp>
              <p:nvSpPr>
                <p:cNvPr id="38960" name="Rectangle 48"/>
                <p:cNvSpPr>
                  <a:spLocks noChangeArrowheads="1"/>
                </p:cNvSpPr>
                <p:nvPr/>
              </p:nvSpPr>
              <p:spPr bwMode="black">
                <a:xfrm>
                  <a:off x="1856" y="1130"/>
                  <a:ext cx="1648" cy="204"/>
                </a:xfrm>
                <a:prstGeom prst="rect">
                  <a:avLst/>
                </a:prstGeom>
                <a:noFill/>
                <a:ln w="9525" algn="ctr">
                  <a:noFill/>
                  <a:miter lim="800000"/>
                </a:ln>
                <a:effectLst/>
              </p:spPr>
              <p:txBody>
                <a:bodyPr>
                  <a:spAutoFit/>
                </a:bodyPr>
                <a:p>
                  <a:r>
                    <a:rPr lang="zh-CN" altLang="en-US" sz="2000" b="1" dirty="0">
                      <a:solidFill>
                        <a:schemeClr val="tx1"/>
                      </a:solidFill>
                      <a:effectLst/>
                      <a:latin typeface="+mn-lt"/>
                      <a:ea typeface="+mn-lt"/>
                    </a:rPr>
                    <a:t>脉率</a:t>
                  </a:r>
                  <a:endParaRPr lang="zh-CN" altLang="en-US" sz="2000" b="1" dirty="0">
                    <a:solidFill>
                      <a:schemeClr val="tx1"/>
                    </a:solidFill>
                    <a:effectLst/>
                    <a:latin typeface="+mn-lt"/>
                    <a:ea typeface="+mn-lt"/>
                  </a:endParaRPr>
                </a:p>
              </p:txBody>
            </p:sp>
            <p:sp>
              <p:nvSpPr>
                <p:cNvPr id="38961" name="Rectangle 49"/>
                <p:cNvSpPr>
                  <a:spLocks noChangeArrowheads="1"/>
                </p:cNvSpPr>
                <p:nvPr/>
              </p:nvSpPr>
              <p:spPr bwMode="black">
                <a:xfrm>
                  <a:off x="2433" y="2052"/>
                  <a:ext cx="1119" cy="204"/>
                </a:xfrm>
                <a:prstGeom prst="rect">
                  <a:avLst/>
                </a:prstGeom>
                <a:noFill/>
                <a:ln w="9525" algn="ctr">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n-lt"/>
                      <a:ea typeface="+mn-lt"/>
                      <a:cs typeface="+mn-lt"/>
                    </a:rPr>
                    <a:t>脉搏强弱 </a:t>
                  </a:r>
                  <a:endParaRPr kumimoji="0" lang="zh-CN" altLang="en-US" sz="2000" b="1" i="0" u="none" strike="noStrike" kern="1200" cap="none" spc="0" normalizeH="0" baseline="0" noProof="0" dirty="0">
                    <a:ln>
                      <a:noFill/>
                    </a:ln>
                    <a:solidFill>
                      <a:schemeClr val="tx1"/>
                    </a:solidFill>
                    <a:effectLst/>
                    <a:uLnTx/>
                    <a:uFillTx/>
                    <a:latin typeface="+mn-lt"/>
                    <a:ea typeface="+mn-lt"/>
                    <a:cs typeface="+mn-lt"/>
                  </a:endParaRPr>
                </a:p>
              </p:txBody>
            </p:sp>
            <p:sp>
              <p:nvSpPr>
                <p:cNvPr id="38962" name="Rectangle 50"/>
                <p:cNvSpPr>
                  <a:spLocks noChangeArrowheads="1"/>
                </p:cNvSpPr>
                <p:nvPr/>
              </p:nvSpPr>
              <p:spPr bwMode="black">
                <a:xfrm>
                  <a:off x="2289" y="1552"/>
                  <a:ext cx="1743" cy="204"/>
                </a:xfrm>
                <a:prstGeom prst="rect">
                  <a:avLst/>
                </a:prstGeom>
                <a:noFill/>
                <a:ln w="9525" algn="ctr">
                  <a:noFill/>
                  <a:miter lim="800000"/>
                </a:ln>
                <a:effectLst/>
              </p:spPr>
              <p:txBody>
                <a:bodyPr>
                  <a:spAutoFit/>
                </a:bodyPr>
                <a:p>
                  <a:r>
                    <a:rPr lang="zh-CN" altLang="en-US" sz="2000" b="1" dirty="0">
                      <a:solidFill>
                        <a:schemeClr val="tx1"/>
                      </a:solidFill>
                      <a:effectLst/>
                      <a:latin typeface="+mn-lt"/>
                      <a:ea typeface="+mn-lt"/>
                    </a:rPr>
                    <a:t>脉律</a:t>
                  </a:r>
                  <a:endParaRPr lang="zh-CN" altLang="en-US" sz="2000" b="1" dirty="0">
                    <a:solidFill>
                      <a:schemeClr val="tx1"/>
                    </a:solidFill>
                    <a:effectLst/>
                    <a:latin typeface="+mn-lt"/>
                    <a:ea typeface="+mn-lt"/>
                  </a:endParaRPr>
                </a:p>
              </p:txBody>
            </p:sp>
            <p:sp>
              <p:nvSpPr>
                <p:cNvPr id="38963" name="Rectangle 51"/>
                <p:cNvSpPr>
                  <a:spLocks noChangeArrowheads="1"/>
                </p:cNvSpPr>
                <p:nvPr/>
              </p:nvSpPr>
              <p:spPr bwMode="black">
                <a:xfrm>
                  <a:off x="2289" y="2573"/>
                  <a:ext cx="2319" cy="188"/>
                </a:xfrm>
                <a:prstGeom prst="rect">
                  <a:avLst/>
                </a:prstGeom>
                <a:noFill/>
                <a:ln w="9525" algn="ctr">
                  <a:noFill/>
                  <a:miter lim="800000"/>
                </a:ln>
                <a:effectLst/>
              </p:spPr>
              <p:txBody>
                <a:bodyPr>
                  <a:spAutoFit/>
                </a:bodyPr>
                <a:p>
                  <a:endParaRPr lang="en-US" altLang="zh-CN" sz="2000" b="1">
                    <a:solidFill>
                      <a:schemeClr val="tx1"/>
                    </a:solidFill>
                    <a:effectLst/>
                    <a:latin typeface="+mn-lt"/>
                    <a:ea typeface="+mn-lt"/>
                  </a:endParaRPr>
                </a:p>
              </p:txBody>
            </p:sp>
            <p:grpSp>
              <p:nvGrpSpPr>
                <p:cNvPr id="96274" name="Group 54"/>
                <p:cNvGrpSpPr/>
                <p:nvPr/>
              </p:nvGrpSpPr>
              <p:grpSpPr>
                <a:xfrm>
                  <a:off x="1564" y="1148"/>
                  <a:ext cx="214" cy="214"/>
                  <a:chOff x="2928" y="2208"/>
                  <a:chExt cx="262" cy="262"/>
                </a:xfrm>
              </p:grpSpPr>
              <p:sp>
                <p:nvSpPr>
                  <p:cNvPr id="38967" name="Oval 55"/>
                  <p:cNvSpPr>
                    <a:spLocks noChangeArrowheads="1"/>
                  </p:cNvSpPr>
                  <p:nvPr/>
                </p:nvSpPr>
                <p:spPr bwMode="gray">
                  <a:xfrm>
                    <a:off x="2928" y="2208"/>
                    <a:ext cx="262" cy="262"/>
                  </a:xfrm>
                  <a:prstGeom prst="ellipse">
                    <a:avLst/>
                  </a:prstGeom>
                  <a:gradFill rotWithShape="1">
                    <a:gsLst>
                      <a:gs pos="0">
                        <a:srgbClr val="E6BDFF">
                          <a:gamma/>
                          <a:tint val="28627"/>
                          <a:invGamma/>
                        </a:srgbClr>
                      </a:gs>
                      <a:gs pos="100000">
                        <a:srgbClr val="E6BDFF"/>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n-lt"/>
                      <a:ea typeface="+mn-lt"/>
                      <a:cs typeface="+mn-cs"/>
                    </a:endParaRPr>
                  </a:p>
                </p:txBody>
              </p:sp>
              <p:sp>
                <p:nvSpPr>
                  <p:cNvPr id="96276" name="Oval 56"/>
                  <p:cNvSpPr/>
                  <p:nvPr/>
                </p:nvSpPr>
                <p:spPr>
                  <a:xfrm>
                    <a:off x="2949" y="2230"/>
                    <a:ext cx="218" cy="218"/>
                  </a:xfrm>
                  <a:prstGeom prst="ellipse">
                    <a:avLst/>
                  </a:prstGeom>
                  <a:gradFill rotWithShape="1">
                    <a:gsLst>
                      <a:gs pos="0">
                        <a:srgbClr val="E6BDFF">
                          <a:alpha val="89998"/>
                        </a:srgbClr>
                      </a:gs>
                      <a:gs pos="100000">
                        <a:srgbClr val="F9EEFF"/>
                      </a:gs>
                    </a:gsLst>
                    <a:lin ang="2700000" scaled="1"/>
                    <a:tileRect/>
                  </a:gradFill>
                  <a:ln w="12700">
                    <a:noFill/>
                  </a:ln>
                </p:spPr>
                <p:txBody>
                  <a:bodyPr wrap="none" anchor="ctr" anchorCtr="0"/>
                  <a:p>
                    <a:pPr algn="ctr"/>
                    <a:endParaRPr lang="zh-CN" altLang="en-US" sz="2000" dirty="0">
                      <a:solidFill>
                        <a:schemeClr val="tx1"/>
                      </a:solidFill>
                      <a:effectLst/>
                      <a:latin typeface="+mn-lt"/>
                      <a:ea typeface="+mn-lt"/>
                    </a:endParaRPr>
                  </a:p>
                </p:txBody>
              </p:sp>
            </p:grpSp>
            <p:grpSp>
              <p:nvGrpSpPr>
                <p:cNvPr id="96277" name="Group 57"/>
                <p:cNvGrpSpPr/>
                <p:nvPr/>
              </p:nvGrpSpPr>
              <p:grpSpPr>
                <a:xfrm>
                  <a:off x="2000" y="1570"/>
                  <a:ext cx="214" cy="214"/>
                  <a:chOff x="2928" y="2208"/>
                  <a:chExt cx="262" cy="262"/>
                </a:xfrm>
              </p:grpSpPr>
              <p:sp>
                <p:nvSpPr>
                  <p:cNvPr id="38970" name="Oval 58"/>
                  <p:cNvSpPr>
                    <a:spLocks noChangeArrowheads="1"/>
                  </p:cNvSpPr>
                  <p:nvPr/>
                </p:nvSpPr>
                <p:spPr bwMode="gray">
                  <a:xfrm>
                    <a:off x="2928" y="2208"/>
                    <a:ext cx="262" cy="262"/>
                  </a:xfrm>
                  <a:prstGeom prst="ellipse">
                    <a:avLst/>
                  </a:prstGeom>
                  <a:gradFill rotWithShape="1">
                    <a:gsLst>
                      <a:gs pos="0">
                        <a:srgbClr val="E6BDFF">
                          <a:gamma/>
                          <a:tint val="28627"/>
                          <a:invGamma/>
                        </a:srgbClr>
                      </a:gs>
                      <a:gs pos="100000">
                        <a:srgbClr val="E6BDFF"/>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n-lt"/>
                      <a:ea typeface="+mn-lt"/>
                      <a:cs typeface="+mn-cs"/>
                    </a:endParaRPr>
                  </a:p>
                </p:txBody>
              </p:sp>
              <p:sp>
                <p:nvSpPr>
                  <p:cNvPr id="96279" name="Oval 59"/>
                  <p:cNvSpPr/>
                  <p:nvPr/>
                </p:nvSpPr>
                <p:spPr>
                  <a:xfrm>
                    <a:off x="2949" y="2230"/>
                    <a:ext cx="218" cy="218"/>
                  </a:xfrm>
                  <a:prstGeom prst="ellipse">
                    <a:avLst/>
                  </a:prstGeom>
                  <a:gradFill rotWithShape="1">
                    <a:gsLst>
                      <a:gs pos="0">
                        <a:srgbClr val="E6BDFF">
                          <a:alpha val="89998"/>
                        </a:srgbClr>
                      </a:gs>
                      <a:gs pos="100000">
                        <a:srgbClr val="F9EEFF"/>
                      </a:gs>
                    </a:gsLst>
                    <a:lin ang="2700000" scaled="1"/>
                    <a:tileRect/>
                  </a:gradFill>
                  <a:ln w="12700">
                    <a:noFill/>
                  </a:ln>
                </p:spPr>
                <p:txBody>
                  <a:bodyPr wrap="none" anchor="ctr" anchorCtr="0"/>
                  <a:p>
                    <a:pPr algn="ctr"/>
                    <a:endParaRPr lang="zh-CN" altLang="en-US" sz="2000" dirty="0">
                      <a:solidFill>
                        <a:schemeClr val="tx1"/>
                      </a:solidFill>
                      <a:effectLst/>
                      <a:latin typeface="+mn-lt"/>
                      <a:ea typeface="+mn-lt"/>
                    </a:endParaRPr>
                  </a:p>
                </p:txBody>
              </p:sp>
            </p:grpSp>
            <p:grpSp>
              <p:nvGrpSpPr>
                <p:cNvPr id="96280" name="Group 60"/>
                <p:cNvGrpSpPr/>
                <p:nvPr/>
              </p:nvGrpSpPr>
              <p:grpSpPr>
                <a:xfrm>
                  <a:off x="2138" y="2063"/>
                  <a:ext cx="214" cy="214"/>
                  <a:chOff x="2928" y="2208"/>
                  <a:chExt cx="262" cy="262"/>
                </a:xfrm>
              </p:grpSpPr>
              <p:sp>
                <p:nvSpPr>
                  <p:cNvPr id="38973" name="Oval 61"/>
                  <p:cNvSpPr>
                    <a:spLocks noChangeArrowheads="1"/>
                  </p:cNvSpPr>
                  <p:nvPr/>
                </p:nvSpPr>
                <p:spPr bwMode="gray">
                  <a:xfrm>
                    <a:off x="2928" y="2208"/>
                    <a:ext cx="262" cy="262"/>
                  </a:xfrm>
                  <a:prstGeom prst="ellipse">
                    <a:avLst/>
                  </a:prstGeom>
                  <a:gradFill rotWithShape="1">
                    <a:gsLst>
                      <a:gs pos="0">
                        <a:srgbClr val="E6BDFF">
                          <a:gamma/>
                          <a:tint val="28627"/>
                          <a:invGamma/>
                        </a:srgbClr>
                      </a:gs>
                      <a:gs pos="100000">
                        <a:srgbClr val="E6BDFF"/>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n-lt"/>
                      <a:ea typeface="+mn-lt"/>
                      <a:cs typeface="+mn-cs"/>
                    </a:endParaRPr>
                  </a:p>
                </p:txBody>
              </p:sp>
              <p:sp>
                <p:nvSpPr>
                  <p:cNvPr id="96282" name="Oval 62"/>
                  <p:cNvSpPr/>
                  <p:nvPr/>
                </p:nvSpPr>
                <p:spPr>
                  <a:xfrm>
                    <a:off x="2949" y="2230"/>
                    <a:ext cx="218" cy="218"/>
                  </a:xfrm>
                  <a:prstGeom prst="ellipse">
                    <a:avLst/>
                  </a:prstGeom>
                  <a:gradFill rotWithShape="1">
                    <a:gsLst>
                      <a:gs pos="0">
                        <a:srgbClr val="E6BDFF">
                          <a:alpha val="89998"/>
                        </a:srgbClr>
                      </a:gs>
                      <a:gs pos="100000">
                        <a:srgbClr val="F9EEFF"/>
                      </a:gs>
                    </a:gsLst>
                    <a:lin ang="2700000" scaled="1"/>
                    <a:tileRect/>
                  </a:gradFill>
                  <a:ln w="12700">
                    <a:noFill/>
                  </a:ln>
                </p:spPr>
                <p:txBody>
                  <a:bodyPr wrap="none" anchor="ctr" anchorCtr="0"/>
                  <a:p>
                    <a:pPr algn="ctr"/>
                    <a:endParaRPr lang="zh-CN" altLang="en-US" sz="2000" dirty="0">
                      <a:solidFill>
                        <a:schemeClr val="tx1"/>
                      </a:solidFill>
                      <a:effectLst/>
                      <a:latin typeface="+mn-lt"/>
                      <a:ea typeface="+mn-lt"/>
                    </a:endParaRPr>
                  </a:p>
                </p:txBody>
              </p:sp>
            </p:grpSp>
            <p:grpSp>
              <p:nvGrpSpPr>
                <p:cNvPr id="96283" name="Group 63"/>
                <p:cNvGrpSpPr/>
                <p:nvPr/>
              </p:nvGrpSpPr>
              <p:grpSpPr>
                <a:xfrm>
                  <a:off x="1987" y="2591"/>
                  <a:ext cx="214" cy="214"/>
                  <a:chOff x="2928" y="2208"/>
                  <a:chExt cx="262" cy="262"/>
                </a:xfrm>
              </p:grpSpPr>
              <p:sp>
                <p:nvSpPr>
                  <p:cNvPr id="38976" name="Oval 64"/>
                  <p:cNvSpPr>
                    <a:spLocks noChangeArrowheads="1"/>
                  </p:cNvSpPr>
                  <p:nvPr/>
                </p:nvSpPr>
                <p:spPr bwMode="gray">
                  <a:xfrm>
                    <a:off x="2928" y="2208"/>
                    <a:ext cx="262" cy="262"/>
                  </a:xfrm>
                  <a:prstGeom prst="ellipse">
                    <a:avLst/>
                  </a:prstGeom>
                  <a:gradFill rotWithShape="1">
                    <a:gsLst>
                      <a:gs pos="0">
                        <a:srgbClr val="E6BDFF">
                          <a:gamma/>
                          <a:tint val="28627"/>
                          <a:invGamma/>
                        </a:srgbClr>
                      </a:gs>
                      <a:gs pos="100000">
                        <a:srgbClr val="E6BDFF"/>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n-lt"/>
                      <a:ea typeface="+mn-lt"/>
                      <a:cs typeface="+mn-cs"/>
                    </a:endParaRPr>
                  </a:p>
                </p:txBody>
              </p:sp>
              <p:sp>
                <p:nvSpPr>
                  <p:cNvPr id="96285" name="Oval 65"/>
                  <p:cNvSpPr/>
                  <p:nvPr/>
                </p:nvSpPr>
                <p:spPr>
                  <a:xfrm>
                    <a:off x="2949" y="2230"/>
                    <a:ext cx="218" cy="218"/>
                  </a:xfrm>
                  <a:prstGeom prst="ellipse">
                    <a:avLst/>
                  </a:prstGeom>
                  <a:gradFill rotWithShape="1">
                    <a:gsLst>
                      <a:gs pos="0">
                        <a:srgbClr val="E6BDFF">
                          <a:alpha val="89998"/>
                        </a:srgbClr>
                      </a:gs>
                      <a:gs pos="100000">
                        <a:srgbClr val="F9EEFF"/>
                      </a:gs>
                    </a:gsLst>
                    <a:lin ang="2700000" scaled="1"/>
                    <a:tileRect/>
                  </a:gradFill>
                  <a:ln w="12700">
                    <a:noFill/>
                  </a:ln>
                </p:spPr>
                <p:txBody>
                  <a:bodyPr wrap="none" anchor="ctr" anchorCtr="0"/>
                  <a:p>
                    <a:pPr algn="ctr"/>
                    <a:endParaRPr lang="zh-CN" altLang="en-US" sz="2000" dirty="0">
                      <a:solidFill>
                        <a:schemeClr val="tx1"/>
                      </a:solidFill>
                      <a:effectLst/>
                      <a:latin typeface="+mn-lt"/>
                      <a:ea typeface="+mn-lt"/>
                    </a:endParaRPr>
                  </a:p>
                </p:txBody>
              </p:sp>
            </p:grpSp>
          </p:grpSp>
          <p:sp>
            <p:nvSpPr>
              <p:cNvPr id="96327" name="矩形 96326"/>
              <p:cNvSpPr/>
              <p:nvPr/>
            </p:nvSpPr>
            <p:spPr>
              <a:xfrm>
                <a:off x="7333" y="7746"/>
                <a:ext cx="2707" cy="679"/>
              </a:xfrm>
              <a:prstGeom prst="rect">
                <a:avLst/>
              </a:prstGeom>
              <a:noFill/>
              <a:ln w="9525">
                <a:noFill/>
              </a:ln>
              <a:effectLst>
                <a:prstShdw prst="shdw17" dist="17961" dir="2699999">
                  <a:schemeClr val="accent1">
                    <a:gamma/>
                    <a:shade val="60000"/>
                    <a:invGamma/>
                  </a:schemeClr>
                </a:prstShdw>
              </a:effectLst>
            </p:spPr>
            <p:txBody>
              <a:bodyPr wrap="square" anchor="t" anchorCtr="0">
                <a:spAutoFit/>
              </a:bodyPr>
              <a:p>
                <a:r>
                  <a:rPr lang="zh-CN" altLang="en-US" sz="2000" b="1" dirty="0">
                    <a:solidFill>
                      <a:schemeClr val="tx1"/>
                    </a:solidFill>
                    <a:effectLst/>
                    <a:latin typeface="+mn-lt"/>
                    <a:ea typeface="+mn-lt"/>
                    <a:cs typeface="+mn-lt"/>
                  </a:rPr>
                  <a:t>动脉壁</a:t>
                </a:r>
                <a:endParaRPr lang="en-US" altLang="zh-CN" sz="2000">
                  <a:effectLst/>
                  <a:latin typeface="+mn-lt"/>
                  <a:ea typeface="+mn-lt"/>
                  <a:cs typeface="+mn-lt"/>
                </a:endParaRPr>
              </a:p>
            </p:txBody>
          </p:sp>
        </p:grpSp>
      </p:grpSp>
      <p:sp>
        <p:nvSpPr>
          <p:cNvPr id="23" name="Title 6"/>
          <p:cNvSpPr txBox="1"/>
          <p:nvPr>
            <p:custDataLst>
              <p:tags r:id="rId1"/>
            </p:custDataLst>
          </p:nvPr>
        </p:nvSpPr>
        <p:spPr>
          <a:xfrm>
            <a:off x="193942" y="5864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正常脉搏及生理变化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二、异常脉搏的观察与护理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0962" name="Rectangle 2"/>
          <p:cNvSpPr>
            <a:spLocks noGrp="1" noChangeArrowheads="1"/>
          </p:cNvSpPr>
          <p:nvPr>
            <p:ph type="title" idx="4294967295"/>
            <p:custDataLst>
              <p:tags r:id="rId2"/>
            </p:custDataLst>
          </p:nvPr>
        </p:nvSpPr>
        <p:spPr>
          <a:xfrm>
            <a:off x="479425" y="1196340"/>
            <a:ext cx="9547860" cy="914400"/>
          </a:xfrm>
        </p:spPr>
        <p:txBody>
          <a:bodyPr vert="horz" wrap="square" lIns="121920" tIns="60960" rIns="121920" bIns="60960" numCol="1" anchor="ctr" anchorCtr="0" compatLnSpc="1"/>
          <a:p>
            <a:pPr algn="l" eaLnBrk="1" hangingPunct="1"/>
            <a:r>
              <a:rPr lang="zh-CN" altLang="en-US" sz="2000" b="1" dirty="0">
                <a:effectLst/>
              </a:rPr>
              <a:t>（一）异常脉搏的观察</a:t>
            </a:r>
            <a:endParaRPr lang="zh-CN" altLang="en-US" sz="3735" b="1" dirty="0">
              <a:effectLst>
                <a:outerShdw blurRad="38100" dist="38100" dir="2700000">
                  <a:srgbClr val="000000"/>
                </a:outerShdw>
              </a:effectLst>
              <a:ea typeface="宋体" panose="02010600030101010101" pitchFamily="2" charset="-122"/>
            </a:endParaRPr>
          </a:p>
        </p:txBody>
      </p:sp>
      <p:sp>
        <p:nvSpPr>
          <p:cNvPr id="8" name="任意多边形 7"/>
          <p:cNvSpPr/>
          <p:nvPr>
            <p:custDataLst>
              <p:tags r:id="rId3"/>
            </p:custDataLst>
          </p:nvPr>
        </p:nvSpPr>
        <p:spPr>
          <a:xfrm rot="19743805">
            <a:off x="6602320" y="2538120"/>
            <a:ext cx="235501" cy="763552"/>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8"/>
          <p:cNvSpPr/>
          <p:nvPr>
            <p:custDataLst>
              <p:tags r:id="rId4"/>
            </p:custDataLst>
          </p:nvPr>
        </p:nvSpPr>
        <p:spPr>
          <a:xfrm rot="19743805">
            <a:off x="6974477" y="2538120"/>
            <a:ext cx="235501" cy="763552"/>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6"/>
          <p:cNvSpPr/>
          <p:nvPr>
            <p:custDataLst>
              <p:tags r:id="rId5"/>
            </p:custDataLst>
          </p:nvPr>
        </p:nvSpPr>
        <p:spPr>
          <a:xfrm>
            <a:off x="7379803" y="2374265"/>
            <a:ext cx="4152107" cy="8000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en-US" altLang="zh-CN" sz="1800" b="1">
                <a:solidFill>
                  <a:schemeClr val="tx2"/>
                </a:solidFill>
                <a:effectLst/>
                <a:latin typeface="微软雅黑" panose="020B0503020204020204" charset="-122"/>
                <a:ea typeface="微软雅黑" panose="020B0503020204020204" charset="-122"/>
                <a:cs typeface="微软雅黑" panose="020B0503020204020204" charset="-122"/>
                <a:sym typeface="+mn-ea"/>
              </a:rPr>
              <a:t>2．脉律异常:间歇脉</a:t>
            </a:r>
            <a:r>
              <a:rPr lang="zh-CN" altLang="en-US" sz="1800" b="1">
                <a:solidFill>
                  <a:schemeClr val="tx2"/>
                </a:solidFill>
                <a:effectLst/>
                <a:latin typeface="微软雅黑" panose="020B0503020204020204" charset="-122"/>
                <a:ea typeface="微软雅黑" panose="020B0503020204020204" charset="-122"/>
                <a:cs typeface="微软雅黑" panose="020B0503020204020204" charset="-122"/>
                <a:sym typeface="+mn-ea"/>
              </a:rPr>
              <a:t>；</a:t>
            </a:r>
            <a:r>
              <a:rPr lang="en-US" altLang="zh-CN" sz="1800" b="1">
                <a:solidFill>
                  <a:schemeClr val="tx2"/>
                </a:solidFill>
                <a:effectLst/>
                <a:latin typeface="微软雅黑" panose="020B0503020204020204" charset="-122"/>
                <a:ea typeface="微软雅黑" panose="020B0503020204020204" charset="-122"/>
                <a:cs typeface="微软雅黑" panose="020B0503020204020204" charset="-122"/>
                <a:sym typeface="+mn-ea"/>
              </a:rPr>
              <a:t>脉搏短绌</a:t>
            </a:r>
            <a:endParaRPr lang="en-US" altLang="zh-CN" sz="1600" b="1" spc="150" dirty="0">
              <a:solidFill>
                <a:schemeClr val="tx2"/>
              </a:solidFill>
              <a:effectLst>
                <a:outerShdw blurRad="38100" dist="38100" dir="2700000">
                  <a:srgbClr val="000000"/>
                </a:outerShdw>
              </a:effectLst>
              <a:latin typeface="楷体_GB2312" panose="02010609030101010101" pitchFamily="49" charset="-122"/>
              <a:ea typeface="楷体_GB2312" panose="02010609030101010101" pitchFamily="49" charset="-122"/>
              <a:sym typeface="+mn-ea"/>
            </a:endParaRPr>
          </a:p>
        </p:txBody>
      </p:sp>
      <p:sp>
        <p:nvSpPr>
          <p:cNvPr id="12" name="任意多边形 11"/>
          <p:cNvSpPr/>
          <p:nvPr>
            <p:custDataLst>
              <p:tags r:id="rId6"/>
            </p:custDataLst>
          </p:nvPr>
        </p:nvSpPr>
        <p:spPr>
          <a:xfrm rot="19743805">
            <a:off x="6602320" y="4074513"/>
            <a:ext cx="235501" cy="763552"/>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任意多边形 12"/>
          <p:cNvSpPr/>
          <p:nvPr>
            <p:custDataLst>
              <p:tags r:id="rId7"/>
            </p:custDataLst>
          </p:nvPr>
        </p:nvSpPr>
        <p:spPr>
          <a:xfrm rot="19743805">
            <a:off x="6974477" y="4074513"/>
            <a:ext cx="235501" cy="763552"/>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5"/>
          <p:cNvSpPr/>
          <p:nvPr>
            <p:custDataLst>
              <p:tags r:id="rId8"/>
            </p:custDataLst>
          </p:nvPr>
        </p:nvSpPr>
        <p:spPr>
          <a:xfrm>
            <a:off x="7379803" y="3910657"/>
            <a:ext cx="4152107" cy="8000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gn="l">
              <a:lnSpc>
                <a:spcPct val="120000"/>
              </a:lnSpc>
              <a:buClrTx/>
              <a:buSzTx/>
              <a:buFontTx/>
            </a:pPr>
            <a:r>
              <a:rPr lang="en-US" altLang="zh-CN" sz="1800" b="1">
                <a:solidFill>
                  <a:schemeClr val="tx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4．</a:t>
            </a:r>
            <a:r>
              <a:rPr lang="en-US" altLang="zh-CN" sz="1800" b="1">
                <a:solidFill>
                  <a:schemeClr val="tx2"/>
                </a:solidFill>
                <a:effectLst/>
                <a:latin typeface="微软雅黑" panose="020B0503020204020204" charset="-122"/>
                <a:ea typeface="微软雅黑" panose="020B0503020204020204" charset="-122"/>
                <a:cs typeface="微软雅黑" panose="020B0503020204020204" charset="-122"/>
                <a:sym typeface="+mn-ea"/>
              </a:rPr>
              <a:t>动脉壁异常</a:t>
            </a:r>
            <a:endParaRPr lang="en-US" altLang="zh-CN" sz="1800" b="1">
              <a:solidFill>
                <a:schemeClr val="tx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 name="任意多边形 15"/>
          <p:cNvSpPr/>
          <p:nvPr>
            <p:custDataLst>
              <p:tags r:id="rId9"/>
            </p:custDataLst>
          </p:nvPr>
        </p:nvSpPr>
        <p:spPr>
          <a:xfrm rot="19743805">
            <a:off x="830898" y="2538120"/>
            <a:ext cx="235501" cy="763552"/>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16"/>
          <p:cNvSpPr/>
          <p:nvPr>
            <p:custDataLst>
              <p:tags r:id="rId10"/>
            </p:custDataLst>
          </p:nvPr>
        </p:nvSpPr>
        <p:spPr>
          <a:xfrm rot="19743805">
            <a:off x="1203055" y="2538120"/>
            <a:ext cx="235501" cy="763552"/>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矩形 8"/>
          <p:cNvSpPr/>
          <p:nvPr>
            <p:custDataLst>
              <p:tags r:id="rId11"/>
            </p:custDataLst>
          </p:nvPr>
        </p:nvSpPr>
        <p:spPr>
          <a:xfrm>
            <a:off x="1608381" y="2374265"/>
            <a:ext cx="4152107" cy="8000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en-US" altLang="zh-CN" sz="1800" b="1">
                <a:solidFill>
                  <a:schemeClr val="tx2"/>
                </a:solidFill>
                <a:effectLst/>
                <a:latin typeface="微软雅黑" panose="020B0503020204020204" charset="-122"/>
                <a:ea typeface="微软雅黑" panose="020B0503020204020204" charset="-122"/>
                <a:cs typeface="微软雅黑" panose="020B0503020204020204" charset="-122"/>
                <a:sym typeface="+mn-ea"/>
              </a:rPr>
              <a:t>1</a:t>
            </a:r>
            <a:r>
              <a:rPr lang="zh-CN" altLang="en-US" sz="1800" b="1" dirty="0">
                <a:solidFill>
                  <a:schemeClr val="tx2"/>
                </a:solidFill>
                <a:effectLst/>
                <a:latin typeface="微软雅黑" panose="020B0503020204020204" charset="-122"/>
                <a:ea typeface="微软雅黑" panose="020B0503020204020204" charset="-122"/>
                <a:cs typeface="微软雅黑" panose="020B0503020204020204" charset="-122"/>
                <a:sym typeface="+mn-ea"/>
              </a:rPr>
              <a:t>．脉率异常</a:t>
            </a:r>
            <a:r>
              <a:rPr lang="en-US" altLang="zh-CN" sz="1800" b="1" dirty="0">
                <a:solidFill>
                  <a:schemeClr val="tx2"/>
                </a:solidFill>
                <a:effectLst/>
                <a:latin typeface="微软雅黑" panose="020B0503020204020204" charset="-122"/>
                <a:ea typeface="微软雅黑" panose="020B0503020204020204" charset="-122"/>
                <a:cs typeface="微软雅黑" panose="020B0503020204020204" charset="-122"/>
                <a:sym typeface="+mn-ea"/>
              </a:rPr>
              <a:t>:</a:t>
            </a:r>
            <a:r>
              <a:rPr lang="zh-CN" altLang="en-US" sz="1800" b="1" dirty="0">
                <a:solidFill>
                  <a:schemeClr val="tx2"/>
                </a:solidFill>
                <a:effectLst/>
                <a:latin typeface="微软雅黑" panose="020B0503020204020204" charset="-122"/>
                <a:ea typeface="微软雅黑" panose="020B0503020204020204" charset="-122"/>
                <a:cs typeface="微软雅黑" panose="020B0503020204020204" charset="-122"/>
                <a:sym typeface="+mn-ea"/>
              </a:rPr>
              <a:t>速脉；缓脉</a:t>
            </a:r>
            <a:endParaRPr lang="en-US" altLang="zh-CN" sz="1800" b="1" spc="150" dirty="0">
              <a:solidFill>
                <a:schemeClr val="tx2"/>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20" name="任意多边形 19"/>
          <p:cNvSpPr/>
          <p:nvPr>
            <p:custDataLst>
              <p:tags r:id="rId12"/>
            </p:custDataLst>
          </p:nvPr>
        </p:nvSpPr>
        <p:spPr>
          <a:xfrm rot="19743805">
            <a:off x="830898" y="4074513"/>
            <a:ext cx="235501" cy="763552"/>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任意多边形 20"/>
          <p:cNvSpPr/>
          <p:nvPr>
            <p:custDataLst>
              <p:tags r:id="rId13"/>
            </p:custDataLst>
          </p:nvPr>
        </p:nvSpPr>
        <p:spPr>
          <a:xfrm rot="19743805">
            <a:off x="1203055" y="4074513"/>
            <a:ext cx="235501" cy="763552"/>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矩形7"/>
          <p:cNvSpPr/>
          <p:nvPr>
            <p:custDataLst>
              <p:tags r:id="rId14"/>
            </p:custDataLst>
          </p:nvPr>
        </p:nvSpPr>
        <p:spPr>
          <a:xfrm>
            <a:off x="1608381" y="3910657"/>
            <a:ext cx="4152107" cy="8000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gn="l">
              <a:lnSpc>
                <a:spcPct val="120000"/>
              </a:lnSpc>
              <a:buClrTx/>
              <a:buSzTx/>
              <a:buFontTx/>
            </a:pPr>
            <a:r>
              <a:rPr lang="en-US" altLang="zh-CN" sz="1800" b="1">
                <a:solidFill>
                  <a:schemeClr val="tx2"/>
                </a:solidFill>
                <a:effectLst/>
                <a:latin typeface="微软雅黑" panose="020B0503020204020204" charset="-122"/>
                <a:ea typeface="微软雅黑" panose="020B0503020204020204" charset="-122"/>
                <a:cs typeface="微软雅黑" panose="020B0503020204020204" charset="-122"/>
                <a:sym typeface="+mn-ea"/>
              </a:rPr>
              <a:t>3．脉搏强弱异常:洪脉</a:t>
            </a:r>
            <a:r>
              <a:rPr lang="zh-CN" altLang="en-US" sz="1800" b="1">
                <a:solidFill>
                  <a:schemeClr val="tx2"/>
                </a:solidFill>
                <a:effectLst/>
                <a:latin typeface="微软雅黑" panose="020B0503020204020204" charset="-122"/>
                <a:ea typeface="微软雅黑" panose="020B0503020204020204" charset="-122"/>
                <a:cs typeface="微软雅黑" panose="020B0503020204020204" charset="-122"/>
                <a:sym typeface="+mn-ea"/>
              </a:rPr>
              <a:t>；</a:t>
            </a:r>
            <a:r>
              <a:rPr lang="en-US" altLang="zh-CN" sz="1800" b="1">
                <a:solidFill>
                  <a:schemeClr val="tx2"/>
                </a:solidFill>
                <a:effectLst/>
                <a:latin typeface="微软雅黑" panose="020B0503020204020204" charset="-122"/>
                <a:ea typeface="微软雅黑" panose="020B0503020204020204" charset="-122"/>
                <a:cs typeface="微软雅黑" panose="020B0503020204020204" charset="-122"/>
                <a:sym typeface="+mn-ea"/>
              </a:rPr>
              <a:t>丝脉</a:t>
            </a:r>
            <a:r>
              <a:rPr lang="zh-CN" altLang="en-US" sz="1800" b="1">
                <a:solidFill>
                  <a:schemeClr val="tx2"/>
                </a:solidFill>
                <a:effectLst/>
                <a:latin typeface="微软雅黑" panose="020B0503020204020204" charset="-122"/>
                <a:ea typeface="微软雅黑" panose="020B0503020204020204" charset="-122"/>
                <a:cs typeface="微软雅黑" panose="020B0503020204020204" charset="-122"/>
                <a:sym typeface="+mn-ea"/>
              </a:rPr>
              <a:t>；</a:t>
            </a:r>
            <a:r>
              <a:rPr lang="en-US" altLang="zh-CN" sz="1800" b="1">
                <a:solidFill>
                  <a:schemeClr val="tx2"/>
                </a:solidFill>
                <a:effectLst/>
                <a:latin typeface="微软雅黑" panose="020B0503020204020204" charset="-122"/>
                <a:ea typeface="微软雅黑" panose="020B0503020204020204" charset="-122"/>
                <a:cs typeface="微软雅黑" panose="020B0503020204020204" charset="-122"/>
                <a:sym typeface="+mn-ea"/>
              </a:rPr>
              <a:t>交替脉</a:t>
            </a:r>
            <a:r>
              <a:rPr lang="zh-CN" altLang="en-US" sz="1800" b="1">
                <a:solidFill>
                  <a:schemeClr val="tx2"/>
                </a:solidFill>
                <a:effectLst/>
                <a:latin typeface="微软雅黑" panose="020B0503020204020204" charset="-122"/>
                <a:ea typeface="微软雅黑" panose="020B0503020204020204" charset="-122"/>
                <a:cs typeface="微软雅黑" panose="020B0503020204020204" charset="-122"/>
                <a:sym typeface="+mn-ea"/>
              </a:rPr>
              <a:t>；</a:t>
            </a:r>
            <a:r>
              <a:rPr lang="en-US" altLang="zh-CN" sz="1800" b="1">
                <a:solidFill>
                  <a:schemeClr val="tx2"/>
                </a:solidFill>
                <a:effectLst/>
                <a:latin typeface="微软雅黑" panose="020B0503020204020204" charset="-122"/>
                <a:ea typeface="微软雅黑" panose="020B0503020204020204" charset="-122"/>
                <a:cs typeface="微软雅黑" panose="020B0503020204020204" charset="-122"/>
                <a:sym typeface="+mn-ea"/>
              </a:rPr>
              <a:t>水冲脉</a:t>
            </a:r>
            <a:r>
              <a:rPr lang="zh-CN" altLang="en-US" sz="1800" b="1">
                <a:solidFill>
                  <a:schemeClr val="tx2"/>
                </a:solidFill>
                <a:effectLst/>
                <a:latin typeface="微软雅黑" panose="020B0503020204020204" charset="-122"/>
                <a:ea typeface="微软雅黑" panose="020B0503020204020204" charset="-122"/>
                <a:cs typeface="微软雅黑" panose="020B0503020204020204" charset="-122"/>
                <a:sym typeface="+mn-ea"/>
              </a:rPr>
              <a:t>；</a:t>
            </a:r>
            <a:r>
              <a:rPr lang="en-US" altLang="zh-CN" sz="1800" b="1">
                <a:solidFill>
                  <a:schemeClr val="tx2"/>
                </a:solidFill>
                <a:effectLst/>
                <a:latin typeface="微软雅黑" panose="020B0503020204020204" charset="-122"/>
                <a:ea typeface="微软雅黑" panose="020B0503020204020204" charset="-122"/>
                <a:cs typeface="微软雅黑" panose="020B0503020204020204" charset="-122"/>
                <a:sym typeface="+mn-ea"/>
              </a:rPr>
              <a:t>奇脉</a:t>
            </a:r>
            <a:endParaRPr lang="en-US" altLang="zh-CN" sz="1800" b="1">
              <a:solidFill>
                <a:schemeClr val="tx2"/>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2"/>
          <p:cNvSpPr>
            <a:spLocks noGrp="1" noChangeArrowheads="1"/>
          </p:cNvSpPr>
          <p:nvPr>
            <p:ph type="title" idx="4294967295"/>
            <p:custDataLst>
              <p:tags r:id="rId1"/>
            </p:custDataLst>
          </p:nvPr>
        </p:nvSpPr>
        <p:spPr>
          <a:xfrm>
            <a:off x="479425" y="1052830"/>
            <a:ext cx="9547860" cy="518795"/>
          </a:xfrm>
        </p:spPr>
        <p:txBody>
          <a:bodyPr vert="horz" wrap="square" lIns="121920" tIns="60960" rIns="121920" bIns="60960" numCol="1" anchor="ctr" anchorCtr="0" compatLnSpc="1">
            <a:normAutofit/>
          </a:bodyPr>
          <a:p>
            <a:pPr algn="l" eaLnBrk="1" hangingPunct="1"/>
            <a:r>
              <a:rPr lang="zh-CN" altLang="en-US" sz="2000" b="1" dirty="0">
                <a:effectLst/>
              </a:rPr>
              <a:t>（二）</a:t>
            </a:r>
            <a:r>
              <a:rPr lang="zh-CN" altLang="en-US" sz="2000" b="1" dirty="0">
                <a:effectLst/>
                <a:sym typeface="+mn-ea"/>
              </a:rPr>
              <a:t>异常脉搏的护理</a:t>
            </a:r>
            <a:endParaRPr lang="zh-CN" altLang="en-US" sz="2000" b="1" dirty="0">
              <a:effectLst/>
            </a:endParaRPr>
          </a:p>
        </p:txBody>
      </p:sp>
      <p:sp>
        <p:nvSpPr>
          <p:cNvPr id="34" name="矩形: 剪去单角 33"/>
          <p:cNvSpPr/>
          <p:nvPr>
            <p:custDataLst>
              <p:tags r:id="rId2"/>
            </p:custDataLst>
          </p:nvPr>
        </p:nvSpPr>
        <p:spPr>
          <a:xfrm flipV="1">
            <a:off x="758884" y="2070523"/>
            <a:ext cx="3252758" cy="1921510"/>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等腰三角形 34"/>
          <p:cNvSpPr/>
          <p:nvPr>
            <p:custDataLst>
              <p:tags r:id="rId3"/>
            </p:custDataLst>
          </p:nvPr>
        </p:nvSpPr>
        <p:spPr>
          <a:xfrm rot="5400000">
            <a:off x="3679493" y="3659886"/>
            <a:ext cx="325967" cy="338327"/>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6" name="椭圆 35"/>
          <p:cNvSpPr/>
          <p:nvPr>
            <p:custDataLst>
              <p:tags r:id="rId4"/>
            </p:custDataLst>
          </p:nvPr>
        </p:nvSpPr>
        <p:spPr>
          <a:xfrm>
            <a:off x="589550" y="1922357"/>
            <a:ext cx="486033" cy="486033"/>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7" name="椭圆 36"/>
          <p:cNvSpPr/>
          <p:nvPr>
            <p:custDataLst>
              <p:tags r:id="rId5"/>
            </p:custDataLst>
          </p:nvPr>
        </p:nvSpPr>
        <p:spPr>
          <a:xfrm>
            <a:off x="640006" y="1972813"/>
            <a:ext cx="385121" cy="38512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8" name="矩形 37"/>
          <p:cNvSpPr/>
          <p:nvPr>
            <p:custDataLst>
              <p:tags r:id="rId6"/>
            </p:custDataLst>
          </p:nvPr>
        </p:nvSpPr>
        <p:spPr>
          <a:xfrm>
            <a:off x="1025127" y="2486706"/>
            <a:ext cx="2711563" cy="1089144"/>
          </a:xfrm>
          <a:prstGeom prst="rect">
            <a:avLst/>
          </a:prstGeom>
        </p:spPr>
        <p:txBody>
          <a:bodyPr wrap="square">
            <a:normAutofit/>
          </a:bodyPr>
          <a:p>
            <a:pPr>
              <a:buClr>
                <a:schemeClr val="tx1"/>
              </a:buClr>
            </a:pPr>
            <a:r>
              <a:rPr lang="en-US" altLang="zh-CN" sz="1800">
                <a:solidFill>
                  <a:schemeClr val="bg1"/>
                </a:solidFill>
                <a:latin typeface="微软雅黑" panose="020B0503020204020204" charset="-122"/>
                <a:ea typeface="微软雅黑" panose="020B0503020204020204" charset="-122"/>
                <a:cs typeface="微软雅黑" panose="020B0503020204020204" charset="-122"/>
                <a:sym typeface="+mn-ea"/>
              </a:rPr>
              <a:t>1.</a:t>
            </a:r>
            <a:r>
              <a:rPr lang="zh-CN" altLang="en-US" sz="1800" dirty="0">
                <a:solidFill>
                  <a:schemeClr val="bg1"/>
                </a:solidFill>
                <a:latin typeface="微软雅黑" panose="020B0503020204020204" charset="-122"/>
                <a:ea typeface="微软雅黑" panose="020B0503020204020204" charset="-122"/>
                <a:cs typeface="微软雅黑" panose="020B0503020204020204" charset="-122"/>
                <a:sym typeface="+mn-ea"/>
              </a:rPr>
              <a:t> 观察病情</a:t>
            </a:r>
            <a:endParaRPr lang="zh-CN" altLang="en-US" sz="1800" spc="150"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39" name="矩形 38"/>
          <p:cNvSpPr/>
          <p:nvPr>
            <p:custDataLst>
              <p:tags r:id="rId7"/>
            </p:custDataLst>
          </p:nvPr>
        </p:nvSpPr>
        <p:spPr>
          <a:xfrm>
            <a:off x="675311" y="198349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0" name="矩形: 剪去单角 39"/>
          <p:cNvSpPr/>
          <p:nvPr>
            <p:custDataLst>
              <p:tags r:id="rId8"/>
            </p:custDataLst>
          </p:nvPr>
        </p:nvSpPr>
        <p:spPr>
          <a:xfrm flipV="1">
            <a:off x="4535238" y="2070523"/>
            <a:ext cx="3252758" cy="1921510"/>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1" name="等腰三角形 40"/>
          <p:cNvSpPr/>
          <p:nvPr>
            <p:custDataLst>
              <p:tags r:id="rId9"/>
            </p:custDataLst>
          </p:nvPr>
        </p:nvSpPr>
        <p:spPr>
          <a:xfrm rot="5400000">
            <a:off x="7455847" y="3659886"/>
            <a:ext cx="325967" cy="338327"/>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2" name="椭圆 41"/>
          <p:cNvSpPr/>
          <p:nvPr>
            <p:custDataLst>
              <p:tags r:id="rId10"/>
            </p:custDataLst>
          </p:nvPr>
        </p:nvSpPr>
        <p:spPr>
          <a:xfrm>
            <a:off x="4365904" y="1922357"/>
            <a:ext cx="486033" cy="486033"/>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3" name="椭圆 42"/>
          <p:cNvSpPr/>
          <p:nvPr>
            <p:custDataLst>
              <p:tags r:id="rId11"/>
            </p:custDataLst>
          </p:nvPr>
        </p:nvSpPr>
        <p:spPr>
          <a:xfrm>
            <a:off x="4416360" y="1972813"/>
            <a:ext cx="385121" cy="38512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4" name="矩形 43"/>
          <p:cNvSpPr/>
          <p:nvPr>
            <p:custDataLst>
              <p:tags r:id="rId12"/>
            </p:custDataLst>
          </p:nvPr>
        </p:nvSpPr>
        <p:spPr>
          <a:xfrm>
            <a:off x="4801235" y="2486660"/>
            <a:ext cx="2599690" cy="1089025"/>
          </a:xfrm>
          <a:prstGeom prst="rect">
            <a:avLst/>
          </a:prstGeom>
        </p:spPr>
        <p:txBody>
          <a:bodyPr wrap="square">
            <a:normAutofit/>
          </a:bodyPr>
          <a:p>
            <a:pPr>
              <a:lnSpc>
                <a:spcPct val="120000"/>
              </a:lnSpc>
            </a:pPr>
            <a:r>
              <a:rPr lang="en-US" altLang="zh-CN" sz="1800" b="1">
                <a:solidFill>
                  <a:schemeClr val="bg1"/>
                </a:solidFill>
                <a:latin typeface="+mn-lt"/>
                <a:ea typeface="+mn-lt"/>
                <a:cs typeface="+mn-lt"/>
                <a:sym typeface="+mn-ea"/>
              </a:rPr>
              <a:t>2.</a:t>
            </a:r>
            <a:r>
              <a:rPr lang="zh-CN" altLang="en-US" sz="1800" b="1" dirty="0">
                <a:solidFill>
                  <a:schemeClr val="bg1"/>
                </a:solidFill>
                <a:latin typeface="+mn-lt"/>
                <a:ea typeface="+mn-lt"/>
                <a:cs typeface="+mn-lt"/>
                <a:sym typeface="+mn-ea"/>
              </a:rPr>
              <a:t>提供患者良好的休息环境</a:t>
            </a:r>
            <a:endParaRPr lang="zh-CN" altLang="en-US" sz="1800" b="1" spc="150" dirty="0">
              <a:solidFill>
                <a:schemeClr val="bg1"/>
              </a:solidFill>
              <a:latin typeface="+mn-lt"/>
              <a:ea typeface="+mn-lt"/>
              <a:cs typeface="+mn-lt"/>
              <a:sym typeface="+mn-ea"/>
            </a:endParaRPr>
          </a:p>
        </p:txBody>
      </p:sp>
      <p:sp>
        <p:nvSpPr>
          <p:cNvPr id="48" name="矩形 47"/>
          <p:cNvSpPr/>
          <p:nvPr>
            <p:custDataLst>
              <p:tags r:id="rId13"/>
            </p:custDataLst>
          </p:nvPr>
        </p:nvSpPr>
        <p:spPr>
          <a:xfrm>
            <a:off x="4451665" y="198349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6" name="矩形: 剪去单角 55"/>
          <p:cNvSpPr/>
          <p:nvPr>
            <p:custDataLst>
              <p:tags r:id="rId14"/>
            </p:custDataLst>
          </p:nvPr>
        </p:nvSpPr>
        <p:spPr>
          <a:xfrm flipV="1">
            <a:off x="4535238" y="4318423"/>
            <a:ext cx="3252758" cy="1921510"/>
          </a:xfrm>
          <a:prstGeom prst="snip1Rect">
            <a:avLst>
              <a:gd name="adj" fmla="val 17020"/>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 name="等腰三角形 56"/>
          <p:cNvSpPr/>
          <p:nvPr>
            <p:custDataLst>
              <p:tags r:id="rId15"/>
            </p:custDataLst>
          </p:nvPr>
        </p:nvSpPr>
        <p:spPr>
          <a:xfrm rot="5400000">
            <a:off x="7455847" y="5907786"/>
            <a:ext cx="325967" cy="338327"/>
          </a:xfrm>
          <a:prstGeom prst="triangle">
            <a:avLst>
              <a:gd name="adj" fmla="val 0"/>
            </a:avLst>
          </a:prstGeom>
          <a:solidFill>
            <a:srgbClr val="6BC0A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8" name="椭圆 57"/>
          <p:cNvSpPr/>
          <p:nvPr>
            <p:custDataLst>
              <p:tags r:id="rId16"/>
            </p:custDataLst>
          </p:nvPr>
        </p:nvSpPr>
        <p:spPr>
          <a:xfrm>
            <a:off x="4365904" y="4170257"/>
            <a:ext cx="486033" cy="486033"/>
          </a:xfrm>
          <a:prstGeom prst="ellipse">
            <a:avLst/>
          </a:prstGeom>
          <a:solidFill>
            <a:srgbClr val="6BC0A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9" name="椭圆 58"/>
          <p:cNvSpPr/>
          <p:nvPr>
            <p:custDataLst>
              <p:tags r:id="rId17"/>
            </p:custDataLst>
          </p:nvPr>
        </p:nvSpPr>
        <p:spPr>
          <a:xfrm>
            <a:off x="4416360" y="4220713"/>
            <a:ext cx="385121" cy="385121"/>
          </a:xfrm>
          <a:prstGeom prst="ellipse">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59"/>
          <p:cNvSpPr/>
          <p:nvPr>
            <p:custDataLst>
              <p:tags r:id="rId18"/>
            </p:custDataLst>
          </p:nvPr>
        </p:nvSpPr>
        <p:spPr>
          <a:xfrm>
            <a:off x="4801481" y="4734606"/>
            <a:ext cx="2711563" cy="1089144"/>
          </a:xfrm>
          <a:prstGeom prst="rect">
            <a:avLst/>
          </a:prstGeom>
        </p:spPr>
        <p:txBody>
          <a:bodyPr wrap="square">
            <a:normAutofit/>
          </a:bodyPr>
          <a:p>
            <a:pPr>
              <a:buClr>
                <a:schemeClr val="tx1"/>
              </a:buClr>
            </a:pPr>
            <a:r>
              <a:rPr lang="en-US" altLang="zh-CN" sz="1800" b="1">
                <a:solidFill>
                  <a:schemeClr val="bg1"/>
                </a:solidFill>
                <a:latin typeface="+mn-lt"/>
                <a:ea typeface="+mn-lt"/>
                <a:cs typeface="+mn-lt"/>
                <a:sym typeface="+mn-ea"/>
              </a:rPr>
              <a:t>5.</a:t>
            </a:r>
            <a:r>
              <a:rPr lang="zh-CN" altLang="en-US" sz="1800" b="1" dirty="0">
                <a:solidFill>
                  <a:schemeClr val="bg1"/>
                </a:solidFill>
                <a:latin typeface="+mn-lt"/>
                <a:ea typeface="+mn-lt"/>
                <a:cs typeface="+mn-lt"/>
                <a:sym typeface="+mn-ea"/>
              </a:rPr>
              <a:t>健康教育</a:t>
            </a:r>
            <a:endParaRPr lang="zh-CN" altLang="en-US" sz="1800" b="1" spc="150" dirty="0">
              <a:solidFill>
                <a:schemeClr val="bg1"/>
              </a:solidFill>
              <a:latin typeface="+mn-lt"/>
              <a:ea typeface="+mn-lt"/>
              <a:cs typeface="+mn-lt"/>
              <a:sym typeface="+mn-ea"/>
            </a:endParaRPr>
          </a:p>
        </p:txBody>
      </p:sp>
      <p:sp>
        <p:nvSpPr>
          <p:cNvPr id="66" name="矩形 65"/>
          <p:cNvSpPr/>
          <p:nvPr>
            <p:custDataLst>
              <p:tags r:id="rId19"/>
            </p:custDataLst>
          </p:nvPr>
        </p:nvSpPr>
        <p:spPr>
          <a:xfrm>
            <a:off x="4451665" y="423139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E</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1" name="矩形: 剪去单角 50"/>
          <p:cNvSpPr/>
          <p:nvPr>
            <p:custDataLst>
              <p:tags r:id="rId20"/>
            </p:custDataLst>
          </p:nvPr>
        </p:nvSpPr>
        <p:spPr>
          <a:xfrm flipV="1">
            <a:off x="758884" y="4318423"/>
            <a:ext cx="3252758" cy="1921510"/>
          </a:xfrm>
          <a:prstGeom prst="snip1Rect">
            <a:avLst>
              <a:gd name="adj" fmla="val 1702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 name="等腰三角形 51"/>
          <p:cNvSpPr/>
          <p:nvPr>
            <p:custDataLst>
              <p:tags r:id="rId21"/>
            </p:custDataLst>
          </p:nvPr>
        </p:nvSpPr>
        <p:spPr>
          <a:xfrm rot="5400000">
            <a:off x="3679493" y="5907786"/>
            <a:ext cx="325967" cy="338327"/>
          </a:xfrm>
          <a:prstGeom prst="triangle">
            <a:avLst>
              <a:gd name="adj" fmla="val 0"/>
            </a:avLst>
          </a:prstGeom>
          <a:solidFill>
            <a:srgbClr val="7AC2C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3" name="椭圆 52"/>
          <p:cNvSpPr/>
          <p:nvPr>
            <p:custDataLst>
              <p:tags r:id="rId22"/>
            </p:custDataLst>
          </p:nvPr>
        </p:nvSpPr>
        <p:spPr>
          <a:xfrm>
            <a:off x="589550" y="4170257"/>
            <a:ext cx="486033" cy="486033"/>
          </a:xfrm>
          <a:prstGeom prst="ellipse">
            <a:avLst/>
          </a:prstGeom>
          <a:solidFill>
            <a:srgbClr val="7AC2C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4" name="椭圆 53"/>
          <p:cNvSpPr/>
          <p:nvPr>
            <p:custDataLst>
              <p:tags r:id="rId23"/>
            </p:custDataLst>
          </p:nvPr>
        </p:nvSpPr>
        <p:spPr>
          <a:xfrm>
            <a:off x="640006" y="4220713"/>
            <a:ext cx="385121" cy="385121"/>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24"/>
            </p:custDataLst>
          </p:nvPr>
        </p:nvSpPr>
        <p:spPr>
          <a:xfrm>
            <a:off x="1025127" y="4734606"/>
            <a:ext cx="2711563" cy="1089144"/>
          </a:xfrm>
          <a:prstGeom prst="rect">
            <a:avLst/>
          </a:prstGeom>
        </p:spPr>
        <p:txBody>
          <a:bodyPr wrap="square">
            <a:normAutofit/>
          </a:bodyPr>
          <a:p>
            <a:pPr>
              <a:buClr>
                <a:schemeClr val="tx1"/>
              </a:buClr>
            </a:pPr>
            <a:r>
              <a:rPr lang="en-US" altLang="zh-CN" sz="1800" b="1">
                <a:solidFill>
                  <a:schemeClr val="bg1"/>
                </a:solidFill>
                <a:latin typeface="+mn-lt"/>
                <a:ea typeface="+mn-lt"/>
                <a:cs typeface="+mn-lt"/>
                <a:sym typeface="+mn-ea"/>
              </a:rPr>
              <a:t>4.</a:t>
            </a:r>
            <a:r>
              <a:rPr lang="zh-CN" altLang="en-US" sz="1800" b="1" dirty="0">
                <a:solidFill>
                  <a:schemeClr val="bg1"/>
                </a:solidFill>
                <a:latin typeface="+mn-lt"/>
                <a:ea typeface="+mn-lt"/>
                <a:cs typeface="+mn-lt"/>
                <a:sym typeface="+mn-ea"/>
              </a:rPr>
              <a:t>心理护理</a:t>
            </a:r>
            <a:endParaRPr lang="zh-CN" altLang="en-US" sz="1800" b="1" spc="150" dirty="0">
              <a:solidFill>
                <a:schemeClr val="bg1"/>
              </a:solidFill>
              <a:latin typeface="+mn-lt"/>
              <a:ea typeface="+mn-lt"/>
              <a:cs typeface="+mn-lt"/>
              <a:sym typeface="+mn-ea"/>
            </a:endParaRPr>
          </a:p>
        </p:txBody>
      </p:sp>
      <p:sp>
        <p:nvSpPr>
          <p:cNvPr id="67" name="矩形 66"/>
          <p:cNvSpPr/>
          <p:nvPr>
            <p:custDataLst>
              <p:tags r:id="rId25"/>
            </p:custDataLst>
          </p:nvPr>
        </p:nvSpPr>
        <p:spPr>
          <a:xfrm>
            <a:off x="675311" y="423139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D</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5" name="矩形: 剪去单角 44"/>
          <p:cNvSpPr/>
          <p:nvPr>
            <p:custDataLst>
              <p:tags r:id="rId26"/>
            </p:custDataLst>
          </p:nvPr>
        </p:nvSpPr>
        <p:spPr>
          <a:xfrm flipV="1">
            <a:off x="8311592" y="2070523"/>
            <a:ext cx="3252758" cy="1921510"/>
          </a:xfrm>
          <a:prstGeom prst="snip1Rect">
            <a:avLst>
              <a:gd name="adj" fmla="val 1702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等腰三角形 45"/>
          <p:cNvSpPr/>
          <p:nvPr>
            <p:custDataLst>
              <p:tags r:id="rId27"/>
            </p:custDataLst>
          </p:nvPr>
        </p:nvSpPr>
        <p:spPr>
          <a:xfrm rot="5400000">
            <a:off x="11232201" y="3659886"/>
            <a:ext cx="325967" cy="338327"/>
          </a:xfrm>
          <a:prstGeom prst="triangle">
            <a:avLst>
              <a:gd name="adj" fmla="val 0"/>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7" name="椭圆 46"/>
          <p:cNvSpPr/>
          <p:nvPr>
            <p:custDataLst>
              <p:tags r:id="rId28"/>
            </p:custDataLst>
          </p:nvPr>
        </p:nvSpPr>
        <p:spPr>
          <a:xfrm>
            <a:off x="8142258" y="1922357"/>
            <a:ext cx="486033" cy="486033"/>
          </a:xfrm>
          <a:prstGeom prst="ellipse">
            <a:avLst/>
          </a:prstGeom>
          <a:solidFill>
            <a:srgbClr val="79B6D3">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9" name="椭圆 48"/>
          <p:cNvSpPr/>
          <p:nvPr>
            <p:custDataLst>
              <p:tags r:id="rId29"/>
            </p:custDataLst>
          </p:nvPr>
        </p:nvSpPr>
        <p:spPr>
          <a:xfrm>
            <a:off x="8192714" y="1972813"/>
            <a:ext cx="385121" cy="38512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30"/>
            </p:custDataLst>
          </p:nvPr>
        </p:nvSpPr>
        <p:spPr>
          <a:xfrm>
            <a:off x="8577580" y="2486660"/>
            <a:ext cx="2481580" cy="1089025"/>
          </a:xfrm>
          <a:prstGeom prst="rect">
            <a:avLst/>
          </a:prstGeom>
        </p:spPr>
        <p:txBody>
          <a:bodyPr wrap="square">
            <a:normAutofit/>
          </a:bodyPr>
          <a:p>
            <a:pPr>
              <a:lnSpc>
                <a:spcPct val="120000"/>
              </a:lnSpc>
            </a:pPr>
            <a:r>
              <a:rPr lang="en-US" altLang="zh-CN" sz="1800" b="1">
                <a:solidFill>
                  <a:schemeClr val="bg1"/>
                </a:solidFill>
                <a:latin typeface="+mn-lt"/>
                <a:ea typeface="+mn-lt"/>
                <a:cs typeface="+mn-lt"/>
                <a:sym typeface="+mn-ea"/>
              </a:rPr>
              <a:t>3.</a:t>
            </a:r>
            <a:r>
              <a:rPr lang="zh-CN" altLang="en-US" sz="1800" b="1" dirty="0">
                <a:solidFill>
                  <a:schemeClr val="bg1"/>
                </a:solidFill>
                <a:latin typeface="+mn-lt"/>
                <a:ea typeface="+mn-lt"/>
                <a:cs typeface="+mn-lt"/>
                <a:sym typeface="+mn-ea"/>
              </a:rPr>
              <a:t>根据患者的病情实施氧疗</a:t>
            </a:r>
            <a:endParaRPr lang="zh-CN" altLang="en-US" sz="1800" b="1" spc="150" dirty="0">
              <a:solidFill>
                <a:schemeClr val="bg1"/>
              </a:solidFill>
              <a:latin typeface="+mn-lt"/>
              <a:ea typeface="+mn-lt"/>
              <a:cs typeface="+mn-lt"/>
              <a:sym typeface="+mn-ea"/>
            </a:endParaRPr>
          </a:p>
        </p:txBody>
      </p:sp>
      <p:sp>
        <p:nvSpPr>
          <p:cNvPr id="68" name="矩形 67"/>
          <p:cNvSpPr/>
          <p:nvPr>
            <p:custDataLst>
              <p:tags r:id="rId31"/>
            </p:custDataLst>
          </p:nvPr>
        </p:nvSpPr>
        <p:spPr>
          <a:xfrm>
            <a:off x="8228019" y="198349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1" name="矩形: 剪去单角 60"/>
          <p:cNvSpPr/>
          <p:nvPr>
            <p:custDataLst>
              <p:tags r:id="rId32"/>
            </p:custDataLst>
          </p:nvPr>
        </p:nvSpPr>
        <p:spPr>
          <a:xfrm flipV="1">
            <a:off x="8311592" y="4318423"/>
            <a:ext cx="3252758" cy="1921510"/>
          </a:xfrm>
          <a:prstGeom prst="snip1Rect">
            <a:avLst>
              <a:gd name="adj" fmla="val 17020"/>
            </a:avLst>
          </a:prstGeom>
          <a:solidFill>
            <a:srgbClr val="79BB8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2" name="等腰三角形 61"/>
          <p:cNvSpPr/>
          <p:nvPr>
            <p:custDataLst>
              <p:tags r:id="rId33"/>
            </p:custDataLst>
          </p:nvPr>
        </p:nvSpPr>
        <p:spPr>
          <a:xfrm rot="5400000">
            <a:off x="11232201" y="5907786"/>
            <a:ext cx="325967" cy="338327"/>
          </a:xfrm>
          <a:prstGeom prst="triangle">
            <a:avLst>
              <a:gd name="adj" fmla="val 0"/>
            </a:avLst>
          </a:prstGeom>
          <a:solidFill>
            <a:srgbClr val="79BB8F">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63" name="椭圆 62"/>
          <p:cNvSpPr/>
          <p:nvPr>
            <p:custDataLst>
              <p:tags r:id="rId34"/>
            </p:custDataLst>
          </p:nvPr>
        </p:nvSpPr>
        <p:spPr>
          <a:xfrm>
            <a:off x="8142258" y="4170257"/>
            <a:ext cx="486033" cy="486033"/>
          </a:xfrm>
          <a:prstGeom prst="ellipse">
            <a:avLst/>
          </a:prstGeom>
          <a:solidFill>
            <a:srgbClr val="79BB8F">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4" name="椭圆 63"/>
          <p:cNvSpPr/>
          <p:nvPr>
            <p:custDataLst>
              <p:tags r:id="rId35"/>
            </p:custDataLst>
          </p:nvPr>
        </p:nvSpPr>
        <p:spPr>
          <a:xfrm>
            <a:off x="8192714" y="4220713"/>
            <a:ext cx="385121" cy="385121"/>
          </a:xfrm>
          <a:prstGeom prst="ellipse">
            <a:avLst/>
          </a:prstGeom>
          <a:solidFill>
            <a:srgbClr val="79BB8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5" name="矩形 64"/>
          <p:cNvSpPr/>
          <p:nvPr>
            <p:custDataLst>
              <p:tags r:id="rId36"/>
            </p:custDataLst>
          </p:nvPr>
        </p:nvSpPr>
        <p:spPr>
          <a:xfrm>
            <a:off x="8577580" y="4734560"/>
            <a:ext cx="2616200" cy="1089025"/>
          </a:xfrm>
          <a:prstGeom prst="rect">
            <a:avLst/>
          </a:prstGeom>
        </p:spPr>
        <p:txBody>
          <a:bodyPr wrap="square">
            <a:normAutofit/>
          </a:bodyPr>
          <a:p>
            <a:pPr>
              <a:lnSpc>
                <a:spcPct val="120000"/>
              </a:lnSpc>
            </a:pPr>
            <a:r>
              <a:rPr lang="en-US" altLang="zh-CN" sz="1800" b="1">
                <a:solidFill>
                  <a:schemeClr val="bg1"/>
                </a:solidFill>
                <a:latin typeface="+mn-lt"/>
                <a:ea typeface="+mn-lt"/>
                <a:cs typeface="+mn-lt"/>
                <a:sym typeface="+mn-ea"/>
              </a:rPr>
              <a:t>6.</a:t>
            </a:r>
            <a:r>
              <a:rPr lang="zh-CN" altLang="en-US" sz="1800" b="1" dirty="0">
                <a:solidFill>
                  <a:schemeClr val="bg1"/>
                </a:solidFill>
                <a:latin typeface="+mn-lt"/>
                <a:ea typeface="+mn-lt"/>
                <a:cs typeface="+mn-lt"/>
                <a:sym typeface="+mn-ea"/>
              </a:rPr>
              <a:t>准备好急救药物和急救仪器</a:t>
            </a:r>
            <a:endParaRPr lang="zh-CN" altLang="en-US" sz="1800" spc="150" dirty="0">
              <a:solidFill>
                <a:schemeClr val="bg1"/>
              </a:solidFill>
              <a:latin typeface="+mn-lt"/>
              <a:ea typeface="+mn-lt"/>
              <a:cs typeface="+mn-lt"/>
              <a:sym typeface="+mn-ea"/>
            </a:endParaRPr>
          </a:p>
        </p:txBody>
      </p:sp>
      <p:sp>
        <p:nvSpPr>
          <p:cNvPr id="69" name="矩形 68"/>
          <p:cNvSpPr/>
          <p:nvPr>
            <p:custDataLst>
              <p:tags r:id="rId37"/>
            </p:custDataLst>
          </p:nvPr>
        </p:nvSpPr>
        <p:spPr>
          <a:xfrm>
            <a:off x="8228019" y="423139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F</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3" name="Title 6"/>
          <p:cNvSpPr txBox="1"/>
          <p:nvPr>
            <p:custDataLst>
              <p:tags r:id="rId38"/>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二、异常脉搏的观察与护理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1382" name="Picture 2" descr="img051"/>
          <p:cNvPicPr>
            <a:picLocks noChangeAspect="1"/>
          </p:cNvPicPr>
          <p:nvPr>
            <p:custDataLst>
              <p:tags r:id="rId1"/>
            </p:custDataLst>
          </p:nvPr>
        </p:nvPicPr>
        <p:blipFill>
          <a:blip r:embed="rId2"/>
          <a:stretch>
            <a:fillRect/>
          </a:stretch>
        </p:blipFill>
        <p:spPr>
          <a:xfrm>
            <a:off x="5880100" y="1268730"/>
            <a:ext cx="5579745" cy="5195570"/>
          </a:xfrm>
          <a:prstGeom prst="rect">
            <a:avLst/>
          </a:prstGeom>
          <a:noFill/>
          <a:ln w="9525">
            <a:noFill/>
          </a:ln>
        </p:spPr>
      </p:pic>
      <p:sp>
        <p:nvSpPr>
          <p:cNvPr id="3" name="文本框 2"/>
          <p:cNvSpPr txBox="1"/>
          <p:nvPr/>
        </p:nvSpPr>
        <p:spPr>
          <a:xfrm>
            <a:off x="982980" y="2781300"/>
            <a:ext cx="4045585" cy="2168525"/>
          </a:xfrm>
          <a:prstGeom prst="rect">
            <a:avLst/>
          </a:prstGeom>
          <a:noFill/>
        </p:spPr>
        <p:txBody>
          <a:bodyPr wrap="square" rtlCol="0" anchor="t">
            <a:spAutoFit/>
          </a:bodyPr>
          <a:p>
            <a:pPr lvl="0" algn="just" eaLnBrk="1" hangingPunct="1">
              <a:lnSpc>
                <a:spcPct val="150000"/>
              </a:lnSpc>
            </a:pPr>
            <a:r>
              <a:rPr lang="zh-CN" altLang="en-US" sz="1800" dirty="0">
                <a:solidFill>
                  <a:schemeClr val="tx1"/>
                </a:solidFill>
                <a:effectLst/>
                <a:latin typeface="微软雅黑" panose="020B0503020204020204" charset="-122"/>
                <a:ea typeface="微软雅黑" panose="020B0503020204020204" charset="-122"/>
                <a:sym typeface="+mn-ea"/>
              </a:rPr>
              <a:t>凡浅表且靠近骨骼的大动脉均可作为测量脉搏的部位。临床上最常选择的诊脉部位是桡动脉，其次是颞动脉、颈动脉、肱动脉、腘动脉、足背动脉、胫后动脉及股动脉等</a:t>
            </a:r>
            <a:endParaRPr lang="zh-CN" altLang="en-US" sz="1800" dirty="0">
              <a:solidFill>
                <a:schemeClr val="tx1"/>
              </a:solidFill>
              <a:effectLst/>
              <a:latin typeface="微软雅黑" panose="020B0503020204020204" charset="-122"/>
              <a:ea typeface="微软雅黑" panose="020B0503020204020204" charset="-122"/>
              <a:sym typeface="+mn-ea"/>
            </a:endParaRPr>
          </a:p>
        </p:txBody>
      </p:sp>
      <p:sp>
        <p:nvSpPr>
          <p:cNvPr id="5" name="文本框 4"/>
          <p:cNvSpPr txBox="1"/>
          <p:nvPr/>
        </p:nvSpPr>
        <p:spPr>
          <a:xfrm>
            <a:off x="911225" y="2277110"/>
            <a:ext cx="3738880" cy="475615"/>
          </a:xfrm>
          <a:prstGeom prst="rect">
            <a:avLst/>
          </a:prstGeom>
          <a:noFill/>
        </p:spPr>
        <p:txBody>
          <a:bodyPr wrap="square" rtlCol="0" anchor="t">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25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（一）脉搏的测量部位</a:t>
            </a:r>
            <a:endParaRPr lang="zh-CN" altLang="en-US" sz="25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23" name="Title 6"/>
          <p:cNvSpPr txBox="1"/>
          <p:nvPr>
            <p:custDataLst>
              <p:tags r:id="rId3"/>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三、脉搏的测量</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609600" y="40217"/>
            <a:ext cx="10972800" cy="1117600"/>
          </a:xfrm>
        </p:spPr>
        <p:txBody>
          <a:bodyPr vert="horz" wrap="square" lIns="121920" tIns="60960" rIns="121920" bIns="60960" numCol="1" anchor="ctr" anchorCtr="0" compatLnSpc="1"/>
          <a:p>
            <a:pPr algn="ctr" eaLnBrk="1" hangingPunct="1"/>
            <a:r>
              <a:rPr lang="zh-CN" altLang="en-US" sz="3735" b="1" dirty="0">
                <a:effectLst>
                  <a:outerShdw blurRad="38100" dist="38100" dir="2700000">
                    <a:srgbClr val="000000"/>
                  </a:outerShdw>
                </a:effectLst>
                <a:ea typeface="宋体" panose="02010600030101010101" pitchFamily="2" charset="-122"/>
              </a:rPr>
              <a:t>（二）测量脉搏的方法</a:t>
            </a:r>
            <a:endParaRPr lang="zh-CN" altLang="en-US" sz="3735" b="1" dirty="0">
              <a:effectLst>
                <a:outerShdw blurRad="38100" dist="38100" dir="2700000">
                  <a:srgbClr val="000000"/>
                </a:outerShdw>
              </a:effectLst>
              <a:ea typeface="宋体" panose="02010600030101010101" pitchFamily="2" charset="-122"/>
            </a:endParaRPr>
          </a:p>
        </p:txBody>
      </p:sp>
      <p:grpSp>
        <p:nvGrpSpPr>
          <p:cNvPr id="112643" name="组合 13"/>
          <p:cNvGrpSpPr/>
          <p:nvPr/>
        </p:nvGrpSpPr>
        <p:grpSpPr>
          <a:xfrm>
            <a:off x="609600" y="1701800"/>
            <a:ext cx="11176000" cy="1930400"/>
            <a:chOff x="326212" y="2438400"/>
            <a:chExt cx="7881975" cy="1092200"/>
          </a:xfrm>
        </p:grpSpPr>
        <p:sp>
          <p:nvSpPr>
            <p:cNvPr id="112644" name="AutoShape 5"/>
            <p:cNvSpPr/>
            <p:nvPr/>
          </p:nvSpPr>
          <p:spPr>
            <a:xfrm>
              <a:off x="1828800" y="2438400"/>
              <a:ext cx="1807387" cy="1092200"/>
            </a:xfrm>
            <a:prstGeom prst="chevron">
              <a:avLst>
                <a:gd name="adj" fmla="val 50257"/>
              </a:avLst>
            </a:prstGeom>
            <a:gradFill rotWithShape="1">
              <a:gsLst>
                <a:gs pos="0">
                  <a:schemeClr val="hlink"/>
                </a:gs>
                <a:gs pos="100000">
                  <a:schemeClr val="accent1"/>
                </a:gs>
              </a:gsLst>
              <a:lin ang="0" scaled="1"/>
              <a:tileRect/>
            </a:gradFill>
            <a:ln w="12700" cap="flat" cmpd="sng">
              <a:solidFill>
                <a:schemeClr val="accent2"/>
              </a:solidFill>
              <a:prstDash val="solid"/>
              <a:miter/>
              <a:headEnd type="none" w="med" len="med"/>
              <a:tailEnd type="none" w="med" len="med"/>
            </a:ln>
          </p:spPr>
          <p:txBody>
            <a:bodyPr wrap="none" anchor="ctr" anchorCtr="0"/>
            <a:p>
              <a:pPr algn="ctr" latinLnBrk="1"/>
              <a:endParaRPr lang="ko-KR" altLang="en-US" sz="2665" b="1" dirty="0">
                <a:solidFill>
                  <a:schemeClr val="tx1"/>
                </a:solidFill>
                <a:latin typeface="楷体_GB2312" panose="02010609030101010101" pitchFamily="49" charset="-122"/>
                <a:ea typeface="Gulim" panose="020B0600000101010101" pitchFamily="34" charset="-127"/>
              </a:endParaRPr>
            </a:p>
          </p:txBody>
        </p:sp>
        <p:sp>
          <p:nvSpPr>
            <p:cNvPr id="112645" name="AutoShape 6"/>
            <p:cNvSpPr/>
            <p:nvPr/>
          </p:nvSpPr>
          <p:spPr>
            <a:xfrm>
              <a:off x="326212" y="2438400"/>
              <a:ext cx="1807387" cy="1092200"/>
            </a:xfrm>
            <a:prstGeom prst="homePlate">
              <a:avLst>
                <a:gd name="adj" fmla="val 50257"/>
              </a:avLst>
            </a:prstGeom>
            <a:gradFill rotWithShape="1">
              <a:gsLst>
                <a:gs pos="0">
                  <a:schemeClr val="bg1"/>
                </a:gs>
                <a:gs pos="100000">
                  <a:schemeClr val="hlink"/>
                </a:gs>
              </a:gsLst>
              <a:lin ang="0" scaled="1"/>
              <a:tileRect/>
            </a:gradFill>
            <a:ln w="12700" cap="flat" cmpd="sng">
              <a:solidFill>
                <a:schemeClr val="accent2"/>
              </a:solidFill>
              <a:prstDash val="solid"/>
              <a:miter/>
              <a:headEnd type="none" w="med" len="med"/>
              <a:tailEnd type="none" w="med" len="med"/>
            </a:ln>
          </p:spPr>
          <p:txBody>
            <a:bodyPr wrap="none" anchor="ctr" anchorCtr="0"/>
            <a:p>
              <a:pPr algn="ctr"/>
              <a:endParaRPr lang="zh-CN" altLang="en-US" sz="2665" b="1" dirty="0">
                <a:solidFill>
                  <a:schemeClr val="tx1"/>
                </a:solidFill>
                <a:latin typeface="楷体_GB2312" panose="02010609030101010101" pitchFamily="49" charset="-122"/>
                <a:ea typeface="楷体_GB2312" panose="02010609030101010101" pitchFamily="49" charset="-122"/>
              </a:endParaRPr>
            </a:p>
          </p:txBody>
        </p:sp>
        <p:sp>
          <p:nvSpPr>
            <p:cNvPr id="112646" name="AutoShape 7"/>
            <p:cNvSpPr/>
            <p:nvPr/>
          </p:nvSpPr>
          <p:spPr>
            <a:xfrm>
              <a:off x="3352800" y="2438400"/>
              <a:ext cx="1807387" cy="1092200"/>
            </a:xfrm>
            <a:prstGeom prst="chevron">
              <a:avLst>
                <a:gd name="adj" fmla="val 50257"/>
              </a:avLst>
            </a:prstGeom>
            <a:gradFill rotWithShape="1">
              <a:gsLst>
                <a:gs pos="0">
                  <a:schemeClr val="accent1"/>
                </a:gs>
                <a:gs pos="100000">
                  <a:schemeClr val="accent2"/>
                </a:gs>
              </a:gsLst>
              <a:lin ang="0" scaled="1"/>
              <a:tileRect/>
            </a:gradFill>
            <a:ln w="12700" cap="flat" cmpd="sng">
              <a:solidFill>
                <a:schemeClr val="accent2"/>
              </a:solidFill>
              <a:prstDash val="solid"/>
              <a:miter/>
              <a:headEnd type="none" w="med" len="med"/>
              <a:tailEnd type="none" w="med" len="med"/>
            </a:ln>
          </p:spPr>
          <p:txBody>
            <a:bodyPr wrap="none" anchor="ctr" anchorCtr="0"/>
            <a:p>
              <a:pPr algn="ctr"/>
              <a:endParaRPr lang="zh-CN" altLang="en-US" sz="2665" b="1" dirty="0">
                <a:solidFill>
                  <a:schemeClr val="tx1"/>
                </a:solidFill>
                <a:latin typeface="楷体_GB2312" panose="02010609030101010101" pitchFamily="49" charset="-122"/>
                <a:ea typeface="楷体_GB2312" panose="02010609030101010101" pitchFamily="49" charset="-122"/>
              </a:endParaRPr>
            </a:p>
          </p:txBody>
        </p:sp>
        <p:sp>
          <p:nvSpPr>
            <p:cNvPr id="112647" name="AutoShape 8"/>
            <p:cNvSpPr/>
            <p:nvPr/>
          </p:nvSpPr>
          <p:spPr>
            <a:xfrm>
              <a:off x="4876800" y="2438400"/>
              <a:ext cx="1807387" cy="1092200"/>
            </a:xfrm>
            <a:prstGeom prst="chevron">
              <a:avLst>
                <a:gd name="adj" fmla="val 50257"/>
              </a:avLst>
            </a:prstGeom>
            <a:gradFill rotWithShape="1">
              <a:gsLst>
                <a:gs pos="0">
                  <a:schemeClr val="accent2"/>
                </a:gs>
                <a:gs pos="100000">
                  <a:schemeClr val="tx2"/>
                </a:gs>
              </a:gsLst>
              <a:lin ang="0" scaled="1"/>
              <a:tileRect/>
            </a:gradFill>
            <a:ln w="12700" cap="flat" cmpd="sng">
              <a:solidFill>
                <a:schemeClr val="accent2"/>
              </a:solidFill>
              <a:prstDash val="solid"/>
              <a:miter/>
              <a:headEnd type="none" w="med" len="med"/>
              <a:tailEnd type="none" w="med" len="med"/>
            </a:ln>
          </p:spPr>
          <p:txBody>
            <a:bodyPr wrap="none" anchor="ctr" anchorCtr="0"/>
            <a:p>
              <a:pPr algn="ctr"/>
              <a:endParaRPr lang="zh-CN" altLang="en-US" sz="2665" b="1" dirty="0">
                <a:solidFill>
                  <a:schemeClr val="tx1"/>
                </a:solidFill>
                <a:latin typeface="楷体_GB2312" panose="02010609030101010101" pitchFamily="49" charset="-122"/>
                <a:ea typeface="楷体_GB2312" panose="02010609030101010101" pitchFamily="49" charset="-122"/>
              </a:endParaRPr>
            </a:p>
          </p:txBody>
        </p:sp>
        <p:sp>
          <p:nvSpPr>
            <p:cNvPr id="112648" name="Text Box 15"/>
            <p:cNvSpPr txBox="1"/>
            <p:nvPr/>
          </p:nvSpPr>
          <p:spPr>
            <a:xfrm>
              <a:off x="609600" y="2817813"/>
              <a:ext cx="845747" cy="283828"/>
            </a:xfrm>
            <a:prstGeom prst="rect">
              <a:avLst/>
            </a:prstGeom>
            <a:noFill/>
            <a:ln w="9525">
              <a:noFill/>
            </a:ln>
          </p:spPr>
          <p:txBody>
            <a:bodyPr>
              <a:spAutoFit/>
            </a:bodyPr>
            <a:p>
              <a:pPr algn="ctr" latinLnBrk="1"/>
              <a:r>
                <a:rPr lang="zh-CN" altLang="en-US" sz="2665" b="1" dirty="0">
                  <a:solidFill>
                    <a:schemeClr val="tx2"/>
                  </a:solidFill>
                  <a:latin typeface="楷体_GB2312" panose="02010609030101010101" pitchFamily="49" charset="-122"/>
                  <a:ea typeface="楷体_GB2312" panose="02010609030101010101" pitchFamily="49" charset="-122"/>
                </a:rPr>
                <a:t>目的</a:t>
              </a:r>
              <a:endParaRPr lang="en-US" altLang="ko-KR" sz="2665" b="1">
                <a:solidFill>
                  <a:schemeClr val="tx2"/>
                </a:solidFill>
                <a:latin typeface="楷体_GB2312" panose="02010609030101010101" pitchFamily="49" charset="-122"/>
                <a:ea typeface="楷体_GB2312" panose="02010609030101010101" pitchFamily="49" charset="-122"/>
              </a:endParaRPr>
            </a:p>
          </p:txBody>
        </p:sp>
        <p:sp>
          <p:nvSpPr>
            <p:cNvPr id="112649" name="Text Box 16"/>
            <p:cNvSpPr txBox="1"/>
            <p:nvPr/>
          </p:nvSpPr>
          <p:spPr>
            <a:xfrm>
              <a:off x="2514654" y="2818035"/>
              <a:ext cx="773270" cy="283828"/>
            </a:xfrm>
            <a:prstGeom prst="rect">
              <a:avLst/>
            </a:prstGeom>
            <a:noFill/>
            <a:ln w="9525">
              <a:noFill/>
            </a:ln>
          </p:spPr>
          <p:txBody>
            <a:bodyPr>
              <a:spAutoFit/>
            </a:bodyPr>
            <a:p>
              <a:pPr algn="ctr" latinLnBrk="1"/>
              <a:r>
                <a:rPr lang="zh-CN" altLang="en-US" sz="2665" b="1" dirty="0">
                  <a:solidFill>
                    <a:schemeClr val="tx2"/>
                  </a:solidFill>
                  <a:latin typeface="楷体_GB2312" panose="02010609030101010101" pitchFamily="49" charset="-122"/>
                  <a:ea typeface="楷体_GB2312" panose="02010609030101010101" pitchFamily="49" charset="-122"/>
                </a:rPr>
                <a:t>评估</a:t>
              </a:r>
              <a:endParaRPr lang="en-US" altLang="zh-CN" sz="2665" b="1">
                <a:solidFill>
                  <a:schemeClr val="tx2"/>
                </a:solidFill>
                <a:latin typeface="楷体_GB2312" panose="02010609030101010101" pitchFamily="49" charset="-122"/>
                <a:ea typeface="楷体_GB2312" panose="02010609030101010101" pitchFamily="49" charset="-122"/>
              </a:endParaRPr>
            </a:p>
          </p:txBody>
        </p:sp>
        <p:sp>
          <p:nvSpPr>
            <p:cNvPr id="112650" name="Text Box 17"/>
            <p:cNvSpPr txBox="1"/>
            <p:nvPr/>
          </p:nvSpPr>
          <p:spPr>
            <a:xfrm>
              <a:off x="4038600" y="2800290"/>
              <a:ext cx="760835" cy="283828"/>
            </a:xfrm>
            <a:prstGeom prst="rect">
              <a:avLst/>
            </a:prstGeom>
            <a:noFill/>
            <a:ln w="9525">
              <a:noFill/>
            </a:ln>
          </p:spPr>
          <p:txBody>
            <a:bodyPr>
              <a:spAutoFit/>
            </a:bodyPr>
            <a:p>
              <a:pPr algn="ctr" latinLnBrk="1"/>
              <a:r>
                <a:rPr lang="zh-CN" altLang="en-US" sz="2665" b="1" dirty="0">
                  <a:solidFill>
                    <a:schemeClr val="tx2"/>
                  </a:solidFill>
                  <a:latin typeface="楷体_GB2312" panose="02010609030101010101" pitchFamily="49" charset="-122"/>
                  <a:ea typeface="楷体_GB2312" panose="02010609030101010101" pitchFamily="49" charset="-122"/>
                </a:rPr>
                <a:t>准备</a:t>
              </a:r>
              <a:endParaRPr lang="en-US" altLang="ko-KR" sz="2665" b="1">
                <a:solidFill>
                  <a:schemeClr val="tx2"/>
                </a:solidFill>
                <a:latin typeface="楷体_GB2312" panose="02010609030101010101" pitchFamily="49" charset="-122"/>
                <a:ea typeface="楷体_GB2312" panose="02010609030101010101" pitchFamily="49" charset="-122"/>
              </a:endParaRPr>
            </a:p>
          </p:txBody>
        </p:sp>
        <p:sp>
          <p:nvSpPr>
            <p:cNvPr id="112651" name="Text Box 18"/>
            <p:cNvSpPr txBox="1"/>
            <p:nvPr/>
          </p:nvSpPr>
          <p:spPr>
            <a:xfrm>
              <a:off x="5486400" y="2667000"/>
              <a:ext cx="837035" cy="515921"/>
            </a:xfrm>
            <a:prstGeom prst="rect">
              <a:avLst/>
            </a:prstGeom>
            <a:noFill/>
            <a:ln w="9525">
              <a:noFill/>
            </a:ln>
          </p:spPr>
          <p:txBody>
            <a:bodyPr>
              <a:spAutoFit/>
            </a:bodyPr>
            <a:p>
              <a:pPr algn="ctr" latinLnBrk="1"/>
              <a:r>
                <a:rPr lang="zh-CN" altLang="en-US" sz="2665" b="1" dirty="0">
                  <a:latin typeface="楷体_GB2312" panose="02010609030101010101" pitchFamily="49" charset="-122"/>
                  <a:ea typeface="楷体_GB2312" panose="02010609030101010101" pitchFamily="49" charset="-122"/>
                </a:rPr>
                <a:t>操作规程</a:t>
              </a:r>
              <a:endParaRPr lang="en-US" altLang="ko-KR" sz="2665" b="1">
                <a:latin typeface="楷体_GB2312" panose="02010609030101010101" pitchFamily="49" charset="-122"/>
                <a:ea typeface="楷体_GB2312" panose="02010609030101010101" pitchFamily="49" charset="-122"/>
              </a:endParaRPr>
            </a:p>
          </p:txBody>
        </p:sp>
        <p:sp>
          <p:nvSpPr>
            <p:cNvPr id="12" name="AutoShape 8"/>
            <p:cNvSpPr>
              <a:spLocks noChangeArrowheads="1"/>
            </p:cNvSpPr>
            <p:nvPr/>
          </p:nvSpPr>
          <p:spPr bwMode="gray">
            <a:xfrm>
              <a:off x="6400409" y="2438400"/>
              <a:ext cx="1807778" cy="1092200"/>
            </a:xfrm>
            <a:prstGeom prst="chevron">
              <a:avLst>
                <a:gd name="adj" fmla="val 50254"/>
              </a:avLst>
            </a:prstGeom>
            <a:gradFill flip="none" rotWithShape="1">
              <a:gsLst>
                <a:gs pos="0">
                  <a:schemeClr val="accent2">
                    <a:lumMod val="75000"/>
                    <a:alpha val="70000"/>
                  </a:schemeClr>
                </a:gs>
                <a:gs pos="50000">
                  <a:schemeClr val="accent5">
                    <a:lumMod val="25000"/>
                    <a:shade val="67500"/>
                    <a:satMod val="115000"/>
                  </a:schemeClr>
                </a:gs>
                <a:gs pos="100000">
                  <a:schemeClr val="accent5">
                    <a:lumMod val="25000"/>
                    <a:shade val="100000"/>
                    <a:satMod val="115000"/>
                  </a:schemeClr>
                </a:gs>
              </a:gsLst>
              <a:lin ang="10800000" scaled="1"/>
              <a:tileRect/>
            </a:gradFill>
            <a:ln w="12700">
              <a:solidFill>
                <a:schemeClr val="accent2"/>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uLnTx/>
                <a:uFillTx/>
                <a:latin typeface="楷体_GB2312" panose="02010609030101010101" pitchFamily="49" charset="-122"/>
                <a:ea typeface="楷体_GB2312" panose="02010609030101010101" pitchFamily="49" charset="-122"/>
                <a:cs typeface="+mn-cs"/>
              </a:endParaRPr>
            </a:p>
          </p:txBody>
        </p:sp>
        <p:sp>
          <p:nvSpPr>
            <p:cNvPr id="112653" name="Text Box 18"/>
            <p:cNvSpPr txBox="1"/>
            <p:nvPr/>
          </p:nvSpPr>
          <p:spPr>
            <a:xfrm>
              <a:off x="7086600" y="2688608"/>
              <a:ext cx="764010" cy="515921"/>
            </a:xfrm>
            <a:prstGeom prst="rect">
              <a:avLst/>
            </a:prstGeom>
            <a:noFill/>
            <a:ln w="9525">
              <a:noFill/>
            </a:ln>
          </p:spPr>
          <p:txBody>
            <a:bodyPr>
              <a:spAutoFit/>
            </a:bodyPr>
            <a:p>
              <a:pPr algn="ctr" latinLnBrk="1"/>
              <a:r>
                <a:rPr lang="zh-CN" altLang="en-US" sz="2665" b="1" dirty="0">
                  <a:latin typeface="楷体_GB2312" panose="02010609030101010101" pitchFamily="49" charset="-122"/>
                  <a:ea typeface="楷体_GB2312" panose="02010609030101010101" pitchFamily="49" charset="-122"/>
                </a:rPr>
                <a:t>注意事项</a:t>
              </a:r>
              <a:endParaRPr lang="en-US" altLang="ko-KR" sz="2665" b="1">
                <a:latin typeface="楷体_GB2312" panose="02010609030101010101" pitchFamily="49" charset="-122"/>
                <a:ea typeface="楷体_GB2312" panose="02010609030101010101" pitchFamily="49" charset="-122"/>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custDataLst>
              <p:tags r:id="rId1"/>
            </p:custDataLst>
          </p:nvPr>
        </p:nvSpPr>
        <p:spPr>
          <a:xfrm>
            <a:off x="263525" y="1052830"/>
            <a:ext cx="10972800" cy="474345"/>
          </a:xfrm>
        </p:spPr>
        <p:txBody>
          <a:bodyPr vert="horz" wrap="square" lIns="121920" tIns="60960" rIns="121920" bIns="60960" numCol="1" anchor="ctr" anchorCtr="0" compatLnSpc="1">
            <a:normAutofit fontScale="90000"/>
          </a:bodyPr>
          <a:p>
            <a:pPr algn="l" eaLnBrk="1" hangingPunct="1"/>
            <a:r>
              <a:rPr lang="zh-CN" altLang="en-US" sz="2780" b="1" dirty="0">
                <a:effectLst/>
              </a:rPr>
              <a:t>（二）测量脉搏的方法</a:t>
            </a:r>
            <a:endParaRPr lang="zh-CN" altLang="en-US" sz="2780" b="1" dirty="0">
              <a:effectLst/>
            </a:endParaRPr>
          </a:p>
        </p:txBody>
      </p:sp>
      <p:cxnSp>
        <p:nvCxnSpPr>
          <p:cNvPr id="5" name="直接连接符 4"/>
          <p:cNvCxnSpPr/>
          <p:nvPr>
            <p:custDataLst>
              <p:tags r:id="rId2"/>
            </p:custDataLst>
          </p:nvPr>
        </p:nvCxnSpPr>
        <p:spPr>
          <a:xfrm>
            <a:off x="4298192" y="1987987"/>
            <a:ext cx="0" cy="327600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12" name="Freeform 9"/>
          <p:cNvSpPr/>
          <p:nvPr>
            <p:custDataLst>
              <p:tags r:id="rId3"/>
            </p:custDataLst>
          </p:nvPr>
        </p:nvSpPr>
        <p:spPr bwMode="auto">
          <a:xfrm>
            <a:off x="2253532" y="2517243"/>
            <a:ext cx="456765" cy="635334"/>
          </a:xfrm>
          <a:custGeom>
            <a:avLst/>
            <a:gdLst>
              <a:gd name="T0" fmla="*/ 103 w 103"/>
              <a:gd name="T1" fmla="*/ 91 h 143"/>
              <a:gd name="T2" fmla="*/ 51 w 103"/>
              <a:gd name="T3" fmla="*/ 143 h 143"/>
              <a:gd name="T4" fmla="*/ 0 w 103"/>
              <a:gd name="T5" fmla="*/ 91 h 143"/>
              <a:gd name="T6" fmla="*/ 51 w 103"/>
              <a:gd name="T7" fmla="*/ 0 h 143"/>
              <a:gd name="T8" fmla="*/ 103 w 103"/>
              <a:gd name="T9" fmla="*/ 91 h 143"/>
            </a:gdLst>
            <a:ahLst/>
            <a:cxnLst>
              <a:cxn ang="0">
                <a:pos x="T0" y="T1"/>
              </a:cxn>
              <a:cxn ang="0">
                <a:pos x="T2" y="T3"/>
              </a:cxn>
              <a:cxn ang="0">
                <a:pos x="T4" y="T5"/>
              </a:cxn>
              <a:cxn ang="0">
                <a:pos x="T6" y="T7"/>
              </a:cxn>
              <a:cxn ang="0">
                <a:pos x="T8" y="T9"/>
              </a:cxn>
            </a:cxnLst>
            <a:rect l="0" t="0" r="r" b="b"/>
            <a:pathLst>
              <a:path w="103" h="143">
                <a:moveTo>
                  <a:pt x="103" y="91"/>
                </a:moveTo>
                <a:cubicBezTo>
                  <a:pt x="103" y="120"/>
                  <a:pt x="80" y="143"/>
                  <a:pt x="51" y="143"/>
                </a:cubicBezTo>
                <a:cubicBezTo>
                  <a:pt x="23" y="143"/>
                  <a:pt x="0" y="120"/>
                  <a:pt x="0" y="91"/>
                </a:cubicBezTo>
                <a:cubicBezTo>
                  <a:pt x="0" y="63"/>
                  <a:pt x="51" y="0"/>
                  <a:pt x="51" y="0"/>
                </a:cubicBezTo>
                <a:cubicBezTo>
                  <a:pt x="51" y="0"/>
                  <a:pt x="103" y="63"/>
                  <a:pt x="103" y="91"/>
                </a:cubicBezTo>
                <a:close/>
              </a:path>
            </a:pathLst>
          </a:custGeom>
          <a:noFill/>
          <a:ln w="30163" cap="rnd">
            <a:solidFill>
              <a:srgbClr val="1F74AD"/>
            </a:solidFill>
            <a:prstDash val="solid"/>
            <a:round/>
          </a:ln>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3" name="Freeform 10"/>
          <p:cNvSpPr/>
          <p:nvPr>
            <p:custDataLst>
              <p:tags r:id="rId4"/>
            </p:custDataLst>
          </p:nvPr>
        </p:nvSpPr>
        <p:spPr bwMode="auto">
          <a:xfrm>
            <a:off x="2693379" y="2663859"/>
            <a:ext cx="150375" cy="300750"/>
          </a:xfrm>
          <a:custGeom>
            <a:avLst/>
            <a:gdLst>
              <a:gd name="T0" fmla="*/ 0 w 34"/>
              <a:gd name="T1" fmla="*/ 13 h 68"/>
              <a:gd name="T2" fmla="*/ 9 w 34"/>
              <a:gd name="T3" fmla="*/ 0 h 68"/>
              <a:gd name="T4" fmla="*/ 34 w 34"/>
              <a:gd name="T5" fmla="*/ 44 h 68"/>
              <a:gd name="T6" fmla="*/ 15 w 34"/>
              <a:gd name="T7" fmla="*/ 68 h 68"/>
            </a:gdLst>
            <a:ahLst/>
            <a:cxnLst>
              <a:cxn ang="0">
                <a:pos x="T0" y="T1"/>
              </a:cxn>
              <a:cxn ang="0">
                <a:pos x="T2" y="T3"/>
              </a:cxn>
              <a:cxn ang="0">
                <a:pos x="T4" y="T5"/>
              </a:cxn>
              <a:cxn ang="0">
                <a:pos x="T6" y="T7"/>
              </a:cxn>
            </a:cxnLst>
            <a:rect l="0" t="0" r="r" b="b"/>
            <a:pathLst>
              <a:path w="34" h="68">
                <a:moveTo>
                  <a:pt x="0" y="13"/>
                </a:moveTo>
                <a:cubicBezTo>
                  <a:pt x="5" y="6"/>
                  <a:pt x="9" y="0"/>
                  <a:pt x="9" y="0"/>
                </a:cubicBezTo>
                <a:cubicBezTo>
                  <a:pt x="9" y="0"/>
                  <a:pt x="34" y="31"/>
                  <a:pt x="34" y="44"/>
                </a:cubicBezTo>
                <a:cubicBezTo>
                  <a:pt x="34" y="56"/>
                  <a:pt x="26" y="66"/>
                  <a:pt x="15" y="68"/>
                </a:cubicBezTo>
              </a:path>
            </a:pathLst>
          </a:custGeom>
          <a:noFill/>
          <a:ln w="30163" cap="rnd">
            <a:solidFill>
              <a:srgbClr val="1F74AD"/>
            </a:solidFill>
            <a:prstDash val="solid"/>
            <a:round/>
          </a:ln>
        </p:spPr>
        <p:txBody>
          <a:bodyPr vert="horz" wrap="square" lIns="91440" tIns="45720" rIns="91440" bIns="45720" numCol="1" anchor="t" anchorCtr="0" compatLnSpc="1">
            <a:normAutofit fontScale="925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7" name="Freeform 5"/>
          <p:cNvSpPr/>
          <p:nvPr>
            <p:custDataLst>
              <p:tags r:id="rId5"/>
            </p:custDataLst>
          </p:nvPr>
        </p:nvSpPr>
        <p:spPr bwMode="auto">
          <a:xfrm>
            <a:off x="9336281" y="2504356"/>
            <a:ext cx="428039" cy="43176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8" name="Freeform 6"/>
          <p:cNvSpPr/>
          <p:nvPr>
            <p:custDataLst>
              <p:tags r:id="rId6"/>
            </p:custDataLst>
          </p:nvPr>
        </p:nvSpPr>
        <p:spPr bwMode="auto">
          <a:xfrm>
            <a:off x="9397074" y="2845545"/>
            <a:ext cx="337468" cy="169975"/>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325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9" name="Freeform 7"/>
          <p:cNvSpPr/>
          <p:nvPr>
            <p:custDataLst>
              <p:tags r:id="rId7"/>
            </p:custDataLst>
          </p:nvPr>
        </p:nvSpPr>
        <p:spPr bwMode="auto">
          <a:xfrm>
            <a:off x="9253154" y="2874082"/>
            <a:ext cx="179901" cy="179900"/>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0" name="Line 8"/>
          <p:cNvSpPr>
            <a:spLocks noChangeShapeType="1"/>
          </p:cNvSpPr>
          <p:nvPr>
            <p:custDataLst>
              <p:tags r:id="rId8"/>
            </p:custDataLst>
          </p:nvPr>
        </p:nvSpPr>
        <p:spPr bwMode="auto">
          <a:xfrm flipH="1">
            <a:off x="9678712" y="2848027"/>
            <a:ext cx="68238" cy="68238"/>
          </a:xfrm>
          <a:prstGeom prst="line">
            <a:avLst/>
          </a:prstGeom>
          <a:noFill/>
          <a:ln w="30163" cap="rnd">
            <a:solidFill>
              <a:srgbClr val="1AA3AA"/>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2" name="Freeform 244"/>
          <p:cNvSpPr/>
          <p:nvPr>
            <p:custDataLst>
              <p:tags r:id="rId9"/>
            </p:custDataLst>
          </p:nvPr>
        </p:nvSpPr>
        <p:spPr bwMode="auto">
          <a:xfrm>
            <a:off x="5742877" y="2813290"/>
            <a:ext cx="469150" cy="216162"/>
          </a:xfrm>
          <a:custGeom>
            <a:avLst/>
            <a:gdLst>
              <a:gd name="T0" fmla="*/ 42 w 124"/>
              <a:gd name="T1" fmla="*/ 0 h 57"/>
              <a:gd name="T2" fmla="*/ 8 w 124"/>
              <a:gd name="T3" fmla="*/ 0 h 57"/>
              <a:gd name="T4" fmla="*/ 0 w 124"/>
              <a:gd name="T5" fmla="*/ 8 h 57"/>
              <a:gd name="T6" fmla="*/ 0 w 124"/>
              <a:gd name="T7" fmla="*/ 49 h 57"/>
              <a:gd name="T8" fmla="*/ 8 w 124"/>
              <a:gd name="T9" fmla="*/ 57 h 57"/>
              <a:gd name="T10" fmla="*/ 124 w 124"/>
              <a:gd name="T11" fmla="*/ 57 h 57"/>
            </a:gdLst>
            <a:ahLst/>
            <a:cxnLst>
              <a:cxn ang="0">
                <a:pos x="T0" y="T1"/>
              </a:cxn>
              <a:cxn ang="0">
                <a:pos x="T2" y="T3"/>
              </a:cxn>
              <a:cxn ang="0">
                <a:pos x="T4" y="T5"/>
              </a:cxn>
              <a:cxn ang="0">
                <a:pos x="T6" y="T7"/>
              </a:cxn>
              <a:cxn ang="0">
                <a:pos x="T8" y="T9"/>
              </a:cxn>
              <a:cxn ang="0">
                <a:pos x="T10" y="T11"/>
              </a:cxn>
            </a:cxnLst>
            <a:rect l="0" t="0" r="r" b="b"/>
            <a:pathLst>
              <a:path w="124" h="57">
                <a:moveTo>
                  <a:pt x="42" y="0"/>
                </a:moveTo>
                <a:cubicBezTo>
                  <a:pt x="8" y="0"/>
                  <a:pt x="8" y="0"/>
                  <a:pt x="8" y="0"/>
                </a:cubicBezTo>
                <a:cubicBezTo>
                  <a:pt x="4" y="0"/>
                  <a:pt x="0" y="4"/>
                  <a:pt x="0" y="8"/>
                </a:cubicBezTo>
                <a:cubicBezTo>
                  <a:pt x="0" y="49"/>
                  <a:pt x="0" y="49"/>
                  <a:pt x="0" y="49"/>
                </a:cubicBezTo>
                <a:cubicBezTo>
                  <a:pt x="0" y="53"/>
                  <a:pt x="4" y="57"/>
                  <a:pt x="8" y="57"/>
                </a:cubicBezTo>
                <a:cubicBezTo>
                  <a:pt x="124" y="57"/>
                  <a:pt x="124" y="57"/>
                  <a:pt x="124" y="57"/>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3" name="Freeform 245"/>
          <p:cNvSpPr/>
          <p:nvPr>
            <p:custDataLst>
              <p:tags r:id="rId10"/>
            </p:custDataLst>
          </p:nvPr>
        </p:nvSpPr>
        <p:spPr bwMode="auto">
          <a:xfrm>
            <a:off x="5795716" y="2555498"/>
            <a:ext cx="310631" cy="465948"/>
          </a:xfrm>
          <a:custGeom>
            <a:avLst/>
            <a:gdLst>
              <a:gd name="T0" fmla="*/ 80 w 82"/>
              <a:gd name="T1" fmla="*/ 40 h 123"/>
              <a:gd name="T2" fmla="*/ 44 w 82"/>
              <a:gd name="T3" fmla="*/ 3 h 123"/>
              <a:gd name="T4" fmla="*/ 32 w 82"/>
              <a:gd name="T5" fmla="*/ 3 h 123"/>
              <a:gd name="T6" fmla="*/ 3 w 82"/>
              <a:gd name="T7" fmla="*/ 32 h 123"/>
              <a:gd name="T8" fmla="*/ 3 w 82"/>
              <a:gd name="T9" fmla="*/ 44 h 123"/>
              <a:gd name="T10" fmla="*/ 82 w 82"/>
              <a:gd name="T11" fmla="*/ 123 h 123"/>
            </a:gdLst>
            <a:ahLst/>
            <a:cxnLst>
              <a:cxn ang="0">
                <a:pos x="T0" y="T1"/>
              </a:cxn>
              <a:cxn ang="0">
                <a:pos x="T2" y="T3"/>
              </a:cxn>
              <a:cxn ang="0">
                <a:pos x="T4" y="T5"/>
              </a:cxn>
              <a:cxn ang="0">
                <a:pos x="T6" y="T7"/>
              </a:cxn>
              <a:cxn ang="0">
                <a:pos x="T8" y="T9"/>
              </a:cxn>
              <a:cxn ang="0">
                <a:pos x="T10" y="T11"/>
              </a:cxn>
            </a:cxnLst>
            <a:rect l="0" t="0" r="r" b="b"/>
            <a:pathLst>
              <a:path w="82" h="123">
                <a:moveTo>
                  <a:pt x="80" y="40"/>
                </a:moveTo>
                <a:cubicBezTo>
                  <a:pt x="44" y="3"/>
                  <a:pt x="44" y="3"/>
                  <a:pt x="44" y="3"/>
                </a:cubicBezTo>
                <a:cubicBezTo>
                  <a:pt x="41" y="0"/>
                  <a:pt x="35" y="0"/>
                  <a:pt x="32" y="3"/>
                </a:cubicBezTo>
                <a:cubicBezTo>
                  <a:pt x="3" y="32"/>
                  <a:pt x="3" y="32"/>
                  <a:pt x="3" y="32"/>
                </a:cubicBezTo>
                <a:cubicBezTo>
                  <a:pt x="0" y="35"/>
                  <a:pt x="0" y="41"/>
                  <a:pt x="3" y="44"/>
                </a:cubicBezTo>
                <a:cubicBezTo>
                  <a:pt x="82" y="123"/>
                  <a:pt x="82" y="123"/>
                  <a:pt x="82" y="123"/>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4" name="Freeform 246"/>
          <p:cNvSpPr/>
          <p:nvPr>
            <p:custDataLst>
              <p:tags r:id="rId11"/>
            </p:custDataLst>
          </p:nvPr>
        </p:nvSpPr>
        <p:spPr bwMode="auto">
          <a:xfrm>
            <a:off x="6098342" y="2544290"/>
            <a:ext cx="216161" cy="485162"/>
          </a:xfrm>
          <a:custGeom>
            <a:avLst/>
            <a:gdLst>
              <a:gd name="T0" fmla="*/ 49 w 57"/>
              <a:gd name="T1" fmla="*/ 128 h 128"/>
              <a:gd name="T2" fmla="*/ 57 w 57"/>
              <a:gd name="T3" fmla="*/ 120 h 128"/>
              <a:gd name="T4" fmla="*/ 57 w 57"/>
              <a:gd name="T5" fmla="*/ 8 h 128"/>
              <a:gd name="T6" fmla="*/ 49 w 57"/>
              <a:gd name="T7" fmla="*/ 0 h 128"/>
              <a:gd name="T8" fmla="*/ 8 w 57"/>
              <a:gd name="T9" fmla="*/ 0 h 128"/>
              <a:gd name="T10" fmla="*/ 0 w 57"/>
              <a:gd name="T11" fmla="*/ 8 h 128"/>
              <a:gd name="T12" fmla="*/ 0 w 57"/>
              <a:gd name="T13" fmla="*/ 120 h 128"/>
              <a:gd name="T14" fmla="*/ 8 w 57"/>
              <a:gd name="T15" fmla="*/ 128 h 128"/>
              <a:gd name="T16" fmla="*/ 49 w 57"/>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8">
                <a:moveTo>
                  <a:pt x="49" y="128"/>
                </a:moveTo>
                <a:cubicBezTo>
                  <a:pt x="54" y="128"/>
                  <a:pt x="57" y="124"/>
                  <a:pt x="57" y="120"/>
                </a:cubicBezTo>
                <a:cubicBezTo>
                  <a:pt x="57" y="8"/>
                  <a:pt x="57" y="8"/>
                  <a:pt x="57" y="8"/>
                </a:cubicBezTo>
                <a:cubicBezTo>
                  <a:pt x="57" y="4"/>
                  <a:pt x="54" y="0"/>
                  <a:pt x="49" y="0"/>
                </a:cubicBezTo>
                <a:cubicBezTo>
                  <a:pt x="8" y="0"/>
                  <a:pt x="8" y="0"/>
                  <a:pt x="8" y="0"/>
                </a:cubicBezTo>
                <a:cubicBezTo>
                  <a:pt x="4" y="0"/>
                  <a:pt x="0" y="4"/>
                  <a:pt x="0" y="8"/>
                </a:cubicBezTo>
                <a:cubicBezTo>
                  <a:pt x="0" y="120"/>
                  <a:pt x="0" y="120"/>
                  <a:pt x="0" y="120"/>
                </a:cubicBezTo>
                <a:cubicBezTo>
                  <a:pt x="0" y="124"/>
                  <a:pt x="4" y="128"/>
                  <a:pt x="8" y="128"/>
                </a:cubicBezTo>
                <a:lnTo>
                  <a:pt x="49" y="128"/>
                </a:lnTo>
                <a:close/>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5" name="Oval 247"/>
          <p:cNvSpPr>
            <a:spLocks noChangeArrowheads="1"/>
          </p:cNvSpPr>
          <p:nvPr>
            <p:custDataLst>
              <p:tags r:id="rId12"/>
            </p:custDataLst>
          </p:nvPr>
        </p:nvSpPr>
        <p:spPr bwMode="auto">
          <a:xfrm>
            <a:off x="6143175" y="2954195"/>
            <a:ext cx="33626" cy="33626"/>
          </a:xfrm>
          <a:prstGeom prst="ellipse">
            <a:avLst/>
          </a:prstGeom>
          <a:solidFill>
            <a:srgbClr val="03595D"/>
          </a:solidFill>
          <a:ln w="9525">
            <a:solidFill>
              <a:srgbClr val="3498DB"/>
            </a:solidFill>
            <a:round/>
          </a:ln>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cxnSp>
        <p:nvCxnSpPr>
          <p:cNvPr id="35" name="直接连接符 34"/>
          <p:cNvCxnSpPr/>
          <p:nvPr>
            <p:custDataLst>
              <p:tags r:id="rId13"/>
            </p:custDataLst>
          </p:nvPr>
        </p:nvCxnSpPr>
        <p:spPr>
          <a:xfrm>
            <a:off x="7778239" y="1987987"/>
            <a:ext cx="0" cy="327600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28" name="ïşļiḓé"/>
          <p:cNvSpPr/>
          <p:nvPr>
            <p:custDataLst>
              <p:tags r:id="rId14"/>
            </p:custDataLst>
          </p:nvPr>
        </p:nvSpPr>
        <p:spPr bwMode="auto">
          <a:xfrm>
            <a:off x="995680" y="3738245"/>
            <a:ext cx="3124835" cy="221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5000"/>
              </a:lnSpc>
              <a:spcBef>
                <a:spcPts val="600"/>
              </a:spcBef>
            </a:pPr>
            <a:r>
              <a:rPr lang="en-US" altLang="zh-CN" sz="1600">
                <a:solidFill>
                  <a:schemeClr val="tx1"/>
                </a:solidFill>
                <a:effectLst/>
                <a:latin typeface="微软雅黑" panose="020B0503020204020204" charset="-122"/>
                <a:ea typeface="微软雅黑" panose="020B0503020204020204" charset="-122"/>
                <a:cs typeface="微软雅黑" panose="020B0503020204020204" charset="-122"/>
                <a:sym typeface="+mn-ea"/>
              </a:rPr>
              <a:t>1</a:t>
            </a:r>
            <a:r>
              <a:rPr lang="zh-CN" altLang="en-US" sz="1600" dirty="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zh-CN" altLang="x-none" sz="1600" dirty="0">
                <a:solidFill>
                  <a:schemeClr val="tx1"/>
                </a:solidFill>
                <a:effectLst/>
                <a:latin typeface="微软雅黑" panose="020B0503020204020204" charset="-122"/>
                <a:ea typeface="微软雅黑" panose="020B0503020204020204" charset="-122"/>
                <a:cs typeface="微软雅黑" panose="020B0503020204020204" charset="-122"/>
                <a:sym typeface="+mn-ea"/>
              </a:rPr>
              <a:t>判断脉搏有无异常</a:t>
            </a:r>
            <a:r>
              <a:rPr lang="zh-CN" altLang="en-US" sz="1600" dirty="0">
                <a:solidFill>
                  <a:schemeClr val="tx1"/>
                </a:solidFill>
                <a:effectLst/>
                <a:latin typeface="微软雅黑" panose="020B0503020204020204" charset="-122"/>
                <a:ea typeface="微软雅黑" panose="020B0503020204020204" charset="-122"/>
                <a:cs typeface="微软雅黑" panose="020B0503020204020204" charset="-122"/>
                <a:sym typeface="+mn-ea"/>
              </a:rPr>
              <a:t>。</a:t>
            </a:r>
            <a:endParaRPr lang="en-US" altLang="zh-CN" sz="1600">
              <a:solidFill>
                <a:schemeClr val="tx1"/>
              </a:solidFill>
              <a:effectLst/>
              <a:latin typeface="微软雅黑" panose="020B0503020204020204" charset="-122"/>
              <a:ea typeface="微软雅黑" panose="020B0503020204020204" charset="-122"/>
              <a:cs typeface="微软雅黑" panose="020B0503020204020204" charset="-122"/>
            </a:endParaRPr>
          </a:p>
          <a:p>
            <a:pPr>
              <a:lnSpc>
                <a:spcPct val="125000"/>
              </a:lnSpc>
              <a:spcBef>
                <a:spcPts val="600"/>
              </a:spcBef>
            </a:pPr>
            <a:r>
              <a:rPr lang="en-US" altLang="zh-CN" sz="1600">
                <a:solidFill>
                  <a:schemeClr val="tx1"/>
                </a:solidFill>
                <a:effectLst/>
                <a:latin typeface="微软雅黑" panose="020B0503020204020204" charset="-122"/>
                <a:ea typeface="微软雅黑" panose="020B0503020204020204" charset="-122"/>
                <a:cs typeface="微软雅黑" panose="020B0503020204020204" charset="-122"/>
                <a:sym typeface="+mn-ea"/>
              </a:rPr>
              <a:t>2</a:t>
            </a:r>
            <a:r>
              <a:rPr lang="zh-CN" altLang="en-US" sz="1600" dirty="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zh-CN" altLang="x-none" sz="1600" dirty="0">
                <a:solidFill>
                  <a:schemeClr val="tx1"/>
                </a:solidFill>
                <a:effectLst/>
                <a:latin typeface="微软雅黑" panose="020B0503020204020204" charset="-122"/>
                <a:ea typeface="微软雅黑" panose="020B0503020204020204" charset="-122"/>
                <a:cs typeface="微软雅黑" panose="020B0503020204020204" charset="-122"/>
                <a:sym typeface="+mn-ea"/>
              </a:rPr>
              <a:t>动态监测脉搏变化，间接了解心脏状况</a:t>
            </a:r>
            <a:r>
              <a:rPr lang="zh-CN" altLang="en-US" sz="1600" dirty="0">
                <a:solidFill>
                  <a:schemeClr val="tx1"/>
                </a:solidFill>
                <a:effectLst/>
                <a:latin typeface="微软雅黑" panose="020B0503020204020204" charset="-122"/>
                <a:ea typeface="微软雅黑" panose="020B0503020204020204" charset="-122"/>
                <a:cs typeface="微软雅黑" panose="020B0503020204020204" charset="-122"/>
                <a:sym typeface="+mn-ea"/>
              </a:rPr>
              <a:t>。</a:t>
            </a:r>
            <a:endParaRPr lang="en-US" altLang="zh-CN" sz="1600">
              <a:solidFill>
                <a:schemeClr val="tx1"/>
              </a:solidFill>
              <a:effectLst/>
              <a:latin typeface="微软雅黑" panose="020B0503020204020204" charset="-122"/>
              <a:ea typeface="微软雅黑" panose="020B0503020204020204" charset="-122"/>
              <a:cs typeface="微软雅黑" panose="020B0503020204020204" charset="-122"/>
            </a:endParaRPr>
          </a:p>
          <a:p>
            <a:pPr>
              <a:lnSpc>
                <a:spcPct val="125000"/>
              </a:lnSpc>
              <a:spcBef>
                <a:spcPts val="600"/>
              </a:spcBef>
            </a:pPr>
            <a:r>
              <a:rPr lang="en-US" altLang="zh-CN" sz="1600">
                <a:solidFill>
                  <a:schemeClr val="tx1"/>
                </a:solidFill>
                <a:effectLst/>
                <a:latin typeface="微软雅黑" panose="020B0503020204020204" charset="-122"/>
                <a:ea typeface="微软雅黑" panose="020B0503020204020204" charset="-122"/>
                <a:cs typeface="微软雅黑" panose="020B0503020204020204" charset="-122"/>
                <a:sym typeface="+mn-ea"/>
              </a:rPr>
              <a:t>3</a:t>
            </a:r>
            <a:r>
              <a:rPr lang="zh-CN" altLang="en-US" sz="1600" dirty="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zh-CN" altLang="x-none" sz="1600" dirty="0">
                <a:solidFill>
                  <a:schemeClr val="tx1"/>
                </a:solidFill>
                <a:effectLst/>
                <a:latin typeface="微软雅黑" panose="020B0503020204020204" charset="-122"/>
                <a:ea typeface="微软雅黑" panose="020B0503020204020204" charset="-122"/>
                <a:cs typeface="微软雅黑" panose="020B0503020204020204" charset="-122"/>
                <a:sym typeface="+mn-ea"/>
              </a:rPr>
              <a:t>协助诊断，为预防、治疗、康复、护理提供依据。</a:t>
            </a:r>
            <a:endParaRPr lang="zh-CN" altLang="x-none" sz="1600" kern="0" spc="15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29" name="íṡḻîďé"/>
          <p:cNvSpPr txBox="1"/>
          <p:nvPr>
            <p:custDataLst>
              <p:tags r:id="rId15"/>
            </p:custDataLst>
          </p:nvPr>
        </p:nvSpPr>
        <p:spPr bwMode="auto">
          <a:xfrm>
            <a:off x="995740" y="3306927"/>
            <a:ext cx="3124857"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zh-CN" sz="2400" dirty="0">
                <a:solidFill>
                  <a:schemeClr val="tx1"/>
                </a:solidFill>
                <a:effectLst/>
                <a:latin typeface="微软雅黑" panose="020B0503020204020204" charset="-122"/>
                <a:ea typeface="微软雅黑" panose="020B0503020204020204" charset="-122"/>
                <a:sym typeface="+mn-ea"/>
              </a:rPr>
              <a:t>目的</a:t>
            </a:r>
            <a:endParaRPr lang="zh-CN" altLang="en-US" sz="2400" kern="0" spc="300">
              <a:solidFill>
                <a:srgbClr val="000000"/>
              </a:solidFill>
              <a:effectLst/>
              <a:latin typeface="微软雅黑" panose="020B0503020204020204" charset="-122"/>
              <a:ea typeface="微软雅黑" panose="020B0503020204020204" charset="-122"/>
            </a:endParaRPr>
          </a:p>
        </p:txBody>
      </p:sp>
      <p:sp>
        <p:nvSpPr>
          <p:cNvPr id="31" name="ïşļiḓé"/>
          <p:cNvSpPr/>
          <p:nvPr>
            <p:custDataLst>
              <p:tags r:id="rId16"/>
            </p:custDataLst>
          </p:nvPr>
        </p:nvSpPr>
        <p:spPr bwMode="auto">
          <a:xfrm>
            <a:off x="4437100" y="3738519"/>
            <a:ext cx="3124860" cy="131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5000"/>
              </a:lnSpc>
            </a:pPr>
            <a:r>
              <a:rPr lang="zh-CN" altLang="en-US" sz="1600"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sym typeface="+mn-ea"/>
              </a:rPr>
              <a:t>（</a:t>
            </a:r>
            <a:r>
              <a:rPr lang="en-US" altLang="zh-CN" sz="160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sym typeface="+mn-ea"/>
              </a:rPr>
              <a:t>1</a:t>
            </a:r>
            <a:r>
              <a:rPr lang="zh-CN" altLang="en-US" sz="1600"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sym typeface="+mn-ea"/>
              </a:rPr>
              <a:t>）患者的病情、治疗情况及合作程度。</a:t>
            </a:r>
            <a:endParaRPr lang="zh-CN" altLang="en-US" sz="1600"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endParaRPr>
          </a:p>
          <a:p>
            <a:pPr algn="l">
              <a:lnSpc>
                <a:spcPct val="125000"/>
              </a:lnSpc>
            </a:pPr>
            <a:r>
              <a:rPr lang="zh-CN" altLang="en-US" sz="1600"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sym typeface="+mn-ea"/>
              </a:rPr>
              <a:t> （</a:t>
            </a:r>
            <a:r>
              <a:rPr lang="en-US" altLang="zh-CN" sz="160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sym typeface="+mn-ea"/>
              </a:rPr>
              <a:t>2</a:t>
            </a:r>
            <a:r>
              <a:rPr lang="zh-CN" altLang="en-US" sz="1600"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sym typeface="+mn-ea"/>
              </a:rPr>
              <a:t>）患者在</a:t>
            </a:r>
            <a:r>
              <a:rPr lang="en-US" altLang="zh-CN" sz="160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sym typeface="+mn-ea"/>
              </a:rPr>
              <a:t>30</a:t>
            </a:r>
            <a:r>
              <a:rPr lang="zh-CN" altLang="en-US" sz="1600"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sym typeface="+mn-ea"/>
              </a:rPr>
              <a:t>分钟内有无剧烈活动、情绪波动等影响因素存在。</a:t>
            </a:r>
            <a:endParaRPr lang="zh-CN" altLang="en-US" sz="1600"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endParaRPr>
          </a:p>
          <a:p>
            <a:pPr algn="l">
              <a:lnSpc>
                <a:spcPct val="125000"/>
              </a:lnSpc>
            </a:pPr>
            <a:r>
              <a:rPr lang="zh-CN" altLang="en-US" sz="1600"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sym typeface="+mn-ea"/>
              </a:rPr>
              <a:t>（</a:t>
            </a:r>
            <a:r>
              <a:rPr lang="en-US" altLang="zh-CN" sz="160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sym typeface="+mn-ea"/>
              </a:rPr>
              <a:t>3</a:t>
            </a:r>
            <a:r>
              <a:rPr lang="zh-CN" altLang="en-US" sz="1600"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sym typeface="+mn-ea"/>
              </a:rPr>
              <a:t>）患者测量肢体有无偏瘫、功能障碍。</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25000"/>
              </a:lnSpc>
            </a:pPr>
            <a:endParaRPr lang="zh-CN" altLang="en-US" sz="1400" kern="0" spc="15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2" name="íṡḻîďé"/>
          <p:cNvSpPr txBox="1"/>
          <p:nvPr>
            <p:custDataLst>
              <p:tags r:id="rId17"/>
            </p:custDataLst>
          </p:nvPr>
        </p:nvSpPr>
        <p:spPr bwMode="auto">
          <a:xfrm>
            <a:off x="4422649" y="3306927"/>
            <a:ext cx="3139309"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2400" dirty="0">
                <a:solidFill>
                  <a:schemeClr val="tx1"/>
                </a:solidFill>
                <a:effectLst/>
                <a:latin typeface="微软雅黑" panose="020B0503020204020204" charset="-122"/>
                <a:ea typeface="微软雅黑" panose="020B0503020204020204" charset="-122"/>
                <a:sym typeface="+mn-ea"/>
              </a:rPr>
              <a:t>评估</a:t>
            </a:r>
            <a:endParaRPr lang="zh-CN" altLang="en-US" sz="2400" kern="0" spc="300">
              <a:solidFill>
                <a:srgbClr val="000000"/>
              </a:solidFill>
              <a:effectLst/>
              <a:latin typeface="微软雅黑" panose="020B0503020204020204" charset="-122"/>
              <a:ea typeface="微软雅黑" panose="020B0503020204020204" charset="-122"/>
            </a:endParaRPr>
          </a:p>
        </p:txBody>
      </p:sp>
      <p:sp>
        <p:nvSpPr>
          <p:cNvPr id="36" name="ïşļiḓé"/>
          <p:cNvSpPr/>
          <p:nvPr>
            <p:custDataLst>
              <p:tags r:id="rId18"/>
            </p:custDataLst>
          </p:nvPr>
        </p:nvSpPr>
        <p:spPr bwMode="auto">
          <a:xfrm>
            <a:off x="8124190" y="3789045"/>
            <a:ext cx="1640205" cy="1313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5000"/>
              </a:lnSpc>
              <a:spcBef>
                <a:spcPts val="600"/>
              </a:spcBef>
            </a:pPr>
            <a:r>
              <a:rPr lang="en-US" altLang="zh-CN" sz="1600">
                <a:solidFill>
                  <a:schemeClr val="tx1"/>
                </a:solidFill>
                <a:effectLst/>
                <a:latin typeface="微软雅黑" panose="020B0503020204020204" charset="-122"/>
                <a:ea typeface="微软雅黑" panose="020B0503020204020204" charset="-122"/>
                <a:cs typeface="微软雅黑" panose="020B0503020204020204" charset="-122"/>
                <a:sym typeface="+mn-ea"/>
              </a:rPr>
              <a:t>1</a:t>
            </a:r>
            <a:r>
              <a:rPr lang="zh-CN" altLang="en-US" sz="1600" dirty="0">
                <a:solidFill>
                  <a:schemeClr val="tx1"/>
                </a:solidFill>
                <a:effectLst/>
                <a:latin typeface="微软雅黑" panose="020B0503020204020204" charset="-122"/>
                <a:ea typeface="微软雅黑" panose="020B0503020204020204" charset="-122"/>
                <a:cs typeface="微软雅黑" panose="020B0503020204020204" charset="-122"/>
                <a:sym typeface="+mn-ea"/>
              </a:rPr>
              <a:t>．用物准备</a:t>
            </a:r>
            <a:endParaRPr lang="en-US" altLang="zh-CN" sz="1600">
              <a:solidFill>
                <a:schemeClr val="tx1"/>
              </a:solidFill>
              <a:effectLst/>
              <a:latin typeface="微软雅黑" panose="020B0503020204020204" charset="-122"/>
              <a:ea typeface="微软雅黑" panose="020B0503020204020204" charset="-122"/>
              <a:cs typeface="微软雅黑" panose="020B0503020204020204" charset="-122"/>
            </a:endParaRPr>
          </a:p>
          <a:p>
            <a:pPr>
              <a:lnSpc>
                <a:spcPct val="125000"/>
              </a:lnSpc>
              <a:spcBef>
                <a:spcPts val="600"/>
              </a:spcBef>
            </a:pPr>
            <a:r>
              <a:rPr lang="en-US" altLang="zh-CN" sz="1600">
                <a:solidFill>
                  <a:schemeClr val="tx1"/>
                </a:solidFill>
                <a:effectLst/>
                <a:latin typeface="微软雅黑" panose="020B0503020204020204" charset="-122"/>
                <a:ea typeface="微软雅黑" panose="020B0503020204020204" charset="-122"/>
                <a:cs typeface="微软雅黑" panose="020B0503020204020204" charset="-122"/>
                <a:sym typeface="+mn-ea"/>
              </a:rPr>
              <a:t>2</a:t>
            </a:r>
            <a:r>
              <a:rPr lang="zh-CN" altLang="en-US" sz="1600" dirty="0">
                <a:solidFill>
                  <a:schemeClr val="tx1"/>
                </a:solidFill>
                <a:effectLst/>
                <a:latin typeface="微软雅黑" panose="020B0503020204020204" charset="-122"/>
                <a:ea typeface="微软雅黑" panose="020B0503020204020204" charset="-122"/>
                <a:cs typeface="微软雅黑" panose="020B0503020204020204" charset="-122"/>
                <a:sym typeface="+mn-ea"/>
              </a:rPr>
              <a:t>．患者准备</a:t>
            </a:r>
            <a:endParaRPr lang="en-US" altLang="zh-CN" sz="1600">
              <a:solidFill>
                <a:schemeClr val="tx1"/>
              </a:solidFill>
              <a:effectLst/>
              <a:latin typeface="微软雅黑" panose="020B0503020204020204" charset="-122"/>
              <a:ea typeface="微软雅黑" panose="020B0503020204020204" charset="-122"/>
              <a:cs typeface="微软雅黑" panose="020B0503020204020204" charset="-122"/>
            </a:endParaRPr>
          </a:p>
          <a:p>
            <a:pPr>
              <a:lnSpc>
                <a:spcPct val="125000"/>
              </a:lnSpc>
              <a:spcBef>
                <a:spcPts val="600"/>
              </a:spcBef>
            </a:pPr>
            <a:r>
              <a:rPr lang="en-US" altLang="zh-CN" sz="1600">
                <a:solidFill>
                  <a:schemeClr val="tx1"/>
                </a:solidFill>
                <a:effectLst/>
                <a:latin typeface="微软雅黑" panose="020B0503020204020204" charset="-122"/>
                <a:ea typeface="微软雅黑" panose="020B0503020204020204" charset="-122"/>
                <a:cs typeface="微软雅黑" panose="020B0503020204020204" charset="-122"/>
                <a:sym typeface="+mn-ea"/>
              </a:rPr>
              <a:t>3. </a:t>
            </a:r>
            <a:r>
              <a:rPr lang="zh-CN" altLang="en-US" sz="1600" dirty="0">
                <a:solidFill>
                  <a:schemeClr val="tx1"/>
                </a:solidFill>
                <a:effectLst/>
                <a:latin typeface="微软雅黑" panose="020B0503020204020204" charset="-122"/>
                <a:ea typeface="微软雅黑" panose="020B0503020204020204" charset="-122"/>
                <a:cs typeface="微软雅黑" panose="020B0503020204020204" charset="-122"/>
                <a:sym typeface="+mn-ea"/>
              </a:rPr>
              <a:t>环境准备</a:t>
            </a:r>
            <a:endParaRPr lang="zh-CN" altLang="en-US" sz="1600" dirty="0">
              <a:solidFill>
                <a:schemeClr val="tx1"/>
              </a:solidFill>
              <a:effectLst/>
              <a:latin typeface="微软雅黑" panose="020B0503020204020204" charset="-122"/>
              <a:ea typeface="微软雅黑" panose="020B0503020204020204" charset="-122"/>
              <a:cs typeface="微软雅黑" panose="020B0503020204020204" charset="-122"/>
            </a:endParaRPr>
          </a:p>
          <a:p>
            <a:pPr algn="ctr">
              <a:lnSpc>
                <a:spcPct val="120000"/>
              </a:lnSpc>
            </a:pPr>
            <a:endParaRPr lang="zh-CN" altLang="en-US" sz="1400" kern="0" spc="150" dirty="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37" name="íṡḻîďé"/>
          <p:cNvSpPr txBox="1"/>
          <p:nvPr>
            <p:custDataLst>
              <p:tags r:id="rId19"/>
            </p:custDataLst>
          </p:nvPr>
        </p:nvSpPr>
        <p:spPr bwMode="auto">
          <a:xfrm>
            <a:off x="7878461" y="3306927"/>
            <a:ext cx="3124855"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2400" dirty="0">
                <a:solidFill>
                  <a:schemeClr val="tx1"/>
                </a:solidFill>
                <a:effectLst/>
                <a:latin typeface="微软雅黑" panose="020B0503020204020204" charset="-122"/>
                <a:ea typeface="微软雅黑" panose="020B0503020204020204" charset="-122"/>
                <a:sym typeface="+mn-ea"/>
              </a:rPr>
              <a:t>准备</a:t>
            </a:r>
            <a:endParaRPr lang="zh-CN" altLang="en-US" sz="2400" kern="0" spc="300">
              <a:solidFill>
                <a:srgbClr val="000000"/>
              </a:solidFill>
              <a:effectLst/>
              <a:latin typeface="微软雅黑" panose="020B0503020204020204" charset="-122"/>
              <a:ea typeface="微软雅黑" panose="020B0503020204020204" charset="-122"/>
            </a:endParaRPr>
          </a:p>
        </p:txBody>
      </p:sp>
      <p:sp>
        <p:nvSpPr>
          <p:cNvPr id="3" name="Title 6"/>
          <p:cNvSpPr txBox="1"/>
          <p:nvPr>
            <p:custDataLst>
              <p:tags r:id="rId20"/>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三、脉搏的测量</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839470" y="1268413"/>
            <a:ext cx="5950585" cy="370205"/>
          </a:xfrm>
        </p:spPr>
        <p:txBody>
          <a:bodyPr vert="horz" wrap="square" lIns="121920" tIns="60960" rIns="121920" bIns="60960" numCol="1" anchor="ctr" anchorCtr="0" compatLnSpc="1">
            <a:spAutoFit/>
          </a:bodyPr>
          <a:p>
            <a:r>
              <a:rPr lang="zh-CN" altLang="zh-CN" sz="1800" b="1" dirty="0">
                <a:effectLst/>
              </a:rPr>
              <a:t>4. 操作程序（见表 8-2-1）</a:t>
            </a:r>
            <a:endParaRPr lang="zh-CN" altLang="zh-CN" sz="1800" b="1" dirty="0">
              <a:effectLst/>
            </a:endParaRPr>
          </a:p>
        </p:txBody>
      </p:sp>
      <p:sp>
        <p:nvSpPr>
          <p:cNvPr id="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三、脉搏的测量</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custDataLst>
              <p:tags r:id="rId2"/>
            </p:custDataLst>
          </p:nvPr>
        </p:nvPicPr>
        <p:blipFill>
          <a:blip r:embed="rId3"/>
          <a:stretch>
            <a:fillRect/>
          </a:stretch>
        </p:blipFill>
        <p:spPr>
          <a:xfrm>
            <a:off x="2063750" y="2061210"/>
            <a:ext cx="7867650" cy="381952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rPr>
              <a:t>第八章</a:t>
            </a:r>
            <a:endPar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endParaRPr>
          </a:p>
          <a:p>
            <a:pPr algn="ctr">
              <a:lnSpc>
                <a:spcPct val="150000"/>
              </a:lnSpc>
              <a:defRPr/>
            </a:pPr>
            <a:r>
              <a:rPr lang="zh-CN" altLang="en-US" sz="6600" b="1" dirty="0">
                <a:solidFill>
                  <a:srgbClr val="0070C0"/>
                </a:solidFill>
                <a:latin typeface="微软雅黑" panose="020B0503020204020204" charset="-122"/>
                <a:ea typeface="微软雅黑" panose="020B0503020204020204" charset="-122"/>
                <a:cs typeface="+mn-ea"/>
                <a:sym typeface="+mn-ea"/>
              </a:rPr>
              <a:t>生命体征的观察与护理</a:t>
            </a:r>
            <a:endParaRPr lang="zh-CN" altLang="en-US" sz="6600" b="1" dirty="0">
              <a:solidFill>
                <a:srgbClr val="0070C0"/>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custDataLst>
              <p:tags r:id="rId1"/>
            </p:custDataLst>
          </p:nvPr>
        </p:nvSpPr>
        <p:spPr>
          <a:xfrm>
            <a:off x="335280" y="982028"/>
            <a:ext cx="3759200" cy="467995"/>
          </a:xfrm>
        </p:spPr>
        <p:txBody>
          <a:bodyPr vert="horz" wrap="square" lIns="121920" tIns="60960" rIns="121920" bIns="60960" numCol="1" anchor="ctr" anchorCtr="0" compatLnSpc="1">
            <a:spAutoFit/>
          </a:bodyPr>
          <a:p>
            <a:r>
              <a:rPr lang="zh-CN" altLang="zh-CN" sz="2500" b="1" dirty="0">
                <a:effectLst/>
              </a:rPr>
              <a:t>〖注意事项〗</a:t>
            </a:r>
            <a:endParaRPr lang="zh-CN" altLang="en-US" sz="2500" b="1" dirty="0">
              <a:effectLst/>
            </a:endParaRPr>
          </a:p>
        </p:txBody>
      </p:sp>
      <p:sp>
        <p:nvSpPr>
          <p:cNvPr id="13" name="文本框 12"/>
          <p:cNvSpPr txBox="1"/>
          <p:nvPr>
            <p:custDataLst>
              <p:tags r:id="rId2"/>
            </p:custDataLst>
          </p:nvPr>
        </p:nvSpPr>
        <p:spPr>
          <a:xfrm>
            <a:off x="497681" y="508147"/>
            <a:ext cx="8593200" cy="831600"/>
          </a:xfrm>
          <a:prstGeom prst="rect">
            <a:avLst/>
          </a:prstGeom>
          <a:noFill/>
        </p:spPr>
        <p:txBody>
          <a:bodyPr wrap="square" rtlCol="0" anchor="ctr" anchorCtr="0">
            <a:normAutofit/>
          </a:bodyPr>
          <a:p>
            <a:r>
              <a:rPr lang="da-DK" altLang="zh-CN" sz="2800">
                <a:latin typeface="Arial" panose="020B0604020202020204" pitchFamily="34" charset="0"/>
                <a:ea typeface="+mn-ea"/>
                <a:cs typeface="+mn-ea"/>
                <a:sym typeface="Arial" panose="020B0604020202020204" pitchFamily="34" charset="0"/>
              </a:rPr>
              <a:t>LOREM IPSUM DOLOR </a:t>
            </a:r>
            <a:endParaRPr lang="zh-CN" altLang="en-US" sz="2800" dirty="0">
              <a:latin typeface="Arial" panose="020B0604020202020204" pitchFamily="34" charset="0"/>
              <a:ea typeface="黑体" panose="02010609060101010101" pitchFamily="49" charset="-122"/>
              <a:cs typeface="+mn-ea"/>
              <a:sym typeface="Arial" panose="020B0604020202020204" pitchFamily="34" charset="0"/>
            </a:endParaRPr>
          </a:p>
        </p:txBody>
      </p:sp>
      <p:sp>
        <p:nvSpPr>
          <p:cNvPr id="35" name="TextBox 1"/>
          <p:cNvSpPr/>
          <p:nvPr>
            <p:custDataLst>
              <p:tags r:id="rId3"/>
            </p:custDataLst>
          </p:nvPr>
        </p:nvSpPr>
        <p:spPr>
          <a:xfrm>
            <a:off x="468313" y="2233295"/>
            <a:ext cx="5210175" cy="1549400"/>
          </a:xfrm>
          <a:prstGeom prst="rect">
            <a:avLst/>
          </a:prstGeom>
          <a:solidFill>
            <a:srgbClr val="FFFFFF">
              <a:alpha val="3019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a:bodyPr>
          <a:lstStyle/>
          <a:p>
            <a:endParaRPr lang="zh-CN" altLang="en-US">
              <a:solidFill>
                <a:srgbClr val="4D4D4D"/>
              </a:solidFill>
            </a:endParaRPr>
          </a:p>
        </p:txBody>
      </p:sp>
      <p:sp>
        <p:nvSpPr>
          <p:cNvPr id="37" name="TextBox 11"/>
          <p:cNvSpPr/>
          <p:nvPr>
            <p:custDataLst>
              <p:tags r:id="rId4"/>
            </p:custDataLst>
          </p:nvPr>
        </p:nvSpPr>
        <p:spPr>
          <a:xfrm>
            <a:off x="6532563" y="2233295"/>
            <a:ext cx="5210175" cy="1549400"/>
          </a:xfrm>
          <a:prstGeom prst="rect">
            <a:avLst/>
          </a:prstGeom>
          <a:solidFill>
            <a:srgbClr val="FFFFFF">
              <a:alpha val="3019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a:bodyPr>
          <a:lstStyle/>
          <a:p>
            <a:endParaRPr lang="zh-CN" altLang="en-US">
              <a:solidFill>
                <a:srgbClr val="4D4D4D"/>
              </a:solidFill>
            </a:endParaRPr>
          </a:p>
        </p:txBody>
      </p:sp>
      <p:sp>
        <p:nvSpPr>
          <p:cNvPr id="38" name="TextBox 12"/>
          <p:cNvSpPr/>
          <p:nvPr>
            <p:custDataLst>
              <p:tags r:id="rId5"/>
            </p:custDataLst>
          </p:nvPr>
        </p:nvSpPr>
        <p:spPr>
          <a:xfrm>
            <a:off x="468313" y="4566920"/>
            <a:ext cx="5210175" cy="1549400"/>
          </a:xfrm>
          <a:prstGeom prst="rect">
            <a:avLst/>
          </a:prstGeom>
          <a:solidFill>
            <a:srgbClr val="FFFFFF">
              <a:alpha val="3019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a:bodyPr>
          <a:lstStyle/>
          <a:p>
            <a:endParaRPr lang="zh-CN" altLang="en-US">
              <a:solidFill>
                <a:srgbClr val="4D4D4D"/>
              </a:solidFill>
            </a:endParaRPr>
          </a:p>
        </p:txBody>
      </p:sp>
      <p:sp>
        <p:nvSpPr>
          <p:cNvPr id="39" name="TextBox 13"/>
          <p:cNvSpPr/>
          <p:nvPr>
            <p:custDataLst>
              <p:tags r:id="rId6"/>
            </p:custDataLst>
          </p:nvPr>
        </p:nvSpPr>
        <p:spPr>
          <a:xfrm>
            <a:off x="6532563" y="4566920"/>
            <a:ext cx="5210175" cy="1549400"/>
          </a:xfrm>
          <a:prstGeom prst="rect">
            <a:avLst/>
          </a:prstGeom>
          <a:solidFill>
            <a:srgbClr val="FFFFFF">
              <a:alpha val="3019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a:bodyPr>
          <a:lstStyle/>
          <a:p>
            <a:endParaRPr lang="zh-CN" altLang="en-US">
              <a:solidFill>
                <a:srgbClr val="4D4D4D"/>
              </a:solidFill>
            </a:endParaRPr>
          </a:p>
        </p:txBody>
      </p:sp>
      <p:sp>
        <p:nvSpPr>
          <p:cNvPr id="40" name="Freeform 20"/>
          <p:cNvSpPr/>
          <p:nvPr>
            <p:custDataLst>
              <p:tags r:id="rId7"/>
            </p:custDataLst>
          </p:nvPr>
        </p:nvSpPr>
        <p:spPr bwMode="auto">
          <a:xfrm>
            <a:off x="467973" y="2233295"/>
            <a:ext cx="2147532" cy="1549627"/>
          </a:xfrm>
          <a:custGeom>
            <a:avLst/>
            <a:gdLst>
              <a:gd name="T0" fmla="*/ 898 w 959"/>
              <a:gd name="T1" fmla="*/ 284 h 692"/>
              <a:gd name="T2" fmla="*/ 898 w 959"/>
              <a:gd name="T3" fmla="*/ 0 h 692"/>
              <a:gd name="T4" fmla="*/ 0 w 959"/>
              <a:gd name="T5" fmla="*/ 0 h 692"/>
              <a:gd name="T6" fmla="*/ 0 w 959"/>
              <a:gd name="T7" fmla="*/ 692 h 692"/>
              <a:gd name="T8" fmla="*/ 898 w 959"/>
              <a:gd name="T9" fmla="*/ 692 h 692"/>
              <a:gd name="T10" fmla="*/ 898 w 959"/>
              <a:gd name="T11" fmla="*/ 407 h 692"/>
              <a:gd name="T12" fmla="*/ 959 w 959"/>
              <a:gd name="T13" fmla="*/ 346 h 692"/>
              <a:gd name="T14" fmla="*/ 898 w 959"/>
              <a:gd name="T15" fmla="*/ 284 h 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9" h="692">
                <a:moveTo>
                  <a:pt x="898" y="284"/>
                </a:moveTo>
                <a:lnTo>
                  <a:pt x="898" y="0"/>
                </a:lnTo>
                <a:lnTo>
                  <a:pt x="0" y="0"/>
                </a:lnTo>
                <a:lnTo>
                  <a:pt x="0" y="692"/>
                </a:lnTo>
                <a:lnTo>
                  <a:pt x="898" y="692"/>
                </a:lnTo>
                <a:lnTo>
                  <a:pt x="898" y="407"/>
                </a:lnTo>
                <a:lnTo>
                  <a:pt x="959" y="346"/>
                </a:lnTo>
                <a:lnTo>
                  <a:pt x="898" y="284"/>
                </a:lnTo>
                <a:close/>
              </a:path>
            </a:pathLst>
          </a:custGeom>
          <a:blipFill dpi="0" rotWithShape="1">
            <a:blip r:embed="rId8"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ormAutofit/>
          </a:bodyPr>
          <a:lstStyle/>
          <a:p>
            <a:pPr>
              <a:defRPr/>
            </a:pPr>
            <a:endParaRPr lang="zh-CN" altLang="en-US"/>
          </a:p>
        </p:txBody>
      </p:sp>
      <p:sp>
        <p:nvSpPr>
          <p:cNvPr id="32775" name="Freeform 21"/>
          <p:cNvSpPr/>
          <p:nvPr>
            <p:custDataLst>
              <p:tags r:id="rId9"/>
            </p:custDataLst>
          </p:nvPr>
        </p:nvSpPr>
        <p:spPr bwMode="auto">
          <a:xfrm>
            <a:off x="468313" y="2233295"/>
            <a:ext cx="890587" cy="890588"/>
          </a:xfrm>
          <a:custGeom>
            <a:avLst/>
            <a:gdLst>
              <a:gd name="T0" fmla="*/ 0 w 398"/>
              <a:gd name="T1" fmla="*/ 2147483646 h 398"/>
              <a:gd name="T2" fmla="*/ 0 w 398"/>
              <a:gd name="T3" fmla="*/ 0 h 398"/>
              <a:gd name="T4" fmla="*/ 2147483646 w 398"/>
              <a:gd name="T5" fmla="*/ 0 h 398"/>
              <a:gd name="T6" fmla="*/ 0 w 398"/>
              <a:gd name="T7" fmla="*/ 2147483646 h 3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98" h="398">
                <a:moveTo>
                  <a:pt x="0" y="398"/>
                </a:moveTo>
                <a:lnTo>
                  <a:pt x="0" y="0"/>
                </a:lnTo>
                <a:lnTo>
                  <a:pt x="398" y="0"/>
                </a:lnTo>
                <a:lnTo>
                  <a:pt x="0" y="398"/>
                </a:lnTo>
                <a:close/>
              </a:path>
            </a:pathLst>
          </a:custGeom>
          <a:solidFill>
            <a:srgbClr val="3DCEB5"/>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endParaRPr lang="zh-CN" altLang="en-US"/>
          </a:p>
        </p:txBody>
      </p:sp>
      <p:sp>
        <p:nvSpPr>
          <p:cNvPr id="41" name="Freeform 23"/>
          <p:cNvSpPr/>
          <p:nvPr>
            <p:custDataLst>
              <p:tags r:id="rId10"/>
            </p:custDataLst>
          </p:nvPr>
        </p:nvSpPr>
        <p:spPr bwMode="auto">
          <a:xfrm>
            <a:off x="6532121" y="2233295"/>
            <a:ext cx="2147532" cy="1549627"/>
          </a:xfrm>
          <a:custGeom>
            <a:avLst/>
            <a:gdLst>
              <a:gd name="T0" fmla="*/ 898 w 959"/>
              <a:gd name="T1" fmla="*/ 284 h 692"/>
              <a:gd name="T2" fmla="*/ 898 w 959"/>
              <a:gd name="T3" fmla="*/ 0 h 692"/>
              <a:gd name="T4" fmla="*/ 0 w 959"/>
              <a:gd name="T5" fmla="*/ 0 h 692"/>
              <a:gd name="T6" fmla="*/ 0 w 959"/>
              <a:gd name="T7" fmla="*/ 692 h 692"/>
              <a:gd name="T8" fmla="*/ 898 w 959"/>
              <a:gd name="T9" fmla="*/ 692 h 692"/>
              <a:gd name="T10" fmla="*/ 898 w 959"/>
              <a:gd name="T11" fmla="*/ 407 h 692"/>
              <a:gd name="T12" fmla="*/ 959 w 959"/>
              <a:gd name="T13" fmla="*/ 346 h 692"/>
              <a:gd name="T14" fmla="*/ 898 w 959"/>
              <a:gd name="T15" fmla="*/ 284 h 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9" h="692">
                <a:moveTo>
                  <a:pt x="898" y="284"/>
                </a:moveTo>
                <a:lnTo>
                  <a:pt x="898" y="0"/>
                </a:lnTo>
                <a:lnTo>
                  <a:pt x="0" y="0"/>
                </a:lnTo>
                <a:lnTo>
                  <a:pt x="0" y="692"/>
                </a:lnTo>
                <a:lnTo>
                  <a:pt x="898" y="692"/>
                </a:lnTo>
                <a:lnTo>
                  <a:pt x="898" y="407"/>
                </a:lnTo>
                <a:lnTo>
                  <a:pt x="959" y="346"/>
                </a:lnTo>
                <a:lnTo>
                  <a:pt x="898" y="284"/>
                </a:lnTo>
                <a:close/>
              </a:path>
            </a:pathLst>
          </a:custGeom>
          <a:blipFill dpi="0" rotWithShape="1">
            <a:blip r:embed="rId1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ormAutofit/>
          </a:bodyPr>
          <a:lstStyle/>
          <a:p>
            <a:pPr>
              <a:defRPr/>
            </a:pPr>
            <a:endParaRPr lang="zh-CN" altLang="en-US"/>
          </a:p>
        </p:txBody>
      </p:sp>
      <p:sp>
        <p:nvSpPr>
          <p:cNvPr id="32780" name="Freeform 24"/>
          <p:cNvSpPr/>
          <p:nvPr>
            <p:custDataLst>
              <p:tags r:id="rId12"/>
            </p:custDataLst>
          </p:nvPr>
        </p:nvSpPr>
        <p:spPr bwMode="auto">
          <a:xfrm>
            <a:off x="6532563" y="2233295"/>
            <a:ext cx="890587" cy="890588"/>
          </a:xfrm>
          <a:custGeom>
            <a:avLst/>
            <a:gdLst>
              <a:gd name="T0" fmla="*/ 0 w 398"/>
              <a:gd name="T1" fmla="*/ 2147483646 h 398"/>
              <a:gd name="T2" fmla="*/ 0 w 398"/>
              <a:gd name="T3" fmla="*/ 0 h 398"/>
              <a:gd name="T4" fmla="*/ 2147483646 w 398"/>
              <a:gd name="T5" fmla="*/ 0 h 398"/>
              <a:gd name="T6" fmla="*/ 0 w 398"/>
              <a:gd name="T7" fmla="*/ 2147483646 h 3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98" h="398">
                <a:moveTo>
                  <a:pt x="0" y="398"/>
                </a:moveTo>
                <a:lnTo>
                  <a:pt x="0" y="0"/>
                </a:lnTo>
                <a:lnTo>
                  <a:pt x="398" y="0"/>
                </a:lnTo>
                <a:lnTo>
                  <a:pt x="0" y="398"/>
                </a:lnTo>
                <a:close/>
              </a:path>
            </a:pathLst>
          </a:custGeom>
          <a:solidFill>
            <a:srgbClr val="FFB14A"/>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endParaRPr lang="zh-CN" altLang="en-US"/>
          </a:p>
        </p:txBody>
      </p:sp>
      <p:sp>
        <p:nvSpPr>
          <p:cNvPr id="42" name="Freeform 26"/>
          <p:cNvSpPr/>
          <p:nvPr>
            <p:custDataLst>
              <p:tags r:id="rId13"/>
            </p:custDataLst>
          </p:nvPr>
        </p:nvSpPr>
        <p:spPr bwMode="auto">
          <a:xfrm>
            <a:off x="467973" y="4566693"/>
            <a:ext cx="2147532" cy="1549627"/>
          </a:xfrm>
          <a:custGeom>
            <a:avLst/>
            <a:gdLst>
              <a:gd name="T0" fmla="*/ 898 w 959"/>
              <a:gd name="T1" fmla="*/ 283 h 692"/>
              <a:gd name="T2" fmla="*/ 898 w 959"/>
              <a:gd name="T3" fmla="*/ 0 h 692"/>
              <a:gd name="T4" fmla="*/ 0 w 959"/>
              <a:gd name="T5" fmla="*/ 0 h 692"/>
              <a:gd name="T6" fmla="*/ 0 w 959"/>
              <a:gd name="T7" fmla="*/ 692 h 692"/>
              <a:gd name="T8" fmla="*/ 898 w 959"/>
              <a:gd name="T9" fmla="*/ 692 h 692"/>
              <a:gd name="T10" fmla="*/ 898 w 959"/>
              <a:gd name="T11" fmla="*/ 407 h 692"/>
              <a:gd name="T12" fmla="*/ 959 w 959"/>
              <a:gd name="T13" fmla="*/ 346 h 692"/>
              <a:gd name="T14" fmla="*/ 898 w 959"/>
              <a:gd name="T15" fmla="*/ 283 h 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9" h="692">
                <a:moveTo>
                  <a:pt x="898" y="283"/>
                </a:moveTo>
                <a:lnTo>
                  <a:pt x="898" y="0"/>
                </a:lnTo>
                <a:lnTo>
                  <a:pt x="0" y="0"/>
                </a:lnTo>
                <a:lnTo>
                  <a:pt x="0" y="692"/>
                </a:lnTo>
                <a:lnTo>
                  <a:pt x="898" y="692"/>
                </a:lnTo>
                <a:lnTo>
                  <a:pt x="898" y="407"/>
                </a:lnTo>
                <a:lnTo>
                  <a:pt x="959" y="346"/>
                </a:lnTo>
                <a:lnTo>
                  <a:pt x="898" y="283"/>
                </a:lnTo>
                <a:close/>
              </a:path>
            </a:pathLst>
          </a:custGeom>
          <a:blipFill dpi="0" rotWithShape="1">
            <a:blip r:embed="rId1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ormAutofit/>
          </a:bodyPr>
          <a:lstStyle/>
          <a:p>
            <a:pPr>
              <a:defRPr/>
            </a:pPr>
            <a:endParaRPr lang="zh-CN" altLang="en-US"/>
          </a:p>
        </p:txBody>
      </p:sp>
      <p:sp>
        <p:nvSpPr>
          <p:cNvPr id="48" name="Freeform 27"/>
          <p:cNvSpPr/>
          <p:nvPr>
            <p:custDataLst>
              <p:tags r:id="rId15"/>
            </p:custDataLst>
          </p:nvPr>
        </p:nvSpPr>
        <p:spPr bwMode="auto">
          <a:xfrm>
            <a:off x="468313" y="4566920"/>
            <a:ext cx="890587" cy="889000"/>
          </a:xfrm>
          <a:custGeom>
            <a:avLst/>
            <a:gdLst>
              <a:gd name="T0" fmla="*/ 0 w 398"/>
              <a:gd name="T1" fmla="*/ 397 h 397"/>
              <a:gd name="T2" fmla="*/ 0 w 398"/>
              <a:gd name="T3" fmla="*/ 0 h 397"/>
              <a:gd name="T4" fmla="*/ 398 w 398"/>
              <a:gd name="T5" fmla="*/ 0 h 397"/>
              <a:gd name="T6" fmla="*/ 0 w 398"/>
              <a:gd name="T7" fmla="*/ 397 h 397"/>
            </a:gdLst>
            <a:ahLst/>
            <a:cxnLst>
              <a:cxn ang="0">
                <a:pos x="T0" y="T1"/>
              </a:cxn>
              <a:cxn ang="0">
                <a:pos x="T2" y="T3"/>
              </a:cxn>
              <a:cxn ang="0">
                <a:pos x="T4" y="T5"/>
              </a:cxn>
              <a:cxn ang="0">
                <a:pos x="T6" y="T7"/>
              </a:cxn>
            </a:cxnLst>
            <a:rect l="0" t="0" r="r" b="b"/>
            <a:pathLst>
              <a:path w="398" h="397">
                <a:moveTo>
                  <a:pt x="0" y="397"/>
                </a:moveTo>
                <a:lnTo>
                  <a:pt x="0" y="0"/>
                </a:lnTo>
                <a:lnTo>
                  <a:pt x="398" y="0"/>
                </a:lnTo>
                <a:lnTo>
                  <a:pt x="0" y="397"/>
                </a:lnTo>
                <a:close/>
              </a:path>
            </a:pathLst>
          </a:custGeom>
          <a:solidFill>
            <a:srgbClr val="F77872"/>
          </a:solidFill>
          <a:ln>
            <a:noFill/>
          </a:ln>
        </p:spPr>
        <p:txBody>
          <a:bodyPr>
            <a:normAutofit/>
          </a:bodyPr>
          <a:lstStyle/>
          <a:p>
            <a:pPr>
              <a:defRPr/>
            </a:pPr>
            <a:endParaRPr lang="zh-CN" altLang="en-US"/>
          </a:p>
        </p:txBody>
      </p:sp>
      <p:sp>
        <p:nvSpPr>
          <p:cNvPr id="54" name="Freeform 29"/>
          <p:cNvSpPr/>
          <p:nvPr>
            <p:custDataLst>
              <p:tags r:id="rId16"/>
            </p:custDataLst>
          </p:nvPr>
        </p:nvSpPr>
        <p:spPr bwMode="auto">
          <a:xfrm>
            <a:off x="6532121" y="4566693"/>
            <a:ext cx="2147532" cy="1549627"/>
          </a:xfrm>
          <a:custGeom>
            <a:avLst/>
            <a:gdLst>
              <a:gd name="T0" fmla="*/ 898 w 959"/>
              <a:gd name="T1" fmla="*/ 283 h 692"/>
              <a:gd name="T2" fmla="*/ 898 w 959"/>
              <a:gd name="T3" fmla="*/ 0 h 692"/>
              <a:gd name="T4" fmla="*/ 0 w 959"/>
              <a:gd name="T5" fmla="*/ 0 h 692"/>
              <a:gd name="T6" fmla="*/ 0 w 959"/>
              <a:gd name="T7" fmla="*/ 692 h 692"/>
              <a:gd name="T8" fmla="*/ 898 w 959"/>
              <a:gd name="T9" fmla="*/ 692 h 692"/>
              <a:gd name="T10" fmla="*/ 898 w 959"/>
              <a:gd name="T11" fmla="*/ 407 h 692"/>
              <a:gd name="T12" fmla="*/ 959 w 959"/>
              <a:gd name="T13" fmla="*/ 346 h 692"/>
              <a:gd name="T14" fmla="*/ 898 w 959"/>
              <a:gd name="T15" fmla="*/ 283 h 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9" h="692">
                <a:moveTo>
                  <a:pt x="898" y="283"/>
                </a:moveTo>
                <a:lnTo>
                  <a:pt x="898" y="0"/>
                </a:lnTo>
                <a:lnTo>
                  <a:pt x="0" y="0"/>
                </a:lnTo>
                <a:lnTo>
                  <a:pt x="0" y="692"/>
                </a:lnTo>
                <a:lnTo>
                  <a:pt x="898" y="692"/>
                </a:lnTo>
                <a:lnTo>
                  <a:pt x="898" y="407"/>
                </a:lnTo>
                <a:lnTo>
                  <a:pt x="959" y="346"/>
                </a:lnTo>
                <a:lnTo>
                  <a:pt x="898" y="283"/>
                </a:lnTo>
                <a:close/>
              </a:path>
            </a:pathLst>
          </a:custGeom>
          <a:blipFill dpi="0" rotWithShape="1">
            <a:blip r:embed="rId17"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ormAutofit/>
          </a:bodyPr>
          <a:lstStyle/>
          <a:p>
            <a:pPr>
              <a:defRPr/>
            </a:pPr>
            <a:endParaRPr lang="zh-CN" altLang="en-US"/>
          </a:p>
        </p:txBody>
      </p:sp>
      <p:sp>
        <p:nvSpPr>
          <p:cNvPr id="55" name="Freeform 30"/>
          <p:cNvSpPr/>
          <p:nvPr>
            <p:custDataLst>
              <p:tags r:id="rId18"/>
            </p:custDataLst>
          </p:nvPr>
        </p:nvSpPr>
        <p:spPr bwMode="auto">
          <a:xfrm>
            <a:off x="6532563" y="4566920"/>
            <a:ext cx="890587" cy="889000"/>
          </a:xfrm>
          <a:custGeom>
            <a:avLst/>
            <a:gdLst>
              <a:gd name="T0" fmla="*/ 0 w 398"/>
              <a:gd name="T1" fmla="*/ 397 h 397"/>
              <a:gd name="T2" fmla="*/ 0 w 398"/>
              <a:gd name="T3" fmla="*/ 0 h 397"/>
              <a:gd name="T4" fmla="*/ 398 w 398"/>
              <a:gd name="T5" fmla="*/ 0 h 397"/>
              <a:gd name="T6" fmla="*/ 0 w 398"/>
              <a:gd name="T7" fmla="*/ 397 h 397"/>
            </a:gdLst>
            <a:ahLst/>
            <a:cxnLst>
              <a:cxn ang="0">
                <a:pos x="T0" y="T1"/>
              </a:cxn>
              <a:cxn ang="0">
                <a:pos x="T2" y="T3"/>
              </a:cxn>
              <a:cxn ang="0">
                <a:pos x="T4" y="T5"/>
              </a:cxn>
              <a:cxn ang="0">
                <a:pos x="T6" y="T7"/>
              </a:cxn>
            </a:cxnLst>
            <a:rect l="0" t="0" r="r" b="b"/>
            <a:pathLst>
              <a:path w="398" h="397">
                <a:moveTo>
                  <a:pt x="0" y="397"/>
                </a:moveTo>
                <a:lnTo>
                  <a:pt x="0" y="0"/>
                </a:lnTo>
                <a:lnTo>
                  <a:pt x="398" y="0"/>
                </a:lnTo>
                <a:lnTo>
                  <a:pt x="0" y="397"/>
                </a:lnTo>
                <a:close/>
              </a:path>
            </a:pathLst>
          </a:custGeom>
          <a:solidFill>
            <a:srgbClr val="B59BC5"/>
          </a:solidFill>
          <a:ln>
            <a:noFill/>
          </a:ln>
        </p:spPr>
        <p:txBody>
          <a:bodyPr>
            <a:normAutofit/>
          </a:bodyPr>
          <a:lstStyle/>
          <a:p>
            <a:pPr>
              <a:defRPr/>
            </a:pPr>
            <a:endParaRPr lang="zh-CN" altLang="en-US"/>
          </a:p>
        </p:txBody>
      </p:sp>
      <p:sp>
        <p:nvSpPr>
          <p:cNvPr id="32791" name="Line 31"/>
          <p:cNvSpPr>
            <a:spLocks noChangeShapeType="1"/>
          </p:cNvSpPr>
          <p:nvPr>
            <p:custDataLst>
              <p:tags r:id="rId19"/>
            </p:custDataLst>
          </p:nvPr>
        </p:nvSpPr>
        <p:spPr bwMode="auto">
          <a:xfrm>
            <a:off x="468313" y="4184333"/>
            <a:ext cx="11239500" cy="0"/>
          </a:xfrm>
          <a:prstGeom prst="line">
            <a:avLst/>
          </a:prstGeom>
          <a:noFill/>
          <a:ln w="6350">
            <a:solidFill>
              <a:srgbClr val="3DCEB5"/>
            </a:solidFill>
            <a:round/>
          </a:ln>
          <a:extLst>
            <a:ext uri="{909E8E84-426E-40DD-AFC4-6F175D3DCCD1}">
              <a14:hiddenFill xmlns:a14="http://schemas.microsoft.com/office/drawing/2010/main">
                <a:noFill/>
              </a14:hiddenFill>
            </a:ext>
          </a:extLst>
        </p:spPr>
        <p:txBody>
          <a:bodyPr>
            <a:normAutofit fontScale="25000" lnSpcReduction="20000"/>
          </a:bodyPr>
          <a:lstStyle/>
          <a:p>
            <a:endParaRPr lang="zh-CN" altLang="en-US"/>
          </a:p>
        </p:txBody>
      </p:sp>
      <p:sp>
        <p:nvSpPr>
          <p:cNvPr id="32792" name="Line 32"/>
          <p:cNvSpPr>
            <a:spLocks noChangeShapeType="1"/>
          </p:cNvSpPr>
          <p:nvPr>
            <p:custDataLst>
              <p:tags r:id="rId20"/>
            </p:custDataLst>
          </p:nvPr>
        </p:nvSpPr>
        <p:spPr bwMode="auto">
          <a:xfrm>
            <a:off x="6097588" y="2233295"/>
            <a:ext cx="0" cy="3883025"/>
          </a:xfrm>
          <a:prstGeom prst="line">
            <a:avLst/>
          </a:prstGeom>
          <a:noFill/>
          <a:ln w="6350">
            <a:solidFill>
              <a:srgbClr val="3DCEB5"/>
            </a:solidFill>
            <a:round/>
          </a:ln>
          <a:extLst>
            <a:ext uri="{909E8E84-426E-40DD-AFC4-6F175D3DCCD1}">
              <a14:hiddenFill xmlns:a14="http://schemas.microsoft.com/office/drawing/2010/main">
                <a:noFill/>
              </a14:hiddenFill>
            </a:ext>
          </a:extLst>
        </p:spPr>
        <p:txBody>
          <a:bodyPr>
            <a:normAutofit fontScale="25000" lnSpcReduction="20000"/>
          </a:bodyPr>
          <a:lstStyle/>
          <a:p>
            <a:endParaRPr lang="zh-CN" altLang="en-US"/>
          </a:p>
        </p:txBody>
      </p:sp>
      <p:sp>
        <p:nvSpPr>
          <p:cNvPr id="32813" name="Freeform 34"/>
          <p:cNvSpPr/>
          <p:nvPr>
            <p:custDataLst>
              <p:tags r:id="rId21"/>
            </p:custDataLst>
          </p:nvPr>
        </p:nvSpPr>
        <p:spPr bwMode="auto">
          <a:xfrm>
            <a:off x="6680200" y="4697095"/>
            <a:ext cx="241300" cy="312738"/>
          </a:xfrm>
          <a:custGeom>
            <a:avLst/>
            <a:gdLst>
              <a:gd name="T0" fmla="*/ 115 w 73"/>
              <a:gd name="T1" fmla="*/ 630 h 94"/>
              <a:gd name="T2" fmla="*/ 59 w 73"/>
              <a:gd name="T3" fmla="*/ 630 h 94"/>
              <a:gd name="T4" fmla="*/ 59 w 73"/>
              <a:gd name="T5" fmla="*/ 60 h 94"/>
              <a:gd name="T6" fmla="*/ 488 w 73"/>
              <a:gd name="T7" fmla="*/ 60 h 94"/>
              <a:gd name="T8" fmla="*/ 519 w 73"/>
              <a:gd name="T9" fmla="*/ 28 h 94"/>
              <a:gd name="T10" fmla="*/ 488 w 73"/>
              <a:gd name="T11" fmla="*/ 0 h 94"/>
              <a:gd name="T12" fmla="*/ 28 w 73"/>
              <a:gd name="T13" fmla="*/ 0 h 94"/>
              <a:gd name="T14" fmla="*/ 0 w 73"/>
              <a:gd name="T15" fmla="*/ 28 h 94"/>
              <a:gd name="T16" fmla="*/ 0 w 73"/>
              <a:gd name="T17" fmla="*/ 661 h 94"/>
              <a:gd name="T18" fmla="*/ 28 w 73"/>
              <a:gd name="T19" fmla="*/ 690 h 94"/>
              <a:gd name="T20" fmla="*/ 115 w 73"/>
              <a:gd name="T21" fmla="*/ 690 h 94"/>
              <a:gd name="T22" fmla="*/ 142 w 73"/>
              <a:gd name="T23" fmla="*/ 661 h 94"/>
              <a:gd name="T24" fmla="*/ 115 w 73"/>
              <a:gd name="T25" fmla="*/ 630 h 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3" h="94">
                <a:moveTo>
                  <a:pt x="16" y="86"/>
                </a:moveTo>
                <a:cubicBezTo>
                  <a:pt x="8" y="86"/>
                  <a:pt x="8" y="86"/>
                  <a:pt x="8" y="86"/>
                </a:cubicBezTo>
                <a:cubicBezTo>
                  <a:pt x="8" y="8"/>
                  <a:pt x="8" y="8"/>
                  <a:pt x="8" y="8"/>
                </a:cubicBezTo>
                <a:cubicBezTo>
                  <a:pt x="69" y="8"/>
                  <a:pt x="69" y="8"/>
                  <a:pt x="69" y="8"/>
                </a:cubicBezTo>
                <a:cubicBezTo>
                  <a:pt x="71" y="8"/>
                  <a:pt x="73" y="6"/>
                  <a:pt x="73" y="4"/>
                </a:cubicBezTo>
                <a:cubicBezTo>
                  <a:pt x="73" y="1"/>
                  <a:pt x="71" y="0"/>
                  <a:pt x="69" y="0"/>
                </a:cubicBezTo>
                <a:cubicBezTo>
                  <a:pt x="4" y="0"/>
                  <a:pt x="4" y="0"/>
                  <a:pt x="4" y="0"/>
                </a:cubicBezTo>
                <a:cubicBezTo>
                  <a:pt x="2" y="0"/>
                  <a:pt x="0" y="1"/>
                  <a:pt x="0" y="4"/>
                </a:cubicBezTo>
                <a:cubicBezTo>
                  <a:pt x="0" y="90"/>
                  <a:pt x="0" y="90"/>
                  <a:pt x="0" y="90"/>
                </a:cubicBezTo>
                <a:cubicBezTo>
                  <a:pt x="0" y="92"/>
                  <a:pt x="2" y="94"/>
                  <a:pt x="4" y="94"/>
                </a:cubicBezTo>
                <a:cubicBezTo>
                  <a:pt x="16" y="94"/>
                  <a:pt x="16" y="94"/>
                  <a:pt x="16" y="94"/>
                </a:cubicBezTo>
                <a:cubicBezTo>
                  <a:pt x="18" y="94"/>
                  <a:pt x="20" y="92"/>
                  <a:pt x="20" y="90"/>
                </a:cubicBezTo>
                <a:cubicBezTo>
                  <a:pt x="20" y="88"/>
                  <a:pt x="18" y="86"/>
                  <a:pt x="16"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endParaRPr lang="zh-CN" altLang="en-US"/>
          </a:p>
        </p:txBody>
      </p:sp>
      <p:sp>
        <p:nvSpPr>
          <p:cNvPr id="32814" name="Freeform 35"/>
          <p:cNvSpPr/>
          <p:nvPr>
            <p:custDataLst>
              <p:tags r:id="rId22"/>
            </p:custDataLst>
          </p:nvPr>
        </p:nvSpPr>
        <p:spPr bwMode="auto">
          <a:xfrm>
            <a:off x="6832130" y="4880270"/>
            <a:ext cx="89370" cy="129563"/>
          </a:xfrm>
          <a:custGeom>
            <a:avLst/>
            <a:gdLst>
              <a:gd name="T0" fmla="*/ 163 w 27"/>
              <a:gd name="T1" fmla="*/ 0 h 39"/>
              <a:gd name="T2" fmla="*/ 133 w 27"/>
              <a:gd name="T3" fmla="*/ 28 h 39"/>
              <a:gd name="T4" fmla="*/ 133 w 27"/>
              <a:gd name="T5" fmla="*/ 223 h 39"/>
              <a:gd name="T6" fmla="*/ 28 w 27"/>
              <a:gd name="T7" fmla="*/ 223 h 39"/>
              <a:gd name="T8" fmla="*/ 0 w 27"/>
              <a:gd name="T9" fmla="*/ 254 h 39"/>
              <a:gd name="T10" fmla="*/ 28 w 27"/>
              <a:gd name="T11" fmla="*/ 283 h 39"/>
              <a:gd name="T12" fmla="*/ 163 w 27"/>
              <a:gd name="T13" fmla="*/ 283 h 39"/>
              <a:gd name="T14" fmla="*/ 188 w 27"/>
              <a:gd name="T15" fmla="*/ 278 h 39"/>
              <a:gd name="T16" fmla="*/ 191 w 27"/>
              <a:gd name="T17" fmla="*/ 254 h 39"/>
              <a:gd name="T18" fmla="*/ 191 w 27"/>
              <a:gd name="T19" fmla="*/ 28 h 39"/>
              <a:gd name="T20" fmla="*/ 163 w 27"/>
              <a:gd name="T21" fmla="*/ 0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7" h="39">
                <a:moveTo>
                  <a:pt x="23" y="0"/>
                </a:moveTo>
                <a:cubicBezTo>
                  <a:pt x="21" y="0"/>
                  <a:pt x="19" y="2"/>
                  <a:pt x="19" y="4"/>
                </a:cubicBezTo>
                <a:cubicBezTo>
                  <a:pt x="19" y="31"/>
                  <a:pt x="19" y="31"/>
                  <a:pt x="19" y="31"/>
                </a:cubicBezTo>
                <a:cubicBezTo>
                  <a:pt x="4" y="31"/>
                  <a:pt x="4" y="31"/>
                  <a:pt x="4" y="31"/>
                </a:cubicBezTo>
                <a:cubicBezTo>
                  <a:pt x="2" y="31"/>
                  <a:pt x="0" y="33"/>
                  <a:pt x="0" y="35"/>
                </a:cubicBezTo>
                <a:cubicBezTo>
                  <a:pt x="0" y="37"/>
                  <a:pt x="2" y="39"/>
                  <a:pt x="4" y="39"/>
                </a:cubicBezTo>
                <a:cubicBezTo>
                  <a:pt x="23" y="39"/>
                  <a:pt x="23" y="39"/>
                  <a:pt x="23" y="39"/>
                </a:cubicBezTo>
                <a:cubicBezTo>
                  <a:pt x="24" y="39"/>
                  <a:pt x="25" y="39"/>
                  <a:pt x="26" y="38"/>
                </a:cubicBezTo>
                <a:cubicBezTo>
                  <a:pt x="27" y="37"/>
                  <a:pt x="27" y="36"/>
                  <a:pt x="27" y="35"/>
                </a:cubicBezTo>
                <a:cubicBezTo>
                  <a:pt x="27" y="4"/>
                  <a:pt x="27" y="4"/>
                  <a:pt x="27" y="4"/>
                </a:cubicBezTo>
                <a:cubicBezTo>
                  <a:pt x="27" y="2"/>
                  <a:pt x="25"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ormAutofit fontScale="25000" lnSpcReduction="20000"/>
          </a:bodyPr>
          <a:lstStyle/>
          <a:p>
            <a:endParaRPr lang="zh-CN" altLang="en-US"/>
          </a:p>
        </p:txBody>
      </p:sp>
      <p:sp>
        <p:nvSpPr>
          <p:cNvPr id="32815" name="Freeform 36"/>
          <p:cNvSpPr>
            <a:spLocks noEditPoints="1"/>
          </p:cNvSpPr>
          <p:nvPr>
            <p:custDataLst>
              <p:tags r:id="rId23"/>
            </p:custDataLst>
          </p:nvPr>
        </p:nvSpPr>
        <p:spPr bwMode="auto">
          <a:xfrm>
            <a:off x="6765102" y="4761876"/>
            <a:ext cx="154164" cy="221150"/>
          </a:xfrm>
          <a:custGeom>
            <a:avLst/>
            <a:gdLst>
              <a:gd name="T0" fmla="*/ 305 w 46"/>
              <a:gd name="T1" fmla="*/ 1 h 67"/>
              <a:gd name="T2" fmla="*/ 270 w 46"/>
              <a:gd name="T3" fmla="*/ 0 h 67"/>
              <a:gd name="T4" fmla="*/ 210 w 46"/>
              <a:gd name="T5" fmla="*/ 33 h 67"/>
              <a:gd name="T6" fmla="*/ 0 w 46"/>
              <a:gd name="T7" fmla="*/ 352 h 67"/>
              <a:gd name="T8" fmla="*/ 0 w 46"/>
              <a:gd name="T9" fmla="*/ 371 h 67"/>
              <a:gd name="T10" fmla="*/ 0 w 46"/>
              <a:gd name="T11" fmla="*/ 440 h 67"/>
              <a:gd name="T12" fmla="*/ 18 w 46"/>
              <a:gd name="T13" fmla="*/ 467 h 67"/>
              <a:gd name="T14" fmla="*/ 32 w 46"/>
              <a:gd name="T15" fmla="*/ 471 h 67"/>
              <a:gd name="T16" fmla="*/ 48 w 46"/>
              <a:gd name="T17" fmla="*/ 467 h 67"/>
              <a:gd name="T18" fmla="*/ 120 w 46"/>
              <a:gd name="T19" fmla="*/ 430 h 67"/>
              <a:gd name="T20" fmla="*/ 134 w 46"/>
              <a:gd name="T21" fmla="*/ 426 h 67"/>
              <a:gd name="T22" fmla="*/ 332 w 46"/>
              <a:gd name="T23" fmla="*/ 106 h 67"/>
              <a:gd name="T24" fmla="*/ 305 w 46"/>
              <a:gd name="T25" fmla="*/ 1 h 67"/>
              <a:gd name="T26" fmla="*/ 275 w 46"/>
              <a:gd name="T27" fmla="*/ 72 h 67"/>
              <a:gd name="T28" fmla="*/ 89 w 46"/>
              <a:gd name="T29" fmla="*/ 387 h 67"/>
              <a:gd name="T30" fmla="*/ 62 w 46"/>
              <a:gd name="T31" fmla="*/ 397 h 67"/>
              <a:gd name="T32" fmla="*/ 62 w 46"/>
              <a:gd name="T33" fmla="*/ 371 h 67"/>
              <a:gd name="T34" fmla="*/ 261 w 46"/>
              <a:gd name="T35" fmla="*/ 61 h 67"/>
              <a:gd name="T36" fmla="*/ 275 w 46"/>
              <a:gd name="T37" fmla="*/ 59 h 67"/>
              <a:gd name="T38" fmla="*/ 275 w 46"/>
              <a:gd name="T39" fmla="*/ 72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6" h="67">
                <a:moveTo>
                  <a:pt x="40" y="1"/>
                </a:moveTo>
                <a:cubicBezTo>
                  <a:pt x="38" y="1"/>
                  <a:pt x="37" y="0"/>
                  <a:pt x="35" y="0"/>
                </a:cubicBezTo>
                <a:cubicBezTo>
                  <a:pt x="32" y="0"/>
                  <a:pt x="28" y="2"/>
                  <a:pt x="27" y="5"/>
                </a:cubicBezTo>
                <a:cubicBezTo>
                  <a:pt x="0" y="50"/>
                  <a:pt x="0" y="50"/>
                  <a:pt x="0" y="50"/>
                </a:cubicBezTo>
                <a:cubicBezTo>
                  <a:pt x="0" y="51"/>
                  <a:pt x="0" y="52"/>
                  <a:pt x="0" y="53"/>
                </a:cubicBezTo>
                <a:cubicBezTo>
                  <a:pt x="0" y="63"/>
                  <a:pt x="0" y="63"/>
                  <a:pt x="0" y="63"/>
                </a:cubicBezTo>
                <a:cubicBezTo>
                  <a:pt x="0" y="64"/>
                  <a:pt x="1" y="66"/>
                  <a:pt x="2" y="66"/>
                </a:cubicBezTo>
                <a:cubicBezTo>
                  <a:pt x="3" y="67"/>
                  <a:pt x="4" y="67"/>
                  <a:pt x="4" y="67"/>
                </a:cubicBezTo>
                <a:cubicBezTo>
                  <a:pt x="5" y="67"/>
                  <a:pt x="6" y="67"/>
                  <a:pt x="6" y="66"/>
                </a:cubicBezTo>
                <a:cubicBezTo>
                  <a:pt x="15" y="61"/>
                  <a:pt x="15" y="61"/>
                  <a:pt x="15" y="61"/>
                </a:cubicBezTo>
                <a:cubicBezTo>
                  <a:pt x="16" y="61"/>
                  <a:pt x="17" y="61"/>
                  <a:pt x="17" y="60"/>
                </a:cubicBezTo>
                <a:cubicBezTo>
                  <a:pt x="43" y="15"/>
                  <a:pt x="43" y="15"/>
                  <a:pt x="43" y="15"/>
                </a:cubicBezTo>
                <a:cubicBezTo>
                  <a:pt x="46" y="10"/>
                  <a:pt x="44" y="4"/>
                  <a:pt x="40" y="1"/>
                </a:cubicBezTo>
                <a:close/>
                <a:moveTo>
                  <a:pt x="36" y="10"/>
                </a:moveTo>
                <a:cubicBezTo>
                  <a:pt x="11" y="55"/>
                  <a:pt x="11" y="55"/>
                  <a:pt x="11" y="55"/>
                </a:cubicBezTo>
                <a:cubicBezTo>
                  <a:pt x="8" y="56"/>
                  <a:pt x="8" y="56"/>
                  <a:pt x="8" y="56"/>
                </a:cubicBezTo>
                <a:cubicBezTo>
                  <a:pt x="8" y="53"/>
                  <a:pt x="8" y="53"/>
                  <a:pt x="8" y="53"/>
                </a:cubicBezTo>
                <a:cubicBezTo>
                  <a:pt x="34" y="9"/>
                  <a:pt x="34" y="9"/>
                  <a:pt x="34" y="9"/>
                </a:cubicBezTo>
                <a:cubicBezTo>
                  <a:pt x="34" y="8"/>
                  <a:pt x="35" y="8"/>
                  <a:pt x="36" y="8"/>
                </a:cubicBezTo>
                <a:cubicBezTo>
                  <a:pt x="36" y="9"/>
                  <a:pt x="37" y="10"/>
                  <a:pt x="36"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ormAutofit fontScale="55000" lnSpcReduction="20000"/>
          </a:bodyPr>
          <a:lstStyle/>
          <a:p>
            <a:endParaRPr lang="zh-CN" altLang="en-US"/>
          </a:p>
        </p:txBody>
      </p:sp>
      <p:sp>
        <p:nvSpPr>
          <p:cNvPr id="32816" name="Freeform 37"/>
          <p:cNvSpPr/>
          <p:nvPr>
            <p:custDataLst>
              <p:tags r:id="rId24"/>
            </p:custDataLst>
          </p:nvPr>
        </p:nvSpPr>
        <p:spPr bwMode="auto">
          <a:xfrm>
            <a:off x="6722651" y="4784215"/>
            <a:ext cx="96073" cy="29040"/>
          </a:xfrm>
          <a:custGeom>
            <a:avLst/>
            <a:gdLst>
              <a:gd name="T0" fmla="*/ 209 w 29"/>
              <a:gd name="T1" fmla="*/ 27 h 9"/>
              <a:gd name="T2" fmla="*/ 181 w 29"/>
              <a:gd name="T3" fmla="*/ 0 h 9"/>
              <a:gd name="T4" fmla="*/ 28 w 29"/>
              <a:gd name="T5" fmla="*/ 0 h 9"/>
              <a:gd name="T6" fmla="*/ 0 w 29"/>
              <a:gd name="T7" fmla="*/ 27 h 9"/>
              <a:gd name="T8" fmla="*/ 28 w 29"/>
              <a:gd name="T9" fmla="*/ 56 h 9"/>
              <a:gd name="T10" fmla="*/ 181 w 29"/>
              <a:gd name="T11" fmla="*/ 56 h 9"/>
              <a:gd name="T12" fmla="*/ 209 w 29"/>
              <a:gd name="T13" fmla="*/ 27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 h="9">
                <a:moveTo>
                  <a:pt x="29" y="4"/>
                </a:moveTo>
                <a:cubicBezTo>
                  <a:pt x="29" y="2"/>
                  <a:pt x="27" y="0"/>
                  <a:pt x="25" y="0"/>
                </a:cubicBezTo>
                <a:cubicBezTo>
                  <a:pt x="4" y="0"/>
                  <a:pt x="4" y="0"/>
                  <a:pt x="4" y="0"/>
                </a:cubicBezTo>
                <a:cubicBezTo>
                  <a:pt x="2" y="0"/>
                  <a:pt x="0" y="2"/>
                  <a:pt x="0" y="4"/>
                </a:cubicBezTo>
                <a:cubicBezTo>
                  <a:pt x="0" y="7"/>
                  <a:pt x="2" y="9"/>
                  <a:pt x="4" y="9"/>
                </a:cubicBezTo>
                <a:cubicBezTo>
                  <a:pt x="25" y="9"/>
                  <a:pt x="25" y="9"/>
                  <a:pt x="25" y="9"/>
                </a:cubicBezTo>
                <a:cubicBezTo>
                  <a:pt x="27" y="9"/>
                  <a:pt x="29" y="7"/>
                  <a:pt x="29"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ormAutofit fontScale="25000" lnSpcReduction="20000"/>
          </a:bodyPr>
          <a:lstStyle/>
          <a:p>
            <a:endParaRPr lang="zh-CN" altLang="en-US"/>
          </a:p>
        </p:txBody>
      </p:sp>
      <p:sp>
        <p:nvSpPr>
          <p:cNvPr id="32817" name="Freeform 38"/>
          <p:cNvSpPr/>
          <p:nvPr>
            <p:custDataLst>
              <p:tags r:id="rId25"/>
            </p:custDataLst>
          </p:nvPr>
        </p:nvSpPr>
        <p:spPr bwMode="auto">
          <a:xfrm>
            <a:off x="6722651" y="4837827"/>
            <a:ext cx="62559" cy="26806"/>
          </a:xfrm>
          <a:custGeom>
            <a:avLst/>
            <a:gdLst>
              <a:gd name="T0" fmla="*/ 28 w 19"/>
              <a:gd name="T1" fmla="*/ 0 h 8"/>
              <a:gd name="T2" fmla="*/ 0 w 19"/>
              <a:gd name="T3" fmla="*/ 32 h 8"/>
              <a:gd name="T4" fmla="*/ 28 w 19"/>
              <a:gd name="T5" fmla="*/ 62 h 8"/>
              <a:gd name="T6" fmla="*/ 102 w 19"/>
              <a:gd name="T7" fmla="*/ 62 h 8"/>
              <a:gd name="T8" fmla="*/ 130 w 19"/>
              <a:gd name="T9" fmla="*/ 32 h 8"/>
              <a:gd name="T10" fmla="*/ 102 w 19"/>
              <a:gd name="T11" fmla="*/ 0 h 8"/>
              <a:gd name="T12" fmla="*/ 28 w 19"/>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8">
                <a:moveTo>
                  <a:pt x="4" y="0"/>
                </a:moveTo>
                <a:cubicBezTo>
                  <a:pt x="2" y="0"/>
                  <a:pt x="0" y="2"/>
                  <a:pt x="0" y="4"/>
                </a:cubicBezTo>
                <a:cubicBezTo>
                  <a:pt x="0" y="7"/>
                  <a:pt x="2" y="8"/>
                  <a:pt x="4" y="8"/>
                </a:cubicBezTo>
                <a:cubicBezTo>
                  <a:pt x="15" y="8"/>
                  <a:pt x="15" y="8"/>
                  <a:pt x="15" y="8"/>
                </a:cubicBezTo>
                <a:cubicBezTo>
                  <a:pt x="17" y="8"/>
                  <a:pt x="19" y="7"/>
                  <a:pt x="19" y="4"/>
                </a:cubicBezTo>
                <a:cubicBezTo>
                  <a:pt x="19" y="2"/>
                  <a:pt x="17" y="0"/>
                  <a:pt x="15"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ormAutofit fontScale="25000" lnSpcReduction="20000"/>
          </a:bodyPr>
          <a:lstStyle/>
          <a:p>
            <a:endParaRPr lang="zh-CN" altLang="en-US"/>
          </a:p>
        </p:txBody>
      </p:sp>
      <p:sp>
        <p:nvSpPr>
          <p:cNvPr id="32811" name="Freeform 40"/>
          <p:cNvSpPr>
            <a:spLocks noEditPoints="1"/>
          </p:cNvSpPr>
          <p:nvPr>
            <p:custDataLst>
              <p:tags r:id="rId26"/>
            </p:custDataLst>
          </p:nvPr>
        </p:nvSpPr>
        <p:spPr bwMode="auto">
          <a:xfrm>
            <a:off x="598488" y="4693920"/>
            <a:ext cx="314325" cy="315913"/>
          </a:xfrm>
          <a:custGeom>
            <a:avLst/>
            <a:gdLst>
              <a:gd name="T0" fmla="*/ 655 w 95"/>
              <a:gd name="T1" fmla="*/ 269 h 95"/>
              <a:gd name="T2" fmla="*/ 592 w 95"/>
              <a:gd name="T3" fmla="*/ 223 h 95"/>
              <a:gd name="T4" fmla="*/ 613 w 95"/>
              <a:gd name="T5" fmla="*/ 147 h 95"/>
              <a:gd name="T6" fmla="*/ 511 w 95"/>
              <a:gd name="T7" fmla="*/ 62 h 95"/>
              <a:gd name="T8" fmla="*/ 432 w 95"/>
              <a:gd name="T9" fmla="*/ 79 h 95"/>
              <a:gd name="T10" fmla="*/ 399 w 95"/>
              <a:gd name="T11" fmla="*/ 1 h 95"/>
              <a:gd name="T12" fmla="*/ 269 w 95"/>
              <a:gd name="T13" fmla="*/ 28 h 95"/>
              <a:gd name="T14" fmla="*/ 223 w 95"/>
              <a:gd name="T15" fmla="*/ 92 h 95"/>
              <a:gd name="T16" fmla="*/ 147 w 95"/>
              <a:gd name="T17" fmla="*/ 73 h 95"/>
              <a:gd name="T18" fmla="*/ 62 w 95"/>
              <a:gd name="T19" fmla="*/ 174 h 95"/>
              <a:gd name="T20" fmla="*/ 79 w 95"/>
              <a:gd name="T21" fmla="*/ 251 h 95"/>
              <a:gd name="T22" fmla="*/ 1 w 95"/>
              <a:gd name="T23" fmla="*/ 297 h 95"/>
              <a:gd name="T24" fmla="*/ 1 w 95"/>
              <a:gd name="T25" fmla="*/ 399 h 95"/>
              <a:gd name="T26" fmla="*/ 79 w 95"/>
              <a:gd name="T27" fmla="*/ 441 h 95"/>
              <a:gd name="T28" fmla="*/ 62 w 95"/>
              <a:gd name="T29" fmla="*/ 519 h 95"/>
              <a:gd name="T30" fmla="*/ 147 w 95"/>
              <a:gd name="T31" fmla="*/ 622 h 95"/>
              <a:gd name="T32" fmla="*/ 223 w 95"/>
              <a:gd name="T33" fmla="*/ 600 h 95"/>
              <a:gd name="T34" fmla="*/ 269 w 95"/>
              <a:gd name="T35" fmla="*/ 663 h 95"/>
              <a:gd name="T36" fmla="*/ 340 w 95"/>
              <a:gd name="T37" fmla="*/ 683 h 95"/>
              <a:gd name="T38" fmla="*/ 419 w 95"/>
              <a:gd name="T39" fmla="*/ 663 h 95"/>
              <a:gd name="T40" fmla="*/ 460 w 95"/>
              <a:gd name="T41" fmla="*/ 600 h 95"/>
              <a:gd name="T42" fmla="*/ 540 w 95"/>
              <a:gd name="T43" fmla="*/ 622 h 95"/>
              <a:gd name="T44" fmla="*/ 622 w 95"/>
              <a:gd name="T45" fmla="*/ 519 h 95"/>
              <a:gd name="T46" fmla="*/ 609 w 95"/>
              <a:gd name="T47" fmla="*/ 441 h 95"/>
              <a:gd name="T48" fmla="*/ 681 w 95"/>
              <a:gd name="T49" fmla="*/ 399 h 95"/>
              <a:gd name="T50" fmla="*/ 681 w 95"/>
              <a:gd name="T51" fmla="*/ 297 h 95"/>
              <a:gd name="T52" fmla="*/ 568 w 95"/>
              <a:gd name="T53" fmla="*/ 390 h 95"/>
              <a:gd name="T54" fmla="*/ 533 w 95"/>
              <a:gd name="T55" fmla="*/ 447 h 95"/>
              <a:gd name="T56" fmla="*/ 554 w 95"/>
              <a:gd name="T57" fmla="*/ 522 h 95"/>
              <a:gd name="T58" fmla="*/ 473 w 95"/>
              <a:gd name="T59" fmla="*/ 540 h 95"/>
              <a:gd name="T60" fmla="*/ 404 w 95"/>
              <a:gd name="T61" fmla="*/ 554 h 95"/>
              <a:gd name="T62" fmla="*/ 370 w 95"/>
              <a:gd name="T63" fmla="*/ 623 h 95"/>
              <a:gd name="T64" fmla="*/ 297 w 95"/>
              <a:gd name="T65" fmla="*/ 579 h 95"/>
              <a:gd name="T66" fmla="*/ 237 w 95"/>
              <a:gd name="T67" fmla="*/ 540 h 95"/>
              <a:gd name="T68" fmla="*/ 160 w 95"/>
              <a:gd name="T69" fmla="*/ 561 h 95"/>
              <a:gd name="T70" fmla="*/ 150 w 95"/>
              <a:gd name="T71" fmla="*/ 473 h 95"/>
              <a:gd name="T72" fmla="*/ 131 w 95"/>
              <a:gd name="T73" fmla="*/ 404 h 95"/>
              <a:gd name="T74" fmla="*/ 59 w 95"/>
              <a:gd name="T75" fmla="*/ 370 h 95"/>
              <a:gd name="T76" fmla="*/ 59 w 95"/>
              <a:gd name="T77" fmla="*/ 313 h 95"/>
              <a:gd name="T78" fmla="*/ 131 w 95"/>
              <a:gd name="T79" fmla="*/ 282 h 95"/>
              <a:gd name="T80" fmla="*/ 150 w 95"/>
              <a:gd name="T81" fmla="*/ 209 h 95"/>
              <a:gd name="T82" fmla="*/ 160 w 95"/>
              <a:gd name="T83" fmla="*/ 131 h 95"/>
              <a:gd name="T84" fmla="*/ 237 w 95"/>
              <a:gd name="T85" fmla="*/ 150 h 95"/>
              <a:gd name="T86" fmla="*/ 297 w 95"/>
              <a:gd name="T87" fmla="*/ 117 h 95"/>
              <a:gd name="T88" fmla="*/ 370 w 95"/>
              <a:gd name="T89" fmla="*/ 62 h 95"/>
              <a:gd name="T90" fmla="*/ 404 w 95"/>
              <a:gd name="T91" fmla="*/ 131 h 95"/>
              <a:gd name="T92" fmla="*/ 473 w 95"/>
              <a:gd name="T93" fmla="*/ 150 h 95"/>
              <a:gd name="T94" fmla="*/ 554 w 95"/>
              <a:gd name="T95" fmla="*/ 163 h 95"/>
              <a:gd name="T96" fmla="*/ 533 w 95"/>
              <a:gd name="T97" fmla="*/ 237 h 95"/>
              <a:gd name="T98" fmla="*/ 568 w 95"/>
              <a:gd name="T99" fmla="*/ 301 h 95"/>
              <a:gd name="T100" fmla="*/ 623 w 95"/>
              <a:gd name="T101" fmla="*/ 344 h 9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5" h="95">
                <a:moveTo>
                  <a:pt x="94" y="41"/>
                </a:moveTo>
                <a:cubicBezTo>
                  <a:pt x="94" y="39"/>
                  <a:pt x="93" y="38"/>
                  <a:pt x="91" y="37"/>
                </a:cubicBezTo>
                <a:cubicBezTo>
                  <a:pt x="84" y="35"/>
                  <a:pt x="84" y="35"/>
                  <a:pt x="84" y="35"/>
                </a:cubicBezTo>
                <a:cubicBezTo>
                  <a:pt x="84" y="33"/>
                  <a:pt x="83" y="32"/>
                  <a:pt x="82" y="31"/>
                </a:cubicBezTo>
                <a:cubicBezTo>
                  <a:pt x="86" y="24"/>
                  <a:pt x="86" y="24"/>
                  <a:pt x="86" y="24"/>
                </a:cubicBezTo>
                <a:cubicBezTo>
                  <a:pt x="87" y="23"/>
                  <a:pt x="86" y="21"/>
                  <a:pt x="85" y="20"/>
                </a:cubicBezTo>
                <a:cubicBezTo>
                  <a:pt x="83" y="16"/>
                  <a:pt x="79" y="13"/>
                  <a:pt x="75" y="10"/>
                </a:cubicBezTo>
                <a:cubicBezTo>
                  <a:pt x="74" y="9"/>
                  <a:pt x="73" y="9"/>
                  <a:pt x="71" y="9"/>
                </a:cubicBezTo>
                <a:cubicBezTo>
                  <a:pt x="64" y="13"/>
                  <a:pt x="64" y="13"/>
                  <a:pt x="64" y="13"/>
                </a:cubicBezTo>
                <a:cubicBezTo>
                  <a:pt x="63" y="12"/>
                  <a:pt x="62" y="12"/>
                  <a:pt x="60" y="11"/>
                </a:cubicBezTo>
                <a:cubicBezTo>
                  <a:pt x="58" y="4"/>
                  <a:pt x="58" y="4"/>
                  <a:pt x="58" y="4"/>
                </a:cubicBezTo>
                <a:cubicBezTo>
                  <a:pt x="57" y="2"/>
                  <a:pt x="56" y="1"/>
                  <a:pt x="55" y="1"/>
                </a:cubicBezTo>
                <a:cubicBezTo>
                  <a:pt x="49" y="0"/>
                  <a:pt x="45" y="0"/>
                  <a:pt x="40" y="1"/>
                </a:cubicBezTo>
                <a:cubicBezTo>
                  <a:pt x="39" y="1"/>
                  <a:pt x="38" y="2"/>
                  <a:pt x="37" y="4"/>
                </a:cubicBezTo>
                <a:cubicBezTo>
                  <a:pt x="34" y="11"/>
                  <a:pt x="34" y="11"/>
                  <a:pt x="34" y="11"/>
                </a:cubicBezTo>
                <a:cubicBezTo>
                  <a:pt x="33" y="12"/>
                  <a:pt x="32" y="12"/>
                  <a:pt x="31" y="13"/>
                </a:cubicBezTo>
                <a:cubicBezTo>
                  <a:pt x="24" y="9"/>
                  <a:pt x="24" y="9"/>
                  <a:pt x="24" y="9"/>
                </a:cubicBezTo>
                <a:cubicBezTo>
                  <a:pt x="22" y="9"/>
                  <a:pt x="21" y="9"/>
                  <a:pt x="20" y="10"/>
                </a:cubicBezTo>
                <a:cubicBezTo>
                  <a:pt x="16" y="13"/>
                  <a:pt x="12" y="16"/>
                  <a:pt x="9" y="20"/>
                </a:cubicBezTo>
                <a:cubicBezTo>
                  <a:pt x="8" y="21"/>
                  <a:pt x="8" y="23"/>
                  <a:pt x="9" y="24"/>
                </a:cubicBezTo>
                <a:cubicBezTo>
                  <a:pt x="12" y="31"/>
                  <a:pt x="12" y="31"/>
                  <a:pt x="12" y="31"/>
                </a:cubicBezTo>
                <a:cubicBezTo>
                  <a:pt x="12" y="32"/>
                  <a:pt x="11" y="33"/>
                  <a:pt x="11" y="35"/>
                </a:cubicBezTo>
                <a:cubicBezTo>
                  <a:pt x="3" y="37"/>
                  <a:pt x="3" y="37"/>
                  <a:pt x="3" y="37"/>
                </a:cubicBezTo>
                <a:cubicBezTo>
                  <a:pt x="2" y="38"/>
                  <a:pt x="1" y="39"/>
                  <a:pt x="1" y="41"/>
                </a:cubicBezTo>
                <a:cubicBezTo>
                  <a:pt x="0" y="43"/>
                  <a:pt x="0" y="46"/>
                  <a:pt x="0" y="48"/>
                </a:cubicBezTo>
                <a:cubicBezTo>
                  <a:pt x="0" y="50"/>
                  <a:pt x="0" y="52"/>
                  <a:pt x="1" y="55"/>
                </a:cubicBezTo>
                <a:cubicBezTo>
                  <a:pt x="1" y="56"/>
                  <a:pt x="2" y="58"/>
                  <a:pt x="3" y="58"/>
                </a:cubicBezTo>
                <a:cubicBezTo>
                  <a:pt x="11" y="61"/>
                  <a:pt x="11" y="61"/>
                  <a:pt x="11" y="61"/>
                </a:cubicBezTo>
                <a:cubicBezTo>
                  <a:pt x="11" y="62"/>
                  <a:pt x="12" y="63"/>
                  <a:pt x="12" y="64"/>
                </a:cubicBezTo>
                <a:cubicBezTo>
                  <a:pt x="9" y="72"/>
                  <a:pt x="9" y="72"/>
                  <a:pt x="9" y="72"/>
                </a:cubicBezTo>
                <a:cubicBezTo>
                  <a:pt x="8" y="73"/>
                  <a:pt x="8" y="74"/>
                  <a:pt x="9" y="76"/>
                </a:cubicBezTo>
                <a:cubicBezTo>
                  <a:pt x="12" y="80"/>
                  <a:pt x="16" y="83"/>
                  <a:pt x="20" y="86"/>
                </a:cubicBezTo>
                <a:cubicBezTo>
                  <a:pt x="21" y="87"/>
                  <a:pt x="22" y="87"/>
                  <a:pt x="24" y="86"/>
                </a:cubicBezTo>
                <a:cubicBezTo>
                  <a:pt x="31" y="83"/>
                  <a:pt x="31" y="83"/>
                  <a:pt x="31" y="83"/>
                </a:cubicBezTo>
                <a:cubicBezTo>
                  <a:pt x="32" y="83"/>
                  <a:pt x="33" y="84"/>
                  <a:pt x="34" y="84"/>
                </a:cubicBezTo>
                <a:cubicBezTo>
                  <a:pt x="37" y="92"/>
                  <a:pt x="37" y="92"/>
                  <a:pt x="37" y="92"/>
                </a:cubicBezTo>
                <a:cubicBezTo>
                  <a:pt x="38" y="93"/>
                  <a:pt x="39" y="94"/>
                  <a:pt x="40" y="94"/>
                </a:cubicBezTo>
                <a:cubicBezTo>
                  <a:pt x="43" y="95"/>
                  <a:pt x="45" y="95"/>
                  <a:pt x="47" y="95"/>
                </a:cubicBezTo>
                <a:cubicBezTo>
                  <a:pt x="50" y="95"/>
                  <a:pt x="52" y="95"/>
                  <a:pt x="55" y="94"/>
                </a:cubicBezTo>
                <a:cubicBezTo>
                  <a:pt x="56" y="94"/>
                  <a:pt x="57" y="93"/>
                  <a:pt x="58" y="92"/>
                </a:cubicBezTo>
                <a:cubicBezTo>
                  <a:pt x="60" y="84"/>
                  <a:pt x="60" y="84"/>
                  <a:pt x="60" y="84"/>
                </a:cubicBezTo>
                <a:cubicBezTo>
                  <a:pt x="62" y="84"/>
                  <a:pt x="63" y="83"/>
                  <a:pt x="64" y="83"/>
                </a:cubicBezTo>
                <a:cubicBezTo>
                  <a:pt x="71" y="86"/>
                  <a:pt x="71" y="86"/>
                  <a:pt x="71" y="86"/>
                </a:cubicBezTo>
                <a:cubicBezTo>
                  <a:pt x="73" y="87"/>
                  <a:pt x="74" y="87"/>
                  <a:pt x="75" y="86"/>
                </a:cubicBezTo>
                <a:cubicBezTo>
                  <a:pt x="79" y="83"/>
                  <a:pt x="83" y="80"/>
                  <a:pt x="85" y="76"/>
                </a:cubicBezTo>
                <a:cubicBezTo>
                  <a:pt x="86" y="74"/>
                  <a:pt x="87" y="73"/>
                  <a:pt x="86" y="72"/>
                </a:cubicBezTo>
                <a:cubicBezTo>
                  <a:pt x="82" y="64"/>
                  <a:pt x="82" y="64"/>
                  <a:pt x="82" y="64"/>
                </a:cubicBezTo>
                <a:cubicBezTo>
                  <a:pt x="83" y="63"/>
                  <a:pt x="84" y="62"/>
                  <a:pt x="84" y="61"/>
                </a:cubicBezTo>
                <a:cubicBezTo>
                  <a:pt x="91" y="58"/>
                  <a:pt x="91" y="58"/>
                  <a:pt x="91" y="58"/>
                </a:cubicBezTo>
                <a:cubicBezTo>
                  <a:pt x="93" y="58"/>
                  <a:pt x="94" y="56"/>
                  <a:pt x="94" y="55"/>
                </a:cubicBezTo>
                <a:cubicBezTo>
                  <a:pt x="94" y="52"/>
                  <a:pt x="95" y="50"/>
                  <a:pt x="95" y="48"/>
                </a:cubicBezTo>
                <a:cubicBezTo>
                  <a:pt x="95" y="46"/>
                  <a:pt x="94" y="43"/>
                  <a:pt x="94" y="41"/>
                </a:cubicBezTo>
                <a:close/>
                <a:moveTo>
                  <a:pt x="86" y="51"/>
                </a:moveTo>
                <a:cubicBezTo>
                  <a:pt x="79" y="54"/>
                  <a:pt x="79" y="54"/>
                  <a:pt x="79" y="54"/>
                </a:cubicBezTo>
                <a:cubicBezTo>
                  <a:pt x="78" y="54"/>
                  <a:pt x="77" y="55"/>
                  <a:pt x="77" y="56"/>
                </a:cubicBezTo>
                <a:cubicBezTo>
                  <a:pt x="76" y="59"/>
                  <a:pt x="75" y="61"/>
                  <a:pt x="74" y="62"/>
                </a:cubicBezTo>
                <a:cubicBezTo>
                  <a:pt x="74" y="64"/>
                  <a:pt x="74" y="65"/>
                  <a:pt x="74" y="66"/>
                </a:cubicBezTo>
                <a:cubicBezTo>
                  <a:pt x="77" y="73"/>
                  <a:pt x="77" y="73"/>
                  <a:pt x="77" y="73"/>
                </a:cubicBezTo>
                <a:cubicBezTo>
                  <a:pt x="76" y="75"/>
                  <a:pt x="74" y="76"/>
                  <a:pt x="72" y="78"/>
                </a:cubicBezTo>
                <a:cubicBezTo>
                  <a:pt x="66" y="75"/>
                  <a:pt x="66" y="75"/>
                  <a:pt x="66" y="75"/>
                </a:cubicBezTo>
                <a:cubicBezTo>
                  <a:pt x="65" y="74"/>
                  <a:pt x="63" y="74"/>
                  <a:pt x="62" y="75"/>
                </a:cubicBezTo>
                <a:cubicBezTo>
                  <a:pt x="60" y="76"/>
                  <a:pt x="58" y="77"/>
                  <a:pt x="56" y="77"/>
                </a:cubicBezTo>
                <a:cubicBezTo>
                  <a:pt x="55" y="78"/>
                  <a:pt x="54" y="78"/>
                  <a:pt x="53" y="80"/>
                </a:cubicBezTo>
                <a:cubicBezTo>
                  <a:pt x="51" y="87"/>
                  <a:pt x="51" y="87"/>
                  <a:pt x="51" y="87"/>
                </a:cubicBezTo>
                <a:cubicBezTo>
                  <a:pt x="48" y="87"/>
                  <a:pt x="46" y="87"/>
                  <a:pt x="44" y="87"/>
                </a:cubicBezTo>
                <a:cubicBezTo>
                  <a:pt x="41" y="80"/>
                  <a:pt x="41" y="80"/>
                  <a:pt x="41" y="80"/>
                </a:cubicBezTo>
                <a:cubicBezTo>
                  <a:pt x="41" y="79"/>
                  <a:pt x="40" y="78"/>
                  <a:pt x="39" y="77"/>
                </a:cubicBezTo>
                <a:cubicBezTo>
                  <a:pt x="37" y="77"/>
                  <a:pt x="35" y="76"/>
                  <a:pt x="33" y="75"/>
                </a:cubicBezTo>
                <a:cubicBezTo>
                  <a:pt x="32" y="74"/>
                  <a:pt x="30" y="74"/>
                  <a:pt x="29" y="75"/>
                </a:cubicBezTo>
                <a:cubicBezTo>
                  <a:pt x="22" y="78"/>
                  <a:pt x="22" y="78"/>
                  <a:pt x="22" y="78"/>
                </a:cubicBezTo>
                <a:cubicBezTo>
                  <a:pt x="21" y="76"/>
                  <a:pt x="19" y="75"/>
                  <a:pt x="17" y="73"/>
                </a:cubicBezTo>
                <a:cubicBezTo>
                  <a:pt x="21" y="66"/>
                  <a:pt x="21" y="66"/>
                  <a:pt x="21" y="66"/>
                </a:cubicBezTo>
                <a:cubicBezTo>
                  <a:pt x="21" y="65"/>
                  <a:pt x="21" y="64"/>
                  <a:pt x="20" y="62"/>
                </a:cubicBezTo>
                <a:cubicBezTo>
                  <a:pt x="19" y="61"/>
                  <a:pt x="19" y="59"/>
                  <a:pt x="18" y="56"/>
                </a:cubicBezTo>
                <a:cubicBezTo>
                  <a:pt x="18" y="55"/>
                  <a:pt x="17" y="54"/>
                  <a:pt x="15" y="54"/>
                </a:cubicBezTo>
                <a:cubicBezTo>
                  <a:pt x="8" y="51"/>
                  <a:pt x="8" y="51"/>
                  <a:pt x="8" y="51"/>
                </a:cubicBezTo>
                <a:cubicBezTo>
                  <a:pt x="8" y="50"/>
                  <a:pt x="8" y="49"/>
                  <a:pt x="8" y="48"/>
                </a:cubicBezTo>
                <a:cubicBezTo>
                  <a:pt x="8" y="47"/>
                  <a:pt x="8" y="45"/>
                  <a:pt x="8" y="44"/>
                </a:cubicBezTo>
                <a:cubicBezTo>
                  <a:pt x="15" y="42"/>
                  <a:pt x="15" y="42"/>
                  <a:pt x="15" y="42"/>
                </a:cubicBezTo>
                <a:cubicBezTo>
                  <a:pt x="17" y="41"/>
                  <a:pt x="18" y="40"/>
                  <a:pt x="18" y="39"/>
                </a:cubicBezTo>
                <a:cubicBezTo>
                  <a:pt x="19" y="37"/>
                  <a:pt x="19" y="35"/>
                  <a:pt x="20" y="33"/>
                </a:cubicBezTo>
                <a:cubicBezTo>
                  <a:pt x="21" y="32"/>
                  <a:pt x="21" y="31"/>
                  <a:pt x="21" y="29"/>
                </a:cubicBezTo>
                <a:cubicBezTo>
                  <a:pt x="17" y="23"/>
                  <a:pt x="17" y="23"/>
                  <a:pt x="17" y="23"/>
                </a:cubicBezTo>
                <a:cubicBezTo>
                  <a:pt x="19" y="21"/>
                  <a:pt x="21" y="19"/>
                  <a:pt x="22" y="18"/>
                </a:cubicBezTo>
                <a:cubicBezTo>
                  <a:pt x="29" y="21"/>
                  <a:pt x="29" y="21"/>
                  <a:pt x="29" y="21"/>
                </a:cubicBezTo>
                <a:cubicBezTo>
                  <a:pt x="30" y="21"/>
                  <a:pt x="32" y="21"/>
                  <a:pt x="33" y="21"/>
                </a:cubicBezTo>
                <a:cubicBezTo>
                  <a:pt x="35" y="20"/>
                  <a:pt x="37" y="19"/>
                  <a:pt x="39" y="18"/>
                </a:cubicBezTo>
                <a:cubicBezTo>
                  <a:pt x="40" y="18"/>
                  <a:pt x="41" y="17"/>
                  <a:pt x="41" y="16"/>
                </a:cubicBezTo>
                <a:cubicBezTo>
                  <a:pt x="44" y="9"/>
                  <a:pt x="44" y="9"/>
                  <a:pt x="44" y="9"/>
                </a:cubicBezTo>
                <a:cubicBezTo>
                  <a:pt x="46" y="9"/>
                  <a:pt x="48" y="9"/>
                  <a:pt x="51" y="9"/>
                </a:cubicBezTo>
                <a:cubicBezTo>
                  <a:pt x="53" y="16"/>
                  <a:pt x="53" y="16"/>
                  <a:pt x="53" y="16"/>
                </a:cubicBezTo>
                <a:cubicBezTo>
                  <a:pt x="54" y="17"/>
                  <a:pt x="55" y="18"/>
                  <a:pt x="56" y="18"/>
                </a:cubicBezTo>
                <a:cubicBezTo>
                  <a:pt x="58" y="19"/>
                  <a:pt x="60" y="20"/>
                  <a:pt x="62" y="21"/>
                </a:cubicBezTo>
                <a:cubicBezTo>
                  <a:pt x="63" y="21"/>
                  <a:pt x="65" y="21"/>
                  <a:pt x="66" y="21"/>
                </a:cubicBezTo>
                <a:cubicBezTo>
                  <a:pt x="72" y="18"/>
                  <a:pt x="72" y="18"/>
                  <a:pt x="72" y="18"/>
                </a:cubicBezTo>
                <a:cubicBezTo>
                  <a:pt x="74" y="19"/>
                  <a:pt x="76" y="21"/>
                  <a:pt x="77" y="23"/>
                </a:cubicBezTo>
                <a:cubicBezTo>
                  <a:pt x="74" y="29"/>
                  <a:pt x="74" y="29"/>
                  <a:pt x="74" y="29"/>
                </a:cubicBezTo>
                <a:cubicBezTo>
                  <a:pt x="74" y="31"/>
                  <a:pt x="74" y="32"/>
                  <a:pt x="74" y="33"/>
                </a:cubicBezTo>
                <a:cubicBezTo>
                  <a:pt x="75" y="35"/>
                  <a:pt x="76" y="37"/>
                  <a:pt x="77" y="39"/>
                </a:cubicBezTo>
                <a:cubicBezTo>
                  <a:pt x="77" y="40"/>
                  <a:pt x="78" y="41"/>
                  <a:pt x="79" y="42"/>
                </a:cubicBezTo>
                <a:cubicBezTo>
                  <a:pt x="86" y="44"/>
                  <a:pt x="86" y="44"/>
                  <a:pt x="86" y="44"/>
                </a:cubicBezTo>
                <a:cubicBezTo>
                  <a:pt x="87" y="45"/>
                  <a:pt x="87" y="47"/>
                  <a:pt x="87" y="48"/>
                </a:cubicBezTo>
                <a:cubicBezTo>
                  <a:pt x="87" y="49"/>
                  <a:pt x="87" y="50"/>
                  <a:pt x="86" y="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endParaRPr lang="zh-CN" altLang="en-US"/>
          </a:p>
        </p:txBody>
      </p:sp>
      <p:sp>
        <p:nvSpPr>
          <p:cNvPr id="32812" name="Freeform 41"/>
          <p:cNvSpPr>
            <a:spLocks noEditPoints="1"/>
          </p:cNvSpPr>
          <p:nvPr>
            <p:custDataLst>
              <p:tags r:id="rId27"/>
            </p:custDataLst>
          </p:nvPr>
        </p:nvSpPr>
        <p:spPr bwMode="auto">
          <a:xfrm>
            <a:off x="694346" y="4785781"/>
            <a:ext cx="122609" cy="127710"/>
          </a:xfrm>
          <a:custGeom>
            <a:avLst/>
            <a:gdLst>
              <a:gd name="T0" fmla="*/ 131 w 37"/>
              <a:gd name="T1" fmla="*/ 0 h 38"/>
              <a:gd name="T2" fmla="*/ 0 w 37"/>
              <a:gd name="T3" fmla="*/ 149 h 38"/>
              <a:gd name="T4" fmla="*/ 131 w 37"/>
              <a:gd name="T5" fmla="*/ 291 h 38"/>
              <a:gd name="T6" fmla="*/ 269 w 37"/>
              <a:gd name="T7" fmla="*/ 149 h 38"/>
              <a:gd name="T8" fmla="*/ 131 w 37"/>
              <a:gd name="T9" fmla="*/ 0 h 38"/>
              <a:gd name="T10" fmla="*/ 131 w 37"/>
              <a:gd name="T11" fmla="*/ 224 h 38"/>
              <a:gd name="T12" fmla="*/ 59 w 37"/>
              <a:gd name="T13" fmla="*/ 149 h 38"/>
              <a:gd name="T14" fmla="*/ 131 w 37"/>
              <a:gd name="T15" fmla="*/ 62 h 38"/>
              <a:gd name="T16" fmla="*/ 210 w 37"/>
              <a:gd name="T17" fmla="*/ 149 h 38"/>
              <a:gd name="T18" fmla="*/ 131 w 37"/>
              <a:gd name="T19" fmla="*/ 224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7" h="38">
                <a:moveTo>
                  <a:pt x="18" y="0"/>
                </a:moveTo>
                <a:cubicBezTo>
                  <a:pt x="8" y="0"/>
                  <a:pt x="0" y="8"/>
                  <a:pt x="0" y="19"/>
                </a:cubicBezTo>
                <a:cubicBezTo>
                  <a:pt x="0" y="29"/>
                  <a:pt x="8" y="38"/>
                  <a:pt x="18" y="38"/>
                </a:cubicBezTo>
                <a:cubicBezTo>
                  <a:pt x="29" y="38"/>
                  <a:pt x="37" y="29"/>
                  <a:pt x="37" y="19"/>
                </a:cubicBezTo>
                <a:cubicBezTo>
                  <a:pt x="37" y="8"/>
                  <a:pt x="29" y="0"/>
                  <a:pt x="18" y="0"/>
                </a:cubicBezTo>
                <a:close/>
                <a:moveTo>
                  <a:pt x="18" y="29"/>
                </a:moveTo>
                <a:cubicBezTo>
                  <a:pt x="13" y="29"/>
                  <a:pt x="8" y="25"/>
                  <a:pt x="8" y="19"/>
                </a:cubicBezTo>
                <a:cubicBezTo>
                  <a:pt x="8" y="13"/>
                  <a:pt x="13" y="8"/>
                  <a:pt x="18" y="8"/>
                </a:cubicBezTo>
                <a:cubicBezTo>
                  <a:pt x="24" y="8"/>
                  <a:pt x="29" y="13"/>
                  <a:pt x="29" y="19"/>
                </a:cubicBezTo>
                <a:cubicBezTo>
                  <a:pt x="29" y="25"/>
                  <a:pt x="24" y="29"/>
                  <a:pt x="18"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ormAutofit fontScale="25000" lnSpcReduction="20000"/>
          </a:bodyPr>
          <a:lstStyle/>
          <a:p>
            <a:endParaRPr lang="zh-CN" altLang="en-US"/>
          </a:p>
        </p:txBody>
      </p:sp>
      <p:sp>
        <p:nvSpPr>
          <p:cNvPr id="32809" name="Freeform 43"/>
          <p:cNvSpPr/>
          <p:nvPr>
            <p:custDataLst>
              <p:tags r:id="rId28"/>
            </p:custDataLst>
          </p:nvPr>
        </p:nvSpPr>
        <p:spPr bwMode="auto">
          <a:xfrm>
            <a:off x="6646863" y="2357120"/>
            <a:ext cx="307975" cy="225618"/>
          </a:xfrm>
          <a:custGeom>
            <a:avLst/>
            <a:gdLst>
              <a:gd name="T0" fmla="*/ 519 w 93"/>
              <a:gd name="T1" fmla="*/ 181 h 68"/>
              <a:gd name="T2" fmla="*/ 479 w 93"/>
              <a:gd name="T3" fmla="*/ 181 h 68"/>
              <a:gd name="T4" fmla="*/ 479 w 93"/>
              <a:gd name="T5" fmla="*/ 168 h 68"/>
              <a:gd name="T6" fmla="*/ 313 w 93"/>
              <a:gd name="T7" fmla="*/ 0 h 68"/>
              <a:gd name="T8" fmla="*/ 150 w 93"/>
              <a:gd name="T9" fmla="*/ 137 h 68"/>
              <a:gd name="T10" fmla="*/ 108 w 93"/>
              <a:gd name="T11" fmla="*/ 149 h 68"/>
              <a:gd name="T12" fmla="*/ 108 w 93"/>
              <a:gd name="T13" fmla="*/ 149 h 68"/>
              <a:gd name="T14" fmla="*/ 33 w 93"/>
              <a:gd name="T15" fmla="*/ 250 h 68"/>
              <a:gd name="T16" fmla="*/ 49 w 93"/>
              <a:gd name="T17" fmla="*/ 290 h 68"/>
              <a:gd name="T18" fmla="*/ 0 w 93"/>
              <a:gd name="T19" fmla="*/ 383 h 68"/>
              <a:gd name="T20" fmla="*/ 108 w 93"/>
              <a:gd name="T21" fmla="*/ 492 h 68"/>
              <a:gd name="T22" fmla="*/ 218 w 93"/>
              <a:gd name="T23" fmla="*/ 492 h 68"/>
              <a:gd name="T24" fmla="*/ 242 w 93"/>
              <a:gd name="T25" fmla="*/ 460 h 68"/>
              <a:gd name="T26" fmla="*/ 218 w 93"/>
              <a:gd name="T27" fmla="*/ 432 h 68"/>
              <a:gd name="T28" fmla="*/ 108 w 93"/>
              <a:gd name="T29" fmla="*/ 432 h 68"/>
              <a:gd name="T30" fmla="*/ 59 w 93"/>
              <a:gd name="T31" fmla="*/ 383 h 68"/>
              <a:gd name="T32" fmla="*/ 101 w 93"/>
              <a:gd name="T33" fmla="*/ 331 h 68"/>
              <a:gd name="T34" fmla="*/ 122 w 93"/>
              <a:gd name="T35" fmla="*/ 310 h 68"/>
              <a:gd name="T36" fmla="*/ 117 w 93"/>
              <a:gd name="T37" fmla="*/ 282 h 68"/>
              <a:gd name="T38" fmla="*/ 92 w 93"/>
              <a:gd name="T39" fmla="*/ 250 h 68"/>
              <a:gd name="T40" fmla="*/ 131 w 93"/>
              <a:gd name="T41" fmla="*/ 195 h 68"/>
              <a:gd name="T42" fmla="*/ 131 w 93"/>
              <a:gd name="T43" fmla="*/ 195 h 68"/>
              <a:gd name="T44" fmla="*/ 163 w 93"/>
              <a:gd name="T45" fmla="*/ 203 h 68"/>
              <a:gd name="T46" fmla="*/ 194 w 93"/>
              <a:gd name="T47" fmla="*/ 203 h 68"/>
              <a:gd name="T48" fmla="*/ 209 w 93"/>
              <a:gd name="T49" fmla="*/ 174 h 68"/>
              <a:gd name="T50" fmla="*/ 209 w 93"/>
              <a:gd name="T51" fmla="*/ 168 h 68"/>
              <a:gd name="T52" fmla="*/ 209 w 93"/>
              <a:gd name="T53" fmla="*/ 168 h 68"/>
              <a:gd name="T54" fmla="*/ 313 w 93"/>
              <a:gd name="T55" fmla="*/ 59 h 68"/>
              <a:gd name="T56" fmla="*/ 427 w 93"/>
              <a:gd name="T57" fmla="*/ 168 h 68"/>
              <a:gd name="T58" fmla="*/ 411 w 93"/>
              <a:gd name="T59" fmla="*/ 223 h 68"/>
              <a:gd name="T60" fmla="*/ 418 w 93"/>
              <a:gd name="T61" fmla="*/ 258 h 68"/>
              <a:gd name="T62" fmla="*/ 451 w 93"/>
              <a:gd name="T63" fmla="*/ 258 h 68"/>
              <a:gd name="T64" fmla="*/ 519 w 93"/>
              <a:gd name="T65" fmla="*/ 238 h 68"/>
              <a:gd name="T66" fmla="*/ 610 w 93"/>
              <a:gd name="T67" fmla="*/ 331 h 68"/>
              <a:gd name="T68" fmla="*/ 519 w 93"/>
              <a:gd name="T69" fmla="*/ 432 h 68"/>
              <a:gd name="T70" fmla="*/ 451 w 93"/>
              <a:gd name="T71" fmla="*/ 432 h 68"/>
              <a:gd name="T72" fmla="*/ 427 w 93"/>
              <a:gd name="T73" fmla="*/ 460 h 68"/>
              <a:gd name="T74" fmla="*/ 451 w 93"/>
              <a:gd name="T75" fmla="*/ 492 h 68"/>
              <a:gd name="T76" fmla="*/ 519 w 93"/>
              <a:gd name="T77" fmla="*/ 492 h 68"/>
              <a:gd name="T78" fmla="*/ 669 w 93"/>
              <a:gd name="T79" fmla="*/ 331 h 68"/>
              <a:gd name="T80" fmla="*/ 519 w 93"/>
              <a:gd name="T81" fmla="*/ 18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3" h="68">
                <a:moveTo>
                  <a:pt x="72" y="25"/>
                </a:moveTo>
                <a:cubicBezTo>
                  <a:pt x="70" y="25"/>
                  <a:pt x="69" y="25"/>
                  <a:pt x="67" y="25"/>
                </a:cubicBezTo>
                <a:cubicBezTo>
                  <a:pt x="67" y="24"/>
                  <a:pt x="67" y="24"/>
                  <a:pt x="67" y="23"/>
                </a:cubicBezTo>
                <a:cubicBezTo>
                  <a:pt x="67" y="10"/>
                  <a:pt x="57" y="0"/>
                  <a:pt x="44" y="0"/>
                </a:cubicBezTo>
                <a:cubicBezTo>
                  <a:pt x="33" y="0"/>
                  <a:pt x="23" y="8"/>
                  <a:pt x="21" y="19"/>
                </a:cubicBezTo>
                <a:cubicBezTo>
                  <a:pt x="19" y="19"/>
                  <a:pt x="17" y="19"/>
                  <a:pt x="15" y="20"/>
                </a:cubicBezTo>
                <a:cubicBezTo>
                  <a:pt x="15" y="20"/>
                  <a:pt x="15" y="20"/>
                  <a:pt x="15" y="20"/>
                </a:cubicBezTo>
                <a:cubicBezTo>
                  <a:pt x="9" y="22"/>
                  <a:pt x="5" y="28"/>
                  <a:pt x="5" y="34"/>
                </a:cubicBezTo>
                <a:cubicBezTo>
                  <a:pt x="5" y="36"/>
                  <a:pt x="6" y="38"/>
                  <a:pt x="7" y="40"/>
                </a:cubicBezTo>
                <a:cubicBezTo>
                  <a:pt x="3" y="43"/>
                  <a:pt x="0" y="48"/>
                  <a:pt x="0" y="53"/>
                </a:cubicBezTo>
                <a:cubicBezTo>
                  <a:pt x="0" y="61"/>
                  <a:pt x="6" y="68"/>
                  <a:pt x="15" y="68"/>
                </a:cubicBezTo>
                <a:cubicBezTo>
                  <a:pt x="30" y="68"/>
                  <a:pt x="30" y="68"/>
                  <a:pt x="30" y="68"/>
                </a:cubicBezTo>
                <a:cubicBezTo>
                  <a:pt x="33" y="68"/>
                  <a:pt x="34" y="66"/>
                  <a:pt x="34" y="64"/>
                </a:cubicBezTo>
                <a:cubicBezTo>
                  <a:pt x="34" y="61"/>
                  <a:pt x="33" y="60"/>
                  <a:pt x="30" y="60"/>
                </a:cubicBezTo>
                <a:cubicBezTo>
                  <a:pt x="15" y="60"/>
                  <a:pt x="15" y="60"/>
                  <a:pt x="15" y="60"/>
                </a:cubicBezTo>
                <a:cubicBezTo>
                  <a:pt x="11" y="60"/>
                  <a:pt x="8" y="57"/>
                  <a:pt x="8" y="53"/>
                </a:cubicBezTo>
                <a:cubicBezTo>
                  <a:pt x="8" y="50"/>
                  <a:pt x="10" y="47"/>
                  <a:pt x="14" y="46"/>
                </a:cubicBezTo>
                <a:cubicBezTo>
                  <a:pt x="15" y="46"/>
                  <a:pt x="17" y="45"/>
                  <a:pt x="17" y="43"/>
                </a:cubicBezTo>
                <a:cubicBezTo>
                  <a:pt x="18" y="42"/>
                  <a:pt x="17" y="40"/>
                  <a:pt x="16" y="39"/>
                </a:cubicBezTo>
                <a:cubicBezTo>
                  <a:pt x="14" y="38"/>
                  <a:pt x="13" y="36"/>
                  <a:pt x="13" y="34"/>
                </a:cubicBezTo>
                <a:cubicBezTo>
                  <a:pt x="13" y="31"/>
                  <a:pt x="15" y="28"/>
                  <a:pt x="18" y="27"/>
                </a:cubicBezTo>
                <a:cubicBezTo>
                  <a:pt x="18" y="27"/>
                  <a:pt x="18" y="27"/>
                  <a:pt x="18" y="27"/>
                </a:cubicBezTo>
                <a:cubicBezTo>
                  <a:pt x="19" y="27"/>
                  <a:pt x="21" y="27"/>
                  <a:pt x="23" y="28"/>
                </a:cubicBezTo>
                <a:cubicBezTo>
                  <a:pt x="25" y="29"/>
                  <a:pt x="26" y="29"/>
                  <a:pt x="27" y="28"/>
                </a:cubicBezTo>
                <a:cubicBezTo>
                  <a:pt x="29" y="27"/>
                  <a:pt x="29" y="26"/>
                  <a:pt x="29" y="24"/>
                </a:cubicBezTo>
                <a:cubicBezTo>
                  <a:pt x="29" y="24"/>
                  <a:pt x="29" y="24"/>
                  <a:pt x="29" y="23"/>
                </a:cubicBezTo>
                <a:cubicBezTo>
                  <a:pt x="29" y="23"/>
                  <a:pt x="29" y="23"/>
                  <a:pt x="29" y="23"/>
                </a:cubicBezTo>
                <a:cubicBezTo>
                  <a:pt x="29" y="15"/>
                  <a:pt x="36" y="8"/>
                  <a:pt x="44" y="8"/>
                </a:cubicBezTo>
                <a:cubicBezTo>
                  <a:pt x="52" y="8"/>
                  <a:pt x="59" y="15"/>
                  <a:pt x="59" y="23"/>
                </a:cubicBezTo>
                <a:cubicBezTo>
                  <a:pt x="59" y="26"/>
                  <a:pt x="58" y="28"/>
                  <a:pt x="57" y="31"/>
                </a:cubicBezTo>
                <a:cubicBezTo>
                  <a:pt x="56" y="32"/>
                  <a:pt x="56" y="35"/>
                  <a:pt x="58" y="36"/>
                </a:cubicBezTo>
                <a:cubicBezTo>
                  <a:pt x="59" y="37"/>
                  <a:pt x="62" y="37"/>
                  <a:pt x="63" y="36"/>
                </a:cubicBezTo>
                <a:cubicBezTo>
                  <a:pt x="65" y="35"/>
                  <a:pt x="68" y="33"/>
                  <a:pt x="72" y="33"/>
                </a:cubicBezTo>
                <a:cubicBezTo>
                  <a:pt x="79" y="33"/>
                  <a:pt x="85" y="39"/>
                  <a:pt x="85" y="46"/>
                </a:cubicBezTo>
                <a:cubicBezTo>
                  <a:pt x="85" y="54"/>
                  <a:pt x="79" y="60"/>
                  <a:pt x="72" y="60"/>
                </a:cubicBezTo>
                <a:cubicBezTo>
                  <a:pt x="63" y="60"/>
                  <a:pt x="63" y="60"/>
                  <a:pt x="63" y="60"/>
                </a:cubicBezTo>
                <a:cubicBezTo>
                  <a:pt x="60" y="60"/>
                  <a:pt x="59" y="61"/>
                  <a:pt x="59" y="64"/>
                </a:cubicBezTo>
                <a:cubicBezTo>
                  <a:pt x="59" y="66"/>
                  <a:pt x="60" y="68"/>
                  <a:pt x="63" y="68"/>
                </a:cubicBezTo>
                <a:cubicBezTo>
                  <a:pt x="72" y="68"/>
                  <a:pt x="72" y="68"/>
                  <a:pt x="72" y="68"/>
                </a:cubicBezTo>
                <a:cubicBezTo>
                  <a:pt x="83" y="68"/>
                  <a:pt x="93" y="58"/>
                  <a:pt x="93" y="46"/>
                </a:cubicBezTo>
                <a:cubicBezTo>
                  <a:pt x="93" y="34"/>
                  <a:pt x="83" y="25"/>
                  <a:pt x="72"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ormAutofit fontScale="62500" lnSpcReduction="20000"/>
          </a:bodyPr>
          <a:lstStyle/>
          <a:p>
            <a:endParaRPr lang="zh-CN" altLang="en-US"/>
          </a:p>
        </p:txBody>
      </p:sp>
      <p:sp>
        <p:nvSpPr>
          <p:cNvPr id="32810" name="Freeform 44"/>
          <p:cNvSpPr/>
          <p:nvPr>
            <p:custDataLst>
              <p:tags r:id="rId29"/>
            </p:custDataLst>
          </p:nvPr>
        </p:nvSpPr>
        <p:spPr bwMode="auto">
          <a:xfrm>
            <a:off x="6740595" y="2482215"/>
            <a:ext cx="122744" cy="187643"/>
          </a:xfrm>
          <a:custGeom>
            <a:avLst/>
            <a:gdLst>
              <a:gd name="T0" fmla="*/ 210 w 37"/>
              <a:gd name="T1" fmla="*/ 275 h 56"/>
              <a:gd name="T2" fmla="*/ 168 w 37"/>
              <a:gd name="T3" fmla="*/ 332 h 56"/>
              <a:gd name="T4" fmla="*/ 168 w 37"/>
              <a:gd name="T5" fmla="*/ 32 h 56"/>
              <a:gd name="T6" fmla="*/ 131 w 37"/>
              <a:gd name="T7" fmla="*/ 0 h 56"/>
              <a:gd name="T8" fmla="*/ 101 w 37"/>
              <a:gd name="T9" fmla="*/ 32 h 56"/>
              <a:gd name="T10" fmla="*/ 101 w 37"/>
              <a:gd name="T11" fmla="*/ 332 h 56"/>
              <a:gd name="T12" fmla="*/ 59 w 37"/>
              <a:gd name="T13" fmla="*/ 275 h 56"/>
              <a:gd name="T14" fmla="*/ 13 w 37"/>
              <a:gd name="T15" fmla="*/ 275 h 56"/>
              <a:gd name="T16" fmla="*/ 13 w 37"/>
              <a:gd name="T17" fmla="*/ 315 h 56"/>
              <a:gd name="T18" fmla="*/ 119 w 37"/>
              <a:gd name="T19" fmla="*/ 423 h 56"/>
              <a:gd name="T20" fmla="*/ 131 w 37"/>
              <a:gd name="T21" fmla="*/ 426 h 56"/>
              <a:gd name="T22" fmla="*/ 150 w 37"/>
              <a:gd name="T23" fmla="*/ 423 h 56"/>
              <a:gd name="T24" fmla="*/ 251 w 37"/>
              <a:gd name="T25" fmla="*/ 315 h 56"/>
              <a:gd name="T26" fmla="*/ 251 w 37"/>
              <a:gd name="T27" fmla="*/ 275 h 56"/>
              <a:gd name="T28" fmla="*/ 210 w 37"/>
              <a:gd name="T29" fmla="*/ 275 h 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 h="56">
                <a:moveTo>
                  <a:pt x="29" y="36"/>
                </a:moveTo>
                <a:cubicBezTo>
                  <a:pt x="23" y="43"/>
                  <a:pt x="23" y="43"/>
                  <a:pt x="23" y="43"/>
                </a:cubicBezTo>
                <a:cubicBezTo>
                  <a:pt x="23" y="4"/>
                  <a:pt x="23" y="4"/>
                  <a:pt x="23" y="4"/>
                </a:cubicBezTo>
                <a:cubicBezTo>
                  <a:pt x="23" y="2"/>
                  <a:pt x="21" y="0"/>
                  <a:pt x="18" y="0"/>
                </a:cubicBezTo>
                <a:cubicBezTo>
                  <a:pt x="16" y="0"/>
                  <a:pt x="14" y="2"/>
                  <a:pt x="14" y="4"/>
                </a:cubicBezTo>
                <a:cubicBezTo>
                  <a:pt x="14" y="43"/>
                  <a:pt x="14" y="43"/>
                  <a:pt x="14" y="43"/>
                </a:cubicBezTo>
                <a:cubicBezTo>
                  <a:pt x="8" y="36"/>
                  <a:pt x="8" y="36"/>
                  <a:pt x="8" y="36"/>
                </a:cubicBezTo>
                <a:cubicBezTo>
                  <a:pt x="6" y="34"/>
                  <a:pt x="3" y="34"/>
                  <a:pt x="2" y="36"/>
                </a:cubicBezTo>
                <a:cubicBezTo>
                  <a:pt x="0" y="37"/>
                  <a:pt x="0" y="40"/>
                  <a:pt x="2" y="41"/>
                </a:cubicBezTo>
                <a:cubicBezTo>
                  <a:pt x="16" y="55"/>
                  <a:pt x="16" y="55"/>
                  <a:pt x="16" y="55"/>
                </a:cubicBezTo>
                <a:cubicBezTo>
                  <a:pt x="16" y="56"/>
                  <a:pt x="17" y="56"/>
                  <a:pt x="18" y="56"/>
                </a:cubicBezTo>
                <a:cubicBezTo>
                  <a:pt x="20" y="56"/>
                  <a:pt x="21" y="56"/>
                  <a:pt x="21" y="55"/>
                </a:cubicBezTo>
                <a:cubicBezTo>
                  <a:pt x="35" y="41"/>
                  <a:pt x="35" y="41"/>
                  <a:pt x="35" y="41"/>
                </a:cubicBezTo>
                <a:cubicBezTo>
                  <a:pt x="37" y="40"/>
                  <a:pt x="37" y="37"/>
                  <a:pt x="35" y="36"/>
                </a:cubicBezTo>
                <a:cubicBezTo>
                  <a:pt x="34" y="34"/>
                  <a:pt x="31" y="34"/>
                  <a:pt x="29"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ormAutofit fontScale="40000" lnSpcReduction="20000"/>
          </a:bodyPr>
          <a:lstStyle/>
          <a:p>
            <a:endParaRPr lang="zh-CN" altLang="en-US"/>
          </a:p>
        </p:txBody>
      </p:sp>
      <p:sp>
        <p:nvSpPr>
          <p:cNvPr id="32796" name="Freeform 45"/>
          <p:cNvSpPr>
            <a:spLocks noEditPoints="1"/>
          </p:cNvSpPr>
          <p:nvPr>
            <p:custDataLst>
              <p:tags r:id="rId30"/>
            </p:custDataLst>
          </p:nvPr>
        </p:nvSpPr>
        <p:spPr bwMode="auto">
          <a:xfrm>
            <a:off x="598488" y="2406333"/>
            <a:ext cx="314325" cy="215900"/>
          </a:xfrm>
          <a:custGeom>
            <a:avLst/>
            <a:gdLst>
              <a:gd name="T0" fmla="*/ 2147483646 w 95"/>
              <a:gd name="T1" fmla="*/ 2147483646 h 65"/>
              <a:gd name="T2" fmla="*/ 2147483646 w 95"/>
              <a:gd name="T3" fmla="*/ 2147483646 h 65"/>
              <a:gd name="T4" fmla="*/ 2147483646 w 95"/>
              <a:gd name="T5" fmla="*/ 2147483646 h 65"/>
              <a:gd name="T6" fmla="*/ 2147483646 w 95"/>
              <a:gd name="T7" fmla="*/ 2147483646 h 65"/>
              <a:gd name="T8" fmla="*/ 2147483646 w 95"/>
              <a:gd name="T9" fmla="*/ 2147483646 h 65"/>
              <a:gd name="T10" fmla="*/ 2147483646 w 95"/>
              <a:gd name="T11" fmla="*/ 2147483646 h 65"/>
              <a:gd name="T12" fmla="*/ 2147483646 w 95"/>
              <a:gd name="T13" fmla="*/ 2147483646 h 65"/>
              <a:gd name="T14" fmla="*/ 2147483646 w 95"/>
              <a:gd name="T15" fmla="*/ 2147483646 h 65"/>
              <a:gd name="T16" fmla="*/ 2147483646 w 95"/>
              <a:gd name="T17" fmla="*/ 2147483646 h 65"/>
              <a:gd name="T18" fmla="*/ 2147483646 w 95"/>
              <a:gd name="T19" fmla="*/ 2147483646 h 65"/>
              <a:gd name="T20" fmla="*/ 2147483646 w 95"/>
              <a:gd name="T21" fmla="*/ 0 h 65"/>
              <a:gd name="T22" fmla="*/ 2147483646 w 95"/>
              <a:gd name="T23" fmla="*/ 2147483646 h 65"/>
              <a:gd name="T24" fmla="*/ 0 w 95"/>
              <a:gd name="T25" fmla="*/ 2147483646 h 65"/>
              <a:gd name="T26" fmla="*/ 2147483646 w 95"/>
              <a:gd name="T27" fmla="*/ 2147483646 h 65"/>
              <a:gd name="T28" fmla="*/ 2147483646 w 95"/>
              <a:gd name="T29" fmla="*/ 2147483646 h 65"/>
              <a:gd name="T30" fmla="*/ 2147483646 w 95"/>
              <a:gd name="T31" fmla="*/ 2147483646 h 65"/>
              <a:gd name="T32" fmla="*/ 2147483646 w 95"/>
              <a:gd name="T33" fmla="*/ 2147483646 h 65"/>
              <a:gd name="T34" fmla="*/ 2147483646 w 95"/>
              <a:gd name="T35" fmla="*/ 2147483646 h 65"/>
              <a:gd name="T36" fmla="*/ 2147483646 w 95"/>
              <a:gd name="T37" fmla="*/ 2147483646 h 65"/>
              <a:gd name="T38" fmla="*/ 2147483646 w 95"/>
              <a:gd name="T39" fmla="*/ 2147483646 h 65"/>
              <a:gd name="T40" fmla="*/ 2147483646 w 95"/>
              <a:gd name="T41" fmla="*/ 2147483646 h 65"/>
              <a:gd name="T42" fmla="*/ 2147483646 w 95"/>
              <a:gd name="T43" fmla="*/ 2147483646 h 65"/>
              <a:gd name="T44" fmla="*/ 2147483646 w 95"/>
              <a:gd name="T45" fmla="*/ 2147483646 h 65"/>
              <a:gd name="T46" fmla="*/ 2147483646 w 95"/>
              <a:gd name="T47" fmla="*/ 2147483646 h 65"/>
              <a:gd name="T48" fmla="*/ 2147483646 w 95"/>
              <a:gd name="T49" fmla="*/ 2147483646 h 65"/>
              <a:gd name="T50" fmla="*/ 2147483646 w 95"/>
              <a:gd name="T51" fmla="*/ 2147483646 h 65"/>
              <a:gd name="T52" fmla="*/ 2147483646 w 95"/>
              <a:gd name="T53" fmla="*/ 2147483646 h 65"/>
              <a:gd name="T54" fmla="*/ 2147483646 w 95"/>
              <a:gd name="T55" fmla="*/ 2147483646 h 65"/>
              <a:gd name="T56" fmla="*/ 2147483646 w 95"/>
              <a:gd name="T57" fmla="*/ 2147483646 h 65"/>
              <a:gd name="T58" fmla="*/ 2147483646 w 95"/>
              <a:gd name="T59" fmla="*/ 2147483646 h 65"/>
              <a:gd name="T60" fmla="*/ 2147483646 w 95"/>
              <a:gd name="T61" fmla="*/ 2147483646 h 65"/>
              <a:gd name="T62" fmla="*/ 2147483646 w 95"/>
              <a:gd name="T63" fmla="*/ 2147483646 h 65"/>
              <a:gd name="T64" fmla="*/ 2147483646 w 95"/>
              <a:gd name="T65" fmla="*/ 2147483646 h 65"/>
              <a:gd name="T66" fmla="*/ 2147483646 w 95"/>
              <a:gd name="T67" fmla="*/ 2147483646 h 65"/>
              <a:gd name="T68" fmla="*/ 2147483646 w 95"/>
              <a:gd name="T69" fmla="*/ 2147483646 h 65"/>
              <a:gd name="T70" fmla="*/ 2147483646 w 95"/>
              <a:gd name="T71" fmla="*/ 2147483646 h 65"/>
              <a:gd name="T72" fmla="*/ 2147483646 w 95"/>
              <a:gd name="T73" fmla="*/ 2147483646 h 65"/>
              <a:gd name="T74" fmla="*/ 2147483646 w 95"/>
              <a:gd name="T75" fmla="*/ 2147483646 h 65"/>
              <a:gd name="T76" fmla="*/ 2147483646 w 95"/>
              <a:gd name="T77" fmla="*/ 2147483646 h 65"/>
              <a:gd name="T78" fmla="*/ 2147483646 w 95"/>
              <a:gd name="T79" fmla="*/ 2147483646 h 65"/>
              <a:gd name="T80" fmla="*/ 2147483646 w 95"/>
              <a:gd name="T81" fmla="*/ 2147483646 h 6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5" h="65">
                <a:moveTo>
                  <a:pt x="91" y="7"/>
                </a:moveTo>
                <a:cubicBezTo>
                  <a:pt x="89" y="5"/>
                  <a:pt x="85" y="3"/>
                  <a:pt x="82" y="3"/>
                </a:cubicBezTo>
                <a:cubicBezTo>
                  <a:pt x="79" y="3"/>
                  <a:pt x="75" y="5"/>
                  <a:pt x="73" y="7"/>
                </a:cubicBezTo>
                <a:cubicBezTo>
                  <a:pt x="71" y="9"/>
                  <a:pt x="69" y="13"/>
                  <a:pt x="69" y="16"/>
                </a:cubicBezTo>
                <a:cubicBezTo>
                  <a:pt x="69" y="18"/>
                  <a:pt x="70" y="20"/>
                  <a:pt x="71" y="21"/>
                </a:cubicBezTo>
                <a:cubicBezTo>
                  <a:pt x="55" y="35"/>
                  <a:pt x="55" y="35"/>
                  <a:pt x="55" y="35"/>
                </a:cubicBezTo>
                <a:cubicBezTo>
                  <a:pt x="52" y="34"/>
                  <a:pt x="50" y="33"/>
                  <a:pt x="47" y="33"/>
                </a:cubicBezTo>
                <a:cubicBezTo>
                  <a:pt x="44" y="33"/>
                  <a:pt x="41" y="33"/>
                  <a:pt x="39" y="35"/>
                </a:cubicBezTo>
                <a:cubicBezTo>
                  <a:pt x="28" y="22"/>
                  <a:pt x="28" y="22"/>
                  <a:pt x="28" y="22"/>
                </a:cubicBezTo>
                <a:cubicBezTo>
                  <a:pt x="31" y="16"/>
                  <a:pt x="30" y="9"/>
                  <a:pt x="25" y="4"/>
                </a:cubicBezTo>
                <a:cubicBezTo>
                  <a:pt x="23" y="1"/>
                  <a:pt x="19" y="0"/>
                  <a:pt x="15" y="0"/>
                </a:cubicBezTo>
                <a:cubicBezTo>
                  <a:pt x="11" y="0"/>
                  <a:pt x="7" y="1"/>
                  <a:pt x="4" y="4"/>
                </a:cubicBezTo>
                <a:cubicBezTo>
                  <a:pt x="2" y="7"/>
                  <a:pt x="0" y="10"/>
                  <a:pt x="0" y="14"/>
                </a:cubicBezTo>
                <a:cubicBezTo>
                  <a:pt x="0" y="18"/>
                  <a:pt x="2" y="22"/>
                  <a:pt x="4" y="25"/>
                </a:cubicBezTo>
                <a:cubicBezTo>
                  <a:pt x="7" y="28"/>
                  <a:pt x="11" y="29"/>
                  <a:pt x="15" y="29"/>
                </a:cubicBezTo>
                <a:cubicBezTo>
                  <a:pt x="17" y="29"/>
                  <a:pt x="20" y="28"/>
                  <a:pt x="22" y="27"/>
                </a:cubicBezTo>
                <a:cubicBezTo>
                  <a:pt x="33" y="40"/>
                  <a:pt x="33" y="40"/>
                  <a:pt x="33" y="40"/>
                </a:cubicBezTo>
                <a:cubicBezTo>
                  <a:pt x="29" y="47"/>
                  <a:pt x="30" y="55"/>
                  <a:pt x="35" y="60"/>
                </a:cubicBezTo>
                <a:cubicBezTo>
                  <a:pt x="38" y="63"/>
                  <a:pt x="42" y="65"/>
                  <a:pt x="47" y="65"/>
                </a:cubicBezTo>
                <a:cubicBezTo>
                  <a:pt x="51" y="65"/>
                  <a:pt x="55" y="63"/>
                  <a:pt x="58" y="60"/>
                </a:cubicBezTo>
                <a:cubicBezTo>
                  <a:pt x="63" y="55"/>
                  <a:pt x="64" y="47"/>
                  <a:pt x="60" y="41"/>
                </a:cubicBezTo>
                <a:cubicBezTo>
                  <a:pt x="76" y="27"/>
                  <a:pt x="76" y="27"/>
                  <a:pt x="76" y="27"/>
                </a:cubicBezTo>
                <a:cubicBezTo>
                  <a:pt x="78" y="28"/>
                  <a:pt x="80" y="29"/>
                  <a:pt x="82" y="29"/>
                </a:cubicBezTo>
                <a:cubicBezTo>
                  <a:pt x="85" y="29"/>
                  <a:pt x="89" y="27"/>
                  <a:pt x="91" y="25"/>
                </a:cubicBezTo>
                <a:cubicBezTo>
                  <a:pt x="93" y="23"/>
                  <a:pt x="95" y="19"/>
                  <a:pt x="95" y="16"/>
                </a:cubicBezTo>
                <a:cubicBezTo>
                  <a:pt x="95" y="13"/>
                  <a:pt x="93" y="9"/>
                  <a:pt x="91" y="7"/>
                </a:cubicBezTo>
                <a:close/>
                <a:moveTo>
                  <a:pt x="10" y="19"/>
                </a:moveTo>
                <a:cubicBezTo>
                  <a:pt x="9" y="18"/>
                  <a:pt x="8" y="16"/>
                  <a:pt x="8" y="14"/>
                </a:cubicBezTo>
                <a:cubicBezTo>
                  <a:pt x="8" y="13"/>
                  <a:pt x="9" y="11"/>
                  <a:pt x="10" y="10"/>
                </a:cubicBezTo>
                <a:cubicBezTo>
                  <a:pt x="11" y="8"/>
                  <a:pt x="13" y="8"/>
                  <a:pt x="15" y="8"/>
                </a:cubicBezTo>
                <a:cubicBezTo>
                  <a:pt x="17" y="8"/>
                  <a:pt x="18" y="8"/>
                  <a:pt x="20" y="10"/>
                </a:cubicBezTo>
                <a:cubicBezTo>
                  <a:pt x="22" y="12"/>
                  <a:pt x="22" y="16"/>
                  <a:pt x="20" y="19"/>
                </a:cubicBezTo>
                <a:cubicBezTo>
                  <a:pt x="17" y="22"/>
                  <a:pt x="13" y="22"/>
                  <a:pt x="10" y="19"/>
                </a:cubicBezTo>
                <a:close/>
                <a:moveTo>
                  <a:pt x="85" y="19"/>
                </a:moveTo>
                <a:cubicBezTo>
                  <a:pt x="83" y="21"/>
                  <a:pt x="80" y="21"/>
                  <a:pt x="79" y="19"/>
                </a:cubicBezTo>
                <a:cubicBezTo>
                  <a:pt x="78" y="18"/>
                  <a:pt x="77" y="17"/>
                  <a:pt x="77" y="16"/>
                </a:cubicBezTo>
                <a:cubicBezTo>
                  <a:pt x="77" y="15"/>
                  <a:pt x="78" y="14"/>
                  <a:pt x="79" y="13"/>
                </a:cubicBezTo>
                <a:cubicBezTo>
                  <a:pt x="80" y="12"/>
                  <a:pt x="81" y="11"/>
                  <a:pt x="82" y="11"/>
                </a:cubicBezTo>
                <a:cubicBezTo>
                  <a:pt x="83" y="11"/>
                  <a:pt x="84" y="12"/>
                  <a:pt x="85" y="13"/>
                </a:cubicBezTo>
                <a:cubicBezTo>
                  <a:pt x="86" y="14"/>
                  <a:pt x="87" y="15"/>
                  <a:pt x="87" y="16"/>
                </a:cubicBezTo>
                <a:cubicBezTo>
                  <a:pt x="87" y="17"/>
                  <a:pt x="86" y="18"/>
                  <a:pt x="85" y="19"/>
                </a:cubicBezTo>
                <a:close/>
              </a:path>
            </a:pathLst>
          </a:custGeom>
          <a:solidFill>
            <a:srgbClr val="FFFFFF"/>
          </a:solidFill>
          <a:ln>
            <a:noFill/>
          </a:ln>
        </p:spPr>
        <p:txBody>
          <a:bodyPr>
            <a:normAutofit fontScale="55000" lnSpcReduction="20000"/>
          </a:bodyPr>
          <a:lstStyle/>
          <a:p>
            <a:endParaRPr lang="zh-CN" altLang="en-US"/>
          </a:p>
        </p:txBody>
      </p:sp>
      <p:sp>
        <p:nvSpPr>
          <p:cNvPr id="60" name="文本框 59"/>
          <p:cNvSpPr txBox="1"/>
          <p:nvPr>
            <p:custDataLst>
              <p:tags r:id="rId31"/>
            </p:custDataLst>
          </p:nvPr>
        </p:nvSpPr>
        <p:spPr>
          <a:xfrm>
            <a:off x="2794000" y="2377440"/>
            <a:ext cx="26257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defPPr>
              <a:defRPr lang="zh-CN"/>
            </a:defPPr>
            <a:lvl1pPr>
              <a:lnSpc>
                <a:spcPct val="120000"/>
              </a:lnSpc>
              <a:buFont typeface="Arial" panose="020B0604020202020204" pitchFamily="34" charset="0"/>
              <a:buNone/>
              <a:defRPr sz="1800"/>
            </a:lvl1pPr>
          </a:lstStyle>
          <a:p>
            <a:pPr marL="457200" indent="-457200" algn="just"/>
            <a:r>
              <a:rPr lang="zh-CN" altLang="en-US" sz="1400" b="1" dirty="0">
                <a:solidFill>
                  <a:schemeClr val="tx1"/>
                </a:solidFill>
                <a:effectLst/>
                <a:latin typeface="微软雅黑" panose="020B0503020204020204" charset="-122"/>
                <a:ea typeface="微软雅黑" panose="020B0503020204020204" charset="-122"/>
                <a:cs typeface="微软雅黑" panose="020B0503020204020204" charset="-122"/>
                <a:sym typeface="+mn-ea"/>
              </a:rPr>
              <a:t>（1）测脉搏前20分钟应避免各种影响患者脉率的因素， 如剧烈运动、情绪激动等，以保证其准确性。</a:t>
            </a:r>
            <a:endParaRPr lang="zh-CN" altLang="en-US" sz="1400" b="1"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61" name="文本框 60"/>
          <p:cNvSpPr txBox="1"/>
          <p:nvPr>
            <p:custDataLst>
              <p:tags r:id="rId32"/>
            </p:custDataLst>
          </p:nvPr>
        </p:nvSpPr>
        <p:spPr>
          <a:xfrm>
            <a:off x="8826500" y="2377440"/>
            <a:ext cx="237236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defPPr>
              <a:defRPr lang="zh-CN"/>
            </a:defPPr>
            <a:lvl1pPr>
              <a:lnSpc>
                <a:spcPct val="120000"/>
              </a:lnSpc>
              <a:buFont typeface="Arial" panose="020B0604020202020204" pitchFamily="34" charset="0"/>
              <a:buNone/>
              <a:defRPr sz="1800"/>
            </a:lvl1pPr>
          </a:lstStyle>
          <a:p>
            <a:pPr marL="457200" indent="-457200" algn="just">
              <a:buClrTx/>
              <a:buSzTx/>
            </a:pPr>
            <a:r>
              <a:rPr lang="zh-CN" altLang="en-US" sz="1400" b="1" dirty="0">
                <a:solidFill>
                  <a:schemeClr val="tx1"/>
                </a:solidFill>
                <a:effectLst/>
                <a:latin typeface="微软雅黑" panose="020B0503020204020204" charset="-122"/>
                <a:ea typeface="微软雅黑" panose="020B0503020204020204" charset="-122"/>
                <a:cs typeface="微软雅黑" panose="020B0503020204020204" charset="-122"/>
                <a:sym typeface="+mn-ea"/>
              </a:rPr>
              <a:t>（2）偏瘫患者应选择健侧肢体测量。</a:t>
            </a:r>
            <a:endParaRPr lang="zh-CN" altLang="en-US" sz="1400" b="1" dirty="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62" name="文本框 61"/>
          <p:cNvSpPr txBox="1"/>
          <p:nvPr>
            <p:custDataLst>
              <p:tags r:id="rId33"/>
            </p:custDataLst>
          </p:nvPr>
        </p:nvSpPr>
        <p:spPr>
          <a:xfrm>
            <a:off x="8826500" y="4709478"/>
            <a:ext cx="2625725" cy="99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defPPr>
              <a:defRPr lang="zh-CN"/>
            </a:defPPr>
            <a:lvl1pPr>
              <a:lnSpc>
                <a:spcPct val="120000"/>
              </a:lnSpc>
              <a:buFont typeface="Arial" panose="020B0604020202020204" pitchFamily="34" charset="0"/>
              <a:buNone/>
              <a:defRPr sz="1800"/>
            </a:lvl1pPr>
          </a:lstStyle>
          <a:p>
            <a:pPr marL="457200" indent="-457200" algn="just">
              <a:buClrTx/>
              <a:buSzTx/>
            </a:pPr>
            <a:r>
              <a:rPr lang="zh-CN" altLang="en-US" sz="1400" b="1" dirty="0">
                <a:solidFill>
                  <a:schemeClr val="tx1"/>
                </a:solidFill>
                <a:effectLst/>
                <a:latin typeface="微软雅黑" panose="020B0503020204020204" charset="-122"/>
                <a:ea typeface="微软雅黑" panose="020B0503020204020204" charset="-122"/>
                <a:cs typeface="微软雅黑" panose="020B0503020204020204" charset="-122"/>
                <a:sym typeface="+mn-ea"/>
              </a:rPr>
              <a:t>（4）测量脉率的同时，应注意脉律、脉搏的强弱，动脉壁的弹性等以便及时发现异常。</a:t>
            </a:r>
            <a:endParaRPr lang="zh-CN" altLang="en-US" sz="1400" b="1" dirty="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63" name="文本框 62"/>
          <p:cNvSpPr txBox="1"/>
          <p:nvPr>
            <p:custDataLst>
              <p:tags r:id="rId34"/>
            </p:custDataLst>
          </p:nvPr>
        </p:nvSpPr>
        <p:spPr>
          <a:xfrm>
            <a:off x="2794000" y="4709478"/>
            <a:ext cx="26257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defPPr>
              <a:defRPr lang="zh-CN"/>
            </a:defPPr>
            <a:lvl1pPr>
              <a:lnSpc>
                <a:spcPct val="120000"/>
              </a:lnSpc>
              <a:buFont typeface="Arial" panose="020B0604020202020204" pitchFamily="34" charset="0"/>
              <a:buNone/>
              <a:defRPr sz="1800"/>
            </a:lvl1pPr>
          </a:lstStyle>
          <a:p>
            <a:pPr marL="457200" indent="-457200" algn="just">
              <a:buClrTx/>
              <a:buSzTx/>
            </a:pPr>
            <a:r>
              <a:rPr lang="zh-CN" altLang="en-US" sz="1400" b="1" dirty="0">
                <a:solidFill>
                  <a:schemeClr val="tx1"/>
                </a:solidFill>
                <a:effectLst/>
                <a:latin typeface="微软雅黑" panose="020B0503020204020204" charset="-122"/>
                <a:ea typeface="微软雅黑" panose="020B0503020204020204" charset="-122"/>
                <a:cs typeface="微软雅黑" panose="020B0503020204020204" charset="-122"/>
                <a:sym typeface="+mn-ea"/>
              </a:rPr>
              <a:t>（3）不可用拇指诊脉，因为拇指本身的脉搏易与患者的脉搏相混淆。</a:t>
            </a:r>
            <a:endParaRPr lang="zh-CN" altLang="en-US" sz="1400" b="1" dirty="0">
              <a:solidFill>
                <a:schemeClr val="tx1"/>
              </a:solidFill>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三、脉搏的测量</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326" name="Oval 41"/>
          <p:cNvSpPr>
            <a:spLocks noChangeArrowheads="1"/>
          </p:cNvSpPr>
          <p:nvPr>
            <p:custDataLst>
              <p:tags r:id="rId2"/>
            </p:custDataLst>
          </p:nvPr>
        </p:nvSpPr>
        <p:spPr bwMode="auto">
          <a:xfrm>
            <a:off x="536575" y="5260975"/>
            <a:ext cx="588963" cy="593725"/>
          </a:xfrm>
          <a:prstGeom prst="ellipse">
            <a:avLst/>
          </a:prstGeom>
          <a:solidFill>
            <a:srgbClr val="3DCEB5"/>
          </a:solidFill>
          <a:ln>
            <a:noFill/>
          </a:ln>
          <a:effectLst>
            <a:outerShdw dist="35921" dir="2700000" algn="ctr" rotWithShape="0">
              <a:srgbClr val="C7C4C4"/>
            </a:outerShdw>
          </a:effectLst>
          <a:extLst>
            <a:ext uri="{91240B29-F687-4F45-9708-019B960494DF}">
              <a14:hiddenLine xmlns:a14="http://schemas.microsoft.com/office/drawing/2010/main" w="9525">
                <a:solidFill>
                  <a:srgbClr val="000000"/>
                </a:solidFill>
                <a:round/>
              </a14:hiddenLine>
            </a:ext>
          </a:extLst>
        </p:spPr>
        <p:txBody>
          <a:bodyPr>
            <a:normAutofit/>
          </a:bodyPr>
          <a:lstStyle/>
          <a:p>
            <a:endParaRPr lang="zh-CN" altLang="en-US"/>
          </a:p>
        </p:txBody>
      </p:sp>
      <p:sp>
        <p:nvSpPr>
          <p:cNvPr id="13328" name="Oval 44"/>
          <p:cNvSpPr>
            <a:spLocks noChangeArrowheads="1"/>
          </p:cNvSpPr>
          <p:nvPr>
            <p:custDataLst>
              <p:tags r:id="rId3"/>
            </p:custDataLst>
          </p:nvPr>
        </p:nvSpPr>
        <p:spPr bwMode="auto">
          <a:xfrm>
            <a:off x="3416300" y="5260975"/>
            <a:ext cx="588963" cy="593725"/>
          </a:xfrm>
          <a:prstGeom prst="ellipse">
            <a:avLst/>
          </a:prstGeom>
          <a:solidFill>
            <a:srgbClr val="FFB14A"/>
          </a:solidFill>
          <a:ln>
            <a:noFill/>
          </a:ln>
          <a:effectLst>
            <a:outerShdw dist="35921" dir="2700000" algn="ctr" rotWithShape="0">
              <a:srgbClr val="C7C4C4"/>
            </a:outerShdw>
          </a:effectLst>
          <a:extLst>
            <a:ext uri="{91240B29-F687-4F45-9708-019B960494DF}">
              <a14:hiddenLine xmlns:a14="http://schemas.microsoft.com/office/drawing/2010/main" w="9525">
                <a:solidFill>
                  <a:srgbClr val="000000"/>
                </a:solidFill>
                <a:round/>
              </a14:hiddenLine>
            </a:ext>
          </a:extLst>
        </p:spPr>
        <p:txBody>
          <a:bodyPr>
            <a:normAutofit/>
          </a:bodyPr>
          <a:lstStyle/>
          <a:p>
            <a:endParaRPr lang="zh-CN" altLang="en-US"/>
          </a:p>
        </p:txBody>
      </p:sp>
      <p:sp>
        <p:nvSpPr>
          <p:cNvPr id="13329" name="Freeform 45"/>
          <p:cNvSpPr/>
          <p:nvPr>
            <p:custDataLst>
              <p:tags r:id="rId4"/>
            </p:custDataLst>
          </p:nvPr>
        </p:nvSpPr>
        <p:spPr bwMode="auto">
          <a:xfrm>
            <a:off x="761206" y="5424487"/>
            <a:ext cx="139700" cy="266700"/>
          </a:xfrm>
          <a:custGeom>
            <a:avLst/>
            <a:gdLst>
              <a:gd name="T0" fmla="*/ 2147483646 w 20"/>
              <a:gd name="T1" fmla="*/ 2147483646 h 39"/>
              <a:gd name="T2" fmla="*/ 2147483646 w 20"/>
              <a:gd name="T3" fmla="*/ 2147483646 h 39"/>
              <a:gd name="T4" fmla="*/ 2147483646 w 20"/>
              <a:gd name="T5" fmla="*/ 2147483646 h 39"/>
              <a:gd name="T6" fmla="*/ 2147483646 w 20"/>
              <a:gd name="T7" fmla="*/ 2147483646 h 39"/>
              <a:gd name="T8" fmla="*/ 2147483646 w 20"/>
              <a:gd name="T9" fmla="*/ 2147483646 h 39"/>
              <a:gd name="T10" fmla="*/ 2147483646 w 20"/>
              <a:gd name="T11" fmla="*/ 2147483646 h 39"/>
              <a:gd name="T12" fmla="*/ 2147483646 w 20"/>
              <a:gd name="T13" fmla="*/ 2147483646 h 39"/>
              <a:gd name="T14" fmla="*/ 2147483646 w 20"/>
              <a:gd name="T15" fmla="*/ 2147483646 h 39"/>
              <a:gd name="T16" fmla="*/ 2147483646 w 20"/>
              <a:gd name="T17" fmla="*/ 2147483646 h 39"/>
              <a:gd name="T18" fmla="*/ 2147483646 w 20"/>
              <a:gd name="T19" fmla="*/ 2147483646 h 39"/>
              <a:gd name="T20" fmla="*/ 2147483646 w 20"/>
              <a:gd name="T21" fmla="*/ 0 h 39"/>
              <a:gd name="T22" fmla="*/ 2147483646 w 20"/>
              <a:gd name="T23" fmla="*/ 0 h 39"/>
              <a:gd name="T24" fmla="*/ 2147483646 w 20"/>
              <a:gd name="T25" fmla="*/ 2147483646 h 39"/>
              <a:gd name="T26" fmla="*/ 2147483646 w 20"/>
              <a:gd name="T27" fmla="*/ 2147483646 h 39"/>
              <a:gd name="T28" fmla="*/ 0 w 20"/>
              <a:gd name="T29" fmla="*/ 2147483646 h 39"/>
              <a:gd name="T30" fmla="*/ 0 w 20"/>
              <a:gd name="T31" fmla="*/ 2147483646 h 39"/>
              <a:gd name="T32" fmla="*/ 2147483646 w 20"/>
              <a:gd name="T33" fmla="*/ 2147483646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 h="39">
                <a:moveTo>
                  <a:pt x="4" y="22"/>
                </a:moveTo>
                <a:cubicBezTo>
                  <a:pt x="4" y="39"/>
                  <a:pt x="4" y="39"/>
                  <a:pt x="4" y="39"/>
                </a:cubicBezTo>
                <a:cubicBezTo>
                  <a:pt x="13" y="39"/>
                  <a:pt x="13" y="39"/>
                  <a:pt x="13" y="39"/>
                </a:cubicBezTo>
                <a:cubicBezTo>
                  <a:pt x="13" y="22"/>
                  <a:pt x="13" y="22"/>
                  <a:pt x="13" y="22"/>
                </a:cubicBezTo>
                <a:cubicBezTo>
                  <a:pt x="18" y="22"/>
                  <a:pt x="18" y="22"/>
                  <a:pt x="18" y="22"/>
                </a:cubicBezTo>
                <a:cubicBezTo>
                  <a:pt x="20" y="15"/>
                  <a:pt x="20" y="15"/>
                  <a:pt x="20" y="15"/>
                </a:cubicBezTo>
                <a:cubicBezTo>
                  <a:pt x="13" y="15"/>
                  <a:pt x="13" y="15"/>
                  <a:pt x="13" y="15"/>
                </a:cubicBezTo>
                <a:cubicBezTo>
                  <a:pt x="13" y="15"/>
                  <a:pt x="13" y="11"/>
                  <a:pt x="13" y="9"/>
                </a:cubicBezTo>
                <a:cubicBezTo>
                  <a:pt x="13" y="9"/>
                  <a:pt x="13" y="8"/>
                  <a:pt x="14" y="8"/>
                </a:cubicBezTo>
                <a:cubicBezTo>
                  <a:pt x="16" y="8"/>
                  <a:pt x="18" y="8"/>
                  <a:pt x="18" y="8"/>
                </a:cubicBezTo>
                <a:cubicBezTo>
                  <a:pt x="18" y="0"/>
                  <a:pt x="18" y="0"/>
                  <a:pt x="18" y="0"/>
                </a:cubicBezTo>
                <a:cubicBezTo>
                  <a:pt x="18" y="0"/>
                  <a:pt x="15" y="0"/>
                  <a:pt x="11" y="0"/>
                </a:cubicBezTo>
                <a:cubicBezTo>
                  <a:pt x="8" y="0"/>
                  <a:pt x="4" y="4"/>
                  <a:pt x="4" y="7"/>
                </a:cubicBezTo>
                <a:cubicBezTo>
                  <a:pt x="4" y="11"/>
                  <a:pt x="4" y="14"/>
                  <a:pt x="4" y="14"/>
                </a:cubicBezTo>
                <a:cubicBezTo>
                  <a:pt x="0" y="14"/>
                  <a:pt x="0" y="14"/>
                  <a:pt x="0" y="14"/>
                </a:cubicBezTo>
                <a:cubicBezTo>
                  <a:pt x="0" y="22"/>
                  <a:pt x="0" y="22"/>
                  <a:pt x="0" y="22"/>
                </a:cubicBezTo>
                <a:lnTo>
                  <a:pt x="4" y="22"/>
                </a:lnTo>
                <a:close/>
              </a:path>
            </a:pathLst>
          </a:custGeom>
          <a:solidFill>
            <a:srgbClr val="FFFFFF"/>
          </a:solidFill>
          <a:ln>
            <a:noFill/>
          </a:ln>
        </p:spPr>
        <p:txBody>
          <a:bodyPr>
            <a:normAutofit fontScale="77500" lnSpcReduction="20000"/>
          </a:bodyPr>
          <a:lstStyle/>
          <a:p>
            <a:endParaRPr lang="zh-CN" altLang="en-US"/>
          </a:p>
        </p:txBody>
      </p:sp>
      <p:sp>
        <p:nvSpPr>
          <p:cNvPr id="17" name="文本框 16"/>
          <p:cNvSpPr txBox="1"/>
          <p:nvPr>
            <p:custDataLst>
              <p:tags r:id="rId5"/>
            </p:custDataLst>
          </p:nvPr>
        </p:nvSpPr>
        <p:spPr>
          <a:xfrm>
            <a:off x="4233863" y="5419725"/>
            <a:ext cx="1771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6800" tIns="0" rIns="46800" bIns="0">
            <a:normAutofit lnSpcReduction="10000"/>
          </a:bodyPr>
          <a:lstStyle>
            <a:defPPr>
              <a:defRPr lang="zh-CN"/>
            </a:defPPr>
            <a:lvl1pPr>
              <a:buFont typeface="Arial" panose="020B0604020202020204" pitchFamily="34" charset="0"/>
              <a:buNone/>
              <a:defRPr sz="1800">
                <a:solidFill>
                  <a:srgbClr val="4D4D4D">
                    <a:lumMod val="60000"/>
                    <a:lumOff val="40000"/>
                  </a:srgbClr>
                </a:solidFill>
                <a:ea typeface="微软雅黑" panose="020B0503020204020204" charset="-122"/>
              </a:defRPr>
            </a:lvl1pPr>
          </a:lstStyle>
          <a:p>
            <a:r>
              <a:rPr lang="en-US" altLang="zh-CN">
                <a:solidFill>
                  <a:srgbClr val="4D4D4D"/>
                </a:solidFill>
                <a:ea typeface="黑体" panose="02010609060101010101" pitchFamily="49" charset="-122"/>
              </a:rPr>
              <a:t>7. 目标评价</a:t>
            </a:r>
            <a:endParaRPr lang="en-US" altLang="zh-CN">
              <a:solidFill>
                <a:srgbClr val="4D4D4D"/>
              </a:solidFill>
              <a:ea typeface="黑体" panose="02010609060101010101" pitchFamily="49" charset="-122"/>
            </a:endParaRPr>
          </a:p>
        </p:txBody>
      </p:sp>
      <p:sp>
        <p:nvSpPr>
          <p:cNvPr id="18" name="文本框 17"/>
          <p:cNvSpPr txBox="1"/>
          <p:nvPr>
            <p:custDataLst>
              <p:tags r:id="rId6"/>
            </p:custDataLst>
          </p:nvPr>
        </p:nvSpPr>
        <p:spPr>
          <a:xfrm>
            <a:off x="1354138" y="5419725"/>
            <a:ext cx="177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6800" tIns="0" rIns="46800" bIns="0">
            <a:normAutofit lnSpcReduction="10000"/>
          </a:bodyPr>
          <a:lstStyle>
            <a:defPPr>
              <a:defRPr lang="zh-CN"/>
            </a:defPPr>
            <a:lvl1pPr>
              <a:buFont typeface="Arial" panose="020B0604020202020204" pitchFamily="34" charset="0"/>
              <a:buNone/>
              <a:defRPr sz="1800">
                <a:solidFill>
                  <a:srgbClr val="4D4D4D">
                    <a:lumMod val="60000"/>
                    <a:lumOff val="40000"/>
                  </a:srgbClr>
                </a:solidFill>
                <a:ea typeface="微软雅黑" panose="020B0503020204020204" charset="-122"/>
              </a:defRPr>
            </a:lvl1pPr>
          </a:lstStyle>
          <a:p>
            <a:r>
              <a:rPr lang="en-US" altLang="zh-CN">
                <a:solidFill>
                  <a:srgbClr val="4D4D4D"/>
                </a:solidFill>
                <a:ea typeface="黑体" panose="02010609060101010101" pitchFamily="49" charset="-122"/>
              </a:rPr>
              <a:t>6. 健康教育</a:t>
            </a:r>
            <a:endParaRPr lang="en-US" altLang="zh-CN">
              <a:solidFill>
                <a:srgbClr val="4D4D4D"/>
              </a:solidFill>
              <a:ea typeface="黑体" panose="02010609060101010101" pitchFamily="49" charset="-122"/>
            </a:endParaRPr>
          </a:p>
        </p:txBody>
      </p:sp>
      <p:sp>
        <p:nvSpPr>
          <p:cNvPr id="10" name="TextBox 4"/>
          <p:cNvSpPr/>
          <p:nvPr>
            <p:custDataLst>
              <p:tags r:id="rId7"/>
            </p:custDataLst>
          </p:nvPr>
        </p:nvSpPr>
        <p:spPr>
          <a:xfrm>
            <a:off x="6361113" y="4659313"/>
            <a:ext cx="2692400" cy="1665287"/>
          </a:xfrm>
          <a:prstGeom prst="rect">
            <a:avLst/>
          </a:prstGeom>
          <a:solidFill>
            <a:srgbClr val="3DCEB5"/>
          </a:solid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a:bodyPr>
          <a:lstStyle/>
          <a:p>
            <a:endParaRPr lang="zh-CN" altLang="en-US">
              <a:solidFill>
                <a:srgbClr val="FFFFFF"/>
              </a:solidFill>
            </a:endParaRPr>
          </a:p>
        </p:txBody>
      </p:sp>
      <p:sp>
        <p:nvSpPr>
          <p:cNvPr id="11" name="TextBox 5"/>
          <p:cNvSpPr/>
          <p:nvPr>
            <p:custDataLst>
              <p:tags r:id="rId8"/>
            </p:custDataLst>
          </p:nvPr>
        </p:nvSpPr>
        <p:spPr>
          <a:xfrm>
            <a:off x="9135779" y="1679575"/>
            <a:ext cx="2651125" cy="1681163"/>
          </a:xfrm>
          <a:prstGeom prst="rect">
            <a:avLst/>
          </a:prstGeom>
          <a:solidFill>
            <a:srgbClr val="FFB14A"/>
          </a:solid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a:bodyPr>
          <a:lstStyle/>
          <a:p>
            <a:endParaRPr lang="zh-CN" altLang="en-US">
              <a:solidFill>
                <a:srgbClr val="4D4D4D"/>
              </a:solidFill>
            </a:endParaRPr>
          </a:p>
        </p:txBody>
      </p:sp>
      <p:sp>
        <p:nvSpPr>
          <p:cNvPr id="12" name="文本框 11"/>
          <p:cNvSpPr txBox="1"/>
          <p:nvPr>
            <p:custDataLst>
              <p:tags r:id="rId9"/>
            </p:custDataLst>
          </p:nvPr>
        </p:nvSpPr>
        <p:spPr>
          <a:xfrm>
            <a:off x="6447313" y="5723821"/>
            <a:ext cx="2520000" cy="461665"/>
          </a:xfrm>
          <a:prstGeom prst="rect">
            <a:avLst/>
          </a:prstGeom>
          <a:noFill/>
        </p:spPr>
        <p:txBody>
          <a:bodyPr wrap="square" rtlCol="0">
            <a:normAutofit/>
          </a:bodyPr>
          <a:lstStyle/>
          <a:p>
            <a:r>
              <a:rPr lang="en-US" altLang="zh-CN" sz="1800" b="1">
                <a:solidFill>
                  <a:srgbClr val="FFFFFF"/>
                </a:solidFill>
                <a:latin typeface="微软雅黑" panose="020B0503020204020204" charset="-122"/>
                <a:ea typeface="微软雅黑" panose="020B0503020204020204" charset="-122"/>
                <a:cs typeface="+mn-ea"/>
              </a:rPr>
              <a:t>目标评价</a:t>
            </a:r>
            <a:endParaRPr lang="en-US" altLang="zh-CN" sz="1800" b="1">
              <a:solidFill>
                <a:srgbClr val="FFFFFF"/>
              </a:solidFill>
              <a:latin typeface="微软雅黑" panose="020B0503020204020204" charset="-122"/>
              <a:ea typeface="微软雅黑" panose="020B0503020204020204" charset="-122"/>
              <a:cs typeface="+mn-ea"/>
            </a:endParaRPr>
          </a:p>
        </p:txBody>
      </p:sp>
      <p:sp>
        <p:nvSpPr>
          <p:cNvPr id="13" name="文本框 12"/>
          <p:cNvSpPr txBox="1"/>
          <p:nvPr>
            <p:custDataLst>
              <p:tags r:id="rId10"/>
            </p:custDataLst>
          </p:nvPr>
        </p:nvSpPr>
        <p:spPr>
          <a:xfrm>
            <a:off x="9201341" y="2760156"/>
            <a:ext cx="2520000" cy="461665"/>
          </a:xfrm>
          <a:prstGeom prst="rect">
            <a:avLst/>
          </a:prstGeom>
          <a:noFill/>
        </p:spPr>
        <p:txBody>
          <a:bodyPr wrap="square" rtlCol="0">
            <a:normAutofit/>
          </a:bodyPr>
          <a:lstStyle/>
          <a:p>
            <a:r>
              <a:rPr lang="en-US" altLang="zh-CN" sz="1800" b="1">
                <a:solidFill>
                  <a:srgbClr val="FFFFFF"/>
                </a:solidFill>
                <a:latin typeface="微软雅黑" panose="020B0503020204020204" charset="-122"/>
                <a:ea typeface="微软雅黑" panose="020B0503020204020204" charset="-122"/>
                <a:cs typeface="+mn-ea"/>
              </a:rPr>
              <a:t>健康教育</a:t>
            </a:r>
            <a:endParaRPr lang="en-US" altLang="zh-CN" sz="1800" b="1">
              <a:solidFill>
                <a:srgbClr val="FFFFFF"/>
              </a:solidFill>
              <a:latin typeface="微软雅黑" panose="020B0503020204020204" charset="-122"/>
              <a:ea typeface="微软雅黑" panose="020B0503020204020204" charset="-122"/>
              <a:cs typeface="+mn-ea"/>
            </a:endParaRPr>
          </a:p>
        </p:txBody>
      </p:sp>
      <p:pic>
        <p:nvPicPr>
          <p:cNvPr id="6" name="图片 5"/>
          <p:cNvPicPr>
            <a:picLocks noChangeAspect="1"/>
          </p:cNvPicPr>
          <p:nvPr>
            <p:custDataLst>
              <p:tags r:id="rId11"/>
            </p:custDataLst>
          </p:nvPr>
        </p:nvPicPr>
        <p:blipFill>
          <a:blip r:embed="rId12">
            <a:extLst>
              <a:ext uri="{28A0092B-C50C-407E-A947-70E740481C1C}">
                <a14:useLocalDpi xmlns:a14="http://schemas.microsoft.com/office/drawing/2010/main" val="0"/>
              </a:ext>
            </a:extLst>
          </a:blip>
          <a:stretch>
            <a:fillRect/>
          </a:stretch>
        </p:blipFill>
        <p:spPr>
          <a:xfrm>
            <a:off x="9135779" y="3434846"/>
            <a:ext cx="2651125" cy="2889754"/>
          </a:xfrm>
          <a:prstGeom prst="rect">
            <a:avLst/>
          </a:prstGeom>
        </p:spPr>
      </p:pic>
      <p:pic>
        <p:nvPicPr>
          <p:cNvPr id="15" name="图片 14"/>
          <p:cNvPicPr>
            <a:picLocks noChangeAspect="1"/>
          </p:cNvPicPr>
          <p:nvPr>
            <p:custDataLst>
              <p:tags r:id="rId13"/>
            </p:custDataLst>
          </p:nvPr>
        </p:nvPicPr>
        <p:blipFill>
          <a:blip r:embed="rId14">
            <a:extLst>
              <a:ext uri="{28A0092B-C50C-407E-A947-70E740481C1C}">
                <a14:useLocalDpi xmlns:a14="http://schemas.microsoft.com/office/drawing/2010/main" val="0"/>
              </a:ext>
            </a:extLst>
          </a:blip>
          <a:stretch>
            <a:fillRect/>
          </a:stretch>
        </p:blipFill>
        <p:spPr>
          <a:xfrm>
            <a:off x="6361112" y="1705474"/>
            <a:ext cx="2692401" cy="2871465"/>
          </a:xfrm>
          <a:prstGeom prst="rect">
            <a:avLst/>
          </a:prstGeom>
        </p:spPr>
      </p:pic>
      <p:sp>
        <p:nvSpPr>
          <p:cNvPr id="19" name="文本框 18"/>
          <p:cNvSpPr txBox="1"/>
          <p:nvPr>
            <p:custDataLst>
              <p:tags r:id="rId15"/>
            </p:custDataLst>
          </p:nvPr>
        </p:nvSpPr>
        <p:spPr>
          <a:xfrm>
            <a:off x="9201341" y="1863726"/>
            <a:ext cx="2520000" cy="88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defPPr>
              <a:defRPr lang="zh-CN"/>
            </a:defPPr>
            <a:lvl1pPr>
              <a:buFont typeface="Arial" panose="020B0604020202020204" pitchFamily="34" charset="0"/>
              <a:buNone/>
              <a:defRPr sz="5400" b="1">
                <a:solidFill>
                  <a:srgbClr val="FFFFFF"/>
                </a:solidFill>
                <a:latin typeface="Arial" panose="020B0604020202020204" pitchFamily="34" charset="0"/>
              </a:defRPr>
            </a:lvl1pPr>
          </a:lstStyle>
          <a:p>
            <a:r>
              <a:rPr lang="en-US" altLang="zh-CN" dirty="0"/>
              <a:t>06</a:t>
            </a:r>
            <a:endParaRPr lang="zh-CN" altLang="en-US" dirty="0"/>
          </a:p>
        </p:txBody>
      </p:sp>
      <p:sp>
        <p:nvSpPr>
          <p:cNvPr id="21" name="文本框 20"/>
          <p:cNvSpPr txBox="1"/>
          <p:nvPr>
            <p:custDataLst>
              <p:tags r:id="rId16"/>
            </p:custDataLst>
          </p:nvPr>
        </p:nvSpPr>
        <p:spPr>
          <a:xfrm>
            <a:off x="6447313" y="4824060"/>
            <a:ext cx="2520000" cy="88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defPPr>
              <a:defRPr lang="zh-CN"/>
            </a:defPPr>
            <a:lvl1pPr>
              <a:buFont typeface="Arial" panose="020B0604020202020204" pitchFamily="34" charset="0"/>
              <a:buNone/>
              <a:defRPr sz="5400" b="1">
                <a:solidFill>
                  <a:srgbClr val="FFFFFF"/>
                </a:solidFill>
                <a:latin typeface="Arial" panose="020B0604020202020204" pitchFamily="34" charset="0"/>
              </a:defRPr>
            </a:lvl1pPr>
          </a:lstStyle>
          <a:p>
            <a:r>
              <a:rPr lang="en-US" altLang="zh-CN" dirty="0"/>
              <a:t>07</a:t>
            </a:r>
            <a:endParaRPr lang="zh-CN" altLang="en-US" dirty="0"/>
          </a:p>
        </p:txBody>
      </p:sp>
      <p:sp>
        <p:nvSpPr>
          <p:cNvPr id="13327" name="Freeform 42"/>
          <p:cNvSpPr/>
          <p:nvPr>
            <p:custDataLst>
              <p:tags r:id="rId17"/>
            </p:custDataLst>
          </p:nvPr>
        </p:nvSpPr>
        <p:spPr bwMode="auto">
          <a:xfrm>
            <a:off x="3579019" y="5454650"/>
            <a:ext cx="263525" cy="206375"/>
          </a:xfrm>
          <a:custGeom>
            <a:avLst/>
            <a:gdLst>
              <a:gd name="T0" fmla="*/ 2147483646 w 39"/>
              <a:gd name="T1" fmla="*/ 2147483646 h 31"/>
              <a:gd name="T2" fmla="*/ 2147483646 w 39"/>
              <a:gd name="T3" fmla="*/ 2147483646 h 31"/>
              <a:gd name="T4" fmla="*/ 2147483646 w 39"/>
              <a:gd name="T5" fmla="*/ 2147483646 h 31"/>
              <a:gd name="T6" fmla="*/ 2147483646 w 39"/>
              <a:gd name="T7" fmla="*/ 2147483646 h 31"/>
              <a:gd name="T8" fmla="*/ 2147483646 w 39"/>
              <a:gd name="T9" fmla="*/ 0 h 31"/>
              <a:gd name="T10" fmla="*/ 2147483646 w 39"/>
              <a:gd name="T11" fmla="*/ 2147483646 h 31"/>
              <a:gd name="T12" fmla="*/ 2147483646 w 39"/>
              <a:gd name="T13" fmla="*/ 2147483646 h 31"/>
              <a:gd name="T14" fmla="*/ 2147483646 w 39"/>
              <a:gd name="T15" fmla="*/ 2147483646 h 31"/>
              <a:gd name="T16" fmla="*/ 2147483646 w 39"/>
              <a:gd name="T17" fmla="*/ 2147483646 h 31"/>
              <a:gd name="T18" fmla="*/ 2147483646 w 39"/>
              <a:gd name="T19" fmla="*/ 2147483646 h 31"/>
              <a:gd name="T20" fmla="*/ 2147483646 w 39"/>
              <a:gd name="T21" fmla="*/ 2147483646 h 31"/>
              <a:gd name="T22" fmla="*/ 2147483646 w 39"/>
              <a:gd name="T23" fmla="*/ 2147483646 h 31"/>
              <a:gd name="T24" fmla="*/ 2147483646 w 39"/>
              <a:gd name="T25" fmla="*/ 2147483646 h 31"/>
              <a:gd name="T26" fmla="*/ 2147483646 w 39"/>
              <a:gd name="T27" fmla="*/ 2147483646 h 31"/>
              <a:gd name="T28" fmla="*/ 2147483646 w 39"/>
              <a:gd name="T29" fmla="*/ 2147483646 h 31"/>
              <a:gd name="T30" fmla="*/ 2147483646 w 39"/>
              <a:gd name="T31" fmla="*/ 2147483646 h 31"/>
              <a:gd name="T32" fmla="*/ 2147483646 w 39"/>
              <a:gd name="T33" fmla="*/ 2147483646 h 31"/>
              <a:gd name="T34" fmla="*/ 0 w 39"/>
              <a:gd name="T35" fmla="*/ 2147483646 h 31"/>
              <a:gd name="T36" fmla="*/ 2147483646 w 39"/>
              <a:gd name="T37" fmla="*/ 2147483646 h 31"/>
              <a:gd name="T38" fmla="*/ 2147483646 w 39"/>
              <a:gd name="T39" fmla="*/ 2147483646 h 31"/>
              <a:gd name="T40" fmla="*/ 2147483646 w 39"/>
              <a:gd name="T41" fmla="*/ 2147483646 h 31"/>
              <a:gd name="T42" fmla="*/ 2147483646 w 39"/>
              <a:gd name="T43" fmla="*/ 2147483646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 h="31">
                <a:moveTo>
                  <a:pt x="39" y="4"/>
                </a:moveTo>
                <a:cubicBezTo>
                  <a:pt x="37" y="4"/>
                  <a:pt x="36" y="5"/>
                  <a:pt x="34" y="5"/>
                </a:cubicBezTo>
                <a:cubicBezTo>
                  <a:pt x="36" y="4"/>
                  <a:pt x="37" y="2"/>
                  <a:pt x="38" y="1"/>
                </a:cubicBezTo>
                <a:cubicBezTo>
                  <a:pt x="36" y="2"/>
                  <a:pt x="35" y="2"/>
                  <a:pt x="33" y="3"/>
                </a:cubicBezTo>
                <a:cubicBezTo>
                  <a:pt x="31" y="1"/>
                  <a:pt x="29" y="0"/>
                  <a:pt x="27" y="0"/>
                </a:cubicBezTo>
                <a:cubicBezTo>
                  <a:pt x="23" y="0"/>
                  <a:pt x="19" y="4"/>
                  <a:pt x="19" y="8"/>
                </a:cubicBezTo>
                <a:cubicBezTo>
                  <a:pt x="19" y="9"/>
                  <a:pt x="19" y="9"/>
                  <a:pt x="19" y="10"/>
                </a:cubicBezTo>
                <a:cubicBezTo>
                  <a:pt x="13" y="9"/>
                  <a:pt x="7" y="6"/>
                  <a:pt x="3" y="2"/>
                </a:cubicBezTo>
                <a:cubicBezTo>
                  <a:pt x="2" y="3"/>
                  <a:pt x="2" y="4"/>
                  <a:pt x="2" y="5"/>
                </a:cubicBezTo>
                <a:cubicBezTo>
                  <a:pt x="2" y="8"/>
                  <a:pt x="3" y="11"/>
                  <a:pt x="6" y="12"/>
                </a:cubicBezTo>
                <a:cubicBezTo>
                  <a:pt x="4" y="12"/>
                  <a:pt x="3" y="12"/>
                  <a:pt x="2" y="11"/>
                </a:cubicBezTo>
                <a:cubicBezTo>
                  <a:pt x="2" y="11"/>
                  <a:pt x="2" y="11"/>
                  <a:pt x="2" y="11"/>
                </a:cubicBezTo>
                <a:cubicBezTo>
                  <a:pt x="2" y="15"/>
                  <a:pt x="5" y="18"/>
                  <a:pt x="8" y="19"/>
                </a:cubicBezTo>
                <a:cubicBezTo>
                  <a:pt x="8" y="19"/>
                  <a:pt x="7" y="19"/>
                  <a:pt x="6" y="19"/>
                </a:cubicBezTo>
                <a:cubicBezTo>
                  <a:pt x="6" y="19"/>
                  <a:pt x="5" y="19"/>
                  <a:pt x="5" y="19"/>
                </a:cubicBezTo>
                <a:cubicBezTo>
                  <a:pt x="6" y="22"/>
                  <a:pt x="9" y="24"/>
                  <a:pt x="12" y="24"/>
                </a:cubicBezTo>
                <a:cubicBezTo>
                  <a:pt x="9" y="27"/>
                  <a:pt x="6" y="28"/>
                  <a:pt x="2" y="28"/>
                </a:cubicBezTo>
                <a:cubicBezTo>
                  <a:pt x="2" y="28"/>
                  <a:pt x="1" y="28"/>
                  <a:pt x="0" y="28"/>
                </a:cubicBezTo>
                <a:cubicBezTo>
                  <a:pt x="4" y="30"/>
                  <a:pt x="8" y="31"/>
                  <a:pt x="13" y="31"/>
                </a:cubicBezTo>
                <a:cubicBezTo>
                  <a:pt x="27" y="31"/>
                  <a:pt x="35" y="19"/>
                  <a:pt x="35" y="9"/>
                </a:cubicBezTo>
                <a:cubicBezTo>
                  <a:pt x="35" y="9"/>
                  <a:pt x="35" y="8"/>
                  <a:pt x="35" y="8"/>
                </a:cubicBezTo>
                <a:cubicBezTo>
                  <a:pt x="36" y="7"/>
                  <a:pt x="38" y="5"/>
                  <a:pt x="39" y="4"/>
                </a:cubicBezTo>
                <a:close/>
              </a:path>
            </a:pathLst>
          </a:custGeom>
          <a:solidFill>
            <a:srgbClr val="FFFFFF"/>
          </a:solidFill>
          <a:ln>
            <a:noFill/>
          </a:ln>
        </p:spPr>
        <p:txBody>
          <a:bodyPr>
            <a:normAutofit fontScale="47500" lnSpcReduction="20000"/>
          </a:bodyPr>
          <a:lstStyle/>
          <a:p>
            <a:endParaRPr lang="zh-CN" altLang="en-US"/>
          </a:p>
        </p:txBody>
      </p:sp>
      <p:sp>
        <p:nvSpPr>
          <p:cNvPr id="7" name="文本框 6"/>
          <p:cNvSpPr txBox="1"/>
          <p:nvPr/>
        </p:nvSpPr>
        <p:spPr>
          <a:xfrm>
            <a:off x="814070" y="1628775"/>
            <a:ext cx="4561840" cy="3415030"/>
          </a:xfrm>
          <a:prstGeom prst="rect">
            <a:avLst/>
          </a:prstGeom>
          <a:noFill/>
        </p:spPr>
        <p:txBody>
          <a:bodyPr wrap="square" rtlCol="0">
            <a:spAutoFit/>
          </a:bodyPr>
          <a:p>
            <a:pPr algn="just">
              <a:lnSpc>
                <a:spcPct val="150000"/>
              </a:lnSpc>
            </a:pPr>
            <a:r>
              <a:rPr lang="zh-CN" altLang="en-US" sz="18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6. 健康教育</a:t>
            </a:r>
            <a:endParaRPr lang="zh-CN" altLang="en-US" sz="18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（1）向患者及其家属解释监测脉搏的重要性及注意事项。</a:t>
            </a:r>
            <a:endParaRPr lang="zh-CN" altLang="en-US" sz="18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（2）介绍测量脉搏的基本方法及正常值。</a:t>
            </a:r>
            <a:endParaRPr lang="zh-CN" altLang="en-US" sz="18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7. 目标评价</a:t>
            </a:r>
            <a:endParaRPr lang="zh-CN" altLang="en-US" sz="18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（1）患者理解测量脉搏的目的。</a:t>
            </a:r>
            <a:endParaRPr lang="zh-CN" altLang="en-US" sz="18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（2）患者配合，测量结果准确。</a:t>
            </a:r>
            <a:endParaRPr lang="zh-CN" altLang="en-US" sz="18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（3）患者知晓脉搏的正常值。</a:t>
            </a:r>
            <a:endParaRPr lang="zh-CN" altLang="en-US" sz="18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2211705" y="2070735"/>
            <a:ext cx="7498080" cy="2306955"/>
          </a:xfrm>
          <a:prstGeom prst="rect">
            <a:avLst/>
          </a:prstGeom>
          <a:noFill/>
          <a:ln>
            <a:noFill/>
          </a:ln>
        </p:spPr>
        <p:txBody>
          <a:bodyPr wrap="none" rtlCol="0" anchor="t">
            <a:spAutoFit/>
          </a:bodyPr>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第三节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sym typeface="+mn-ea"/>
              </a:rPr>
              <a:t>呼吸的观察和护理</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9811" name="组合 17"/>
          <p:cNvGrpSpPr/>
          <p:nvPr/>
        </p:nvGrpSpPr>
        <p:grpSpPr>
          <a:xfrm>
            <a:off x="2783840" y="2132965"/>
            <a:ext cx="5409565" cy="4274185"/>
            <a:chOff x="1863725" y="2362200"/>
            <a:chExt cx="5453063" cy="4572000"/>
          </a:xfrm>
        </p:grpSpPr>
        <p:sp>
          <p:nvSpPr>
            <p:cNvPr id="12" name="Oval 3"/>
            <p:cNvSpPr>
              <a:spLocks noChangeArrowheads="1"/>
            </p:cNvSpPr>
            <p:nvPr/>
          </p:nvSpPr>
          <p:spPr bwMode="auto">
            <a:xfrm>
              <a:off x="1863725" y="4543425"/>
              <a:ext cx="2281238" cy="814388"/>
            </a:xfrm>
            <a:prstGeom prst="ellipse">
              <a:avLst/>
            </a:prstGeom>
            <a:gradFill flip="none" rotWithShape="1">
              <a:gsLst>
                <a:gs pos="0">
                  <a:srgbClr val="CDE5D8">
                    <a:shade val="30000"/>
                    <a:satMod val="115000"/>
                  </a:srgbClr>
                </a:gs>
                <a:gs pos="50000">
                  <a:srgbClr val="CDE5D8">
                    <a:shade val="67500"/>
                    <a:satMod val="115000"/>
                  </a:srgbClr>
                </a:gs>
                <a:gs pos="100000">
                  <a:srgbClr val="CDE5D8">
                    <a:shade val="100000"/>
                    <a:satMod val="115000"/>
                  </a:srgbClr>
                </a:gs>
              </a:gsLst>
              <a:path path="circle">
                <a:fillToRect l="50000" t="50000" r="50000" b="50000"/>
              </a:path>
              <a:tileRect/>
            </a:gradFill>
            <a:ln w="19050">
              <a:solidFill>
                <a:srgbClr val="969696"/>
              </a:solid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Oval 4"/>
            <p:cNvSpPr>
              <a:spLocks noChangeArrowheads="1"/>
            </p:cNvSpPr>
            <p:nvPr/>
          </p:nvSpPr>
          <p:spPr bwMode="auto">
            <a:xfrm>
              <a:off x="5035550" y="4543425"/>
              <a:ext cx="2281238" cy="814388"/>
            </a:xfrm>
            <a:prstGeom prst="ellipse">
              <a:avLst/>
            </a:prstGeom>
            <a:gradFill flip="none" rotWithShape="1">
              <a:gsLst>
                <a:gs pos="0">
                  <a:srgbClr val="CDE5D8">
                    <a:shade val="30000"/>
                    <a:satMod val="115000"/>
                  </a:srgbClr>
                </a:gs>
                <a:gs pos="50000">
                  <a:srgbClr val="CDE5D8">
                    <a:shade val="67500"/>
                    <a:satMod val="115000"/>
                  </a:srgbClr>
                </a:gs>
                <a:gs pos="100000">
                  <a:srgbClr val="CDE5D8">
                    <a:shade val="100000"/>
                    <a:satMod val="115000"/>
                  </a:srgbClr>
                </a:gs>
              </a:gsLst>
              <a:path path="circle">
                <a:fillToRect l="50000" t="50000" r="50000" b="50000"/>
              </a:path>
              <a:tileRect/>
            </a:gradFill>
            <a:ln w="19050">
              <a:solidFill>
                <a:srgbClr val="969696"/>
              </a:solid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 name="AutoShape 5"/>
            <p:cNvSpPr>
              <a:spLocks noChangeArrowheads="1"/>
            </p:cNvSpPr>
            <p:nvPr/>
          </p:nvSpPr>
          <p:spPr bwMode="auto">
            <a:xfrm>
              <a:off x="2528248" y="3124200"/>
              <a:ext cx="4179887" cy="3810000"/>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5" name="Oval 6"/>
            <p:cNvSpPr>
              <a:spLocks noChangeArrowheads="1"/>
            </p:cNvSpPr>
            <p:nvPr/>
          </p:nvSpPr>
          <p:spPr bwMode="auto">
            <a:xfrm>
              <a:off x="2514600" y="2971800"/>
              <a:ext cx="1341438" cy="1339850"/>
            </a:xfrm>
            <a:prstGeom prst="ellipse">
              <a:avLst/>
            </a:prstGeom>
            <a:solidFill>
              <a:schemeClr val="tx2">
                <a:lumMod val="20000"/>
                <a:lumOff val="80000"/>
              </a:schemeClr>
            </a:solidFill>
          </p:spPr>
          <p:style>
            <a:lnRef idx="0">
              <a:schemeClr val="accent5"/>
            </a:lnRef>
            <a:fillRef idx="3">
              <a:schemeClr val="accent5"/>
            </a:fillRef>
            <a:effectRef idx="3">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6" name="Oval 7"/>
            <p:cNvSpPr>
              <a:spLocks noChangeArrowheads="1"/>
            </p:cNvSpPr>
            <p:nvPr/>
          </p:nvSpPr>
          <p:spPr bwMode="auto">
            <a:xfrm>
              <a:off x="5334000" y="2927350"/>
              <a:ext cx="1341438" cy="1339850"/>
            </a:xfrm>
            <a:prstGeom prst="ellipse">
              <a:avLst/>
            </a:prstGeom>
            <a:solidFill>
              <a:schemeClr val="tx2">
                <a:lumMod val="20000"/>
                <a:lumOff val="80000"/>
              </a:schemeClr>
            </a:solidFill>
          </p:spPr>
          <p:style>
            <a:lnRef idx="0">
              <a:schemeClr val="accent5"/>
            </a:lnRef>
            <a:fillRef idx="3">
              <a:schemeClr val="accent5"/>
            </a:fillRef>
            <a:effectRef idx="3">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 name="Oval 8"/>
            <p:cNvSpPr>
              <a:spLocks noChangeArrowheads="1"/>
            </p:cNvSpPr>
            <p:nvPr/>
          </p:nvSpPr>
          <p:spPr bwMode="auto">
            <a:xfrm>
              <a:off x="3916363" y="2362200"/>
              <a:ext cx="1341437" cy="1341438"/>
            </a:xfrm>
            <a:prstGeom prst="ellipse">
              <a:avLst/>
            </a:prstGeom>
            <a:solidFill>
              <a:schemeClr val="tx2">
                <a:lumMod val="20000"/>
                <a:lumOff val="80000"/>
              </a:schemeClr>
            </a:solidFill>
          </p:spPr>
          <p:style>
            <a:lnRef idx="0">
              <a:schemeClr val="accent5"/>
            </a:lnRef>
            <a:fillRef idx="3">
              <a:schemeClr val="accent5"/>
            </a:fillRef>
            <a:effectRef idx="3">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sp>
        <p:nvSpPr>
          <p:cNvPr id="20" name="矩形 19"/>
          <p:cNvSpPr/>
          <p:nvPr/>
        </p:nvSpPr>
        <p:spPr>
          <a:xfrm>
            <a:off x="3589020" y="2872105"/>
            <a:ext cx="1135380" cy="829945"/>
          </a:xfrm>
          <a:prstGeom prst="rect">
            <a:avLst/>
          </a:prstGeom>
        </p:spPr>
        <p:txBody>
          <a:bodyPr wrap="square">
            <a:spAutoFit/>
          </a:bodyPr>
          <a:p>
            <a:r>
              <a:rPr lang="zh-CN" altLang="en-US" sz="1600" b="1" dirty="0">
                <a:solidFill>
                  <a:schemeClr val="tx1"/>
                </a:solidFill>
                <a:effectLst/>
                <a:latin typeface="微软雅黑" panose="020B0503020204020204" charset="-122"/>
                <a:ea typeface="微软雅黑" panose="020B0503020204020204" charset="-122"/>
              </a:rPr>
              <a:t>一、正常呼吸及其生理变化</a:t>
            </a:r>
            <a:endParaRPr lang="zh-CN" altLang="en-US" sz="1600" b="1" dirty="0">
              <a:solidFill>
                <a:schemeClr val="tx1"/>
              </a:solidFill>
              <a:effectLst/>
              <a:latin typeface="微软雅黑" panose="020B0503020204020204" charset="-122"/>
              <a:ea typeface="微软雅黑" panose="020B0503020204020204" charset="-122"/>
            </a:endParaRPr>
          </a:p>
        </p:txBody>
      </p:sp>
      <p:sp>
        <p:nvSpPr>
          <p:cNvPr id="21" name="矩形 20"/>
          <p:cNvSpPr/>
          <p:nvPr/>
        </p:nvSpPr>
        <p:spPr>
          <a:xfrm>
            <a:off x="4984750" y="2295525"/>
            <a:ext cx="1166495" cy="829945"/>
          </a:xfrm>
          <a:prstGeom prst="rect">
            <a:avLst/>
          </a:prstGeom>
        </p:spPr>
        <p:txBody>
          <a:bodyPr wrap="square">
            <a:spAutoFit/>
          </a:bodyPr>
          <a:p>
            <a:r>
              <a:rPr lang="zh-CN" altLang="en-US" sz="1600" b="1" dirty="0">
                <a:solidFill>
                  <a:schemeClr val="tx1"/>
                </a:solidFill>
                <a:effectLst/>
                <a:latin typeface="微软雅黑" panose="020B0503020204020204" charset="-122"/>
                <a:ea typeface="微软雅黑" panose="020B0503020204020204" charset="-122"/>
              </a:rPr>
              <a:t>二、异常呼吸的观察及护理</a:t>
            </a:r>
            <a:endParaRPr lang="zh-CN" altLang="en-US" sz="1600" b="1" dirty="0">
              <a:solidFill>
                <a:schemeClr val="tx1"/>
              </a:solidFill>
              <a:effectLst/>
              <a:latin typeface="微软雅黑" panose="020B0503020204020204" charset="-122"/>
              <a:ea typeface="微软雅黑" panose="020B0503020204020204" charset="-122"/>
            </a:endParaRPr>
          </a:p>
        </p:txBody>
      </p:sp>
      <p:sp>
        <p:nvSpPr>
          <p:cNvPr id="22" name="矩形 21"/>
          <p:cNvSpPr/>
          <p:nvPr/>
        </p:nvSpPr>
        <p:spPr>
          <a:xfrm>
            <a:off x="6426835" y="2978785"/>
            <a:ext cx="1110615" cy="583565"/>
          </a:xfrm>
          <a:prstGeom prst="rect">
            <a:avLst/>
          </a:prstGeom>
        </p:spPr>
        <p:txBody>
          <a:bodyPr wrap="square">
            <a:spAutoFit/>
          </a:bodyPr>
          <a:p>
            <a:r>
              <a:rPr lang="zh-CN" altLang="en-US" sz="1600" b="1" dirty="0">
                <a:solidFill>
                  <a:schemeClr val="tx1"/>
                </a:solidFill>
                <a:effectLst/>
                <a:latin typeface="微软雅黑" panose="020B0503020204020204" charset="-122"/>
                <a:ea typeface="微软雅黑" panose="020B0503020204020204" charset="-122"/>
              </a:rPr>
              <a:t>三、呼吸的测量</a:t>
            </a:r>
            <a:endParaRPr lang="zh-CN" altLang="en-US" sz="1600" b="1" dirty="0">
              <a:solidFill>
                <a:schemeClr val="tx1"/>
              </a:solidFill>
              <a:effectLst/>
              <a:latin typeface="微软雅黑" panose="020B0503020204020204" charset="-122"/>
              <a:ea typeface="微软雅黑" panose="020B0503020204020204" charset="-122"/>
            </a:endParaRPr>
          </a:p>
        </p:txBody>
      </p:sp>
      <p:sp>
        <p:nvSpPr>
          <p:cNvPr id="2" name="矩形 1"/>
          <p:cNvSpPr/>
          <p:nvPr>
            <p:custDataLst>
              <p:tags r:id="rId1"/>
            </p:custDataLst>
          </p:nvPr>
        </p:nvSpPr>
        <p:spPr>
          <a:xfrm>
            <a:off x="983404" y="764752"/>
            <a:ext cx="9956800" cy="922020"/>
          </a:xfrm>
          <a:prstGeom prst="rect">
            <a:avLst/>
          </a:prstGeom>
        </p:spPr>
        <p:txBody>
          <a:bodyPr>
            <a:spAutoFit/>
          </a:bodyPr>
          <a:p>
            <a:pPr algn="just">
              <a:lnSpc>
                <a:spcPct val="150000"/>
              </a:lnSpc>
            </a:pPr>
            <a:r>
              <a:rPr lang="zh-CN" altLang="en-US" sz="1800" dirty="0">
                <a:solidFill>
                  <a:schemeClr val="tx1"/>
                </a:solidFill>
                <a:effectLst/>
                <a:latin typeface="微软雅黑" panose="020B0503020204020204" charset="-122"/>
                <a:ea typeface="微软雅黑" panose="020B0503020204020204" charset="-122"/>
              </a:rPr>
              <a:t>呼吸（respiration）是机体在新陈代谢过程中，不断地从外界环境中摄取氧气，并把自身产生的二氧化碳排出体外，这种机体与环境之间进行气体交换的过程。</a:t>
            </a:r>
            <a:endParaRPr lang="zh-CN" altLang="en-US" sz="1800" dirty="0">
              <a:solidFill>
                <a:schemeClr val="tx1"/>
              </a:solidFill>
              <a:effectLst/>
              <a:latin typeface="微软雅黑" panose="020B0503020204020204" charset="-122"/>
              <a:ea typeface="微软雅黑" panose="020B050302020402020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03910" y="1470660"/>
            <a:ext cx="9848850" cy="3081979"/>
            <a:chOff x="727" y="2017"/>
            <a:chExt cx="17266" cy="5966"/>
          </a:xfrm>
        </p:grpSpPr>
        <p:pic>
          <p:nvPicPr>
            <p:cNvPr id="120834" name="Picture 2" descr="img062"/>
            <p:cNvPicPr>
              <a:picLocks noChangeAspect="1"/>
            </p:cNvPicPr>
            <p:nvPr/>
          </p:nvPicPr>
          <p:blipFill>
            <a:blip r:embed="rId1"/>
            <a:stretch>
              <a:fillRect/>
            </a:stretch>
          </p:blipFill>
          <p:spPr>
            <a:xfrm rot="-120000">
              <a:off x="727" y="2017"/>
              <a:ext cx="17027" cy="5950"/>
            </a:xfrm>
            <a:prstGeom prst="rect">
              <a:avLst/>
            </a:prstGeom>
            <a:noFill/>
            <a:ln w="9525">
              <a:noFill/>
            </a:ln>
          </p:spPr>
        </p:pic>
        <p:sp>
          <p:nvSpPr>
            <p:cNvPr id="49" name="矩形 48"/>
            <p:cNvSpPr/>
            <p:nvPr/>
          </p:nvSpPr>
          <p:spPr>
            <a:xfrm>
              <a:off x="5267" y="7360"/>
              <a:ext cx="1727" cy="623"/>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5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rPr>
                <a:t>（</a:t>
              </a:r>
              <a:r>
                <a:rPr kumimoji="0" lang="zh-CN" altLang="en-US" sz="15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rPr>
                <a:t>肺呼吸</a:t>
              </a:r>
              <a:r>
                <a:rPr kumimoji="0" lang="en-US" altLang="zh-CN" sz="15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rPr>
                <a:t>）</a:t>
              </a:r>
              <a:endParaRPr kumimoji="0" lang="zh-CN" altLang="en-US" sz="15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矩形 49"/>
            <p:cNvSpPr/>
            <p:nvPr/>
          </p:nvSpPr>
          <p:spPr>
            <a:xfrm>
              <a:off x="15753" y="7247"/>
              <a:ext cx="2240" cy="623"/>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5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rPr>
                <a:t>（组织呼吸</a:t>
              </a:r>
              <a:r>
                <a:rPr kumimoji="0" lang="en-US" altLang="zh-CN" sz="15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rPr>
                <a:t>）</a:t>
              </a:r>
              <a:endParaRPr kumimoji="0" lang="zh-CN" altLang="en-US" sz="15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grpSp>
      <p:sp>
        <p:nvSpPr>
          <p:cNvPr id="47" name="圆角矩形标注 46"/>
          <p:cNvSpPr/>
          <p:nvPr/>
        </p:nvSpPr>
        <p:spPr bwMode="auto">
          <a:xfrm>
            <a:off x="1415415" y="4940935"/>
            <a:ext cx="2428240" cy="1031875"/>
          </a:xfrm>
          <a:prstGeom prst="wedgeRoundRectCallout">
            <a:avLst>
              <a:gd name="adj1" fmla="val 18253"/>
              <a:gd name="adj2" fmla="val -91230"/>
              <a:gd name="adj3" fmla="val 16667"/>
            </a:avLst>
          </a:prstGeom>
          <a:solidFill>
            <a:srgbClr val="CC99FF"/>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eaLnBrk="1" hangingPunct="1"/>
            <a:r>
              <a:rPr lang="zh-CN" altLang="en-US" sz="1800" dirty="0">
                <a:solidFill>
                  <a:schemeClr val="tx1"/>
                </a:solidFill>
                <a:effectLst/>
                <a:latin typeface="微软雅黑" panose="020B0503020204020204" charset="-122"/>
                <a:ea typeface="微软雅黑" panose="020B0503020204020204" charset="-122"/>
              </a:rPr>
              <a:t>指外界环境与血液之间在肺部进行的气体交换。</a:t>
            </a:r>
            <a:endParaRPr lang="zh-CN" altLang="en-US" sz="1800" dirty="0">
              <a:solidFill>
                <a:schemeClr val="tx1"/>
              </a:solidFill>
              <a:effectLst/>
              <a:latin typeface="微软雅黑" panose="020B0503020204020204" charset="-122"/>
              <a:ea typeface="微软雅黑" panose="020B0503020204020204" charset="-122"/>
            </a:endParaRPr>
          </a:p>
        </p:txBody>
      </p:sp>
      <p:sp>
        <p:nvSpPr>
          <p:cNvPr id="48" name="圆角矩形标注 47"/>
          <p:cNvSpPr/>
          <p:nvPr/>
        </p:nvSpPr>
        <p:spPr bwMode="auto">
          <a:xfrm>
            <a:off x="4944110" y="4869180"/>
            <a:ext cx="2689225" cy="1289050"/>
          </a:xfrm>
          <a:prstGeom prst="wedgeRoundRectCallout">
            <a:avLst>
              <a:gd name="adj1" fmla="val 16257"/>
              <a:gd name="adj2" fmla="val -83645"/>
              <a:gd name="adj3" fmla="val 16667"/>
            </a:avLst>
          </a:prstGeom>
          <a:solidFill>
            <a:srgbClr val="99CCFF"/>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i="0" u="none" strike="noStrike" kern="1200" cap="none" spc="0" normalizeH="0" baseline="0" noProof="0" dirty="0">
                <a:ln>
                  <a:noFill/>
                </a:ln>
                <a:solidFill>
                  <a:schemeClr val="tx1"/>
                </a:solidFill>
                <a:effectLst/>
                <a:uLnTx/>
                <a:uFillTx/>
                <a:latin typeface="+mn-ea"/>
                <a:ea typeface="+mn-ea"/>
                <a:cs typeface="+mn-cs"/>
              </a:rPr>
              <a:t>通过血液循环将氧由肺运送到组织细胞，同时将二氧化碳从组织细胞运送到肺。</a:t>
            </a:r>
            <a:endParaRPr kumimoji="0" lang="zh-CN" altLang="en-US" sz="1800" i="0" u="none" strike="noStrike" kern="1200" cap="none" spc="0" normalizeH="0" baseline="0" noProof="0" dirty="0">
              <a:ln>
                <a:noFill/>
              </a:ln>
              <a:solidFill>
                <a:schemeClr val="tx1"/>
              </a:solidFill>
              <a:effectLst/>
              <a:uLnTx/>
              <a:uFillTx/>
              <a:latin typeface="+mn-ea"/>
              <a:ea typeface="+mn-ea"/>
              <a:cs typeface="+mn-cs"/>
            </a:endParaRPr>
          </a:p>
        </p:txBody>
      </p:sp>
      <p:sp>
        <p:nvSpPr>
          <p:cNvPr id="51" name="圆角矩形标注 50"/>
          <p:cNvSpPr/>
          <p:nvPr/>
        </p:nvSpPr>
        <p:spPr bwMode="auto">
          <a:xfrm>
            <a:off x="8328025" y="4797425"/>
            <a:ext cx="3449320" cy="1559560"/>
          </a:xfrm>
          <a:prstGeom prst="wedgeRoundRectCallout">
            <a:avLst>
              <a:gd name="adj1" fmla="val 6424"/>
              <a:gd name="adj2" fmla="val -66368"/>
              <a:gd name="adj3" fmla="val 16667"/>
            </a:avLst>
          </a:prstGeom>
          <a:solidFill>
            <a:srgbClr val="99FF99"/>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i="0" u="none" strike="noStrike" kern="1200" cap="none" spc="0" normalizeH="0" baseline="0" noProof="0" dirty="0">
                <a:ln>
                  <a:noFill/>
                </a:ln>
                <a:solidFill>
                  <a:schemeClr val="tx1"/>
                </a:solidFill>
                <a:effectLst/>
                <a:uLnTx/>
                <a:uFillTx/>
                <a:latin typeface="+mn-ea"/>
                <a:ea typeface="+mn-ea"/>
                <a:cs typeface="+mn-cs"/>
              </a:rPr>
              <a:t>即组织换气，是指血液与组织细胞之间的气体交换。交换方式是同肺换气，交换的结果是使动脉血变成静脉血，获得二氧化碳放出氧气。</a:t>
            </a:r>
            <a:endParaRPr kumimoji="0" lang="zh-CN" altLang="en-US" sz="1800" i="0" u="none" strike="noStrike" kern="1200" cap="none" spc="0" normalizeH="0" baseline="0" noProof="0" dirty="0">
              <a:ln>
                <a:noFill/>
              </a:ln>
              <a:solidFill>
                <a:schemeClr val="tx1"/>
              </a:solidFill>
              <a:effectLst/>
              <a:uLnTx/>
              <a:uFillTx/>
              <a:latin typeface="+mn-ea"/>
              <a:ea typeface="+mn-ea"/>
              <a:cs typeface="+mn-cs"/>
            </a:endParaRPr>
          </a:p>
        </p:txBody>
      </p:sp>
      <p:sp>
        <p:nvSpPr>
          <p:cNvPr id="3" name="Rectangle 18"/>
          <p:cNvSpPr>
            <a:spLocks noChangeArrowheads="1"/>
          </p:cNvSpPr>
          <p:nvPr>
            <p:custDataLst>
              <p:tags r:id="rId2"/>
            </p:custDataLst>
          </p:nvPr>
        </p:nvSpPr>
        <p:spPr bwMode="auto">
          <a:xfrm>
            <a:off x="881380" y="1052830"/>
            <a:ext cx="4205605" cy="475615"/>
          </a:xfrm>
          <a:prstGeom prst="rect">
            <a:avLst/>
          </a:prstGeom>
          <a:noFill/>
          <a:ln w="9525">
            <a:noFill/>
            <a:miter lim="800000"/>
          </a:ln>
          <a:effectLst>
            <a:outerShdw dist="35921" dir="2700000" algn="ctr" rotWithShape="0">
              <a:schemeClr val="bg1"/>
            </a:outerShdw>
          </a:effectLst>
        </p:spPr>
        <p:txBody>
          <a:bodyPr wrap="square">
            <a:spAutoFit/>
          </a:bodyPr>
          <a:p>
            <a:pPr algn="l"/>
            <a:r>
              <a:rPr lang="zh-CN" altLang="en-US" sz="2500" b="1" dirty="0">
                <a:solidFill>
                  <a:schemeClr val="tx1"/>
                </a:solidFill>
                <a:effectLst/>
                <a:latin typeface="微软雅黑" panose="020B0503020204020204" charset="-122"/>
                <a:ea typeface="微软雅黑" panose="020B0503020204020204" charset="-122"/>
              </a:rPr>
              <a:t>（一）呼吸过程</a:t>
            </a:r>
            <a:endParaRPr lang="zh-CN" altLang="en-US" sz="2500" b="1" dirty="0">
              <a:solidFill>
                <a:schemeClr val="tx1"/>
              </a:solidFill>
              <a:effectLst/>
              <a:latin typeface="微软雅黑" panose="020B0503020204020204" charset="-122"/>
              <a:ea typeface="微软雅黑" panose="020B0503020204020204" charset="-122"/>
            </a:endParaRPr>
          </a:p>
        </p:txBody>
      </p:sp>
      <p:sp>
        <p:nvSpPr>
          <p:cNvPr id="4" name="Title 6"/>
          <p:cNvSpPr txBox="1"/>
          <p:nvPr>
            <p:custDataLst>
              <p:tags r:id="rId3"/>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一、正常呼吸及其生理变化</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up)">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up)">
                                      <p:cBhvr>
                                        <p:cTn id="1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任意多边形 13"/>
          <p:cNvSpPr/>
          <p:nvPr>
            <p:custDataLst>
              <p:tags r:id="rId1"/>
            </p:custDataLst>
          </p:nvPr>
        </p:nvSpPr>
        <p:spPr>
          <a:xfrm>
            <a:off x="1290348" y="2690526"/>
            <a:ext cx="2821485" cy="1757059"/>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rgbClr val="F99F7B">
              <a:shade val="50000"/>
            </a:srgbClr>
          </a:lnRef>
          <a:fillRef idx="1">
            <a:srgbClr val="F99F7B"/>
          </a:fillRef>
          <a:effectRef idx="0">
            <a:srgbClr val="F99F7B"/>
          </a:effectRef>
          <a:fontRef idx="minor">
            <a:srgbClr val="FFFFFF"/>
          </a:fontRef>
        </p:style>
        <p:txBody>
          <a:bodyPr lIns="180000" bIns="180000"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6" name="直接连接符 15"/>
          <p:cNvCxnSpPr/>
          <p:nvPr>
            <p:custDataLst>
              <p:tags r:id="rId2"/>
            </p:custDataLst>
          </p:nvPr>
        </p:nvCxnSpPr>
        <p:spPr>
          <a:xfrm>
            <a:off x="1130071" y="4056486"/>
            <a:ext cx="549739" cy="562129"/>
          </a:xfrm>
          <a:prstGeom prst="line">
            <a:avLst/>
          </a:prstGeom>
        </p:spPr>
        <p:style>
          <a:lnRef idx="1">
            <a:srgbClr val="F99F7B"/>
          </a:lnRef>
          <a:fillRef idx="0">
            <a:srgbClr val="F99F7B"/>
          </a:fillRef>
          <a:effectRef idx="0">
            <a:srgbClr val="F99F7B"/>
          </a:effectRef>
          <a:fontRef idx="minor">
            <a:srgbClr val="3F4143"/>
          </a:fontRef>
        </p:style>
      </p:cxnSp>
      <p:sp>
        <p:nvSpPr>
          <p:cNvPr id="6" name="文本框 5"/>
          <p:cNvSpPr txBox="1"/>
          <p:nvPr>
            <p:custDataLst>
              <p:tags r:id="rId3"/>
            </p:custDataLst>
          </p:nvPr>
        </p:nvSpPr>
        <p:spPr>
          <a:xfrm>
            <a:off x="936418" y="3691936"/>
            <a:ext cx="1098400" cy="1097709"/>
          </a:xfrm>
          <a:prstGeom prst="rect">
            <a:avLst/>
          </a:prstGeom>
          <a:noFill/>
        </p:spPr>
        <p:txBody>
          <a:bodyPr wrap="square" rtlCol="0" anchor="ctr">
            <a:normAutofit fontScale="80000"/>
          </a:bodyPr>
          <a:lstStyle/>
          <a:p>
            <a:pPr algn="ctr"/>
            <a:r>
              <a:rPr lang="en-US" altLang="zh-CN" sz="7200" b="1" dirty="0">
                <a:ln w="6600">
                  <a:solidFill>
                    <a:srgbClr val="F5CA73"/>
                  </a:solidFill>
                  <a:prstDash val="solid"/>
                </a:ln>
                <a:solidFill>
                  <a:srgbClr val="FFFFFF"/>
                </a:solidFill>
                <a:effectLst>
                  <a:outerShdw dist="38100" dir="2700000" algn="tl" rotWithShape="0">
                    <a:srgbClr val="F5CA73"/>
                  </a:outerShdw>
                </a:effectLst>
                <a:latin typeface="微软雅黑" panose="020B0503020204020204" charset="-122"/>
                <a:ea typeface="微软雅黑" panose="020B0503020204020204" charset="-122"/>
              </a:rPr>
              <a:t>1</a:t>
            </a:r>
            <a:endParaRPr lang="zh-CN" altLang="en-US" sz="7200" b="1" dirty="0">
              <a:ln w="6600">
                <a:solidFill>
                  <a:srgbClr val="F5CA73"/>
                </a:solidFill>
                <a:prstDash val="solid"/>
              </a:ln>
              <a:solidFill>
                <a:srgbClr val="FFFFFF"/>
              </a:solidFill>
              <a:effectLst>
                <a:outerShdw dist="38100" dir="2700000" algn="tl" rotWithShape="0">
                  <a:srgbClr val="F5CA73"/>
                </a:outerShdw>
              </a:effectLst>
              <a:latin typeface="微软雅黑" panose="020B0503020204020204" charset="-122"/>
              <a:ea typeface="微软雅黑" panose="020B0503020204020204" charset="-122"/>
            </a:endParaRPr>
          </a:p>
        </p:txBody>
      </p:sp>
      <p:sp>
        <p:nvSpPr>
          <p:cNvPr id="21" name="任意多边形 20"/>
          <p:cNvSpPr/>
          <p:nvPr>
            <p:custDataLst>
              <p:tags r:id="rId4"/>
            </p:custDataLst>
          </p:nvPr>
        </p:nvSpPr>
        <p:spPr>
          <a:xfrm>
            <a:off x="4862223" y="2690526"/>
            <a:ext cx="2821485" cy="1757059"/>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rgbClr val="F99F7B">
              <a:shade val="50000"/>
            </a:srgbClr>
          </a:lnRef>
          <a:fillRef idx="1">
            <a:srgbClr val="F99F7B"/>
          </a:fillRef>
          <a:effectRef idx="0">
            <a:srgbClr val="F99F7B"/>
          </a:effectRef>
          <a:fontRef idx="minor">
            <a:srgbClr val="FFFFFF"/>
          </a:fontRef>
        </p:style>
        <p:txBody>
          <a:bodyPr lIns="180000" bIns="180000"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22" name="直接连接符 21"/>
          <p:cNvCxnSpPr/>
          <p:nvPr>
            <p:custDataLst>
              <p:tags r:id="rId5"/>
            </p:custDataLst>
          </p:nvPr>
        </p:nvCxnSpPr>
        <p:spPr>
          <a:xfrm>
            <a:off x="4701946" y="4056486"/>
            <a:ext cx="549739" cy="562129"/>
          </a:xfrm>
          <a:prstGeom prst="line">
            <a:avLst/>
          </a:prstGeom>
        </p:spPr>
        <p:style>
          <a:lnRef idx="1">
            <a:srgbClr val="F99F7B"/>
          </a:lnRef>
          <a:fillRef idx="0">
            <a:srgbClr val="F99F7B"/>
          </a:fillRef>
          <a:effectRef idx="0">
            <a:srgbClr val="F99F7B"/>
          </a:effectRef>
          <a:fontRef idx="minor">
            <a:srgbClr val="3F4143"/>
          </a:fontRef>
        </p:style>
      </p:cxnSp>
      <p:sp>
        <p:nvSpPr>
          <p:cNvPr id="20" name="文本框 19"/>
          <p:cNvSpPr txBox="1"/>
          <p:nvPr>
            <p:custDataLst>
              <p:tags r:id="rId6"/>
            </p:custDataLst>
          </p:nvPr>
        </p:nvSpPr>
        <p:spPr>
          <a:xfrm>
            <a:off x="4508293" y="3691936"/>
            <a:ext cx="1098400" cy="1097709"/>
          </a:xfrm>
          <a:prstGeom prst="rect">
            <a:avLst/>
          </a:prstGeom>
          <a:noFill/>
        </p:spPr>
        <p:txBody>
          <a:bodyPr wrap="square" rtlCol="0" anchor="ctr">
            <a:normAutofit fontScale="80000"/>
          </a:bodyPr>
          <a:lstStyle/>
          <a:p>
            <a:pPr algn="ctr"/>
            <a:r>
              <a:rPr lang="en-US" altLang="zh-CN" sz="7200" b="1" dirty="0">
                <a:ln w="6600">
                  <a:solidFill>
                    <a:srgbClr val="F5CA73"/>
                  </a:solidFill>
                  <a:prstDash val="solid"/>
                </a:ln>
                <a:solidFill>
                  <a:srgbClr val="FFFFFF"/>
                </a:solidFill>
                <a:effectLst>
                  <a:outerShdw dist="38100" dir="2700000" algn="tl" rotWithShape="0">
                    <a:srgbClr val="F5CA73"/>
                  </a:outerShdw>
                </a:effectLst>
                <a:latin typeface="微软雅黑" panose="020B0503020204020204" charset="-122"/>
                <a:ea typeface="微软雅黑" panose="020B0503020204020204" charset="-122"/>
              </a:rPr>
              <a:t>2</a:t>
            </a:r>
            <a:endParaRPr lang="zh-CN" altLang="en-US" sz="7200" b="1" dirty="0">
              <a:ln w="6600">
                <a:solidFill>
                  <a:srgbClr val="F5CA73"/>
                </a:solidFill>
                <a:prstDash val="solid"/>
              </a:ln>
              <a:solidFill>
                <a:srgbClr val="FFFFFF"/>
              </a:solidFill>
              <a:effectLst>
                <a:outerShdw dist="38100" dir="2700000" algn="tl" rotWithShape="0">
                  <a:srgbClr val="F5CA73"/>
                </a:outerShdw>
              </a:effectLst>
              <a:latin typeface="微软雅黑" panose="020B0503020204020204" charset="-122"/>
              <a:ea typeface="微软雅黑" panose="020B0503020204020204" charset="-122"/>
            </a:endParaRPr>
          </a:p>
        </p:txBody>
      </p:sp>
      <p:sp>
        <p:nvSpPr>
          <p:cNvPr id="25" name="任意多边形 24"/>
          <p:cNvSpPr/>
          <p:nvPr>
            <p:custDataLst>
              <p:tags r:id="rId7"/>
            </p:custDataLst>
          </p:nvPr>
        </p:nvSpPr>
        <p:spPr>
          <a:xfrm>
            <a:off x="8434098" y="2690526"/>
            <a:ext cx="2821485" cy="1757059"/>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rgbClr val="F99F7B">
              <a:shade val="50000"/>
            </a:srgbClr>
          </a:lnRef>
          <a:fillRef idx="1">
            <a:srgbClr val="F99F7B"/>
          </a:fillRef>
          <a:effectRef idx="0">
            <a:srgbClr val="F99F7B"/>
          </a:effectRef>
          <a:fontRef idx="minor">
            <a:srgbClr val="FFFFFF"/>
          </a:fontRef>
        </p:style>
        <p:txBody>
          <a:bodyPr lIns="180000" bIns="180000"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26" name="直接连接符 25"/>
          <p:cNvCxnSpPr/>
          <p:nvPr>
            <p:custDataLst>
              <p:tags r:id="rId8"/>
            </p:custDataLst>
          </p:nvPr>
        </p:nvCxnSpPr>
        <p:spPr>
          <a:xfrm>
            <a:off x="8273821" y="4056486"/>
            <a:ext cx="549739" cy="562129"/>
          </a:xfrm>
          <a:prstGeom prst="line">
            <a:avLst/>
          </a:prstGeom>
        </p:spPr>
        <p:style>
          <a:lnRef idx="1">
            <a:srgbClr val="F99F7B"/>
          </a:lnRef>
          <a:fillRef idx="0">
            <a:srgbClr val="F99F7B"/>
          </a:fillRef>
          <a:effectRef idx="0">
            <a:srgbClr val="F99F7B"/>
          </a:effectRef>
          <a:fontRef idx="minor">
            <a:srgbClr val="3F4143"/>
          </a:fontRef>
        </p:style>
      </p:cxnSp>
      <p:sp>
        <p:nvSpPr>
          <p:cNvPr id="24" name="文本框 23"/>
          <p:cNvSpPr txBox="1"/>
          <p:nvPr>
            <p:custDataLst>
              <p:tags r:id="rId9"/>
            </p:custDataLst>
          </p:nvPr>
        </p:nvSpPr>
        <p:spPr>
          <a:xfrm>
            <a:off x="8080168" y="3691936"/>
            <a:ext cx="1098400" cy="1097709"/>
          </a:xfrm>
          <a:prstGeom prst="rect">
            <a:avLst/>
          </a:prstGeom>
          <a:noFill/>
        </p:spPr>
        <p:txBody>
          <a:bodyPr wrap="square" rtlCol="0" anchor="ctr">
            <a:normAutofit fontScale="80000"/>
          </a:bodyPr>
          <a:lstStyle/>
          <a:p>
            <a:pPr algn="ctr"/>
            <a:r>
              <a:rPr lang="en-US" altLang="zh-CN" sz="7200" b="1" dirty="0">
                <a:ln w="6600">
                  <a:solidFill>
                    <a:srgbClr val="F5CA73"/>
                  </a:solidFill>
                  <a:prstDash val="solid"/>
                </a:ln>
                <a:solidFill>
                  <a:srgbClr val="FFFFFF"/>
                </a:solidFill>
                <a:effectLst>
                  <a:outerShdw dist="38100" dir="2700000" algn="tl" rotWithShape="0">
                    <a:srgbClr val="F5CA73"/>
                  </a:outerShdw>
                </a:effectLst>
                <a:latin typeface="微软雅黑" panose="020B0503020204020204" charset="-122"/>
                <a:ea typeface="微软雅黑" panose="020B0503020204020204" charset="-122"/>
              </a:rPr>
              <a:t>3</a:t>
            </a:r>
            <a:endParaRPr lang="zh-CN" altLang="en-US" sz="7200" b="1" dirty="0">
              <a:ln w="6600">
                <a:solidFill>
                  <a:srgbClr val="F5CA73"/>
                </a:solidFill>
                <a:prstDash val="solid"/>
              </a:ln>
              <a:solidFill>
                <a:srgbClr val="FFFFFF"/>
              </a:solidFill>
              <a:effectLst>
                <a:outerShdw dist="38100" dir="2700000" algn="tl" rotWithShape="0">
                  <a:srgbClr val="F5CA73"/>
                </a:outerShdw>
              </a:effectLst>
              <a:latin typeface="微软雅黑" panose="020B0503020204020204" charset="-122"/>
              <a:ea typeface="微软雅黑" panose="020B0503020204020204" charset="-122"/>
            </a:endParaRPr>
          </a:p>
        </p:txBody>
      </p:sp>
      <p:sp>
        <p:nvSpPr>
          <p:cNvPr id="28" name="文本框 27"/>
          <p:cNvSpPr txBox="1"/>
          <p:nvPr>
            <p:custDataLst>
              <p:tags r:id="rId10"/>
            </p:custDataLst>
          </p:nvPr>
        </p:nvSpPr>
        <p:spPr>
          <a:xfrm>
            <a:off x="1389908" y="3364229"/>
            <a:ext cx="2622365" cy="409652"/>
          </a:xfrm>
          <a:prstGeom prst="rect">
            <a:avLst/>
          </a:prstGeom>
          <a:noFill/>
        </p:spPr>
        <p:txBody>
          <a:bodyPr wrap="square" rtlCol="0" anchor="ctr">
            <a:noAutofit/>
          </a:bodyPr>
          <a:lstStyle/>
          <a:p>
            <a:pPr algn="ctr">
              <a:lnSpc>
                <a:spcPct val="120000"/>
              </a:lnSpc>
            </a:pPr>
            <a:r>
              <a:rPr lang="zh-CN" altLang="en-US" sz="2000" b="1" dirty="0">
                <a:latin typeface="微软雅黑" panose="020B0503020204020204" charset="-122"/>
                <a:ea typeface="微软雅黑" panose="020B0503020204020204" charset="-122"/>
                <a:sym typeface="+mn-ea"/>
              </a:rPr>
              <a:t>呼吸中枢</a:t>
            </a:r>
            <a:endParaRPr lang="zh-CN" altLang="en-US" sz="2000" b="1" spc="150" dirty="0">
              <a:solidFill>
                <a:srgbClr val="FFFFFF"/>
              </a:solidFill>
              <a:latin typeface="微软雅黑" panose="020B0503020204020204" charset="-122"/>
              <a:ea typeface="微软雅黑" panose="020B0503020204020204" charset="-122"/>
              <a:sym typeface="+mn-ea"/>
            </a:endParaRPr>
          </a:p>
        </p:txBody>
      </p:sp>
      <p:sp>
        <p:nvSpPr>
          <p:cNvPr id="30" name="文本框 29"/>
          <p:cNvSpPr txBox="1"/>
          <p:nvPr>
            <p:custDataLst>
              <p:tags r:id="rId11"/>
            </p:custDataLst>
          </p:nvPr>
        </p:nvSpPr>
        <p:spPr>
          <a:xfrm>
            <a:off x="4961783" y="3364229"/>
            <a:ext cx="2622365" cy="409652"/>
          </a:xfrm>
          <a:prstGeom prst="rect">
            <a:avLst/>
          </a:prstGeom>
          <a:noFill/>
        </p:spPr>
        <p:txBody>
          <a:bodyPr wrap="square" rtlCol="0" anchor="ctr">
            <a:noAutofit/>
          </a:bodyPr>
          <a:lstStyle/>
          <a:p>
            <a:pPr algn="ctr">
              <a:lnSpc>
                <a:spcPct val="120000"/>
              </a:lnSpc>
            </a:pPr>
            <a:r>
              <a:rPr lang="zh-CN" altLang="en-US" sz="2000" b="1" dirty="0">
                <a:latin typeface="微软雅黑" panose="020B0503020204020204" charset="-122"/>
                <a:ea typeface="微软雅黑" panose="020B0503020204020204" charset="-122"/>
                <a:sym typeface="+mn-ea"/>
              </a:rPr>
              <a:t>呼吸的反射性调节</a:t>
            </a:r>
            <a:endParaRPr lang="zh-CN" altLang="en-US" sz="2000" b="1" spc="150" dirty="0">
              <a:solidFill>
                <a:srgbClr val="FFFFFF"/>
              </a:solidFill>
              <a:latin typeface="微软雅黑" panose="020B0503020204020204" charset="-122"/>
              <a:ea typeface="微软雅黑" panose="020B0503020204020204" charset="-122"/>
              <a:sym typeface="+mn-ea"/>
            </a:endParaRPr>
          </a:p>
        </p:txBody>
      </p:sp>
      <p:sp>
        <p:nvSpPr>
          <p:cNvPr id="34" name="文本框 33"/>
          <p:cNvSpPr txBox="1"/>
          <p:nvPr>
            <p:custDataLst>
              <p:tags r:id="rId12"/>
            </p:custDataLst>
          </p:nvPr>
        </p:nvSpPr>
        <p:spPr>
          <a:xfrm>
            <a:off x="8533658" y="3364229"/>
            <a:ext cx="2622365" cy="409652"/>
          </a:xfrm>
          <a:prstGeom prst="rect">
            <a:avLst/>
          </a:prstGeom>
          <a:noFill/>
        </p:spPr>
        <p:txBody>
          <a:bodyPr wrap="square" rtlCol="0" anchor="ctr">
            <a:noAutofit/>
          </a:bodyPr>
          <a:lstStyle/>
          <a:p>
            <a:pPr algn="ctr">
              <a:lnSpc>
                <a:spcPct val="120000"/>
              </a:lnSpc>
            </a:pPr>
            <a:r>
              <a:rPr lang="zh-CN" altLang="en-US" sz="2000" b="1" dirty="0">
                <a:latin typeface="微软雅黑" panose="020B0503020204020204" charset="-122"/>
                <a:ea typeface="微软雅黑" panose="020B0503020204020204" charset="-122"/>
                <a:sym typeface="+mn-ea"/>
              </a:rPr>
              <a:t>化学性调节</a:t>
            </a:r>
            <a:endParaRPr lang="zh-CN" altLang="en-US" sz="2000" b="1" spc="150" dirty="0">
              <a:solidFill>
                <a:srgbClr val="FFFFFF"/>
              </a:solidFill>
              <a:latin typeface="微软雅黑" panose="020B0503020204020204" charset="-122"/>
              <a:ea typeface="微软雅黑" panose="020B0503020204020204" charset="-122"/>
              <a:sym typeface="+mn-ea"/>
            </a:endParaRPr>
          </a:p>
        </p:txBody>
      </p:sp>
      <p:sp>
        <p:nvSpPr>
          <p:cNvPr id="4" name="Rectangle 18"/>
          <p:cNvSpPr>
            <a:spLocks noChangeArrowheads="1"/>
          </p:cNvSpPr>
          <p:nvPr>
            <p:custDataLst>
              <p:tags r:id="rId13"/>
            </p:custDataLst>
          </p:nvPr>
        </p:nvSpPr>
        <p:spPr bwMode="auto">
          <a:xfrm>
            <a:off x="982980" y="1268095"/>
            <a:ext cx="4205605" cy="475615"/>
          </a:xfrm>
          <a:prstGeom prst="rect">
            <a:avLst/>
          </a:prstGeom>
          <a:noFill/>
          <a:ln w="9525">
            <a:noFill/>
            <a:miter lim="800000"/>
          </a:ln>
          <a:effectLst>
            <a:outerShdw dist="35921" dir="2700000" algn="ctr" rotWithShape="0">
              <a:schemeClr val="bg1"/>
            </a:outerShdw>
          </a:effectLst>
        </p:spPr>
        <p:txBody>
          <a:bodyPr wrap="square">
            <a:spAutoFit/>
          </a:bodyPr>
          <a:p>
            <a:pPr algn="l"/>
            <a:r>
              <a:rPr lang="zh-CN" altLang="en-US" sz="2500" b="1" dirty="0">
                <a:solidFill>
                  <a:schemeClr val="tx1"/>
                </a:solidFill>
                <a:effectLst/>
                <a:latin typeface="微软雅黑" panose="020B0503020204020204" charset="-122"/>
                <a:ea typeface="微软雅黑" panose="020B0503020204020204" charset="-122"/>
                <a:sym typeface="+mn-ea"/>
              </a:rPr>
              <a:t>（二）呼吸调节</a:t>
            </a:r>
            <a:endParaRPr lang="zh-CN" altLang="en-US" sz="2500" b="1" dirty="0">
              <a:solidFill>
                <a:schemeClr val="tx1"/>
              </a:solidFill>
              <a:effectLst/>
              <a:latin typeface="微软雅黑" panose="020B0503020204020204" charset="-122"/>
              <a:ea typeface="微软雅黑" panose="020B0503020204020204" charset="-122"/>
            </a:endParaRPr>
          </a:p>
        </p:txBody>
      </p:sp>
      <p:sp>
        <p:nvSpPr>
          <p:cNvPr id="2" name="Title 6"/>
          <p:cNvSpPr txBox="1"/>
          <p:nvPr>
            <p:custDataLst>
              <p:tags r:id="rId14"/>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一、正常呼吸及其生理变化</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68" name="AutoShape 18"/>
          <p:cNvSpPr/>
          <p:nvPr/>
        </p:nvSpPr>
        <p:spPr>
          <a:xfrm>
            <a:off x="1524000" y="4240318"/>
            <a:ext cx="360470" cy="510965"/>
          </a:xfrm>
          <a:prstGeom prst="flowChartAlternateProcess">
            <a:avLst/>
          </a:prstGeom>
          <a:noFill/>
          <a:ln w="9525">
            <a:noFill/>
          </a:ln>
        </p:spPr>
        <p:txBody>
          <a:bodyPr wrap="none" anchor="ctr" anchorCtr="0">
            <a:spAutoFit/>
          </a:bodyPr>
          <a:p>
            <a:endParaRPr lang="zh-CN" altLang="en-US" sz="2400" b="1" dirty="0">
              <a:solidFill>
                <a:schemeClr val="tx1"/>
              </a:solidFill>
              <a:latin typeface="Arial" panose="020B0604020202020204" pitchFamily="34" charset="0"/>
              <a:ea typeface="宋体" panose="02010600030101010101" pitchFamily="2" charset="-122"/>
            </a:endParaRPr>
          </a:p>
        </p:txBody>
      </p:sp>
      <p:grpSp>
        <p:nvGrpSpPr>
          <p:cNvPr id="121869" name="Group 35"/>
          <p:cNvGrpSpPr/>
          <p:nvPr/>
        </p:nvGrpSpPr>
        <p:grpSpPr>
          <a:xfrm>
            <a:off x="2208050" y="2413000"/>
            <a:ext cx="7518400" cy="3454400"/>
            <a:chOff x="288" y="1584"/>
            <a:chExt cx="1270" cy="589"/>
          </a:xfrm>
        </p:grpSpPr>
        <p:grpSp>
          <p:nvGrpSpPr>
            <p:cNvPr id="121870" name="Group 29"/>
            <p:cNvGrpSpPr/>
            <p:nvPr/>
          </p:nvGrpSpPr>
          <p:grpSpPr>
            <a:xfrm>
              <a:off x="288" y="1584"/>
              <a:ext cx="1270" cy="589"/>
              <a:chOff x="0" y="0"/>
              <a:chExt cx="414" cy="402"/>
            </a:xfrm>
          </p:grpSpPr>
          <p:sp>
            <p:nvSpPr>
              <p:cNvPr id="7" name="AutoShape 7"/>
              <p:cNvSpPr>
                <a:spLocks noChangeArrowheads="1"/>
              </p:cNvSpPr>
              <p:nvPr/>
            </p:nvSpPr>
            <p:spPr bwMode="auto">
              <a:xfrm>
                <a:off x="0" y="0"/>
                <a:ext cx="414" cy="402"/>
              </a:xfrm>
              <a:prstGeom prst="roundRect">
                <a:avLst>
                  <a:gd name="adj" fmla="val 11921"/>
                </a:avLst>
              </a:prstGeom>
              <a:solidFill>
                <a:srgbClr val="FFCCFF"/>
              </a:soli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665" b="1" i="0" u="none" strike="noStrike" kern="1200" cap="none" spc="0" normalizeH="0" baseline="0" noProof="0" dirty="0">
                  <a:ln>
                    <a:noFill/>
                  </a:ln>
                  <a:solidFill>
                    <a:schemeClr val="tx1"/>
                  </a:solidFill>
                  <a:effectLst/>
                  <a:uLnTx/>
                  <a:uFillTx/>
                  <a:latin typeface="楷体_GB2312" panose="02010609030101010101" pitchFamily="49" charset="-122"/>
                  <a:ea typeface="楷体_GB2312" panose="02010609030101010101" pitchFamily="49" charset="-122"/>
                  <a:cs typeface="+mn-cs"/>
                </a:endParaRPr>
              </a:p>
            </p:txBody>
          </p:sp>
          <p:sp>
            <p:nvSpPr>
              <p:cNvPr id="8" name="Freeform 8"/>
              <p:cNvSpPr>
                <a:spLocks noChangeArrowheads="1"/>
              </p:cNvSpPr>
              <p:nvPr/>
            </p:nvSpPr>
            <p:spPr bwMode="auto">
              <a:xfrm>
                <a:off x="26" y="26"/>
                <a:ext cx="206" cy="201"/>
              </a:xfrm>
              <a:custGeom>
                <a:avLst/>
                <a:gdLst>
                  <a:gd name="T0" fmla="*/ 41 w 596"/>
                  <a:gd name="T1" fmla="*/ 0 h 598"/>
                  <a:gd name="T2" fmla="*/ 0 w 596"/>
                  <a:gd name="T3" fmla="*/ 40 h 598"/>
                  <a:gd name="T4" fmla="*/ 0 w 596"/>
                  <a:gd name="T5" fmla="*/ 198 h 598"/>
                  <a:gd name="T6" fmla="*/ 56 w 596"/>
                  <a:gd name="T7" fmla="*/ 58 h 598"/>
                  <a:gd name="T8" fmla="*/ 204 w 596"/>
                  <a:gd name="T9" fmla="*/ 0 h 598"/>
                  <a:gd name="T10" fmla="*/ 41 w 596"/>
                  <a:gd name="T11" fmla="*/ 0 h 598"/>
                  <a:gd name="T12" fmla="*/ 0 60000 65536"/>
                  <a:gd name="T13" fmla="*/ 0 60000 65536"/>
                  <a:gd name="T14" fmla="*/ 0 60000 65536"/>
                  <a:gd name="T15" fmla="*/ 0 60000 65536"/>
                  <a:gd name="T16" fmla="*/ 0 60000 65536"/>
                  <a:gd name="T17" fmla="*/ 0 60000 65536"/>
                  <a:gd name="T18" fmla="*/ 0 w 596"/>
                  <a:gd name="T19" fmla="*/ 0 h 598"/>
                  <a:gd name="T20" fmla="*/ 596 w 596"/>
                  <a:gd name="T21" fmla="*/ 598 h 598"/>
                </a:gdLst>
                <a:ahLst/>
                <a:cxnLst>
                  <a:cxn ang="T12">
                    <a:pos x="T0" y="T1"/>
                  </a:cxn>
                  <a:cxn ang="T13">
                    <a:pos x="T2" y="T3"/>
                  </a:cxn>
                  <a:cxn ang="T14">
                    <a:pos x="T4" y="T5"/>
                  </a:cxn>
                  <a:cxn ang="T15">
                    <a:pos x="T6" y="T7"/>
                  </a:cxn>
                  <a:cxn ang="T16">
                    <a:pos x="T8" y="T9"/>
                  </a:cxn>
                  <a:cxn ang="T17">
                    <a:pos x="T10" y="T11"/>
                  </a:cxn>
                </a:cxnLst>
                <a:rect l="T18" t="T19" r="T20" b="T21"/>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DEF0F1"/>
                  </a:gs>
                  <a:gs pos="50000">
                    <a:schemeClr val="accent1">
                      <a:alpha val="0"/>
                    </a:schemeClr>
                  </a:gs>
                  <a:gs pos="100000">
                    <a:srgbClr val="DEF0F1"/>
                  </a:gs>
                </a:gsLst>
                <a:lin ang="2700000" scaled="1"/>
              </a:gra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665"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 name="Rectangle 18"/>
            <p:cNvSpPr>
              <a:spLocks noChangeArrowheads="1"/>
            </p:cNvSpPr>
            <p:nvPr/>
          </p:nvSpPr>
          <p:spPr bwMode="auto">
            <a:xfrm>
              <a:off x="474" y="1739"/>
              <a:ext cx="1011" cy="228"/>
            </a:xfrm>
            <a:prstGeom prst="rect">
              <a:avLst/>
            </a:prstGeom>
            <a:noFill/>
            <a:ln w="9525">
              <a:noFill/>
              <a:miter lim="800000"/>
            </a:ln>
            <a:effectLst>
              <a:outerShdw dist="35921" dir="2700000" algn="ctr" rotWithShape="0">
                <a:schemeClr val="bg1"/>
              </a:outerShdw>
            </a:effectLst>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正常成人在安静状态下呼吸频率约为</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16</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20</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次</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/min</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，呼吸与脉率的比约为</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4</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5</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，男性与儿童以腹式呼吸为主，女性以胸式呼吸为主。</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grpSp>
      <p:sp>
        <p:nvSpPr>
          <p:cNvPr id="9" name="Rectangle 18"/>
          <p:cNvSpPr>
            <a:spLocks noChangeArrowheads="1"/>
          </p:cNvSpPr>
          <p:nvPr>
            <p:custDataLst>
              <p:tags r:id="rId1"/>
            </p:custDataLst>
          </p:nvPr>
        </p:nvSpPr>
        <p:spPr bwMode="auto">
          <a:xfrm>
            <a:off x="2208050" y="1557231"/>
            <a:ext cx="5352480" cy="475615"/>
          </a:xfrm>
          <a:prstGeom prst="rect">
            <a:avLst/>
          </a:prstGeom>
          <a:noFill/>
          <a:ln w="9525">
            <a:noFill/>
            <a:miter lim="800000"/>
          </a:ln>
          <a:effectLst>
            <a:outerShdw dist="35921" dir="2700000" algn="ctr" rotWithShape="0">
              <a:schemeClr val="bg1"/>
            </a:outerShdw>
          </a:effectLst>
        </p:spPr>
        <p:txBody>
          <a:bodyPr>
            <a:spAutoFit/>
          </a:bodyPr>
          <a:p>
            <a:pPr algn="l"/>
            <a:r>
              <a:rPr lang="zh-CN" altLang="en-US" sz="2500" b="1" dirty="0">
                <a:solidFill>
                  <a:schemeClr val="tx1"/>
                </a:solidFill>
                <a:effectLst/>
                <a:latin typeface="微软雅黑" panose="020B0503020204020204" charset="-122"/>
                <a:ea typeface="微软雅黑" panose="020B0503020204020204" charset="-122"/>
              </a:rPr>
              <a:t>（三）正常呼吸</a:t>
            </a:r>
            <a:endParaRPr lang="zh-CN" altLang="en-US" sz="2500" b="1" dirty="0">
              <a:solidFill>
                <a:schemeClr val="tx1"/>
              </a:solidFill>
              <a:effectLst/>
              <a:latin typeface="微软雅黑" panose="020B0503020204020204" charset="-122"/>
              <a:ea typeface="微软雅黑" panose="020B0503020204020204" charset="-122"/>
            </a:endParaRPr>
          </a:p>
        </p:txBody>
      </p:sp>
      <p:sp>
        <p:nvSpPr>
          <p:cNvPr id="2" name="Title 6"/>
          <p:cNvSpPr txBox="1"/>
          <p:nvPr>
            <p:custDataLst>
              <p:tags r:id="rId2"/>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一、正常呼吸及其生理变化</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Rectangle 18"/>
          <p:cNvSpPr>
            <a:spLocks noChangeArrowheads="1"/>
          </p:cNvSpPr>
          <p:nvPr>
            <p:custDataLst>
              <p:tags r:id="rId1"/>
            </p:custDataLst>
          </p:nvPr>
        </p:nvSpPr>
        <p:spPr bwMode="auto">
          <a:xfrm>
            <a:off x="1127915" y="1041823"/>
            <a:ext cx="5352480" cy="475615"/>
          </a:xfrm>
          <a:prstGeom prst="rect">
            <a:avLst/>
          </a:prstGeom>
          <a:noFill/>
          <a:ln w="9525">
            <a:noFill/>
            <a:miter lim="800000"/>
          </a:ln>
          <a:effectLst>
            <a:outerShdw dist="35921" dir="2700000" algn="ctr" rotWithShape="0">
              <a:schemeClr val="bg1"/>
            </a:outerShdw>
          </a:effectLst>
        </p:spPr>
        <p:txBody>
          <a:bodyPr>
            <a:spAutoFit/>
          </a:bodyPr>
          <a:p>
            <a:pPr algn="l"/>
            <a:r>
              <a:rPr lang="zh-CN" altLang="en-US" sz="2500" b="1" dirty="0">
                <a:solidFill>
                  <a:schemeClr val="tx1"/>
                </a:solidFill>
                <a:effectLst/>
                <a:latin typeface="微软雅黑" panose="020B0503020204020204" charset="-122"/>
                <a:ea typeface="微软雅黑" panose="020B0503020204020204" charset="-122"/>
              </a:rPr>
              <a:t>（四）生理性变化</a:t>
            </a:r>
            <a:endParaRPr lang="zh-CN" altLang="en-US" sz="2500" b="1" dirty="0">
              <a:solidFill>
                <a:schemeClr val="tx1"/>
              </a:solidFill>
              <a:effectLst/>
              <a:latin typeface="微软雅黑" panose="020B0503020204020204" charset="-122"/>
              <a:ea typeface="微软雅黑" panose="020B0503020204020204" charset="-122"/>
            </a:endParaRPr>
          </a:p>
        </p:txBody>
      </p:sp>
      <p:sp>
        <p:nvSpPr>
          <p:cNvPr id="2" name="Title 6"/>
          <p:cNvSpPr txBox="1"/>
          <p:nvPr>
            <p:custDataLst>
              <p:tags r:id="rId2"/>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一、正常呼吸及其生理变化</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箭头: 五边形 4"/>
          <p:cNvSpPr/>
          <p:nvPr>
            <p:custDataLst>
              <p:tags r:id="rId3"/>
            </p:custDataLst>
          </p:nvPr>
        </p:nvSpPr>
        <p:spPr>
          <a:xfrm>
            <a:off x="1186180" y="2235708"/>
            <a:ext cx="2077720" cy="602615"/>
          </a:xfrm>
          <a:prstGeom prst="homePlate">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sp>
        <p:nvSpPr>
          <p:cNvPr id="7" name="箭头2"/>
          <p:cNvSpPr/>
          <p:nvPr>
            <p:custDataLst>
              <p:tags r:id="rId4"/>
            </p:custDataLst>
          </p:nvPr>
        </p:nvSpPr>
        <p:spPr>
          <a:xfrm>
            <a:off x="2884805" y="2478278"/>
            <a:ext cx="83820" cy="117475"/>
          </a:xfrm>
          <a:custGeom>
            <a:avLst/>
            <a:gdLst>
              <a:gd name="connsiteX0" fmla="*/ 0 w 102249"/>
              <a:gd name="connsiteY0" fmla="*/ 0 h 143319"/>
              <a:gd name="connsiteX1" fmla="*/ 102249 w 102249"/>
              <a:gd name="connsiteY1" fmla="*/ 71659 h 143319"/>
              <a:gd name="connsiteX2" fmla="*/ 1 w 102249"/>
              <a:gd name="connsiteY2" fmla="*/ 143319 h 143319"/>
            </a:gdLst>
            <a:ahLst/>
            <a:cxnLst>
              <a:cxn ang="0">
                <a:pos x="connsiteX0" y="connsiteY0"/>
              </a:cxn>
              <a:cxn ang="0">
                <a:pos x="connsiteX1" y="connsiteY1"/>
              </a:cxn>
              <a:cxn ang="0">
                <a:pos x="connsiteX2" y="connsiteY2"/>
              </a:cxn>
            </a:cxnLst>
            <a:rect l="l" t="t" r="r" b="b"/>
            <a:pathLst>
              <a:path w="102249" h="143319">
                <a:moveTo>
                  <a:pt x="0" y="0"/>
                </a:moveTo>
                <a:lnTo>
                  <a:pt x="102249" y="71659"/>
                </a:lnTo>
                <a:lnTo>
                  <a:pt x="1" y="143319"/>
                </a:lnTo>
                <a:close/>
              </a:path>
            </a:pathLst>
          </a:cu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文本框 61"/>
          <p:cNvSpPr txBox="1"/>
          <p:nvPr>
            <p:custDataLst>
              <p:tags r:id="rId5"/>
            </p:custDataLst>
          </p:nvPr>
        </p:nvSpPr>
        <p:spPr>
          <a:xfrm>
            <a:off x="1432560" y="2287778"/>
            <a:ext cx="1325245" cy="498475"/>
          </a:xfrm>
          <a:prstGeom prst="rect">
            <a:avLst/>
          </a:prstGeom>
          <a:noFill/>
        </p:spPr>
        <p:txBody>
          <a:bodyPr wrap="square" rtlCol="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r>
              <a:rPr lang="zh-CN" altLang="en-US" spc="300" dirty="0">
                <a:solidFill>
                  <a:srgbClr val="FFFFFF"/>
                </a:solidFill>
                <a:latin typeface="Arial" panose="020B0604020202020204" pitchFamily="34" charset="0"/>
                <a:ea typeface="微软雅黑" panose="020B0503020204020204" charset="-122"/>
              </a:rPr>
              <a:t>年龄</a:t>
            </a:r>
            <a:endParaRPr lang="zh-CN" altLang="en-US" spc="300" dirty="0">
              <a:solidFill>
                <a:srgbClr val="FFFFFF"/>
              </a:solidFill>
              <a:latin typeface="Arial" panose="020B0604020202020204" pitchFamily="34" charset="0"/>
              <a:ea typeface="微软雅黑" panose="020B0503020204020204" charset="-122"/>
            </a:endParaRPr>
          </a:p>
        </p:txBody>
      </p:sp>
      <p:sp>
        <p:nvSpPr>
          <p:cNvPr id="9" name="文本框 8"/>
          <p:cNvSpPr txBox="1"/>
          <p:nvPr>
            <p:custDataLst>
              <p:tags r:id="rId6"/>
            </p:custDataLst>
          </p:nvPr>
        </p:nvSpPr>
        <p:spPr>
          <a:xfrm>
            <a:off x="1792605" y="1783588"/>
            <a:ext cx="605790" cy="436880"/>
          </a:xfrm>
          <a:prstGeom prst="rect">
            <a:avLst/>
          </a:prstGeom>
          <a:noFill/>
        </p:spPr>
        <p:txBody>
          <a:bodyPr wrap="square" lIns="0" tIns="0" rIns="0" bIns="0" anchor="ctr">
            <a:normAutofit lnSpcReduction="10000"/>
          </a:bodyPr>
          <a:lstStyle/>
          <a:p>
            <a:pPr algn="ctr"/>
            <a:r>
              <a:rPr lang="en-US" altLang="zh-CN" sz="3000" b="1" spc="300" dirty="0">
                <a:solidFill>
                  <a:srgbClr val="1D6DC2"/>
                </a:solidFill>
                <a:latin typeface="Arial" panose="020B0604020202020204" pitchFamily="34" charset="0"/>
                <a:ea typeface="微软雅黑" panose="020B0503020204020204" charset="-122"/>
              </a:rPr>
              <a:t>01</a:t>
            </a:r>
            <a:endParaRPr lang="en-US" altLang="zh-CN" sz="3000" b="1" spc="300" dirty="0">
              <a:solidFill>
                <a:srgbClr val="1D6DC2"/>
              </a:solidFill>
              <a:latin typeface="Arial" panose="020B0604020202020204" pitchFamily="34" charset="0"/>
              <a:ea typeface="微软雅黑" panose="020B0503020204020204" charset="-122"/>
            </a:endParaRPr>
          </a:p>
        </p:txBody>
      </p:sp>
      <p:sp>
        <p:nvSpPr>
          <p:cNvPr id="22" name="文本框 60"/>
          <p:cNvSpPr txBox="1"/>
          <p:nvPr>
            <p:custDataLst>
              <p:tags r:id="rId7"/>
            </p:custDataLst>
          </p:nvPr>
        </p:nvSpPr>
        <p:spPr>
          <a:xfrm>
            <a:off x="1185545" y="2912618"/>
            <a:ext cx="1783080" cy="800735"/>
          </a:xfrm>
          <a:prstGeom prst="rect">
            <a:avLst/>
          </a:prstGeom>
          <a:noFill/>
        </p:spPr>
        <p:txBody>
          <a:bodyPr wrap="square" rtlCol="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20000"/>
              </a:lnSpc>
              <a:spcBef>
                <a:spcPts val="0"/>
              </a:spcBef>
              <a:spcAft>
                <a:spcPts val="0"/>
              </a:spcAft>
            </a:pPr>
            <a:r>
              <a:rPr lang="zh-CN" altLang="en-US" sz="1400" spc="150" dirty="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年龄越小，呼吸频率越快，如新生儿呼吸每分钟约为 44 次。</a:t>
            </a:r>
            <a:endParaRPr lang="zh-CN" altLang="en-US" sz="1400" spc="150" dirty="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sp>
        <p:nvSpPr>
          <p:cNvPr id="23" name="箭头: 五边形 4"/>
          <p:cNvSpPr/>
          <p:nvPr>
            <p:custDataLst>
              <p:tags r:id="rId8"/>
            </p:custDataLst>
          </p:nvPr>
        </p:nvSpPr>
        <p:spPr>
          <a:xfrm>
            <a:off x="3796030" y="2235708"/>
            <a:ext cx="2077720" cy="602615"/>
          </a:xfrm>
          <a:prstGeom prst="homePlate">
            <a:avLst/>
          </a:prstGeom>
          <a:solidFill>
            <a:schemeClr val="accent1">
              <a:lumMod val="60000"/>
              <a:lumOff val="40000"/>
            </a:scheme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sp>
        <p:nvSpPr>
          <p:cNvPr id="24" name="箭头2"/>
          <p:cNvSpPr/>
          <p:nvPr>
            <p:custDataLst>
              <p:tags r:id="rId9"/>
            </p:custDataLst>
          </p:nvPr>
        </p:nvSpPr>
        <p:spPr>
          <a:xfrm>
            <a:off x="5494655" y="2478278"/>
            <a:ext cx="83820" cy="117475"/>
          </a:xfrm>
          <a:custGeom>
            <a:avLst/>
            <a:gdLst>
              <a:gd name="connsiteX0" fmla="*/ 0 w 102249"/>
              <a:gd name="connsiteY0" fmla="*/ 0 h 143319"/>
              <a:gd name="connsiteX1" fmla="*/ 102249 w 102249"/>
              <a:gd name="connsiteY1" fmla="*/ 71659 h 143319"/>
              <a:gd name="connsiteX2" fmla="*/ 1 w 102249"/>
              <a:gd name="connsiteY2" fmla="*/ 143319 h 143319"/>
            </a:gdLst>
            <a:ahLst/>
            <a:cxnLst>
              <a:cxn ang="0">
                <a:pos x="connsiteX0" y="connsiteY0"/>
              </a:cxn>
              <a:cxn ang="0">
                <a:pos x="connsiteX1" y="connsiteY1"/>
              </a:cxn>
              <a:cxn ang="0">
                <a:pos x="connsiteX2" y="connsiteY2"/>
              </a:cxn>
            </a:cxnLst>
            <a:rect l="l" t="t" r="r" b="b"/>
            <a:pathLst>
              <a:path w="102249" h="143319">
                <a:moveTo>
                  <a:pt x="0" y="0"/>
                </a:moveTo>
                <a:lnTo>
                  <a:pt x="102249" y="71659"/>
                </a:lnTo>
                <a:lnTo>
                  <a:pt x="1" y="143319"/>
                </a:lnTo>
                <a:close/>
              </a:path>
            </a:pathLst>
          </a:cu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文本框 61"/>
          <p:cNvSpPr txBox="1"/>
          <p:nvPr>
            <p:custDataLst>
              <p:tags r:id="rId10"/>
            </p:custDataLst>
          </p:nvPr>
        </p:nvSpPr>
        <p:spPr>
          <a:xfrm>
            <a:off x="4042410" y="2287778"/>
            <a:ext cx="1325245" cy="498475"/>
          </a:xfrm>
          <a:prstGeom prst="rect">
            <a:avLst/>
          </a:prstGeom>
          <a:noFill/>
        </p:spPr>
        <p:txBody>
          <a:bodyPr wrap="square" rtlCol="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r>
              <a:rPr lang="zh-CN" altLang="en-US" spc="300" dirty="0">
                <a:solidFill>
                  <a:srgbClr val="FFFFFF"/>
                </a:solidFill>
                <a:latin typeface="Arial" panose="020B0604020202020204" pitchFamily="34" charset="0"/>
                <a:ea typeface="微软雅黑" panose="020B0503020204020204" charset="-122"/>
              </a:rPr>
              <a:t>性别</a:t>
            </a:r>
            <a:endParaRPr lang="zh-CN" altLang="en-US" spc="300" dirty="0">
              <a:solidFill>
                <a:srgbClr val="FFFFFF"/>
              </a:solidFill>
              <a:latin typeface="Arial" panose="020B0604020202020204" pitchFamily="34" charset="0"/>
              <a:ea typeface="微软雅黑" panose="020B0503020204020204" charset="-122"/>
            </a:endParaRPr>
          </a:p>
        </p:txBody>
      </p:sp>
      <p:sp>
        <p:nvSpPr>
          <p:cNvPr id="26" name="文本框 25"/>
          <p:cNvSpPr txBox="1"/>
          <p:nvPr>
            <p:custDataLst>
              <p:tags r:id="rId11"/>
            </p:custDataLst>
          </p:nvPr>
        </p:nvSpPr>
        <p:spPr>
          <a:xfrm>
            <a:off x="4402455" y="1783588"/>
            <a:ext cx="605790" cy="436880"/>
          </a:xfrm>
          <a:prstGeom prst="rect">
            <a:avLst/>
          </a:prstGeom>
          <a:noFill/>
        </p:spPr>
        <p:txBody>
          <a:bodyPr wrap="square" lIns="0" tIns="0" rIns="0" bIns="0" anchor="ctr">
            <a:normAutofit lnSpcReduction="10000"/>
          </a:bodyPr>
          <a:lstStyle/>
          <a:p>
            <a:pPr algn="ctr"/>
            <a:r>
              <a:rPr lang="en-US" altLang="zh-CN" sz="3000" b="1" spc="300" dirty="0">
                <a:solidFill>
                  <a:srgbClr val="38445E"/>
                </a:solidFill>
                <a:latin typeface="Arial" panose="020B0604020202020204" pitchFamily="34" charset="0"/>
                <a:ea typeface="微软雅黑" panose="020B0503020204020204" charset="-122"/>
              </a:rPr>
              <a:t>02</a:t>
            </a:r>
            <a:endParaRPr lang="en-US" altLang="zh-CN" sz="3000" b="1" spc="300" dirty="0">
              <a:solidFill>
                <a:srgbClr val="38445E"/>
              </a:solidFill>
              <a:latin typeface="Arial" panose="020B0604020202020204" pitchFamily="34" charset="0"/>
              <a:ea typeface="微软雅黑" panose="020B0503020204020204" charset="-122"/>
            </a:endParaRPr>
          </a:p>
        </p:txBody>
      </p:sp>
      <p:sp>
        <p:nvSpPr>
          <p:cNvPr id="30" name="文本框 60"/>
          <p:cNvSpPr txBox="1"/>
          <p:nvPr>
            <p:custDataLst>
              <p:tags r:id="rId12"/>
            </p:custDataLst>
          </p:nvPr>
        </p:nvSpPr>
        <p:spPr>
          <a:xfrm>
            <a:off x="3795395" y="2912618"/>
            <a:ext cx="1783080" cy="800735"/>
          </a:xfrm>
          <a:prstGeom prst="rect">
            <a:avLst/>
          </a:prstGeom>
          <a:noFill/>
        </p:spPr>
        <p:txBody>
          <a:bodyPr wrap="square" rtlCol="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30000"/>
              </a:lnSpc>
            </a:pPr>
            <a:r>
              <a:rPr lang="zh-CN" altLang="en-US" sz="1400" spc="150" dirty="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同年龄的女性呼吸频率比男性稍快。</a:t>
            </a:r>
            <a:endParaRPr lang="en-US" altLang="zh-CN" sz="1400" spc="150" dirty="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sp>
        <p:nvSpPr>
          <p:cNvPr id="34" name="箭头: 五边形 4"/>
          <p:cNvSpPr/>
          <p:nvPr>
            <p:custDataLst>
              <p:tags r:id="rId13"/>
            </p:custDataLst>
          </p:nvPr>
        </p:nvSpPr>
        <p:spPr>
          <a:xfrm>
            <a:off x="6405880" y="2235708"/>
            <a:ext cx="2077720" cy="602615"/>
          </a:xfrm>
          <a:prstGeom prst="homePlate">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sp>
        <p:nvSpPr>
          <p:cNvPr id="35" name="箭头2"/>
          <p:cNvSpPr/>
          <p:nvPr>
            <p:custDataLst>
              <p:tags r:id="rId14"/>
            </p:custDataLst>
          </p:nvPr>
        </p:nvSpPr>
        <p:spPr>
          <a:xfrm>
            <a:off x="8104505" y="2478278"/>
            <a:ext cx="83820" cy="117475"/>
          </a:xfrm>
          <a:custGeom>
            <a:avLst/>
            <a:gdLst>
              <a:gd name="connsiteX0" fmla="*/ 0 w 102249"/>
              <a:gd name="connsiteY0" fmla="*/ 0 h 143319"/>
              <a:gd name="connsiteX1" fmla="*/ 102249 w 102249"/>
              <a:gd name="connsiteY1" fmla="*/ 71659 h 143319"/>
              <a:gd name="connsiteX2" fmla="*/ 1 w 102249"/>
              <a:gd name="connsiteY2" fmla="*/ 143319 h 143319"/>
            </a:gdLst>
            <a:ahLst/>
            <a:cxnLst>
              <a:cxn ang="0">
                <a:pos x="connsiteX0" y="connsiteY0"/>
              </a:cxn>
              <a:cxn ang="0">
                <a:pos x="connsiteX1" y="connsiteY1"/>
              </a:cxn>
              <a:cxn ang="0">
                <a:pos x="connsiteX2" y="connsiteY2"/>
              </a:cxn>
            </a:cxnLst>
            <a:rect l="l" t="t" r="r" b="b"/>
            <a:pathLst>
              <a:path w="102249" h="143319">
                <a:moveTo>
                  <a:pt x="0" y="0"/>
                </a:moveTo>
                <a:lnTo>
                  <a:pt x="102249" y="71659"/>
                </a:lnTo>
                <a:lnTo>
                  <a:pt x="1" y="143319"/>
                </a:lnTo>
                <a:close/>
              </a:path>
            </a:pathLst>
          </a:cu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6" name="文本框 61"/>
          <p:cNvSpPr txBox="1"/>
          <p:nvPr>
            <p:custDataLst>
              <p:tags r:id="rId15"/>
            </p:custDataLst>
          </p:nvPr>
        </p:nvSpPr>
        <p:spPr>
          <a:xfrm>
            <a:off x="6652260" y="2287778"/>
            <a:ext cx="1325245" cy="498475"/>
          </a:xfrm>
          <a:prstGeom prst="rect">
            <a:avLst/>
          </a:prstGeom>
          <a:noFill/>
        </p:spPr>
        <p:txBody>
          <a:bodyPr wrap="square" rtlCol="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r>
              <a:rPr lang="zh-CN" altLang="en-US" spc="300" dirty="0">
                <a:solidFill>
                  <a:srgbClr val="FFFFFF"/>
                </a:solidFill>
                <a:latin typeface="Arial" panose="020B0604020202020204" pitchFamily="34" charset="0"/>
                <a:ea typeface="微软雅黑" panose="020B0503020204020204" charset="-122"/>
              </a:rPr>
              <a:t>活动</a:t>
            </a:r>
            <a:endParaRPr lang="zh-CN" altLang="en-US" spc="300" dirty="0">
              <a:solidFill>
                <a:srgbClr val="FFFFFF"/>
              </a:solidFill>
              <a:latin typeface="Arial" panose="020B0604020202020204" pitchFamily="34" charset="0"/>
              <a:ea typeface="微软雅黑" panose="020B0503020204020204" charset="-122"/>
            </a:endParaRPr>
          </a:p>
        </p:txBody>
      </p:sp>
      <p:sp>
        <p:nvSpPr>
          <p:cNvPr id="37" name="文本框 36"/>
          <p:cNvSpPr txBox="1"/>
          <p:nvPr>
            <p:custDataLst>
              <p:tags r:id="rId16"/>
            </p:custDataLst>
          </p:nvPr>
        </p:nvSpPr>
        <p:spPr>
          <a:xfrm>
            <a:off x="7012305" y="1783588"/>
            <a:ext cx="605790" cy="436880"/>
          </a:xfrm>
          <a:prstGeom prst="rect">
            <a:avLst/>
          </a:prstGeom>
          <a:noFill/>
        </p:spPr>
        <p:txBody>
          <a:bodyPr wrap="square" lIns="0" tIns="0" rIns="0" bIns="0" anchor="ctr">
            <a:normAutofit lnSpcReduction="10000"/>
          </a:bodyPr>
          <a:lstStyle/>
          <a:p>
            <a:pPr algn="ctr"/>
            <a:r>
              <a:rPr lang="en-US" altLang="zh-CN" sz="3000" b="1" spc="300" dirty="0">
                <a:solidFill>
                  <a:srgbClr val="1D6DC2"/>
                </a:solidFill>
                <a:latin typeface="Arial" panose="020B0604020202020204" pitchFamily="34" charset="0"/>
                <a:ea typeface="微软雅黑" panose="020B0503020204020204" charset="-122"/>
              </a:rPr>
              <a:t>03</a:t>
            </a:r>
            <a:endParaRPr lang="en-US" altLang="zh-CN" sz="3000" b="1" spc="300" dirty="0">
              <a:solidFill>
                <a:srgbClr val="1D6DC2"/>
              </a:solidFill>
              <a:latin typeface="Arial" panose="020B0604020202020204" pitchFamily="34" charset="0"/>
              <a:ea typeface="微软雅黑" panose="020B0503020204020204" charset="-122"/>
            </a:endParaRPr>
          </a:p>
        </p:txBody>
      </p:sp>
      <p:sp>
        <p:nvSpPr>
          <p:cNvPr id="38" name="文本框 60"/>
          <p:cNvSpPr txBox="1"/>
          <p:nvPr>
            <p:custDataLst>
              <p:tags r:id="rId17"/>
            </p:custDataLst>
          </p:nvPr>
        </p:nvSpPr>
        <p:spPr>
          <a:xfrm>
            <a:off x="6405245" y="2912618"/>
            <a:ext cx="1783080" cy="800735"/>
          </a:xfrm>
          <a:prstGeom prst="rect">
            <a:avLst/>
          </a:prstGeom>
          <a:noFill/>
        </p:spPr>
        <p:txBody>
          <a:bodyPr wrap="square" rtlCol="0">
            <a:normAutofit lnSpcReduction="20000"/>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30000"/>
              </a:lnSpc>
            </a:pPr>
            <a:r>
              <a:rPr lang="zh-CN" altLang="en-US" sz="1400" spc="150" dirty="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肌肉的活动可使呼吸加快，休息和睡眠时呼吸减慢。</a:t>
            </a:r>
            <a:endParaRPr lang="zh-CN" altLang="en-US" sz="1400" spc="150" dirty="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sp>
        <p:nvSpPr>
          <p:cNvPr id="39" name="箭头: 五边形 4"/>
          <p:cNvSpPr/>
          <p:nvPr>
            <p:custDataLst>
              <p:tags r:id="rId18"/>
            </p:custDataLst>
          </p:nvPr>
        </p:nvSpPr>
        <p:spPr>
          <a:xfrm>
            <a:off x="9015730" y="2235708"/>
            <a:ext cx="2077720" cy="602615"/>
          </a:xfrm>
          <a:prstGeom prst="homePlate">
            <a:avLst/>
          </a:prstGeom>
          <a:solidFill>
            <a:schemeClr val="accent1">
              <a:lumMod val="60000"/>
              <a:lumOff val="40000"/>
            </a:scheme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sp>
        <p:nvSpPr>
          <p:cNvPr id="40" name="箭头2"/>
          <p:cNvSpPr/>
          <p:nvPr>
            <p:custDataLst>
              <p:tags r:id="rId19"/>
            </p:custDataLst>
          </p:nvPr>
        </p:nvSpPr>
        <p:spPr>
          <a:xfrm>
            <a:off x="10714355" y="2478278"/>
            <a:ext cx="83820" cy="117475"/>
          </a:xfrm>
          <a:custGeom>
            <a:avLst/>
            <a:gdLst>
              <a:gd name="connsiteX0" fmla="*/ 0 w 102249"/>
              <a:gd name="connsiteY0" fmla="*/ 0 h 143319"/>
              <a:gd name="connsiteX1" fmla="*/ 102249 w 102249"/>
              <a:gd name="connsiteY1" fmla="*/ 71659 h 143319"/>
              <a:gd name="connsiteX2" fmla="*/ 1 w 102249"/>
              <a:gd name="connsiteY2" fmla="*/ 143319 h 143319"/>
            </a:gdLst>
            <a:ahLst/>
            <a:cxnLst>
              <a:cxn ang="0">
                <a:pos x="connsiteX0" y="connsiteY0"/>
              </a:cxn>
              <a:cxn ang="0">
                <a:pos x="connsiteX1" y="connsiteY1"/>
              </a:cxn>
              <a:cxn ang="0">
                <a:pos x="connsiteX2" y="connsiteY2"/>
              </a:cxn>
            </a:cxnLst>
            <a:rect l="l" t="t" r="r" b="b"/>
            <a:pathLst>
              <a:path w="102249" h="143319">
                <a:moveTo>
                  <a:pt x="0" y="0"/>
                </a:moveTo>
                <a:lnTo>
                  <a:pt x="102249" y="71659"/>
                </a:lnTo>
                <a:lnTo>
                  <a:pt x="1" y="143319"/>
                </a:lnTo>
                <a:close/>
              </a:path>
            </a:pathLst>
          </a:cu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1" name="文本框 61"/>
          <p:cNvSpPr txBox="1"/>
          <p:nvPr>
            <p:custDataLst>
              <p:tags r:id="rId20"/>
            </p:custDataLst>
          </p:nvPr>
        </p:nvSpPr>
        <p:spPr>
          <a:xfrm>
            <a:off x="9262110" y="2287778"/>
            <a:ext cx="1325245" cy="498475"/>
          </a:xfrm>
          <a:prstGeom prst="rect">
            <a:avLst/>
          </a:prstGeom>
          <a:noFill/>
        </p:spPr>
        <p:txBody>
          <a:bodyPr wrap="square" rtlCol="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r>
              <a:rPr lang="zh-CN" altLang="en-US" spc="300" dirty="0">
                <a:solidFill>
                  <a:srgbClr val="FFFFFF"/>
                </a:solidFill>
                <a:latin typeface="Arial" panose="020B0604020202020204" pitchFamily="34" charset="0"/>
                <a:ea typeface="微软雅黑" panose="020B0503020204020204" charset="-122"/>
              </a:rPr>
              <a:t>情绪</a:t>
            </a:r>
            <a:endParaRPr lang="zh-CN" altLang="en-US" spc="300" dirty="0">
              <a:solidFill>
                <a:srgbClr val="FFFFFF"/>
              </a:solidFill>
              <a:latin typeface="Arial" panose="020B0604020202020204" pitchFamily="34" charset="0"/>
              <a:ea typeface="微软雅黑" panose="020B0503020204020204" charset="-122"/>
            </a:endParaRPr>
          </a:p>
        </p:txBody>
      </p:sp>
      <p:sp>
        <p:nvSpPr>
          <p:cNvPr id="42" name="文本框 41"/>
          <p:cNvSpPr txBox="1"/>
          <p:nvPr>
            <p:custDataLst>
              <p:tags r:id="rId21"/>
            </p:custDataLst>
          </p:nvPr>
        </p:nvSpPr>
        <p:spPr>
          <a:xfrm>
            <a:off x="9622155" y="1783588"/>
            <a:ext cx="605790" cy="436880"/>
          </a:xfrm>
          <a:prstGeom prst="rect">
            <a:avLst/>
          </a:prstGeom>
          <a:noFill/>
        </p:spPr>
        <p:txBody>
          <a:bodyPr wrap="square" lIns="0" tIns="0" rIns="0" bIns="0" anchor="ctr">
            <a:normAutofit lnSpcReduction="10000"/>
          </a:bodyPr>
          <a:lstStyle/>
          <a:p>
            <a:pPr algn="ctr"/>
            <a:r>
              <a:rPr lang="en-US" altLang="zh-CN" sz="3000" b="1" spc="300" dirty="0">
                <a:solidFill>
                  <a:srgbClr val="38445E"/>
                </a:solidFill>
                <a:latin typeface="Arial" panose="020B0604020202020204" pitchFamily="34" charset="0"/>
                <a:ea typeface="微软雅黑" panose="020B0503020204020204" charset="-122"/>
              </a:rPr>
              <a:t>04</a:t>
            </a:r>
            <a:endParaRPr lang="en-US" altLang="zh-CN" sz="3000" b="1" spc="300" dirty="0">
              <a:solidFill>
                <a:srgbClr val="38445E"/>
              </a:solidFill>
              <a:latin typeface="Arial" panose="020B0604020202020204" pitchFamily="34" charset="0"/>
              <a:ea typeface="微软雅黑" panose="020B0503020204020204" charset="-122"/>
            </a:endParaRPr>
          </a:p>
        </p:txBody>
      </p:sp>
      <p:sp>
        <p:nvSpPr>
          <p:cNvPr id="43" name="文本框 60"/>
          <p:cNvSpPr txBox="1"/>
          <p:nvPr>
            <p:custDataLst>
              <p:tags r:id="rId22"/>
            </p:custDataLst>
          </p:nvPr>
        </p:nvSpPr>
        <p:spPr>
          <a:xfrm>
            <a:off x="9015095" y="2912745"/>
            <a:ext cx="2070100" cy="800735"/>
          </a:xfrm>
          <a:prstGeom prst="rect">
            <a:avLst/>
          </a:prstGeom>
          <a:noFill/>
        </p:spPr>
        <p:txBody>
          <a:bodyPr wrap="square" rtlCol="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30000"/>
              </a:lnSpc>
            </a:pPr>
            <a:r>
              <a:rPr lang="zh-CN" altLang="en-US" sz="1400" spc="150" dirty="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强烈的情绪变化，会刺激呼吸中枢，导致屏气或呼吸加快。</a:t>
            </a:r>
            <a:endParaRPr lang="zh-CN" altLang="en-US" sz="1400" spc="150" dirty="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sp>
        <p:nvSpPr>
          <p:cNvPr id="44" name="箭头: 五边形 4"/>
          <p:cNvSpPr/>
          <p:nvPr>
            <p:custDataLst>
              <p:tags r:id="rId23"/>
            </p:custDataLst>
          </p:nvPr>
        </p:nvSpPr>
        <p:spPr>
          <a:xfrm>
            <a:off x="1186180" y="4866132"/>
            <a:ext cx="2077720" cy="602615"/>
          </a:xfrm>
          <a:prstGeom prst="homePlate">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sp>
        <p:nvSpPr>
          <p:cNvPr id="45" name="箭头2"/>
          <p:cNvSpPr/>
          <p:nvPr>
            <p:custDataLst>
              <p:tags r:id="rId24"/>
            </p:custDataLst>
          </p:nvPr>
        </p:nvSpPr>
        <p:spPr>
          <a:xfrm>
            <a:off x="2884805" y="5108702"/>
            <a:ext cx="83820" cy="117475"/>
          </a:xfrm>
          <a:custGeom>
            <a:avLst/>
            <a:gdLst>
              <a:gd name="connsiteX0" fmla="*/ 0 w 102249"/>
              <a:gd name="connsiteY0" fmla="*/ 0 h 143319"/>
              <a:gd name="connsiteX1" fmla="*/ 102249 w 102249"/>
              <a:gd name="connsiteY1" fmla="*/ 71659 h 143319"/>
              <a:gd name="connsiteX2" fmla="*/ 1 w 102249"/>
              <a:gd name="connsiteY2" fmla="*/ 143319 h 143319"/>
            </a:gdLst>
            <a:ahLst/>
            <a:cxnLst>
              <a:cxn ang="0">
                <a:pos x="connsiteX0" y="connsiteY0"/>
              </a:cxn>
              <a:cxn ang="0">
                <a:pos x="connsiteX1" y="connsiteY1"/>
              </a:cxn>
              <a:cxn ang="0">
                <a:pos x="connsiteX2" y="connsiteY2"/>
              </a:cxn>
            </a:cxnLst>
            <a:rect l="l" t="t" r="r" b="b"/>
            <a:pathLst>
              <a:path w="102249" h="143319">
                <a:moveTo>
                  <a:pt x="0" y="0"/>
                </a:moveTo>
                <a:lnTo>
                  <a:pt x="102249" y="71659"/>
                </a:lnTo>
                <a:lnTo>
                  <a:pt x="1" y="143319"/>
                </a:lnTo>
                <a:close/>
              </a:path>
            </a:pathLst>
          </a:cu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6" name="文本框 61"/>
          <p:cNvSpPr txBox="1"/>
          <p:nvPr>
            <p:custDataLst>
              <p:tags r:id="rId25"/>
            </p:custDataLst>
          </p:nvPr>
        </p:nvSpPr>
        <p:spPr>
          <a:xfrm>
            <a:off x="1432560" y="4918202"/>
            <a:ext cx="1325245" cy="498475"/>
          </a:xfrm>
          <a:prstGeom prst="rect">
            <a:avLst/>
          </a:prstGeom>
          <a:noFill/>
        </p:spPr>
        <p:txBody>
          <a:bodyPr wrap="square" rtlCol="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r>
              <a:rPr lang="zh-CN" altLang="en-US" spc="300" dirty="0">
                <a:solidFill>
                  <a:srgbClr val="FFFFFF"/>
                </a:solidFill>
                <a:latin typeface="Arial" panose="020B0604020202020204" pitchFamily="34" charset="0"/>
                <a:ea typeface="微软雅黑" panose="020B0503020204020204" charset="-122"/>
              </a:rPr>
              <a:t>血压</a:t>
            </a:r>
            <a:endParaRPr lang="zh-CN" altLang="en-US" spc="300" dirty="0">
              <a:solidFill>
                <a:srgbClr val="FFFFFF"/>
              </a:solidFill>
              <a:latin typeface="Arial" panose="020B0604020202020204" pitchFamily="34" charset="0"/>
              <a:ea typeface="微软雅黑" panose="020B0503020204020204" charset="-122"/>
            </a:endParaRPr>
          </a:p>
        </p:txBody>
      </p:sp>
      <p:sp>
        <p:nvSpPr>
          <p:cNvPr id="47" name="文本框 46"/>
          <p:cNvSpPr txBox="1"/>
          <p:nvPr>
            <p:custDataLst>
              <p:tags r:id="rId26"/>
            </p:custDataLst>
          </p:nvPr>
        </p:nvSpPr>
        <p:spPr>
          <a:xfrm>
            <a:off x="1792605" y="4414012"/>
            <a:ext cx="605790" cy="436880"/>
          </a:xfrm>
          <a:prstGeom prst="rect">
            <a:avLst/>
          </a:prstGeom>
          <a:noFill/>
        </p:spPr>
        <p:txBody>
          <a:bodyPr wrap="square" lIns="0" tIns="0" rIns="0" bIns="0" anchor="ctr">
            <a:normAutofit lnSpcReduction="10000"/>
          </a:bodyPr>
          <a:lstStyle/>
          <a:p>
            <a:pPr algn="ctr"/>
            <a:r>
              <a:rPr lang="en-US" altLang="zh-CN" sz="3000" b="1" spc="300" dirty="0">
                <a:solidFill>
                  <a:srgbClr val="1D6DC2"/>
                </a:solidFill>
                <a:latin typeface="Arial" panose="020B0604020202020204" pitchFamily="34" charset="0"/>
                <a:ea typeface="微软雅黑" panose="020B0503020204020204" charset="-122"/>
              </a:rPr>
              <a:t>05</a:t>
            </a:r>
            <a:endParaRPr lang="en-US" altLang="zh-CN" sz="3000" b="1" spc="300" dirty="0">
              <a:solidFill>
                <a:srgbClr val="1D6DC2"/>
              </a:solidFill>
              <a:latin typeface="Arial" panose="020B0604020202020204" pitchFamily="34" charset="0"/>
              <a:ea typeface="微软雅黑" panose="020B0503020204020204" charset="-122"/>
            </a:endParaRPr>
          </a:p>
        </p:txBody>
      </p:sp>
      <p:sp>
        <p:nvSpPr>
          <p:cNvPr id="48" name="文本框 60"/>
          <p:cNvSpPr txBox="1"/>
          <p:nvPr>
            <p:custDataLst>
              <p:tags r:id="rId27"/>
            </p:custDataLst>
          </p:nvPr>
        </p:nvSpPr>
        <p:spPr>
          <a:xfrm>
            <a:off x="1185545" y="5542915"/>
            <a:ext cx="1731645" cy="800735"/>
          </a:xfrm>
          <a:prstGeom prst="rect">
            <a:avLst/>
          </a:prstGeom>
          <a:noFill/>
        </p:spPr>
        <p:txBody>
          <a:bodyPr wrap="square" rtlCol="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30000"/>
              </a:lnSpc>
            </a:pPr>
            <a:r>
              <a:rPr lang="zh-CN" altLang="en-US" sz="1400" spc="150" dirty="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血压变动幅度大时，可以反射性影响呼吸。</a:t>
            </a:r>
            <a:endParaRPr lang="zh-CN" altLang="en-US" sz="1400" spc="150" dirty="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sp>
        <p:nvSpPr>
          <p:cNvPr id="49" name="箭头: 五边形 4"/>
          <p:cNvSpPr/>
          <p:nvPr>
            <p:custDataLst>
              <p:tags r:id="rId28"/>
            </p:custDataLst>
          </p:nvPr>
        </p:nvSpPr>
        <p:spPr>
          <a:xfrm>
            <a:off x="3796030" y="4866132"/>
            <a:ext cx="2077720" cy="602615"/>
          </a:xfrm>
          <a:prstGeom prst="homePlate">
            <a:avLst/>
          </a:prstGeom>
          <a:solidFill>
            <a:schemeClr val="accent1">
              <a:lumMod val="60000"/>
              <a:lumOff val="40000"/>
            </a:scheme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sp>
        <p:nvSpPr>
          <p:cNvPr id="50" name="箭头2"/>
          <p:cNvSpPr/>
          <p:nvPr>
            <p:custDataLst>
              <p:tags r:id="rId29"/>
            </p:custDataLst>
          </p:nvPr>
        </p:nvSpPr>
        <p:spPr>
          <a:xfrm>
            <a:off x="5494655" y="5108702"/>
            <a:ext cx="83820" cy="117475"/>
          </a:xfrm>
          <a:custGeom>
            <a:avLst/>
            <a:gdLst>
              <a:gd name="connsiteX0" fmla="*/ 0 w 102249"/>
              <a:gd name="connsiteY0" fmla="*/ 0 h 143319"/>
              <a:gd name="connsiteX1" fmla="*/ 102249 w 102249"/>
              <a:gd name="connsiteY1" fmla="*/ 71659 h 143319"/>
              <a:gd name="connsiteX2" fmla="*/ 1 w 102249"/>
              <a:gd name="connsiteY2" fmla="*/ 143319 h 143319"/>
            </a:gdLst>
            <a:ahLst/>
            <a:cxnLst>
              <a:cxn ang="0">
                <a:pos x="connsiteX0" y="connsiteY0"/>
              </a:cxn>
              <a:cxn ang="0">
                <a:pos x="connsiteX1" y="connsiteY1"/>
              </a:cxn>
              <a:cxn ang="0">
                <a:pos x="connsiteX2" y="connsiteY2"/>
              </a:cxn>
            </a:cxnLst>
            <a:rect l="l" t="t" r="r" b="b"/>
            <a:pathLst>
              <a:path w="102249" h="143319">
                <a:moveTo>
                  <a:pt x="0" y="0"/>
                </a:moveTo>
                <a:lnTo>
                  <a:pt x="102249" y="71659"/>
                </a:lnTo>
                <a:lnTo>
                  <a:pt x="1" y="143319"/>
                </a:lnTo>
                <a:close/>
              </a:path>
            </a:pathLst>
          </a:cu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1" name="文本框 61"/>
          <p:cNvSpPr txBox="1"/>
          <p:nvPr>
            <p:custDataLst>
              <p:tags r:id="rId30"/>
            </p:custDataLst>
          </p:nvPr>
        </p:nvSpPr>
        <p:spPr>
          <a:xfrm>
            <a:off x="4042410" y="4918202"/>
            <a:ext cx="1325245" cy="498475"/>
          </a:xfrm>
          <a:prstGeom prst="rect">
            <a:avLst/>
          </a:prstGeom>
          <a:noFill/>
        </p:spPr>
        <p:txBody>
          <a:bodyPr wrap="square" rtlCol="0">
            <a:normAutofit fontScale="80000"/>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r>
              <a:rPr lang="zh-CN" altLang="en-US" sz="2400" spc="300" dirty="0">
                <a:solidFill>
                  <a:srgbClr val="FFFFFF"/>
                </a:solidFill>
                <a:latin typeface="Arial" panose="020B0604020202020204" pitchFamily="34" charset="0"/>
                <a:ea typeface="微软雅黑" panose="020B0503020204020204" charset="-122"/>
              </a:rPr>
              <a:t>体温</a:t>
            </a:r>
            <a:endParaRPr lang="zh-CN" altLang="en-US" sz="2400" spc="300" dirty="0">
              <a:solidFill>
                <a:srgbClr val="FFFFFF"/>
              </a:solidFill>
              <a:latin typeface="Arial" panose="020B0604020202020204" pitchFamily="34" charset="0"/>
              <a:ea typeface="微软雅黑" panose="020B0503020204020204" charset="-122"/>
            </a:endParaRPr>
          </a:p>
        </p:txBody>
      </p:sp>
      <p:sp>
        <p:nvSpPr>
          <p:cNvPr id="52" name="文本框 51"/>
          <p:cNvSpPr txBox="1"/>
          <p:nvPr>
            <p:custDataLst>
              <p:tags r:id="rId31"/>
            </p:custDataLst>
          </p:nvPr>
        </p:nvSpPr>
        <p:spPr>
          <a:xfrm>
            <a:off x="4402455" y="4414012"/>
            <a:ext cx="605790" cy="436880"/>
          </a:xfrm>
          <a:prstGeom prst="rect">
            <a:avLst/>
          </a:prstGeom>
          <a:noFill/>
        </p:spPr>
        <p:txBody>
          <a:bodyPr wrap="square" lIns="0" tIns="0" rIns="0" bIns="0" anchor="ctr">
            <a:normAutofit lnSpcReduction="10000"/>
          </a:bodyPr>
          <a:lstStyle/>
          <a:p>
            <a:pPr algn="ctr"/>
            <a:r>
              <a:rPr lang="en-US" altLang="zh-CN" sz="3000" b="1" spc="300" dirty="0">
                <a:solidFill>
                  <a:srgbClr val="38445E"/>
                </a:solidFill>
                <a:latin typeface="Arial" panose="020B0604020202020204" pitchFamily="34" charset="0"/>
                <a:ea typeface="微软雅黑" panose="020B0503020204020204" charset="-122"/>
              </a:rPr>
              <a:t>06</a:t>
            </a:r>
            <a:endParaRPr lang="en-US" altLang="zh-CN" sz="3000" b="1" spc="300" dirty="0">
              <a:solidFill>
                <a:srgbClr val="38445E"/>
              </a:solidFill>
              <a:latin typeface="Arial" panose="020B0604020202020204" pitchFamily="34" charset="0"/>
              <a:ea typeface="微软雅黑" panose="020B0503020204020204" charset="-122"/>
            </a:endParaRPr>
          </a:p>
        </p:txBody>
      </p:sp>
      <p:sp>
        <p:nvSpPr>
          <p:cNvPr id="53" name="文本框 60"/>
          <p:cNvSpPr txBox="1"/>
          <p:nvPr>
            <p:custDataLst>
              <p:tags r:id="rId32"/>
            </p:custDataLst>
          </p:nvPr>
        </p:nvSpPr>
        <p:spPr>
          <a:xfrm>
            <a:off x="3795395" y="5543042"/>
            <a:ext cx="1783080" cy="800735"/>
          </a:xfrm>
          <a:prstGeom prst="rect">
            <a:avLst/>
          </a:prstGeom>
          <a:noFill/>
        </p:spPr>
        <p:txBody>
          <a:bodyPr wrap="square" rtlCol="0">
            <a:normAutofit fontScale="90000" lnSpcReduction="20000"/>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30000"/>
              </a:lnSpc>
            </a:pPr>
            <a:r>
              <a:rPr lang="zh-CN" altLang="en-US" sz="1555" spc="150" dirty="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发热时，呼吸频率加快；退热时，呼吸变深变慢。</a:t>
            </a:r>
            <a:endParaRPr lang="zh-CN" altLang="en-US" sz="1555" spc="150" dirty="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sp>
        <p:nvSpPr>
          <p:cNvPr id="54" name="箭头: 五边形 4"/>
          <p:cNvSpPr/>
          <p:nvPr>
            <p:custDataLst>
              <p:tags r:id="rId33"/>
            </p:custDataLst>
          </p:nvPr>
        </p:nvSpPr>
        <p:spPr>
          <a:xfrm>
            <a:off x="6405880" y="4866132"/>
            <a:ext cx="2077720" cy="602615"/>
          </a:xfrm>
          <a:prstGeom prst="homePlate">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sp>
        <p:nvSpPr>
          <p:cNvPr id="55" name="箭头2"/>
          <p:cNvSpPr/>
          <p:nvPr>
            <p:custDataLst>
              <p:tags r:id="rId34"/>
            </p:custDataLst>
          </p:nvPr>
        </p:nvSpPr>
        <p:spPr>
          <a:xfrm>
            <a:off x="8104505" y="5108702"/>
            <a:ext cx="83820" cy="117475"/>
          </a:xfrm>
          <a:custGeom>
            <a:avLst/>
            <a:gdLst>
              <a:gd name="connsiteX0" fmla="*/ 0 w 102249"/>
              <a:gd name="connsiteY0" fmla="*/ 0 h 143319"/>
              <a:gd name="connsiteX1" fmla="*/ 102249 w 102249"/>
              <a:gd name="connsiteY1" fmla="*/ 71659 h 143319"/>
              <a:gd name="connsiteX2" fmla="*/ 1 w 102249"/>
              <a:gd name="connsiteY2" fmla="*/ 143319 h 143319"/>
            </a:gdLst>
            <a:ahLst/>
            <a:cxnLst>
              <a:cxn ang="0">
                <a:pos x="connsiteX0" y="connsiteY0"/>
              </a:cxn>
              <a:cxn ang="0">
                <a:pos x="connsiteX1" y="connsiteY1"/>
              </a:cxn>
              <a:cxn ang="0">
                <a:pos x="connsiteX2" y="connsiteY2"/>
              </a:cxn>
            </a:cxnLst>
            <a:rect l="l" t="t" r="r" b="b"/>
            <a:pathLst>
              <a:path w="102249" h="143319">
                <a:moveTo>
                  <a:pt x="0" y="0"/>
                </a:moveTo>
                <a:lnTo>
                  <a:pt x="102249" y="71659"/>
                </a:lnTo>
                <a:lnTo>
                  <a:pt x="1" y="143319"/>
                </a:lnTo>
                <a:close/>
              </a:path>
            </a:pathLst>
          </a:cu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6" name="文本框 61"/>
          <p:cNvSpPr txBox="1"/>
          <p:nvPr>
            <p:custDataLst>
              <p:tags r:id="rId35"/>
            </p:custDataLst>
          </p:nvPr>
        </p:nvSpPr>
        <p:spPr>
          <a:xfrm>
            <a:off x="6652260" y="4918202"/>
            <a:ext cx="1325245" cy="498475"/>
          </a:xfrm>
          <a:prstGeom prst="rect">
            <a:avLst/>
          </a:prstGeom>
          <a:noFill/>
        </p:spPr>
        <p:txBody>
          <a:bodyPr wrap="square" rtlCol="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r>
              <a:rPr lang="zh-CN" altLang="en-US" spc="300" dirty="0">
                <a:solidFill>
                  <a:srgbClr val="FFFFFF"/>
                </a:solidFill>
                <a:latin typeface="Arial" panose="020B0604020202020204" pitchFamily="34" charset="0"/>
                <a:ea typeface="微软雅黑" panose="020B0503020204020204" charset="-122"/>
              </a:rPr>
              <a:t>其他</a:t>
            </a:r>
            <a:endParaRPr lang="zh-CN" altLang="en-US" spc="300" dirty="0">
              <a:solidFill>
                <a:srgbClr val="FFFFFF"/>
              </a:solidFill>
              <a:latin typeface="Arial" panose="020B0604020202020204" pitchFamily="34" charset="0"/>
              <a:ea typeface="微软雅黑" panose="020B0503020204020204" charset="-122"/>
            </a:endParaRPr>
          </a:p>
        </p:txBody>
      </p:sp>
      <p:sp>
        <p:nvSpPr>
          <p:cNvPr id="57" name="文本框 56"/>
          <p:cNvSpPr txBox="1"/>
          <p:nvPr>
            <p:custDataLst>
              <p:tags r:id="rId36"/>
            </p:custDataLst>
          </p:nvPr>
        </p:nvSpPr>
        <p:spPr>
          <a:xfrm>
            <a:off x="7012305" y="4414012"/>
            <a:ext cx="605790" cy="436880"/>
          </a:xfrm>
          <a:prstGeom prst="rect">
            <a:avLst/>
          </a:prstGeom>
          <a:noFill/>
        </p:spPr>
        <p:txBody>
          <a:bodyPr wrap="square" lIns="0" tIns="0" rIns="0" bIns="0" anchor="ctr">
            <a:normAutofit lnSpcReduction="10000"/>
          </a:bodyPr>
          <a:lstStyle/>
          <a:p>
            <a:pPr algn="ctr"/>
            <a:r>
              <a:rPr lang="en-US" altLang="zh-CN" sz="3000" b="1" spc="300" dirty="0">
                <a:solidFill>
                  <a:srgbClr val="1D6DC2"/>
                </a:solidFill>
                <a:latin typeface="Arial" panose="020B0604020202020204" pitchFamily="34" charset="0"/>
                <a:ea typeface="微软雅黑" panose="020B0503020204020204" charset="-122"/>
              </a:rPr>
              <a:t>07</a:t>
            </a:r>
            <a:endParaRPr lang="en-US" altLang="zh-CN" sz="3000" b="1" spc="300" dirty="0">
              <a:solidFill>
                <a:srgbClr val="1D6DC2"/>
              </a:solidFill>
              <a:latin typeface="Arial" panose="020B0604020202020204" pitchFamily="34" charset="0"/>
              <a:ea typeface="微软雅黑" panose="020B0503020204020204" charset="-122"/>
            </a:endParaRPr>
          </a:p>
        </p:txBody>
      </p:sp>
      <p:sp>
        <p:nvSpPr>
          <p:cNvPr id="58" name="文本框 60"/>
          <p:cNvSpPr txBox="1"/>
          <p:nvPr>
            <p:custDataLst>
              <p:tags r:id="rId37"/>
            </p:custDataLst>
          </p:nvPr>
        </p:nvSpPr>
        <p:spPr>
          <a:xfrm>
            <a:off x="6405245" y="5543042"/>
            <a:ext cx="1783080" cy="800735"/>
          </a:xfrm>
          <a:prstGeom prst="rect">
            <a:avLst/>
          </a:prstGeom>
          <a:noFill/>
        </p:spPr>
        <p:txBody>
          <a:bodyPr wrap="square" rtlCol="0">
            <a:normAutofit fontScale="90000" lnSpcReduction="20000"/>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30000"/>
              </a:lnSpc>
            </a:pPr>
            <a:r>
              <a:rPr lang="zh-CN" altLang="en-US" sz="1555" spc="150" dirty="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环境温度升高或海拔增加，均会使呼吸加快加深。</a:t>
            </a:r>
            <a:endParaRPr lang="zh-CN" altLang="en-US" sz="1555" spc="150" dirty="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4930" name="Picture 2" descr="img053"/>
          <p:cNvPicPr>
            <a:picLocks noChangeAspect="1"/>
          </p:cNvPicPr>
          <p:nvPr/>
        </p:nvPicPr>
        <p:blipFill>
          <a:blip r:embed="rId1"/>
          <a:stretch>
            <a:fillRect/>
          </a:stretch>
        </p:blipFill>
        <p:spPr>
          <a:xfrm>
            <a:off x="6743700" y="1511935"/>
            <a:ext cx="5264150" cy="4568190"/>
          </a:xfrm>
          <a:prstGeom prst="rect">
            <a:avLst/>
          </a:prstGeom>
          <a:noFill/>
          <a:ln w="9525">
            <a:noFill/>
          </a:ln>
        </p:spPr>
      </p:pic>
      <p:sp>
        <p:nvSpPr>
          <p:cNvPr id="6" name="AutoShape 3"/>
          <p:cNvSpPr>
            <a:spLocks noChangeArrowheads="1"/>
          </p:cNvSpPr>
          <p:nvPr/>
        </p:nvSpPr>
        <p:spPr bwMode="auto">
          <a:xfrm>
            <a:off x="146050" y="5148580"/>
            <a:ext cx="5141595" cy="1748790"/>
          </a:xfrm>
          <a:prstGeom prst="roundRect">
            <a:avLst>
              <a:gd name="adj" fmla="val 10889"/>
            </a:avLst>
          </a:prstGeom>
          <a:gradFill rotWithShape="1">
            <a:gsLst>
              <a:gs pos="0">
                <a:srgbClr val="F3F3F3"/>
              </a:gs>
              <a:gs pos="50000">
                <a:srgbClr val="DDDDDD"/>
              </a:gs>
              <a:gs pos="100000">
                <a:srgbClr val="F3F3F3"/>
              </a:gs>
            </a:gsLst>
            <a:lin ang="18900000" scaled="1"/>
          </a:gradFill>
          <a:ln w="38100">
            <a:solidFill>
              <a:srgbClr val="FFFFFF"/>
            </a:solidFill>
            <a:round/>
          </a:ln>
          <a:effectLst>
            <a:outerShdw dist="135003" dir="2928844" algn="ctr" rotWithShape="0">
              <a:srgbClr val="000000">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title" idx="4294967295"/>
          </p:nvPr>
        </p:nvSpPr>
        <p:spPr>
          <a:xfrm>
            <a:off x="6816090" y="620395"/>
            <a:ext cx="3828415" cy="1117600"/>
          </a:xfrm>
        </p:spPr>
        <p:txBody>
          <a:bodyPr vert="horz" wrap="square" lIns="121920" tIns="60960" rIns="121920" bIns="60960" numCol="1" anchor="ctr" anchorCtr="0" compatLnSpc="1"/>
          <a:p>
            <a:pPr algn="l" eaLnBrk="1" hangingPunct="1"/>
            <a:r>
              <a:rPr lang="zh-CN" altLang="en-US" sz="2500" b="1" dirty="0">
                <a:effectLst/>
              </a:rPr>
              <a:t>（一）异常呼吸的观察</a:t>
            </a:r>
            <a:endParaRPr lang="zh-CN" altLang="en-US" sz="2500" b="1" dirty="0">
              <a:effectLst/>
            </a:endParaRPr>
          </a:p>
        </p:txBody>
      </p:sp>
      <p:grpSp>
        <p:nvGrpSpPr>
          <p:cNvPr id="124936" name="Group 34"/>
          <p:cNvGrpSpPr/>
          <p:nvPr/>
        </p:nvGrpSpPr>
        <p:grpSpPr>
          <a:xfrm>
            <a:off x="54562" y="794174"/>
            <a:ext cx="5213610" cy="1960032"/>
            <a:chOff x="66" y="867"/>
            <a:chExt cx="2467" cy="926"/>
          </a:xfrm>
        </p:grpSpPr>
        <p:sp>
          <p:nvSpPr>
            <p:cNvPr id="3" name="AutoShape 3"/>
            <p:cNvSpPr>
              <a:spLocks noChangeArrowheads="1"/>
            </p:cNvSpPr>
            <p:nvPr/>
          </p:nvSpPr>
          <p:spPr bwMode="auto">
            <a:xfrm>
              <a:off x="66" y="867"/>
              <a:ext cx="2416" cy="926"/>
            </a:xfrm>
            <a:prstGeom prst="roundRect">
              <a:avLst>
                <a:gd name="adj" fmla="val 10889"/>
              </a:avLst>
            </a:prstGeom>
            <a:gradFill rotWithShape="1">
              <a:gsLst>
                <a:gs pos="0">
                  <a:srgbClr val="F3F3F3"/>
                </a:gs>
                <a:gs pos="50000">
                  <a:srgbClr val="DDDDDD"/>
                </a:gs>
                <a:gs pos="100000">
                  <a:srgbClr val="F3F3F3"/>
                </a:gs>
              </a:gsLst>
              <a:lin ang="18900000" scaled="1"/>
            </a:gradFill>
            <a:ln w="38100">
              <a:solidFill>
                <a:srgbClr val="FFFFFF"/>
              </a:solidFill>
              <a:round/>
            </a:ln>
            <a:effectLst>
              <a:outerShdw dist="135003" dir="2928844" algn="ctr" rotWithShape="0">
                <a:srgbClr val="000000">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圆角矩形 6"/>
            <p:cNvSpPr/>
            <p:nvPr/>
          </p:nvSpPr>
          <p:spPr bwMode="auto">
            <a:xfrm>
              <a:off x="131" y="1206"/>
              <a:ext cx="644" cy="23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lIns="0" tIns="48000" rIns="0" bIns="48000" anchor="ct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algn="ctr" eaLnBrk="1" hangingPunct="1"/>
              <a:r>
                <a:rPr lang="zh-CN" altLang="en-US" sz="20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rPr>
                <a:t>呼吸增快</a:t>
              </a:r>
              <a:endParaRPr lang="zh-CN" altLang="en-US" sz="20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endParaRPr>
            </a:p>
          </p:txBody>
        </p:sp>
        <p:sp>
          <p:nvSpPr>
            <p:cNvPr id="9" name="圆角矩形 7"/>
            <p:cNvSpPr/>
            <p:nvPr/>
          </p:nvSpPr>
          <p:spPr bwMode="auto">
            <a:xfrm>
              <a:off x="113" y="1512"/>
              <a:ext cx="663" cy="231"/>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lIns="0" tIns="48000" rIns="0" bIns="48000" anchor="ct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algn="ctr" eaLnBrk="1" hangingPunct="1"/>
              <a:r>
                <a:rPr lang="zh-CN" altLang="en-US" sz="20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rPr>
                <a:t>呼吸减慢</a:t>
              </a:r>
              <a:endParaRPr lang="zh-CN" altLang="en-US" sz="20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endParaRPr>
            </a:p>
          </p:txBody>
        </p:sp>
        <p:sp>
          <p:nvSpPr>
            <p:cNvPr id="15" name="TextBox 8"/>
            <p:cNvSpPr txBox="1">
              <a:spLocks noChangeArrowheads="1"/>
            </p:cNvSpPr>
            <p:nvPr/>
          </p:nvSpPr>
          <p:spPr bwMode="auto">
            <a:xfrm>
              <a:off x="810" y="1221"/>
              <a:ext cx="1723" cy="174"/>
            </a:xfrm>
            <a:prstGeom prst="rect">
              <a:avLst/>
            </a:prstGeom>
            <a:noFill/>
            <a:ln w="9525">
              <a:noFill/>
              <a:miter lim="800000"/>
            </a:ln>
          </p:spPr>
          <p:txBody>
            <a:bodyPr lIns="24000" rIns="24000">
              <a:spAutoFit/>
            </a:bodyPr>
            <a:lstStyle/>
            <a:p>
              <a:pPr marR="0" defTabSz="914400">
                <a:buClrTx/>
                <a:buSzTx/>
                <a:buFontTx/>
                <a:buNone/>
                <a:defRPr/>
              </a:pPr>
              <a:r>
                <a:rPr kumimoji="0" lang="zh-CN" altLang="en-US" sz="1800" b="1" kern="1200" cap="none" spc="0" normalizeH="0" baseline="0" noProof="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成人频率超过</a:t>
              </a:r>
              <a:r>
                <a:rPr kumimoji="0" lang="en-US" altLang="zh-CN" sz="1800" b="1" kern="1200" cap="none" spc="0" normalizeH="0" baseline="0" noProof="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24</a:t>
              </a:r>
              <a:r>
                <a:rPr kumimoji="0" lang="zh-CN" altLang="en-US" sz="1800" b="1" kern="1200" cap="none" spc="0" normalizeH="0" baseline="0" noProof="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次</a:t>
              </a:r>
              <a:r>
                <a:rPr kumimoji="0" lang="en-US" altLang="zh-CN" sz="1800" b="1" kern="1200" cap="none" spc="0" normalizeH="0" baseline="0" noProof="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/min</a:t>
              </a:r>
              <a:endParaRPr kumimoji="0" lang="zh-CN" altLang="en-US" sz="1800" b="1" kern="1200" cap="none" spc="0" normalizeH="0" baseline="0" noProof="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44048" name="Rectangle 16"/>
            <p:cNvSpPr>
              <a:spLocks noChangeArrowheads="1"/>
            </p:cNvSpPr>
            <p:nvPr/>
          </p:nvSpPr>
          <p:spPr bwMode="auto">
            <a:xfrm>
              <a:off x="804" y="1551"/>
              <a:ext cx="1671" cy="174"/>
            </a:xfrm>
            <a:prstGeom prst="rect">
              <a:avLst/>
            </a:prstGeom>
            <a:noFill/>
            <a:ln w="9525" algn="ctr">
              <a:noFill/>
              <a:miter lim="800000"/>
            </a:ln>
            <a:effectLst/>
          </p:spPr>
          <p:txBody>
            <a:bodyPr lIns="24000" rIns="24000"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成人频率低于</a:t>
              </a:r>
              <a:r>
                <a:rPr kumimoji="0" lang="en-US" altLang="zh-CN" sz="18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10</a:t>
              </a:r>
              <a:r>
                <a:rPr kumimoji="0" lang="zh-CN" altLang="en-US" sz="18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次</a:t>
              </a:r>
              <a:r>
                <a:rPr kumimoji="0" lang="en-US" altLang="zh-CN" sz="18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/min </a:t>
              </a:r>
              <a:endParaRPr kumimoji="0" lang="en-US" altLang="zh-CN" sz="18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endParaRPr>
            </a:p>
          </p:txBody>
        </p:sp>
      </p:grpSp>
      <p:sp>
        <p:nvSpPr>
          <p:cNvPr id="44041" name="Line 19"/>
          <p:cNvSpPr/>
          <p:nvPr/>
        </p:nvSpPr>
        <p:spPr>
          <a:xfrm>
            <a:off x="4093210" y="1737360"/>
            <a:ext cx="2887345" cy="1402715"/>
          </a:xfrm>
          <a:prstGeom prst="line">
            <a:avLst/>
          </a:prstGeom>
          <a:ln w="19050" cap="flat" cmpd="sng">
            <a:solidFill>
              <a:schemeClr val="tx1"/>
            </a:solidFill>
            <a:prstDash val="solid"/>
            <a:headEnd type="none" w="med" len="med"/>
            <a:tailEnd type="triangle" w="med" len="med"/>
          </a:ln>
        </p:spPr>
      </p:sp>
      <p:sp>
        <p:nvSpPr>
          <p:cNvPr id="44042" name="Line 20"/>
          <p:cNvSpPr/>
          <p:nvPr/>
        </p:nvSpPr>
        <p:spPr>
          <a:xfrm>
            <a:off x="4064000" y="2420620"/>
            <a:ext cx="2959100" cy="1362075"/>
          </a:xfrm>
          <a:prstGeom prst="line">
            <a:avLst/>
          </a:prstGeom>
          <a:ln w="19050" cap="flat" cmpd="sng">
            <a:solidFill>
              <a:schemeClr val="tx1"/>
            </a:solidFill>
            <a:prstDash val="solid"/>
            <a:headEnd type="none" w="med" len="med"/>
            <a:tailEnd type="triangle" w="med" len="med"/>
          </a:ln>
        </p:spPr>
      </p:sp>
      <p:grpSp>
        <p:nvGrpSpPr>
          <p:cNvPr id="124951" name="Group 35"/>
          <p:cNvGrpSpPr/>
          <p:nvPr/>
        </p:nvGrpSpPr>
        <p:grpSpPr>
          <a:xfrm>
            <a:off x="83476" y="3068532"/>
            <a:ext cx="5303162" cy="1879600"/>
            <a:chOff x="66" y="2013"/>
            <a:chExt cx="2463" cy="888"/>
          </a:xfrm>
        </p:grpSpPr>
        <p:sp>
          <p:nvSpPr>
            <p:cNvPr id="11" name="AutoShape 3"/>
            <p:cNvSpPr>
              <a:spLocks noChangeArrowheads="1"/>
            </p:cNvSpPr>
            <p:nvPr/>
          </p:nvSpPr>
          <p:spPr bwMode="auto">
            <a:xfrm>
              <a:off x="66" y="2013"/>
              <a:ext cx="2415" cy="888"/>
            </a:xfrm>
            <a:prstGeom prst="roundRect">
              <a:avLst>
                <a:gd name="adj" fmla="val 10889"/>
              </a:avLst>
            </a:prstGeom>
            <a:gradFill rotWithShape="1">
              <a:gsLst>
                <a:gs pos="0">
                  <a:srgbClr val="F3F3F3"/>
                </a:gs>
                <a:gs pos="50000">
                  <a:srgbClr val="DDDDDD"/>
                </a:gs>
                <a:gs pos="100000">
                  <a:srgbClr val="F3F3F3"/>
                </a:gs>
              </a:gsLst>
              <a:lin ang="18900000" scaled="1"/>
            </a:gradFill>
            <a:ln w="38100">
              <a:solidFill>
                <a:srgbClr val="FFFFFF"/>
              </a:solidFill>
              <a:round/>
            </a:ln>
            <a:effectLst>
              <a:outerShdw dist="135003" dir="2928844" algn="ctr" rotWithShape="0">
                <a:srgbClr val="000000">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圆角矩形 6"/>
            <p:cNvSpPr/>
            <p:nvPr/>
          </p:nvSpPr>
          <p:spPr bwMode="auto">
            <a:xfrm>
              <a:off x="123" y="2371"/>
              <a:ext cx="651" cy="232"/>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lIns="0" tIns="48000" rIns="0" bIns="4800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mn-cs"/>
                </a:rPr>
                <a:t>深度呼吸</a:t>
              </a:r>
              <a:endParaRPr kumimoji="0" lang="zh-CN" altLang="en-US" sz="20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mn-cs"/>
              </a:endParaRPr>
            </a:p>
          </p:txBody>
        </p:sp>
        <p:sp>
          <p:nvSpPr>
            <p:cNvPr id="13" name="圆角矩形 7"/>
            <p:cNvSpPr/>
            <p:nvPr/>
          </p:nvSpPr>
          <p:spPr bwMode="auto">
            <a:xfrm>
              <a:off x="128" y="2632"/>
              <a:ext cx="651" cy="242"/>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lIns="0" tIns="48000" rIns="0" bIns="4800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mn-cs"/>
                </a:rPr>
                <a:t>浅快呼吸</a:t>
              </a:r>
              <a:endParaRPr kumimoji="0" lang="zh-CN" altLang="en-US" sz="20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mn-cs"/>
              </a:endParaRPr>
            </a:p>
          </p:txBody>
        </p:sp>
        <p:sp>
          <p:nvSpPr>
            <p:cNvPr id="44064" name="TextBox 8"/>
            <p:cNvSpPr txBox="1">
              <a:spLocks noChangeArrowheads="1"/>
            </p:cNvSpPr>
            <p:nvPr/>
          </p:nvSpPr>
          <p:spPr bwMode="auto">
            <a:xfrm>
              <a:off x="807" y="2412"/>
              <a:ext cx="1722" cy="174"/>
            </a:xfrm>
            <a:prstGeom prst="rect">
              <a:avLst/>
            </a:prstGeom>
            <a:noFill/>
            <a:ln w="9525">
              <a:noFill/>
              <a:miter lim="800000"/>
            </a:ln>
          </p:spPr>
          <p:txBody>
            <a:bodyPr lIns="24000" rIns="24000">
              <a:spAutoFit/>
            </a:bodyPr>
            <a:lstStyle/>
            <a:p>
              <a:pPr marR="0" defTabSz="914400">
                <a:buClrTx/>
                <a:buSzTx/>
                <a:buFontTx/>
                <a:buNone/>
                <a:defRPr/>
              </a:pPr>
              <a:r>
                <a:rPr kumimoji="0" lang="zh-CN" altLang="en-US" sz="1800" b="1" kern="1200" cap="none" spc="0" normalizeH="0" baseline="0" noProof="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mn-cs"/>
                </a:rPr>
                <a:t>又称库斯莫呼吸</a:t>
              </a:r>
              <a:endParaRPr kumimoji="0" lang="zh-CN" altLang="en-US" sz="1800" b="1" kern="1200" cap="none" spc="0" normalizeH="0" baseline="0" noProof="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mn-cs"/>
              </a:endParaRPr>
            </a:p>
          </p:txBody>
        </p:sp>
        <p:sp>
          <p:nvSpPr>
            <p:cNvPr id="44065" name="Rectangle 33"/>
            <p:cNvSpPr>
              <a:spLocks noChangeArrowheads="1"/>
            </p:cNvSpPr>
            <p:nvPr/>
          </p:nvSpPr>
          <p:spPr bwMode="auto">
            <a:xfrm>
              <a:off x="804" y="2668"/>
              <a:ext cx="1670" cy="174"/>
            </a:xfrm>
            <a:prstGeom prst="rect">
              <a:avLst/>
            </a:prstGeom>
            <a:noFill/>
            <a:ln w="9525" algn="ctr">
              <a:noFill/>
              <a:miter lim="800000"/>
            </a:ln>
            <a:effectLst/>
          </p:spPr>
          <p:txBody>
            <a:bodyPr lIns="24000" rIns="24000"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浅表而不规则，有时呈叹息样</a:t>
              </a:r>
              <a:r>
                <a:rPr kumimoji="0" lang="zh-CN" alt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sp>
        <p:nvSpPr>
          <p:cNvPr id="44047" name="Line 36"/>
          <p:cNvSpPr/>
          <p:nvPr/>
        </p:nvSpPr>
        <p:spPr>
          <a:xfrm>
            <a:off x="3287395" y="4140200"/>
            <a:ext cx="3693795" cy="381635"/>
          </a:xfrm>
          <a:prstGeom prst="line">
            <a:avLst/>
          </a:prstGeom>
          <a:ln w="19050" cap="flat" cmpd="sng">
            <a:solidFill>
              <a:schemeClr val="tx1"/>
            </a:solidFill>
            <a:prstDash val="solid"/>
            <a:headEnd type="none" w="med" len="med"/>
            <a:tailEnd type="triangle" w="med" len="med"/>
          </a:ln>
        </p:spPr>
      </p:sp>
      <p:sp>
        <p:nvSpPr>
          <p:cNvPr id="14" name="圆角矩形 3"/>
          <p:cNvSpPr/>
          <p:nvPr/>
        </p:nvSpPr>
        <p:spPr bwMode="auto">
          <a:xfrm>
            <a:off x="292100" y="5172710"/>
            <a:ext cx="2773680" cy="504000"/>
          </a:xfrm>
          <a:prstGeom prst="roundRect">
            <a:avLst/>
          </a:prstGeom>
          <a:solidFill>
            <a:srgbClr val="CC99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3</a:t>
            </a:r>
            <a:r>
              <a:rPr kumimoji="0" lang="zh-CN" altLang="en-US" sz="20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．节律异常</a:t>
            </a:r>
            <a:endParaRPr kumimoji="0" lang="zh-CN" altLang="en-US" sz="20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endParaRPr>
          </a:p>
        </p:txBody>
      </p:sp>
      <p:sp>
        <p:nvSpPr>
          <p:cNvPr id="7" name="圆角矩形 6"/>
          <p:cNvSpPr/>
          <p:nvPr/>
        </p:nvSpPr>
        <p:spPr bwMode="auto">
          <a:xfrm>
            <a:off x="225350" y="5801930"/>
            <a:ext cx="1371192" cy="49236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lIns="0" tIns="48000" rIns="0" bIns="4800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mn-cs"/>
              </a:rPr>
              <a:t>潮式呼吸</a:t>
            </a:r>
            <a:endParaRPr kumimoji="0" lang="zh-CN" altLang="en-US" sz="20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mn-cs"/>
            </a:endParaRPr>
          </a:p>
        </p:txBody>
      </p:sp>
      <p:sp>
        <p:nvSpPr>
          <p:cNvPr id="8" name="圆角矩形 7"/>
          <p:cNvSpPr/>
          <p:nvPr/>
        </p:nvSpPr>
        <p:spPr bwMode="auto">
          <a:xfrm>
            <a:off x="223532" y="6370863"/>
            <a:ext cx="1372661" cy="513741"/>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lIns="0" tIns="48000" rIns="0" bIns="4800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mn-cs"/>
              </a:rPr>
              <a:t>间断呼吸</a:t>
            </a:r>
            <a:endParaRPr kumimoji="0" lang="zh-CN" altLang="en-US" sz="2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mn-cs"/>
            </a:endParaRPr>
          </a:p>
        </p:txBody>
      </p:sp>
      <p:sp>
        <p:nvSpPr>
          <p:cNvPr id="44080" name="TextBox 8"/>
          <p:cNvSpPr txBox="1">
            <a:spLocks noChangeArrowheads="1"/>
          </p:cNvSpPr>
          <p:nvPr/>
        </p:nvSpPr>
        <p:spPr bwMode="auto">
          <a:xfrm>
            <a:off x="1682962" y="5869517"/>
            <a:ext cx="3630084" cy="368300"/>
          </a:xfrm>
          <a:prstGeom prst="rect">
            <a:avLst/>
          </a:prstGeom>
          <a:noFill/>
          <a:ln w="9525">
            <a:noFill/>
            <a:miter lim="800000"/>
          </a:ln>
        </p:spPr>
        <p:txBody>
          <a:bodyPr lIns="24000" rIns="24000">
            <a:spAutoFit/>
          </a:bodyPr>
          <a:lstStyle/>
          <a:p>
            <a:pPr marR="0" defTabSz="914400">
              <a:buClrTx/>
              <a:buSzTx/>
              <a:buFontTx/>
              <a:buNone/>
              <a:defRPr/>
            </a:pPr>
            <a:r>
              <a:rPr kumimoji="0" lang="zh-CN" altLang="en-US" sz="1800" b="1" kern="1200" cap="none" spc="0" normalizeH="0" baseline="0" noProof="0" dirty="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又称陈</a:t>
            </a:r>
            <a:r>
              <a:rPr kumimoji="0" lang="en-US" altLang="zh-CN" sz="1800" b="1" kern="1200" cap="none" spc="0" normalizeH="0" baseline="0" noProof="0" dirty="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a:t>
            </a:r>
            <a:r>
              <a:rPr kumimoji="0" lang="zh-CN" altLang="en-US" sz="1800" b="1" kern="1200" cap="none" spc="0" normalizeH="0" baseline="0" noProof="0" dirty="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施呼吸</a:t>
            </a:r>
            <a:r>
              <a:rPr kumimoji="0" lang="zh-CN" altLang="en-US" sz="18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rPr>
              <a:t> </a:t>
            </a:r>
            <a:endParaRPr kumimoji="0" lang="zh-CN" altLang="en-US" sz="18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4081" name="Rectangle 49"/>
          <p:cNvSpPr>
            <a:spLocks noChangeArrowheads="1"/>
          </p:cNvSpPr>
          <p:nvPr/>
        </p:nvSpPr>
        <p:spPr bwMode="auto">
          <a:xfrm>
            <a:off x="1742229" y="6437207"/>
            <a:ext cx="3522133" cy="368300"/>
          </a:xfrm>
          <a:prstGeom prst="rect">
            <a:avLst/>
          </a:prstGeom>
          <a:noFill/>
          <a:ln w="9525" algn="ctr">
            <a:noFill/>
            <a:miter lim="800000"/>
          </a:ln>
          <a:effectLst/>
        </p:spPr>
        <p:txBody>
          <a:bodyPr lIns="24000" rIns="24000"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又称毕奥呼吸</a:t>
            </a:r>
            <a:r>
              <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44059" name="Line 50"/>
          <p:cNvSpPr/>
          <p:nvPr/>
        </p:nvSpPr>
        <p:spPr>
          <a:xfrm flipV="1">
            <a:off x="3143885" y="5222240"/>
            <a:ext cx="3836670" cy="835660"/>
          </a:xfrm>
          <a:prstGeom prst="line">
            <a:avLst/>
          </a:prstGeom>
          <a:ln w="19050" cap="flat" cmpd="sng">
            <a:solidFill>
              <a:schemeClr val="tx1"/>
            </a:solidFill>
            <a:prstDash val="solid"/>
            <a:headEnd type="none" w="med" len="med"/>
            <a:tailEnd type="triangle" w="med" len="med"/>
          </a:ln>
        </p:spPr>
      </p:sp>
      <p:sp>
        <p:nvSpPr>
          <p:cNvPr id="44060" name="Line 51"/>
          <p:cNvSpPr/>
          <p:nvPr/>
        </p:nvSpPr>
        <p:spPr>
          <a:xfrm flipV="1">
            <a:off x="3143885" y="5837555"/>
            <a:ext cx="3799205" cy="792480"/>
          </a:xfrm>
          <a:prstGeom prst="line">
            <a:avLst/>
          </a:prstGeom>
          <a:ln w="19050" cap="flat" cmpd="sng">
            <a:solidFill>
              <a:schemeClr val="tx1"/>
            </a:solidFill>
            <a:prstDash val="solid"/>
            <a:headEnd type="none" w="med" len="med"/>
            <a:tailEnd type="triangle" w="med" len="med"/>
          </a:ln>
        </p:spPr>
      </p:sp>
      <p:sp>
        <p:nvSpPr>
          <p:cNvPr id="10" name="圆角矩形 3"/>
          <p:cNvSpPr/>
          <p:nvPr/>
        </p:nvSpPr>
        <p:spPr bwMode="auto">
          <a:xfrm>
            <a:off x="247319" y="3080494"/>
            <a:ext cx="2858907" cy="545081"/>
          </a:xfrm>
          <a:prstGeom prst="roundRect">
            <a:avLst/>
          </a:prstGeom>
          <a:solidFill>
            <a:srgbClr val="CC99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．深度异常</a:t>
            </a:r>
            <a:endParaRPr kumimoji="0" lang="zh-CN" altLang="en-US" sz="20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4" name="圆角矩形 3"/>
          <p:cNvSpPr/>
          <p:nvPr/>
        </p:nvSpPr>
        <p:spPr bwMode="auto">
          <a:xfrm>
            <a:off x="153920" y="807257"/>
            <a:ext cx="2783463" cy="543351"/>
          </a:xfrm>
          <a:prstGeom prst="roundRect">
            <a:avLst/>
          </a:prstGeom>
          <a:solidFill>
            <a:srgbClr val="CC99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x-none"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1．频率异常</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 name="Title 6"/>
          <p:cNvSpPr txBox="1"/>
          <p:nvPr>
            <p:custDataLst>
              <p:tags r:id="rId2"/>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二、异常呼吸的观察与护理</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4041"/>
                                        </p:tgtEl>
                                        <p:attrNameLst>
                                          <p:attrName>style.visibility</p:attrName>
                                        </p:attrNameLst>
                                      </p:cBhvr>
                                      <p:to>
                                        <p:strVal val="visible"/>
                                      </p:to>
                                    </p:set>
                                    <p:animEffect transition="in" filter="wipe(left)">
                                      <p:cBhvr>
                                        <p:cTn id="7" dur="500"/>
                                        <p:tgtEl>
                                          <p:spTgt spid="440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4042"/>
                                        </p:tgtEl>
                                        <p:attrNameLst>
                                          <p:attrName>style.visibility</p:attrName>
                                        </p:attrNameLst>
                                      </p:cBhvr>
                                      <p:to>
                                        <p:strVal val="visible"/>
                                      </p:to>
                                    </p:set>
                                    <p:animEffect transition="in" filter="wipe(left)">
                                      <p:cBhvr>
                                        <p:cTn id="12" dur="500"/>
                                        <p:tgtEl>
                                          <p:spTgt spid="440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4047"/>
                                        </p:tgtEl>
                                        <p:attrNameLst>
                                          <p:attrName>style.visibility</p:attrName>
                                        </p:attrNameLst>
                                      </p:cBhvr>
                                      <p:to>
                                        <p:strVal val="visible"/>
                                      </p:to>
                                    </p:set>
                                    <p:animEffect transition="in" filter="wipe(left)">
                                      <p:cBhvr>
                                        <p:cTn id="17" dur="500"/>
                                        <p:tgtEl>
                                          <p:spTgt spid="4404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4059"/>
                                        </p:tgtEl>
                                        <p:attrNameLst>
                                          <p:attrName>style.visibility</p:attrName>
                                        </p:attrNameLst>
                                      </p:cBhvr>
                                      <p:to>
                                        <p:strVal val="visible"/>
                                      </p:to>
                                    </p:set>
                                    <p:animEffect transition="in" filter="wipe(down)">
                                      <p:cBhvr>
                                        <p:cTn id="22" dur="500"/>
                                        <p:tgtEl>
                                          <p:spTgt spid="4405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4060"/>
                                        </p:tgtEl>
                                        <p:attrNameLst>
                                          <p:attrName>style.visibility</p:attrName>
                                        </p:attrNameLst>
                                      </p:cBhvr>
                                      <p:to>
                                        <p:strVal val="visible"/>
                                      </p:to>
                                    </p:set>
                                    <p:animEffect transition="in" filter="wipe(down)">
                                      <p:cBhvr>
                                        <p:cTn id="27" dur="500"/>
                                        <p:tgtEl>
                                          <p:spTgt spid="44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bwMode="auto">
          <a:xfrm>
            <a:off x="982595" y="1268267"/>
            <a:ext cx="2783463" cy="543351"/>
          </a:xfrm>
          <a:prstGeom prst="roundRect">
            <a:avLst/>
          </a:prstGeom>
          <a:solidFill>
            <a:srgbClr val="CC99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nchor="ct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algn="l" eaLnBrk="1" hangingPunct="1"/>
            <a:r>
              <a:rPr lang="en-US" altLang="zh-CN" sz="2000" b="1">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4</a:t>
            </a:r>
            <a:r>
              <a:rPr lang="zh-CN" altLang="en-US" sz="20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．声音异常 </a:t>
            </a:r>
            <a:endParaRPr lang="zh-CN" altLang="en-US" sz="20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endParaRPr>
          </a:p>
        </p:txBody>
      </p:sp>
      <p:grpSp>
        <p:nvGrpSpPr>
          <p:cNvPr id="125958" name="Group 27"/>
          <p:cNvGrpSpPr/>
          <p:nvPr/>
        </p:nvGrpSpPr>
        <p:grpSpPr>
          <a:xfrm>
            <a:off x="982345" y="1962785"/>
            <a:ext cx="3556000" cy="1057275"/>
            <a:chOff x="192" y="1056"/>
            <a:chExt cx="1728" cy="816"/>
          </a:xfrm>
        </p:grpSpPr>
        <p:sp>
          <p:nvSpPr>
            <p:cNvPr id="3" name="AutoShape 3"/>
            <p:cNvSpPr>
              <a:spLocks noChangeArrowheads="1"/>
            </p:cNvSpPr>
            <p:nvPr/>
          </p:nvSpPr>
          <p:spPr bwMode="auto">
            <a:xfrm>
              <a:off x="192" y="1056"/>
              <a:ext cx="1728" cy="816"/>
            </a:xfrm>
            <a:prstGeom prst="roundRect">
              <a:avLst>
                <a:gd name="adj" fmla="val 10889"/>
              </a:avLst>
            </a:prstGeom>
            <a:gradFill rotWithShape="1">
              <a:gsLst>
                <a:gs pos="0">
                  <a:srgbClr val="F3F3F3"/>
                </a:gs>
                <a:gs pos="50000">
                  <a:srgbClr val="DDDDDD"/>
                </a:gs>
                <a:gs pos="100000">
                  <a:srgbClr val="F3F3F3"/>
                </a:gs>
              </a:gsLst>
              <a:lin ang="18900000" scaled="1"/>
            </a:gradFill>
            <a:ln w="38100">
              <a:solidFill>
                <a:srgbClr val="FFFFFF"/>
              </a:solidFill>
              <a:round/>
            </a:ln>
            <a:effectLst>
              <a:outerShdw dist="135003" dir="2928844" algn="ctr" rotWithShape="0">
                <a:srgbClr val="000000">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grpSp>
          <p:nvGrpSpPr>
            <p:cNvPr id="125960" name="Group 25"/>
            <p:cNvGrpSpPr/>
            <p:nvPr/>
          </p:nvGrpSpPr>
          <p:grpSpPr>
            <a:xfrm>
              <a:off x="270" y="1178"/>
              <a:ext cx="1346" cy="308"/>
              <a:chOff x="270" y="1178"/>
              <a:chExt cx="1346" cy="308"/>
            </a:xfrm>
          </p:grpSpPr>
          <p:sp>
            <p:nvSpPr>
              <p:cNvPr id="45095" name="Text Box 20"/>
              <p:cNvSpPr txBox="1">
                <a:spLocks noChangeArrowheads="1"/>
              </p:cNvSpPr>
              <p:nvPr/>
            </p:nvSpPr>
            <p:spPr bwMode="auto">
              <a:xfrm>
                <a:off x="672" y="1178"/>
                <a:ext cx="944" cy="308"/>
              </a:xfrm>
              <a:prstGeom prst="rect">
                <a:avLst/>
              </a:prstGeom>
              <a:noFill/>
              <a:ln w="9525">
                <a:noFill/>
                <a:miter lim="800000"/>
              </a:ln>
            </p:spPr>
            <p:txBody>
              <a:bodyPr>
                <a:spAutoFit/>
              </a:bodyPr>
              <a:lstStyle/>
              <a:p>
                <a:pPr marR="0" defTabSz="914400">
                  <a:spcBef>
                    <a:spcPct val="50000"/>
                  </a:spcBef>
                  <a:buClrTx/>
                  <a:buSzTx/>
                  <a:buFontTx/>
                  <a:buNone/>
                  <a:defRPr/>
                </a:pPr>
                <a:r>
                  <a:rPr kumimoji="0" lang="zh-CN" altLang="en-US" sz="2000" b="1" kern="1200" cap="none" spc="0" normalizeH="0" baseline="0" noProof="0">
                    <a:solidFill>
                      <a:schemeClr val="tx1"/>
                    </a:solidFill>
                    <a:effectLst/>
                    <a:latin typeface="微软雅黑" panose="020B0503020204020204" charset="-122"/>
                    <a:ea typeface="微软雅黑" panose="020B0503020204020204" charset="-122"/>
                    <a:cs typeface="微软雅黑" panose="020B0503020204020204" charset="-122"/>
                  </a:rPr>
                  <a:t>蝉鸣样呼吸 </a:t>
                </a:r>
                <a:endParaRPr kumimoji="0" lang="zh-CN" altLang="en-US" sz="2000" b="1" kern="1200" cap="none" spc="0" normalizeH="0" baseline="0" noProof="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10" name="AutoShape 4"/>
              <p:cNvSpPr>
                <a:spLocks noChangeArrowheads="1"/>
              </p:cNvSpPr>
              <p:nvPr/>
            </p:nvSpPr>
            <p:spPr bwMode="auto">
              <a:xfrm>
                <a:off x="270" y="1192"/>
                <a:ext cx="335" cy="210"/>
              </a:xfrm>
              <a:prstGeom prst="roundRect">
                <a:avLst>
                  <a:gd name="adj" fmla="val 11921"/>
                </a:avLst>
              </a:prstGeom>
            </p:spPr>
            <p:style>
              <a:lnRef idx="0">
                <a:schemeClr val="accent1"/>
              </a:lnRef>
              <a:fillRef idx="3">
                <a:schemeClr val="accent1"/>
              </a:fillRef>
              <a:effectRef idx="3">
                <a:schemeClr val="accent1"/>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(1)</a:t>
                </a:r>
                <a:endParaRPr kumimoji="0" lang="en-US" altLang="zh-CN" sz="20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grpSp>
        <p:grpSp>
          <p:nvGrpSpPr>
            <p:cNvPr id="125965" name="Group 26"/>
            <p:cNvGrpSpPr/>
            <p:nvPr/>
          </p:nvGrpSpPr>
          <p:grpSpPr>
            <a:xfrm>
              <a:off x="270" y="1510"/>
              <a:ext cx="1310" cy="308"/>
              <a:chOff x="270" y="1510"/>
              <a:chExt cx="1310" cy="308"/>
            </a:xfrm>
          </p:grpSpPr>
          <p:sp>
            <p:nvSpPr>
              <p:cNvPr id="11" name="AutoShape 8"/>
              <p:cNvSpPr>
                <a:spLocks noChangeArrowheads="1"/>
              </p:cNvSpPr>
              <p:nvPr/>
            </p:nvSpPr>
            <p:spPr bwMode="auto">
              <a:xfrm>
                <a:off x="270" y="1530"/>
                <a:ext cx="335" cy="209"/>
              </a:xfrm>
              <a:prstGeom prst="roundRect">
                <a:avLst>
                  <a:gd name="adj" fmla="val 11921"/>
                </a:avLst>
              </a:prstGeom>
            </p:spPr>
            <p:style>
              <a:lnRef idx="0">
                <a:schemeClr val="accent1"/>
              </a:lnRef>
              <a:fillRef idx="3">
                <a:schemeClr val="accent1"/>
              </a:fillRef>
              <a:effectRef idx="3">
                <a:schemeClr val="accent1"/>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(2)</a:t>
                </a:r>
                <a:endParaRPr kumimoji="0" lang="en-US" altLang="zh-CN" sz="2000"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45094" name="Text Box 21"/>
              <p:cNvSpPr txBox="1">
                <a:spLocks noChangeArrowheads="1"/>
              </p:cNvSpPr>
              <p:nvPr/>
            </p:nvSpPr>
            <p:spPr bwMode="auto">
              <a:xfrm>
                <a:off x="672" y="1510"/>
                <a:ext cx="908" cy="308"/>
              </a:xfrm>
              <a:prstGeom prst="rect">
                <a:avLst/>
              </a:prstGeom>
              <a:noFill/>
              <a:ln w="9525">
                <a:noFill/>
                <a:miter lim="800000"/>
              </a:ln>
            </p:spPr>
            <p:txBody>
              <a:bodyPr>
                <a:spAutoFit/>
              </a:bodyPr>
              <a:lstStyle/>
              <a:p>
                <a:pPr marR="0" defTabSz="914400">
                  <a:spcBef>
                    <a:spcPct val="50000"/>
                  </a:spcBef>
                  <a:buClrTx/>
                  <a:buSzTx/>
                  <a:buFontTx/>
                  <a:buNone/>
                  <a:defRPr/>
                </a:pPr>
                <a:r>
                  <a:rPr kumimoji="0" lang="zh-CN" altLang="en-US" sz="2000" b="1" kern="1200" cap="none" spc="0" normalizeH="0" baseline="0" noProof="0">
                    <a:solidFill>
                      <a:schemeClr val="tx1"/>
                    </a:solidFill>
                    <a:effectLst/>
                    <a:latin typeface="微软雅黑" panose="020B0503020204020204" charset="-122"/>
                    <a:ea typeface="微软雅黑" panose="020B0503020204020204" charset="-122"/>
                    <a:cs typeface="+mn-cs"/>
                  </a:rPr>
                  <a:t>鼾声呼吸</a:t>
                </a:r>
                <a:endParaRPr kumimoji="0" lang="zh-CN" altLang="en-US" sz="2000" b="1" kern="1200" cap="none" spc="0" normalizeH="0" baseline="0" noProof="0">
                  <a:solidFill>
                    <a:schemeClr val="tx1"/>
                  </a:solidFill>
                  <a:effectLst/>
                  <a:latin typeface="微软雅黑" panose="020B0503020204020204" charset="-122"/>
                  <a:ea typeface="微软雅黑" panose="020B0503020204020204" charset="-122"/>
                  <a:cs typeface="+mn-cs"/>
                </a:endParaRPr>
              </a:p>
            </p:txBody>
          </p:sp>
        </p:grpSp>
      </p:grpSp>
      <p:sp>
        <p:nvSpPr>
          <p:cNvPr id="57372" name="AutoShape 28"/>
          <p:cNvSpPr>
            <a:spLocks noChangeArrowheads="1"/>
          </p:cNvSpPr>
          <p:nvPr/>
        </p:nvSpPr>
        <p:spPr bwMode="auto">
          <a:xfrm>
            <a:off x="4972685" y="1055370"/>
            <a:ext cx="4267200" cy="1771650"/>
          </a:xfrm>
          <a:prstGeom prst="wedgeRoundRectCallout">
            <a:avLst>
              <a:gd name="adj1" fmla="val -88958"/>
              <a:gd name="adj2" fmla="val 19211"/>
              <a:gd name="adj3" fmla="val 16667"/>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吸气时产生一种高调的音响（似蝉鸣样），多因细支气管、小支气管堵塞，空气进入发生困难所致。常见于喉头水肿、喉头异物、支气管哮喘等患者。 </a:t>
            </a:r>
            <a:endPar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7373" name="AutoShape 29"/>
          <p:cNvSpPr>
            <a:spLocks noChangeArrowheads="1"/>
          </p:cNvSpPr>
          <p:nvPr/>
        </p:nvSpPr>
        <p:spPr bwMode="auto">
          <a:xfrm>
            <a:off x="5087620" y="1125220"/>
            <a:ext cx="3962400" cy="1655445"/>
          </a:xfrm>
          <a:prstGeom prst="wedgeRoundRectCallout">
            <a:avLst>
              <a:gd name="adj1" fmla="val -101266"/>
              <a:gd name="adj2" fmla="val 50728"/>
              <a:gd name="adj3" fmla="val 16667"/>
            </a:avLst>
          </a:prstGeom>
        </p:spPr>
        <p:style>
          <a:lnRef idx="0">
            <a:schemeClr val="accent1"/>
          </a:lnRef>
          <a:fillRef idx="3">
            <a:schemeClr val="accent1"/>
          </a:fillRef>
          <a:effectRef idx="3">
            <a:schemeClr val="accent1"/>
          </a:effectRef>
          <a:fontRef idx="minor">
            <a:schemeClr val="lt1"/>
          </a:fontRef>
        </p:style>
        <p:txBody>
          <a:bodyPr anchor="ct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18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由于气管或支气管内有较多的分泌物积聚，使呼吸时发出一种粗大的鼾声，多见于昏迷患者</a:t>
            </a:r>
            <a:endParaRPr kumimoji="0" lang="zh-CN" altLang="en-US" sz="18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grpSp>
        <p:nvGrpSpPr>
          <p:cNvPr id="125976" name="圆角矩形 3"/>
          <p:cNvGrpSpPr/>
          <p:nvPr/>
        </p:nvGrpSpPr>
        <p:grpSpPr>
          <a:xfrm>
            <a:off x="948055" y="3733800"/>
            <a:ext cx="2967567" cy="804333"/>
            <a:chOff x="161" y="522"/>
            <a:chExt cx="1402" cy="380"/>
          </a:xfrm>
        </p:grpSpPr>
        <p:pic>
          <p:nvPicPr>
            <p:cNvPr id="125977" name="圆角矩形 3"/>
            <p:cNvPicPr/>
            <p:nvPr/>
          </p:nvPicPr>
          <p:blipFill>
            <a:blip r:embed="rId1"/>
            <a:stretch>
              <a:fillRect/>
            </a:stretch>
          </p:blipFill>
          <p:spPr>
            <a:xfrm>
              <a:off x="161" y="522"/>
              <a:ext cx="1402" cy="380"/>
            </a:xfrm>
            <a:prstGeom prst="rect">
              <a:avLst/>
            </a:prstGeom>
            <a:noFill/>
            <a:ln w="9525">
              <a:noFill/>
            </a:ln>
          </p:spPr>
        </p:pic>
        <p:sp>
          <p:nvSpPr>
            <p:cNvPr id="57376" name="Text Box 32"/>
            <p:cNvSpPr txBox="1">
              <a:spLocks noChangeArrowheads="1"/>
            </p:cNvSpPr>
            <p:nvPr/>
          </p:nvSpPr>
          <p:spPr bwMode="auto">
            <a:xfrm>
              <a:off x="213" y="603"/>
              <a:ext cx="1290" cy="232"/>
            </a:xfrm>
            <a:prstGeom prst="rect">
              <a:avLst/>
            </a:prstGeom>
            <a:noFill/>
            <a:ln w="9525" algn="ctr">
              <a:noFill/>
              <a:miter lim="800000"/>
            </a:ln>
            <a:effectLst/>
          </p:spPr>
          <p:txBody>
            <a:bodyPr wrap="none" anchor="ctr"/>
            <a:lstStyle/>
            <a:p>
              <a:pPr marR="0" algn="l" defTabSz="914400">
                <a:buClrTx/>
                <a:buSzTx/>
                <a:buFontTx/>
                <a:buNone/>
                <a:defRPr/>
              </a:pPr>
              <a:r>
                <a:rPr kumimoji="0" lang="en-US" altLang="zh-CN" sz="2000" b="1" kern="1200" cap="none" spc="0" normalizeH="0" baseline="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5．形式异常</a:t>
              </a:r>
              <a:r>
                <a:rPr kumimoji="0" lang="zh-CN" altLang="en-US" sz="2000" b="1" kern="1200" cap="none" spc="0" normalizeH="0" baseline="0" noProof="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 </a:t>
              </a:r>
              <a:endParaRPr kumimoji="0" lang="zh-CN" altLang="en-US" sz="2000" b="1" kern="1200" cap="none" spc="0" normalizeH="0" baseline="0" noProof="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grpSp>
      <p:grpSp>
        <p:nvGrpSpPr>
          <p:cNvPr id="125979" name="Group 45"/>
          <p:cNvGrpSpPr/>
          <p:nvPr/>
        </p:nvGrpSpPr>
        <p:grpSpPr>
          <a:xfrm>
            <a:off x="941705" y="4796790"/>
            <a:ext cx="3630295" cy="1443355"/>
            <a:chOff x="445" y="2772"/>
            <a:chExt cx="1715" cy="1260"/>
          </a:xfrm>
        </p:grpSpPr>
        <p:sp>
          <p:nvSpPr>
            <p:cNvPr id="5" name="AutoShape 3"/>
            <p:cNvSpPr>
              <a:spLocks noChangeArrowheads="1"/>
            </p:cNvSpPr>
            <p:nvPr/>
          </p:nvSpPr>
          <p:spPr bwMode="auto">
            <a:xfrm>
              <a:off x="445" y="2772"/>
              <a:ext cx="1715" cy="1260"/>
            </a:xfrm>
            <a:prstGeom prst="roundRect">
              <a:avLst>
                <a:gd name="adj" fmla="val 10889"/>
              </a:avLst>
            </a:prstGeom>
            <a:gradFill rotWithShape="1">
              <a:gsLst>
                <a:gs pos="0">
                  <a:srgbClr val="F3F3F3"/>
                </a:gs>
                <a:gs pos="50000">
                  <a:srgbClr val="DDDDDD"/>
                </a:gs>
                <a:gs pos="100000">
                  <a:srgbClr val="F3F3F3"/>
                </a:gs>
              </a:gsLst>
              <a:lin ang="18900000" scaled="1"/>
            </a:gradFill>
            <a:ln w="38100">
              <a:solidFill>
                <a:srgbClr val="FFFFFF"/>
              </a:solidFill>
              <a:round/>
            </a:ln>
            <a:effectLst>
              <a:outerShdw dist="135003" dir="2928844" algn="ctr" rotWithShape="0">
                <a:srgbClr val="000000">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45078" name="Text Box 20"/>
            <p:cNvSpPr txBox="1">
              <a:spLocks noChangeArrowheads="1"/>
            </p:cNvSpPr>
            <p:nvPr/>
          </p:nvSpPr>
          <p:spPr bwMode="auto">
            <a:xfrm>
              <a:off x="912" y="2834"/>
              <a:ext cx="1248" cy="563"/>
            </a:xfrm>
            <a:prstGeom prst="rect">
              <a:avLst/>
            </a:prstGeom>
            <a:noFill/>
            <a:ln w="9525">
              <a:noFill/>
              <a:miter lim="800000"/>
            </a:ln>
          </p:spPr>
          <p:txBody>
            <a:bodyPr>
              <a:spAutoFit/>
            </a:bodyPr>
            <a:lstStyle/>
            <a:p>
              <a:pPr marR="0" defTabSz="914400">
                <a:spcBef>
                  <a:spcPct val="50000"/>
                </a:spcBef>
                <a:buClrTx/>
                <a:buSzTx/>
                <a:buFontTx/>
                <a:buNone/>
                <a:defRPr/>
              </a:pPr>
              <a:r>
                <a:rPr kumimoji="0" lang="zh-CN" altLang="en-US" sz="1800" b="1" kern="1200" cap="none" spc="0" normalizeH="0" baseline="0" noProof="0">
                  <a:solidFill>
                    <a:schemeClr val="tx1"/>
                  </a:solidFill>
                  <a:effectLst/>
                  <a:latin typeface="微软雅黑" panose="020B0503020204020204" charset="-122"/>
                  <a:ea typeface="微软雅黑" panose="020B0503020204020204" charset="-122"/>
                  <a:cs typeface="微软雅黑" panose="020B0503020204020204" charset="-122"/>
                </a:rPr>
                <a:t>胸式呼吸减弱，腹式呼吸增强 </a:t>
              </a:r>
              <a:endParaRPr kumimoji="0" lang="zh-CN" altLang="en-US" sz="1800" b="1" kern="1200" cap="none" spc="0" normalizeH="0" baseline="0" noProof="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8" name="AutoShape 4"/>
            <p:cNvSpPr>
              <a:spLocks noChangeArrowheads="1"/>
            </p:cNvSpPr>
            <p:nvPr/>
          </p:nvSpPr>
          <p:spPr bwMode="auto">
            <a:xfrm>
              <a:off x="521" y="2912"/>
              <a:ext cx="326" cy="213"/>
            </a:xfrm>
            <a:prstGeom prst="roundRect">
              <a:avLst>
                <a:gd name="adj" fmla="val 11921"/>
              </a:avLst>
            </a:prstGeom>
          </p:spPr>
          <p:style>
            <a:lnRef idx="0">
              <a:schemeClr val="accent1"/>
            </a:lnRef>
            <a:fillRef idx="3">
              <a:schemeClr val="accent1"/>
            </a:fillRef>
            <a:effectRef idx="3">
              <a:schemeClr val="accent1"/>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(1)</a:t>
              </a:r>
              <a:endParaRPr kumimoji="0" lang="en-US" altLang="zh-CN" sz="2000"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9" name="AutoShape 8"/>
            <p:cNvSpPr>
              <a:spLocks noChangeArrowheads="1"/>
            </p:cNvSpPr>
            <p:nvPr/>
          </p:nvSpPr>
          <p:spPr bwMode="auto">
            <a:xfrm>
              <a:off x="521" y="3444"/>
              <a:ext cx="326" cy="214"/>
            </a:xfrm>
            <a:prstGeom prst="roundRect">
              <a:avLst>
                <a:gd name="adj" fmla="val 11921"/>
              </a:avLst>
            </a:prstGeom>
          </p:spPr>
          <p:style>
            <a:lnRef idx="0">
              <a:schemeClr val="accent1"/>
            </a:lnRef>
            <a:fillRef idx="3">
              <a:schemeClr val="accent1"/>
            </a:fillRef>
            <a:effectRef idx="3">
              <a:schemeClr val="accent1"/>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(2)</a:t>
              </a:r>
              <a:endParaRPr kumimoji="0" lang="en-US" altLang="zh-CN" sz="2000"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45085" name="Text Box 21"/>
            <p:cNvSpPr txBox="1">
              <a:spLocks noChangeArrowheads="1"/>
            </p:cNvSpPr>
            <p:nvPr/>
          </p:nvSpPr>
          <p:spPr bwMode="auto">
            <a:xfrm>
              <a:off x="912" y="3424"/>
              <a:ext cx="1248" cy="563"/>
            </a:xfrm>
            <a:prstGeom prst="rect">
              <a:avLst/>
            </a:prstGeom>
            <a:noFill/>
            <a:ln w="9525">
              <a:noFill/>
              <a:miter lim="800000"/>
            </a:ln>
          </p:spPr>
          <p:txBody>
            <a:bodyPr>
              <a:spAutoFit/>
            </a:bodyPr>
            <a:lstStyle/>
            <a:p>
              <a:pPr marR="0" defTabSz="914400">
                <a:spcBef>
                  <a:spcPct val="50000"/>
                </a:spcBef>
                <a:buClrTx/>
                <a:buSzTx/>
                <a:buFontTx/>
                <a:buNone/>
                <a:defRPr/>
              </a:pPr>
              <a:r>
                <a:rPr kumimoji="0" lang="zh-CN" altLang="en-US" sz="1800" b="1" kern="1200" cap="none" spc="0" normalizeH="0" baseline="0" noProof="0">
                  <a:solidFill>
                    <a:schemeClr val="tx1"/>
                  </a:solidFill>
                  <a:effectLst/>
                  <a:latin typeface="微软雅黑" panose="020B0503020204020204" charset="-122"/>
                  <a:ea typeface="微软雅黑" panose="020B0503020204020204" charset="-122"/>
                  <a:cs typeface="微软雅黑" panose="020B0503020204020204" charset="-122"/>
                </a:rPr>
                <a:t>腹式呼吸减弱，胸式呼吸增强 </a:t>
              </a:r>
              <a:endParaRPr kumimoji="0" lang="zh-CN" altLang="en-US" sz="1800" b="1" kern="1200" cap="none" spc="0" normalizeH="0" baseline="0" noProof="0">
                <a:solidFill>
                  <a:schemeClr val="tx1"/>
                </a:solidFill>
                <a:effectLst/>
                <a:latin typeface="微软雅黑" panose="020B0503020204020204" charset="-122"/>
                <a:ea typeface="微软雅黑" panose="020B0503020204020204" charset="-122"/>
                <a:cs typeface="微软雅黑" panose="020B0503020204020204" charset="-122"/>
              </a:endParaRPr>
            </a:p>
          </p:txBody>
        </p:sp>
      </p:grpSp>
      <p:sp>
        <p:nvSpPr>
          <p:cNvPr id="57390" name="AutoShape 46"/>
          <p:cNvSpPr>
            <a:spLocks noChangeArrowheads="1"/>
          </p:cNvSpPr>
          <p:nvPr/>
        </p:nvSpPr>
        <p:spPr bwMode="auto">
          <a:xfrm>
            <a:off x="4943475" y="4293235"/>
            <a:ext cx="4267200" cy="1821815"/>
          </a:xfrm>
          <a:prstGeom prst="wedgeRoundRectCallout">
            <a:avLst>
              <a:gd name="adj1" fmla="val -62449"/>
              <a:gd name="adj2" fmla="val -3921"/>
              <a:gd name="adj3" fmla="val 16667"/>
            </a:avLst>
          </a:prstGeom>
          <a:solidFill>
            <a:srgbClr val="FFCCFF"/>
          </a:solidFill>
        </p:spPr>
        <p:style>
          <a:lnRef idx="0">
            <a:schemeClr val="accent1"/>
          </a:lnRef>
          <a:fillRef idx="3">
            <a:schemeClr val="accent1"/>
          </a:fillRef>
          <a:effectRef idx="3">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正常女性以胸式呼吸为主。由于肺、胸膜或胸壁疾病，如肺炎、胸膜炎、胸壁外伤、肋骨骨折、肋神经痛等，使胸式呼吸减弱，腹式呼吸增强。 </a:t>
            </a:r>
            <a:endParaRPr kumimoji="0" lang="zh-CN" altLang="en-US" sz="18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7391" name="AutoShape 47"/>
          <p:cNvSpPr>
            <a:spLocks noChangeArrowheads="1"/>
          </p:cNvSpPr>
          <p:nvPr/>
        </p:nvSpPr>
        <p:spPr bwMode="auto">
          <a:xfrm>
            <a:off x="4943475" y="4293235"/>
            <a:ext cx="4267200" cy="2007235"/>
          </a:xfrm>
          <a:prstGeom prst="wedgeRoundRectCallout">
            <a:avLst>
              <a:gd name="adj1" fmla="val -64185"/>
              <a:gd name="adj2" fmla="val 23657"/>
              <a:gd name="adj3" fmla="val 16667"/>
            </a:avLst>
          </a:prstGeom>
          <a:solidFill>
            <a:srgbClr val="FFCCFF"/>
          </a:solidFill>
        </p:spPr>
        <p:style>
          <a:lnRef idx="0">
            <a:schemeClr val="accent1"/>
          </a:lnRef>
          <a:fillRef idx="3">
            <a:schemeClr val="accent1"/>
          </a:fillRef>
          <a:effectRef idx="3">
            <a:schemeClr val="accent1"/>
          </a:effectRef>
          <a:fontRef idx="minor">
            <a:schemeClr val="lt1"/>
          </a:fontRef>
        </p:style>
        <p:txBody>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正常男性和儿童以腹式呼吸为主。当腹腔内压力增高，膈肌下降受限时（如腹膜炎、大量腹水、肝脾极度肿大、腹腔内巨大肿瘤等），造成腹式呼吸减弱，胸式呼吸增强。 </a:t>
            </a:r>
            <a:endParaRPr kumimoji="0" lang="zh-CN" altLang="en-US" sz="18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 name="Title 6"/>
          <p:cNvSpPr txBox="1"/>
          <p:nvPr>
            <p:custDataLst>
              <p:tags r:id="rId2"/>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二、异常呼吸的观察与护理</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7372"/>
                                        </p:tgtEl>
                                        <p:attrNameLst>
                                          <p:attrName>style.visibility</p:attrName>
                                        </p:attrNameLst>
                                      </p:cBhvr>
                                      <p:to>
                                        <p:strVal val="visible"/>
                                      </p:to>
                                    </p:set>
                                    <p:animEffect transition="in" filter="wipe(left)">
                                      <p:cBhvr>
                                        <p:cTn id="7" dur="500"/>
                                        <p:tgtEl>
                                          <p:spTgt spid="573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7373"/>
                                        </p:tgtEl>
                                        <p:attrNameLst>
                                          <p:attrName>style.visibility</p:attrName>
                                        </p:attrNameLst>
                                      </p:cBhvr>
                                      <p:to>
                                        <p:strVal val="visible"/>
                                      </p:to>
                                    </p:set>
                                    <p:animEffect transition="in" filter="wipe(left)">
                                      <p:cBhvr>
                                        <p:cTn id="12" dur="500"/>
                                        <p:tgtEl>
                                          <p:spTgt spid="5737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7390"/>
                                        </p:tgtEl>
                                        <p:attrNameLst>
                                          <p:attrName>style.visibility</p:attrName>
                                        </p:attrNameLst>
                                      </p:cBhvr>
                                      <p:to>
                                        <p:strVal val="visible"/>
                                      </p:to>
                                    </p:set>
                                    <p:animEffect transition="in" filter="wipe(left)">
                                      <p:cBhvr>
                                        <p:cTn id="17" dur="500"/>
                                        <p:tgtEl>
                                          <p:spTgt spid="5739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7391"/>
                                        </p:tgtEl>
                                        <p:attrNameLst>
                                          <p:attrName>style.visibility</p:attrName>
                                        </p:attrNameLst>
                                      </p:cBhvr>
                                      <p:to>
                                        <p:strVal val="visible"/>
                                      </p:to>
                                    </p:set>
                                    <p:animEffect transition="in" filter="wipe(left)">
                                      <p:cBhvr>
                                        <p:cTn id="22" dur="500"/>
                                        <p:tgtEl>
                                          <p:spTgt spid="57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2" name="矩形 1"/>
            <p:cNvSpPr/>
            <p:nvPr/>
          </p:nvSpPr>
          <p:spPr>
            <a:xfrm>
              <a:off x="3574" y="4253"/>
              <a:ext cx="2144" cy="580"/>
            </a:xfrm>
            <a:prstGeom prst="rect">
              <a:avLst/>
            </a:prstGeom>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知识目标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800" dirty="0">
                <a:solidFill>
                  <a:schemeClr val="tx1"/>
                </a:solidFill>
                <a:latin typeface="微软雅黑" panose="020B0503020204020204" charset="-122"/>
                <a:ea typeface="微软雅黑" panose="020B0503020204020204"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能力目标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素质目标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1183005" y="3935730"/>
            <a:ext cx="2635250" cy="235331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50000"/>
              </a:lnSpc>
              <a:spcBef>
                <a:spcPts val="0"/>
              </a:spcBef>
              <a:spcAft>
                <a:spcPts val="0"/>
              </a:spcAft>
            </a:pPr>
            <a:r>
              <a:rPr sz="1400">
                <a:solidFill>
                  <a:schemeClr val="tx1"/>
                </a:solidFill>
                <a:latin typeface="微软雅黑" panose="020B0503020204020204" charset="-122"/>
                <a:ea typeface="微软雅黑" panose="020B0503020204020204" charset="-122"/>
                <a:cs typeface="微软雅黑" panose="020B0503020204020204" charset="-122"/>
                <a:sym typeface="+mn-ea"/>
              </a:rPr>
              <a:t>1. 了解正常体温、脉搏、呼吸、血压的生理变化。</a:t>
            </a:r>
            <a:endParaRPr sz="1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50000"/>
              </a:lnSpc>
              <a:spcBef>
                <a:spcPts val="0"/>
              </a:spcBef>
              <a:spcAft>
                <a:spcPts val="0"/>
              </a:spcAft>
            </a:pPr>
            <a:r>
              <a:rPr sz="1400">
                <a:solidFill>
                  <a:schemeClr val="tx1"/>
                </a:solidFill>
                <a:latin typeface="微软雅黑" panose="020B0503020204020204" charset="-122"/>
                <a:ea typeface="微软雅黑" panose="020B0503020204020204" charset="-122"/>
                <a:cs typeface="微软雅黑" panose="020B0503020204020204" charset="-122"/>
                <a:sym typeface="+mn-ea"/>
              </a:rPr>
              <a:t>2. 掌握异常体温、脉搏、呼吸、血压的特征、临床意义及护理措施。</a:t>
            </a:r>
            <a:endParaRPr sz="1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50000"/>
              </a:lnSpc>
              <a:spcBef>
                <a:spcPts val="0"/>
              </a:spcBef>
              <a:spcAft>
                <a:spcPts val="0"/>
              </a:spcAft>
            </a:pPr>
            <a:r>
              <a:rPr sz="1400">
                <a:solidFill>
                  <a:schemeClr val="tx1"/>
                </a:solidFill>
                <a:latin typeface="微软雅黑" panose="020B0503020204020204" charset="-122"/>
                <a:ea typeface="微软雅黑" panose="020B0503020204020204" charset="-122"/>
                <a:cs typeface="微软雅黑" panose="020B0503020204020204" charset="-122"/>
                <a:sym typeface="+mn-ea"/>
              </a:rPr>
              <a:t>3. 掌握测量体温、脉搏、呼吸、血压的目的、方法及注意事项。</a:t>
            </a:r>
            <a:endParaRPr sz="1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22"/>
          <p:cNvSpPr txBox="1"/>
          <p:nvPr/>
        </p:nvSpPr>
        <p:spPr>
          <a:xfrm flipH="1">
            <a:off x="4954270" y="4017010"/>
            <a:ext cx="2655570" cy="73723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50000"/>
              </a:lnSpc>
              <a:spcBef>
                <a:spcPts val="0"/>
              </a:spcBef>
              <a:spcAft>
                <a:spcPts val="0"/>
              </a:spcAft>
            </a:pPr>
            <a:r>
              <a:rPr sz="1400">
                <a:solidFill>
                  <a:schemeClr val="tx1"/>
                </a:solidFill>
                <a:latin typeface="微软雅黑" panose="020B0503020204020204" charset="-122"/>
                <a:ea typeface="微软雅黑" panose="020B0503020204020204" charset="-122"/>
                <a:cs typeface="微软雅黑" panose="020B0503020204020204" charset="-122"/>
                <a:sym typeface="+mn-ea"/>
              </a:rPr>
              <a:t>会准确测量体温、脉搏、呼吸、血压，态度认真，数值准确。</a:t>
            </a:r>
            <a:endParaRPr sz="1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22"/>
          <p:cNvSpPr txBox="1"/>
          <p:nvPr/>
        </p:nvSpPr>
        <p:spPr>
          <a:xfrm flipH="1">
            <a:off x="8314690" y="4017010"/>
            <a:ext cx="2618105" cy="138366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5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尊重和关爱患者</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a:t>
            </a:r>
            <a:r>
              <a:rPr sz="1400">
                <a:solidFill>
                  <a:schemeClr val="tx1"/>
                </a:solidFill>
                <a:latin typeface="微软雅黑" panose="020B0503020204020204" charset="-122"/>
                <a:ea typeface="微软雅黑" panose="020B0503020204020204" charset="-122"/>
                <a:sym typeface="+mn-ea"/>
              </a:rPr>
              <a:t>在为护理对象进行生命体征测量过程中，培养沟通、共情、批判性思维能力。</a:t>
            </a:r>
            <a:endParaRPr sz="1400">
              <a:solidFill>
                <a:schemeClr val="tx1"/>
              </a:solidFill>
              <a:latin typeface="微软雅黑" panose="020B0503020204020204" charset="-122"/>
              <a:ea typeface="微软雅黑" panose="020B0503020204020204" charset="-122"/>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custDataLst>
              <p:tags r:id="rId1"/>
            </p:custDataLst>
          </p:nvPr>
        </p:nvSpPr>
        <p:spPr bwMode="auto">
          <a:xfrm>
            <a:off x="840355" y="1053002"/>
            <a:ext cx="2783463" cy="543351"/>
          </a:xfrm>
          <a:prstGeom prst="roundRect">
            <a:avLst/>
          </a:prstGeom>
          <a:solidFill>
            <a:srgbClr val="CC99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．呼吸困难 </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custDataLst>
              <p:tags r:id="rId2"/>
            </p:custDataLst>
          </p:nvPr>
        </p:nvGrpSpPr>
        <p:grpSpPr>
          <a:xfrm>
            <a:off x="766804" y="2077689"/>
            <a:ext cx="9595733" cy="1163063"/>
            <a:chOff x="2249713" y="1361785"/>
            <a:chExt cx="5994401" cy="726559"/>
          </a:xfrm>
        </p:grpSpPr>
        <p:sp>
          <p:nvSpPr>
            <p:cNvPr id="3" name="任意多边形 2"/>
            <p:cNvSpPr/>
            <p:nvPr>
              <p:custDataLst>
                <p:tags r:id="rId3"/>
              </p:custDataLst>
            </p:nvPr>
          </p:nvSpPr>
          <p:spPr>
            <a:xfrm>
              <a:off x="2249713" y="1361785"/>
              <a:ext cx="2844442" cy="726559"/>
            </a:xfrm>
            <a:custGeom>
              <a:avLst/>
              <a:gdLst>
                <a:gd name="connsiteX0" fmla="*/ 0 w 2844442"/>
                <a:gd name="connsiteY0" fmla="*/ 0 h 726559"/>
                <a:gd name="connsiteX1" fmla="*/ 2618878 w 2844442"/>
                <a:gd name="connsiteY1" fmla="*/ 0 h 726559"/>
                <a:gd name="connsiteX2" fmla="*/ 2618878 w 2844442"/>
                <a:gd name="connsiteY2" fmla="*/ 232452 h 726559"/>
                <a:gd name="connsiteX3" fmla="*/ 2844442 w 2844442"/>
                <a:gd name="connsiteY3" fmla="*/ 363279 h 726559"/>
                <a:gd name="connsiteX4" fmla="*/ 2618878 w 2844442"/>
                <a:gd name="connsiteY4" fmla="*/ 494106 h 726559"/>
                <a:gd name="connsiteX5" fmla="*/ 2618878 w 2844442"/>
                <a:gd name="connsiteY5" fmla="*/ 726559 h 726559"/>
                <a:gd name="connsiteX6" fmla="*/ 0 w 2844442"/>
                <a:gd name="connsiteY6" fmla="*/ 726559 h 7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4442" h="726559">
                  <a:moveTo>
                    <a:pt x="0" y="0"/>
                  </a:moveTo>
                  <a:lnTo>
                    <a:pt x="2618878" y="0"/>
                  </a:lnTo>
                  <a:lnTo>
                    <a:pt x="2618878" y="232452"/>
                  </a:lnTo>
                  <a:lnTo>
                    <a:pt x="2844442" y="363279"/>
                  </a:lnTo>
                  <a:lnTo>
                    <a:pt x="2618878" y="494106"/>
                  </a:lnTo>
                  <a:lnTo>
                    <a:pt x="2618878" y="726559"/>
                  </a:lnTo>
                  <a:lnTo>
                    <a:pt x="0" y="726559"/>
                  </a:lnTo>
                  <a:close/>
                </a:path>
              </a:pathLst>
            </a:custGeom>
            <a:solidFill>
              <a:srgbClr val="0F6FC6"/>
            </a:solidFill>
            <a:ln>
              <a:noFill/>
            </a:ln>
          </p:spPr>
          <p:style>
            <a:lnRef idx="2">
              <a:srgbClr val="0F6FC6">
                <a:shade val="50000"/>
              </a:srgbClr>
            </a:lnRef>
            <a:fillRef idx="1">
              <a:srgbClr val="0F6FC6"/>
            </a:fillRef>
            <a:effectRef idx="0">
              <a:srgbClr val="0F6FC6"/>
            </a:effectRef>
            <a:fontRef idx="minor">
              <a:sysClr val="window" lastClr="FFFFFF"/>
            </a:fontRef>
          </p:style>
          <p:txBody>
            <a:bodyPr wrap="square" rIns="144000" rtlCol="0" anchor="ctr">
              <a:normAutofit/>
            </a:bodyPr>
            <a:lstStyle/>
            <a:p>
              <a:pPr algn="ctr"/>
              <a:r>
                <a:rPr lang="zh-CN" altLang="en-US" sz="1800" b="1" noProof="0" dirty="0">
                  <a:solidFill>
                    <a:schemeClr val="bg1"/>
                  </a:solidFill>
                  <a:effectLst/>
                  <a:latin typeface="微软雅黑" panose="020B0503020204020204" charset="-122"/>
                  <a:ea typeface="微软雅黑" panose="020B0503020204020204" charset="-122"/>
                  <a:sym typeface="+mn-ea"/>
                </a:rPr>
                <a:t>吸气性呼吸困难</a:t>
              </a:r>
              <a:endParaRPr lang="zh-CN" altLang="en-US" sz="1800" b="1" noProof="0" dirty="0">
                <a:solidFill>
                  <a:schemeClr val="bg1"/>
                </a:solidFill>
                <a:effectLst/>
                <a:latin typeface="微软雅黑" panose="020B0503020204020204" charset="-122"/>
                <a:ea typeface="微软雅黑" panose="020B0503020204020204" charset="-122"/>
                <a:cs typeface="+mn-ea"/>
                <a:sym typeface="+mn-ea"/>
              </a:endParaRPr>
            </a:p>
          </p:txBody>
        </p:sp>
        <p:sp>
          <p:nvSpPr>
            <p:cNvPr id="8" name="Text Box 22"/>
            <p:cNvSpPr txBox="1">
              <a:spLocks noChangeArrowheads="1"/>
            </p:cNvSpPr>
            <p:nvPr>
              <p:custDataLst>
                <p:tags r:id="rId4"/>
              </p:custDataLst>
            </p:nvPr>
          </p:nvSpPr>
          <p:spPr bwMode="gray">
            <a:xfrm>
              <a:off x="5323830" y="1361785"/>
              <a:ext cx="2920284" cy="721448"/>
            </a:xfrm>
            <a:prstGeom prst="rect">
              <a:avLst/>
            </a:prstGeom>
            <a:noFill/>
            <a:ln>
              <a:noFill/>
            </a:ln>
            <a:effectLst/>
            <a:extLst>
              <a:ext uri="{909E8E84-426E-40DD-AFC4-6F175D3DCCD1}">
                <a14:hiddenFill xmlns:a14="http://schemas.microsoft.com/office/drawing/2010/main">
                  <a:solidFill>
                    <a:srgbClr val="0F6FC6"/>
                  </a:solidFill>
                </a14:hiddenFill>
              </a:ext>
              <a:ext uri="{91240B29-F687-4F45-9708-019B960494DF}">
                <a14:hiddenLine xmlns:a14="http://schemas.microsoft.com/office/drawing/2010/main" w="9525">
                  <a:solidFill>
                    <a:sysClr val="windowText" lastClr="000000"/>
                  </a:solidFill>
                  <a:miter lim="800000"/>
                  <a:headEnd/>
                  <a:tailEnd/>
                </a14:hiddenLine>
              </a:ext>
              <a:ext uri="{AF507438-7753-43E0-B8FC-AC1667EBCBE1}">
                <a14:hiddenEffects xmlns:a14="http://schemas.microsoft.com/office/drawing/2010/main">
                  <a:effectLst>
                    <a:outerShdw dist="35921" dir="2700000" algn="ctr" rotWithShape="0">
                      <a:srgbClr val="DBEFF9"/>
                    </a:outerShdw>
                  </a:effectLst>
                </a14:hiddenEffects>
              </a:ext>
            </a:extLst>
          </p:spPr>
          <p:txBody>
            <a:bodyPr wrap="square" lIns="0" tIns="0" rIns="0" bIns="0" anchor="ctr" anchorCtr="0">
              <a:normAutofit/>
            </a:bodyPr>
            <a:lstStyle>
              <a:lvl1pPr eaLnBrk="0" hangingPunct="0">
                <a:defRPr i="1">
                  <a:solidFill>
                    <a:sysClr val="windowText" lastClr="000000"/>
                  </a:solidFill>
                  <a:latin typeface="Arial" panose="020B0604020202020204" pitchFamily="34" charset="0"/>
                </a:defRPr>
              </a:lvl1pPr>
              <a:lvl2pPr marL="742950" indent="-285750" eaLnBrk="0" hangingPunct="0">
                <a:defRPr i="1">
                  <a:solidFill>
                    <a:sysClr val="windowText" lastClr="000000"/>
                  </a:solidFill>
                  <a:latin typeface="Arial" panose="020B0604020202020204" pitchFamily="34" charset="0"/>
                </a:defRPr>
              </a:lvl2pPr>
              <a:lvl3pPr marL="1143000" indent="-228600" eaLnBrk="0" hangingPunct="0">
                <a:defRPr i="1">
                  <a:solidFill>
                    <a:sysClr val="windowText" lastClr="000000"/>
                  </a:solidFill>
                  <a:latin typeface="Arial" panose="020B0604020202020204" pitchFamily="34" charset="0"/>
                </a:defRPr>
              </a:lvl3pPr>
              <a:lvl4pPr marL="1600200" indent="-228600" eaLnBrk="0" hangingPunct="0">
                <a:defRPr i="1">
                  <a:solidFill>
                    <a:sysClr val="windowText" lastClr="000000"/>
                  </a:solidFill>
                  <a:latin typeface="Arial" panose="020B0604020202020204" pitchFamily="34" charset="0"/>
                </a:defRPr>
              </a:lvl4pPr>
              <a:lvl5pPr marL="2057400" indent="-228600" eaLnBrk="0" hangingPunct="0">
                <a:defRPr i="1">
                  <a:solidFill>
                    <a:sysClr val="windowText" lastClr="000000"/>
                  </a:solidFill>
                  <a:latin typeface="Arial" panose="020B0604020202020204" pitchFamily="34" charset="0"/>
                </a:defRPr>
              </a:lvl5pPr>
              <a:lvl6pPr marL="2514600" indent="-228600" algn="ctr" eaLnBrk="0" fontAlgn="base" hangingPunct="0">
                <a:spcBef>
                  <a:spcPct val="0"/>
                </a:spcBef>
                <a:spcAft>
                  <a:spcPct val="0"/>
                </a:spcAft>
                <a:defRPr i="1">
                  <a:solidFill>
                    <a:sysClr val="windowText" lastClr="000000"/>
                  </a:solidFill>
                  <a:latin typeface="Arial" panose="020B0604020202020204" pitchFamily="34" charset="0"/>
                </a:defRPr>
              </a:lvl6pPr>
              <a:lvl7pPr marL="2971800" indent="-228600" algn="ctr" eaLnBrk="0" fontAlgn="base" hangingPunct="0">
                <a:spcBef>
                  <a:spcPct val="0"/>
                </a:spcBef>
                <a:spcAft>
                  <a:spcPct val="0"/>
                </a:spcAft>
                <a:defRPr i="1">
                  <a:solidFill>
                    <a:sysClr val="windowText" lastClr="000000"/>
                  </a:solidFill>
                  <a:latin typeface="Arial" panose="020B0604020202020204" pitchFamily="34" charset="0"/>
                </a:defRPr>
              </a:lvl7pPr>
              <a:lvl8pPr marL="3429000" indent="-228600" algn="ctr" eaLnBrk="0" fontAlgn="base" hangingPunct="0">
                <a:spcBef>
                  <a:spcPct val="0"/>
                </a:spcBef>
                <a:spcAft>
                  <a:spcPct val="0"/>
                </a:spcAft>
                <a:defRPr i="1">
                  <a:solidFill>
                    <a:sysClr val="windowText" lastClr="000000"/>
                  </a:solidFill>
                  <a:latin typeface="Arial" panose="020B0604020202020204" pitchFamily="34" charset="0"/>
                </a:defRPr>
              </a:lvl8pPr>
              <a:lvl9pPr marL="3886200" indent="-228600" algn="ctr" eaLnBrk="0" fontAlgn="base" hangingPunct="0">
                <a:spcBef>
                  <a:spcPct val="0"/>
                </a:spcBef>
                <a:spcAft>
                  <a:spcPct val="0"/>
                </a:spcAft>
                <a:defRPr i="1">
                  <a:solidFill>
                    <a:sysClr val="windowText" lastClr="000000"/>
                  </a:solidFill>
                  <a:latin typeface="Arial" panose="020B0604020202020204" pitchFamily="34" charset="0"/>
                </a:defRPr>
              </a:lvl9pPr>
            </a:lstStyle>
            <a:p>
              <a:pPr marR="0" lvl="0" algn="just" defTabSz="914400" rtl="0">
                <a:lnSpc>
                  <a:spcPct val="125000"/>
                </a:lnSpc>
                <a:spcBef>
                  <a:spcPct val="0"/>
                </a:spcBef>
                <a:spcAft>
                  <a:spcPct val="0"/>
                </a:spcAft>
                <a:buClrTx/>
                <a:buSzTx/>
                <a:buFontTx/>
                <a:buNone/>
                <a:defRPr/>
              </a:pPr>
              <a:r>
                <a:rPr lang="zh-CN" altLang="en-US" b="1" i="0" noProof="0">
                  <a:ln>
                    <a:noFill/>
                  </a:ln>
                  <a:solidFill>
                    <a:schemeClr val="tx1"/>
                  </a:solidFill>
                  <a:effectLst>
                    <a:outerShdw blurRad="38100" dist="38100" dir="2700000" algn="tl">
                      <a:srgbClr val="FFFFFF"/>
                    </a:outerShdw>
                  </a:effectLst>
                  <a:uLnTx/>
                  <a:uFillTx/>
                  <a:latin typeface="微软雅黑" panose="020B0503020204020204" charset="-122"/>
                  <a:ea typeface="微软雅黑" panose="020B0503020204020204" charset="-122"/>
                  <a:cs typeface="微软雅黑" panose="020B0503020204020204" charset="-122"/>
                  <a:sym typeface="+mn-ea"/>
                </a:rPr>
                <a:t>由上呼吸道部分梗阻，气流不能顺利进入肺，吸气时呼吸肌收缩，肺内负压极度增高所致。其特点是吸气困难，吸气时间显著延长，有明显的三凹征（胸骨上窝、锁骨上窝、肋间隙凹陷）。常见于喉头水肿、气管（气管）异物等。 </a:t>
              </a:r>
              <a:endParaRPr lang="en-US" altLang="zh-CN" i="0" dirty="0">
                <a:solidFill>
                  <a:sysClr val="windowText" lastClr="000000">
                    <a:lumMod val="75000"/>
                    <a:lumOff val="25000"/>
                  </a:sysClr>
                </a:solidFill>
                <a:latin typeface="Arial" panose="020B0604020202020204" pitchFamily="34" charset="0"/>
                <a:sym typeface="Arial" panose="020B0604020202020204" pitchFamily="34" charset="0"/>
              </a:endParaRPr>
            </a:p>
          </p:txBody>
        </p:sp>
      </p:grpSp>
      <p:grpSp>
        <p:nvGrpSpPr>
          <p:cNvPr id="12" name="组合 11"/>
          <p:cNvGrpSpPr/>
          <p:nvPr>
            <p:custDataLst>
              <p:tags r:id="rId5"/>
            </p:custDataLst>
          </p:nvPr>
        </p:nvGrpSpPr>
        <p:grpSpPr>
          <a:xfrm>
            <a:off x="766804" y="3232571"/>
            <a:ext cx="9789160" cy="1163063"/>
            <a:chOff x="2249713" y="2083233"/>
            <a:chExt cx="6115234" cy="726559"/>
          </a:xfrm>
        </p:grpSpPr>
        <p:sp>
          <p:nvSpPr>
            <p:cNvPr id="13" name="任意多边形 12"/>
            <p:cNvSpPr/>
            <p:nvPr>
              <p:custDataLst>
                <p:tags r:id="rId6"/>
              </p:custDataLst>
            </p:nvPr>
          </p:nvSpPr>
          <p:spPr>
            <a:xfrm>
              <a:off x="2249713" y="2083233"/>
              <a:ext cx="2844442" cy="726559"/>
            </a:xfrm>
            <a:custGeom>
              <a:avLst/>
              <a:gdLst>
                <a:gd name="connsiteX0" fmla="*/ 0 w 2844442"/>
                <a:gd name="connsiteY0" fmla="*/ 0 h 726559"/>
                <a:gd name="connsiteX1" fmla="*/ 2618878 w 2844442"/>
                <a:gd name="connsiteY1" fmla="*/ 0 h 726559"/>
                <a:gd name="connsiteX2" fmla="*/ 2618878 w 2844442"/>
                <a:gd name="connsiteY2" fmla="*/ 232452 h 726559"/>
                <a:gd name="connsiteX3" fmla="*/ 2844442 w 2844442"/>
                <a:gd name="connsiteY3" fmla="*/ 363279 h 726559"/>
                <a:gd name="connsiteX4" fmla="*/ 2618878 w 2844442"/>
                <a:gd name="connsiteY4" fmla="*/ 494106 h 726559"/>
                <a:gd name="connsiteX5" fmla="*/ 2618878 w 2844442"/>
                <a:gd name="connsiteY5" fmla="*/ 726559 h 726559"/>
                <a:gd name="connsiteX6" fmla="*/ 0 w 2844442"/>
                <a:gd name="connsiteY6" fmla="*/ 726559 h 7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4442" h="726559">
                  <a:moveTo>
                    <a:pt x="0" y="0"/>
                  </a:moveTo>
                  <a:lnTo>
                    <a:pt x="2618878" y="0"/>
                  </a:lnTo>
                  <a:lnTo>
                    <a:pt x="2618878" y="232452"/>
                  </a:lnTo>
                  <a:lnTo>
                    <a:pt x="2844442" y="363279"/>
                  </a:lnTo>
                  <a:lnTo>
                    <a:pt x="2618878" y="494106"/>
                  </a:lnTo>
                  <a:lnTo>
                    <a:pt x="2618878" y="726559"/>
                  </a:lnTo>
                  <a:lnTo>
                    <a:pt x="0" y="726559"/>
                  </a:lnTo>
                  <a:close/>
                </a:path>
              </a:pathLst>
            </a:custGeom>
            <a:solidFill>
              <a:srgbClr val="009DD9"/>
            </a:solidFill>
            <a:ln>
              <a:noFill/>
            </a:ln>
          </p:spPr>
          <p:style>
            <a:lnRef idx="2">
              <a:srgbClr val="0F6FC6">
                <a:shade val="50000"/>
              </a:srgbClr>
            </a:lnRef>
            <a:fillRef idx="1">
              <a:srgbClr val="0F6FC6"/>
            </a:fillRef>
            <a:effectRef idx="0">
              <a:srgbClr val="0F6FC6"/>
            </a:effectRef>
            <a:fontRef idx="minor">
              <a:sysClr val="window" lastClr="FFFFFF"/>
            </a:fontRef>
          </p:style>
          <p:txBody>
            <a:bodyPr wrap="square" rIns="144000" rtlCol="0" anchor="ctr">
              <a:normAutofit/>
            </a:bodyPr>
            <a:lstStyle/>
            <a:p>
              <a:pPr marR="0" algn="ctr" defTabSz="914400">
                <a:spcBef>
                  <a:spcPct val="50000"/>
                </a:spcBef>
                <a:buClrTx/>
                <a:buSzTx/>
                <a:buFontTx/>
                <a:buNone/>
                <a:defRPr/>
              </a:pPr>
              <a:r>
                <a:rPr lang="zh-CN" altLang="en-US" sz="1800" b="1" noProof="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呼气性呼吸困难</a:t>
              </a:r>
              <a:r>
                <a:rPr lang="zh-CN" altLang="en-US" sz="1800" noProof="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 </a:t>
              </a:r>
              <a:endParaRPr lang="zh-CN" altLang="en-US" sz="1800" noProof="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27" name="Text Box 22"/>
            <p:cNvSpPr txBox="1">
              <a:spLocks noChangeArrowheads="1"/>
            </p:cNvSpPr>
            <p:nvPr>
              <p:custDataLst>
                <p:tags r:id="rId7"/>
              </p:custDataLst>
            </p:nvPr>
          </p:nvSpPr>
          <p:spPr bwMode="gray">
            <a:xfrm>
              <a:off x="5323991" y="2085613"/>
              <a:ext cx="3040956" cy="721563"/>
            </a:xfrm>
            <a:prstGeom prst="rect">
              <a:avLst/>
            </a:prstGeom>
            <a:noFill/>
            <a:ln>
              <a:noFill/>
            </a:ln>
            <a:effectLst/>
            <a:extLst>
              <a:ext uri="{909E8E84-426E-40DD-AFC4-6F175D3DCCD1}">
                <a14:hiddenFill xmlns:a14="http://schemas.microsoft.com/office/drawing/2010/main">
                  <a:solidFill>
                    <a:srgbClr val="0F6FC6"/>
                  </a:solidFill>
                </a14:hiddenFill>
              </a:ext>
              <a:ext uri="{91240B29-F687-4F45-9708-019B960494DF}">
                <a14:hiddenLine xmlns:a14="http://schemas.microsoft.com/office/drawing/2010/main" w="9525">
                  <a:solidFill>
                    <a:sysClr val="windowText" lastClr="000000"/>
                  </a:solidFill>
                  <a:miter lim="800000"/>
                  <a:headEnd/>
                  <a:tailEnd/>
                </a14:hiddenLine>
              </a:ext>
              <a:ext uri="{AF507438-7753-43E0-B8FC-AC1667EBCBE1}">
                <a14:hiddenEffects xmlns:a14="http://schemas.microsoft.com/office/drawing/2010/main">
                  <a:effectLst>
                    <a:outerShdw dist="35921" dir="2700000" algn="ctr" rotWithShape="0">
                      <a:srgbClr val="DBEFF9"/>
                    </a:outerShdw>
                  </a:effectLst>
                </a14:hiddenEffects>
              </a:ext>
            </a:extLst>
          </p:spPr>
          <p:txBody>
            <a:bodyPr wrap="square" lIns="0" tIns="0" rIns="0" bIns="0" anchor="ctr" anchorCtr="0">
              <a:normAutofit/>
            </a:bodyPr>
            <a:lstStyle>
              <a:lvl1pPr eaLnBrk="0" hangingPunct="0">
                <a:defRPr i="1">
                  <a:solidFill>
                    <a:sysClr val="windowText" lastClr="000000"/>
                  </a:solidFill>
                  <a:latin typeface="Arial" panose="020B0604020202020204" pitchFamily="34" charset="0"/>
                </a:defRPr>
              </a:lvl1pPr>
              <a:lvl2pPr marL="742950" indent="-285750" eaLnBrk="0" hangingPunct="0">
                <a:defRPr i="1">
                  <a:solidFill>
                    <a:sysClr val="windowText" lastClr="000000"/>
                  </a:solidFill>
                  <a:latin typeface="Arial" panose="020B0604020202020204" pitchFamily="34" charset="0"/>
                </a:defRPr>
              </a:lvl2pPr>
              <a:lvl3pPr marL="1143000" indent="-228600" eaLnBrk="0" hangingPunct="0">
                <a:defRPr i="1">
                  <a:solidFill>
                    <a:sysClr val="windowText" lastClr="000000"/>
                  </a:solidFill>
                  <a:latin typeface="Arial" panose="020B0604020202020204" pitchFamily="34" charset="0"/>
                </a:defRPr>
              </a:lvl3pPr>
              <a:lvl4pPr marL="1600200" indent="-228600" eaLnBrk="0" hangingPunct="0">
                <a:defRPr i="1">
                  <a:solidFill>
                    <a:sysClr val="windowText" lastClr="000000"/>
                  </a:solidFill>
                  <a:latin typeface="Arial" panose="020B0604020202020204" pitchFamily="34" charset="0"/>
                </a:defRPr>
              </a:lvl4pPr>
              <a:lvl5pPr marL="2057400" indent="-228600" eaLnBrk="0" hangingPunct="0">
                <a:defRPr i="1">
                  <a:solidFill>
                    <a:sysClr val="windowText" lastClr="000000"/>
                  </a:solidFill>
                  <a:latin typeface="Arial" panose="020B0604020202020204" pitchFamily="34" charset="0"/>
                </a:defRPr>
              </a:lvl5pPr>
              <a:lvl6pPr marL="2514600" indent="-228600" algn="ctr" eaLnBrk="0" fontAlgn="base" hangingPunct="0">
                <a:spcBef>
                  <a:spcPct val="0"/>
                </a:spcBef>
                <a:spcAft>
                  <a:spcPct val="0"/>
                </a:spcAft>
                <a:defRPr i="1">
                  <a:solidFill>
                    <a:sysClr val="windowText" lastClr="000000"/>
                  </a:solidFill>
                  <a:latin typeface="Arial" panose="020B0604020202020204" pitchFamily="34" charset="0"/>
                </a:defRPr>
              </a:lvl6pPr>
              <a:lvl7pPr marL="2971800" indent="-228600" algn="ctr" eaLnBrk="0" fontAlgn="base" hangingPunct="0">
                <a:spcBef>
                  <a:spcPct val="0"/>
                </a:spcBef>
                <a:spcAft>
                  <a:spcPct val="0"/>
                </a:spcAft>
                <a:defRPr i="1">
                  <a:solidFill>
                    <a:sysClr val="windowText" lastClr="000000"/>
                  </a:solidFill>
                  <a:latin typeface="Arial" panose="020B0604020202020204" pitchFamily="34" charset="0"/>
                </a:defRPr>
              </a:lvl7pPr>
              <a:lvl8pPr marL="3429000" indent="-228600" algn="ctr" eaLnBrk="0" fontAlgn="base" hangingPunct="0">
                <a:spcBef>
                  <a:spcPct val="0"/>
                </a:spcBef>
                <a:spcAft>
                  <a:spcPct val="0"/>
                </a:spcAft>
                <a:defRPr i="1">
                  <a:solidFill>
                    <a:sysClr val="windowText" lastClr="000000"/>
                  </a:solidFill>
                  <a:latin typeface="Arial" panose="020B0604020202020204" pitchFamily="34" charset="0"/>
                </a:defRPr>
              </a:lvl8pPr>
              <a:lvl9pPr marL="3886200" indent="-228600" algn="ctr" eaLnBrk="0" fontAlgn="base" hangingPunct="0">
                <a:spcBef>
                  <a:spcPct val="0"/>
                </a:spcBef>
                <a:spcAft>
                  <a:spcPct val="0"/>
                </a:spcAft>
                <a:defRPr i="1">
                  <a:solidFill>
                    <a:sysClr val="windowText" lastClr="000000"/>
                  </a:solidFill>
                  <a:latin typeface="Arial" panose="020B0604020202020204" pitchFamily="34" charset="0"/>
                </a:defRPr>
              </a:lvl9pPr>
            </a:lstStyle>
            <a:p>
              <a:pPr>
                <a:lnSpc>
                  <a:spcPct val="125000"/>
                </a:lnSpc>
                <a:spcBef>
                  <a:spcPts val="0"/>
                </a:spcBef>
                <a:spcAft>
                  <a:spcPts val="0"/>
                </a:spcAft>
              </a:pPr>
              <a:r>
                <a:rPr lang="zh-CN" altLang="en-US" b="1" i="0" noProof="0">
                  <a:ln>
                    <a:noFill/>
                  </a:ln>
                  <a:solidFill>
                    <a:schemeClr val="tx1"/>
                  </a:solidFill>
                  <a:effectLst>
                    <a:outerShdw blurRad="38100" dist="38100" dir="2700000" algn="tl">
                      <a:srgbClr val="FFFFFF"/>
                    </a:outerShdw>
                  </a:effectLst>
                  <a:uLnTx/>
                  <a:uFillTx/>
                  <a:latin typeface="微软雅黑" panose="020B0503020204020204" charset="-122"/>
                  <a:ea typeface="微软雅黑" panose="020B0503020204020204" charset="-122"/>
                  <a:cs typeface="微软雅黑" panose="020B0503020204020204" charset="-122"/>
                  <a:sym typeface="+mn-ea"/>
                </a:rPr>
                <a:t>由于下呼吸道部分梗阻，气流呼出不畅所致。其特点是呼气费力，呼气时间延长。常见于支气管哮喘、阻塞性肺气肿等。 </a:t>
              </a:r>
              <a:endParaRPr kumimoji="0" lang="zh-CN" altLang="en-US" b="1" i="0" u="none" strike="noStrike" kern="1200" cap="none" spc="0" normalizeH="0" baseline="0" noProof="0">
                <a:ln>
                  <a:noFill/>
                </a:ln>
                <a:solidFill>
                  <a:schemeClr val="tx1"/>
                </a:solidFill>
                <a:effectLst>
                  <a:outerShdw blurRad="38100" dist="38100" dir="2700000" algn="tl">
                    <a:srgbClr val="FFFFFF"/>
                  </a:outerShdw>
                </a:effectLst>
                <a:uLnTx/>
                <a:uFillTx/>
                <a:latin typeface="微软雅黑" panose="020B0503020204020204" charset="-122"/>
                <a:ea typeface="微软雅黑" panose="020B0503020204020204" charset="-122"/>
                <a:cs typeface="微软雅黑" panose="020B0503020204020204" charset="-122"/>
              </a:endParaRPr>
            </a:p>
            <a:p>
              <a:pPr>
                <a:lnSpc>
                  <a:spcPct val="125000"/>
                </a:lnSpc>
                <a:spcBef>
                  <a:spcPts val="0"/>
                </a:spcBef>
                <a:spcAft>
                  <a:spcPts val="0"/>
                </a:spcAft>
              </a:pPr>
              <a:endParaRPr lang="en-US" altLang="zh-CN" i="0" dirty="0">
                <a:solidFill>
                  <a:sysClr val="windowText" lastClr="000000">
                    <a:lumMod val="75000"/>
                    <a:lumOff val="25000"/>
                  </a:sysClr>
                </a:solidFill>
                <a:latin typeface="Arial" panose="020B0604020202020204" pitchFamily="34" charset="0"/>
                <a:sym typeface="Arial" panose="020B0604020202020204" pitchFamily="34" charset="0"/>
              </a:endParaRPr>
            </a:p>
          </p:txBody>
        </p:sp>
      </p:grpSp>
      <p:grpSp>
        <p:nvGrpSpPr>
          <p:cNvPr id="14" name="组合 13"/>
          <p:cNvGrpSpPr/>
          <p:nvPr>
            <p:custDataLst>
              <p:tags r:id="rId8"/>
            </p:custDataLst>
          </p:nvPr>
        </p:nvGrpSpPr>
        <p:grpSpPr>
          <a:xfrm>
            <a:off x="766804" y="4387452"/>
            <a:ext cx="9595733" cy="1163063"/>
            <a:chOff x="2249713" y="2804681"/>
            <a:chExt cx="5994401" cy="726559"/>
          </a:xfrm>
        </p:grpSpPr>
        <p:sp>
          <p:nvSpPr>
            <p:cNvPr id="15" name="任意多边形 14"/>
            <p:cNvSpPr/>
            <p:nvPr>
              <p:custDataLst>
                <p:tags r:id="rId9"/>
              </p:custDataLst>
            </p:nvPr>
          </p:nvSpPr>
          <p:spPr>
            <a:xfrm>
              <a:off x="2249713" y="2804681"/>
              <a:ext cx="2844442" cy="726559"/>
            </a:xfrm>
            <a:custGeom>
              <a:avLst/>
              <a:gdLst>
                <a:gd name="connsiteX0" fmla="*/ 0 w 2844442"/>
                <a:gd name="connsiteY0" fmla="*/ 0 h 726559"/>
                <a:gd name="connsiteX1" fmla="*/ 2618878 w 2844442"/>
                <a:gd name="connsiteY1" fmla="*/ 0 h 726559"/>
                <a:gd name="connsiteX2" fmla="*/ 2618878 w 2844442"/>
                <a:gd name="connsiteY2" fmla="*/ 232452 h 726559"/>
                <a:gd name="connsiteX3" fmla="*/ 2844442 w 2844442"/>
                <a:gd name="connsiteY3" fmla="*/ 363279 h 726559"/>
                <a:gd name="connsiteX4" fmla="*/ 2618878 w 2844442"/>
                <a:gd name="connsiteY4" fmla="*/ 494106 h 726559"/>
                <a:gd name="connsiteX5" fmla="*/ 2618878 w 2844442"/>
                <a:gd name="connsiteY5" fmla="*/ 726559 h 726559"/>
                <a:gd name="connsiteX6" fmla="*/ 0 w 2844442"/>
                <a:gd name="connsiteY6" fmla="*/ 726559 h 7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4442" h="726559">
                  <a:moveTo>
                    <a:pt x="0" y="0"/>
                  </a:moveTo>
                  <a:lnTo>
                    <a:pt x="2618878" y="0"/>
                  </a:lnTo>
                  <a:lnTo>
                    <a:pt x="2618878" y="232452"/>
                  </a:lnTo>
                  <a:lnTo>
                    <a:pt x="2844442" y="363279"/>
                  </a:lnTo>
                  <a:lnTo>
                    <a:pt x="2618878" y="494106"/>
                  </a:lnTo>
                  <a:lnTo>
                    <a:pt x="2618878" y="726559"/>
                  </a:lnTo>
                  <a:lnTo>
                    <a:pt x="0" y="726559"/>
                  </a:lnTo>
                  <a:close/>
                </a:path>
              </a:pathLst>
            </a:custGeom>
            <a:solidFill>
              <a:srgbClr val="0F6FC6"/>
            </a:solidFill>
            <a:ln>
              <a:noFill/>
            </a:ln>
          </p:spPr>
          <p:style>
            <a:lnRef idx="2">
              <a:srgbClr val="0F6FC6">
                <a:shade val="50000"/>
              </a:srgbClr>
            </a:lnRef>
            <a:fillRef idx="1">
              <a:srgbClr val="0F6FC6"/>
            </a:fillRef>
            <a:effectRef idx="0">
              <a:srgbClr val="0F6FC6"/>
            </a:effectRef>
            <a:fontRef idx="minor">
              <a:sysClr val="window" lastClr="FFFFFF"/>
            </a:fontRef>
          </p:style>
          <p:txBody>
            <a:bodyPr wrap="square" rIns="144000" rtlCol="0" anchor="ctr">
              <a:normAutofit/>
            </a:bodyPr>
            <a:lstStyle/>
            <a:p>
              <a:pPr algn="ctr">
                <a:spcBef>
                  <a:spcPct val="50000"/>
                </a:spcBef>
              </a:pPr>
              <a:r>
                <a:rPr lang="zh-CN" altLang="en-US" sz="1800" b="1" dirty="0">
                  <a:solidFill>
                    <a:schemeClr val="bg1"/>
                  </a:solidFill>
                  <a:latin typeface="微软雅黑" panose="020B0503020204020204" charset="-122"/>
                  <a:ea typeface="微软雅黑" panose="020B0503020204020204" charset="-122"/>
                  <a:cs typeface="微软雅黑" panose="020B0503020204020204" charset="-122"/>
                  <a:sym typeface="+mn-ea"/>
                </a:rPr>
                <a:t>混合性呼吸困难</a:t>
              </a:r>
              <a:r>
                <a:rPr lang="zh-CN" altLang="en-US" sz="1800" dirty="0">
                  <a:solidFill>
                    <a:schemeClr val="bg1"/>
                  </a:solidFill>
                  <a:latin typeface="微软雅黑" panose="020B0503020204020204" charset="-122"/>
                  <a:ea typeface="微软雅黑" panose="020B0503020204020204" charset="-122"/>
                  <a:cs typeface="微软雅黑" panose="020B0503020204020204" charset="-122"/>
                  <a:sym typeface="+mn-ea"/>
                </a:rPr>
                <a:t> </a:t>
              </a:r>
              <a:endParaRPr lang="zh-CN" altLang="en-US" sz="1800"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6" name="Text Box 22"/>
            <p:cNvSpPr txBox="1">
              <a:spLocks noChangeArrowheads="1"/>
            </p:cNvSpPr>
            <p:nvPr>
              <p:custDataLst>
                <p:tags r:id="rId10"/>
              </p:custDataLst>
            </p:nvPr>
          </p:nvSpPr>
          <p:spPr bwMode="gray">
            <a:xfrm>
              <a:off x="5323830" y="2809791"/>
              <a:ext cx="2920284" cy="721448"/>
            </a:xfrm>
            <a:prstGeom prst="rect">
              <a:avLst/>
            </a:prstGeom>
            <a:noFill/>
            <a:ln>
              <a:noFill/>
            </a:ln>
            <a:effectLst/>
            <a:extLst>
              <a:ext uri="{909E8E84-426E-40DD-AFC4-6F175D3DCCD1}">
                <a14:hiddenFill xmlns:a14="http://schemas.microsoft.com/office/drawing/2010/main">
                  <a:solidFill>
                    <a:srgbClr val="0F6FC6"/>
                  </a:solidFill>
                </a14:hiddenFill>
              </a:ext>
              <a:ext uri="{91240B29-F687-4F45-9708-019B960494DF}">
                <a14:hiddenLine xmlns:a14="http://schemas.microsoft.com/office/drawing/2010/main" w="9525">
                  <a:solidFill>
                    <a:sysClr val="windowText" lastClr="000000"/>
                  </a:solidFill>
                  <a:miter lim="800000"/>
                  <a:headEnd/>
                  <a:tailEnd/>
                </a14:hiddenLine>
              </a:ext>
              <a:ext uri="{AF507438-7753-43E0-B8FC-AC1667EBCBE1}">
                <a14:hiddenEffects xmlns:a14="http://schemas.microsoft.com/office/drawing/2010/main">
                  <a:effectLst>
                    <a:outerShdw dist="35921" dir="2700000" algn="ctr" rotWithShape="0">
                      <a:srgbClr val="DBEFF9"/>
                    </a:outerShdw>
                  </a:effectLst>
                </a14:hiddenEffects>
              </a:ext>
            </a:extLst>
          </p:spPr>
          <p:txBody>
            <a:bodyPr wrap="square" lIns="0" tIns="0" rIns="0" bIns="0" anchor="ctr" anchorCtr="0">
              <a:normAutofit/>
            </a:bodyPr>
            <a:lstStyle>
              <a:lvl1pPr eaLnBrk="0" hangingPunct="0">
                <a:defRPr i="1">
                  <a:solidFill>
                    <a:sysClr val="windowText" lastClr="000000"/>
                  </a:solidFill>
                  <a:latin typeface="Arial" panose="020B0604020202020204" pitchFamily="34" charset="0"/>
                </a:defRPr>
              </a:lvl1pPr>
              <a:lvl2pPr marL="742950" indent="-285750" eaLnBrk="0" hangingPunct="0">
                <a:defRPr i="1">
                  <a:solidFill>
                    <a:sysClr val="windowText" lastClr="000000"/>
                  </a:solidFill>
                  <a:latin typeface="Arial" panose="020B0604020202020204" pitchFamily="34" charset="0"/>
                </a:defRPr>
              </a:lvl2pPr>
              <a:lvl3pPr marL="1143000" indent="-228600" eaLnBrk="0" hangingPunct="0">
                <a:defRPr i="1">
                  <a:solidFill>
                    <a:sysClr val="windowText" lastClr="000000"/>
                  </a:solidFill>
                  <a:latin typeface="Arial" panose="020B0604020202020204" pitchFamily="34" charset="0"/>
                </a:defRPr>
              </a:lvl3pPr>
              <a:lvl4pPr marL="1600200" indent="-228600" eaLnBrk="0" hangingPunct="0">
                <a:defRPr i="1">
                  <a:solidFill>
                    <a:sysClr val="windowText" lastClr="000000"/>
                  </a:solidFill>
                  <a:latin typeface="Arial" panose="020B0604020202020204" pitchFamily="34" charset="0"/>
                </a:defRPr>
              </a:lvl4pPr>
              <a:lvl5pPr marL="2057400" indent="-228600" eaLnBrk="0" hangingPunct="0">
                <a:defRPr i="1">
                  <a:solidFill>
                    <a:sysClr val="windowText" lastClr="000000"/>
                  </a:solidFill>
                  <a:latin typeface="Arial" panose="020B0604020202020204" pitchFamily="34" charset="0"/>
                </a:defRPr>
              </a:lvl5pPr>
              <a:lvl6pPr marL="2514600" indent="-228600" algn="ctr" eaLnBrk="0" fontAlgn="base" hangingPunct="0">
                <a:spcBef>
                  <a:spcPct val="0"/>
                </a:spcBef>
                <a:spcAft>
                  <a:spcPct val="0"/>
                </a:spcAft>
                <a:defRPr i="1">
                  <a:solidFill>
                    <a:sysClr val="windowText" lastClr="000000"/>
                  </a:solidFill>
                  <a:latin typeface="Arial" panose="020B0604020202020204" pitchFamily="34" charset="0"/>
                </a:defRPr>
              </a:lvl6pPr>
              <a:lvl7pPr marL="2971800" indent="-228600" algn="ctr" eaLnBrk="0" fontAlgn="base" hangingPunct="0">
                <a:spcBef>
                  <a:spcPct val="0"/>
                </a:spcBef>
                <a:spcAft>
                  <a:spcPct val="0"/>
                </a:spcAft>
                <a:defRPr i="1">
                  <a:solidFill>
                    <a:sysClr val="windowText" lastClr="000000"/>
                  </a:solidFill>
                  <a:latin typeface="Arial" panose="020B0604020202020204" pitchFamily="34" charset="0"/>
                </a:defRPr>
              </a:lvl7pPr>
              <a:lvl8pPr marL="3429000" indent="-228600" algn="ctr" eaLnBrk="0" fontAlgn="base" hangingPunct="0">
                <a:spcBef>
                  <a:spcPct val="0"/>
                </a:spcBef>
                <a:spcAft>
                  <a:spcPct val="0"/>
                </a:spcAft>
                <a:defRPr i="1">
                  <a:solidFill>
                    <a:sysClr val="windowText" lastClr="000000"/>
                  </a:solidFill>
                  <a:latin typeface="Arial" panose="020B0604020202020204" pitchFamily="34" charset="0"/>
                </a:defRPr>
              </a:lvl8pPr>
              <a:lvl9pPr marL="3886200" indent="-228600" algn="ctr" eaLnBrk="0" fontAlgn="base" hangingPunct="0">
                <a:spcBef>
                  <a:spcPct val="0"/>
                </a:spcBef>
                <a:spcAft>
                  <a:spcPct val="0"/>
                </a:spcAft>
                <a:defRPr i="1">
                  <a:solidFill>
                    <a:sysClr val="windowText" lastClr="000000"/>
                  </a:solidFill>
                  <a:latin typeface="Arial" panose="020B0604020202020204" pitchFamily="34" charset="0"/>
                </a:defRPr>
              </a:lvl9pPr>
            </a:lstStyle>
            <a:p>
              <a:pPr marL="0" marR="0" lvl="0" indent="0" algn="just" defTabSz="914400" rtl="0" eaLnBrk="1" fontAlgn="base" latinLnBrk="0" hangingPunct="1">
                <a:lnSpc>
                  <a:spcPct val="125000"/>
                </a:lnSpc>
                <a:spcBef>
                  <a:spcPts val="0"/>
                </a:spcBef>
                <a:spcAft>
                  <a:spcPts val="0"/>
                </a:spcAft>
                <a:buClrTx/>
                <a:buSzTx/>
                <a:buFontTx/>
                <a:buNone/>
                <a:defRPr/>
              </a:pPr>
              <a:r>
                <a:rPr lang="zh-CN" altLang="en-US" b="1" i="0" noProof="0" dirty="0">
                  <a:ln>
                    <a:noFill/>
                  </a:ln>
                  <a:solidFill>
                    <a:schemeClr val="tx1"/>
                  </a:solidFill>
                  <a:effectLst/>
                  <a:uLnTx/>
                  <a:uFillTx/>
                  <a:latin typeface="微软雅黑" panose="020B0503020204020204" charset="-122"/>
                  <a:ea typeface="微软雅黑" panose="020B0503020204020204" charset="-122"/>
                  <a:sym typeface="+mn-ea"/>
                </a:rPr>
                <a:t>特点是吸气、呼气均费力，呼吸频率增加。常见于重症肺炎、广泛性肺纤维化、大量胸腔积液等。</a:t>
              </a:r>
              <a:r>
                <a:rPr lang="zh-CN" altLang="en-US" i="0" noProof="0" dirty="0">
                  <a:ln>
                    <a:noFill/>
                  </a:ln>
                  <a:solidFill>
                    <a:schemeClr val="tx1"/>
                  </a:solidFill>
                  <a:effectLst/>
                  <a:uLnTx/>
                  <a:uFillTx/>
                  <a:latin typeface="+mn-lt"/>
                  <a:ea typeface="+mn-ea"/>
                  <a:sym typeface="+mn-ea"/>
                </a:rPr>
                <a:t> </a:t>
              </a:r>
              <a:endParaRPr lang="en-US" altLang="zh-CN" i="0" dirty="0">
                <a:solidFill>
                  <a:sysClr val="windowText" lastClr="000000">
                    <a:lumMod val="75000"/>
                    <a:lumOff val="25000"/>
                  </a:sysClr>
                </a:solidFill>
                <a:latin typeface="Arial" panose="020B0604020202020204" pitchFamily="34" charset="0"/>
                <a:sym typeface="Arial" panose="020B0604020202020204" pitchFamily="34" charset="0"/>
              </a:endParaRPr>
            </a:p>
          </p:txBody>
        </p:sp>
      </p:grpSp>
      <p:sp>
        <p:nvSpPr>
          <p:cNvPr id="17" name="矩形 16"/>
          <p:cNvSpPr/>
          <p:nvPr>
            <p:custDataLst>
              <p:tags r:id="rId11"/>
            </p:custDataLst>
          </p:nvPr>
        </p:nvSpPr>
        <p:spPr>
          <a:xfrm>
            <a:off x="755315" y="2077689"/>
            <a:ext cx="837703" cy="3472825"/>
          </a:xfrm>
          <a:prstGeom prst="rect">
            <a:avLst/>
          </a:prstGeom>
          <a:gradFill>
            <a:gsLst>
              <a:gs pos="0">
                <a:sysClr val="window" lastClr="FFFFFF">
                  <a:alpha val="0"/>
                </a:sysClr>
              </a:gs>
              <a:gs pos="100000">
                <a:sysClr val="windowText" lastClr="000000">
                  <a:alpha val="37000"/>
                </a:sysClr>
              </a:gs>
            </a:gsLst>
            <a:lin ang="10800000" scaled="0"/>
          </a:gradFill>
          <a:ln>
            <a:noFill/>
          </a:ln>
        </p:spPr>
        <p:style>
          <a:lnRef idx="2">
            <a:srgbClr val="0F6FC6">
              <a:shade val="50000"/>
            </a:srgbClr>
          </a:lnRef>
          <a:fillRef idx="1">
            <a:srgbClr val="0F6FC6"/>
          </a:fillRef>
          <a:effectRef idx="0">
            <a:srgbClr val="0F6FC6"/>
          </a:effectRef>
          <a:fontRef idx="minor">
            <a:sysClr val="window" lastClr="FFFFFF"/>
          </a:fontRef>
        </p:style>
        <p:txBody>
          <a:bodyPr wrap="square" rIns="144000" rtlCol="0" anchor="ctr">
            <a:normAutofit/>
          </a:bodyPr>
          <a:lstStyle/>
          <a:p>
            <a:pPr algn="ctr"/>
            <a:endParaRPr lang="zh-CN" altLang="en-US">
              <a:solidFill>
                <a:srgbClr val="FFFFFF"/>
              </a:solidFill>
              <a:sym typeface="Arial" panose="020B0604020202020204" pitchFamily="34" charset="0"/>
            </a:endParaRPr>
          </a:p>
        </p:txBody>
      </p:sp>
      <p:sp>
        <p:nvSpPr>
          <p:cNvPr id="2" name="Title 6"/>
          <p:cNvSpPr txBox="1"/>
          <p:nvPr>
            <p:custDataLst>
              <p:tags r:id="rId12"/>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二、异常呼吸的观察与护理</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7" name="标题 1"/>
          <p:cNvSpPr>
            <a:spLocks noGrp="1"/>
          </p:cNvSpPr>
          <p:nvPr>
            <p:ph type="title"/>
            <p:custDataLst>
              <p:tags r:id="rId1"/>
            </p:custDataLst>
          </p:nvPr>
        </p:nvSpPr>
        <p:spPr>
          <a:xfrm>
            <a:off x="911225" y="838200"/>
            <a:ext cx="4457065" cy="573405"/>
          </a:xfrm>
        </p:spPr>
        <p:txBody>
          <a:bodyPr vert="horz" wrap="square" lIns="0" tIns="60960" rIns="0" bIns="0" anchor="b" anchorCtr="0"/>
          <a:p>
            <a:pPr algn="l"/>
            <a:r>
              <a:rPr lang="zh-CN" altLang="en-US" sz="2500" b="1" dirty="0">
                <a:effectLst/>
              </a:rPr>
              <a:t>（二）异常呼吸的护理</a:t>
            </a:r>
            <a:endParaRPr lang="zh-CN" altLang="en-US" sz="2500" b="1" dirty="0">
              <a:effectLst/>
            </a:endParaRPr>
          </a:p>
        </p:txBody>
      </p:sp>
      <p:sp>
        <p:nvSpPr>
          <p:cNvPr id="3" name="任意多边形 2"/>
          <p:cNvSpPr/>
          <p:nvPr>
            <p:custDataLst>
              <p:tags r:id="rId2"/>
            </p:custDataLst>
          </p:nvPr>
        </p:nvSpPr>
        <p:spPr>
          <a:xfrm>
            <a:off x="1533778" y="1935703"/>
            <a:ext cx="466381" cy="323544"/>
          </a:xfrm>
          <a:custGeom>
            <a:avLst/>
            <a:gdLst>
              <a:gd name="connsiteX0" fmla="*/ 966389 w 1059135"/>
              <a:gd name="connsiteY0" fmla="*/ 2245 h 734756"/>
              <a:gd name="connsiteX1" fmla="*/ 1056891 w 1059135"/>
              <a:gd name="connsiteY1" fmla="*/ 137790 h 734756"/>
              <a:gd name="connsiteX2" fmla="*/ 956419 w 1059135"/>
              <a:gd name="connsiteY2" fmla="*/ 642009 h 734756"/>
              <a:gd name="connsiteX3" fmla="*/ 820873 w 1059135"/>
              <a:gd name="connsiteY3" fmla="*/ 732512 h 734756"/>
              <a:gd name="connsiteX4" fmla="*/ 820875 w 1059135"/>
              <a:gd name="connsiteY4" fmla="*/ 732511 h 734756"/>
              <a:gd name="connsiteX5" fmla="*/ 730372 w 1059135"/>
              <a:gd name="connsiteY5" fmla="*/ 596966 h 734756"/>
              <a:gd name="connsiteX6" fmla="*/ 830843 w 1059135"/>
              <a:gd name="connsiteY6" fmla="*/ 92747 h 734756"/>
              <a:gd name="connsiteX7" fmla="*/ 966389 w 1059135"/>
              <a:gd name="connsiteY7" fmla="*/ 2245 h 734756"/>
              <a:gd name="connsiteX8" fmla="*/ 723680 w 1059135"/>
              <a:gd name="connsiteY8" fmla="*/ 2245 h 734756"/>
              <a:gd name="connsiteX9" fmla="*/ 814182 w 1059135"/>
              <a:gd name="connsiteY9" fmla="*/ 137790 h 734756"/>
              <a:gd name="connsiteX10" fmla="*/ 713709 w 1059135"/>
              <a:gd name="connsiteY10" fmla="*/ 642009 h 734756"/>
              <a:gd name="connsiteX11" fmla="*/ 578165 w 1059135"/>
              <a:gd name="connsiteY11" fmla="*/ 732512 h 734756"/>
              <a:gd name="connsiteX12" fmla="*/ 578165 w 1059135"/>
              <a:gd name="connsiteY12" fmla="*/ 732511 h 734756"/>
              <a:gd name="connsiteX13" fmla="*/ 487663 w 1059135"/>
              <a:gd name="connsiteY13" fmla="*/ 596966 h 734756"/>
              <a:gd name="connsiteX14" fmla="*/ 588134 w 1059135"/>
              <a:gd name="connsiteY14" fmla="*/ 92747 h 734756"/>
              <a:gd name="connsiteX15" fmla="*/ 723680 w 1059135"/>
              <a:gd name="connsiteY15" fmla="*/ 2245 h 734756"/>
              <a:gd name="connsiteX16" fmla="*/ 480971 w 1059135"/>
              <a:gd name="connsiteY16" fmla="*/ 2245 h 734756"/>
              <a:gd name="connsiteX17" fmla="*/ 571473 w 1059135"/>
              <a:gd name="connsiteY17" fmla="*/ 137790 h 734756"/>
              <a:gd name="connsiteX18" fmla="*/ 471001 w 1059135"/>
              <a:gd name="connsiteY18" fmla="*/ 642009 h 734756"/>
              <a:gd name="connsiteX19" fmla="*/ 335455 w 1059135"/>
              <a:gd name="connsiteY19" fmla="*/ 732512 h 734756"/>
              <a:gd name="connsiteX20" fmla="*/ 335457 w 1059135"/>
              <a:gd name="connsiteY20" fmla="*/ 732511 h 734756"/>
              <a:gd name="connsiteX21" fmla="*/ 244954 w 1059135"/>
              <a:gd name="connsiteY21" fmla="*/ 596966 h 734756"/>
              <a:gd name="connsiteX22" fmla="*/ 345425 w 1059135"/>
              <a:gd name="connsiteY22" fmla="*/ 92747 h 734756"/>
              <a:gd name="connsiteX23" fmla="*/ 480971 w 1059135"/>
              <a:gd name="connsiteY23" fmla="*/ 2245 h 734756"/>
              <a:gd name="connsiteX24" fmla="*/ 238262 w 1059135"/>
              <a:gd name="connsiteY24" fmla="*/ 2245 h 734756"/>
              <a:gd name="connsiteX25" fmla="*/ 328764 w 1059135"/>
              <a:gd name="connsiteY25" fmla="*/ 137790 h 734756"/>
              <a:gd name="connsiteX26" fmla="*/ 228291 w 1059135"/>
              <a:gd name="connsiteY26" fmla="*/ 642009 h 734756"/>
              <a:gd name="connsiteX27" fmla="*/ 92747 w 1059135"/>
              <a:gd name="connsiteY27" fmla="*/ 732512 h 734756"/>
              <a:gd name="connsiteX28" fmla="*/ 92747 w 1059135"/>
              <a:gd name="connsiteY28" fmla="*/ 732511 h 734756"/>
              <a:gd name="connsiteX29" fmla="*/ 2245 w 1059135"/>
              <a:gd name="connsiteY29" fmla="*/ 596966 h 734756"/>
              <a:gd name="connsiteX30" fmla="*/ 102716 w 1059135"/>
              <a:gd name="connsiteY30" fmla="*/ 92747 h 734756"/>
              <a:gd name="connsiteX31" fmla="*/ 238262 w 1059135"/>
              <a:gd name="connsiteY31" fmla="*/ 2245 h 73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59135" h="734756">
                <a:moveTo>
                  <a:pt x="966389" y="2245"/>
                </a:moveTo>
                <a:cubicBezTo>
                  <a:pt x="1028810" y="14683"/>
                  <a:pt x="1069329" y="75368"/>
                  <a:pt x="1056891" y="137790"/>
                </a:cubicBezTo>
                <a:cubicBezTo>
                  <a:pt x="1023401" y="305863"/>
                  <a:pt x="989909" y="473936"/>
                  <a:pt x="956419" y="642009"/>
                </a:cubicBezTo>
                <a:cubicBezTo>
                  <a:pt x="943981" y="704431"/>
                  <a:pt x="883295" y="744950"/>
                  <a:pt x="820873" y="732512"/>
                </a:cubicBezTo>
                <a:lnTo>
                  <a:pt x="820875" y="732511"/>
                </a:lnTo>
                <a:cubicBezTo>
                  <a:pt x="758453" y="720073"/>
                  <a:pt x="717934" y="659388"/>
                  <a:pt x="730372" y="596966"/>
                </a:cubicBezTo>
                <a:lnTo>
                  <a:pt x="830843" y="92747"/>
                </a:lnTo>
                <a:cubicBezTo>
                  <a:pt x="843281" y="30326"/>
                  <a:pt x="903967" y="-10194"/>
                  <a:pt x="966389" y="2245"/>
                </a:cubicBezTo>
                <a:close/>
                <a:moveTo>
                  <a:pt x="723680" y="2245"/>
                </a:moveTo>
                <a:cubicBezTo>
                  <a:pt x="786102" y="14683"/>
                  <a:pt x="826621" y="75368"/>
                  <a:pt x="814182" y="137790"/>
                </a:cubicBezTo>
                <a:cubicBezTo>
                  <a:pt x="780691" y="305863"/>
                  <a:pt x="747200" y="473936"/>
                  <a:pt x="713709" y="642009"/>
                </a:cubicBezTo>
                <a:cubicBezTo>
                  <a:pt x="701271" y="704431"/>
                  <a:pt x="640586" y="744950"/>
                  <a:pt x="578165" y="732512"/>
                </a:cubicBezTo>
                <a:lnTo>
                  <a:pt x="578165" y="732511"/>
                </a:lnTo>
                <a:cubicBezTo>
                  <a:pt x="515743" y="720073"/>
                  <a:pt x="475224" y="659387"/>
                  <a:pt x="487663" y="596966"/>
                </a:cubicBezTo>
                <a:lnTo>
                  <a:pt x="588134" y="92747"/>
                </a:lnTo>
                <a:cubicBezTo>
                  <a:pt x="600573" y="30326"/>
                  <a:pt x="661257" y="-10194"/>
                  <a:pt x="723680" y="2245"/>
                </a:cubicBezTo>
                <a:close/>
                <a:moveTo>
                  <a:pt x="480971" y="2245"/>
                </a:moveTo>
                <a:cubicBezTo>
                  <a:pt x="543392" y="14683"/>
                  <a:pt x="583912" y="75368"/>
                  <a:pt x="571473" y="137790"/>
                </a:cubicBezTo>
                <a:cubicBezTo>
                  <a:pt x="537983" y="305863"/>
                  <a:pt x="504491" y="473936"/>
                  <a:pt x="471001" y="642009"/>
                </a:cubicBezTo>
                <a:cubicBezTo>
                  <a:pt x="458563" y="704431"/>
                  <a:pt x="397877" y="744950"/>
                  <a:pt x="335455" y="732512"/>
                </a:cubicBezTo>
                <a:lnTo>
                  <a:pt x="335457" y="732511"/>
                </a:lnTo>
                <a:cubicBezTo>
                  <a:pt x="273035" y="720073"/>
                  <a:pt x="232516" y="659387"/>
                  <a:pt x="244954" y="596966"/>
                </a:cubicBezTo>
                <a:lnTo>
                  <a:pt x="345425" y="92747"/>
                </a:lnTo>
                <a:cubicBezTo>
                  <a:pt x="357863" y="30325"/>
                  <a:pt x="418549" y="-10194"/>
                  <a:pt x="480971" y="2245"/>
                </a:cubicBezTo>
                <a:close/>
                <a:moveTo>
                  <a:pt x="238262" y="2245"/>
                </a:moveTo>
                <a:cubicBezTo>
                  <a:pt x="300684" y="14683"/>
                  <a:pt x="341203" y="75368"/>
                  <a:pt x="328764" y="137790"/>
                </a:cubicBezTo>
                <a:cubicBezTo>
                  <a:pt x="295273" y="305863"/>
                  <a:pt x="261782" y="473936"/>
                  <a:pt x="228291" y="642009"/>
                </a:cubicBezTo>
                <a:cubicBezTo>
                  <a:pt x="215853" y="704431"/>
                  <a:pt x="155168" y="744950"/>
                  <a:pt x="92747" y="732512"/>
                </a:cubicBezTo>
                <a:lnTo>
                  <a:pt x="92747" y="732511"/>
                </a:lnTo>
                <a:cubicBezTo>
                  <a:pt x="30325" y="720073"/>
                  <a:pt x="-10194" y="659387"/>
                  <a:pt x="2245" y="596966"/>
                </a:cubicBezTo>
                <a:lnTo>
                  <a:pt x="102716" y="92747"/>
                </a:lnTo>
                <a:cubicBezTo>
                  <a:pt x="115155" y="30325"/>
                  <a:pt x="175839" y="-10194"/>
                  <a:pt x="238262" y="2245"/>
                </a:cubicBezTo>
                <a:close/>
              </a:path>
            </a:pathLst>
          </a:custGeom>
          <a:solidFill>
            <a:srgbClr val="2CB695"/>
          </a:solidFill>
          <a:ln>
            <a:noFill/>
          </a:ln>
        </p:spPr>
        <p:style>
          <a:lnRef idx="2">
            <a:srgbClr val="28ACC6">
              <a:shade val="50000"/>
            </a:srgbClr>
          </a:lnRef>
          <a:fillRef idx="1">
            <a:srgbClr val="28ACC6"/>
          </a:fillRef>
          <a:effectRef idx="0">
            <a:srgbClr val="28ACC6"/>
          </a:effectRef>
          <a:fontRef idx="minor">
            <a:srgbClr val="FFFFFF"/>
          </a:fontRef>
        </p:style>
        <p:txBody>
          <a:bodyPr rtlCol="0" anchor="ctr"/>
          <a:p>
            <a:pPr algn="ctr"/>
            <a:r>
              <a:rPr lang="en-US" altLang="zh-CN"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rPr>
              <a:t>A</a:t>
            </a:r>
            <a:endParaRPr lang="zh-CN" altLang="en-US"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endParaRPr>
          </a:p>
        </p:txBody>
      </p:sp>
      <p:sp>
        <p:nvSpPr>
          <p:cNvPr id="14" name="任意多边形 13"/>
          <p:cNvSpPr/>
          <p:nvPr>
            <p:custDataLst>
              <p:tags r:id="rId3"/>
            </p:custDataLst>
          </p:nvPr>
        </p:nvSpPr>
        <p:spPr>
          <a:xfrm>
            <a:off x="944309" y="2097475"/>
            <a:ext cx="1645317" cy="1645317"/>
          </a:xfrm>
          <a:custGeom>
            <a:avLst/>
            <a:gdLst>
              <a:gd name="connsiteX0" fmla="*/ 464257 w 2175934"/>
              <a:gd name="connsiteY0" fmla="*/ 0 h 2175934"/>
              <a:gd name="connsiteX1" fmla="*/ 807522 w 2175934"/>
              <a:gd name="connsiteY1" fmla="*/ 0 h 2175934"/>
              <a:gd name="connsiteX2" fmla="*/ 804333 w 2175934"/>
              <a:gd name="connsiteY2" fmla="*/ 16004 h 2175934"/>
              <a:gd name="connsiteX3" fmla="*/ 473432 w 2175934"/>
              <a:gd name="connsiteY3" fmla="*/ 16004 h 2175934"/>
              <a:gd name="connsiteX4" fmla="*/ 16004 w 2175934"/>
              <a:gd name="connsiteY4" fmla="*/ 473432 h 2175934"/>
              <a:gd name="connsiteX5" fmla="*/ 16004 w 2175934"/>
              <a:gd name="connsiteY5" fmla="*/ 1702503 h 2175934"/>
              <a:gd name="connsiteX6" fmla="*/ 473432 w 2175934"/>
              <a:gd name="connsiteY6" fmla="*/ 2159931 h 2175934"/>
              <a:gd name="connsiteX7" fmla="*/ 1702503 w 2175934"/>
              <a:gd name="connsiteY7" fmla="*/ 2159931 h 2175934"/>
              <a:gd name="connsiteX8" fmla="*/ 2159931 w 2175934"/>
              <a:gd name="connsiteY8" fmla="*/ 1702503 h 2175934"/>
              <a:gd name="connsiteX9" fmla="*/ 2159931 w 2175934"/>
              <a:gd name="connsiteY9" fmla="*/ 473432 h 2175934"/>
              <a:gd name="connsiteX10" fmla="*/ 1702503 w 2175934"/>
              <a:gd name="connsiteY10" fmla="*/ 16004 h 2175934"/>
              <a:gd name="connsiteX11" fmla="*/ 1365225 w 2175934"/>
              <a:gd name="connsiteY11" fmla="*/ 16004 h 2175934"/>
              <a:gd name="connsiteX12" fmla="*/ 1368414 w 2175934"/>
              <a:gd name="connsiteY12" fmla="*/ 0 h 2175934"/>
              <a:gd name="connsiteX13" fmla="*/ 1711677 w 2175934"/>
              <a:gd name="connsiteY13" fmla="*/ 0 h 2175934"/>
              <a:gd name="connsiteX14" fmla="*/ 2175934 w 2175934"/>
              <a:gd name="connsiteY14" fmla="*/ 464257 h 2175934"/>
              <a:gd name="connsiteX15" fmla="*/ 2175934 w 2175934"/>
              <a:gd name="connsiteY15" fmla="*/ 1711677 h 2175934"/>
              <a:gd name="connsiteX16" fmla="*/ 1711677 w 2175934"/>
              <a:gd name="connsiteY16" fmla="*/ 2175934 h 2175934"/>
              <a:gd name="connsiteX17" fmla="*/ 464257 w 2175934"/>
              <a:gd name="connsiteY17" fmla="*/ 2175934 h 2175934"/>
              <a:gd name="connsiteX18" fmla="*/ 0 w 2175934"/>
              <a:gd name="connsiteY18" fmla="*/ 1711677 h 2175934"/>
              <a:gd name="connsiteX19" fmla="*/ 0 w 2175934"/>
              <a:gd name="connsiteY19" fmla="*/ 464257 h 2175934"/>
              <a:gd name="connsiteX20" fmla="*/ 464257 w 2175934"/>
              <a:gd name="connsiteY20" fmla="*/ 0 h 21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5934" h="2175934">
                <a:moveTo>
                  <a:pt x="464257" y="0"/>
                </a:moveTo>
                <a:lnTo>
                  <a:pt x="807522" y="0"/>
                </a:lnTo>
                <a:lnTo>
                  <a:pt x="804333" y="16004"/>
                </a:lnTo>
                <a:lnTo>
                  <a:pt x="473432" y="16004"/>
                </a:lnTo>
                <a:cubicBezTo>
                  <a:pt x="220801" y="16004"/>
                  <a:pt x="16004" y="220801"/>
                  <a:pt x="16004" y="473432"/>
                </a:cubicBezTo>
                <a:lnTo>
                  <a:pt x="16004" y="1702503"/>
                </a:lnTo>
                <a:cubicBezTo>
                  <a:pt x="16004" y="1955134"/>
                  <a:pt x="220801" y="2159931"/>
                  <a:pt x="473432" y="2159931"/>
                </a:cubicBezTo>
                <a:lnTo>
                  <a:pt x="1702503" y="2159931"/>
                </a:lnTo>
                <a:cubicBezTo>
                  <a:pt x="1955134" y="2159931"/>
                  <a:pt x="2159931" y="1955134"/>
                  <a:pt x="2159931" y="1702503"/>
                </a:cubicBezTo>
                <a:lnTo>
                  <a:pt x="2159931" y="473432"/>
                </a:lnTo>
                <a:cubicBezTo>
                  <a:pt x="2159931" y="220801"/>
                  <a:pt x="1955134" y="16004"/>
                  <a:pt x="1702503" y="16004"/>
                </a:cubicBezTo>
                <a:lnTo>
                  <a:pt x="1365225" y="16004"/>
                </a:lnTo>
                <a:lnTo>
                  <a:pt x="1368414" y="0"/>
                </a:lnTo>
                <a:lnTo>
                  <a:pt x="1711677" y="0"/>
                </a:lnTo>
                <a:cubicBezTo>
                  <a:pt x="1968079" y="0"/>
                  <a:pt x="2175934" y="207855"/>
                  <a:pt x="2175934" y="464257"/>
                </a:cubicBezTo>
                <a:lnTo>
                  <a:pt x="2175934" y="1711677"/>
                </a:lnTo>
                <a:cubicBezTo>
                  <a:pt x="2175934" y="1968079"/>
                  <a:pt x="1968079" y="2175934"/>
                  <a:pt x="1711677" y="2175934"/>
                </a:cubicBezTo>
                <a:lnTo>
                  <a:pt x="464257" y="2175934"/>
                </a:lnTo>
                <a:cubicBezTo>
                  <a:pt x="207855" y="2175934"/>
                  <a:pt x="0" y="1968079"/>
                  <a:pt x="0" y="1711677"/>
                </a:cubicBezTo>
                <a:lnTo>
                  <a:pt x="0" y="464257"/>
                </a:lnTo>
                <a:cubicBezTo>
                  <a:pt x="0" y="207855"/>
                  <a:pt x="207855" y="0"/>
                  <a:pt x="464257" y="0"/>
                </a:cubicBezTo>
                <a:close/>
              </a:path>
            </a:pathLst>
          </a:custGeom>
          <a:solidFill>
            <a:srgbClr val="28ACC6"/>
          </a:solidFill>
          <a:ln>
            <a:noFill/>
          </a:ln>
        </p:spPr>
        <p:style>
          <a:lnRef idx="2">
            <a:srgbClr val="28ACC6">
              <a:shade val="50000"/>
            </a:srgbClr>
          </a:lnRef>
          <a:fillRef idx="1">
            <a:srgbClr val="28ACC6"/>
          </a:fillRef>
          <a:effectRef idx="0">
            <a:srgbClr val="28ACC6"/>
          </a:effectRef>
          <a:fontRef idx="minor">
            <a:srgbClr val="FFFFFF"/>
          </a:fontRef>
        </p:style>
        <p:txBody>
          <a:bodyPr vertOverflow="overflow" horzOverflow="overflow" vert="horz" wrap="square" tIns="108000" bIns="0" numCol="1" spcCol="0" rtlCol="0" fromWordArt="0" anchor="ctr" anchorCtr="0" forceAA="0" compatLnSpc="1">
            <a:normAutofit/>
          </a:bodyPr>
          <a:p>
            <a:pPr lvl="0" algn="ctr">
              <a:buClrTx/>
              <a:buSzTx/>
              <a:buFontTx/>
            </a:pPr>
            <a:r>
              <a:rPr lang="en-US" altLang="zh-CN" sz="1600" b="1" smtClean="0">
                <a:solidFill>
                  <a:srgbClr val="28ACC6"/>
                </a:solidFill>
                <a:sym typeface="+mn-ea"/>
              </a:rPr>
              <a:t>心理护理</a:t>
            </a:r>
            <a:endParaRPr lang="en-US" altLang="zh-CN" sz="1600" b="1" smtClean="0">
              <a:solidFill>
                <a:srgbClr val="28ACC6"/>
              </a:solidFill>
              <a:sym typeface="+mn-ea"/>
            </a:endParaRPr>
          </a:p>
        </p:txBody>
      </p:sp>
      <p:sp>
        <p:nvSpPr>
          <p:cNvPr id="17" name="任意多边形 16"/>
          <p:cNvSpPr/>
          <p:nvPr>
            <p:custDataLst>
              <p:tags r:id="rId4"/>
            </p:custDataLst>
          </p:nvPr>
        </p:nvSpPr>
        <p:spPr>
          <a:xfrm>
            <a:off x="4352145" y="1934767"/>
            <a:ext cx="466381" cy="323544"/>
          </a:xfrm>
          <a:custGeom>
            <a:avLst/>
            <a:gdLst>
              <a:gd name="connsiteX0" fmla="*/ 966389 w 1059135"/>
              <a:gd name="connsiteY0" fmla="*/ 2245 h 734756"/>
              <a:gd name="connsiteX1" fmla="*/ 1056891 w 1059135"/>
              <a:gd name="connsiteY1" fmla="*/ 137790 h 734756"/>
              <a:gd name="connsiteX2" fmla="*/ 956419 w 1059135"/>
              <a:gd name="connsiteY2" fmla="*/ 642009 h 734756"/>
              <a:gd name="connsiteX3" fmla="*/ 820873 w 1059135"/>
              <a:gd name="connsiteY3" fmla="*/ 732512 h 734756"/>
              <a:gd name="connsiteX4" fmla="*/ 820875 w 1059135"/>
              <a:gd name="connsiteY4" fmla="*/ 732511 h 734756"/>
              <a:gd name="connsiteX5" fmla="*/ 730372 w 1059135"/>
              <a:gd name="connsiteY5" fmla="*/ 596966 h 734756"/>
              <a:gd name="connsiteX6" fmla="*/ 830843 w 1059135"/>
              <a:gd name="connsiteY6" fmla="*/ 92747 h 734756"/>
              <a:gd name="connsiteX7" fmla="*/ 966389 w 1059135"/>
              <a:gd name="connsiteY7" fmla="*/ 2245 h 734756"/>
              <a:gd name="connsiteX8" fmla="*/ 723680 w 1059135"/>
              <a:gd name="connsiteY8" fmla="*/ 2245 h 734756"/>
              <a:gd name="connsiteX9" fmla="*/ 814182 w 1059135"/>
              <a:gd name="connsiteY9" fmla="*/ 137790 h 734756"/>
              <a:gd name="connsiteX10" fmla="*/ 713709 w 1059135"/>
              <a:gd name="connsiteY10" fmla="*/ 642009 h 734756"/>
              <a:gd name="connsiteX11" fmla="*/ 578165 w 1059135"/>
              <a:gd name="connsiteY11" fmla="*/ 732512 h 734756"/>
              <a:gd name="connsiteX12" fmla="*/ 578165 w 1059135"/>
              <a:gd name="connsiteY12" fmla="*/ 732511 h 734756"/>
              <a:gd name="connsiteX13" fmla="*/ 487663 w 1059135"/>
              <a:gd name="connsiteY13" fmla="*/ 596966 h 734756"/>
              <a:gd name="connsiteX14" fmla="*/ 588134 w 1059135"/>
              <a:gd name="connsiteY14" fmla="*/ 92747 h 734756"/>
              <a:gd name="connsiteX15" fmla="*/ 723680 w 1059135"/>
              <a:gd name="connsiteY15" fmla="*/ 2245 h 734756"/>
              <a:gd name="connsiteX16" fmla="*/ 480971 w 1059135"/>
              <a:gd name="connsiteY16" fmla="*/ 2245 h 734756"/>
              <a:gd name="connsiteX17" fmla="*/ 571473 w 1059135"/>
              <a:gd name="connsiteY17" fmla="*/ 137790 h 734756"/>
              <a:gd name="connsiteX18" fmla="*/ 471001 w 1059135"/>
              <a:gd name="connsiteY18" fmla="*/ 642009 h 734756"/>
              <a:gd name="connsiteX19" fmla="*/ 335455 w 1059135"/>
              <a:gd name="connsiteY19" fmla="*/ 732512 h 734756"/>
              <a:gd name="connsiteX20" fmla="*/ 335457 w 1059135"/>
              <a:gd name="connsiteY20" fmla="*/ 732511 h 734756"/>
              <a:gd name="connsiteX21" fmla="*/ 244954 w 1059135"/>
              <a:gd name="connsiteY21" fmla="*/ 596966 h 734756"/>
              <a:gd name="connsiteX22" fmla="*/ 345425 w 1059135"/>
              <a:gd name="connsiteY22" fmla="*/ 92747 h 734756"/>
              <a:gd name="connsiteX23" fmla="*/ 480971 w 1059135"/>
              <a:gd name="connsiteY23" fmla="*/ 2245 h 734756"/>
              <a:gd name="connsiteX24" fmla="*/ 238262 w 1059135"/>
              <a:gd name="connsiteY24" fmla="*/ 2245 h 734756"/>
              <a:gd name="connsiteX25" fmla="*/ 328764 w 1059135"/>
              <a:gd name="connsiteY25" fmla="*/ 137790 h 734756"/>
              <a:gd name="connsiteX26" fmla="*/ 228291 w 1059135"/>
              <a:gd name="connsiteY26" fmla="*/ 642009 h 734756"/>
              <a:gd name="connsiteX27" fmla="*/ 92747 w 1059135"/>
              <a:gd name="connsiteY27" fmla="*/ 732512 h 734756"/>
              <a:gd name="connsiteX28" fmla="*/ 92747 w 1059135"/>
              <a:gd name="connsiteY28" fmla="*/ 732511 h 734756"/>
              <a:gd name="connsiteX29" fmla="*/ 2245 w 1059135"/>
              <a:gd name="connsiteY29" fmla="*/ 596966 h 734756"/>
              <a:gd name="connsiteX30" fmla="*/ 102716 w 1059135"/>
              <a:gd name="connsiteY30" fmla="*/ 92747 h 734756"/>
              <a:gd name="connsiteX31" fmla="*/ 238262 w 1059135"/>
              <a:gd name="connsiteY31" fmla="*/ 2245 h 73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59135" h="734756">
                <a:moveTo>
                  <a:pt x="966389" y="2245"/>
                </a:moveTo>
                <a:cubicBezTo>
                  <a:pt x="1028810" y="14683"/>
                  <a:pt x="1069329" y="75368"/>
                  <a:pt x="1056891" y="137790"/>
                </a:cubicBezTo>
                <a:cubicBezTo>
                  <a:pt x="1023401" y="305863"/>
                  <a:pt x="989909" y="473936"/>
                  <a:pt x="956419" y="642009"/>
                </a:cubicBezTo>
                <a:cubicBezTo>
                  <a:pt x="943981" y="704431"/>
                  <a:pt x="883295" y="744950"/>
                  <a:pt x="820873" y="732512"/>
                </a:cubicBezTo>
                <a:lnTo>
                  <a:pt x="820875" y="732511"/>
                </a:lnTo>
                <a:cubicBezTo>
                  <a:pt x="758453" y="720073"/>
                  <a:pt x="717934" y="659388"/>
                  <a:pt x="730372" y="596966"/>
                </a:cubicBezTo>
                <a:lnTo>
                  <a:pt x="830843" y="92747"/>
                </a:lnTo>
                <a:cubicBezTo>
                  <a:pt x="843281" y="30326"/>
                  <a:pt x="903967" y="-10194"/>
                  <a:pt x="966389" y="2245"/>
                </a:cubicBezTo>
                <a:close/>
                <a:moveTo>
                  <a:pt x="723680" y="2245"/>
                </a:moveTo>
                <a:cubicBezTo>
                  <a:pt x="786102" y="14683"/>
                  <a:pt x="826621" y="75368"/>
                  <a:pt x="814182" y="137790"/>
                </a:cubicBezTo>
                <a:cubicBezTo>
                  <a:pt x="780691" y="305863"/>
                  <a:pt x="747200" y="473936"/>
                  <a:pt x="713709" y="642009"/>
                </a:cubicBezTo>
                <a:cubicBezTo>
                  <a:pt x="701271" y="704431"/>
                  <a:pt x="640586" y="744950"/>
                  <a:pt x="578165" y="732512"/>
                </a:cubicBezTo>
                <a:lnTo>
                  <a:pt x="578165" y="732511"/>
                </a:lnTo>
                <a:cubicBezTo>
                  <a:pt x="515743" y="720073"/>
                  <a:pt x="475224" y="659387"/>
                  <a:pt x="487663" y="596966"/>
                </a:cubicBezTo>
                <a:lnTo>
                  <a:pt x="588134" y="92747"/>
                </a:lnTo>
                <a:cubicBezTo>
                  <a:pt x="600573" y="30326"/>
                  <a:pt x="661257" y="-10194"/>
                  <a:pt x="723680" y="2245"/>
                </a:cubicBezTo>
                <a:close/>
                <a:moveTo>
                  <a:pt x="480971" y="2245"/>
                </a:moveTo>
                <a:cubicBezTo>
                  <a:pt x="543392" y="14683"/>
                  <a:pt x="583912" y="75368"/>
                  <a:pt x="571473" y="137790"/>
                </a:cubicBezTo>
                <a:cubicBezTo>
                  <a:pt x="537983" y="305863"/>
                  <a:pt x="504491" y="473936"/>
                  <a:pt x="471001" y="642009"/>
                </a:cubicBezTo>
                <a:cubicBezTo>
                  <a:pt x="458563" y="704431"/>
                  <a:pt x="397877" y="744950"/>
                  <a:pt x="335455" y="732512"/>
                </a:cubicBezTo>
                <a:lnTo>
                  <a:pt x="335457" y="732511"/>
                </a:lnTo>
                <a:cubicBezTo>
                  <a:pt x="273035" y="720073"/>
                  <a:pt x="232516" y="659387"/>
                  <a:pt x="244954" y="596966"/>
                </a:cubicBezTo>
                <a:lnTo>
                  <a:pt x="345425" y="92747"/>
                </a:lnTo>
                <a:cubicBezTo>
                  <a:pt x="357863" y="30325"/>
                  <a:pt x="418549" y="-10194"/>
                  <a:pt x="480971" y="2245"/>
                </a:cubicBezTo>
                <a:close/>
                <a:moveTo>
                  <a:pt x="238262" y="2245"/>
                </a:moveTo>
                <a:cubicBezTo>
                  <a:pt x="300684" y="14683"/>
                  <a:pt x="341203" y="75368"/>
                  <a:pt x="328764" y="137790"/>
                </a:cubicBezTo>
                <a:cubicBezTo>
                  <a:pt x="295273" y="305863"/>
                  <a:pt x="261782" y="473936"/>
                  <a:pt x="228291" y="642009"/>
                </a:cubicBezTo>
                <a:cubicBezTo>
                  <a:pt x="215853" y="704431"/>
                  <a:pt x="155168" y="744950"/>
                  <a:pt x="92747" y="732512"/>
                </a:cubicBezTo>
                <a:lnTo>
                  <a:pt x="92747" y="732511"/>
                </a:lnTo>
                <a:cubicBezTo>
                  <a:pt x="30325" y="720073"/>
                  <a:pt x="-10194" y="659387"/>
                  <a:pt x="2245" y="596966"/>
                </a:cubicBezTo>
                <a:lnTo>
                  <a:pt x="102716" y="92747"/>
                </a:lnTo>
                <a:cubicBezTo>
                  <a:pt x="115155" y="30325"/>
                  <a:pt x="175839" y="-10194"/>
                  <a:pt x="238262" y="2245"/>
                </a:cubicBezTo>
                <a:close/>
              </a:path>
            </a:pathLst>
          </a:custGeom>
          <a:solidFill>
            <a:srgbClr val="2CB695"/>
          </a:solidFill>
          <a:ln>
            <a:noFill/>
          </a:ln>
        </p:spPr>
        <p:style>
          <a:lnRef idx="2">
            <a:srgbClr val="28ACC6">
              <a:shade val="50000"/>
            </a:srgbClr>
          </a:lnRef>
          <a:fillRef idx="1">
            <a:srgbClr val="28ACC6"/>
          </a:fillRef>
          <a:effectRef idx="0">
            <a:srgbClr val="28ACC6"/>
          </a:effectRef>
          <a:fontRef idx="minor">
            <a:srgbClr val="FFFFFF"/>
          </a:fontRef>
        </p:style>
        <p:txBody>
          <a:bodyPr rtlCol="0" anchor="ctr"/>
          <a:p>
            <a:pPr algn="ctr"/>
            <a:r>
              <a:rPr lang="en-US" altLang="zh-CN"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rPr>
              <a:t>B</a:t>
            </a:r>
            <a:endParaRPr lang="zh-CN" altLang="en-US"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endParaRPr>
          </a:p>
        </p:txBody>
      </p:sp>
      <p:sp>
        <p:nvSpPr>
          <p:cNvPr id="18" name="任意多边形 17"/>
          <p:cNvSpPr/>
          <p:nvPr>
            <p:custDataLst>
              <p:tags r:id="rId5"/>
            </p:custDataLst>
          </p:nvPr>
        </p:nvSpPr>
        <p:spPr>
          <a:xfrm>
            <a:off x="3762677" y="2096538"/>
            <a:ext cx="1645317" cy="1645317"/>
          </a:xfrm>
          <a:custGeom>
            <a:avLst/>
            <a:gdLst>
              <a:gd name="connsiteX0" fmla="*/ 464257 w 2175934"/>
              <a:gd name="connsiteY0" fmla="*/ 0 h 2175934"/>
              <a:gd name="connsiteX1" fmla="*/ 807522 w 2175934"/>
              <a:gd name="connsiteY1" fmla="*/ 0 h 2175934"/>
              <a:gd name="connsiteX2" fmla="*/ 804333 w 2175934"/>
              <a:gd name="connsiteY2" fmla="*/ 16004 h 2175934"/>
              <a:gd name="connsiteX3" fmla="*/ 473432 w 2175934"/>
              <a:gd name="connsiteY3" fmla="*/ 16004 h 2175934"/>
              <a:gd name="connsiteX4" fmla="*/ 16004 w 2175934"/>
              <a:gd name="connsiteY4" fmla="*/ 473432 h 2175934"/>
              <a:gd name="connsiteX5" fmla="*/ 16004 w 2175934"/>
              <a:gd name="connsiteY5" fmla="*/ 1702503 h 2175934"/>
              <a:gd name="connsiteX6" fmla="*/ 473432 w 2175934"/>
              <a:gd name="connsiteY6" fmla="*/ 2159931 h 2175934"/>
              <a:gd name="connsiteX7" fmla="*/ 1702503 w 2175934"/>
              <a:gd name="connsiteY7" fmla="*/ 2159931 h 2175934"/>
              <a:gd name="connsiteX8" fmla="*/ 2159931 w 2175934"/>
              <a:gd name="connsiteY8" fmla="*/ 1702503 h 2175934"/>
              <a:gd name="connsiteX9" fmla="*/ 2159931 w 2175934"/>
              <a:gd name="connsiteY9" fmla="*/ 473432 h 2175934"/>
              <a:gd name="connsiteX10" fmla="*/ 1702503 w 2175934"/>
              <a:gd name="connsiteY10" fmla="*/ 16004 h 2175934"/>
              <a:gd name="connsiteX11" fmla="*/ 1365225 w 2175934"/>
              <a:gd name="connsiteY11" fmla="*/ 16004 h 2175934"/>
              <a:gd name="connsiteX12" fmla="*/ 1368414 w 2175934"/>
              <a:gd name="connsiteY12" fmla="*/ 0 h 2175934"/>
              <a:gd name="connsiteX13" fmla="*/ 1711677 w 2175934"/>
              <a:gd name="connsiteY13" fmla="*/ 0 h 2175934"/>
              <a:gd name="connsiteX14" fmla="*/ 2175934 w 2175934"/>
              <a:gd name="connsiteY14" fmla="*/ 464257 h 2175934"/>
              <a:gd name="connsiteX15" fmla="*/ 2175934 w 2175934"/>
              <a:gd name="connsiteY15" fmla="*/ 1711677 h 2175934"/>
              <a:gd name="connsiteX16" fmla="*/ 1711677 w 2175934"/>
              <a:gd name="connsiteY16" fmla="*/ 2175934 h 2175934"/>
              <a:gd name="connsiteX17" fmla="*/ 464257 w 2175934"/>
              <a:gd name="connsiteY17" fmla="*/ 2175934 h 2175934"/>
              <a:gd name="connsiteX18" fmla="*/ 0 w 2175934"/>
              <a:gd name="connsiteY18" fmla="*/ 1711677 h 2175934"/>
              <a:gd name="connsiteX19" fmla="*/ 0 w 2175934"/>
              <a:gd name="connsiteY19" fmla="*/ 464257 h 2175934"/>
              <a:gd name="connsiteX20" fmla="*/ 464257 w 2175934"/>
              <a:gd name="connsiteY20" fmla="*/ 0 h 21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5934" h="2175934">
                <a:moveTo>
                  <a:pt x="464257" y="0"/>
                </a:moveTo>
                <a:lnTo>
                  <a:pt x="807522" y="0"/>
                </a:lnTo>
                <a:lnTo>
                  <a:pt x="804333" y="16004"/>
                </a:lnTo>
                <a:lnTo>
                  <a:pt x="473432" y="16004"/>
                </a:lnTo>
                <a:cubicBezTo>
                  <a:pt x="220801" y="16004"/>
                  <a:pt x="16004" y="220801"/>
                  <a:pt x="16004" y="473432"/>
                </a:cubicBezTo>
                <a:lnTo>
                  <a:pt x="16004" y="1702503"/>
                </a:lnTo>
                <a:cubicBezTo>
                  <a:pt x="16004" y="1955134"/>
                  <a:pt x="220801" y="2159931"/>
                  <a:pt x="473432" y="2159931"/>
                </a:cubicBezTo>
                <a:lnTo>
                  <a:pt x="1702503" y="2159931"/>
                </a:lnTo>
                <a:cubicBezTo>
                  <a:pt x="1955134" y="2159931"/>
                  <a:pt x="2159931" y="1955134"/>
                  <a:pt x="2159931" y="1702503"/>
                </a:cubicBezTo>
                <a:lnTo>
                  <a:pt x="2159931" y="473432"/>
                </a:lnTo>
                <a:cubicBezTo>
                  <a:pt x="2159931" y="220801"/>
                  <a:pt x="1955134" y="16004"/>
                  <a:pt x="1702503" y="16004"/>
                </a:cubicBezTo>
                <a:lnTo>
                  <a:pt x="1365225" y="16004"/>
                </a:lnTo>
                <a:lnTo>
                  <a:pt x="1368414" y="0"/>
                </a:lnTo>
                <a:lnTo>
                  <a:pt x="1711677" y="0"/>
                </a:lnTo>
                <a:cubicBezTo>
                  <a:pt x="1968079" y="0"/>
                  <a:pt x="2175934" y="207855"/>
                  <a:pt x="2175934" y="464257"/>
                </a:cubicBezTo>
                <a:lnTo>
                  <a:pt x="2175934" y="1711677"/>
                </a:lnTo>
                <a:cubicBezTo>
                  <a:pt x="2175934" y="1968079"/>
                  <a:pt x="1968079" y="2175934"/>
                  <a:pt x="1711677" y="2175934"/>
                </a:cubicBezTo>
                <a:lnTo>
                  <a:pt x="464257" y="2175934"/>
                </a:lnTo>
                <a:cubicBezTo>
                  <a:pt x="207855" y="2175934"/>
                  <a:pt x="0" y="1968079"/>
                  <a:pt x="0" y="1711677"/>
                </a:cubicBezTo>
                <a:lnTo>
                  <a:pt x="0" y="464257"/>
                </a:lnTo>
                <a:cubicBezTo>
                  <a:pt x="0" y="207855"/>
                  <a:pt x="207855" y="0"/>
                  <a:pt x="464257" y="0"/>
                </a:cubicBezTo>
                <a:close/>
              </a:path>
            </a:pathLst>
          </a:custGeom>
          <a:solidFill>
            <a:srgbClr val="28ACC6"/>
          </a:solidFill>
          <a:ln>
            <a:noFill/>
          </a:ln>
        </p:spPr>
        <p:style>
          <a:lnRef idx="2">
            <a:srgbClr val="28ACC6">
              <a:shade val="50000"/>
            </a:srgbClr>
          </a:lnRef>
          <a:fillRef idx="1">
            <a:srgbClr val="28ACC6"/>
          </a:fillRef>
          <a:effectRef idx="0">
            <a:srgbClr val="28ACC6"/>
          </a:effectRef>
          <a:fontRef idx="minor">
            <a:srgbClr val="FFFFFF"/>
          </a:fontRef>
        </p:style>
        <p:txBody>
          <a:bodyPr tIns="108000" bIns="0" rtlCol="0" anchor="ctr">
            <a:normAutofit/>
          </a:bodyPr>
          <a:p>
            <a:pPr algn="ctr" fontAlgn="auto">
              <a:lnSpc>
                <a:spcPct val="130000"/>
              </a:lnSpc>
            </a:pPr>
            <a:r>
              <a:rPr lang="en-US" altLang="zh-CN" sz="1600" b="1" smtClean="0">
                <a:solidFill>
                  <a:srgbClr val="28ACC6"/>
                </a:solidFill>
                <a:sym typeface="+mn-ea"/>
              </a:rPr>
              <a:t>环境</a:t>
            </a:r>
            <a:endParaRPr lang="en-US" altLang="zh-CN" sz="1600" b="1" dirty="0" smtClean="0">
              <a:solidFill>
                <a:srgbClr val="28ACC6"/>
              </a:solidFill>
              <a:sym typeface="+mn-ea"/>
            </a:endParaRPr>
          </a:p>
        </p:txBody>
      </p:sp>
      <p:sp>
        <p:nvSpPr>
          <p:cNvPr id="20" name="任意多边形 19"/>
          <p:cNvSpPr/>
          <p:nvPr>
            <p:custDataLst>
              <p:tags r:id="rId6"/>
            </p:custDataLst>
          </p:nvPr>
        </p:nvSpPr>
        <p:spPr>
          <a:xfrm>
            <a:off x="7170513" y="1935703"/>
            <a:ext cx="466381" cy="323544"/>
          </a:xfrm>
          <a:custGeom>
            <a:avLst/>
            <a:gdLst>
              <a:gd name="connsiteX0" fmla="*/ 966389 w 1059135"/>
              <a:gd name="connsiteY0" fmla="*/ 2245 h 734756"/>
              <a:gd name="connsiteX1" fmla="*/ 1056891 w 1059135"/>
              <a:gd name="connsiteY1" fmla="*/ 137790 h 734756"/>
              <a:gd name="connsiteX2" fmla="*/ 956419 w 1059135"/>
              <a:gd name="connsiteY2" fmla="*/ 642009 h 734756"/>
              <a:gd name="connsiteX3" fmla="*/ 820873 w 1059135"/>
              <a:gd name="connsiteY3" fmla="*/ 732512 h 734756"/>
              <a:gd name="connsiteX4" fmla="*/ 820875 w 1059135"/>
              <a:gd name="connsiteY4" fmla="*/ 732511 h 734756"/>
              <a:gd name="connsiteX5" fmla="*/ 730372 w 1059135"/>
              <a:gd name="connsiteY5" fmla="*/ 596966 h 734756"/>
              <a:gd name="connsiteX6" fmla="*/ 830843 w 1059135"/>
              <a:gd name="connsiteY6" fmla="*/ 92747 h 734756"/>
              <a:gd name="connsiteX7" fmla="*/ 966389 w 1059135"/>
              <a:gd name="connsiteY7" fmla="*/ 2245 h 734756"/>
              <a:gd name="connsiteX8" fmla="*/ 723680 w 1059135"/>
              <a:gd name="connsiteY8" fmla="*/ 2245 h 734756"/>
              <a:gd name="connsiteX9" fmla="*/ 814182 w 1059135"/>
              <a:gd name="connsiteY9" fmla="*/ 137790 h 734756"/>
              <a:gd name="connsiteX10" fmla="*/ 713709 w 1059135"/>
              <a:gd name="connsiteY10" fmla="*/ 642009 h 734756"/>
              <a:gd name="connsiteX11" fmla="*/ 578165 w 1059135"/>
              <a:gd name="connsiteY11" fmla="*/ 732512 h 734756"/>
              <a:gd name="connsiteX12" fmla="*/ 578165 w 1059135"/>
              <a:gd name="connsiteY12" fmla="*/ 732511 h 734756"/>
              <a:gd name="connsiteX13" fmla="*/ 487663 w 1059135"/>
              <a:gd name="connsiteY13" fmla="*/ 596966 h 734756"/>
              <a:gd name="connsiteX14" fmla="*/ 588134 w 1059135"/>
              <a:gd name="connsiteY14" fmla="*/ 92747 h 734756"/>
              <a:gd name="connsiteX15" fmla="*/ 723680 w 1059135"/>
              <a:gd name="connsiteY15" fmla="*/ 2245 h 734756"/>
              <a:gd name="connsiteX16" fmla="*/ 480971 w 1059135"/>
              <a:gd name="connsiteY16" fmla="*/ 2245 h 734756"/>
              <a:gd name="connsiteX17" fmla="*/ 571473 w 1059135"/>
              <a:gd name="connsiteY17" fmla="*/ 137790 h 734756"/>
              <a:gd name="connsiteX18" fmla="*/ 471001 w 1059135"/>
              <a:gd name="connsiteY18" fmla="*/ 642009 h 734756"/>
              <a:gd name="connsiteX19" fmla="*/ 335455 w 1059135"/>
              <a:gd name="connsiteY19" fmla="*/ 732512 h 734756"/>
              <a:gd name="connsiteX20" fmla="*/ 335457 w 1059135"/>
              <a:gd name="connsiteY20" fmla="*/ 732511 h 734756"/>
              <a:gd name="connsiteX21" fmla="*/ 244954 w 1059135"/>
              <a:gd name="connsiteY21" fmla="*/ 596966 h 734756"/>
              <a:gd name="connsiteX22" fmla="*/ 345425 w 1059135"/>
              <a:gd name="connsiteY22" fmla="*/ 92747 h 734756"/>
              <a:gd name="connsiteX23" fmla="*/ 480971 w 1059135"/>
              <a:gd name="connsiteY23" fmla="*/ 2245 h 734756"/>
              <a:gd name="connsiteX24" fmla="*/ 238262 w 1059135"/>
              <a:gd name="connsiteY24" fmla="*/ 2245 h 734756"/>
              <a:gd name="connsiteX25" fmla="*/ 328764 w 1059135"/>
              <a:gd name="connsiteY25" fmla="*/ 137790 h 734756"/>
              <a:gd name="connsiteX26" fmla="*/ 228291 w 1059135"/>
              <a:gd name="connsiteY26" fmla="*/ 642009 h 734756"/>
              <a:gd name="connsiteX27" fmla="*/ 92747 w 1059135"/>
              <a:gd name="connsiteY27" fmla="*/ 732512 h 734756"/>
              <a:gd name="connsiteX28" fmla="*/ 92747 w 1059135"/>
              <a:gd name="connsiteY28" fmla="*/ 732511 h 734756"/>
              <a:gd name="connsiteX29" fmla="*/ 2245 w 1059135"/>
              <a:gd name="connsiteY29" fmla="*/ 596966 h 734756"/>
              <a:gd name="connsiteX30" fmla="*/ 102716 w 1059135"/>
              <a:gd name="connsiteY30" fmla="*/ 92747 h 734756"/>
              <a:gd name="connsiteX31" fmla="*/ 238262 w 1059135"/>
              <a:gd name="connsiteY31" fmla="*/ 2245 h 73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59135" h="734756">
                <a:moveTo>
                  <a:pt x="966389" y="2245"/>
                </a:moveTo>
                <a:cubicBezTo>
                  <a:pt x="1028810" y="14683"/>
                  <a:pt x="1069329" y="75368"/>
                  <a:pt x="1056891" y="137790"/>
                </a:cubicBezTo>
                <a:cubicBezTo>
                  <a:pt x="1023401" y="305863"/>
                  <a:pt x="989909" y="473936"/>
                  <a:pt x="956419" y="642009"/>
                </a:cubicBezTo>
                <a:cubicBezTo>
                  <a:pt x="943981" y="704431"/>
                  <a:pt x="883295" y="744950"/>
                  <a:pt x="820873" y="732512"/>
                </a:cubicBezTo>
                <a:lnTo>
                  <a:pt x="820875" y="732511"/>
                </a:lnTo>
                <a:cubicBezTo>
                  <a:pt x="758453" y="720073"/>
                  <a:pt x="717934" y="659388"/>
                  <a:pt x="730372" y="596966"/>
                </a:cubicBezTo>
                <a:lnTo>
                  <a:pt x="830843" y="92747"/>
                </a:lnTo>
                <a:cubicBezTo>
                  <a:pt x="843281" y="30326"/>
                  <a:pt x="903967" y="-10194"/>
                  <a:pt x="966389" y="2245"/>
                </a:cubicBezTo>
                <a:close/>
                <a:moveTo>
                  <a:pt x="723680" y="2245"/>
                </a:moveTo>
                <a:cubicBezTo>
                  <a:pt x="786102" y="14683"/>
                  <a:pt x="826621" y="75368"/>
                  <a:pt x="814182" y="137790"/>
                </a:cubicBezTo>
                <a:cubicBezTo>
                  <a:pt x="780691" y="305863"/>
                  <a:pt x="747200" y="473936"/>
                  <a:pt x="713709" y="642009"/>
                </a:cubicBezTo>
                <a:cubicBezTo>
                  <a:pt x="701271" y="704431"/>
                  <a:pt x="640586" y="744950"/>
                  <a:pt x="578165" y="732512"/>
                </a:cubicBezTo>
                <a:lnTo>
                  <a:pt x="578165" y="732511"/>
                </a:lnTo>
                <a:cubicBezTo>
                  <a:pt x="515743" y="720073"/>
                  <a:pt x="475224" y="659387"/>
                  <a:pt x="487663" y="596966"/>
                </a:cubicBezTo>
                <a:lnTo>
                  <a:pt x="588134" y="92747"/>
                </a:lnTo>
                <a:cubicBezTo>
                  <a:pt x="600573" y="30326"/>
                  <a:pt x="661257" y="-10194"/>
                  <a:pt x="723680" y="2245"/>
                </a:cubicBezTo>
                <a:close/>
                <a:moveTo>
                  <a:pt x="480971" y="2245"/>
                </a:moveTo>
                <a:cubicBezTo>
                  <a:pt x="543392" y="14683"/>
                  <a:pt x="583912" y="75368"/>
                  <a:pt x="571473" y="137790"/>
                </a:cubicBezTo>
                <a:cubicBezTo>
                  <a:pt x="537983" y="305863"/>
                  <a:pt x="504491" y="473936"/>
                  <a:pt x="471001" y="642009"/>
                </a:cubicBezTo>
                <a:cubicBezTo>
                  <a:pt x="458563" y="704431"/>
                  <a:pt x="397877" y="744950"/>
                  <a:pt x="335455" y="732512"/>
                </a:cubicBezTo>
                <a:lnTo>
                  <a:pt x="335457" y="732511"/>
                </a:lnTo>
                <a:cubicBezTo>
                  <a:pt x="273035" y="720073"/>
                  <a:pt x="232516" y="659387"/>
                  <a:pt x="244954" y="596966"/>
                </a:cubicBezTo>
                <a:lnTo>
                  <a:pt x="345425" y="92747"/>
                </a:lnTo>
                <a:cubicBezTo>
                  <a:pt x="357863" y="30325"/>
                  <a:pt x="418549" y="-10194"/>
                  <a:pt x="480971" y="2245"/>
                </a:cubicBezTo>
                <a:close/>
                <a:moveTo>
                  <a:pt x="238262" y="2245"/>
                </a:moveTo>
                <a:cubicBezTo>
                  <a:pt x="300684" y="14683"/>
                  <a:pt x="341203" y="75368"/>
                  <a:pt x="328764" y="137790"/>
                </a:cubicBezTo>
                <a:cubicBezTo>
                  <a:pt x="295273" y="305863"/>
                  <a:pt x="261782" y="473936"/>
                  <a:pt x="228291" y="642009"/>
                </a:cubicBezTo>
                <a:cubicBezTo>
                  <a:pt x="215853" y="704431"/>
                  <a:pt x="155168" y="744950"/>
                  <a:pt x="92747" y="732512"/>
                </a:cubicBezTo>
                <a:lnTo>
                  <a:pt x="92747" y="732511"/>
                </a:lnTo>
                <a:cubicBezTo>
                  <a:pt x="30325" y="720073"/>
                  <a:pt x="-10194" y="659387"/>
                  <a:pt x="2245" y="596966"/>
                </a:cubicBezTo>
                <a:lnTo>
                  <a:pt x="102716" y="92747"/>
                </a:lnTo>
                <a:cubicBezTo>
                  <a:pt x="115155" y="30325"/>
                  <a:pt x="175839" y="-10194"/>
                  <a:pt x="238262" y="2245"/>
                </a:cubicBezTo>
                <a:close/>
              </a:path>
            </a:pathLst>
          </a:custGeom>
          <a:solidFill>
            <a:srgbClr val="2CB695"/>
          </a:solidFill>
          <a:ln>
            <a:noFill/>
          </a:ln>
        </p:spPr>
        <p:style>
          <a:lnRef idx="2">
            <a:srgbClr val="28ACC6">
              <a:shade val="50000"/>
            </a:srgbClr>
          </a:lnRef>
          <a:fillRef idx="1">
            <a:srgbClr val="28ACC6"/>
          </a:fillRef>
          <a:effectRef idx="0">
            <a:srgbClr val="28ACC6"/>
          </a:effectRef>
          <a:fontRef idx="minor">
            <a:srgbClr val="FFFFFF"/>
          </a:fontRef>
        </p:style>
        <p:txBody>
          <a:bodyPr rtlCol="0" anchor="ctr"/>
          <a:p>
            <a:pPr algn="ctr"/>
            <a:r>
              <a:rPr lang="en-US" altLang="zh-CN"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rPr>
              <a:t>C</a:t>
            </a:r>
            <a:endParaRPr lang="zh-CN" altLang="en-US"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endParaRPr>
          </a:p>
        </p:txBody>
      </p:sp>
      <p:sp>
        <p:nvSpPr>
          <p:cNvPr id="21" name="任意多边形 20"/>
          <p:cNvSpPr/>
          <p:nvPr>
            <p:custDataLst>
              <p:tags r:id="rId7"/>
            </p:custDataLst>
          </p:nvPr>
        </p:nvSpPr>
        <p:spPr>
          <a:xfrm>
            <a:off x="6581044" y="2097475"/>
            <a:ext cx="1645317" cy="1645317"/>
          </a:xfrm>
          <a:custGeom>
            <a:avLst/>
            <a:gdLst>
              <a:gd name="connsiteX0" fmla="*/ 464257 w 2175934"/>
              <a:gd name="connsiteY0" fmla="*/ 0 h 2175934"/>
              <a:gd name="connsiteX1" fmla="*/ 807522 w 2175934"/>
              <a:gd name="connsiteY1" fmla="*/ 0 h 2175934"/>
              <a:gd name="connsiteX2" fmla="*/ 804333 w 2175934"/>
              <a:gd name="connsiteY2" fmla="*/ 16004 h 2175934"/>
              <a:gd name="connsiteX3" fmla="*/ 473432 w 2175934"/>
              <a:gd name="connsiteY3" fmla="*/ 16004 h 2175934"/>
              <a:gd name="connsiteX4" fmla="*/ 16004 w 2175934"/>
              <a:gd name="connsiteY4" fmla="*/ 473432 h 2175934"/>
              <a:gd name="connsiteX5" fmla="*/ 16004 w 2175934"/>
              <a:gd name="connsiteY5" fmla="*/ 1702503 h 2175934"/>
              <a:gd name="connsiteX6" fmla="*/ 473432 w 2175934"/>
              <a:gd name="connsiteY6" fmla="*/ 2159931 h 2175934"/>
              <a:gd name="connsiteX7" fmla="*/ 1702503 w 2175934"/>
              <a:gd name="connsiteY7" fmla="*/ 2159931 h 2175934"/>
              <a:gd name="connsiteX8" fmla="*/ 2159931 w 2175934"/>
              <a:gd name="connsiteY8" fmla="*/ 1702503 h 2175934"/>
              <a:gd name="connsiteX9" fmla="*/ 2159931 w 2175934"/>
              <a:gd name="connsiteY9" fmla="*/ 473432 h 2175934"/>
              <a:gd name="connsiteX10" fmla="*/ 1702503 w 2175934"/>
              <a:gd name="connsiteY10" fmla="*/ 16004 h 2175934"/>
              <a:gd name="connsiteX11" fmla="*/ 1365225 w 2175934"/>
              <a:gd name="connsiteY11" fmla="*/ 16004 h 2175934"/>
              <a:gd name="connsiteX12" fmla="*/ 1368414 w 2175934"/>
              <a:gd name="connsiteY12" fmla="*/ 0 h 2175934"/>
              <a:gd name="connsiteX13" fmla="*/ 1711677 w 2175934"/>
              <a:gd name="connsiteY13" fmla="*/ 0 h 2175934"/>
              <a:gd name="connsiteX14" fmla="*/ 2175934 w 2175934"/>
              <a:gd name="connsiteY14" fmla="*/ 464257 h 2175934"/>
              <a:gd name="connsiteX15" fmla="*/ 2175934 w 2175934"/>
              <a:gd name="connsiteY15" fmla="*/ 1711677 h 2175934"/>
              <a:gd name="connsiteX16" fmla="*/ 1711677 w 2175934"/>
              <a:gd name="connsiteY16" fmla="*/ 2175934 h 2175934"/>
              <a:gd name="connsiteX17" fmla="*/ 464257 w 2175934"/>
              <a:gd name="connsiteY17" fmla="*/ 2175934 h 2175934"/>
              <a:gd name="connsiteX18" fmla="*/ 0 w 2175934"/>
              <a:gd name="connsiteY18" fmla="*/ 1711677 h 2175934"/>
              <a:gd name="connsiteX19" fmla="*/ 0 w 2175934"/>
              <a:gd name="connsiteY19" fmla="*/ 464257 h 2175934"/>
              <a:gd name="connsiteX20" fmla="*/ 464257 w 2175934"/>
              <a:gd name="connsiteY20" fmla="*/ 0 h 21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5934" h="2175934">
                <a:moveTo>
                  <a:pt x="464257" y="0"/>
                </a:moveTo>
                <a:lnTo>
                  <a:pt x="807522" y="0"/>
                </a:lnTo>
                <a:lnTo>
                  <a:pt x="804333" y="16004"/>
                </a:lnTo>
                <a:lnTo>
                  <a:pt x="473432" y="16004"/>
                </a:lnTo>
                <a:cubicBezTo>
                  <a:pt x="220801" y="16004"/>
                  <a:pt x="16004" y="220801"/>
                  <a:pt x="16004" y="473432"/>
                </a:cubicBezTo>
                <a:lnTo>
                  <a:pt x="16004" y="1702503"/>
                </a:lnTo>
                <a:cubicBezTo>
                  <a:pt x="16004" y="1955134"/>
                  <a:pt x="220801" y="2159931"/>
                  <a:pt x="473432" y="2159931"/>
                </a:cubicBezTo>
                <a:lnTo>
                  <a:pt x="1702503" y="2159931"/>
                </a:lnTo>
                <a:cubicBezTo>
                  <a:pt x="1955134" y="2159931"/>
                  <a:pt x="2159931" y="1955134"/>
                  <a:pt x="2159931" y="1702503"/>
                </a:cubicBezTo>
                <a:lnTo>
                  <a:pt x="2159931" y="473432"/>
                </a:lnTo>
                <a:cubicBezTo>
                  <a:pt x="2159931" y="220801"/>
                  <a:pt x="1955134" y="16004"/>
                  <a:pt x="1702503" y="16004"/>
                </a:cubicBezTo>
                <a:lnTo>
                  <a:pt x="1365225" y="16004"/>
                </a:lnTo>
                <a:lnTo>
                  <a:pt x="1368414" y="0"/>
                </a:lnTo>
                <a:lnTo>
                  <a:pt x="1711677" y="0"/>
                </a:lnTo>
                <a:cubicBezTo>
                  <a:pt x="1968079" y="0"/>
                  <a:pt x="2175934" y="207855"/>
                  <a:pt x="2175934" y="464257"/>
                </a:cubicBezTo>
                <a:lnTo>
                  <a:pt x="2175934" y="1711677"/>
                </a:lnTo>
                <a:cubicBezTo>
                  <a:pt x="2175934" y="1968079"/>
                  <a:pt x="1968079" y="2175934"/>
                  <a:pt x="1711677" y="2175934"/>
                </a:cubicBezTo>
                <a:lnTo>
                  <a:pt x="464257" y="2175934"/>
                </a:lnTo>
                <a:cubicBezTo>
                  <a:pt x="207855" y="2175934"/>
                  <a:pt x="0" y="1968079"/>
                  <a:pt x="0" y="1711677"/>
                </a:cubicBezTo>
                <a:lnTo>
                  <a:pt x="0" y="464257"/>
                </a:lnTo>
                <a:cubicBezTo>
                  <a:pt x="0" y="207855"/>
                  <a:pt x="207855" y="0"/>
                  <a:pt x="464257" y="0"/>
                </a:cubicBezTo>
                <a:close/>
              </a:path>
            </a:pathLst>
          </a:custGeom>
          <a:solidFill>
            <a:srgbClr val="28ACC6"/>
          </a:solidFill>
          <a:ln>
            <a:noFill/>
          </a:ln>
        </p:spPr>
        <p:style>
          <a:lnRef idx="2">
            <a:srgbClr val="28ACC6">
              <a:shade val="50000"/>
            </a:srgbClr>
          </a:lnRef>
          <a:fillRef idx="1">
            <a:srgbClr val="28ACC6"/>
          </a:fillRef>
          <a:effectRef idx="0">
            <a:srgbClr val="28ACC6"/>
          </a:effectRef>
          <a:fontRef idx="minor">
            <a:srgbClr val="FFFFFF"/>
          </a:fontRef>
        </p:style>
        <p:txBody>
          <a:bodyPr tIns="108000" bIns="0" rtlCol="0" anchor="ctr">
            <a:normAutofit/>
          </a:bodyPr>
          <a:p>
            <a:pPr algn="ctr"/>
            <a:r>
              <a:rPr lang="en-US" altLang="zh-CN" sz="1600" b="1" smtClean="0">
                <a:solidFill>
                  <a:srgbClr val="28ACC6"/>
                </a:solidFill>
                <a:sym typeface="+mn-ea"/>
              </a:rPr>
              <a:t>休息</a:t>
            </a:r>
            <a:endParaRPr lang="zh-CN" altLang="en-US" sz="1600" b="1" dirty="0">
              <a:solidFill>
                <a:schemeClr val="tx1"/>
              </a:solidFill>
              <a:sym typeface="+mn-ea"/>
            </a:endParaRPr>
          </a:p>
        </p:txBody>
      </p:sp>
      <p:sp>
        <p:nvSpPr>
          <p:cNvPr id="13" name="任意多边形 12"/>
          <p:cNvSpPr/>
          <p:nvPr>
            <p:custDataLst>
              <p:tags r:id="rId8"/>
            </p:custDataLst>
          </p:nvPr>
        </p:nvSpPr>
        <p:spPr>
          <a:xfrm>
            <a:off x="1535239" y="4058761"/>
            <a:ext cx="466381" cy="323544"/>
          </a:xfrm>
          <a:custGeom>
            <a:avLst/>
            <a:gdLst>
              <a:gd name="connsiteX0" fmla="*/ 966389 w 1059135"/>
              <a:gd name="connsiteY0" fmla="*/ 2245 h 734756"/>
              <a:gd name="connsiteX1" fmla="*/ 1056891 w 1059135"/>
              <a:gd name="connsiteY1" fmla="*/ 137790 h 734756"/>
              <a:gd name="connsiteX2" fmla="*/ 956419 w 1059135"/>
              <a:gd name="connsiteY2" fmla="*/ 642009 h 734756"/>
              <a:gd name="connsiteX3" fmla="*/ 820873 w 1059135"/>
              <a:gd name="connsiteY3" fmla="*/ 732512 h 734756"/>
              <a:gd name="connsiteX4" fmla="*/ 820875 w 1059135"/>
              <a:gd name="connsiteY4" fmla="*/ 732511 h 734756"/>
              <a:gd name="connsiteX5" fmla="*/ 730372 w 1059135"/>
              <a:gd name="connsiteY5" fmla="*/ 596966 h 734756"/>
              <a:gd name="connsiteX6" fmla="*/ 830843 w 1059135"/>
              <a:gd name="connsiteY6" fmla="*/ 92747 h 734756"/>
              <a:gd name="connsiteX7" fmla="*/ 966389 w 1059135"/>
              <a:gd name="connsiteY7" fmla="*/ 2245 h 734756"/>
              <a:gd name="connsiteX8" fmla="*/ 723680 w 1059135"/>
              <a:gd name="connsiteY8" fmla="*/ 2245 h 734756"/>
              <a:gd name="connsiteX9" fmla="*/ 814182 w 1059135"/>
              <a:gd name="connsiteY9" fmla="*/ 137790 h 734756"/>
              <a:gd name="connsiteX10" fmla="*/ 713709 w 1059135"/>
              <a:gd name="connsiteY10" fmla="*/ 642009 h 734756"/>
              <a:gd name="connsiteX11" fmla="*/ 578165 w 1059135"/>
              <a:gd name="connsiteY11" fmla="*/ 732512 h 734756"/>
              <a:gd name="connsiteX12" fmla="*/ 578165 w 1059135"/>
              <a:gd name="connsiteY12" fmla="*/ 732511 h 734756"/>
              <a:gd name="connsiteX13" fmla="*/ 487663 w 1059135"/>
              <a:gd name="connsiteY13" fmla="*/ 596966 h 734756"/>
              <a:gd name="connsiteX14" fmla="*/ 588134 w 1059135"/>
              <a:gd name="connsiteY14" fmla="*/ 92747 h 734756"/>
              <a:gd name="connsiteX15" fmla="*/ 723680 w 1059135"/>
              <a:gd name="connsiteY15" fmla="*/ 2245 h 734756"/>
              <a:gd name="connsiteX16" fmla="*/ 480971 w 1059135"/>
              <a:gd name="connsiteY16" fmla="*/ 2245 h 734756"/>
              <a:gd name="connsiteX17" fmla="*/ 571473 w 1059135"/>
              <a:gd name="connsiteY17" fmla="*/ 137790 h 734756"/>
              <a:gd name="connsiteX18" fmla="*/ 471001 w 1059135"/>
              <a:gd name="connsiteY18" fmla="*/ 642009 h 734756"/>
              <a:gd name="connsiteX19" fmla="*/ 335455 w 1059135"/>
              <a:gd name="connsiteY19" fmla="*/ 732512 h 734756"/>
              <a:gd name="connsiteX20" fmla="*/ 335457 w 1059135"/>
              <a:gd name="connsiteY20" fmla="*/ 732511 h 734756"/>
              <a:gd name="connsiteX21" fmla="*/ 244954 w 1059135"/>
              <a:gd name="connsiteY21" fmla="*/ 596966 h 734756"/>
              <a:gd name="connsiteX22" fmla="*/ 345425 w 1059135"/>
              <a:gd name="connsiteY22" fmla="*/ 92747 h 734756"/>
              <a:gd name="connsiteX23" fmla="*/ 480971 w 1059135"/>
              <a:gd name="connsiteY23" fmla="*/ 2245 h 734756"/>
              <a:gd name="connsiteX24" fmla="*/ 238262 w 1059135"/>
              <a:gd name="connsiteY24" fmla="*/ 2245 h 734756"/>
              <a:gd name="connsiteX25" fmla="*/ 328764 w 1059135"/>
              <a:gd name="connsiteY25" fmla="*/ 137790 h 734756"/>
              <a:gd name="connsiteX26" fmla="*/ 228291 w 1059135"/>
              <a:gd name="connsiteY26" fmla="*/ 642009 h 734756"/>
              <a:gd name="connsiteX27" fmla="*/ 92747 w 1059135"/>
              <a:gd name="connsiteY27" fmla="*/ 732512 h 734756"/>
              <a:gd name="connsiteX28" fmla="*/ 92747 w 1059135"/>
              <a:gd name="connsiteY28" fmla="*/ 732511 h 734756"/>
              <a:gd name="connsiteX29" fmla="*/ 2245 w 1059135"/>
              <a:gd name="connsiteY29" fmla="*/ 596966 h 734756"/>
              <a:gd name="connsiteX30" fmla="*/ 102716 w 1059135"/>
              <a:gd name="connsiteY30" fmla="*/ 92747 h 734756"/>
              <a:gd name="connsiteX31" fmla="*/ 238262 w 1059135"/>
              <a:gd name="connsiteY31" fmla="*/ 2245 h 73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59135" h="734756">
                <a:moveTo>
                  <a:pt x="966389" y="2245"/>
                </a:moveTo>
                <a:cubicBezTo>
                  <a:pt x="1028810" y="14683"/>
                  <a:pt x="1069329" y="75368"/>
                  <a:pt x="1056891" y="137790"/>
                </a:cubicBezTo>
                <a:cubicBezTo>
                  <a:pt x="1023401" y="305863"/>
                  <a:pt x="989909" y="473936"/>
                  <a:pt x="956419" y="642009"/>
                </a:cubicBezTo>
                <a:cubicBezTo>
                  <a:pt x="943981" y="704431"/>
                  <a:pt x="883295" y="744950"/>
                  <a:pt x="820873" y="732512"/>
                </a:cubicBezTo>
                <a:lnTo>
                  <a:pt x="820875" y="732511"/>
                </a:lnTo>
                <a:cubicBezTo>
                  <a:pt x="758453" y="720073"/>
                  <a:pt x="717934" y="659388"/>
                  <a:pt x="730372" y="596966"/>
                </a:cubicBezTo>
                <a:lnTo>
                  <a:pt x="830843" y="92747"/>
                </a:lnTo>
                <a:cubicBezTo>
                  <a:pt x="843281" y="30326"/>
                  <a:pt x="903967" y="-10194"/>
                  <a:pt x="966389" y="2245"/>
                </a:cubicBezTo>
                <a:close/>
                <a:moveTo>
                  <a:pt x="723680" y="2245"/>
                </a:moveTo>
                <a:cubicBezTo>
                  <a:pt x="786102" y="14683"/>
                  <a:pt x="826621" y="75368"/>
                  <a:pt x="814182" y="137790"/>
                </a:cubicBezTo>
                <a:cubicBezTo>
                  <a:pt x="780691" y="305863"/>
                  <a:pt x="747200" y="473936"/>
                  <a:pt x="713709" y="642009"/>
                </a:cubicBezTo>
                <a:cubicBezTo>
                  <a:pt x="701271" y="704431"/>
                  <a:pt x="640586" y="744950"/>
                  <a:pt x="578165" y="732512"/>
                </a:cubicBezTo>
                <a:lnTo>
                  <a:pt x="578165" y="732511"/>
                </a:lnTo>
                <a:cubicBezTo>
                  <a:pt x="515743" y="720073"/>
                  <a:pt x="475224" y="659387"/>
                  <a:pt x="487663" y="596966"/>
                </a:cubicBezTo>
                <a:lnTo>
                  <a:pt x="588134" y="92747"/>
                </a:lnTo>
                <a:cubicBezTo>
                  <a:pt x="600573" y="30326"/>
                  <a:pt x="661257" y="-10194"/>
                  <a:pt x="723680" y="2245"/>
                </a:cubicBezTo>
                <a:close/>
                <a:moveTo>
                  <a:pt x="480971" y="2245"/>
                </a:moveTo>
                <a:cubicBezTo>
                  <a:pt x="543392" y="14683"/>
                  <a:pt x="583912" y="75368"/>
                  <a:pt x="571473" y="137790"/>
                </a:cubicBezTo>
                <a:cubicBezTo>
                  <a:pt x="537983" y="305863"/>
                  <a:pt x="504491" y="473936"/>
                  <a:pt x="471001" y="642009"/>
                </a:cubicBezTo>
                <a:cubicBezTo>
                  <a:pt x="458563" y="704431"/>
                  <a:pt x="397877" y="744950"/>
                  <a:pt x="335455" y="732512"/>
                </a:cubicBezTo>
                <a:lnTo>
                  <a:pt x="335457" y="732511"/>
                </a:lnTo>
                <a:cubicBezTo>
                  <a:pt x="273035" y="720073"/>
                  <a:pt x="232516" y="659387"/>
                  <a:pt x="244954" y="596966"/>
                </a:cubicBezTo>
                <a:lnTo>
                  <a:pt x="345425" y="92747"/>
                </a:lnTo>
                <a:cubicBezTo>
                  <a:pt x="357863" y="30325"/>
                  <a:pt x="418549" y="-10194"/>
                  <a:pt x="480971" y="2245"/>
                </a:cubicBezTo>
                <a:close/>
                <a:moveTo>
                  <a:pt x="238262" y="2245"/>
                </a:moveTo>
                <a:cubicBezTo>
                  <a:pt x="300684" y="14683"/>
                  <a:pt x="341203" y="75368"/>
                  <a:pt x="328764" y="137790"/>
                </a:cubicBezTo>
                <a:cubicBezTo>
                  <a:pt x="295273" y="305863"/>
                  <a:pt x="261782" y="473936"/>
                  <a:pt x="228291" y="642009"/>
                </a:cubicBezTo>
                <a:cubicBezTo>
                  <a:pt x="215853" y="704431"/>
                  <a:pt x="155168" y="744950"/>
                  <a:pt x="92747" y="732512"/>
                </a:cubicBezTo>
                <a:lnTo>
                  <a:pt x="92747" y="732511"/>
                </a:lnTo>
                <a:cubicBezTo>
                  <a:pt x="30325" y="720073"/>
                  <a:pt x="-10194" y="659387"/>
                  <a:pt x="2245" y="596966"/>
                </a:cubicBezTo>
                <a:lnTo>
                  <a:pt x="102716" y="92747"/>
                </a:lnTo>
                <a:cubicBezTo>
                  <a:pt x="115155" y="30325"/>
                  <a:pt x="175839" y="-10194"/>
                  <a:pt x="238262" y="2245"/>
                </a:cubicBezTo>
                <a:close/>
              </a:path>
            </a:pathLst>
          </a:custGeom>
          <a:solidFill>
            <a:srgbClr val="2CB695"/>
          </a:solidFill>
          <a:ln>
            <a:noFill/>
          </a:ln>
        </p:spPr>
        <p:style>
          <a:lnRef idx="2">
            <a:srgbClr val="28ACC6">
              <a:shade val="50000"/>
            </a:srgbClr>
          </a:lnRef>
          <a:fillRef idx="1">
            <a:srgbClr val="28ACC6"/>
          </a:fillRef>
          <a:effectRef idx="0">
            <a:srgbClr val="28ACC6"/>
          </a:effectRef>
          <a:fontRef idx="minor">
            <a:srgbClr val="FFFFFF"/>
          </a:fontRef>
        </p:style>
        <p:txBody>
          <a:bodyPr rtlCol="0" anchor="ctr"/>
          <a:p>
            <a:pPr algn="ctr"/>
            <a:r>
              <a:rPr lang="en-US" altLang="zh-CN"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rPr>
              <a:t>E</a:t>
            </a:r>
            <a:endParaRPr lang="zh-CN" altLang="en-US"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endParaRPr>
          </a:p>
        </p:txBody>
      </p:sp>
      <p:sp>
        <p:nvSpPr>
          <p:cNvPr id="22" name="任意多边形 21"/>
          <p:cNvSpPr/>
          <p:nvPr>
            <p:custDataLst>
              <p:tags r:id="rId9"/>
            </p:custDataLst>
          </p:nvPr>
        </p:nvSpPr>
        <p:spPr>
          <a:xfrm>
            <a:off x="945770" y="4220532"/>
            <a:ext cx="1645317" cy="1645317"/>
          </a:xfrm>
          <a:custGeom>
            <a:avLst/>
            <a:gdLst>
              <a:gd name="connsiteX0" fmla="*/ 464257 w 2175934"/>
              <a:gd name="connsiteY0" fmla="*/ 0 h 2175934"/>
              <a:gd name="connsiteX1" fmla="*/ 807522 w 2175934"/>
              <a:gd name="connsiteY1" fmla="*/ 0 h 2175934"/>
              <a:gd name="connsiteX2" fmla="*/ 804333 w 2175934"/>
              <a:gd name="connsiteY2" fmla="*/ 16004 h 2175934"/>
              <a:gd name="connsiteX3" fmla="*/ 473432 w 2175934"/>
              <a:gd name="connsiteY3" fmla="*/ 16004 h 2175934"/>
              <a:gd name="connsiteX4" fmla="*/ 16004 w 2175934"/>
              <a:gd name="connsiteY4" fmla="*/ 473432 h 2175934"/>
              <a:gd name="connsiteX5" fmla="*/ 16004 w 2175934"/>
              <a:gd name="connsiteY5" fmla="*/ 1702503 h 2175934"/>
              <a:gd name="connsiteX6" fmla="*/ 473432 w 2175934"/>
              <a:gd name="connsiteY6" fmla="*/ 2159931 h 2175934"/>
              <a:gd name="connsiteX7" fmla="*/ 1702503 w 2175934"/>
              <a:gd name="connsiteY7" fmla="*/ 2159931 h 2175934"/>
              <a:gd name="connsiteX8" fmla="*/ 2159931 w 2175934"/>
              <a:gd name="connsiteY8" fmla="*/ 1702503 h 2175934"/>
              <a:gd name="connsiteX9" fmla="*/ 2159931 w 2175934"/>
              <a:gd name="connsiteY9" fmla="*/ 473432 h 2175934"/>
              <a:gd name="connsiteX10" fmla="*/ 1702503 w 2175934"/>
              <a:gd name="connsiteY10" fmla="*/ 16004 h 2175934"/>
              <a:gd name="connsiteX11" fmla="*/ 1365225 w 2175934"/>
              <a:gd name="connsiteY11" fmla="*/ 16004 h 2175934"/>
              <a:gd name="connsiteX12" fmla="*/ 1368414 w 2175934"/>
              <a:gd name="connsiteY12" fmla="*/ 0 h 2175934"/>
              <a:gd name="connsiteX13" fmla="*/ 1711677 w 2175934"/>
              <a:gd name="connsiteY13" fmla="*/ 0 h 2175934"/>
              <a:gd name="connsiteX14" fmla="*/ 2175934 w 2175934"/>
              <a:gd name="connsiteY14" fmla="*/ 464257 h 2175934"/>
              <a:gd name="connsiteX15" fmla="*/ 2175934 w 2175934"/>
              <a:gd name="connsiteY15" fmla="*/ 1711677 h 2175934"/>
              <a:gd name="connsiteX16" fmla="*/ 1711677 w 2175934"/>
              <a:gd name="connsiteY16" fmla="*/ 2175934 h 2175934"/>
              <a:gd name="connsiteX17" fmla="*/ 464257 w 2175934"/>
              <a:gd name="connsiteY17" fmla="*/ 2175934 h 2175934"/>
              <a:gd name="connsiteX18" fmla="*/ 0 w 2175934"/>
              <a:gd name="connsiteY18" fmla="*/ 1711677 h 2175934"/>
              <a:gd name="connsiteX19" fmla="*/ 0 w 2175934"/>
              <a:gd name="connsiteY19" fmla="*/ 464257 h 2175934"/>
              <a:gd name="connsiteX20" fmla="*/ 464257 w 2175934"/>
              <a:gd name="connsiteY20" fmla="*/ 0 h 21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5934" h="2175934">
                <a:moveTo>
                  <a:pt x="464257" y="0"/>
                </a:moveTo>
                <a:lnTo>
                  <a:pt x="807522" y="0"/>
                </a:lnTo>
                <a:lnTo>
                  <a:pt x="804333" y="16004"/>
                </a:lnTo>
                <a:lnTo>
                  <a:pt x="473432" y="16004"/>
                </a:lnTo>
                <a:cubicBezTo>
                  <a:pt x="220801" y="16004"/>
                  <a:pt x="16004" y="220801"/>
                  <a:pt x="16004" y="473432"/>
                </a:cubicBezTo>
                <a:lnTo>
                  <a:pt x="16004" y="1702503"/>
                </a:lnTo>
                <a:cubicBezTo>
                  <a:pt x="16004" y="1955134"/>
                  <a:pt x="220801" y="2159931"/>
                  <a:pt x="473432" y="2159931"/>
                </a:cubicBezTo>
                <a:lnTo>
                  <a:pt x="1702503" y="2159931"/>
                </a:lnTo>
                <a:cubicBezTo>
                  <a:pt x="1955134" y="2159931"/>
                  <a:pt x="2159931" y="1955134"/>
                  <a:pt x="2159931" y="1702503"/>
                </a:cubicBezTo>
                <a:lnTo>
                  <a:pt x="2159931" y="473432"/>
                </a:lnTo>
                <a:cubicBezTo>
                  <a:pt x="2159931" y="220801"/>
                  <a:pt x="1955134" y="16004"/>
                  <a:pt x="1702503" y="16004"/>
                </a:cubicBezTo>
                <a:lnTo>
                  <a:pt x="1365225" y="16004"/>
                </a:lnTo>
                <a:lnTo>
                  <a:pt x="1368414" y="0"/>
                </a:lnTo>
                <a:lnTo>
                  <a:pt x="1711677" y="0"/>
                </a:lnTo>
                <a:cubicBezTo>
                  <a:pt x="1968079" y="0"/>
                  <a:pt x="2175934" y="207855"/>
                  <a:pt x="2175934" y="464257"/>
                </a:cubicBezTo>
                <a:lnTo>
                  <a:pt x="2175934" y="1711677"/>
                </a:lnTo>
                <a:cubicBezTo>
                  <a:pt x="2175934" y="1968079"/>
                  <a:pt x="1968079" y="2175934"/>
                  <a:pt x="1711677" y="2175934"/>
                </a:cubicBezTo>
                <a:lnTo>
                  <a:pt x="464257" y="2175934"/>
                </a:lnTo>
                <a:cubicBezTo>
                  <a:pt x="207855" y="2175934"/>
                  <a:pt x="0" y="1968079"/>
                  <a:pt x="0" y="1711677"/>
                </a:cubicBezTo>
                <a:lnTo>
                  <a:pt x="0" y="464257"/>
                </a:lnTo>
                <a:cubicBezTo>
                  <a:pt x="0" y="207855"/>
                  <a:pt x="207855" y="0"/>
                  <a:pt x="464257" y="0"/>
                </a:cubicBezTo>
                <a:close/>
              </a:path>
            </a:pathLst>
          </a:custGeom>
          <a:solidFill>
            <a:srgbClr val="28ACC6"/>
          </a:solidFill>
          <a:ln>
            <a:noFill/>
          </a:ln>
        </p:spPr>
        <p:style>
          <a:lnRef idx="2">
            <a:srgbClr val="28ACC6">
              <a:shade val="50000"/>
            </a:srgbClr>
          </a:lnRef>
          <a:fillRef idx="1">
            <a:srgbClr val="28ACC6"/>
          </a:fillRef>
          <a:effectRef idx="0">
            <a:srgbClr val="28ACC6"/>
          </a:effectRef>
          <a:fontRef idx="minor">
            <a:srgbClr val="FFFFFF"/>
          </a:fontRef>
        </p:style>
        <p:txBody>
          <a:bodyPr tIns="108000" bIns="0" rtlCol="0" anchor="ctr">
            <a:normAutofit/>
          </a:bodyPr>
          <a:p>
            <a:pPr algn="ctr"/>
            <a:r>
              <a:rPr lang="en-US" altLang="zh-CN" sz="1600" b="1" smtClean="0">
                <a:solidFill>
                  <a:srgbClr val="28ACC6"/>
                </a:solidFill>
                <a:sym typeface="+mn-ea"/>
              </a:rPr>
              <a:t>保持呼吸道通畅</a:t>
            </a:r>
            <a:endParaRPr lang="zh-CN" altLang="en-US" sz="1600" b="1" dirty="0">
              <a:solidFill>
                <a:schemeClr val="tx1"/>
              </a:solidFill>
              <a:sym typeface="Arial" panose="020B0604020202020204" pitchFamily="34" charset="0"/>
            </a:endParaRPr>
          </a:p>
        </p:txBody>
      </p:sp>
      <p:sp>
        <p:nvSpPr>
          <p:cNvPr id="24" name="任意多边形 23"/>
          <p:cNvSpPr/>
          <p:nvPr>
            <p:custDataLst>
              <p:tags r:id="rId10"/>
            </p:custDataLst>
          </p:nvPr>
        </p:nvSpPr>
        <p:spPr>
          <a:xfrm>
            <a:off x="4352145" y="4059453"/>
            <a:ext cx="466381" cy="323544"/>
          </a:xfrm>
          <a:custGeom>
            <a:avLst/>
            <a:gdLst>
              <a:gd name="connsiteX0" fmla="*/ 966389 w 1059135"/>
              <a:gd name="connsiteY0" fmla="*/ 2245 h 734756"/>
              <a:gd name="connsiteX1" fmla="*/ 1056891 w 1059135"/>
              <a:gd name="connsiteY1" fmla="*/ 137790 h 734756"/>
              <a:gd name="connsiteX2" fmla="*/ 956419 w 1059135"/>
              <a:gd name="connsiteY2" fmla="*/ 642009 h 734756"/>
              <a:gd name="connsiteX3" fmla="*/ 820873 w 1059135"/>
              <a:gd name="connsiteY3" fmla="*/ 732512 h 734756"/>
              <a:gd name="connsiteX4" fmla="*/ 820875 w 1059135"/>
              <a:gd name="connsiteY4" fmla="*/ 732511 h 734756"/>
              <a:gd name="connsiteX5" fmla="*/ 730372 w 1059135"/>
              <a:gd name="connsiteY5" fmla="*/ 596966 h 734756"/>
              <a:gd name="connsiteX6" fmla="*/ 830843 w 1059135"/>
              <a:gd name="connsiteY6" fmla="*/ 92747 h 734756"/>
              <a:gd name="connsiteX7" fmla="*/ 966389 w 1059135"/>
              <a:gd name="connsiteY7" fmla="*/ 2245 h 734756"/>
              <a:gd name="connsiteX8" fmla="*/ 723680 w 1059135"/>
              <a:gd name="connsiteY8" fmla="*/ 2245 h 734756"/>
              <a:gd name="connsiteX9" fmla="*/ 814182 w 1059135"/>
              <a:gd name="connsiteY9" fmla="*/ 137790 h 734756"/>
              <a:gd name="connsiteX10" fmla="*/ 713709 w 1059135"/>
              <a:gd name="connsiteY10" fmla="*/ 642009 h 734756"/>
              <a:gd name="connsiteX11" fmla="*/ 578165 w 1059135"/>
              <a:gd name="connsiteY11" fmla="*/ 732512 h 734756"/>
              <a:gd name="connsiteX12" fmla="*/ 578165 w 1059135"/>
              <a:gd name="connsiteY12" fmla="*/ 732511 h 734756"/>
              <a:gd name="connsiteX13" fmla="*/ 487663 w 1059135"/>
              <a:gd name="connsiteY13" fmla="*/ 596966 h 734756"/>
              <a:gd name="connsiteX14" fmla="*/ 588134 w 1059135"/>
              <a:gd name="connsiteY14" fmla="*/ 92747 h 734756"/>
              <a:gd name="connsiteX15" fmla="*/ 723680 w 1059135"/>
              <a:gd name="connsiteY15" fmla="*/ 2245 h 734756"/>
              <a:gd name="connsiteX16" fmla="*/ 480971 w 1059135"/>
              <a:gd name="connsiteY16" fmla="*/ 2245 h 734756"/>
              <a:gd name="connsiteX17" fmla="*/ 571473 w 1059135"/>
              <a:gd name="connsiteY17" fmla="*/ 137790 h 734756"/>
              <a:gd name="connsiteX18" fmla="*/ 471001 w 1059135"/>
              <a:gd name="connsiteY18" fmla="*/ 642009 h 734756"/>
              <a:gd name="connsiteX19" fmla="*/ 335455 w 1059135"/>
              <a:gd name="connsiteY19" fmla="*/ 732512 h 734756"/>
              <a:gd name="connsiteX20" fmla="*/ 335457 w 1059135"/>
              <a:gd name="connsiteY20" fmla="*/ 732511 h 734756"/>
              <a:gd name="connsiteX21" fmla="*/ 244954 w 1059135"/>
              <a:gd name="connsiteY21" fmla="*/ 596966 h 734756"/>
              <a:gd name="connsiteX22" fmla="*/ 345425 w 1059135"/>
              <a:gd name="connsiteY22" fmla="*/ 92747 h 734756"/>
              <a:gd name="connsiteX23" fmla="*/ 480971 w 1059135"/>
              <a:gd name="connsiteY23" fmla="*/ 2245 h 734756"/>
              <a:gd name="connsiteX24" fmla="*/ 238262 w 1059135"/>
              <a:gd name="connsiteY24" fmla="*/ 2245 h 734756"/>
              <a:gd name="connsiteX25" fmla="*/ 328764 w 1059135"/>
              <a:gd name="connsiteY25" fmla="*/ 137790 h 734756"/>
              <a:gd name="connsiteX26" fmla="*/ 228291 w 1059135"/>
              <a:gd name="connsiteY26" fmla="*/ 642009 h 734756"/>
              <a:gd name="connsiteX27" fmla="*/ 92747 w 1059135"/>
              <a:gd name="connsiteY27" fmla="*/ 732512 h 734756"/>
              <a:gd name="connsiteX28" fmla="*/ 92747 w 1059135"/>
              <a:gd name="connsiteY28" fmla="*/ 732511 h 734756"/>
              <a:gd name="connsiteX29" fmla="*/ 2245 w 1059135"/>
              <a:gd name="connsiteY29" fmla="*/ 596966 h 734756"/>
              <a:gd name="connsiteX30" fmla="*/ 102716 w 1059135"/>
              <a:gd name="connsiteY30" fmla="*/ 92747 h 734756"/>
              <a:gd name="connsiteX31" fmla="*/ 238262 w 1059135"/>
              <a:gd name="connsiteY31" fmla="*/ 2245 h 73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59135" h="734756">
                <a:moveTo>
                  <a:pt x="966389" y="2245"/>
                </a:moveTo>
                <a:cubicBezTo>
                  <a:pt x="1028810" y="14683"/>
                  <a:pt x="1069329" y="75368"/>
                  <a:pt x="1056891" y="137790"/>
                </a:cubicBezTo>
                <a:cubicBezTo>
                  <a:pt x="1023401" y="305863"/>
                  <a:pt x="989909" y="473936"/>
                  <a:pt x="956419" y="642009"/>
                </a:cubicBezTo>
                <a:cubicBezTo>
                  <a:pt x="943981" y="704431"/>
                  <a:pt x="883295" y="744950"/>
                  <a:pt x="820873" y="732512"/>
                </a:cubicBezTo>
                <a:lnTo>
                  <a:pt x="820875" y="732511"/>
                </a:lnTo>
                <a:cubicBezTo>
                  <a:pt x="758453" y="720073"/>
                  <a:pt x="717934" y="659388"/>
                  <a:pt x="730372" y="596966"/>
                </a:cubicBezTo>
                <a:lnTo>
                  <a:pt x="830843" y="92747"/>
                </a:lnTo>
                <a:cubicBezTo>
                  <a:pt x="843281" y="30326"/>
                  <a:pt x="903967" y="-10194"/>
                  <a:pt x="966389" y="2245"/>
                </a:cubicBezTo>
                <a:close/>
                <a:moveTo>
                  <a:pt x="723680" y="2245"/>
                </a:moveTo>
                <a:cubicBezTo>
                  <a:pt x="786102" y="14683"/>
                  <a:pt x="826621" y="75368"/>
                  <a:pt x="814182" y="137790"/>
                </a:cubicBezTo>
                <a:cubicBezTo>
                  <a:pt x="780691" y="305863"/>
                  <a:pt x="747200" y="473936"/>
                  <a:pt x="713709" y="642009"/>
                </a:cubicBezTo>
                <a:cubicBezTo>
                  <a:pt x="701271" y="704431"/>
                  <a:pt x="640586" y="744950"/>
                  <a:pt x="578165" y="732512"/>
                </a:cubicBezTo>
                <a:lnTo>
                  <a:pt x="578165" y="732511"/>
                </a:lnTo>
                <a:cubicBezTo>
                  <a:pt x="515743" y="720073"/>
                  <a:pt x="475224" y="659387"/>
                  <a:pt x="487663" y="596966"/>
                </a:cubicBezTo>
                <a:lnTo>
                  <a:pt x="588134" y="92747"/>
                </a:lnTo>
                <a:cubicBezTo>
                  <a:pt x="600573" y="30326"/>
                  <a:pt x="661257" y="-10194"/>
                  <a:pt x="723680" y="2245"/>
                </a:cubicBezTo>
                <a:close/>
                <a:moveTo>
                  <a:pt x="480971" y="2245"/>
                </a:moveTo>
                <a:cubicBezTo>
                  <a:pt x="543392" y="14683"/>
                  <a:pt x="583912" y="75368"/>
                  <a:pt x="571473" y="137790"/>
                </a:cubicBezTo>
                <a:cubicBezTo>
                  <a:pt x="537983" y="305863"/>
                  <a:pt x="504491" y="473936"/>
                  <a:pt x="471001" y="642009"/>
                </a:cubicBezTo>
                <a:cubicBezTo>
                  <a:pt x="458563" y="704431"/>
                  <a:pt x="397877" y="744950"/>
                  <a:pt x="335455" y="732512"/>
                </a:cubicBezTo>
                <a:lnTo>
                  <a:pt x="335457" y="732511"/>
                </a:lnTo>
                <a:cubicBezTo>
                  <a:pt x="273035" y="720073"/>
                  <a:pt x="232516" y="659387"/>
                  <a:pt x="244954" y="596966"/>
                </a:cubicBezTo>
                <a:lnTo>
                  <a:pt x="345425" y="92747"/>
                </a:lnTo>
                <a:cubicBezTo>
                  <a:pt x="357863" y="30325"/>
                  <a:pt x="418549" y="-10194"/>
                  <a:pt x="480971" y="2245"/>
                </a:cubicBezTo>
                <a:close/>
                <a:moveTo>
                  <a:pt x="238262" y="2245"/>
                </a:moveTo>
                <a:cubicBezTo>
                  <a:pt x="300684" y="14683"/>
                  <a:pt x="341203" y="75368"/>
                  <a:pt x="328764" y="137790"/>
                </a:cubicBezTo>
                <a:cubicBezTo>
                  <a:pt x="295273" y="305863"/>
                  <a:pt x="261782" y="473936"/>
                  <a:pt x="228291" y="642009"/>
                </a:cubicBezTo>
                <a:cubicBezTo>
                  <a:pt x="215853" y="704431"/>
                  <a:pt x="155168" y="744950"/>
                  <a:pt x="92747" y="732512"/>
                </a:cubicBezTo>
                <a:lnTo>
                  <a:pt x="92747" y="732511"/>
                </a:lnTo>
                <a:cubicBezTo>
                  <a:pt x="30325" y="720073"/>
                  <a:pt x="-10194" y="659387"/>
                  <a:pt x="2245" y="596966"/>
                </a:cubicBezTo>
                <a:lnTo>
                  <a:pt x="102716" y="92747"/>
                </a:lnTo>
                <a:cubicBezTo>
                  <a:pt x="115155" y="30325"/>
                  <a:pt x="175839" y="-10194"/>
                  <a:pt x="238262" y="2245"/>
                </a:cubicBezTo>
                <a:close/>
              </a:path>
            </a:pathLst>
          </a:custGeom>
          <a:solidFill>
            <a:srgbClr val="2CB695"/>
          </a:solidFill>
          <a:ln>
            <a:noFill/>
          </a:ln>
        </p:spPr>
        <p:style>
          <a:lnRef idx="2">
            <a:srgbClr val="28ACC6">
              <a:shade val="50000"/>
            </a:srgbClr>
          </a:lnRef>
          <a:fillRef idx="1">
            <a:srgbClr val="28ACC6"/>
          </a:fillRef>
          <a:effectRef idx="0">
            <a:srgbClr val="28ACC6"/>
          </a:effectRef>
          <a:fontRef idx="minor">
            <a:srgbClr val="FFFFFF"/>
          </a:fontRef>
        </p:style>
        <p:txBody>
          <a:bodyPr rtlCol="0" anchor="ctr"/>
          <a:p>
            <a:pPr algn="ctr"/>
            <a:r>
              <a:rPr lang="en-US" altLang="zh-CN"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rPr>
              <a:t>F</a:t>
            </a:r>
            <a:endParaRPr lang="zh-CN" altLang="en-US"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endParaRPr>
          </a:p>
        </p:txBody>
      </p:sp>
      <p:sp>
        <p:nvSpPr>
          <p:cNvPr id="25" name="任意多边形 24"/>
          <p:cNvSpPr/>
          <p:nvPr>
            <p:custDataLst>
              <p:tags r:id="rId11"/>
            </p:custDataLst>
          </p:nvPr>
        </p:nvSpPr>
        <p:spPr>
          <a:xfrm>
            <a:off x="3762677" y="4221225"/>
            <a:ext cx="1645317" cy="1645317"/>
          </a:xfrm>
          <a:custGeom>
            <a:avLst/>
            <a:gdLst>
              <a:gd name="connsiteX0" fmla="*/ 464257 w 2175934"/>
              <a:gd name="connsiteY0" fmla="*/ 0 h 2175934"/>
              <a:gd name="connsiteX1" fmla="*/ 807522 w 2175934"/>
              <a:gd name="connsiteY1" fmla="*/ 0 h 2175934"/>
              <a:gd name="connsiteX2" fmla="*/ 804333 w 2175934"/>
              <a:gd name="connsiteY2" fmla="*/ 16004 h 2175934"/>
              <a:gd name="connsiteX3" fmla="*/ 473432 w 2175934"/>
              <a:gd name="connsiteY3" fmla="*/ 16004 h 2175934"/>
              <a:gd name="connsiteX4" fmla="*/ 16004 w 2175934"/>
              <a:gd name="connsiteY4" fmla="*/ 473432 h 2175934"/>
              <a:gd name="connsiteX5" fmla="*/ 16004 w 2175934"/>
              <a:gd name="connsiteY5" fmla="*/ 1702503 h 2175934"/>
              <a:gd name="connsiteX6" fmla="*/ 473432 w 2175934"/>
              <a:gd name="connsiteY6" fmla="*/ 2159931 h 2175934"/>
              <a:gd name="connsiteX7" fmla="*/ 1702503 w 2175934"/>
              <a:gd name="connsiteY7" fmla="*/ 2159931 h 2175934"/>
              <a:gd name="connsiteX8" fmla="*/ 2159931 w 2175934"/>
              <a:gd name="connsiteY8" fmla="*/ 1702503 h 2175934"/>
              <a:gd name="connsiteX9" fmla="*/ 2159931 w 2175934"/>
              <a:gd name="connsiteY9" fmla="*/ 473432 h 2175934"/>
              <a:gd name="connsiteX10" fmla="*/ 1702503 w 2175934"/>
              <a:gd name="connsiteY10" fmla="*/ 16004 h 2175934"/>
              <a:gd name="connsiteX11" fmla="*/ 1365225 w 2175934"/>
              <a:gd name="connsiteY11" fmla="*/ 16004 h 2175934"/>
              <a:gd name="connsiteX12" fmla="*/ 1368414 w 2175934"/>
              <a:gd name="connsiteY12" fmla="*/ 0 h 2175934"/>
              <a:gd name="connsiteX13" fmla="*/ 1711677 w 2175934"/>
              <a:gd name="connsiteY13" fmla="*/ 0 h 2175934"/>
              <a:gd name="connsiteX14" fmla="*/ 2175934 w 2175934"/>
              <a:gd name="connsiteY14" fmla="*/ 464257 h 2175934"/>
              <a:gd name="connsiteX15" fmla="*/ 2175934 w 2175934"/>
              <a:gd name="connsiteY15" fmla="*/ 1711677 h 2175934"/>
              <a:gd name="connsiteX16" fmla="*/ 1711677 w 2175934"/>
              <a:gd name="connsiteY16" fmla="*/ 2175934 h 2175934"/>
              <a:gd name="connsiteX17" fmla="*/ 464257 w 2175934"/>
              <a:gd name="connsiteY17" fmla="*/ 2175934 h 2175934"/>
              <a:gd name="connsiteX18" fmla="*/ 0 w 2175934"/>
              <a:gd name="connsiteY18" fmla="*/ 1711677 h 2175934"/>
              <a:gd name="connsiteX19" fmla="*/ 0 w 2175934"/>
              <a:gd name="connsiteY19" fmla="*/ 464257 h 2175934"/>
              <a:gd name="connsiteX20" fmla="*/ 464257 w 2175934"/>
              <a:gd name="connsiteY20" fmla="*/ 0 h 21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5934" h="2175934">
                <a:moveTo>
                  <a:pt x="464257" y="0"/>
                </a:moveTo>
                <a:lnTo>
                  <a:pt x="807522" y="0"/>
                </a:lnTo>
                <a:lnTo>
                  <a:pt x="804333" y="16004"/>
                </a:lnTo>
                <a:lnTo>
                  <a:pt x="473432" y="16004"/>
                </a:lnTo>
                <a:cubicBezTo>
                  <a:pt x="220801" y="16004"/>
                  <a:pt x="16004" y="220801"/>
                  <a:pt x="16004" y="473432"/>
                </a:cubicBezTo>
                <a:lnTo>
                  <a:pt x="16004" y="1702503"/>
                </a:lnTo>
                <a:cubicBezTo>
                  <a:pt x="16004" y="1955134"/>
                  <a:pt x="220801" y="2159931"/>
                  <a:pt x="473432" y="2159931"/>
                </a:cubicBezTo>
                <a:lnTo>
                  <a:pt x="1702503" y="2159931"/>
                </a:lnTo>
                <a:cubicBezTo>
                  <a:pt x="1955134" y="2159931"/>
                  <a:pt x="2159931" y="1955134"/>
                  <a:pt x="2159931" y="1702503"/>
                </a:cubicBezTo>
                <a:lnTo>
                  <a:pt x="2159931" y="473432"/>
                </a:lnTo>
                <a:cubicBezTo>
                  <a:pt x="2159931" y="220801"/>
                  <a:pt x="1955134" y="16004"/>
                  <a:pt x="1702503" y="16004"/>
                </a:cubicBezTo>
                <a:lnTo>
                  <a:pt x="1365225" y="16004"/>
                </a:lnTo>
                <a:lnTo>
                  <a:pt x="1368414" y="0"/>
                </a:lnTo>
                <a:lnTo>
                  <a:pt x="1711677" y="0"/>
                </a:lnTo>
                <a:cubicBezTo>
                  <a:pt x="1968079" y="0"/>
                  <a:pt x="2175934" y="207855"/>
                  <a:pt x="2175934" y="464257"/>
                </a:cubicBezTo>
                <a:lnTo>
                  <a:pt x="2175934" y="1711677"/>
                </a:lnTo>
                <a:cubicBezTo>
                  <a:pt x="2175934" y="1968079"/>
                  <a:pt x="1968079" y="2175934"/>
                  <a:pt x="1711677" y="2175934"/>
                </a:cubicBezTo>
                <a:lnTo>
                  <a:pt x="464257" y="2175934"/>
                </a:lnTo>
                <a:cubicBezTo>
                  <a:pt x="207855" y="2175934"/>
                  <a:pt x="0" y="1968079"/>
                  <a:pt x="0" y="1711677"/>
                </a:cubicBezTo>
                <a:lnTo>
                  <a:pt x="0" y="464257"/>
                </a:lnTo>
                <a:cubicBezTo>
                  <a:pt x="0" y="207855"/>
                  <a:pt x="207855" y="0"/>
                  <a:pt x="464257" y="0"/>
                </a:cubicBezTo>
                <a:close/>
              </a:path>
            </a:pathLst>
          </a:custGeom>
          <a:solidFill>
            <a:srgbClr val="28ACC6"/>
          </a:solidFill>
          <a:ln>
            <a:noFill/>
          </a:ln>
        </p:spPr>
        <p:style>
          <a:lnRef idx="2">
            <a:srgbClr val="28ACC6">
              <a:shade val="50000"/>
            </a:srgbClr>
          </a:lnRef>
          <a:fillRef idx="1">
            <a:srgbClr val="28ACC6"/>
          </a:fillRef>
          <a:effectRef idx="0">
            <a:srgbClr val="28ACC6"/>
          </a:effectRef>
          <a:fontRef idx="minor">
            <a:srgbClr val="FFFFFF"/>
          </a:fontRef>
        </p:style>
        <p:txBody>
          <a:bodyPr tIns="108000" bIns="0" rtlCol="0" anchor="ctr">
            <a:normAutofit/>
          </a:bodyPr>
          <a:p>
            <a:pPr algn="ctr"/>
            <a:r>
              <a:rPr lang="en-US" altLang="zh-CN" sz="1600" b="1" smtClean="0">
                <a:solidFill>
                  <a:srgbClr val="28ACC6"/>
                </a:solidFill>
                <a:sym typeface="+mn-ea"/>
              </a:rPr>
              <a:t>改善呼吸困难</a:t>
            </a:r>
            <a:endParaRPr lang="zh-CN" altLang="en-US" sz="1600" b="1" dirty="0">
              <a:solidFill>
                <a:schemeClr val="tx1"/>
              </a:solidFill>
              <a:sym typeface="+mn-ea"/>
            </a:endParaRPr>
          </a:p>
        </p:txBody>
      </p:sp>
      <p:sp>
        <p:nvSpPr>
          <p:cNvPr id="28" name="任意多边形 27"/>
          <p:cNvSpPr/>
          <p:nvPr>
            <p:custDataLst>
              <p:tags r:id="rId12"/>
            </p:custDataLst>
          </p:nvPr>
        </p:nvSpPr>
        <p:spPr>
          <a:xfrm>
            <a:off x="7170331" y="4058761"/>
            <a:ext cx="466381" cy="323544"/>
          </a:xfrm>
          <a:custGeom>
            <a:avLst/>
            <a:gdLst>
              <a:gd name="connsiteX0" fmla="*/ 966389 w 1059135"/>
              <a:gd name="connsiteY0" fmla="*/ 2245 h 734756"/>
              <a:gd name="connsiteX1" fmla="*/ 1056891 w 1059135"/>
              <a:gd name="connsiteY1" fmla="*/ 137790 h 734756"/>
              <a:gd name="connsiteX2" fmla="*/ 956419 w 1059135"/>
              <a:gd name="connsiteY2" fmla="*/ 642009 h 734756"/>
              <a:gd name="connsiteX3" fmla="*/ 820873 w 1059135"/>
              <a:gd name="connsiteY3" fmla="*/ 732512 h 734756"/>
              <a:gd name="connsiteX4" fmla="*/ 820875 w 1059135"/>
              <a:gd name="connsiteY4" fmla="*/ 732511 h 734756"/>
              <a:gd name="connsiteX5" fmla="*/ 730372 w 1059135"/>
              <a:gd name="connsiteY5" fmla="*/ 596966 h 734756"/>
              <a:gd name="connsiteX6" fmla="*/ 830843 w 1059135"/>
              <a:gd name="connsiteY6" fmla="*/ 92747 h 734756"/>
              <a:gd name="connsiteX7" fmla="*/ 966389 w 1059135"/>
              <a:gd name="connsiteY7" fmla="*/ 2245 h 734756"/>
              <a:gd name="connsiteX8" fmla="*/ 723680 w 1059135"/>
              <a:gd name="connsiteY8" fmla="*/ 2245 h 734756"/>
              <a:gd name="connsiteX9" fmla="*/ 814182 w 1059135"/>
              <a:gd name="connsiteY9" fmla="*/ 137790 h 734756"/>
              <a:gd name="connsiteX10" fmla="*/ 713709 w 1059135"/>
              <a:gd name="connsiteY10" fmla="*/ 642009 h 734756"/>
              <a:gd name="connsiteX11" fmla="*/ 578165 w 1059135"/>
              <a:gd name="connsiteY11" fmla="*/ 732512 h 734756"/>
              <a:gd name="connsiteX12" fmla="*/ 578165 w 1059135"/>
              <a:gd name="connsiteY12" fmla="*/ 732511 h 734756"/>
              <a:gd name="connsiteX13" fmla="*/ 487663 w 1059135"/>
              <a:gd name="connsiteY13" fmla="*/ 596966 h 734756"/>
              <a:gd name="connsiteX14" fmla="*/ 588134 w 1059135"/>
              <a:gd name="connsiteY14" fmla="*/ 92747 h 734756"/>
              <a:gd name="connsiteX15" fmla="*/ 723680 w 1059135"/>
              <a:gd name="connsiteY15" fmla="*/ 2245 h 734756"/>
              <a:gd name="connsiteX16" fmla="*/ 480971 w 1059135"/>
              <a:gd name="connsiteY16" fmla="*/ 2245 h 734756"/>
              <a:gd name="connsiteX17" fmla="*/ 571473 w 1059135"/>
              <a:gd name="connsiteY17" fmla="*/ 137790 h 734756"/>
              <a:gd name="connsiteX18" fmla="*/ 471001 w 1059135"/>
              <a:gd name="connsiteY18" fmla="*/ 642009 h 734756"/>
              <a:gd name="connsiteX19" fmla="*/ 335455 w 1059135"/>
              <a:gd name="connsiteY19" fmla="*/ 732512 h 734756"/>
              <a:gd name="connsiteX20" fmla="*/ 335457 w 1059135"/>
              <a:gd name="connsiteY20" fmla="*/ 732511 h 734756"/>
              <a:gd name="connsiteX21" fmla="*/ 244954 w 1059135"/>
              <a:gd name="connsiteY21" fmla="*/ 596966 h 734756"/>
              <a:gd name="connsiteX22" fmla="*/ 345425 w 1059135"/>
              <a:gd name="connsiteY22" fmla="*/ 92747 h 734756"/>
              <a:gd name="connsiteX23" fmla="*/ 480971 w 1059135"/>
              <a:gd name="connsiteY23" fmla="*/ 2245 h 734756"/>
              <a:gd name="connsiteX24" fmla="*/ 238262 w 1059135"/>
              <a:gd name="connsiteY24" fmla="*/ 2245 h 734756"/>
              <a:gd name="connsiteX25" fmla="*/ 328764 w 1059135"/>
              <a:gd name="connsiteY25" fmla="*/ 137790 h 734756"/>
              <a:gd name="connsiteX26" fmla="*/ 228291 w 1059135"/>
              <a:gd name="connsiteY26" fmla="*/ 642009 h 734756"/>
              <a:gd name="connsiteX27" fmla="*/ 92747 w 1059135"/>
              <a:gd name="connsiteY27" fmla="*/ 732512 h 734756"/>
              <a:gd name="connsiteX28" fmla="*/ 92747 w 1059135"/>
              <a:gd name="connsiteY28" fmla="*/ 732511 h 734756"/>
              <a:gd name="connsiteX29" fmla="*/ 2245 w 1059135"/>
              <a:gd name="connsiteY29" fmla="*/ 596966 h 734756"/>
              <a:gd name="connsiteX30" fmla="*/ 102716 w 1059135"/>
              <a:gd name="connsiteY30" fmla="*/ 92747 h 734756"/>
              <a:gd name="connsiteX31" fmla="*/ 238262 w 1059135"/>
              <a:gd name="connsiteY31" fmla="*/ 2245 h 73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59135" h="734756">
                <a:moveTo>
                  <a:pt x="966389" y="2245"/>
                </a:moveTo>
                <a:cubicBezTo>
                  <a:pt x="1028810" y="14683"/>
                  <a:pt x="1069329" y="75368"/>
                  <a:pt x="1056891" y="137790"/>
                </a:cubicBezTo>
                <a:cubicBezTo>
                  <a:pt x="1023401" y="305863"/>
                  <a:pt x="989909" y="473936"/>
                  <a:pt x="956419" y="642009"/>
                </a:cubicBezTo>
                <a:cubicBezTo>
                  <a:pt x="943981" y="704431"/>
                  <a:pt x="883295" y="744950"/>
                  <a:pt x="820873" y="732512"/>
                </a:cubicBezTo>
                <a:lnTo>
                  <a:pt x="820875" y="732511"/>
                </a:lnTo>
                <a:cubicBezTo>
                  <a:pt x="758453" y="720073"/>
                  <a:pt x="717934" y="659388"/>
                  <a:pt x="730372" y="596966"/>
                </a:cubicBezTo>
                <a:lnTo>
                  <a:pt x="830843" y="92747"/>
                </a:lnTo>
                <a:cubicBezTo>
                  <a:pt x="843281" y="30326"/>
                  <a:pt x="903967" y="-10194"/>
                  <a:pt x="966389" y="2245"/>
                </a:cubicBezTo>
                <a:close/>
                <a:moveTo>
                  <a:pt x="723680" y="2245"/>
                </a:moveTo>
                <a:cubicBezTo>
                  <a:pt x="786102" y="14683"/>
                  <a:pt x="826621" y="75368"/>
                  <a:pt x="814182" y="137790"/>
                </a:cubicBezTo>
                <a:cubicBezTo>
                  <a:pt x="780691" y="305863"/>
                  <a:pt x="747200" y="473936"/>
                  <a:pt x="713709" y="642009"/>
                </a:cubicBezTo>
                <a:cubicBezTo>
                  <a:pt x="701271" y="704431"/>
                  <a:pt x="640586" y="744950"/>
                  <a:pt x="578165" y="732512"/>
                </a:cubicBezTo>
                <a:lnTo>
                  <a:pt x="578165" y="732511"/>
                </a:lnTo>
                <a:cubicBezTo>
                  <a:pt x="515743" y="720073"/>
                  <a:pt x="475224" y="659387"/>
                  <a:pt x="487663" y="596966"/>
                </a:cubicBezTo>
                <a:lnTo>
                  <a:pt x="588134" y="92747"/>
                </a:lnTo>
                <a:cubicBezTo>
                  <a:pt x="600573" y="30326"/>
                  <a:pt x="661257" y="-10194"/>
                  <a:pt x="723680" y="2245"/>
                </a:cubicBezTo>
                <a:close/>
                <a:moveTo>
                  <a:pt x="480971" y="2245"/>
                </a:moveTo>
                <a:cubicBezTo>
                  <a:pt x="543392" y="14683"/>
                  <a:pt x="583912" y="75368"/>
                  <a:pt x="571473" y="137790"/>
                </a:cubicBezTo>
                <a:cubicBezTo>
                  <a:pt x="537983" y="305863"/>
                  <a:pt x="504491" y="473936"/>
                  <a:pt x="471001" y="642009"/>
                </a:cubicBezTo>
                <a:cubicBezTo>
                  <a:pt x="458563" y="704431"/>
                  <a:pt x="397877" y="744950"/>
                  <a:pt x="335455" y="732512"/>
                </a:cubicBezTo>
                <a:lnTo>
                  <a:pt x="335457" y="732511"/>
                </a:lnTo>
                <a:cubicBezTo>
                  <a:pt x="273035" y="720073"/>
                  <a:pt x="232516" y="659387"/>
                  <a:pt x="244954" y="596966"/>
                </a:cubicBezTo>
                <a:lnTo>
                  <a:pt x="345425" y="92747"/>
                </a:lnTo>
                <a:cubicBezTo>
                  <a:pt x="357863" y="30325"/>
                  <a:pt x="418549" y="-10194"/>
                  <a:pt x="480971" y="2245"/>
                </a:cubicBezTo>
                <a:close/>
                <a:moveTo>
                  <a:pt x="238262" y="2245"/>
                </a:moveTo>
                <a:cubicBezTo>
                  <a:pt x="300684" y="14683"/>
                  <a:pt x="341203" y="75368"/>
                  <a:pt x="328764" y="137790"/>
                </a:cubicBezTo>
                <a:cubicBezTo>
                  <a:pt x="295273" y="305863"/>
                  <a:pt x="261782" y="473936"/>
                  <a:pt x="228291" y="642009"/>
                </a:cubicBezTo>
                <a:cubicBezTo>
                  <a:pt x="215853" y="704431"/>
                  <a:pt x="155168" y="744950"/>
                  <a:pt x="92747" y="732512"/>
                </a:cubicBezTo>
                <a:lnTo>
                  <a:pt x="92747" y="732511"/>
                </a:lnTo>
                <a:cubicBezTo>
                  <a:pt x="30325" y="720073"/>
                  <a:pt x="-10194" y="659387"/>
                  <a:pt x="2245" y="596966"/>
                </a:cubicBezTo>
                <a:lnTo>
                  <a:pt x="102716" y="92747"/>
                </a:lnTo>
                <a:cubicBezTo>
                  <a:pt x="115155" y="30325"/>
                  <a:pt x="175839" y="-10194"/>
                  <a:pt x="238262" y="2245"/>
                </a:cubicBezTo>
                <a:close/>
              </a:path>
            </a:pathLst>
          </a:custGeom>
          <a:solidFill>
            <a:srgbClr val="2CB695"/>
          </a:solidFill>
          <a:ln>
            <a:noFill/>
          </a:ln>
        </p:spPr>
        <p:style>
          <a:lnRef idx="2">
            <a:srgbClr val="28ACC6">
              <a:shade val="50000"/>
            </a:srgbClr>
          </a:lnRef>
          <a:fillRef idx="1">
            <a:srgbClr val="28ACC6"/>
          </a:fillRef>
          <a:effectRef idx="0">
            <a:srgbClr val="28ACC6"/>
          </a:effectRef>
          <a:fontRef idx="minor">
            <a:srgbClr val="FFFFFF"/>
          </a:fontRef>
        </p:style>
        <p:txBody>
          <a:bodyPr rtlCol="0" anchor="ctr"/>
          <a:p>
            <a:pPr algn="ctr"/>
            <a:r>
              <a:rPr lang="en-US" altLang="zh-CN"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rPr>
              <a:t>G</a:t>
            </a:r>
            <a:endParaRPr lang="en-US" altLang="zh-CN"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endParaRPr>
          </a:p>
        </p:txBody>
      </p:sp>
      <p:sp>
        <p:nvSpPr>
          <p:cNvPr id="29" name="任意多边形 28"/>
          <p:cNvSpPr/>
          <p:nvPr>
            <p:custDataLst>
              <p:tags r:id="rId13"/>
            </p:custDataLst>
          </p:nvPr>
        </p:nvSpPr>
        <p:spPr>
          <a:xfrm>
            <a:off x="6580862" y="4220532"/>
            <a:ext cx="1645317" cy="1645317"/>
          </a:xfrm>
          <a:custGeom>
            <a:avLst/>
            <a:gdLst>
              <a:gd name="connsiteX0" fmla="*/ 464257 w 2175934"/>
              <a:gd name="connsiteY0" fmla="*/ 0 h 2175934"/>
              <a:gd name="connsiteX1" fmla="*/ 807522 w 2175934"/>
              <a:gd name="connsiteY1" fmla="*/ 0 h 2175934"/>
              <a:gd name="connsiteX2" fmla="*/ 804333 w 2175934"/>
              <a:gd name="connsiteY2" fmla="*/ 16004 h 2175934"/>
              <a:gd name="connsiteX3" fmla="*/ 473432 w 2175934"/>
              <a:gd name="connsiteY3" fmla="*/ 16004 h 2175934"/>
              <a:gd name="connsiteX4" fmla="*/ 16004 w 2175934"/>
              <a:gd name="connsiteY4" fmla="*/ 473432 h 2175934"/>
              <a:gd name="connsiteX5" fmla="*/ 16004 w 2175934"/>
              <a:gd name="connsiteY5" fmla="*/ 1702503 h 2175934"/>
              <a:gd name="connsiteX6" fmla="*/ 473432 w 2175934"/>
              <a:gd name="connsiteY6" fmla="*/ 2159931 h 2175934"/>
              <a:gd name="connsiteX7" fmla="*/ 1702503 w 2175934"/>
              <a:gd name="connsiteY7" fmla="*/ 2159931 h 2175934"/>
              <a:gd name="connsiteX8" fmla="*/ 2159931 w 2175934"/>
              <a:gd name="connsiteY8" fmla="*/ 1702503 h 2175934"/>
              <a:gd name="connsiteX9" fmla="*/ 2159931 w 2175934"/>
              <a:gd name="connsiteY9" fmla="*/ 473432 h 2175934"/>
              <a:gd name="connsiteX10" fmla="*/ 1702503 w 2175934"/>
              <a:gd name="connsiteY10" fmla="*/ 16004 h 2175934"/>
              <a:gd name="connsiteX11" fmla="*/ 1365225 w 2175934"/>
              <a:gd name="connsiteY11" fmla="*/ 16004 h 2175934"/>
              <a:gd name="connsiteX12" fmla="*/ 1368414 w 2175934"/>
              <a:gd name="connsiteY12" fmla="*/ 0 h 2175934"/>
              <a:gd name="connsiteX13" fmla="*/ 1711677 w 2175934"/>
              <a:gd name="connsiteY13" fmla="*/ 0 h 2175934"/>
              <a:gd name="connsiteX14" fmla="*/ 2175934 w 2175934"/>
              <a:gd name="connsiteY14" fmla="*/ 464257 h 2175934"/>
              <a:gd name="connsiteX15" fmla="*/ 2175934 w 2175934"/>
              <a:gd name="connsiteY15" fmla="*/ 1711677 h 2175934"/>
              <a:gd name="connsiteX16" fmla="*/ 1711677 w 2175934"/>
              <a:gd name="connsiteY16" fmla="*/ 2175934 h 2175934"/>
              <a:gd name="connsiteX17" fmla="*/ 464257 w 2175934"/>
              <a:gd name="connsiteY17" fmla="*/ 2175934 h 2175934"/>
              <a:gd name="connsiteX18" fmla="*/ 0 w 2175934"/>
              <a:gd name="connsiteY18" fmla="*/ 1711677 h 2175934"/>
              <a:gd name="connsiteX19" fmla="*/ 0 w 2175934"/>
              <a:gd name="connsiteY19" fmla="*/ 464257 h 2175934"/>
              <a:gd name="connsiteX20" fmla="*/ 464257 w 2175934"/>
              <a:gd name="connsiteY20" fmla="*/ 0 h 21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5934" h="2175934">
                <a:moveTo>
                  <a:pt x="464257" y="0"/>
                </a:moveTo>
                <a:lnTo>
                  <a:pt x="807522" y="0"/>
                </a:lnTo>
                <a:lnTo>
                  <a:pt x="804333" y="16004"/>
                </a:lnTo>
                <a:lnTo>
                  <a:pt x="473432" y="16004"/>
                </a:lnTo>
                <a:cubicBezTo>
                  <a:pt x="220801" y="16004"/>
                  <a:pt x="16004" y="220801"/>
                  <a:pt x="16004" y="473432"/>
                </a:cubicBezTo>
                <a:lnTo>
                  <a:pt x="16004" y="1702503"/>
                </a:lnTo>
                <a:cubicBezTo>
                  <a:pt x="16004" y="1955134"/>
                  <a:pt x="220801" y="2159931"/>
                  <a:pt x="473432" y="2159931"/>
                </a:cubicBezTo>
                <a:lnTo>
                  <a:pt x="1702503" y="2159931"/>
                </a:lnTo>
                <a:cubicBezTo>
                  <a:pt x="1955134" y="2159931"/>
                  <a:pt x="2159931" y="1955134"/>
                  <a:pt x="2159931" y="1702503"/>
                </a:cubicBezTo>
                <a:lnTo>
                  <a:pt x="2159931" y="473432"/>
                </a:lnTo>
                <a:cubicBezTo>
                  <a:pt x="2159931" y="220801"/>
                  <a:pt x="1955134" y="16004"/>
                  <a:pt x="1702503" y="16004"/>
                </a:cubicBezTo>
                <a:lnTo>
                  <a:pt x="1365225" y="16004"/>
                </a:lnTo>
                <a:lnTo>
                  <a:pt x="1368414" y="0"/>
                </a:lnTo>
                <a:lnTo>
                  <a:pt x="1711677" y="0"/>
                </a:lnTo>
                <a:cubicBezTo>
                  <a:pt x="1968079" y="0"/>
                  <a:pt x="2175934" y="207855"/>
                  <a:pt x="2175934" y="464257"/>
                </a:cubicBezTo>
                <a:lnTo>
                  <a:pt x="2175934" y="1711677"/>
                </a:lnTo>
                <a:cubicBezTo>
                  <a:pt x="2175934" y="1968079"/>
                  <a:pt x="1968079" y="2175934"/>
                  <a:pt x="1711677" y="2175934"/>
                </a:cubicBezTo>
                <a:lnTo>
                  <a:pt x="464257" y="2175934"/>
                </a:lnTo>
                <a:cubicBezTo>
                  <a:pt x="207855" y="2175934"/>
                  <a:pt x="0" y="1968079"/>
                  <a:pt x="0" y="1711677"/>
                </a:cubicBezTo>
                <a:lnTo>
                  <a:pt x="0" y="464257"/>
                </a:lnTo>
                <a:cubicBezTo>
                  <a:pt x="0" y="207855"/>
                  <a:pt x="207855" y="0"/>
                  <a:pt x="464257" y="0"/>
                </a:cubicBezTo>
                <a:close/>
              </a:path>
            </a:pathLst>
          </a:custGeom>
          <a:solidFill>
            <a:srgbClr val="28ACC6"/>
          </a:solidFill>
          <a:ln>
            <a:noFill/>
          </a:ln>
        </p:spPr>
        <p:style>
          <a:lnRef idx="2">
            <a:srgbClr val="28ACC6">
              <a:shade val="50000"/>
            </a:srgbClr>
          </a:lnRef>
          <a:fillRef idx="1">
            <a:srgbClr val="28ACC6"/>
          </a:fillRef>
          <a:effectRef idx="0">
            <a:srgbClr val="28ACC6"/>
          </a:effectRef>
          <a:fontRef idx="minor">
            <a:srgbClr val="FFFFFF"/>
          </a:fontRef>
        </p:style>
        <p:txBody>
          <a:bodyPr tIns="108000" bIns="0" rtlCol="0" anchor="ctr">
            <a:normAutofit/>
          </a:bodyPr>
          <a:p>
            <a:pPr algn="ctr"/>
            <a:r>
              <a:rPr lang="en-US" altLang="zh-CN" sz="1600" b="1" smtClean="0">
                <a:solidFill>
                  <a:srgbClr val="28ACC6"/>
                </a:solidFill>
                <a:ea typeface="+mn-lt"/>
                <a:sym typeface="+mn-ea"/>
              </a:rPr>
              <a:t>协助患者改善呼吸功能的技术</a:t>
            </a:r>
            <a:endParaRPr lang="zh-CN" altLang="en-US" sz="1600" b="1" spc="151" dirty="0">
              <a:solidFill>
                <a:schemeClr val="tx1"/>
              </a:solidFill>
              <a:ea typeface="+mn-lt"/>
              <a:sym typeface="微软雅黑" panose="020B0503020204020204" charset="-122"/>
            </a:endParaRPr>
          </a:p>
          <a:p>
            <a:pPr algn="ctr"/>
            <a:endParaRPr lang="zh-CN" altLang="en-US" sz="1600" b="1" spc="151" dirty="0">
              <a:solidFill>
                <a:schemeClr val="tx1"/>
              </a:solidFill>
              <a:ea typeface="+mn-lt"/>
              <a:sym typeface="微软雅黑" panose="020B0503020204020204" charset="-122"/>
            </a:endParaRPr>
          </a:p>
        </p:txBody>
      </p:sp>
      <p:sp>
        <p:nvSpPr>
          <p:cNvPr id="2" name="任意多边形 1"/>
          <p:cNvSpPr/>
          <p:nvPr>
            <p:custDataLst>
              <p:tags r:id="rId14"/>
            </p:custDataLst>
          </p:nvPr>
        </p:nvSpPr>
        <p:spPr>
          <a:xfrm>
            <a:off x="9781633" y="1901413"/>
            <a:ext cx="466381" cy="323544"/>
          </a:xfrm>
          <a:custGeom>
            <a:avLst/>
            <a:gdLst>
              <a:gd name="connsiteX0" fmla="*/ 966389 w 1059135"/>
              <a:gd name="connsiteY0" fmla="*/ 2245 h 734756"/>
              <a:gd name="connsiteX1" fmla="*/ 1056891 w 1059135"/>
              <a:gd name="connsiteY1" fmla="*/ 137790 h 734756"/>
              <a:gd name="connsiteX2" fmla="*/ 956419 w 1059135"/>
              <a:gd name="connsiteY2" fmla="*/ 642009 h 734756"/>
              <a:gd name="connsiteX3" fmla="*/ 820873 w 1059135"/>
              <a:gd name="connsiteY3" fmla="*/ 732512 h 734756"/>
              <a:gd name="connsiteX4" fmla="*/ 820875 w 1059135"/>
              <a:gd name="connsiteY4" fmla="*/ 732511 h 734756"/>
              <a:gd name="connsiteX5" fmla="*/ 730372 w 1059135"/>
              <a:gd name="connsiteY5" fmla="*/ 596966 h 734756"/>
              <a:gd name="connsiteX6" fmla="*/ 830843 w 1059135"/>
              <a:gd name="connsiteY6" fmla="*/ 92747 h 734756"/>
              <a:gd name="connsiteX7" fmla="*/ 966389 w 1059135"/>
              <a:gd name="connsiteY7" fmla="*/ 2245 h 734756"/>
              <a:gd name="connsiteX8" fmla="*/ 723680 w 1059135"/>
              <a:gd name="connsiteY8" fmla="*/ 2245 h 734756"/>
              <a:gd name="connsiteX9" fmla="*/ 814182 w 1059135"/>
              <a:gd name="connsiteY9" fmla="*/ 137790 h 734756"/>
              <a:gd name="connsiteX10" fmla="*/ 713709 w 1059135"/>
              <a:gd name="connsiteY10" fmla="*/ 642009 h 734756"/>
              <a:gd name="connsiteX11" fmla="*/ 578165 w 1059135"/>
              <a:gd name="connsiteY11" fmla="*/ 732512 h 734756"/>
              <a:gd name="connsiteX12" fmla="*/ 578165 w 1059135"/>
              <a:gd name="connsiteY12" fmla="*/ 732511 h 734756"/>
              <a:gd name="connsiteX13" fmla="*/ 487663 w 1059135"/>
              <a:gd name="connsiteY13" fmla="*/ 596966 h 734756"/>
              <a:gd name="connsiteX14" fmla="*/ 588134 w 1059135"/>
              <a:gd name="connsiteY14" fmla="*/ 92747 h 734756"/>
              <a:gd name="connsiteX15" fmla="*/ 723680 w 1059135"/>
              <a:gd name="connsiteY15" fmla="*/ 2245 h 734756"/>
              <a:gd name="connsiteX16" fmla="*/ 480971 w 1059135"/>
              <a:gd name="connsiteY16" fmla="*/ 2245 h 734756"/>
              <a:gd name="connsiteX17" fmla="*/ 571473 w 1059135"/>
              <a:gd name="connsiteY17" fmla="*/ 137790 h 734756"/>
              <a:gd name="connsiteX18" fmla="*/ 471001 w 1059135"/>
              <a:gd name="connsiteY18" fmla="*/ 642009 h 734756"/>
              <a:gd name="connsiteX19" fmla="*/ 335455 w 1059135"/>
              <a:gd name="connsiteY19" fmla="*/ 732512 h 734756"/>
              <a:gd name="connsiteX20" fmla="*/ 335457 w 1059135"/>
              <a:gd name="connsiteY20" fmla="*/ 732511 h 734756"/>
              <a:gd name="connsiteX21" fmla="*/ 244954 w 1059135"/>
              <a:gd name="connsiteY21" fmla="*/ 596966 h 734756"/>
              <a:gd name="connsiteX22" fmla="*/ 345425 w 1059135"/>
              <a:gd name="connsiteY22" fmla="*/ 92747 h 734756"/>
              <a:gd name="connsiteX23" fmla="*/ 480971 w 1059135"/>
              <a:gd name="connsiteY23" fmla="*/ 2245 h 734756"/>
              <a:gd name="connsiteX24" fmla="*/ 238262 w 1059135"/>
              <a:gd name="connsiteY24" fmla="*/ 2245 h 734756"/>
              <a:gd name="connsiteX25" fmla="*/ 328764 w 1059135"/>
              <a:gd name="connsiteY25" fmla="*/ 137790 h 734756"/>
              <a:gd name="connsiteX26" fmla="*/ 228291 w 1059135"/>
              <a:gd name="connsiteY26" fmla="*/ 642009 h 734756"/>
              <a:gd name="connsiteX27" fmla="*/ 92747 w 1059135"/>
              <a:gd name="connsiteY27" fmla="*/ 732512 h 734756"/>
              <a:gd name="connsiteX28" fmla="*/ 92747 w 1059135"/>
              <a:gd name="connsiteY28" fmla="*/ 732511 h 734756"/>
              <a:gd name="connsiteX29" fmla="*/ 2245 w 1059135"/>
              <a:gd name="connsiteY29" fmla="*/ 596966 h 734756"/>
              <a:gd name="connsiteX30" fmla="*/ 102716 w 1059135"/>
              <a:gd name="connsiteY30" fmla="*/ 92747 h 734756"/>
              <a:gd name="connsiteX31" fmla="*/ 238262 w 1059135"/>
              <a:gd name="connsiteY31" fmla="*/ 2245 h 73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59135" h="734756">
                <a:moveTo>
                  <a:pt x="966389" y="2245"/>
                </a:moveTo>
                <a:cubicBezTo>
                  <a:pt x="1028810" y="14683"/>
                  <a:pt x="1069329" y="75368"/>
                  <a:pt x="1056891" y="137790"/>
                </a:cubicBezTo>
                <a:cubicBezTo>
                  <a:pt x="1023401" y="305863"/>
                  <a:pt x="989909" y="473936"/>
                  <a:pt x="956419" y="642009"/>
                </a:cubicBezTo>
                <a:cubicBezTo>
                  <a:pt x="943981" y="704431"/>
                  <a:pt x="883295" y="744950"/>
                  <a:pt x="820873" y="732512"/>
                </a:cubicBezTo>
                <a:lnTo>
                  <a:pt x="820875" y="732511"/>
                </a:lnTo>
                <a:cubicBezTo>
                  <a:pt x="758453" y="720073"/>
                  <a:pt x="717934" y="659388"/>
                  <a:pt x="730372" y="596966"/>
                </a:cubicBezTo>
                <a:lnTo>
                  <a:pt x="830843" y="92747"/>
                </a:lnTo>
                <a:cubicBezTo>
                  <a:pt x="843281" y="30326"/>
                  <a:pt x="903967" y="-10194"/>
                  <a:pt x="966389" y="2245"/>
                </a:cubicBezTo>
                <a:close/>
                <a:moveTo>
                  <a:pt x="723680" y="2245"/>
                </a:moveTo>
                <a:cubicBezTo>
                  <a:pt x="786102" y="14683"/>
                  <a:pt x="826621" y="75368"/>
                  <a:pt x="814182" y="137790"/>
                </a:cubicBezTo>
                <a:cubicBezTo>
                  <a:pt x="780691" y="305863"/>
                  <a:pt x="747200" y="473936"/>
                  <a:pt x="713709" y="642009"/>
                </a:cubicBezTo>
                <a:cubicBezTo>
                  <a:pt x="701271" y="704431"/>
                  <a:pt x="640586" y="744950"/>
                  <a:pt x="578165" y="732512"/>
                </a:cubicBezTo>
                <a:lnTo>
                  <a:pt x="578165" y="732511"/>
                </a:lnTo>
                <a:cubicBezTo>
                  <a:pt x="515743" y="720073"/>
                  <a:pt x="475224" y="659387"/>
                  <a:pt x="487663" y="596966"/>
                </a:cubicBezTo>
                <a:lnTo>
                  <a:pt x="588134" y="92747"/>
                </a:lnTo>
                <a:cubicBezTo>
                  <a:pt x="600573" y="30326"/>
                  <a:pt x="661257" y="-10194"/>
                  <a:pt x="723680" y="2245"/>
                </a:cubicBezTo>
                <a:close/>
                <a:moveTo>
                  <a:pt x="480971" y="2245"/>
                </a:moveTo>
                <a:cubicBezTo>
                  <a:pt x="543392" y="14683"/>
                  <a:pt x="583912" y="75368"/>
                  <a:pt x="571473" y="137790"/>
                </a:cubicBezTo>
                <a:cubicBezTo>
                  <a:pt x="537983" y="305863"/>
                  <a:pt x="504491" y="473936"/>
                  <a:pt x="471001" y="642009"/>
                </a:cubicBezTo>
                <a:cubicBezTo>
                  <a:pt x="458563" y="704431"/>
                  <a:pt x="397877" y="744950"/>
                  <a:pt x="335455" y="732512"/>
                </a:cubicBezTo>
                <a:lnTo>
                  <a:pt x="335457" y="732511"/>
                </a:lnTo>
                <a:cubicBezTo>
                  <a:pt x="273035" y="720073"/>
                  <a:pt x="232516" y="659387"/>
                  <a:pt x="244954" y="596966"/>
                </a:cubicBezTo>
                <a:lnTo>
                  <a:pt x="345425" y="92747"/>
                </a:lnTo>
                <a:cubicBezTo>
                  <a:pt x="357863" y="30325"/>
                  <a:pt x="418549" y="-10194"/>
                  <a:pt x="480971" y="2245"/>
                </a:cubicBezTo>
                <a:close/>
                <a:moveTo>
                  <a:pt x="238262" y="2245"/>
                </a:moveTo>
                <a:cubicBezTo>
                  <a:pt x="300684" y="14683"/>
                  <a:pt x="341203" y="75368"/>
                  <a:pt x="328764" y="137790"/>
                </a:cubicBezTo>
                <a:cubicBezTo>
                  <a:pt x="295273" y="305863"/>
                  <a:pt x="261782" y="473936"/>
                  <a:pt x="228291" y="642009"/>
                </a:cubicBezTo>
                <a:cubicBezTo>
                  <a:pt x="215853" y="704431"/>
                  <a:pt x="155168" y="744950"/>
                  <a:pt x="92747" y="732512"/>
                </a:cubicBezTo>
                <a:lnTo>
                  <a:pt x="92747" y="732511"/>
                </a:lnTo>
                <a:cubicBezTo>
                  <a:pt x="30325" y="720073"/>
                  <a:pt x="-10194" y="659387"/>
                  <a:pt x="2245" y="596966"/>
                </a:cubicBezTo>
                <a:lnTo>
                  <a:pt x="102716" y="92747"/>
                </a:lnTo>
                <a:cubicBezTo>
                  <a:pt x="115155" y="30325"/>
                  <a:pt x="175839" y="-10194"/>
                  <a:pt x="238262" y="2245"/>
                </a:cubicBezTo>
                <a:close/>
              </a:path>
            </a:pathLst>
          </a:custGeom>
          <a:solidFill>
            <a:srgbClr val="2CB695"/>
          </a:solidFill>
          <a:ln>
            <a:noFill/>
          </a:ln>
        </p:spPr>
        <p:style>
          <a:lnRef idx="2">
            <a:srgbClr val="28ACC6">
              <a:shade val="50000"/>
            </a:srgbClr>
          </a:lnRef>
          <a:fillRef idx="1">
            <a:srgbClr val="28ACC6"/>
          </a:fillRef>
          <a:effectRef idx="0">
            <a:srgbClr val="28ACC6"/>
          </a:effectRef>
          <a:fontRef idx="minor">
            <a:srgbClr val="FFFFFF"/>
          </a:fontRef>
        </p:style>
        <p:txBody>
          <a:bodyPr rtlCol="0" anchor="ctr"/>
          <a:p>
            <a:pPr algn="ctr"/>
            <a:r>
              <a:rPr lang="en-US" altLang="zh-CN"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rPr>
              <a:t>D</a:t>
            </a:r>
            <a:endParaRPr lang="zh-CN" altLang="en-US"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endParaRPr>
          </a:p>
        </p:txBody>
      </p:sp>
      <p:sp>
        <p:nvSpPr>
          <p:cNvPr id="4" name="任意多边形 3"/>
          <p:cNvSpPr/>
          <p:nvPr>
            <p:custDataLst>
              <p:tags r:id="rId15"/>
            </p:custDataLst>
          </p:nvPr>
        </p:nvSpPr>
        <p:spPr>
          <a:xfrm>
            <a:off x="9192164" y="2063185"/>
            <a:ext cx="1645317" cy="1645317"/>
          </a:xfrm>
          <a:custGeom>
            <a:avLst/>
            <a:gdLst>
              <a:gd name="connsiteX0" fmla="*/ 464257 w 2175934"/>
              <a:gd name="connsiteY0" fmla="*/ 0 h 2175934"/>
              <a:gd name="connsiteX1" fmla="*/ 807522 w 2175934"/>
              <a:gd name="connsiteY1" fmla="*/ 0 h 2175934"/>
              <a:gd name="connsiteX2" fmla="*/ 804333 w 2175934"/>
              <a:gd name="connsiteY2" fmla="*/ 16004 h 2175934"/>
              <a:gd name="connsiteX3" fmla="*/ 473432 w 2175934"/>
              <a:gd name="connsiteY3" fmla="*/ 16004 h 2175934"/>
              <a:gd name="connsiteX4" fmla="*/ 16004 w 2175934"/>
              <a:gd name="connsiteY4" fmla="*/ 473432 h 2175934"/>
              <a:gd name="connsiteX5" fmla="*/ 16004 w 2175934"/>
              <a:gd name="connsiteY5" fmla="*/ 1702503 h 2175934"/>
              <a:gd name="connsiteX6" fmla="*/ 473432 w 2175934"/>
              <a:gd name="connsiteY6" fmla="*/ 2159931 h 2175934"/>
              <a:gd name="connsiteX7" fmla="*/ 1702503 w 2175934"/>
              <a:gd name="connsiteY7" fmla="*/ 2159931 h 2175934"/>
              <a:gd name="connsiteX8" fmla="*/ 2159931 w 2175934"/>
              <a:gd name="connsiteY8" fmla="*/ 1702503 h 2175934"/>
              <a:gd name="connsiteX9" fmla="*/ 2159931 w 2175934"/>
              <a:gd name="connsiteY9" fmla="*/ 473432 h 2175934"/>
              <a:gd name="connsiteX10" fmla="*/ 1702503 w 2175934"/>
              <a:gd name="connsiteY10" fmla="*/ 16004 h 2175934"/>
              <a:gd name="connsiteX11" fmla="*/ 1365225 w 2175934"/>
              <a:gd name="connsiteY11" fmla="*/ 16004 h 2175934"/>
              <a:gd name="connsiteX12" fmla="*/ 1368414 w 2175934"/>
              <a:gd name="connsiteY12" fmla="*/ 0 h 2175934"/>
              <a:gd name="connsiteX13" fmla="*/ 1711677 w 2175934"/>
              <a:gd name="connsiteY13" fmla="*/ 0 h 2175934"/>
              <a:gd name="connsiteX14" fmla="*/ 2175934 w 2175934"/>
              <a:gd name="connsiteY14" fmla="*/ 464257 h 2175934"/>
              <a:gd name="connsiteX15" fmla="*/ 2175934 w 2175934"/>
              <a:gd name="connsiteY15" fmla="*/ 1711677 h 2175934"/>
              <a:gd name="connsiteX16" fmla="*/ 1711677 w 2175934"/>
              <a:gd name="connsiteY16" fmla="*/ 2175934 h 2175934"/>
              <a:gd name="connsiteX17" fmla="*/ 464257 w 2175934"/>
              <a:gd name="connsiteY17" fmla="*/ 2175934 h 2175934"/>
              <a:gd name="connsiteX18" fmla="*/ 0 w 2175934"/>
              <a:gd name="connsiteY18" fmla="*/ 1711677 h 2175934"/>
              <a:gd name="connsiteX19" fmla="*/ 0 w 2175934"/>
              <a:gd name="connsiteY19" fmla="*/ 464257 h 2175934"/>
              <a:gd name="connsiteX20" fmla="*/ 464257 w 2175934"/>
              <a:gd name="connsiteY20" fmla="*/ 0 h 21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5934" h="2175934">
                <a:moveTo>
                  <a:pt x="464257" y="0"/>
                </a:moveTo>
                <a:lnTo>
                  <a:pt x="807522" y="0"/>
                </a:lnTo>
                <a:lnTo>
                  <a:pt x="804333" y="16004"/>
                </a:lnTo>
                <a:lnTo>
                  <a:pt x="473432" y="16004"/>
                </a:lnTo>
                <a:cubicBezTo>
                  <a:pt x="220801" y="16004"/>
                  <a:pt x="16004" y="220801"/>
                  <a:pt x="16004" y="473432"/>
                </a:cubicBezTo>
                <a:lnTo>
                  <a:pt x="16004" y="1702503"/>
                </a:lnTo>
                <a:cubicBezTo>
                  <a:pt x="16004" y="1955134"/>
                  <a:pt x="220801" y="2159931"/>
                  <a:pt x="473432" y="2159931"/>
                </a:cubicBezTo>
                <a:lnTo>
                  <a:pt x="1702503" y="2159931"/>
                </a:lnTo>
                <a:cubicBezTo>
                  <a:pt x="1955134" y="2159931"/>
                  <a:pt x="2159931" y="1955134"/>
                  <a:pt x="2159931" y="1702503"/>
                </a:cubicBezTo>
                <a:lnTo>
                  <a:pt x="2159931" y="473432"/>
                </a:lnTo>
                <a:cubicBezTo>
                  <a:pt x="2159931" y="220801"/>
                  <a:pt x="1955134" y="16004"/>
                  <a:pt x="1702503" y="16004"/>
                </a:cubicBezTo>
                <a:lnTo>
                  <a:pt x="1365225" y="16004"/>
                </a:lnTo>
                <a:lnTo>
                  <a:pt x="1368414" y="0"/>
                </a:lnTo>
                <a:lnTo>
                  <a:pt x="1711677" y="0"/>
                </a:lnTo>
                <a:cubicBezTo>
                  <a:pt x="1968079" y="0"/>
                  <a:pt x="2175934" y="207855"/>
                  <a:pt x="2175934" y="464257"/>
                </a:cubicBezTo>
                <a:lnTo>
                  <a:pt x="2175934" y="1711677"/>
                </a:lnTo>
                <a:cubicBezTo>
                  <a:pt x="2175934" y="1968079"/>
                  <a:pt x="1968079" y="2175934"/>
                  <a:pt x="1711677" y="2175934"/>
                </a:cubicBezTo>
                <a:lnTo>
                  <a:pt x="464257" y="2175934"/>
                </a:lnTo>
                <a:cubicBezTo>
                  <a:pt x="207855" y="2175934"/>
                  <a:pt x="0" y="1968079"/>
                  <a:pt x="0" y="1711677"/>
                </a:cubicBezTo>
                <a:lnTo>
                  <a:pt x="0" y="464257"/>
                </a:lnTo>
                <a:cubicBezTo>
                  <a:pt x="0" y="207855"/>
                  <a:pt x="207855" y="0"/>
                  <a:pt x="464257" y="0"/>
                </a:cubicBezTo>
                <a:close/>
              </a:path>
            </a:pathLst>
          </a:custGeom>
          <a:solidFill>
            <a:srgbClr val="28ACC6"/>
          </a:solidFill>
          <a:ln>
            <a:noFill/>
          </a:ln>
        </p:spPr>
        <p:style>
          <a:lnRef idx="2">
            <a:srgbClr val="28ACC6">
              <a:shade val="50000"/>
            </a:srgbClr>
          </a:lnRef>
          <a:fillRef idx="1">
            <a:srgbClr val="28ACC6"/>
          </a:fillRef>
          <a:effectRef idx="0">
            <a:srgbClr val="28ACC6"/>
          </a:effectRef>
          <a:fontRef idx="minor">
            <a:srgbClr val="FFFFFF"/>
          </a:fontRef>
        </p:style>
        <p:txBody>
          <a:bodyPr tIns="108000" bIns="0" rtlCol="0" anchor="ctr">
            <a:normAutofit/>
          </a:bodyPr>
          <a:p>
            <a:pPr algn="ctr"/>
            <a:r>
              <a:rPr lang="en-US" altLang="zh-CN" sz="1600" b="1" smtClean="0">
                <a:solidFill>
                  <a:srgbClr val="28ACC6"/>
                </a:solidFill>
                <a:sym typeface="+mn-ea"/>
              </a:rPr>
              <a:t>饮食</a:t>
            </a:r>
            <a:endParaRPr lang="en-US" altLang="zh-CN" sz="1600" b="1" dirty="0" smtClean="0">
              <a:solidFill>
                <a:schemeClr val="tx1"/>
              </a:solidFill>
              <a:sym typeface="Arial" panose="020B0604020202020204" pitchFamily="34" charset="0"/>
            </a:endParaRPr>
          </a:p>
        </p:txBody>
      </p:sp>
      <p:sp>
        <p:nvSpPr>
          <p:cNvPr id="5" name="任意多边形 4"/>
          <p:cNvSpPr/>
          <p:nvPr>
            <p:custDataLst>
              <p:tags r:id="rId16"/>
            </p:custDataLst>
          </p:nvPr>
        </p:nvSpPr>
        <p:spPr>
          <a:xfrm>
            <a:off x="9781451" y="3953351"/>
            <a:ext cx="466381" cy="323544"/>
          </a:xfrm>
          <a:custGeom>
            <a:avLst/>
            <a:gdLst>
              <a:gd name="connsiteX0" fmla="*/ 966389 w 1059135"/>
              <a:gd name="connsiteY0" fmla="*/ 2245 h 734756"/>
              <a:gd name="connsiteX1" fmla="*/ 1056891 w 1059135"/>
              <a:gd name="connsiteY1" fmla="*/ 137790 h 734756"/>
              <a:gd name="connsiteX2" fmla="*/ 956419 w 1059135"/>
              <a:gd name="connsiteY2" fmla="*/ 642009 h 734756"/>
              <a:gd name="connsiteX3" fmla="*/ 820873 w 1059135"/>
              <a:gd name="connsiteY3" fmla="*/ 732512 h 734756"/>
              <a:gd name="connsiteX4" fmla="*/ 820875 w 1059135"/>
              <a:gd name="connsiteY4" fmla="*/ 732511 h 734756"/>
              <a:gd name="connsiteX5" fmla="*/ 730372 w 1059135"/>
              <a:gd name="connsiteY5" fmla="*/ 596966 h 734756"/>
              <a:gd name="connsiteX6" fmla="*/ 830843 w 1059135"/>
              <a:gd name="connsiteY6" fmla="*/ 92747 h 734756"/>
              <a:gd name="connsiteX7" fmla="*/ 966389 w 1059135"/>
              <a:gd name="connsiteY7" fmla="*/ 2245 h 734756"/>
              <a:gd name="connsiteX8" fmla="*/ 723680 w 1059135"/>
              <a:gd name="connsiteY8" fmla="*/ 2245 h 734756"/>
              <a:gd name="connsiteX9" fmla="*/ 814182 w 1059135"/>
              <a:gd name="connsiteY9" fmla="*/ 137790 h 734756"/>
              <a:gd name="connsiteX10" fmla="*/ 713709 w 1059135"/>
              <a:gd name="connsiteY10" fmla="*/ 642009 h 734756"/>
              <a:gd name="connsiteX11" fmla="*/ 578165 w 1059135"/>
              <a:gd name="connsiteY11" fmla="*/ 732512 h 734756"/>
              <a:gd name="connsiteX12" fmla="*/ 578165 w 1059135"/>
              <a:gd name="connsiteY12" fmla="*/ 732511 h 734756"/>
              <a:gd name="connsiteX13" fmla="*/ 487663 w 1059135"/>
              <a:gd name="connsiteY13" fmla="*/ 596966 h 734756"/>
              <a:gd name="connsiteX14" fmla="*/ 588134 w 1059135"/>
              <a:gd name="connsiteY14" fmla="*/ 92747 h 734756"/>
              <a:gd name="connsiteX15" fmla="*/ 723680 w 1059135"/>
              <a:gd name="connsiteY15" fmla="*/ 2245 h 734756"/>
              <a:gd name="connsiteX16" fmla="*/ 480971 w 1059135"/>
              <a:gd name="connsiteY16" fmla="*/ 2245 h 734756"/>
              <a:gd name="connsiteX17" fmla="*/ 571473 w 1059135"/>
              <a:gd name="connsiteY17" fmla="*/ 137790 h 734756"/>
              <a:gd name="connsiteX18" fmla="*/ 471001 w 1059135"/>
              <a:gd name="connsiteY18" fmla="*/ 642009 h 734756"/>
              <a:gd name="connsiteX19" fmla="*/ 335455 w 1059135"/>
              <a:gd name="connsiteY19" fmla="*/ 732512 h 734756"/>
              <a:gd name="connsiteX20" fmla="*/ 335457 w 1059135"/>
              <a:gd name="connsiteY20" fmla="*/ 732511 h 734756"/>
              <a:gd name="connsiteX21" fmla="*/ 244954 w 1059135"/>
              <a:gd name="connsiteY21" fmla="*/ 596966 h 734756"/>
              <a:gd name="connsiteX22" fmla="*/ 345425 w 1059135"/>
              <a:gd name="connsiteY22" fmla="*/ 92747 h 734756"/>
              <a:gd name="connsiteX23" fmla="*/ 480971 w 1059135"/>
              <a:gd name="connsiteY23" fmla="*/ 2245 h 734756"/>
              <a:gd name="connsiteX24" fmla="*/ 238262 w 1059135"/>
              <a:gd name="connsiteY24" fmla="*/ 2245 h 734756"/>
              <a:gd name="connsiteX25" fmla="*/ 328764 w 1059135"/>
              <a:gd name="connsiteY25" fmla="*/ 137790 h 734756"/>
              <a:gd name="connsiteX26" fmla="*/ 228291 w 1059135"/>
              <a:gd name="connsiteY26" fmla="*/ 642009 h 734756"/>
              <a:gd name="connsiteX27" fmla="*/ 92747 w 1059135"/>
              <a:gd name="connsiteY27" fmla="*/ 732512 h 734756"/>
              <a:gd name="connsiteX28" fmla="*/ 92747 w 1059135"/>
              <a:gd name="connsiteY28" fmla="*/ 732511 h 734756"/>
              <a:gd name="connsiteX29" fmla="*/ 2245 w 1059135"/>
              <a:gd name="connsiteY29" fmla="*/ 596966 h 734756"/>
              <a:gd name="connsiteX30" fmla="*/ 102716 w 1059135"/>
              <a:gd name="connsiteY30" fmla="*/ 92747 h 734756"/>
              <a:gd name="connsiteX31" fmla="*/ 238262 w 1059135"/>
              <a:gd name="connsiteY31" fmla="*/ 2245 h 73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59135" h="734756">
                <a:moveTo>
                  <a:pt x="966389" y="2245"/>
                </a:moveTo>
                <a:cubicBezTo>
                  <a:pt x="1028810" y="14683"/>
                  <a:pt x="1069329" y="75368"/>
                  <a:pt x="1056891" y="137790"/>
                </a:cubicBezTo>
                <a:cubicBezTo>
                  <a:pt x="1023401" y="305863"/>
                  <a:pt x="989909" y="473936"/>
                  <a:pt x="956419" y="642009"/>
                </a:cubicBezTo>
                <a:cubicBezTo>
                  <a:pt x="943981" y="704431"/>
                  <a:pt x="883295" y="744950"/>
                  <a:pt x="820873" y="732512"/>
                </a:cubicBezTo>
                <a:lnTo>
                  <a:pt x="820875" y="732511"/>
                </a:lnTo>
                <a:cubicBezTo>
                  <a:pt x="758453" y="720073"/>
                  <a:pt x="717934" y="659388"/>
                  <a:pt x="730372" y="596966"/>
                </a:cubicBezTo>
                <a:lnTo>
                  <a:pt x="830843" y="92747"/>
                </a:lnTo>
                <a:cubicBezTo>
                  <a:pt x="843281" y="30326"/>
                  <a:pt x="903967" y="-10194"/>
                  <a:pt x="966389" y="2245"/>
                </a:cubicBezTo>
                <a:close/>
                <a:moveTo>
                  <a:pt x="723680" y="2245"/>
                </a:moveTo>
                <a:cubicBezTo>
                  <a:pt x="786102" y="14683"/>
                  <a:pt x="826621" y="75368"/>
                  <a:pt x="814182" y="137790"/>
                </a:cubicBezTo>
                <a:cubicBezTo>
                  <a:pt x="780691" y="305863"/>
                  <a:pt x="747200" y="473936"/>
                  <a:pt x="713709" y="642009"/>
                </a:cubicBezTo>
                <a:cubicBezTo>
                  <a:pt x="701271" y="704431"/>
                  <a:pt x="640586" y="744950"/>
                  <a:pt x="578165" y="732512"/>
                </a:cubicBezTo>
                <a:lnTo>
                  <a:pt x="578165" y="732511"/>
                </a:lnTo>
                <a:cubicBezTo>
                  <a:pt x="515743" y="720073"/>
                  <a:pt x="475224" y="659387"/>
                  <a:pt x="487663" y="596966"/>
                </a:cubicBezTo>
                <a:lnTo>
                  <a:pt x="588134" y="92747"/>
                </a:lnTo>
                <a:cubicBezTo>
                  <a:pt x="600573" y="30326"/>
                  <a:pt x="661257" y="-10194"/>
                  <a:pt x="723680" y="2245"/>
                </a:cubicBezTo>
                <a:close/>
                <a:moveTo>
                  <a:pt x="480971" y="2245"/>
                </a:moveTo>
                <a:cubicBezTo>
                  <a:pt x="543392" y="14683"/>
                  <a:pt x="583912" y="75368"/>
                  <a:pt x="571473" y="137790"/>
                </a:cubicBezTo>
                <a:cubicBezTo>
                  <a:pt x="537983" y="305863"/>
                  <a:pt x="504491" y="473936"/>
                  <a:pt x="471001" y="642009"/>
                </a:cubicBezTo>
                <a:cubicBezTo>
                  <a:pt x="458563" y="704431"/>
                  <a:pt x="397877" y="744950"/>
                  <a:pt x="335455" y="732512"/>
                </a:cubicBezTo>
                <a:lnTo>
                  <a:pt x="335457" y="732511"/>
                </a:lnTo>
                <a:cubicBezTo>
                  <a:pt x="273035" y="720073"/>
                  <a:pt x="232516" y="659387"/>
                  <a:pt x="244954" y="596966"/>
                </a:cubicBezTo>
                <a:lnTo>
                  <a:pt x="345425" y="92747"/>
                </a:lnTo>
                <a:cubicBezTo>
                  <a:pt x="357863" y="30325"/>
                  <a:pt x="418549" y="-10194"/>
                  <a:pt x="480971" y="2245"/>
                </a:cubicBezTo>
                <a:close/>
                <a:moveTo>
                  <a:pt x="238262" y="2245"/>
                </a:moveTo>
                <a:cubicBezTo>
                  <a:pt x="300684" y="14683"/>
                  <a:pt x="341203" y="75368"/>
                  <a:pt x="328764" y="137790"/>
                </a:cubicBezTo>
                <a:cubicBezTo>
                  <a:pt x="295273" y="305863"/>
                  <a:pt x="261782" y="473936"/>
                  <a:pt x="228291" y="642009"/>
                </a:cubicBezTo>
                <a:cubicBezTo>
                  <a:pt x="215853" y="704431"/>
                  <a:pt x="155168" y="744950"/>
                  <a:pt x="92747" y="732512"/>
                </a:cubicBezTo>
                <a:lnTo>
                  <a:pt x="92747" y="732511"/>
                </a:lnTo>
                <a:cubicBezTo>
                  <a:pt x="30325" y="720073"/>
                  <a:pt x="-10194" y="659387"/>
                  <a:pt x="2245" y="596966"/>
                </a:cubicBezTo>
                <a:lnTo>
                  <a:pt x="102716" y="92747"/>
                </a:lnTo>
                <a:cubicBezTo>
                  <a:pt x="115155" y="30325"/>
                  <a:pt x="175839" y="-10194"/>
                  <a:pt x="238262" y="2245"/>
                </a:cubicBezTo>
                <a:close/>
              </a:path>
            </a:pathLst>
          </a:custGeom>
          <a:solidFill>
            <a:srgbClr val="2CB695"/>
          </a:solidFill>
          <a:ln>
            <a:noFill/>
          </a:ln>
        </p:spPr>
        <p:style>
          <a:lnRef idx="2">
            <a:srgbClr val="28ACC6">
              <a:shade val="50000"/>
            </a:srgbClr>
          </a:lnRef>
          <a:fillRef idx="1">
            <a:srgbClr val="28ACC6"/>
          </a:fillRef>
          <a:effectRef idx="0">
            <a:srgbClr val="28ACC6"/>
          </a:effectRef>
          <a:fontRef idx="minor">
            <a:srgbClr val="FFFFFF"/>
          </a:fontRef>
        </p:style>
        <p:txBody>
          <a:bodyPr rtlCol="0" anchor="ctr"/>
          <a:p>
            <a:pPr algn="ctr"/>
            <a:r>
              <a:rPr lang="en-US" altLang="zh-CN"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rPr>
              <a:t>H</a:t>
            </a:r>
            <a:endParaRPr lang="zh-CN" altLang="en-US"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endParaRPr>
          </a:p>
        </p:txBody>
      </p:sp>
      <p:sp>
        <p:nvSpPr>
          <p:cNvPr id="6" name="任意多边形 5"/>
          <p:cNvSpPr/>
          <p:nvPr>
            <p:custDataLst>
              <p:tags r:id="rId17"/>
            </p:custDataLst>
          </p:nvPr>
        </p:nvSpPr>
        <p:spPr>
          <a:xfrm>
            <a:off x="9191982" y="4115122"/>
            <a:ext cx="1645317" cy="1645317"/>
          </a:xfrm>
          <a:custGeom>
            <a:avLst/>
            <a:gdLst>
              <a:gd name="connsiteX0" fmla="*/ 464257 w 2175934"/>
              <a:gd name="connsiteY0" fmla="*/ 0 h 2175934"/>
              <a:gd name="connsiteX1" fmla="*/ 807522 w 2175934"/>
              <a:gd name="connsiteY1" fmla="*/ 0 h 2175934"/>
              <a:gd name="connsiteX2" fmla="*/ 804333 w 2175934"/>
              <a:gd name="connsiteY2" fmla="*/ 16004 h 2175934"/>
              <a:gd name="connsiteX3" fmla="*/ 473432 w 2175934"/>
              <a:gd name="connsiteY3" fmla="*/ 16004 h 2175934"/>
              <a:gd name="connsiteX4" fmla="*/ 16004 w 2175934"/>
              <a:gd name="connsiteY4" fmla="*/ 473432 h 2175934"/>
              <a:gd name="connsiteX5" fmla="*/ 16004 w 2175934"/>
              <a:gd name="connsiteY5" fmla="*/ 1702503 h 2175934"/>
              <a:gd name="connsiteX6" fmla="*/ 473432 w 2175934"/>
              <a:gd name="connsiteY6" fmla="*/ 2159931 h 2175934"/>
              <a:gd name="connsiteX7" fmla="*/ 1702503 w 2175934"/>
              <a:gd name="connsiteY7" fmla="*/ 2159931 h 2175934"/>
              <a:gd name="connsiteX8" fmla="*/ 2159931 w 2175934"/>
              <a:gd name="connsiteY8" fmla="*/ 1702503 h 2175934"/>
              <a:gd name="connsiteX9" fmla="*/ 2159931 w 2175934"/>
              <a:gd name="connsiteY9" fmla="*/ 473432 h 2175934"/>
              <a:gd name="connsiteX10" fmla="*/ 1702503 w 2175934"/>
              <a:gd name="connsiteY10" fmla="*/ 16004 h 2175934"/>
              <a:gd name="connsiteX11" fmla="*/ 1365225 w 2175934"/>
              <a:gd name="connsiteY11" fmla="*/ 16004 h 2175934"/>
              <a:gd name="connsiteX12" fmla="*/ 1368414 w 2175934"/>
              <a:gd name="connsiteY12" fmla="*/ 0 h 2175934"/>
              <a:gd name="connsiteX13" fmla="*/ 1711677 w 2175934"/>
              <a:gd name="connsiteY13" fmla="*/ 0 h 2175934"/>
              <a:gd name="connsiteX14" fmla="*/ 2175934 w 2175934"/>
              <a:gd name="connsiteY14" fmla="*/ 464257 h 2175934"/>
              <a:gd name="connsiteX15" fmla="*/ 2175934 w 2175934"/>
              <a:gd name="connsiteY15" fmla="*/ 1711677 h 2175934"/>
              <a:gd name="connsiteX16" fmla="*/ 1711677 w 2175934"/>
              <a:gd name="connsiteY16" fmla="*/ 2175934 h 2175934"/>
              <a:gd name="connsiteX17" fmla="*/ 464257 w 2175934"/>
              <a:gd name="connsiteY17" fmla="*/ 2175934 h 2175934"/>
              <a:gd name="connsiteX18" fmla="*/ 0 w 2175934"/>
              <a:gd name="connsiteY18" fmla="*/ 1711677 h 2175934"/>
              <a:gd name="connsiteX19" fmla="*/ 0 w 2175934"/>
              <a:gd name="connsiteY19" fmla="*/ 464257 h 2175934"/>
              <a:gd name="connsiteX20" fmla="*/ 464257 w 2175934"/>
              <a:gd name="connsiteY20" fmla="*/ 0 h 21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5934" h="2175934">
                <a:moveTo>
                  <a:pt x="464257" y="0"/>
                </a:moveTo>
                <a:lnTo>
                  <a:pt x="807522" y="0"/>
                </a:lnTo>
                <a:lnTo>
                  <a:pt x="804333" y="16004"/>
                </a:lnTo>
                <a:lnTo>
                  <a:pt x="473432" y="16004"/>
                </a:lnTo>
                <a:cubicBezTo>
                  <a:pt x="220801" y="16004"/>
                  <a:pt x="16004" y="220801"/>
                  <a:pt x="16004" y="473432"/>
                </a:cubicBezTo>
                <a:lnTo>
                  <a:pt x="16004" y="1702503"/>
                </a:lnTo>
                <a:cubicBezTo>
                  <a:pt x="16004" y="1955134"/>
                  <a:pt x="220801" y="2159931"/>
                  <a:pt x="473432" y="2159931"/>
                </a:cubicBezTo>
                <a:lnTo>
                  <a:pt x="1702503" y="2159931"/>
                </a:lnTo>
                <a:cubicBezTo>
                  <a:pt x="1955134" y="2159931"/>
                  <a:pt x="2159931" y="1955134"/>
                  <a:pt x="2159931" y="1702503"/>
                </a:cubicBezTo>
                <a:lnTo>
                  <a:pt x="2159931" y="473432"/>
                </a:lnTo>
                <a:cubicBezTo>
                  <a:pt x="2159931" y="220801"/>
                  <a:pt x="1955134" y="16004"/>
                  <a:pt x="1702503" y="16004"/>
                </a:cubicBezTo>
                <a:lnTo>
                  <a:pt x="1365225" y="16004"/>
                </a:lnTo>
                <a:lnTo>
                  <a:pt x="1368414" y="0"/>
                </a:lnTo>
                <a:lnTo>
                  <a:pt x="1711677" y="0"/>
                </a:lnTo>
                <a:cubicBezTo>
                  <a:pt x="1968079" y="0"/>
                  <a:pt x="2175934" y="207855"/>
                  <a:pt x="2175934" y="464257"/>
                </a:cubicBezTo>
                <a:lnTo>
                  <a:pt x="2175934" y="1711677"/>
                </a:lnTo>
                <a:cubicBezTo>
                  <a:pt x="2175934" y="1968079"/>
                  <a:pt x="1968079" y="2175934"/>
                  <a:pt x="1711677" y="2175934"/>
                </a:cubicBezTo>
                <a:lnTo>
                  <a:pt x="464257" y="2175934"/>
                </a:lnTo>
                <a:cubicBezTo>
                  <a:pt x="207855" y="2175934"/>
                  <a:pt x="0" y="1968079"/>
                  <a:pt x="0" y="1711677"/>
                </a:cubicBezTo>
                <a:lnTo>
                  <a:pt x="0" y="464257"/>
                </a:lnTo>
                <a:cubicBezTo>
                  <a:pt x="0" y="207855"/>
                  <a:pt x="207855" y="0"/>
                  <a:pt x="464257" y="0"/>
                </a:cubicBezTo>
                <a:close/>
              </a:path>
            </a:pathLst>
          </a:custGeom>
          <a:solidFill>
            <a:srgbClr val="28ACC6"/>
          </a:solidFill>
          <a:ln>
            <a:noFill/>
          </a:ln>
        </p:spPr>
        <p:style>
          <a:lnRef idx="2">
            <a:srgbClr val="28ACC6">
              <a:shade val="50000"/>
            </a:srgbClr>
          </a:lnRef>
          <a:fillRef idx="1">
            <a:srgbClr val="28ACC6"/>
          </a:fillRef>
          <a:effectRef idx="0">
            <a:srgbClr val="28ACC6"/>
          </a:effectRef>
          <a:fontRef idx="minor">
            <a:srgbClr val="FFFFFF"/>
          </a:fontRef>
        </p:style>
        <p:txBody>
          <a:bodyPr tIns="108000" bIns="0" rtlCol="0" anchor="ctr">
            <a:normAutofit/>
          </a:bodyPr>
          <a:p>
            <a:pPr algn="ctr"/>
            <a:r>
              <a:rPr lang="en-US" altLang="zh-CN" sz="1600" b="1" smtClean="0">
                <a:solidFill>
                  <a:srgbClr val="28ACC6"/>
                </a:solidFill>
                <a:sym typeface="+mn-ea"/>
              </a:rPr>
              <a:t>健康教育</a:t>
            </a:r>
            <a:endParaRPr lang="zh-CN" altLang="en-US" sz="1600" b="1" dirty="0">
              <a:solidFill>
                <a:schemeClr val="tx1"/>
              </a:solidFill>
              <a:sym typeface="+mn-ea"/>
            </a:endParaRPr>
          </a:p>
        </p:txBody>
      </p:sp>
      <p:sp>
        <p:nvSpPr>
          <p:cNvPr id="16" name="Title 6"/>
          <p:cNvSpPr txBox="1"/>
          <p:nvPr>
            <p:custDataLst>
              <p:tags r:id="rId18"/>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二、异常呼吸的观察与护理</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AutoShape 2"/>
          <p:cNvSpPr/>
          <p:nvPr/>
        </p:nvSpPr>
        <p:spPr>
          <a:xfrm>
            <a:off x="2784475" y="1918335"/>
            <a:ext cx="6410325" cy="897255"/>
          </a:xfrm>
          <a:prstGeom prst="triangle">
            <a:avLst>
              <a:gd name="adj" fmla="val 50000"/>
            </a:avLst>
          </a:prstGeom>
          <a:gradFill rotWithShape="1">
            <a:gsLst>
              <a:gs pos="0">
                <a:schemeClr val="accent2"/>
              </a:gs>
              <a:gs pos="100000">
                <a:schemeClr val="tx2"/>
              </a:gs>
            </a:gsLst>
            <a:lin ang="5400000" scaled="1"/>
            <a:tileRect/>
          </a:gradFill>
          <a:ln w="9525" cap="flat" cmpd="sng">
            <a:prstDash val="solid"/>
            <a:miter/>
            <a:headEnd type="none" w="med" len="med"/>
            <a:tailEnd type="none" w="med" len="med"/>
          </a:ln>
          <a:scene3d>
            <a:camera prst="legacyPerspectiveBottom">
              <a:rot lat="0" lon="0" rev="0"/>
            </a:camera>
            <a:lightRig rig="legacyFlat3" dir="l"/>
          </a:scene3d>
          <a:sp3d extrusionH="887400" prstMaterial="legacyMatte">
            <a:bevelT w="13500" h="13500" prst="angle"/>
            <a:bevelB w="13500" h="13500" prst="angle"/>
            <a:extrusionClr>
              <a:schemeClr val="accent2"/>
            </a:extrusionClr>
          </a:sp3d>
        </p:spPr>
        <p:txBody>
          <a:bodyPr wrap="none" anchor="ctr" anchorCtr="0">
            <a:flatTx/>
          </a:bodyPr>
          <a:p>
            <a:pPr algn="ctr" latinLnBrk="1"/>
            <a:endParaRPr lang="zh-CN" altLang="en-US" sz="2400" dirty="0">
              <a:solidFill>
                <a:schemeClr val="tx1"/>
              </a:solidFill>
              <a:latin typeface="Gulim" panose="020B0600000101010101" pitchFamily="34" charset="-127"/>
              <a:ea typeface="Gulim" panose="020B0600000101010101" pitchFamily="34" charset="-127"/>
            </a:endParaRPr>
          </a:p>
        </p:txBody>
      </p:sp>
      <p:grpSp>
        <p:nvGrpSpPr>
          <p:cNvPr id="141318" name="Group 7"/>
          <p:cNvGrpSpPr/>
          <p:nvPr/>
        </p:nvGrpSpPr>
        <p:grpSpPr>
          <a:xfrm>
            <a:off x="4080510" y="1125855"/>
            <a:ext cx="3560445" cy="680085"/>
            <a:chOff x="288" y="3256"/>
            <a:chExt cx="5126" cy="452"/>
          </a:xfrm>
        </p:grpSpPr>
        <p:sp>
          <p:nvSpPr>
            <p:cNvPr id="141319" name="Rectangle 8"/>
            <p:cNvSpPr/>
            <p:nvPr/>
          </p:nvSpPr>
          <p:spPr>
            <a:xfrm>
              <a:off x="288" y="3256"/>
              <a:ext cx="5126" cy="452"/>
            </a:xfrm>
            <a:prstGeom prst="rect">
              <a:avLst/>
            </a:prstGeom>
            <a:gradFill rotWithShape="1">
              <a:gsLst>
                <a:gs pos="0">
                  <a:srgbClr val="FFFFFF">
                    <a:alpha val="100000"/>
                  </a:srgbClr>
                </a:gs>
                <a:gs pos="7001">
                  <a:srgbClr val="E6E6E6">
                    <a:alpha val="100000"/>
                  </a:srgbClr>
                </a:gs>
                <a:gs pos="32001">
                  <a:srgbClr val="7D8496">
                    <a:alpha val="100000"/>
                  </a:srgbClr>
                </a:gs>
                <a:gs pos="47000">
                  <a:srgbClr val="E6E6E6">
                    <a:alpha val="100000"/>
                  </a:srgbClr>
                </a:gs>
                <a:gs pos="85001">
                  <a:srgbClr val="7D8496">
                    <a:alpha val="100000"/>
                  </a:srgbClr>
                </a:gs>
                <a:gs pos="100000">
                  <a:srgbClr val="E6E6E6">
                    <a:alpha val="100000"/>
                  </a:srgbClr>
                </a:gs>
              </a:gsLst>
              <a:path path="shape">
                <a:fillToRect l="50000" t="50000" r="50000" b="50000"/>
              </a:path>
              <a:tileRect/>
            </a:gradFill>
            <a:ln w="76200">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0" name="AutoShape 9"/>
            <p:cNvSpPr>
              <a:spLocks noChangeArrowheads="1"/>
            </p:cNvSpPr>
            <p:nvPr/>
          </p:nvSpPr>
          <p:spPr bwMode="gray">
            <a:xfrm>
              <a:off x="345" y="3286"/>
              <a:ext cx="5009" cy="396"/>
            </a:xfrm>
            <a:prstGeom prst="roundRect">
              <a:avLst>
                <a:gd name="adj" fmla="val 48991"/>
              </a:avLst>
            </a:prstGeom>
            <a:gradFill rotWithShape="1">
              <a:gsLst>
                <a:gs pos="0">
                  <a:schemeClr val="accent2"/>
                </a:gs>
                <a:gs pos="100000">
                  <a:schemeClr val="tx2"/>
                </a:gs>
              </a:gsLst>
              <a:lin ang="5400000" scaled="1"/>
            </a:gradFill>
            <a:ln w="76200">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5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a:t>
              </a:r>
              <a:r>
                <a:rPr kumimoji="0" lang="zh-CN" altLang="en-US" sz="25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目的</a:t>
              </a:r>
              <a:r>
                <a:rPr kumimoji="0" lang="en-US" altLang="zh-CN" sz="25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a:t>
              </a:r>
              <a:endParaRPr kumimoji="0" lang="zh-CN" altLang="en-US" sz="25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grpSp>
      <p:grpSp>
        <p:nvGrpSpPr>
          <p:cNvPr id="2" name="组合 1"/>
          <p:cNvGrpSpPr/>
          <p:nvPr/>
        </p:nvGrpSpPr>
        <p:grpSpPr>
          <a:xfrm>
            <a:off x="1528445" y="2971800"/>
            <a:ext cx="2753360" cy="3067050"/>
            <a:chOff x="2746" y="5584"/>
            <a:chExt cx="4336" cy="4830"/>
          </a:xfrm>
        </p:grpSpPr>
        <p:sp>
          <p:nvSpPr>
            <p:cNvPr id="141317" name="Rectangle 5"/>
            <p:cNvSpPr/>
            <p:nvPr/>
          </p:nvSpPr>
          <p:spPr>
            <a:xfrm>
              <a:off x="2746" y="5584"/>
              <a:ext cx="4336" cy="4830"/>
            </a:xfrm>
            <a:prstGeom prst="rect">
              <a:avLst/>
            </a:prstGeom>
            <a:gradFill rotWithShape="1">
              <a:gsLst>
                <a:gs pos="0">
                  <a:schemeClr val="accent2"/>
                </a:gs>
                <a:gs pos="100000">
                  <a:schemeClr val="tx2"/>
                </a:gs>
              </a:gsLst>
              <a:lin ang="5400000" scaled="1"/>
              <a:tileRect/>
            </a:gradFill>
            <a:ln w="9525" cap="flat" cmpd="sng">
              <a:prstDash val="solid"/>
              <a:miter/>
              <a:headEnd type="none" w="med" len="med"/>
              <a:tailEnd type="none" w="med" len="med"/>
            </a:ln>
            <a:scene3d>
              <a:camera prst="legacyPerspectiveBottom">
                <a:rot lat="0" lon="20400000" rev="0"/>
              </a:camera>
              <a:lightRig rig="legacyFlat3" dir="l"/>
            </a:scene3d>
            <a:sp3d extrusionH="887400" prstMaterial="legacyMatte">
              <a:bevelT w="13500" h="13500" prst="angle"/>
              <a:bevelB w="13500" h="13500" prst="angle"/>
              <a:extrusionClr>
                <a:schemeClr val="accent2"/>
              </a:extrusionClr>
            </a:sp3d>
          </p:spPr>
          <p:txBody>
            <a:bodyPr wrap="none" anchor="ctr" anchorCtr="0">
              <a:flatTx/>
            </a:bodyPr>
            <a:p>
              <a:pPr algn="ctr" latinLnBrk="1"/>
              <a:endParaRPr lang="ko-KR" altLang="en-US" sz="2400" dirty="0">
                <a:solidFill>
                  <a:schemeClr val="tx1"/>
                </a:solidFill>
                <a:latin typeface="Gulim" panose="020B0600000101010101" pitchFamily="34" charset="-127"/>
                <a:ea typeface="Gulim" panose="020B0600000101010101" pitchFamily="34" charset="-127"/>
              </a:endParaRPr>
            </a:p>
          </p:txBody>
        </p:sp>
        <p:sp>
          <p:nvSpPr>
            <p:cNvPr id="11" name="Text Box 10"/>
            <p:cNvSpPr txBox="1">
              <a:spLocks noChangeArrowheads="1"/>
            </p:cNvSpPr>
            <p:nvPr/>
          </p:nvSpPr>
          <p:spPr bwMode="gray">
            <a:xfrm>
              <a:off x="3266" y="6652"/>
              <a:ext cx="2993" cy="1307"/>
            </a:xfrm>
            <a:prstGeom prst="rect">
              <a:avLst/>
            </a:prstGeom>
            <a:noFill/>
            <a:ln w="9525">
              <a:noFill/>
              <a:miter lim="800000"/>
            </a:ln>
            <a:effectLst/>
          </p:spPr>
          <p:txBody>
            <a:bodyPr wrap="square">
              <a:spAutoFit/>
            </a:bodyPr>
            <a:lstStyle/>
            <a:p>
              <a:pPr marR="0" algn="ctr" defTabSz="914400" latinLnBrk="1">
                <a:lnSpc>
                  <a:spcPct val="120000"/>
                </a:lnSpc>
                <a:buClrTx/>
                <a:buSzTx/>
                <a:buFontTx/>
                <a:buNone/>
                <a:defRPr/>
              </a:pPr>
              <a:r>
                <a:rPr kumimoji="0" lang="en-US" sz="2000" b="1" kern="1200" cap="none" spc="0" normalizeH="0" baseline="0" noProof="0" dirty="0">
                  <a:effectLst>
                    <a:outerShdw blurRad="38100" dist="38100" dir="2700000" algn="tl">
                      <a:srgbClr val="000000">
                        <a:alpha val="43137"/>
                      </a:srgbClr>
                    </a:outerShdw>
                  </a:effectLst>
                  <a:latin typeface="+mn-lt"/>
                  <a:ea typeface="+mn-lt"/>
                  <a:cs typeface="+mn-lt"/>
                </a:rPr>
                <a:t>1.</a:t>
              </a:r>
              <a:r>
                <a:rPr kumimoji="0" lang="zh-CN" altLang="en-US" sz="2000" b="1" kern="1200" cap="none" spc="0" normalizeH="0" baseline="0" noProof="0" dirty="0">
                  <a:effectLst>
                    <a:outerShdw blurRad="38100" dist="38100" dir="2700000" algn="tl">
                      <a:srgbClr val="000000">
                        <a:alpha val="43137"/>
                      </a:srgbClr>
                    </a:outerShdw>
                  </a:effectLst>
                  <a:latin typeface="+mn-lt"/>
                  <a:ea typeface="+mn-lt"/>
                  <a:cs typeface="+mn-lt"/>
                </a:rPr>
                <a:t>判断呼吸有无异常。</a:t>
              </a:r>
              <a:endParaRPr kumimoji="1" lang="en-US" altLang="ko-KR" sz="2000" b="1" kern="1200" cap="none" spc="0" normalizeH="0" baseline="0" noProof="0" dirty="0">
                <a:effectLst>
                  <a:outerShdw blurRad="38100" dist="38100" dir="2700000" algn="tl">
                    <a:srgbClr val="000000">
                      <a:alpha val="43137"/>
                    </a:srgbClr>
                  </a:outerShdw>
                </a:effectLst>
                <a:latin typeface="+mn-lt"/>
                <a:ea typeface="+mn-lt"/>
                <a:cs typeface="+mn-lt"/>
              </a:endParaRPr>
            </a:p>
          </p:txBody>
        </p:sp>
      </p:grpSp>
      <p:grpSp>
        <p:nvGrpSpPr>
          <p:cNvPr id="3" name="组合 2"/>
          <p:cNvGrpSpPr/>
          <p:nvPr/>
        </p:nvGrpSpPr>
        <p:grpSpPr>
          <a:xfrm>
            <a:off x="4252595" y="3286760"/>
            <a:ext cx="3089910" cy="2639060"/>
            <a:chOff x="7149" y="5967"/>
            <a:chExt cx="4866" cy="4156"/>
          </a:xfrm>
        </p:grpSpPr>
        <p:sp>
          <p:nvSpPr>
            <p:cNvPr id="141315" name="Rectangle 3"/>
            <p:cNvSpPr/>
            <p:nvPr/>
          </p:nvSpPr>
          <p:spPr>
            <a:xfrm>
              <a:off x="7149" y="5967"/>
              <a:ext cx="4866" cy="4156"/>
            </a:xfrm>
            <a:prstGeom prst="rect">
              <a:avLst/>
            </a:prstGeom>
            <a:gradFill rotWithShape="1">
              <a:gsLst>
                <a:gs pos="0">
                  <a:schemeClr val="accent2"/>
                </a:gs>
                <a:gs pos="100000">
                  <a:schemeClr val="tx2"/>
                </a:gs>
              </a:gsLst>
              <a:lin ang="5400000" scaled="1"/>
              <a:tileRect/>
            </a:gradFill>
            <a:ln w="9525" cap="flat" cmpd="sng">
              <a:prstDash val="solid"/>
              <a:miter/>
              <a:headEnd type="none" w="med" len="med"/>
              <a:tailEnd type="none" w="med" len="med"/>
            </a:ln>
            <a:scene3d>
              <a:camera prst="legacyPerspectiveBottom">
                <a:rot lat="0" lon="0" rev="0"/>
              </a:camera>
              <a:lightRig rig="legacyFlat3" dir="l"/>
            </a:scene3d>
            <a:sp3d extrusionH="887400" prstMaterial="legacyMatte">
              <a:bevelT w="13500" h="13500" prst="angle"/>
              <a:bevelB w="13500" h="13500" prst="angle"/>
              <a:extrusionClr>
                <a:schemeClr val="accent2"/>
              </a:extrusionClr>
            </a:sp3d>
          </p:spPr>
          <p:txBody>
            <a:bodyPr wrap="none" anchor="ctr" anchorCtr="0">
              <a:flatTx/>
            </a:bodyPr>
            <a:p>
              <a:pPr algn="ctr" latinLnBrk="1"/>
              <a:endParaRPr lang="ko-KR" altLang="en-US" sz="2000" dirty="0">
                <a:solidFill>
                  <a:schemeClr val="tx1"/>
                </a:solidFill>
                <a:latin typeface="+mn-lt"/>
                <a:ea typeface="+mn-lt"/>
              </a:endParaRPr>
            </a:p>
          </p:txBody>
        </p:sp>
        <p:sp>
          <p:nvSpPr>
            <p:cNvPr id="12" name="Text Box 11"/>
            <p:cNvSpPr txBox="1">
              <a:spLocks noChangeArrowheads="1"/>
            </p:cNvSpPr>
            <p:nvPr/>
          </p:nvSpPr>
          <p:spPr bwMode="gray">
            <a:xfrm>
              <a:off x="7899" y="6420"/>
              <a:ext cx="3036" cy="2470"/>
            </a:xfrm>
            <a:prstGeom prst="rect">
              <a:avLst/>
            </a:prstGeom>
            <a:noFill/>
            <a:ln w="9525">
              <a:noFill/>
              <a:miter lim="800000"/>
            </a:ln>
            <a:effectLst/>
          </p:spPr>
          <p:txBody>
            <a:bodyPr wrap="square">
              <a:spAutoFit/>
            </a:bodyPr>
            <a:lstStyle/>
            <a:p>
              <a:pPr marR="0" algn="just" defTabSz="914400" latinLnBrk="1">
                <a:lnSpc>
                  <a:spcPct val="120000"/>
                </a:lnSpc>
                <a:buClrTx/>
                <a:buSzTx/>
                <a:buFontTx/>
                <a:buNone/>
                <a:defRPr/>
              </a:pPr>
              <a:r>
                <a:rPr kumimoji="0" sz="2000" b="1" kern="1200" cap="none" spc="0" normalizeH="0" baseline="0" noProof="0" dirty="0">
                  <a:effectLst/>
                  <a:latin typeface="+mn-lt"/>
                  <a:ea typeface="+mn-lt"/>
                  <a:cs typeface="+mn-lt"/>
                </a:rPr>
                <a:t>（2）监测呼吸，了解患者的呼吸功能及病情变化。</a:t>
              </a:r>
              <a:endParaRPr kumimoji="0" sz="2000" b="1" kern="1200" cap="none" spc="0" normalizeH="0" baseline="0" noProof="0" dirty="0">
                <a:effectLst/>
                <a:latin typeface="+mn-lt"/>
                <a:ea typeface="+mn-lt"/>
                <a:cs typeface="+mn-lt"/>
              </a:endParaRPr>
            </a:p>
          </p:txBody>
        </p:sp>
      </p:grpSp>
      <p:grpSp>
        <p:nvGrpSpPr>
          <p:cNvPr id="4" name="组合 3"/>
          <p:cNvGrpSpPr/>
          <p:nvPr/>
        </p:nvGrpSpPr>
        <p:grpSpPr>
          <a:xfrm>
            <a:off x="7313295" y="3176905"/>
            <a:ext cx="3147060" cy="2586990"/>
            <a:chOff x="12421" y="5681"/>
            <a:chExt cx="4956" cy="4074"/>
          </a:xfrm>
        </p:grpSpPr>
        <p:sp>
          <p:nvSpPr>
            <p:cNvPr id="141316" name="Rectangle 4"/>
            <p:cNvSpPr/>
            <p:nvPr/>
          </p:nvSpPr>
          <p:spPr>
            <a:xfrm>
              <a:off x="12421" y="5681"/>
              <a:ext cx="4957" cy="4074"/>
            </a:xfrm>
            <a:prstGeom prst="rect">
              <a:avLst/>
            </a:prstGeom>
            <a:gradFill rotWithShape="1">
              <a:gsLst>
                <a:gs pos="0">
                  <a:schemeClr val="accent2"/>
                </a:gs>
                <a:gs pos="100000">
                  <a:schemeClr val="tx2"/>
                </a:gs>
              </a:gsLst>
              <a:lin ang="5400000" scaled="1"/>
              <a:tileRect/>
            </a:gradFill>
            <a:ln w="9525" cap="flat" cmpd="sng">
              <a:prstDash val="solid"/>
              <a:miter/>
              <a:headEnd type="none" w="med" len="med"/>
              <a:tailEnd type="none" w="med" len="med"/>
            </a:ln>
            <a:scene3d>
              <a:camera prst="legacyPerspectiveBottom">
                <a:rot lat="0" lon="1200000" rev="0"/>
              </a:camera>
              <a:lightRig rig="legacyFlat3" dir="l"/>
            </a:scene3d>
            <a:sp3d extrusionH="887400" prstMaterial="legacyMatte">
              <a:bevelT w="13500" h="13500" prst="angle"/>
              <a:bevelB w="13500" h="13500" prst="angle"/>
              <a:extrusionClr>
                <a:schemeClr val="accent2"/>
              </a:extrusionClr>
            </a:sp3d>
          </p:spPr>
          <p:txBody>
            <a:bodyPr wrap="none" anchor="ctr" anchorCtr="0">
              <a:flatTx/>
            </a:bodyPr>
            <a:p>
              <a:pPr algn="ctr" latinLnBrk="1"/>
              <a:endParaRPr lang="ko-KR" altLang="en-US" sz="2400" dirty="0">
                <a:solidFill>
                  <a:schemeClr val="tx1"/>
                </a:solidFill>
                <a:latin typeface="Gulim" panose="020B0600000101010101" pitchFamily="34" charset="-127"/>
                <a:ea typeface="Gulim" panose="020B0600000101010101" pitchFamily="34" charset="-127"/>
              </a:endParaRPr>
            </a:p>
          </p:txBody>
        </p:sp>
        <p:sp>
          <p:nvSpPr>
            <p:cNvPr id="13" name="Text Box 12"/>
            <p:cNvSpPr txBox="1">
              <a:spLocks noChangeArrowheads="1"/>
            </p:cNvSpPr>
            <p:nvPr/>
          </p:nvSpPr>
          <p:spPr bwMode="gray">
            <a:xfrm>
              <a:off x="13229" y="6534"/>
              <a:ext cx="3631" cy="1888"/>
            </a:xfrm>
            <a:prstGeom prst="rect">
              <a:avLst/>
            </a:prstGeom>
            <a:noFill/>
            <a:ln w="9525">
              <a:noFill/>
              <a:miter lim="800000"/>
            </a:ln>
            <a:effectLst/>
          </p:spPr>
          <p:txBody>
            <a:bodyPr wrap="square">
              <a:spAutoFit/>
            </a:bodyPr>
            <a:lstStyle/>
            <a:p>
              <a:pPr marR="0" algn="just" defTabSz="914400" latinLnBrk="1">
                <a:lnSpc>
                  <a:spcPct val="120000"/>
                </a:lnSpc>
                <a:buClrTx/>
                <a:buSzTx/>
                <a:buFontTx/>
                <a:buNone/>
                <a:defRPr/>
              </a:pPr>
              <a:r>
                <a:rPr kumimoji="0" lang="x-none" sz="2000" b="1" kern="1200" cap="none" spc="0" normalizeH="0" baseline="0" noProof="0" dirty="0">
                  <a:effectLst>
                    <a:outerShdw blurRad="38100" dist="38100" dir="2700000" algn="tl">
                      <a:srgbClr val="000000">
                        <a:alpha val="43137"/>
                      </a:srgbClr>
                    </a:outerShdw>
                  </a:effectLst>
                  <a:latin typeface="+mn-lt"/>
                  <a:ea typeface="+mn-lt"/>
                  <a:cs typeface="+mn-lt"/>
                </a:rPr>
                <a:t>3</a:t>
              </a:r>
              <a:r>
                <a:rPr kumimoji="0" lang="zh-CN" altLang="en-US" sz="2000" b="1" kern="1200" cap="none" spc="0" normalizeH="0" baseline="0" noProof="0" dirty="0">
                  <a:effectLst>
                    <a:outerShdw blurRad="38100" dist="38100" dir="2700000" algn="tl">
                      <a:srgbClr val="000000">
                        <a:alpha val="43137"/>
                      </a:srgbClr>
                    </a:outerShdw>
                  </a:effectLst>
                  <a:latin typeface="+mn-lt"/>
                  <a:ea typeface="+mn-lt"/>
                  <a:cs typeface="+mn-lt"/>
                </a:rPr>
                <a:t>．</a:t>
              </a:r>
              <a:r>
                <a:rPr kumimoji="0" lang="x-none" sz="2000" b="1" kern="1200" cap="none" spc="0" normalizeH="0" baseline="0" noProof="0" dirty="0">
                  <a:effectLst>
                    <a:outerShdw blurRad="38100" dist="38100" dir="2700000" algn="tl">
                      <a:srgbClr val="000000">
                        <a:alpha val="43137"/>
                      </a:srgbClr>
                    </a:outerShdw>
                  </a:effectLst>
                  <a:latin typeface="+mn-lt"/>
                  <a:ea typeface="+mn-lt"/>
                  <a:cs typeface="+mn-lt"/>
                </a:rPr>
                <a:t>协助诊断，为预防、治疗、康复、护理提供依据。</a:t>
              </a:r>
              <a:endParaRPr kumimoji="1" lang="en-US" altLang="ko-KR" sz="2000" b="1" kern="1200" cap="none" spc="0" normalizeH="0" baseline="0" noProof="0" dirty="0">
                <a:effectLst>
                  <a:outerShdw blurRad="38100" dist="38100" dir="2700000" algn="tl">
                    <a:srgbClr val="000000">
                      <a:alpha val="43137"/>
                    </a:srgbClr>
                  </a:outerShdw>
                </a:effectLst>
                <a:latin typeface="+mn-lt"/>
                <a:ea typeface="+mn-lt"/>
                <a:cs typeface="+mn-lt"/>
              </a:endParaRPr>
            </a:p>
          </p:txBody>
        </p:sp>
      </p:grpSp>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三、呼吸的测量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2339" name="Group 3"/>
          <p:cNvGrpSpPr/>
          <p:nvPr/>
        </p:nvGrpSpPr>
        <p:grpSpPr>
          <a:xfrm>
            <a:off x="2352675" y="1158875"/>
            <a:ext cx="3489325" cy="2536825"/>
            <a:chOff x="296" y="680"/>
            <a:chExt cx="2556" cy="1532"/>
          </a:xfrm>
          <a:solidFill>
            <a:schemeClr val="accent1">
              <a:lumMod val="40000"/>
              <a:lumOff val="60000"/>
            </a:schemeClr>
          </a:solidFill>
        </p:grpSpPr>
        <p:sp>
          <p:nvSpPr>
            <p:cNvPr id="17" name="Rectangle 4"/>
            <p:cNvSpPr>
              <a:spLocks noChangeArrowheads="1"/>
            </p:cNvSpPr>
            <p:nvPr/>
          </p:nvSpPr>
          <p:spPr bwMode="gray">
            <a:xfrm>
              <a:off x="296" y="680"/>
              <a:ext cx="2556" cy="1532"/>
            </a:xfrm>
            <a:prstGeom prst="rect">
              <a:avLst/>
            </a:prstGeom>
            <a:grpFill/>
          </p:spPr>
          <p:style>
            <a:lnRef idx="3">
              <a:schemeClr val="lt1"/>
            </a:lnRef>
            <a:fillRef idx="1">
              <a:schemeClr val="accent6"/>
            </a:fillRef>
            <a:effectRef idx="1">
              <a:schemeClr val="accent6"/>
            </a:effectRef>
            <a:fontRef idx="minor">
              <a:schemeClr val="lt1"/>
            </a:fontRef>
          </p:style>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rgbClr val="002060"/>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8" name="Rectangle 5"/>
            <p:cNvSpPr>
              <a:spLocks noChangeArrowheads="1"/>
            </p:cNvSpPr>
            <p:nvPr/>
          </p:nvSpPr>
          <p:spPr bwMode="gray">
            <a:xfrm>
              <a:off x="341" y="720"/>
              <a:ext cx="2466" cy="1460"/>
            </a:xfrm>
            <a:prstGeom prst="rect">
              <a:avLst/>
            </a:prstGeom>
            <a:grpFill/>
            <a:ln>
              <a:solidFill>
                <a:schemeClr val="accent1">
                  <a:lumMod val="40000"/>
                  <a:lumOff val="60000"/>
                </a:schemeClr>
              </a:solidFill>
            </a:ln>
          </p:spPr>
          <p:style>
            <a:lnRef idx="3">
              <a:schemeClr val="lt1"/>
            </a:lnRef>
            <a:fillRef idx="1">
              <a:schemeClr val="accent6"/>
            </a:fillRef>
            <a:effectRef idx="1">
              <a:schemeClr val="accent6"/>
            </a:effectRef>
            <a:fontRef idx="minor">
              <a:schemeClr val="lt1"/>
            </a:fontRef>
          </p:style>
          <p:txBody>
            <a:bodyP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eaLnBrk="1" latinLnBrk="1" hangingPunct="1"/>
              <a:endParaRPr lang="zh-CN" altLang="en-US" sz="2000" b="1" dirty="0">
                <a:solidFill>
                  <a:schemeClr val="bg1"/>
                </a:solidFill>
                <a:effectLst>
                  <a:outerShdw blurRad="38100" dist="38100" dir="2700000" algn="tl">
                    <a:srgbClr val="000000">
                      <a:alpha val="43137"/>
                    </a:srgbClr>
                  </a:outerShdw>
                </a:effectLst>
                <a:latin typeface="+mn-lt"/>
                <a:ea typeface="+mn-lt"/>
                <a:cs typeface="+mn-lt"/>
              </a:endParaRPr>
            </a:p>
          </p:txBody>
        </p:sp>
      </p:grpSp>
      <p:grpSp>
        <p:nvGrpSpPr>
          <p:cNvPr id="142342" name="Group 6"/>
          <p:cNvGrpSpPr/>
          <p:nvPr/>
        </p:nvGrpSpPr>
        <p:grpSpPr>
          <a:xfrm>
            <a:off x="6288405" y="1100455"/>
            <a:ext cx="3813175" cy="2236470"/>
            <a:chOff x="296" y="680"/>
            <a:chExt cx="2556" cy="1532"/>
          </a:xfrm>
          <a:solidFill>
            <a:schemeClr val="accent1">
              <a:lumMod val="40000"/>
              <a:lumOff val="60000"/>
            </a:schemeClr>
          </a:solidFill>
        </p:grpSpPr>
        <p:sp>
          <p:nvSpPr>
            <p:cNvPr id="20" name="Rectangle 7"/>
            <p:cNvSpPr>
              <a:spLocks noChangeArrowheads="1"/>
            </p:cNvSpPr>
            <p:nvPr/>
          </p:nvSpPr>
          <p:spPr bwMode="gray">
            <a:xfrm>
              <a:off x="296" y="680"/>
              <a:ext cx="2556" cy="1532"/>
            </a:xfrm>
            <a:prstGeom prst="rect">
              <a:avLst/>
            </a:prstGeom>
            <a:grpFill/>
            <a:ln>
              <a:solidFill>
                <a:schemeClr val="accent1">
                  <a:lumMod val="40000"/>
                  <a:lumOff val="60000"/>
                </a:schemeClr>
              </a:solidFill>
            </a:ln>
          </p:spPr>
          <p:style>
            <a:lnRef idx="3">
              <a:schemeClr val="lt1"/>
            </a:lnRef>
            <a:fillRef idx="1">
              <a:schemeClr val="accent6"/>
            </a:fillRef>
            <a:effectRef idx="1">
              <a:schemeClr val="accent6"/>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2060"/>
                </a:solidFill>
                <a:effectLst/>
                <a:uLnTx/>
                <a:uFillTx/>
                <a:latin typeface="+mn-lt"/>
                <a:ea typeface="+mn-ea"/>
                <a:cs typeface="+mn-cs"/>
              </a:endParaRPr>
            </a:p>
          </p:txBody>
        </p:sp>
        <p:sp>
          <p:nvSpPr>
            <p:cNvPr id="21" name="Rectangle 8"/>
            <p:cNvSpPr>
              <a:spLocks noChangeArrowheads="1"/>
            </p:cNvSpPr>
            <p:nvPr/>
          </p:nvSpPr>
          <p:spPr bwMode="gray">
            <a:xfrm>
              <a:off x="341" y="720"/>
              <a:ext cx="2466" cy="1460"/>
            </a:xfrm>
            <a:prstGeom prst="rect">
              <a:avLst/>
            </a:prstGeom>
            <a:grpFill/>
            <a:ln>
              <a:solidFill>
                <a:schemeClr val="accent1">
                  <a:lumMod val="40000"/>
                  <a:lumOff val="60000"/>
                </a:schemeClr>
              </a:solidFill>
            </a:ln>
          </p:spPr>
          <p:style>
            <a:lnRef idx="3">
              <a:schemeClr val="lt1"/>
            </a:lnRef>
            <a:fillRef idx="1">
              <a:schemeClr val="accent6"/>
            </a:fillRef>
            <a:effectRef idx="1">
              <a:schemeClr val="accent6"/>
            </a:effectRef>
            <a:fontRef idx="minor">
              <a:schemeClr val="lt1"/>
            </a:fontRef>
          </p:style>
          <p:txBody>
            <a:bodyP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algn="ctr" eaLnBrk="1" latinLnBrk="1" hangingPunct="1"/>
              <a:r>
                <a:rPr lang="ko-KR" altLang="en-US" sz="2000" b="1" dirty="0">
                  <a:solidFill>
                    <a:schemeClr val="bg1"/>
                  </a:solidFill>
                  <a:effectLst>
                    <a:outerShdw blurRad="38100" dist="38100" dir="2700000" algn="tl">
                      <a:srgbClr val="000000">
                        <a:alpha val="43137"/>
                      </a:srgbClr>
                    </a:outerShdw>
                  </a:effectLst>
                  <a:latin typeface="+mn-lt"/>
                  <a:ea typeface="+mn-lt"/>
                  <a:cs typeface="+mn-lt"/>
                </a:rPr>
                <a:t> </a:t>
              </a:r>
              <a:r>
                <a:rPr lang="zh-CN" altLang="en-US" sz="2000" b="1" dirty="0">
                  <a:solidFill>
                    <a:schemeClr val="bg1"/>
                  </a:solidFill>
                  <a:effectLst>
                    <a:outerShdw blurRad="38100" dist="38100" dir="2700000" algn="tl">
                      <a:srgbClr val="000000">
                        <a:alpha val="43137"/>
                      </a:srgbClr>
                    </a:outerShdw>
                  </a:effectLst>
                  <a:latin typeface="+mn-lt"/>
                  <a:ea typeface="+mn-lt"/>
                  <a:cs typeface="+mn-lt"/>
                </a:rPr>
                <a:t> </a:t>
              </a:r>
              <a:endParaRPr lang="zh-CN" altLang="en-US" sz="2000" b="1" dirty="0">
                <a:solidFill>
                  <a:schemeClr val="bg1"/>
                </a:solidFill>
                <a:effectLst>
                  <a:outerShdw blurRad="38100" dist="38100" dir="2700000" algn="tl">
                    <a:srgbClr val="000000">
                      <a:alpha val="43137"/>
                    </a:srgbClr>
                  </a:outerShdw>
                </a:effectLst>
                <a:latin typeface="+mn-lt"/>
                <a:ea typeface="+mn-lt"/>
                <a:cs typeface="+mn-lt"/>
              </a:endParaRPr>
            </a:p>
            <a:p>
              <a:pPr lvl="0" algn="ctr" eaLnBrk="1" latinLnBrk="1" hangingPunct="1">
                <a:buBlip>
                  <a:blip r:embed="rId1"/>
                </a:buBlip>
              </a:pPr>
              <a:endParaRPr lang="zh-CN" altLang="en-US" sz="2000" b="1" dirty="0">
                <a:solidFill>
                  <a:schemeClr val="bg1"/>
                </a:solidFill>
                <a:effectLst>
                  <a:outerShdw blurRad="38100" dist="38100" dir="2700000" algn="tl">
                    <a:srgbClr val="000000">
                      <a:alpha val="43137"/>
                    </a:srgbClr>
                  </a:outerShdw>
                </a:effectLst>
                <a:latin typeface="+mn-lt"/>
                <a:ea typeface="+mn-lt"/>
                <a:cs typeface="+mn-lt"/>
              </a:endParaRPr>
            </a:p>
          </p:txBody>
        </p:sp>
      </p:grpSp>
      <p:sp>
        <p:nvSpPr>
          <p:cNvPr id="23" name="Rectangle 10"/>
          <p:cNvSpPr>
            <a:spLocks noChangeArrowheads="1"/>
          </p:cNvSpPr>
          <p:nvPr/>
        </p:nvSpPr>
        <p:spPr bwMode="gray">
          <a:xfrm>
            <a:off x="4336415" y="3766185"/>
            <a:ext cx="4371975" cy="2459355"/>
          </a:xfrm>
          <a:prstGeom prst="rect">
            <a:avLst/>
          </a:prstGeom>
          <a:solidFill>
            <a:schemeClr val="accent1">
              <a:lumMod val="40000"/>
              <a:lumOff val="60000"/>
            </a:schemeClr>
          </a:solidFill>
        </p:spPr>
        <p:style>
          <a:lnRef idx="3">
            <a:schemeClr val="lt1"/>
          </a:lnRef>
          <a:fillRef idx="1">
            <a:schemeClr val="accent6"/>
          </a:fillRef>
          <a:effectRef idx="1">
            <a:schemeClr val="accent6"/>
          </a:effectRef>
          <a:fontRef idx="minor">
            <a:schemeClr val="lt1"/>
          </a:fontRef>
        </p:style>
        <p:txBody>
          <a:bodyPr bIns="62400" anchor="b"/>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eaLnBrk="1" latinLnBrk="1" hangingPunct="1">
              <a:lnSpc>
                <a:spcPct val="130000"/>
              </a:lnSpc>
            </a:pPr>
            <a:endParaRPr lang="en-US" altLang="ko-KR" sz="2000">
              <a:latin typeface="+mn-lt"/>
              <a:ea typeface="+mn-lt"/>
              <a:cs typeface="+mn-lt"/>
            </a:endParaRPr>
          </a:p>
        </p:txBody>
      </p:sp>
      <p:sp>
        <p:nvSpPr>
          <p:cNvPr id="27" name="Oval 14"/>
          <p:cNvSpPr>
            <a:spLocks noChangeArrowheads="1"/>
          </p:cNvSpPr>
          <p:nvPr/>
        </p:nvSpPr>
        <p:spPr bwMode="gray">
          <a:xfrm>
            <a:off x="5015865" y="2276475"/>
            <a:ext cx="2480310" cy="2480310"/>
          </a:xfrm>
          <a:prstGeom prst="ellipse">
            <a:avLst/>
          </a:prstGeom>
          <a:solidFill>
            <a:schemeClr val="accent1">
              <a:lumMod val="40000"/>
              <a:lumOff val="60000"/>
            </a:schemeClr>
          </a:solidFill>
        </p:spPr>
        <p:style>
          <a:lnRef idx="0">
            <a:schemeClr val="accent6"/>
          </a:lnRef>
          <a:fillRef idx="3">
            <a:schemeClr val="accent6"/>
          </a:fillRef>
          <a:effectRef idx="3">
            <a:schemeClr val="accent6"/>
          </a:effectRef>
          <a:fontRef idx="minor">
            <a:schemeClr val="lt1"/>
          </a:fontRef>
        </p:style>
        <p:txBody>
          <a:bodyPr wrap="none" anchor="ct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algn="ctr" eaLnBrk="1" hangingPunct="1"/>
            <a:r>
              <a:rPr lang="en-US" altLang="zh-CN" sz="2500" b="1">
                <a:solidFill>
                  <a:schemeClr val="bg1"/>
                </a:solidFill>
                <a:effectLst>
                  <a:outerShdw blurRad="38100" dist="38100" dir="2700000">
                    <a:srgbClr val="000000"/>
                  </a:outerShdw>
                </a:effectLst>
                <a:latin typeface="微软雅黑" panose="020B0503020204020204" charset="-122"/>
                <a:ea typeface="微软雅黑" panose="020B0503020204020204" charset="-122"/>
              </a:rPr>
              <a:t>〖</a:t>
            </a:r>
            <a:r>
              <a:rPr lang="zh-CN" altLang="en-US" sz="2500" b="1" dirty="0">
                <a:solidFill>
                  <a:schemeClr val="bg1"/>
                </a:solidFill>
                <a:effectLst>
                  <a:outerShdw blurRad="38100" dist="38100" dir="2700000">
                    <a:srgbClr val="000000"/>
                  </a:outerShdw>
                </a:effectLst>
                <a:latin typeface="微软雅黑" panose="020B0503020204020204" charset="-122"/>
                <a:ea typeface="微软雅黑" panose="020B0503020204020204" charset="-122"/>
              </a:rPr>
              <a:t>评估</a:t>
            </a:r>
            <a:r>
              <a:rPr lang="en-US" altLang="zh-CN" sz="2500" b="1">
                <a:solidFill>
                  <a:schemeClr val="bg1"/>
                </a:solidFill>
                <a:effectLst>
                  <a:outerShdw blurRad="38100" dist="38100" dir="2700000">
                    <a:srgbClr val="000000"/>
                  </a:outerShdw>
                </a:effectLst>
                <a:latin typeface="微软雅黑" panose="020B0503020204020204" charset="-122"/>
                <a:ea typeface="微软雅黑" panose="020B0503020204020204" charset="-122"/>
              </a:rPr>
              <a:t>〗</a:t>
            </a:r>
            <a:endParaRPr lang="en-US" altLang="zh-CN" sz="2500" b="1" dirty="0">
              <a:solidFill>
                <a:schemeClr val="bg1"/>
              </a:solidFill>
              <a:effectLst>
                <a:outerShdw blurRad="38100" dist="38100" dir="2700000">
                  <a:srgbClr val="000000"/>
                </a:outerShdw>
              </a:effectLst>
              <a:latin typeface="微软雅黑" panose="020B0503020204020204" charset="-122"/>
              <a:ea typeface="微软雅黑" panose="020B0503020204020204" charset="-122"/>
            </a:endParaRPr>
          </a:p>
        </p:txBody>
      </p:sp>
      <p:sp>
        <p:nvSpPr>
          <p:cNvPr id="2" name="文本框 1"/>
          <p:cNvSpPr txBox="1"/>
          <p:nvPr/>
        </p:nvSpPr>
        <p:spPr>
          <a:xfrm>
            <a:off x="4759325" y="4977765"/>
            <a:ext cx="3568700" cy="783590"/>
          </a:xfrm>
          <a:prstGeom prst="rect">
            <a:avLst/>
          </a:prstGeom>
          <a:noFill/>
        </p:spPr>
        <p:txBody>
          <a:bodyPr wrap="square" rtlCol="0">
            <a:spAutoFit/>
          </a:bodyPr>
          <a:p>
            <a:pPr algn="just">
              <a:lnSpc>
                <a:spcPct val="125000"/>
              </a:lnSpc>
              <a:spcBef>
                <a:spcPts val="0"/>
              </a:spcBef>
              <a:spcAft>
                <a:spcPts val="0"/>
              </a:spcAft>
            </a:pPr>
            <a:r>
              <a:rPr lang="en-US" altLang="zh-CN" sz="1800" b="1">
                <a:solidFill>
                  <a:schemeClr val="bg1"/>
                </a:solidFill>
                <a:effectLst>
                  <a:outerShdw blurRad="38100" dist="38100" dir="2700000" algn="tl">
                    <a:srgbClr val="000000">
                      <a:alpha val="43137"/>
                    </a:srgbClr>
                  </a:outerShdw>
                </a:effectLst>
                <a:latin typeface="+mn-lt"/>
                <a:ea typeface="+mn-lt"/>
                <a:cs typeface="+mn-lt"/>
                <a:sym typeface="+mn-ea"/>
              </a:rPr>
              <a:t>3.</a:t>
            </a:r>
            <a:r>
              <a:rPr lang="zh-CN" altLang="en-US" sz="1800" b="1" dirty="0">
                <a:solidFill>
                  <a:schemeClr val="bg1"/>
                </a:solidFill>
                <a:effectLst>
                  <a:outerShdw blurRad="38100" dist="38100" dir="2700000" algn="tl">
                    <a:srgbClr val="000000">
                      <a:alpha val="43137"/>
                    </a:srgbClr>
                  </a:outerShdw>
                </a:effectLst>
                <a:latin typeface="+mn-lt"/>
                <a:ea typeface="+mn-lt"/>
                <a:cs typeface="+mn-lt"/>
                <a:sym typeface="+mn-ea"/>
              </a:rPr>
              <a:t>患者</a:t>
            </a:r>
            <a:r>
              <a:rPr lang="en-US" altLang="zh-CN" sz="1800" b="1">
                <a:solidFill>
                  <a:schemeClr val="bg1"/>
                </a:solidFill>
                <a:effectLst>
                  <a:outerShdw blurRad="38100" dist="38100" dir="2700000" algn="tl">
                    <a:srgbClr val="000000">
                      <a:alpha val="43137"/>
                    </a:srgbClr>
                  </a:outerShdw>
                </a:effectLst>
                <a:latin typeface="+mn-lt"/>
                <a:ea typeface="+mn-lt"/>
                <a:cs typeface="+mn-lt"/>
                <a:sym typeface="+mn-ea"/>
              </a:rPr>
              <a:t>30</a:t>
            </a:r>
            <a:r>
              <a:rPr lang="zh-CN" altLang="en-US" sz="1800" b="1" dirty="0">
                <a:solidFill>
                  <a:schemeClr val="bg1"/>
                </a:solidFill>
                <a:effectLst>
                  <a:outerShdw blurRad="38100" dist="38100" dir="2700000" algn="tl">
                    <a:srgbClr val="000000">
                      <a:alpha val="43137"/>
                    </a:srgbClr>
                  </a:outerShdw>
                </a:effectLst>
                <a:latin typeface="+mn-lt"/>
                <a:ea typeface="+mn-lt"/>
                <a:cs typeface="+mn-lt"/>
                <a:sym typeface="+mn-ea"/>
              </a:rPr>
              <a:t>分钟内有无剧烈活动、情绪波动等影响测量呼吸的因素 </a:t>
            </a:r>
            <a:endParaRPr lang="zh-CN" altLang="en-US" sz="1800" b="1" dirty="0">
              <a:solidFill>
                <a:schemeClr val="bg1"/>
              </a:solidFill>
              <a:effectLst>
                <a:outerShdw blurRad="38100" dist="38100" dir="2700000" algn="tl">
                  <a:srgbClr val="000000">
                    <a:alpha val="43137"/>
                  </a:srgbClr>
                </a:outerShdw>
              </a:effectLst>
              <a:latin typeface="+mn-lt"/>
              <a:ea typeface="+mn-lt"/>
              <a:cs typeface="+mn-lt"/>
              <a:sym typeface="+mn-ea"/>
            </a:endParaRPr>
          </a:p>
        </p:txBody>
      </p:sp>
      <p:sp>
        <p:nvSpPr>
          <p:cNvPr id="4" name="Title 6"/>
          <p:cNvSpPr txBox="1"/>
          <p:nvPr>
            <p:custDataLst>
              <p:tags r:id="rId2"/>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三、呼吸测量技术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2639695" y="1628775"/>
            <a:ext cx="2559050" cy="860425"/>
          </a:xfrm>
          <a:prstGeom prst="rect">
            <a:avLst/>
          </a:prstGeom>
          <a:noFill/>
        </p:spPr>
        <p:txBody>
          <a:bodyPr wrap="square" rtlCol="0">
            <a:spAutoFit/>
          </a:bodyPr>
          <a:p>
            <a:pPr algn="ctr">
              <a:lnSpc>
                <a:spcPct val="125000"/>
              </a:lnSpc>
              <a:spcBef>
                <a:spcPts val="0"/>
              </a:spcBef>
              <a:spcAft>
                <a:spcPts val="0"/>
              </a:spcAft>
            </a:pPr>
            <a:r>
              <a:rPr lang="en-US" altLang="zh-CN" sz="2000">
                <a:effectLst>
                  <a:outerShdw blurRad="38100" dist="38100" dir="2700000" algn="tl">
                    <a:srgbClr val="000000">
                      <a:alpha val="43137"/>
                    </a:srgbClr>
                  </a:outerShdw>
                </a:effectLst>
                <a:latin typeface="+mn-lt"/>
                <a:ea typeface="+mn-lt"/>
                <a:cs typeface="+mn-lt"/>
                <a:sym typeface="+mn-ea"/>
              </a:rPr>
              <a:t>1.</a:t>
            </a:r>
            <a:r>
              <a:rPr lang="zh-CN" altLang="en-US" sz="2000" b="1" dirty="0">
                <a:effectLst>
                  <a:outerShdw blurRad="38100" dist="38100" dir="2700000" algn="tl">
                    <a:srgbClr val="000000">
                      <a:alpha val="43137"/>
                    </a:srgbClr>
                  </a:outerShdw>
                </a:effectLst>
                <a:latin typeface="+mn-lt"/>
                <a:ea typeface="+mn-lt"/>
                <a:cs typeface="+mn-lt"/>
                <a:sym typeface="+mn-ea"/>
              </a:rPr>
              <a:t>患者的病情和治疗情况等 </a:t>
            </a:r>
            <a:endParaRPr lang="zh-CN" altLang="en-US" sz="2000"/>
          </a:p>
        </p:txBody>
      </p:sp>
      <p:sp>
        <p:nvSpPr>
          <p:cNvPr id="5" name="文本框 4"/>
          <p:cNvSpPr txBox="1"/>
          <p:nvPr/>
        </p:nvSpPr>
        <p:spPr>
          <a:xfrm>
            <a:off x="6699250" y="1568450"/>
            <a:ext cx="2997200" cy="783590"/>
          </a:xfrm>
          <a:prstGeom prst="rect">
            <a:avLst/>
          </a:prstGeom>
          <a:noFill/>
        </p:spPr>
        <p:txBody>
          <a:bodyPr wrap="square" rtlCol="0">
            <a:spAutoFit/>
          </a:bodyPr>
          <a:p>
            <a:pPr algn="ctr">
              <a:lnSpc>
                <a:spcPct val="125000"/>
              </a:lnSpc>
            </a:pPr>
            <a:r>
              <a:rPr lang="en-US" altLang="zh-CN" sz="1800" b="1">
                <a:effectLst>
                  <a:outerShdw blurRad="38100" dist="38100" dir="2700000" algn="tl">
                    <a:srgbClr val="000000">
                      <a:alpha val="43137"/>
                    </a:srgbClr>
                  </a:outerShdw>
                </a:effectLst>
                <a:latin typeface="+mn-lt"/>
                <a:ea typeface="+mn-lt"/>
                <a:cs typeface="+mn-lt"/>
                <a:sym typeface="+mn-ea"/>
              </a:rPr>
              <a:t>2.</a:t>
            </a:r>
            <a:r>
              <a:rPr lang="zh-CN" altLang="en-US" sz="1800" b="1" dirty="0">
                <a:effectLst>
                  <a:outerShdw blurRad="38100" dist="38100" dir="2700000" algn="tl">
                    <a:srgbClr val="000000">
                      <a:alpha val="43137"/>
                    </a:srgbClr>
                  </a:outerShdw>
                </a:effectLst>
                <a:latin typeface="+mn-lt"/>
                <a:ea typeface="+mn-lt"/>
                <a:cs typeface="+mn-lt"/>
                <a:sym typeface="+mn-ea"/>
              </a:rPr>
              <a:t>患者的呼吸状况、心理状态和合作程度</a:t>
            </a:r>
            <a:endParaRPr lang="zh-CN" altLang="en-US" sz="18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2" name="Line 5"/>
          <p:cNvSpPr/>
          <p:nvPr/>
        </p:nvSpPr>
        <p:spPr>
          <a:xfrm flipH="1">
            <a:off x="0" y="5956300"/>
            <a:ext cx="3759200" cy="304800"/>
          </a:xfrm>
          <a:prstGeom prst="line">
            <a:avLst/>
          </a:prstGeom>
          <a:ln w="9525" cap="flat" cmpd="sng">
            <a:solidFill>
              <a:srgbClr val="B2B2B2"/>
            </a:solidFill>
            <a:prstDash val="solid"/>
            <a:headEnd type="none" w="med" len="med"/>
            <a:tailEnd type="none" w="med" len="med"/>
          </a:ln>
        </p:spPr>
      </p:sp>
      <p:sp>
        <p:nvSpPr>
          <p:cNvPr id="143363" name="Line 6"/>
          <p:cNvSpPr/>
          <p:nvPr/>
        </p:nvSpPr>
        <p:spPr>
          <a:xfrm flipH="1">
            <a:off x="0" y="2705100"/>
            <a:ext cx="812800" cy="3556000"/>
          </a:xfrm>
          <a:prstGeom prst="line">
            <a:avLst/>
          </a:prstGeom>
          <a:ln w="9525" cap="flat" cmpd="sng">
            <a:solidFill>
              <a:srgbClr val="B2B2B2"/>
            </a:solidFill>
            <a:prstDash val="solid"/>
            <a:headEnd type="none" w="med" len="med"/>
            <a:tailEnd type="none" w="med" len="med"/>
          </a:ln>
        </p:spPr>
      </p:sp>
      <p:sp>
        <p:nvSpPr>
          <p:cNvPr id="143368" name="Line 11"/>
          <p:cNvSpPr/>
          <p:nvPr/>
        </p:nvSpPr>
        <p:spPr>
          <a:xfrm flipH="1">
            <a:off x="0" y="4730751"/>
            <a:ext cx="3860800" cy="1530349"/>
          </a:xfrm>
          <a:prstGeom prst="line">
            <a:avLst/>
          </a:prstGeom>
          <a:ln w="9525" cap="flat" cmpd="sng">
            <a:solidFill>
              <a:srgbClr val="B2B2B2"/>
            </a:solidFill>
            <a:prstDash val="solid"/>
            <a:headEnd type="none" w="med" len="med"/>
            <a:tailEnd type="none" w="med" len="med"/>
          </a:ln>
        </p:spPr>
      </p:sp>
      <p:sp>
        <p:nvSpPr>
          <p:cNvPr id="143369" name="Line 12"/>
          <p:cNvSpPr/>
          <p:nvPr/>
        </p:nvSpPr>
        <p:spPr>
          <a:xfrm flipH="1">
            <a:off x="0" y="812800"/>
            <a:ext cx="2920365" cy="5448300"/>
          </a:xfrm>
          <a:prstGeom prst="line">
            <a:avLst/>
          </a:prstGeom>
          <a:ln w="19050" cap="flat" cmpd="sng">
            <a:solidFill>
              <a:srgbClr val="B2B2B2"/>
            </a:solidFill>
            <a:prstDash val="solid"/>
            <a:headEnd type="none" w="med" len="med"/>
            <a:tailEnd type="none" w="med" len="med"/>
          </a:ln>
        </p:spPr>
      </p:sp>
      <p:sp>
        <p:nvSpPr>
          <p:cNvPr id="143370" name="Line 13"/>
          <p:cNvSpPr/>
          <p:nvPr/>
        </p:nvSpPr>
        <p:spPr>
          <a:xfrm flipH="1">
            <a:off x="0" y="2264410"/>
            <a:ext cx="3508375" cy="3996690"/>
          </a:xfrm>
          <a:prstGeom prst="line">
            <a:avLst/>
          </a:prstGeom>
          <a:ln w="19050" cap="flat" cmpd="sng">
            <a:solidFill>
              <a:srgbClr val="B2B2B2"/>
            </a:solidFill>
            <a:prstDash val="solid"/>
            <a:headEnd type="none" w="med" len="med"/>
            <a:tailEnd type="none" w="med" len="med"/>
          </a:ln>
        </p:spPr>
      </p:sp>
      <p:sp>
        <p:nvSpPr>
          <p:cNvPr id="143371" name="Line 14"/>
          <p:cNvSpPr/>
          <p:nvPr/>
        </p:nvSpPr>
        <p:spPr>
          <a:xfrm flipH="1">
            <a:off x="0" y="3189605"/>
            <a:ext cx="4384675" cy="3071495"/>
          </a:xfrm>
          <a:prstGeom prst="line">
            <a:avLst/>
          </a:prstGeom>
          <a:ln w="19050" cap="flat" cmpd="sng">
            <a:solidFill>
              <a:srgbClr val="B2B2B2"/>
            </a:solidFill>
            <a:prstDash val="solid"/>
            <a:headEnd type="none" w="med" len="med"/>
            <a:tailEnd type="none" w="med" len="med"/>
          </a:ln>
        </p:spPr>
      </p:sp>
      <p:sp>
        <p:nvSpPr>
          <p:cNvPr id="143372" name="Line 15"/>
          <p:cNvSpPr/>
          <p:nvPr/>
        </p:nvSpPr>
        <p:spPr>
          <a:xfrm flipH="1">
            <a:off x="0" y="5266267"/>
            <a:ext cx="5156200" cy="994833"/>
          </a:xfrm>
          <a:prstGeom prst="line">
            <a:avLst/>
          </a:prstGeom>
          <a:ln w="19050" cap="flat" cmpd="sng">
            <a:solidFill>
              <a:srgbClr val="B2B2B2"/>
            </a:solidFill>
            <a:prstDash val="solid"/>
            <a:headEnd type="none" w="med" len="med"/>
            <a:tailEnd type="none" w="med" len="med"/>
          </a:ln>
        </p:spPr>
      </p:sp>
      <p:sp>
        <p:nvSpPr>
          <p:cNvPr id="143373" name="Arc 17"/>
          <p:cNvSpPr/>
          <p:nvPr/>
        </p:nvSpPr>
        <p:spPr>
          <a:xfrm>
            <a:off x="0" y="3579284"/>
            <a:ext cx="3033184" cy="2986616"/>
          </a:xfrm>
          <a:custGeom>
            <a:avLst/>
            <a:gdLst>
              <a:gd name="txL" fmla="*/ 0 w 21600"/>
              <a:gd name="txT" fmla="*/ 0 h 21600"/>
              <a:gd name="txR" fmla="*/ 21600 w 21600"/>
              <a:gd name="txB" fmla="*/ 21600 h 21600"/>
            </a:gdLst>
            <a:ahLst/>
            <a:cxnLst>
              <a:cxn ang="0">
                <a:pos x="0" y="0"/>
              </a:cxn>
              <a:cxn ang="0">
                <a:pos x="2147483647" y="2147483647"/>
              </a:cxn>
              <a:cxn ang="0">
                <a:pos x="0" y="2147483647"/>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solidFill>
            <a:srgbClr val="080808">
              <a:alpha val="50195"/>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43374" name="Line 18"/>
          <p:cNvSpPr/>
          <p:nvPr/>
        </p:nvSpPr>
        <p:spPr>
          <a:xfrm flipH="1">
            <a:off x="0" y="3416300"/>
            <a:ext cx="3352800" cy="3149600"/>
          </a:xfrm>
          <a:prstGeom prst="line">
            <a:avLst/>
          </a:prstGeom>
          <a:ln w="9525" cap="flat" cmpd="sng">
            <a:solidFill>
              <a:srgbClr val="B2B2B2"/>
            </a:solidFill>
            <a:prstDash val="solid"/>
            <a:headEnd type="none" w="med" len="med"/>
            <a:tailEnd type="none" w="med" len="med"/>
          </a:ln>
        </p:spPr>
      </p:sp>
      <p:sp>
        <p:nvSpPr>
          <p:cNvPr id="143375" name="Arc 19"/>
          <p:cNvSpPr/>
          <p:nvPr/>
        </p:nvSpPr>
        <p:spPr>
          <a:xfrm>
            <a:off x="0" y="3710517"/>
            <a:ext cx="2910417" cy="2855383"/>
          </a:xfrm>
          <a:custGeom>
            <a:avLst/>
            <a:gdLst>
              <a:gd name="txL" fmla="*/ 0 w 21600"/>
              <a:gd name="txT" fmla="*/ 0 h 21600"/>
              <a:gd name="txR" fmla="*/ 21600 w 21600"/>
              <a:gd name="txB" fmla="*/ 21600 h 21600"/>
            </a:gdLst>
            <a:ahLst/>
            <a:cxnLst>
              <a:cxn ang="0">
                <a:pos x="0" y="0"/>
              </a:cxn>
              <a:cxn ang="0">
                <a:pos x="2147483647" y="2147483647"/>
              </a:cxn>
              <a:cxn ang="0">
                <a:pos x="0" y="2147483647"/>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gradFill rotWithShape="1">
            <a:gsLst>
              <a:gs pos="0">
                <a:srgbClr val="948948"/>
              </a:gs>
              <a:gs pos="100000">
                <a:srgbClr val="CBBC63"/>
              </a:gs>
            </a:gsLst>
            <a:lin ang="18900000" scaled="1"/>
            <a:tileRect/>
          </a:gra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43376" name="Arc 20"/>
          <p:cNvSpPr/>
          <p:nvPr/>
        </p:nvSpPr>
        <p:spPr>
          <a:xfrm>
            <a:off x="0" y="3782484"/>
            <a:ext cx="2836333" cy="2783416"/>
          </a:xfrm>
          <a:custGeom>
            <a:avLst/>
            <a:gdLst>
              <a:gd name="txL" fmla="*/ 0 w 21600"/>
              <a:gd name="txT" fmla="*/ 0 h 21600"/>
              <a:gd name="txR" fmla="*/ 21600 w 21600"/>
              <a:gd name="txB" fmla="*/ 21600 h 21600"/>
            </a:gdLst>
            <a:ahLst/>
            <a:cxnLst>
              <a:cxn ang="0">
                <a:pos x="0" y="0"/>
              </a:cxn>
              <a:cxn ang="0">
                <a:pos x="2147483647" y="2147483647"/>
              </a:cxn>
              <a:cxn ang="0">
                <a:pos x="0" y="2147483647"/>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gradFill rotWithShape="1">
            <a:gsLst>
              <a:gs pos="0">
                <a:srgbClr val="CBBC63">
                  <a:alpha val="0"/>
                </a:srgbClr>
              </a:gs>
              <a:gs pos="100000">
                <a:srgbClr val="DED49C"/>
              </a:gs>
            </a:gsLst>
            <a:lin ang="18900000" scaled="1"/>
            <a:tileRect/>
          </a:gra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62486" name="Text Box 22"/>
          <p:cNvSpPr txBox="1">
            <a:spLocks noChangeArrowheads="1"/>
          </p:cNvSpPr>
          <p:nvPr/>
        </p:nvSpPr>
        <p:spPr bwMode="black">
          <a:xfrm>
            <a:off x="3800546" y="720544"/>
            <a:ext cx="2643703" cy="398780"/>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en-US" altLang="zh-CN" sz="2000" b="1" kern="1200" cap="none" spc="0" normalizeH="0" baseline="0" noProof="0" dirty="0">
                <a:solidFill>
                  <a:schemeClr val="hlink"/>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1.</a:t>
            </a:r>
            <a:r>
              <a:rPr kumimoji="0" lang="zh-CN" altLang="en-US" sz="2000" b="1" kern="1200" cap="none" spc="0" normalizeH="0" baseline="0" noProof="0" dirty="0">
                <a:solidFill>
                  <a:schemeClr val="hlink"/>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护士准备 </a:t>
            </a:r>
            <a:endParaRPr kumimoji="0" lang="en-US" altLang="zh-CN" sz="2000" b="1" kern="1200" cap="none" spc="0" normalizeH="0" baseline="0" noProof="0" dirty="0">
              <a:solidFill>
                <a:schemeClr val="hlink"/>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62487" name="Text Box 23"/>
          <p:cNvSpPr txBox="1">
            <a:spLocks noChangeArrowheads="1"/>
          </p:cNvSpPr>
          <p:nvPr/>
        </p:nvSpPr>
        <p:spPr bwMode="black">
          <a:xfrm>
            <a:off x="4118694" y="1747062"/>
            <a:ext cx="2194495" cy="398780"/>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en-US" altLang="zh-CN" sz="2000" b="1" kern="1200" cap="none" spc="0" normalizeH="0" baseline="0" noProof="0">
                <a:solidFill>
                  <a:srgbClr val="FF9900"/>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2.</a:t>
            </a:r>
            <a:r>
              <a:rPr kumimoji="0" lang="zh-CN" altLang="en-US" sz="2000" b="1" kern="1200" cap="none" spc="0" normalizeH="0" baseline="0" noProof="0">
                <a:solidFill>
                  <a:srgbClr val="FF9900"/>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用物准备 </a:t>
            </a:r>
            <a:endParaRPr kumimoji="0" lang="en-US" altLang="zh-CN" sz="2000" b="1" kern="1200" cap="none" spc="0" normalizeH="0" baseline="0" noProof="0">
              <a:solidFill>
                <a:srgbClr val="FF9900"/>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62488" name="Text Box 24"/>
          <p:cNvSpPr txBox="1">
            <a:spLocks noChangeArrowheads="1"/>
          </p:cNvSpPr>
          <p:nvPr/>
        </p:nvSpPr>
        <p:spPr bwMode="black">
          <a:xfrm>
            <a:off x="5145928" y="2741714"/>
            <a:ext cx="2194495" cy="398780"/>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en-US" altLang="zh-CN" sz="2000" b="1" kern="1200" cap="none" spc="0" normalizeH="0" baseline="0" noProof="0" dirty="0">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3.</a:t>
            </a:r>
            <a:r>
              <a:rPr kumimoji="0" lang="zh-CN" altLang="en-US" sz="2000" b="1" kern="1200" cap="none" spc="0" normalizeH="0" baseline="0" noProof="0" dirty="0">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患者准备</a:t>
            </a:r>
            <a:endParaRPr kumimoji="0" lang="en-US" altLang="zh-CN" sz="2000" b="1" kern="1200" cap="none" spc="0" normalizeH="0" baseline="0" noProof="0" dirty="0">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62489" name="Text Box 25"/>
          <p:cNvSpPr txBox="1">
            <a:spLocks noChangeArrowheads="1"/>
          </p:cNvSpPr>
          <p:nvPr/>
        </p:nvSpPr>
        <p:spPr bwMode="black">
          <a:xfrm>
            <a:off x="6033836" y="4863016"/>
            <a:ext cx="2194495" cy="398780"/>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en-US" altLang="zh-CN" sz="2000" b="1" kern="1200" cap="none" spc="0" normalizeH="0" baseline="0" noProof="0">
                <a:solidFill>
                  <a:srgbClr val="99CC00"/>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4. </a:t>
            </a:r>
            <a:r>
              <a:rPr kumimoji="0" lang="zh-CN" altLang="en-US" sz="2000" b="1" kern="1200" cap="none" spc="0" normalizeH="0" baseline="0" noProof="0">
                <a:solidFill>
                  <a:srgbClr val="99CC00"/>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环境准备 </a:t>
            </a:r>
            <a:endParaRPr kumimoji="0" lang="en-US" altLang="zh-CN" sz="2000" b="1" kern="1200" cap="none" spc="0" normalizeH="0" baseline="0" noProof="0">
              <a:solidFill>
                <a:srgbClr val="99CC00"/>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62490" name="AutoShape 26"/>
          <p:cNvSpPr>
            <a:spLocks noChangeArrowheads="1"/>
          </p:cNvSpPr>
          <p:nvPr/>
        </p:nvSpPr>
        <p:spPr bwMode="gray">
          <a:xfrm>
            <a:off x="5028956" y="4846738"/>
            <a:ext cx="666000" cy="66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99CC00"/>
              </a:gs>
              <a:gs pos="100000">
                <a:srgbClr val="99CC00">
                  <a:gamma/>
                  <a:shade val="50980"/>
                  <a:invGamma/>
                </a:srgbClr>
              </a:gs>
            </a:gsLst>
            <a:lin ang="5400000" scaled="1"/>
          </a:gradFill>
          <a:ln w="9525">
            <a:solidFill>
              <a:srgbClr val="FEFFFF"/>
            </a:solidFill>
            <a:round/>
          </a:ln>
          <a:effectLst>
            <a:outerShdw dist="35921" dir="2700000" algn="ctr" rotWithShape="0">
              <a:srgbClr val="080808">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491" name="Text Box 27"/>
          <p:cNvSpPr txBox="1">
            <a:spLocks noChangeArrowheads="1"/>
          </p:cNvSpPr>
          <p:nvPr/>
        </p:nvSpPr>
        <p:spPr bwMode="black">
          <a:xfrm>
            <a:off x="3800546" y="1269168"/>
            <a:ext cx="5353684" cy="368300"/>
          </a:xfrm>
          <a:prstGeom prst="rect">
            <a:avLst/>
          </a:prstGeom>
          <a:noFill/>
          <a:ln w="9525" algn="ctr">
            <a:noFill/>
            <a:miter lim="800000"/>
          </a:ln>
          <a:effectLst/>
        </p:spPr>
        <p:txBody>
          <a:bodyPr>
            <a:spAutoFit/>
          </a:bodyPr>
          <a:lstStyle/>
          <a:p>
            <a:pPr marR="0" defTabSz="914400" eaLnBrk="0" hangingPunct="0">
              <a:buClrTx/>
              <a:buSzTx/>
              <a:buFontTx/>
              <a:buNone/>
              <a:defRPr/>
            </a:pPr>
            <a:r>
              <a:rPr kumimoji="0" lang="zh-CN" altLang="en-US" sz="1800" b="1" kern="1200" cap="none" spc="0" normalizeH="0" baseline="0" noProof="0" dirty="0">
                <a:solidFill>
                  <a:schemeClr val="tx1"/>
                </a:solidFill>
                <a:effectLst/>
                <a:latin typeface="微软雅黑" panose="020B0503020204020204" charset="-122"/>
                <a:ea typeface="微软雅黑" panose="020B0503020204020204" charset="-122"/>
                <a:cs typeface="微软雅黑" panose="020B0503020204020204" charset="-122"/>
              </a:rPr>
              <a:t>衣帽整洁，修剪指甲、洗手，戴口罩。 </a:t>
            </a:r>
            <a:endParaRPr kumimoji="0" lang="zh-CN" altLang="en-US" sz="1800" b="1" kern="1200" cap="none" spc="0" normalizeH="0" baseline="0" noProof="0" dirty="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62492" name="Text Box 28"/>
          <p:cNvSpPr txBox="1">
            <a:spLocks noChangeArrowheads="1"/>
          </p:cNvSpPr>
          <p:nvPr/>
        </p:nvSpPr>
        <p:spPr bwMode="black">
          <a:xfrm>
            <a:off x="4118694" y="2205521"/>
            <a:ext cx="6040385" cy="368300"/>
          </a:xfrm>
          <a:prstGeom prst="rect">
            <a:avLst/>
          </a:prstGeom>
          <a:noFill/>
          <a:ln w="9525" algn="ctr">
            <a:noFill/>
            <a:miter lim="800000"/>
          </a:ln>
          <a:effectLst/>
        </p:spPr>
        <p:txBody>
          <a:bodyPr>
            <a:spAutoFit/>
          </a:bodyPr>
          <a:lstStyle/>
          <a:p>
            <a:pPr marR="0" defTabSz="914400" eaLnBrk="0" hangingPunct="0">
              <a:buClrTx/>
              <a:buSzTx/>
              <a:buFontTx/>
              <a:buNone/>
              <a:defRPr/>
            </a:pPr>
            <a:r>
              <a:rPr kumimoji="0" lang="zh-CN" altLang="en-US" sz="1800" b="1" kern="1200" cap="none" spc="0" normalizeH="0" baseline="0" noProof="0">
                <a:solidFill>
                  <a:schemeClr val="tx1"/>
                </a:solidFill>
                <a:effectLst/>
                <a:latin typeface="微软雅黑" panose="020B0503020204020204" charset="-122"/>
                <a:ea typeface="微软雅黑" panose="020B0503020204020204" charset="-122"/>
                <a:cs typeface="微软雅黑" panose="020B0503020204020204" charset="-122"/>
              </a:rPr>
              <a:t>秒表，记录本，笔，必要时准备少许棉花。 </a:t>
            </a:r>
            <a:endParaRPr kumimoji="0" lang="zh-CN" altLang="en-US" sz="1800" b="1" kern="1200" cap="none" spc="0" normalizeH="0" baseline="0" noProof="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62493" name="Text Box 29"/>
          <p:cNvSpPr txBox="1">
            <a:spLocks noChangeArrowheads="1"/>
          </p:cNvSpPr>
          <p:nvPr/>
        </p:nvSpPr>
        <p:spPr bwMode="black">
          <a:xfrm>
            <a:off x="5145928" y="3354775"/>
            <a:ext cx="6436204" cy="368300"/>
          </a:xfrm>
          <a:prstGeom prst="rect">
            <a:avLst/>
          </a:prstGeom>
          <a:noFill/>
          <a:ln w="9525" algn="ctr">
            <a:noFill/>
            <a:miter lim="800000"/>
          </a:ln>
          <a:effectLst/>
        </p:spPr>
        <p:txBody>
          <a:bodyPr rIns="72000">
            <a:spAutoFit/>
          </a:bodyPr>
          <a:lstStyle/>
          <a:p>
            <a:pPr marR="0" defTabSz="914400" eaLnBrk="0" hangingPunct="0">
              <a:buClrTx/>
              <a:buSzTx/>
              <a:buFontTx/>
              <a:buNone/>
              <a:defRPr/>
            </a:pPr>
            <a:r>
              <a:rPr kumimoji="0" lang="zh-CN" altLang="en-US" sz="1800" b="1" kern="1200" cap="none" spc="0" normalizeH="0" baseline="0" noProof="0">
                <a:solidFill>
                  <a:schemeClr val="tx1"/>
                </a:solidFill>
                <a:effectLst/>
                <a:latin typeface="微软雅黑" panose="020B0503020204020204" charset="-122"/>
                <a:ea typeface="微软雅黑" panose="020B0503020204020204" charset="-122"/>
                <a:cs typeface="微软雅黑" panose="020B0503020204020204" charset="-122"/>
              </a:rPr>
              <a:t>患者体位舒适，情绪稳定；保持自然呼吸状态。 </a:t>
            </a:r>
            <a:endParaRPr kumimoji="0" lang="zh-CN" altLang="en-US" sz="1800" b="1" kern="1200" cap="none" spc="0" normalizeH="0" baseline="0" noProof="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62494" name="Text Box 30"/>
          <p:cNvSpPr txBox="1">
            <a:spLocks noChangeArrowheads="1"/>
          </p:cNvSpPr>
          <p:nvPr/>
        </p:nvSpPr>
        <p:spPr bwMode="black">
          <a:xfrm>
            <a:off x="6033836" y="5382183"/>
            <a:ext cx="5090419" cy="368300"/>
          </a:xfrm>
          <a:prstGeom prst="rect">
            <a:avLst/>
          </a:prstGeom>
          <a:noFill/>
          <a:ln w="9525" algn="ctr">
            <a:noFill/>
            <a:miter lim="800000"/>
          </a:ln>
          <a:effectLst/>
        </p:spPr>
        <p:txBody>
          <a:bodyPr>
            <a:spAutoFit/>
          </a:bodyPr>
          <a:lstStyle/>
          <a:p>
            <a:pPr marR="0" defTabSz="914400" eaLnBrk="0" hangingPunct="0">
              <a:buClrTx/>
              <a:buSzTx/>
              <a:buFontTx/>
              <a:buNone/>
              <a:defRPr/>
            </a:pPr>
            <a:r>
              <a:rPr kumimoji="0" lang="zh-CN" altLang="en-US" sz="1800" b="1" kern="1200" cap="none" spc="0" normalizeH="0" baseline="0" noProof="0">
                <a:solidFill>
                  <a:schemeClr val="tx1"/>
                </a:solidFill>
                <a:effectLst/>
                <a:latin typeface="微软雅黑" panose="020B0503020204020204" charset="-122"/>
                <a:ea typeface="微软雅黑" panose="020B0503020204020204" charset="-122"/>
                <a:cs typeface="微软雅黑" panose="020B0503020204020204" charset="-122"/>
              </a:rPr>
              <a:t>安静舒适，光线明亮，温湿度合适。 </a:t>
            </a:r>
            <a:endParaRPr kumimoji="0" lang="zh-CN" altLang="en-US" sz="1800" b="1" kern="1200" cap="none" spc="0" normalizeH="0" baseline="0" noProof="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62495" name="AutoShape 31"/>
          <p:cNvSpPr>
            <a:spLocks noChangeArrowheads="1"/>
          </p:cNvSpPr>
          <p:nvPr/>
        </p:nvSpPr>
        <p:spPr bwMode="gray">
          <a:xfrm>
            <a:off x="2783840" y="692785"/>
            <a:ext cx="666000" cy="666115"/>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hlink">
                  <a:gamma/>
                  <a:tint val="20000"/>
                  <a:invGamma/>
                </a:schemeClr>
              </a:gs>
              <a:gs pos="100000">
                <a:schemeClr val="hlink"/>
              </a:gs>
            </a:gsLst>
            <a:lin ang="5400000" scaled="1"/>
          </a:gradFill>
          <a:ln w="9525">
            <a:solidFill>
              <a:srgbClr val="FEFFFF"/>
            </a:solidFill>
            <a:round/>
          </a:ln>
          <a:effectLst>
            <a:outerShdw dist="35921" dir="2700000" algn="ctr" rotWithShape="0">
              <a:srgbClr val="080808">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496" name="AutoShape 32"/>
          <p:cNvSpPr>
            <a:spLocks noChangeArrowheads="1"/>
          </p:cNvSpPr>
          <p:nvPr/>
        </p:nvSpPr>
        <p:spPr bwMode="gray">
          <a:xfrm>
            <a:off x="3323590" y="1917264"/>
            <a:ext cx="666000" cy="66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FF9900">
                  <a:gamma/>
                  <a:tint val="28627"/>
                  <a:invGamma/>
                </a:srgbClr>
              </a:gs>
              <a:gs pos="100000">
                <a:srgbClr val="FF9900"/>
              </a:gs>
            </a:gsLst>
            <a:lin ang="5400000" scaled="1"/>
          </a:gradFill>
          <a:ln w="9525">
            <a:solidFill>
              <a:srgbClr val="FEFFFF"/>
            </a:solidFill>
            <a:round/>
          </a:ln>
          <a:effectLst>
            <a:outerShdw dist="35921" dir="2700000" algn="ctr" rotWithShape="0">
              <a:srgbClr val="080808">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497" name="AutoShape 33"/>
          <p:cNvSpPr>
            <a:spLocks noChangeArrowheads="1"/>
          </p:cNvSpPr>
          <p:nvPr/>
        </p:nvSpPr>
        <p:spPr bwMode="gray">
          <a:xfrm>
            <a:off x="4152403" y="2709601"/>
            <a:ext cx="666000" cy="66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folHlink">
                  <a:gamma/>
                  <a:tint val="40784"/>
                  <a:invGamma/>
                </a:schemeClr>
              </a:gs>
              <a:gs pos="100000">
                <a:schemeClr val="folHlink"/>
              </a:gs>
            </a:gsLst>
            <a:lin ang="5400000" scaled="1"/>
          </a:gradFill>
          <a:ln w="9525">
            <a:solidFill>
              <a:srgbClr val="FEFFFF"/>
            </a:solidFill>
            <a:round/>
          </a:ln>
          <a:effectLst>
            <a:outerShdw dist="35921" dir="2700000" algn="ctr" rotWithShape="0">
              <a:srgbClr val="080808">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498" name="AutoShape 34"/>
          <p:cNvSpPr>
            <a:spLocks noChangeArrowheads="1"/>
          </p:cNvSpPr>
          <p:nvPr/>
        </p:nvSpPr>
        <p:spPr bwMode="gray">
          <a:xfrm>
            <a:off x="695537" y="2492799"/>
            <a:ext cx="304800" cy="3048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1"/>
              </a:gs>
              <a:gs pos="100000">
                <a:schemeClr val="accent1">
                  <a:gamma/>
                  <a:shade val="72941"/>
                  <a:invGamma/>
                </a:schemeClr>
              </a:gs>
            </a:gsLst>
            <a:lin ang="5400000" scaled="1"/>
          </a:gradFill>
          <a:ln w="9525">
            <a:solidFill>
              <a:schemeClr val="accent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499" name="AutoShape 35"/>
          <p:cNvSpPr>
            <a:spLocks noChangeArrowheads="1"/>
          </p:cNvSpPr>
          <p:nvPr/>
        </p:nvSpPr>
        <p:spPr bwMode="gray">
          <a:xfrm>
            <a:off x="3790951" y="5820833"/>
            <a:ext cx="304800" cy="3048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1"/>
              </a:gs>
              <a:gs pos="100000">
                <a:schemeClr val="accent1">
                  <a:gamma/>
                  <a:shade val="19216"/>
                  <a:invGamma/>
                </a:schemeClr>
              </a:gs>
            </a:gsLst>
            <a:lin ang="5400000" scaled="1"/>
          </a:gradFill>
          <a:ln w="9525">
            <a:solidFill>
              <a:schemeClr val="accent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500" name="Rectangle 36"/>
          <p:cNvSpPr>
            <a:spLocks noChangeArrowheads="1"/>
          </p:cNvSpPr>
          <p:nvPr/>
        </p:nvSpPr>
        <p:spPr bwMode="auto">
          <a:xfrm>
            <a:off x="467360" y="5376333"/>
            <a:ext cx="1452880" cy="475615"/>
          </a:xfrm>
          <a:prstGeom prst="rect">
            <a:avLst/>
          </a:prstGeom>
          <a:noFill/>
          <a:ln w="9525" algn="ctr">
            <a:noFill/>
            <a:miter lim="800000"/>
          </a:ln>
          <a:effectLst>
            <a:prstShdw prst="shdw17" dist="17961" dir="2700000">
              <a:schemeClr val="bg2">
                <a:gamma/>
                <a:shade val="60000"/>
                <a:invGamma/>
              </a:schemeClr>
            </a:prstShdw>
          </a:effec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500" b="1" i="0" u="none" strike="noStrike" kern="1200" cap="none" spc="0" normalizeH="0" baseline="0" noProof="0">
                <a:ln>
                  <a:noFill/>
                </a:ln>
                <a:solidFill>
                  <a:schemeClr val="tx1"/>
                </a:solidFill>
                <a:effectLst>
                  <a:outerShdw blurRad="38100" dist="38100" dir="2700000" algn="tl">
                    <a:srgbClr val="C0C0C0"/>
                  </a:outerShdw>
                </a:effectLst>
                <a:uLnTx/>
                <a:uFillTx/>
                <a:latin typeface="+mn-lt"/>
                <a:ea typeface="+mn-lt"/>
                <a:cs typeface="+mn-cs"/>
              </a:rPr>
              <a:t>〖</a:t>
            </a:r>
            <a:r>
              <a:rPr kumimoji="0" lang="zh-CN" altLang="en-US" sz="2500" b="1" i="0" u="none" strike="noStrike" kern="1200" cap="none" spc="0" normalizeH="0" baseline="0" noProof="0">
                <a:ln>
                  <a:noFill/>
                </a:ln>
                <a:solidFill>
                  <a:schemeClr val="tx1"/>
                </a:solidFill>
                <a:effectLst>
                  <a:outerShdw blurRad="38100" dist="38100" dir="2700000" algn="tl">
                    <a:srgbClr val="C0C0C0"/>
                  </a:outerShdw>
                </a:effectLst>
                <a:uLnTx/>
                <a:uFillTx/>
                <a:latin typeface="+mn-lt"/>
                <a:ea typeface="+mn-lt"/>
                <a:cs typeface="+mn-cs"/>
              </a:rPr>
              <a:t>准备</a:t>
            </a:r>
            <a:r>
              <a:rPr kumimoji="0" lang="en-US" altLang="zh-CN" sz="2500" b="1" i="0" u="none" strike="noStrike" kern="1200" cap="none" spc="0" normalizeH="0" baseline="0" noProof="0">
                <a:ln>
                  <a:noFill/>
                </a:ln>
                <a:solidFill>
                  <a:schemeClr val="tx1"/>
                </a:solidFill>
                <a:effectLst>
                  <a:outerShdw blurRad="38100" dist="38100" dir="2700000" algn="tl">
                    <a:srgbClr val="C0C0C0"/>
                  </a:outerShdw>
                </a:effectLst>
                <a:uLnTx/>
                <a:uFillTx/>
                <a:latin typeface="+mn-lt"/>
                <a:ea typeface="+mn-lt"/>
                <a:cs typeface="+mn-cs"/>
              </a:rPr>
              <a:t>〗</a:t>
            </a:r>
            <a:endParaRPr kumimoji="0" lang="zh-CN" altLang="en-US" sz="2500" b="1" i="0" u="none" strike="noStrike" kern="1200" cap="none" spc="0" normalizeH="0" baseline="0" noProof="0">
              <a:ln>
                <a:noFill/>
              </a:ln>
              <a:solidFill>
                <a:schemeClr val="tx1"/>
              </a:solidFill>
              <a:effectLst>
                <a:outerShdw blurRad="38100" dist="38100" dir="2700000" algn="tl">
                  <a:srgbClr val="C0C0C0"/>
                </a:outerShdw>
              </a:effectLst>
              <a:uLnTx/>
              <a:uFillTx/>
              <a:latin typeface="+mn-lt"/>
              <a:ea typeface="+mn-lt"/>
              <a:cs typeface="+mn-cs"/>
            </a:endParaRPr>
          </a:p>
        </p:txBody>
      </p:sp>
      <p:sp>
        <p:nvSpPr>
          <p:cNvPr id="62471" name="AutoShape 7"/>
          <p:cNvSpPr>
            <a:spLocks noChangeArrowheads="1"/>
          </p:cNvSpPr>
          <p:nvPr/>
        </p:nvSpPr>
        <p:spPr bwMode="gray">
          <a:xfrm>
            <a:off x="3287396" y="3213100"/>
            <a:ext cx="304800" cy="3048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1"/>
              </a:gs>
              <a:gs pos="100000">
                <a:schemeClr val="accent1">
                  <a:gamma/>
                  <a:shade val="72941"/>
                  <a:invGamma/>
                </a:schemeClr>
              </a:gs>
            </a:gsLst>
            <a:lin ang="5400000" scaled="1"/>
          </a:gradFill>
          <a:ln w="9525">
            <a:solidFill>
              <a:schemeClr val="accent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472" name="AutoShape 8"/>
          <p:cNvSpPr>
            <a:spLocks noChangeArrowheads="1"/>
          </p:cNvSpPr>
          <p:nvPr/>
        </p:nvSpPr>
        <p:spPr bwMode="gray">
          <a:xfrm>
            <a:off x="3800270" y="4581806"/>
            <a:ext cx="265107" cy="26510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1"/>
              </a:gs>
              <a:gs pos="100000">
                <a:schemeClr val="accent1">
                  <a:gamma/>
                  <a:shade val="54118"/>
                  <a:invGamma/>
                </a:schemeClr>
              </a:gs>
            </a:gsLst>
            <a:lin ang="5400000" scaled="1"/>
          </a:gradFill>
          <a:ln w="9525">
            <a:solidFill>
              <a:schemeClr val="accent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三、呼吸测量技术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4387" name="Group 27"/>
          <p:cNvGrpSpPr/>
          <p:nvPr/>
        </p:nvGrpSpPr>
        <p:grpSpPr>
          <a:xfrm>
            <a:off x="1055370" y="1942465"/>
            <a:ext cx="10015220" cy="4538980"/>
            <a:chOff x="169" y="1151"/>
            <a:chExt cx="5321" cy="2530"/>
          </a:xfrm>
        </p:grpSpPr>
        <p:pic>
          <p:nvPicPr>
            <p:cNvPr id="144388" name="Picture 4" descr="whiteline_008"/>
            <p:cNvPicPr>
              <a:picLocks noChangeAspect="1"/>
            </p:cNvPicPr>
            <p:nvPr/>
          </p:nvPicPr>
          <p:blipFill>
            <a:blip r:embed="rId1"/>
            <a:stretch>
              <a:fillRect/>
            </a:stretch>
          </p:blipFill>
          <p:spPr>
            <a:xfrm>
              <a:off x="2859" y="1151"/>
              <a:ext cx="741" cy="738"/>
            </a:xfrm>
            <a:prstGeom prst="rect">
              <a:avLst/>
            </a:prstGeom>
            <a:noFill/>
            <a:ln w="9525">
              <a:noFill/>
            </a:ln>
          </p:spPr>
        </p:pic>
        <p:pic>
          <p:nvPicPr>
            <p:cNvPr id="144389" name="Picture 5" descr="whiteline_010"/>
            <p:cNvPicPr>
              <a:picLocks noChangeAspect="1"/>
            </p:cNvPicPr>
            <p:nvPr/>
          </p:nvPicPr>
          <p:blipFill>
            <a:blip r:embed="rId2"/>
            <a:stretch>
              <a:fillRect/>
            </a:stretch>
          </p:blipFill>
          <p:spPr>
            <a:xfrm>
              <a:off x="1383" y="1151"/>
              <a:ext cx="741" cy="738"/>
            </a:xfrm>
            <a:prstGeom prst="rect">
              <a:avLst/>
            </a:prstGeom>
            <a:noFill/>
            <a:ln w="9525">
              <a:noFill/>
            </a:ln>
          </p:spPr>
        </p:pic>
        <p:pic>
          <p:nvPicPr>
            <p:cNvPr id="144390" name="Picture 6" descr="whiteline_006"/>
            <p:cNvPicPr>
              <a:picLocks noChangeAspect="1"/>
            </p:cNvPicPr>
            <p:nvPr/>
          </p:nvPicPr>
          <p:blipFill>
            <a:blip r:embed="rId3"/>
            <a:stretch>
              <a:fillRect/>
            </a:stretch>
          </p:blipFill>
          <p:spPr>
            <a:xfrm>
              <a:off x="239" y="1151"/>
              <a:ext cx="741" cy="737"/>
            </a:xfrm>
            <a:prstGeom prst="rect">
              <a:avLst/>
            </a:prstGeom>
            <a:noFill/>
            <a:ln w="9525">
              <a:noFill/>
            </a:ln>
          </p:spPr>
        </p:pic>
        <p:sp>
          <p:nvSpPr>
            <p:cNvPr id="144391" name="Line 9"/>
            <p:cNvSpPr/>
            <p:nvPr/>
          </p:nvSpPr>
          <p:spPr>
            <a:xfrm>
              <a:off x="169" y="1941"/>
              <a:ext cx="5321" cy="0"/>
            </a:xfrm>
            <a:prstGeom prst="line">
              <a:avLst/>
            </a:prstGeom>
            <a:ln w="9525" cap="flat" cmpd="sng">
              <a:solidFill>
                <a:schemeClr val="tx1"/>
              </a:solidFill>
              <a:prstDash val="solid"/>
              <a:headEnd type="none" w="med" len="med"/>
              <a:tailEnd type="triangle" w="med" len="med"/>
            </a:ln>
          </p:spPr>
        </p:sp>
        <p:sp>
          <p:nvSpPr>
            <p:cNvPr id="74762" name="Rectangle 10"/>
            <p:cNvSpPr>
              <a:spLocks noChangeArrowheads="1"/>
            </p:cNvSpPr>
            <p:nvPr/>
          </p:nvSpPr>
          <p:spPr bwMode="auto">
            <a:xfrm>
              <a:off x="2996" y="1285"/>
              <a:ext cx="528" cy="480"/>
            </a:xfrm>
            <a:prstGeom prst="rect">
              <a:avLst/>
            </a:prstGeom>
            <a:noFill/>
            <a:ln w="9525" algn="ctr">
              <a:noFill/>
              <a:miter lim="800000"/>
            </a:ln>
            <a:effec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5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mn-cs"/>
                </a:rPr>
                <a:t>测量呼吸</a:t>
              </a:r>
              <a:endParaRPr kumimoji="0" lang="en-US" altLang="zh-CN" sz="25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mn-cs"/>
              </a:endParaRPr>
            </a:p>
          </p:txBody>
        </p:sp>
        <p:sp>
          <p:nvSpPr>
            <p:cNvPr id="74763" name="Rectangle 11"/>
            <p:cNvSpPr>
              <a:spLocks noChangeArrowheads="1"/>
            </p:cNvSpPr>
            <p:nvPr/>
          </p:nvSpPr>
          <p:spPr bwMode="auto">
            <a:xfrm>
              <a:off x="1515" y="1289"/>
              <a:ext cx="494" cy="480"/>
            </a:xfrm>
            <a:prstGeom prst="rect">
              <a:avLst/>
            </a:prstGeom>
            <a:noFill/>
            <a:ln w="9525" algn="ctr">
              <a:noFill/>
              <a:miter lim="800000"/>
            </a:ln>
            <a:effec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5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安置体位 </a:t>
              </a:r>
              <a:endParaRPr kumimoji="0" lang="en-US" altLang="zh-CN" sz="25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endParaRPr>
            </a:p>
          </p:txBody>
        </p:sp>
        <p:sp>
          <p:nvSpPr>
            <p:cNvPr id="74764" name="Rectangle 12"/>
            <p:cNvSpPr>
              <a:spLocks noChangeArrowheads="1"/>
            </p:cNvSpPr>
            <p:nvPr/>
          </p:nvSpPr>
          <p:spPr bwMode="auto">
            <a:xfrm>
              <a:off x="345" y="1285"/>
              <a:ext cx="556" cy="480"/>
            </a:xfrm>
            <a:prstGeom prst="rect">
              <a:avLst/>
            </a:prstGeom>
            <a:noFill/>
            <a:ln w="9525" algn="ctr">
              <a:noFill/>
              <a:miter lim="800000"/>
            </a:ln>
            <a:effec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5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备物检查 </a:t>
              </a:r>
              <a:endParaRPr kumimoji="0" lang="en-US" altLang="zh-CN" sz="25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4395" name="Line 14"/>
            <p:cNvSpPr/>
            <p:nvPr/>
          </p:nvSpPr>
          <p:spPr>
            <a:xfrm>
              <a:off x="1122" y="1779"/>
              <a:ext cx="0" cy="1902"/>
            </a:xfrm>
            <a:prstGeom prst="line">
              <a:avLst/>
            </a:prstGeom>
            <a:ln w="9525" cap="flat" cmpd="sng">
              <a:solidFill>
                <a:schemeClr val="tx1"/>
              </a:solidFill>
              <a:prstDash val="dash"/>
              <a:headEnd type="none" w="med" len="med"/>
              <a:tailEnd type="none" w="med" len="med"/>
            </a:ln>
          </p:spPr>
        </p:sp>
        <p:sp>
          <p:nvSpPr>
            <p:cNvPr id="144396" name="Line 15"/>
            <p:cNvSpPr/>
            <p:nvPr/>
          </p:nvSpPr>
          <p:spPr>
            <a:xfrm>
              <a:off x="2208" y="1779"/>
              <a:ext cx="0" cy="1902"/>
            </a:xfrm>
            <a:prstGeom prst="line">
              <a:avLst/>
            </a:prstGeom>
            <a:ln w="9525" cap="flat" cmpd="sng">
              <a:solidFill>
                <a:schemeClr val="tx1"/>
              </a:solidFill>
              <a:prstDash val="dash"/>
              <a:headEnd type="none" w="med" len="med"/>
              <a:tailEnd type="none" w="med" len="med"/>
            </a:ln>
          </p:spPr>
        </p:sp>
        <p:sp>
          <p:nvSpPr>
            <p:cNvPr id="144397" name="Text Box 16"/>
            <p:cNvSpPr txBox="1"/>
            <p:nvPr/>
          </p:nvSpPr>
          <p:spPr>
            <a:xfrm>
              <a:off x="206" y="2108"/>
              <a:ext cx="946" cy="421"/>
            </a:xfrm>
            <a:prstGeom prst="rect">
              <a:avLst/>
            </a:prstGeom>
            <a:noFill/>
            <a:ln w="9525">
              <a:noFill/>
            </a:ln>
          </p:spPr>
          <p:txBody>
            <a:bodyPr>
              <a:spAutoFit/>
            </a:bodyPr>
            <a:p>
              <a:pPr algn="just">
                <a:lnSpc>
                  <a:spcPct val="120000"/>
                </a:lnSpc>
                <a:spcBef>
                  <a:spcPts val="50"/>
                </a:spcBef>
                <a:spcAft>
                  <a:spcPts val="0"/>
                </a:spcAft>
              </a:pPr>
              <a:r>
                <a:rPr lang="zh-CN" altLang="en-US" sz="1800" b="1" dirty="0">
                  <a:solidFill>
                    <a:schemeClr val="tx1"/>
                  </a:solidFill>
                  <a:latin typeface="+mn-lt"/>
                  <a:ea typeface="+mn-lt"/>
                  <a:cs typeface="+mn-lt"/>
                </a:rPr>
                <a:t>备齐用物，携至床旁，核对解释。</a:t>
              </a:r>
              <a:r>
                <a:rPr lang="en-US" altLang="zh-CN" sz="1800">
                  <a:solidFill>
                    <a:schemeClr val="tx1"/>
                  </a:solidFill>
                  <a:latin typeface="+mn-lt"/>
                  <a:ea typeface="+mn-lt"/>
                  <a:cs typeface="+mn-lt"/>
                </a:rPr>
                <a:t> </a:t>
              </a:r>
              <a:endParaRPr lang="en-US" altLang="zh-CN" sz="1800">
                <a:solidFill>
                  <a:schemeClr val="tx1"/>
                </a:solidFill>
                <a:latin typeface="+mn-lt"/>
                <a:ea typeface="+mn-lt"/>
                <a:cs typeface="+mn-lt"/>
              </a:endParaRPr>
            </a:p>
          </p:txBody>
        </p:sp>
        <p:sp>
          <p:nvSpPr>
            <p:cNvPr id="74769" name="Text Box 17"/>
            <p:cNvSpPr txBox="1">
              <a:spLocks noChangeArrowheads="1"/>
            </p:cNvSpPr>
            <p:nvPr/>
          </p:nvSpPr>
          <p:spPr bwMode="auto">
            <a:xfrm>
              <a:off x="1232" y="2108"/>
              <a:ext cx="994" cy="421"/>
            </a:xfrm>
            <a:prstGeom prst="rect">
              <a:avLst/>
            </a:prstGeom>
            <a:noFill/>
            <a:ln w="9525" algn="ctr">
              <a:noFill/>
              <a:miter lim="800000"/>
            </a:ln>
            <a:effectLst/>
          </p:spPr>
          <p:txBody>
            <a:bodyPr>
              <a:spAutoFit/>
            </a:bodyPr>
            <a:lstStyle/>
            <a:p>
              <a:pPr marR="0" defTabSz="914400">
                <a:lnSpc>
                  <a:spcPct val="120000"/>
                </a:lnSpc>
                <a:spcBef>
                  <a:spcPts val="50"/>
                </a:spcBef>
                <a:spcAft>
                  <a:spcPts val="0"/>
                </a:spcAft>
                <a:buClrTx/>
                <a:buSzTx/>
                <a:buFontTx/>
                <a:buNone/>
                <a:defRPr/>
              </a:pPr>
              <a:r>
                <a:rPr kumimoji="0" lang="zh-CN" altLang="en-US" sz="1800" b="1" kern="1200" cap="none" spc="0" normalizeH="0" baseline="0" noProof="0">
                  <a:solidFill>
                    <a:schemeClr val="tx1"/>
                  </a:solidFill>
                  <a:effectLst>
                    <a:outerShdw blurRad="38100" dist="38100" dir="2700000" algn="tl">
                      <a:srgbClr val="C0C0C0"/>
                    </a:outerShdw>
                  </a:effectLst>
                  <a:latin typeface="+mn-lt"/>
                  <a:ea typeface="+mn-lt"/>
                  <a:cs typeface="+mn-lt"/>
                </a:rPr>
                <a:t>协助患者取舒适体位。 </a:t>
              </a:r>
              <a:endParaRPr kumimoji="0" lang="zh-CN" altLang="en-US" sz="1800" b="1" kern="1200" cap="none" spc="0" normalizeH="0" baseline="0" noProof="0">
                <a:solidFill>
                  <a:schemeClr val="tx1"/>
                </a:solidFill>
                <a:effectLst>
                  <a:outerShdw blurRad="38100" dist="38100" dir="2700000" algn="tl">
                    <a:srgbClr val="C0C0C0"/>
                  </a:outerShdw>
                </a:effectLst>
                <a:latin typeface="+mn-lt"/>
                <a:ea typeface="+mn-lt"/>
                <a:cs typeface="+mn-lt"/>
              </a:endParaRPr>
            </a:p>
          </p:txBody>
        </p:sp>
        <p:sp>
          <p:nvSpPr>
            <p:cNvPr id="74770" name="Text Box 18"/>
            <p:cNvSpPr txBox="1">
              <a:spLocks noChangeArrowheads="1"/>
            </p:cNvSpPr>
            <p:nvPr/>
          </p:nvSpPr>
          <p:spPr bwMode="auto">
            <a:xfrm>
              <a:off x="2315" y="1970"/>
              <a:ext cx="1865" cy="1532"/>
            </a:xfrm>
            <a:prstGeom prst="rect">
              <a:avLst/>
            </a:prstGeom>
            <a:noFill/>
            <a:ln w="9525" algn="ctr">
              <a:noFill/>
              <a:miter lim="800000"/>
            </a:ln>
            <a:effectLst/>
          </p:spPr>
          <p:txBody>
            <a:bodyPr wrap="square">
              <a:spAutoFit/>
            </a:bodyPr>
            <a:lstStyle/>
            <a:p>
              <a:pPr marR="0" algn="just" defTabSz="914400">
                <a:lnSpc>
                  <a:spcPct val="120000"/>
                </a:lnSpc>
                <a:spcBef>
                  <a:spcPts val="0"/>
                </a:spcBef>
                <a:spcAft>
                  <a:spcPts val="0"/>
                </a:spcAft>
                <a:buClrTx/>
                <a:buSzTx/>
                <a:buFontTx/>
                <a:buNone/>
                <a:defRPr/>
              </a:pPr>
              <a:r>
                <a:rPr kumimoji="0" lang="en-US" altLang="zh-CN" sz="1800" b="1" kern="1200" cap="none" spc="0" normalizeH="0" baseline="0" noProof="0">
                  <a:solidFill>
                    <a:schemeClr val="tx1"/>
                  </a:solidFill>
                  <a:effectLst>
                    <a:outerShdw blurRad="38100" dist="38100" dir="2700000" algn="tl">
                      <a:srgbClr val="C0C0C0"/>
                    </a:outerShdw>
                  </a:effectLst>
                  <a:latin typeface="+mn-lt"/>
                  <a:ea typeface="+mn-lt"/>
                  <a:cs typeface="+mn-lt"/>
                </a:rPr>
                <a:t>• </a:t>
              </a:r>
              <a:r>
                <a:rPr kumimoji="0" lang="zh-CN" altLang="en-US" sz="1800" b="1" kern="1200" cap="none" spc="0" normalizeH="0" baseline="0" noProof="0">
                  <a:solidFill>
                    <a:schemeClr val="tx1"/>
                  </a:solidFill>
                  <a:effectLst>
                    <a:outerShdw blurRad="38100" dist="38100" dir="2700000" algn="tl">
                      <a:srgbClr val="C0C0C0"/>
                    </a:outerShdw>
                  </a:effectLst>
                  <a:latin typeface="+mn-lt"/>
                  <a:ea typeface="+mn-lt"/>
                  <a:cs typeface="+mn-lt"/>
                </a:rPr>
                <a:t>护士保持诊脉手势，观察患者胸部或腹部的起伏，一起一伏为</a:t>
              </a:r>
              <a:r>
                <a:rPr kumimoji="0" lang="en-US" altLang="zh-CN" sz="1800" b="1" kern="1200" cap="none" spc="0" normalizeH="0" baseline="0" noProof="0">
                  <a:solidFill>
                    <a:schemeClr val="tx1"/>
                  </a:solidFill>
                  <a:effectLst>
                    <a:outerShdw blurRad="38100" dist="38100" dir="2700000" algn="tl">
                      <a:srgbClr val="C0C0C0"/>
                    </a:outerShdw>
                  </a:effectLst>
                  <a:latin typeface="+mn-lt"/>
                  <a:ea typeface="+mn-lt"/>
                  <a:cs typeface="+mn-lt"/>
                </a:rPr>
                <a:t>1</a:t>
              </a:r>
              <a:r>
                <a:rPr kumimoji="0" lang="zh-CN" altLang="en-US" sz="1800" b="1" kern="1200" cap="none" spc="0" normalizeH="0" baseline="0" noProof="0">
                  <a:solidFill>
                    <a:schemeClr val="tx1"/>
                  </a:solidFill>
                  <a:effectLst>
                    <a:outerShdw blurRad="38100" dist="38100" dir="2700000" algn="tl">
                      <a:srgbClr val="C0C0C0"/>
                    </a:outerShdw>
                  </a:effectLst>
                  <a:latin typeface="+mn-lt"/>
                  <a:ea typeface="+mn-lt"/>
                  <a:cs typeface="+mn-lt"/>
                </a:rPr>
                <a:t>次呼吸。</a:t>
              </a:r>
              <a:endParaRPr kumimoji="0" lang="zh-CN" altLang="en-US" sz="1800" b="1" kern="1200" cap="none" spc="0" normalizeH="0" baseline="0" noProof="0">
                <a:solidFill>
                  <a:schemeClr val="tx1"/>
                </a:solidFill>
                <a:effectLst>
                  <a:outerShdw blurRad="38100" dist="38100" dir="2700000" algn="tl">
                    <a:srgbClr val="C0C0C0"/>
                  </a:outerShdw>
                </a:effectLst>
                <a:latin typeface="+mn-lt"/>
                <a:ea typeface="+mn-lt"/>
                <a:cs typeface="+mn-lt"/>
              </a:endParaRPr>
            </a:p>
            <a:p>
              <a:pPr marR="0" algn="just" defTabSz="914400">
                <a:lnSpc>
                  <a:spcPct val="120000"/>
                </a:lnSpc>
                <a:spcBef>
                  <a:spcPts val="0"/>
                </a:spcBef>
                <a:spcAft>
                  <a:spcPts val="0"/>
                </a:spcAft>
                <a:buClrTx/>
                <a:buSzTx/>
                <a:buFontTx/>
                <a:buNone/>
                <a:defRPr/>
              </a:pPr>
              <a:r>
                <a:rPr kumimoji="0" lang="en-US" altLang="zh-CN" sz="1800" b="1" kern="1200" cap="none" spc="0" normalizeH="0" baseline="0" noProof="0">
                  <a:solidFill>
                    <a:schemeClr val="tx1"/>
                  </a:solidFill>
                  <a:effectLst>
                    <a:outerShdw blurRad="38100" dist="38100" dir="2700000" algn="tl">
                      <a:srgbClr val="C0C0C0"/>
                    </a:outerShdw>
                  </a:effectLst>
                  <a:latin typeface="+mn-lt"/>
                  <a:ea typeface="+mn-lt"/>
                  <a:cs typeface="+mn-lt"/>
                </a:rPr>
                <a:t>• </a:t>
              </a:r>
              <a:r>
                <a:rPr kumimoji="0" lang="zh-CN" altLang="en-US" sz="1800" b="1" kern="1200" cap="none" spc="0" normalizeH="0" baseline="0" noProof="0">
                  <a:solidFill>
                    <a:schemeClr val="tx1"/>
                  </a:solidFill>
                  <a:effectLst>
                    <a:outerShdw blurRad="38100" dist="38100" dir="2700000" algn="tl">
                      <a:srgbClr val="C0C0C0"/>
                    </a:outerShdw>
                  </a:effectLst>
                  <a:latin typeface="+mn-lt"/>
                  <a:ea typeface="+mn-lt"/>
                  <a:cs typeface="+mn-lt"/>
                </a:rPr>
                <a:t>计数：①正常情况下测</a:t>
              </a:r>
              <a:r>
                <a:rPr kumimoji="0" lang="en-US" altLang="zh-CN" sz="1800" b="1" kern="1200" cap="none" spc="0" normalizeH="0" baseline="0" noProof="0">
                  <a:solidFill>
                    <a:schemeClr val="tx1"/>
                  </a:solidFill>
                  <a:effectLst>
                    <a:outerShdw blurRad="38100" dist="38100" dir="2700000" algn="tl">
                      <a:srgbClr val="C0C0C0"/>
                    </a:outerShdw>
                  </a:effectLst>
                  <a:latin typeface="+mn-lt"/>
                  <a:ea typeface="+mn-lt"/>
                  <a:cs typeface="+mn-lt"/>
                </a:rPr>
                <a:t>30s</a:t>
              </a:r>
              <a:r>
                <a:rPr kumimoji="0" lang="zh-CN" altLang="en-US" sz="1800" b="1" kern="1200" cap="none" spc="0" normalizeH="0" baseline="0" noProof="0">
                  <a:solidFill>
                    <a:schemeClr val="tx1"/>
                  </a:solidFill>
                  <a:effectLst>
                    <a:outerShdw blurRad="38100" dist="38100" dir="2700000" algn="tl">
                      <a:srgbClr val="C0C0C0"/>
                    </a:outerShdw>
                  </a:effectLst>
                  <a:latin typeface="+mn-lt"/>
                  <a:ea typeface="+mn-lt"/>
                  <a:cs typeface="+mn-lt"/>
                </a:rPr>
                <a:t>。②异常呼吸或婴幼儿测</a:t>
              </a:r>
              <a:r>
                <a:rPr kumimoji="0" lang="en-US" altLang="zh-CN" sz="1800" b="1" kern="1200" cap="none" spc="0" normalizeH="0" baseline="0" noProof="0">
                  <a:solidFill>
                    <a:schemeClr val="tx1"/>
                  </a:solidFill>
                  <a:effectLst>
                    <a:outerShdw blurRad="38100" dist="38100" dir="2700000" algn="tl">
                      <a:srgbClr val="C0C0C0"/>
                    </a:outerShdw>
                  </a:effectLst>
                  <a:latin typeface="+mn-lt"/>
                  <a:ea typeface="+mn-lt"/>
                  <a:cs typeface="+mn-lt"/>
                </a:rPr>
                <a:t>1min</a:t>
              </a:r>
              <a:r>
                <a:rPr kumimoji="0" lang="zh-CN" altLang="en-US" sz="1800" b="1" kern="1200" cap="none" spc="0" normalizeH="0" baseline="0" noProof="0">
                  <a:solidFill>
                    <a:schemeClr val="tx1"/>
                  </a:solidFill>
                  <a:effectLst>
                    <a:outerShdw blurRad="38100" dist="38100" dir="2700000" algn="tl">
                      <a:srgbClr val="C0C0C0"/>
                    </a:outerShdw>
                  </a:effectLst>
                  <a:latin typeface="+mn-lt"/>
                  <a:ea typeface="+mn-lt"/>
                  <a:cs typeface="+mn-lt"/>
                </a:rPr>
                <a:t>。③呼吸微弱或危重者，可用少许棉花置于鼻孔前，观察棉花被吹动的次数，计数</a:t>
              </a:r>
              <a:r>
                <a:rPr kumimoji="0" lang="en-US" altLang="zh-CN" sz="1800" b="1" kern="1200" cap="none" spc="0" normalizeH="0" baseline="0" noProof="0">
                  <a:solidFill>
                    <a:schemeClr val="tx1"/>
                  </a:solidFill>
                  <a:effectLst>
                    <a:outerShdw blurRad="38100" dist="38100" dir="2700000" algn="tl">
                      <a:srgbClr val="C0C0C0"/>
                    </a:outerShdw>
                  </a:effectLst>
                  <a:latin typeface="+mn-lt"/>
                  <a:ea typeface="+mn-lt"/>
                  <a:cs typeface="+mn-lt"/>
                </a:rPr>
                <a:t>1min</a:t>
              </a:r>
              <a:r>
                <a:rPr kumimoji="0" lang="zh-CN" altLang="en-US" sz="1800" b="1" kern="1200" cap="none" spc="0" normalizeH="0" baseline="0" noProof="0">
                  <a:solidFill>
                    <a:schemeClr val="tx1"/>
                  </a:solidFill>
                  <a:effectLst>
                    <a:outerShdw blurRad="38100" dist="38100" dir="2700000" algn="tl">
                      <a:srgbClr val="C0C0C0"/>
                    </a:outerShdw>
                  </a:effectLst>
                  <a:latin typeface="+mn-lt"/>
                  <a:ea typeface="+mn-lt"/>
                  <a:cs typeface="+mn-lt"/>
                </a:rPr>
                <a:t>。</a:t>
              </a:r>
              <a:endParaRPr kumimoji="0" lang="zh-CN" altLang="en-US" sz="1800" b="1" kern="1200" cap="none" spc="0" normalizeH="0" baseline="0" noProof="0">
                <a:solidFill>
                  <a:schemeClr val="tx1"/>
                </a:solidFill>
                <a:effectLst>
                  <a:outerShdw blurRad="38100" dist="38100" dir="2700000" algn="tl">
                    <a:srgbClr val="C0C0C0"/>
                  </a:outerShdw>
                </a:effectLst>
                <a:latin typeface="+mn-lt"/>
                <a:ea typeface="+mn-lt"/>
                <a:cs typeface="+mn-lt"/>
              </a:endParaRPr>
            </a:p>
          </p:txBody>
        </p:sp>
        <p:pic>
          <p:nvPicPr>
            <p:cNvPr id="144400" name="Picture 19" descr="R_chevron001"/>
            <p:cNvPicPr>
              <a:picLocks noChangeAspect="1"/>
            </p:cNvPicPr>
            <p:nvPr/>
          </p:nvPicPr>
          <p:blipFill>
            <a:blip r:embed="rId4"/>
            <a:stretch>
              <a:fillRect/>
            </a:stretch>
          </p:blipFill>
          <p:spPr>
            <a:xfrm>
              <a:off x="1029" y="1344"/>
              <a:ext cx="260" cy="294"/>
            </a:xfrm>
            <a:prstGeom prst="rect">
              <a:avLst/>
            </a:prstGeom>
            <a:noFill/>
            <a:ln w="9525">
              <a:noFill/>
            </a:ln>
          </p:spPr>
        </p:pic>
        <p:pic>
          <p:nvPicPr>
            <p:cNvPr id="144401" name="Picture 20" descr="R_chevron001"/>
            <p:cNvPicPr>
              <a:picLocks noChangeAspect="1"/>
            </p:cNvPicPr>
            <p:nvPr/>
          </p:nvPicPr>
          <p:blipFill>
            <a:blip r:embed="rId4"/>
            <a:stretch>
              <a:fillRect/>
            </a:stretch>
          </p:blipFill>
          <p:spPr>
            <a:xfrm>
              <a:off x="2160" y="1344"/>
              <a:ext cx="260" cy="294"/>
            </a:xfrm>
            <a:prstGeom prst="rect">
              <a:avLst/>
            </a:prstGeom>
            <a:noFill/>
            <a:ln w="9525">
              <a:noFill/>
            </a:ln>
          </p:spPr>
        </p:pic>
        <p:sp>
          <p:nvSpPr>
            <p:cNvPr id="144402" name="Line 21"/>
            <p:cNvSpPr/>
            <p:nvPr/>
          </p:nvSpPr>
          <p:spPr>
            <a:xfrm>
              <a:off x="4272" y="1775"/>
              <a:ext cx="0" cy="1902"/>
            </a:xfrm>
            <a:prstGeom prst="line">
              <a:avLst/>
            </a:prstGeom>
            <a:ln w="9525" cap="flat" cmpd="sng">
              <a:solidFill>
                <a:schemeClr val="tx1"/>
              </a:solidFill>
              <a:prstDash val="dash"/>
              <a:headEnd type="none" w="med" len="med"/>
              <a:tailEnd type="none" w="med" len="med"/>
            </a:ln>
          </p:spPr>
        </p:sp>
        <p:pic>
          <p:nvPicPr>
            <p:cNvPr id="144403" name="Picture 22" descr="whiteline_006"/>
            <p:cNvPicPr>
              <a:picLocks noChangeAspect="1"/>
            </p:cNvPicPr>
            <p:nvPr/>
          </p:nvPicPr>
          <p:blipFill>
            <a:blip r:embed="rId3"/>
            <a:stretch>
              <a:fillRect/>
            </a:stretch>
          </p:blipFill>
          <p:spPr>
            <a:xfrm>
              <a:off x="4540" y="1151"/>
              <a:ext cx="741" cy="737"/>
            </a:xfrm>
            <a:prstGeom prst="rect">
              <a:avLst/>
            </a:prstGeom>
            <a:noFill/>
            <a:ln w="9525">
              <a:noFill/>
            </a:ln>
          </p:spPr>
        </p:pic>
        <p:pic>
          <p:nvPicPr>
            <p:cNvPr id="144404" name="Picture 24" descr="R_chevron001"/>
            <p:cNvPicPr>
              <a:picLocks noChangeAspect="1"/>
            </p:cNvPicPr>
            <p:nvPr/>
          </p:nvPicPr>
          <p:blipFill>
            <a:blip r:embed="rId4"/>
            <a:stretch>
              <a:fillRect/>
            </a:stretch>
          </p:blipFill>
          <p:spPr>
            <a:xfrm>
              <a:off x="4108" y="1344"/>
              <a:ext cx="260" cy="294"/>
            </a:xfrm>
            <a:prstGeom prst="rect">
              <a:avLst/>
            </a:prstGeom>
            <a:noFill/>
            <a:ln w="9525">
              <a:noFill/>
            </a:ln>
          </p:spPr>
        </p:pic>
        <p:sp>
          <p:nvSpPr>
            <p:cNvPr id="74777" name="Rectangle 25"/>
            <p:cNvSpPr>
              <a:spLocks noChangeArrowheads="1"/>
            </p:cNvSpPr>
            <p:nvPr/>
          </p:nvSpPr>
          <p:spPr bwMode="auto">
            <a:xfrm>
              <a:off x="4320" y="2269"/>
              <a:ext cx="1170" cy="360"/>
            </a:xfrm>
            <a:prstGeom prst="rect">
              <a:avLst/>
            </a:prstGeom>
            <a:noFill/>
            <a:ln w="9525" algn="ctr">
              <a:noFill/>
              <a:miter lim="800000"/>
            </a:ln>
            <a:effectLst>
              <a:prstShdw prst="shdw17" dist="17961" dir="2700000">
                <a:schemeClr val="bg2">
                  <a:gamma/>
                  <a:shade val="60000"/>
                  <a:invGamma/>
                </a:schemeClr>
              </a:prstShdw>
            </a:effectLst>
          </p:spPr>
          <p:txBody>
            <a:bodyPr wrap="square"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chemeClr val="tx1"/>
                  </a:solidFill>
                  <a:effectLst>
                    <a:outerShdw blurRad="38100" dist="38100" dir="2700000" algn="tl">
                      <a:srgbClr val="C0C0C0"/>
                    </a:outerShdw>
                  </a:effectLst>
                  <a:uLnTx/>
                  <a:uFillTx/>
                  <a:latin typeface="+mn-lt"/>
                  <a:ea typeface="+mn-lt"/>
                  <a:cs typeface="+mn-lt"/>
                </a:rPr>
                <a:t>先记录于记录本上，再绘制在体温单上。 </a:t>
              </a:r>
              <a:endParaRPr kumimoji="0" lang="zh-CN" altLang="en-US" sz="1800" b="1" i="0" u="none" strike="noStrike" kern="1200" cap="none" spc="0" normalizeH="0" baseline="0" noProof="0">
                <a:ln>
                  <a:noFill/>
                </a:ln>
                <a:solidFill>
                  <a:schemeClr val="tx1"/>
                </a:solidFill>
                <a:effectLst>
                  <a:outerShdw blurRad="38100" dist="38100" dir="2700000" algn="tl">
                    <a:srgbClr val="C0C0C0"/>
                  </a:outerShdw>
                </a:effectLst>
                <a:uLnTx/>
                <a:uFillTx/>
                <a:latin typeface="+mn-lt"/>
                <a:ea typeface="+mn-lt"/>
                <a:cs typeface="+mn-lt"/>
              </a:endParaRPr>
            </a:p>
          </p:txBody>
        </p:sp>
        <p:sp>
          <p:nvSpPr>
            <p:cNvPr id="74778" name="Rectangle 26"/>
            <p:cNvSpPr>
              <a:spLocks noChangeArrowheads="1"/>
            </p:cNvSpPr>
            <p:nvPr/>
          </p:nvSpPr>
          <p:spPr bwMode="auto">
            <a:xfrm>
              <a:off x="4671" y="1274"/>
              <a:ext cx="527" cy="480"/>
            </a:xfrm>
            <a:prstGeom prst="rect">
              <a:avLst/>
            </a:prstGeom>
            <a:noFill/>
            <a:ln w="9525" algn="ctr">
              <a:noFill/>
              <a:miter lim="800000"/>
            </a:ln>
            <a:effectLst>
              <a:prstShdw prst="shdw17" dist="17961" dir="2700000">
                <a:schemeClr val="bg2">
                  <a:gamma/>
                  <a:shade val="60000"/>
                  <a:invGamma/>
                </a:schemeClr>
              </a:prstShdw>
            </a:effectLst>
          </p:spPr>
          <p:txBody>
            <a:bodyPr wrap="square" anchor="ct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5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记录绘制 </a:t>
              </a:r>
              <a:endParaRPr kumimoji="0" lang="zh-CN" altLang="en-US" sz="2500" b="1" i="0" u="none" strike="noStrike" kern="1200" cap="none" spc="0" normalizeH="0" baseline="0" noProof="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endParaRPr>
            </a:p>
          </p:txBody>
        </p:sp>
      </p:grpSp>
      <p:sp>
        <p:nvSpPr>
          <p:cNvPr id="5" name="圆角矩形 4"/>
          <p:cNvSpPr/>
          <p:nvPr/>
        </p:nvSpPr>
        <p:spPr bwMode="auto">
          <a:xfrm>
            <a:off x="1186815" y="944880"/>
            <a:ext cx="2629535" cy="604520"/>
          </a:xfrm>
          <a:prstGeom prst="roundRect">
            <a:avLst/>
          </a:prstGeom>
          <a:solidFill>
            <a:srgbClr val="99CC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500" b="1" i="0" u="none" strike="noStrike" kern="1200" cap="none" spc="0" normalizeH="0" baseline="0" noProof="0">
                <a:ln>
                  <a:noFill/>
                </a:ln>
                <a:solidFill>
                  <a:schemeClr val="tx1"/>
                </a:solidFill>
                <a:effectLst>
                  <a:outerShdw blurRad="38100" dist="38100" dir="2700000" algn="tl">
                    <a:srgbClr val="C0C0C0"/>
                  </a:outerShdw>
                </a:effectLst>
                <a:uLnTx/>
                <a:uFillTx/>
                <a:ea typeface="+mn-lt"/>
                <a:cs typeface="+mn-cs"/>
              </a:rPr>
              <a:t>〖</a:t>
            </a:r>
            <a:r>
              <a:rPr kumimoji="0" lang="zh-CN" altLang="en-US" sz="2500" b="1" i="0" u="none" strike="noStrike" kern="1200" cap="none" spc="0" normalizeH="0" baseline="0" noProof="0">
                <a:ln>
                  <a:noFill/>
                </a:ln>
                <a:solidFill>
                  <a:schemeClr val="tx1"/>
                </a:solidFill>
                <a:effectLst>
                  <a:outerShdw blurRad="38100" dist="38100" dir="2700000" algn="tl">
                    <a:srgbClr val="C0C0C0"/>
                  </a:outerShdw>
                </a:effectLst>
                <a:uLnTx/>
                <a:uFillTx/>
                <a:ea typeface="+mn-lt"/>
                <a:cs typeface="+mn-cs"/>
              </a:rPr>
              <a:t>操作规程</a:t>
            </a:r>
            <a:r>
              <a:rPr kumimoji="0" lang="en-US" altLang="zh-CN" sz="2500" b="1" i="0" u="none" strike="noStrike" kern="1200" cap="none" spc="0" normalizeH="0" baseline="0" noProof="0">
                <a:ln>
                  <a:noFill/>
                </a:ln>
                <a:solidFill>
                  <a:schemeClr val="tx1"/>
                </a:solidFill>
                <a:effectLst>
                  <a:outerShdw blurRad="38100" dist="38100" dir="2700000" algn="tl">
                    <a:srgbClr val="C0C0C0"/>
                  </a:outerShdw>
                </a:effectLst>
                <a:uLnTx/>
                <a:uFillTx/>
                <a:ea typeface="+mn-lt"/>
                <a:cs typeface="+mn-cs"/>
              </a:rPr>
              <a:t>〗</a:t>
            </a:r>
            <a:endParaRPr kumimoji="0" lang="en-US" altLang="zh-CN" sz="2500" b="1" i="0" u="none" strike="noStrike" kern="1200" cap="none" spc="0" normalizeH="0" baseline="0" noProof="0">
              <a:ln>
                <a:noFill/>
              </a:ln>
              <a:solidFill>
                <a:schemeClr val="tx1"/>
              </a:solidFill>
              <a:effectLst>
                <a:outerShdw blurRad="38100" dist="38100" dir="2700000" algn="tl">
                  <a:srgbClr val="C0C0C0"/>
                </a:outerShdw>
              </a:effectLst>
              <a:uLnTx/>
              <a:uFillTx/>
              <a:ea typeface="+mn-lt"/>
              <a:cs typeface="+mn-cs"/>
            </a:endParaRPr>
          </a:p>
        </p:txBody>
      </p:sp>
      <p:sp>
        <p:nvSpPr>
          <p:cNvPr id="4" name="Title 6"/>
          <p:cNvSpPr txBox="1"/>
          <p:nvPr>
            <p:custDataLst>
              <p:tags r:id="rId5"/>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三、呼吸测量技术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03" name="文本占位符 153602"/>
          <p:cNvSpPr>
            <a:spLocks noGrp="1"/>
          </p:cNvSpPr>
          <p:nvPr>
            <p:ph type="body" idx="4294967295"/>
          </p:nvPr>
        </p:nvSpPr>
        <p:spPr>
          <a:xfrm>
            <a:off x="478790" y="1844675"/>
            <a:ext cx="6357620" cy="4389120"/>
          </a:xfrm>
        </p:spPr>
        <p:txBody>
          <a:bodyPr>
            <a:normAutofit lnSpcReduction="20000"/>
          </a:bodyPr>
          <a:p>
            <a:pPr algn="just">
              <a:lnSpc>
                <a:spcPct val="150000"/>
              </a:lnSpc>
            </a:pPr>
            <a:r>
              <a:rPr lang="zh-CN" altLang="en-US" sz="1800" b="1" dirty="0">
                <a:latin typeface="+mn-lt"/>
                <a:ea typeface="+mn-lt"/>
                <a:cs typeface="+mn-lt"/>
              </a:rPr>
              <a:t>由于呼吸受意识控制，因此数呼吸应不使患者觉察，使之处于自然呼吸状态，以保证测量准确性</a:t>
            </a:r>
            <a:endParaRPr lang="zh-CN" altLang="en-US" sz="1800" b="1" dirty="0">
              <a:latin typeface="+mn-lt"/>
              <a:ea typeface="+mn-lt"/>
              <a:cs typeface="+mn-lt"/>
            </a:endParaRPr>
          </a:p>
          <a:p>
            <a:pPr algn="just">
              <a:lnSpc>
                <a:spcPct val="150000"/>
              </a:lnSpc>
            </a:pPr>
            <a:r>
              <a:rPr lang="zh-CN" altLang="en-US" sz="1800" b="1" dirty="0">
                <a:latin typeface="+mn-lt"/>
                <a:ea typeface="+mn-lt"/>
                <a:cs typeface="+mn-lt"/>
              </a:rPr>
              <a:t>若有剧烈运动、情绪激动等，应休息</a:t>
            </a:r>
            <a:r>
              <a:rPr lang="en-US" altLang="zh-CN" sz="1800" b="1">
                <a:latin typeface="+mn-lt"/>
                <a:ea typeface="+mn-lt"/>
                <a:cs typeface="+mn-lt"/>
              </a:rPr>
              <a:t>30</a:t>
            </a:r>
            <a:r>
              <a:rPr lang="zh-CN" altLang="en-US" sz="1800" b="1" dirty="0">
                <a:latin typeface="+mn-lt"/>
                <a:ea typeface="+mn-lt"/>
                <a:cs typeface="+mn-lt"/>
              </a:rPr>
              <a:t>分钟，待安静、情绪稳定后再测量</a:t>
            </a:r>
            <a:endParaRPr lang="zh-CN" altLang="en-US" sz="1800" b="1" dirty="0">
              <a:latin typeface="+mn-lt"/>
              <a:ea typeface="+mn-lt"/>
              <a:cs typeface="+mn-lt"/>
            </a:endParaRPr>
          </a:p>
          <a:p>
            <a:pPr algn="just">
              <a:lnSpc>
                <a:spcPct val="150000"/>
              </a:lnSpc>
            </a:pPr>
            <a:r>
              <a:rPr lang="zh-CN" altLang="en-US" sz="1800" b="1" dirty="0">
                <a:latin typeface="+mn-lt"/>
                <a:ea typeface="+mn-lt"/>
                <a:cs typeface="+mn-lt"/>
              </a:rPr>
              <a:t>婴幼儿因测量肛温常哭闹，而影响呼吸测量的准确性，所以应首先测呼吸，再测其他生命体征</a:t>
            </a:r>
            <a:endParaRPr lang="zh-CN" altLang="en-US" sz="1800" b="1" dirty="0">
              <a:latin typeface="+mn-lt"/>
              <a:ea typeface="+mn-lt"/>
              <a:cs typeface="+mn-lt"/>
            </a:endParaRPr>
          </a:p>
          <a:p>
            <a:pPr algn="just">
              <a:lnSpc>
                <a:spcPct val="150000"/>
              </a:lnSpc>
            </a:pPr>
            <a:r>
              <a:rPr lang="zh-CN" altLang="en-US" sz="1800" b="1" dirty="0">
                <a:latin typeface="+mn-lt"/>
                <a:ea typeface="+mn-lt"/>
                <a:cs typeface="+mn-lt"/>
              </a:rPr>
              <a:t>观察患者呼吸频率的同时应观察呼吸的节律、性质、深浅度、形式、有无特殊气味，呼吸运动是否对称等</a:t>
            </a:r>
            <a:endParaRPr lang="zh-CN" altLang="en-US" sz="1800" b="1" dirty="0">
              <a:latin typeface="+mn-lt"/>
              <a:ea typeface="+mn-lt"/>
              <a:cs typeface="+mn-lt"/>
            </a:endParaRPr>
          </a:p>
          <a:p>
            <a:pPr algn="just">
              <a:lnSpc>
                <a:spcPct val="150000"/>
              </a:lnSpc>
            </a:pPr>
            <a:r>
              <a:rPr lang="zh-CN" altLang="en-US" sz="1800" b="1" dirty="0">
                <a:latin typeface="+mn-lt"/>
                <a:ea typeface="+mn-lt"/>
                <a:cs typeface="+mn-lt"/>
              </a:rPr>
              <a:t>危重患者呼吸微弱，可用少许棉花置于患者鼻孔前，观察棉花被吹动的次数，计时</a:t>
            </a:r>
            <a:r>
              <a:rPr lang="en-US" altLang="zh-CN" sz="1800" b="1">
                <a:latin typeface="+mn-lt"/>
                <a:ea typeface="+mn-lt"/>
                <a:cs typeface="+mn-lt"/>
              </a:rPr>
              <a:t>1</a:t>
            </a:r>
            <a:r>
              <a:rPr lang="zh-CN" altLang="en-US" sz="1800" b="1" dirty="0">
                <a:latin typeface="+mn-lt"/>
                <a:ea typeface="+mn-lt"/>
                <a:cs typeface="+mn-lt"/>
              </a:rPr>
              <a:t>分钟</a:t>
            </a:r>
            <a:endParaRPr lang="zh-CN" altLang="en-US" sz="1800" b="1" dirty="0">
              <a:latin typeface="+mn-lt"/>
              <a:ea typeface="+mn-lt"/>
              <a:cs typeface="+mn-lt"/>
            </a:endParaRPr>
          </a:p>
        </p:txBody>
      </p:sp>
      <p:sp>
        <p:nvSpPr>
          <p:cNvPr id="5" name="圆角矩形 4"/>
          <p:cNvSpPr/>
          <p:nvPr/>
        </p:nvSpPr>
        <p:spPr bwMode="auto">
          <a:xfrm>
            <a:off x="767080" y="1080770"/>
            <a:ext cx="2134235" cy="550545"/>
          </a:xfrm>
          <a:prstGeom prst="roundRect">
            <a:avLst/>
          </a:prstGeom>
          <a:solidFill>
            <a:srgbClr val="99CC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5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500" b="1" i="0" u="none" strike="noStrike" kern="1200" cap="none" spc="0" normalizeH="0" baseline="0" noProof="0" dirty="0">
                <a:ln>
                  <a:noFill/>
                </a:ln>
                <a:solidFill>
                  <a:schemeClr val="tx1"/>
                </a:solidFill>
                <a:effectLst/>
                <a:uLnTx/>
                <a:uFillTx/>
                <a:latin typeface="+mn-ea"/>
                <a:ea typeface="+mn-ea"/>
                <a:cs typeface="+mn-cs"/>
              </a:rPr>
              <a:t>注意事项</a:t>
            </a:r>
            <a:r>
              <a:rPr kumimoji="0" lang="en-US" altLang="zh-CN" sz="2500" b="1" i="0" u="none" strike="noStrike" kern="1200" cap="none" spc="0" normalizeH="0" baseline="0" noProof="0" dirty="0">
                <a:ln>
                  <a:noFill/>
                </a:ln>
                <a:solidFill>
                  <a:schemeClr val="tx1"/>
                </a:solidFill>
                <a:effectLst/>
                <a:uLnTx/>
                <a:uFillTx/>
                <a:latin typeface="+mn-ea"/>
                <a:ea typeface="+mn-ea"/>
                <a:cs typeface="+mn-cs"/>
              </a:rPr>
              <a:t>〗</a:t>
            </a:r>
            <a:endParaRPr kumimoji="0" lang="en-US" altLang="zh-CN" sz="25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三、呼吸测量技术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7103745" y="2205355"/>
            <a:ext cx="4344670" cy="331216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03" name="文本占位符 153602"/>
          <p:cNvSpPr>
            <a:spLocks noGrp="1"/>
          </p:cNvSpPr>
          <p:nvPr>
            <p:ph type="body" idx="4294967295"/>
          </p:nvPr>
        </p:nvSpPr>
        <p:spPr>
          <a:xfrm>
            <a:off x="478790" y="1844675"/>
            <a:ext cx="6357620" cy="1543685"/>
          </a:xfrm>
        </p:spPr>
        <p:txBody>
          <a:bodyPr>
            <a:normAutofit lnSpcReduction="20000"/>
          </a:bodyPr>
          <a:p>
            <a:pPr algn="just">
              <a:lnSpc>
                <a:spcPct val="150000"/>
              </a:lnSpc>
            </a:pPr>
            <a:r>
              <a:rPr lang="zh-CN" altLang="en-US" sz="1800" b="1" dirty="0">
                <a:latin typeface="+mn-lt"/>
                <a:ea typeface="+mn-lt"/>
                <a:cs typeface="+mn-lt"/>
              </a:rPr>
              <a:t>（1）向患者及其家属解释呼吸监测的重要性。</a:t>
            </a:r>
            <a:endParaRPr lang="zh-CN" altLang="en-US" sz="1800" b="1" dirty="0">
              <a:latin typeface="+mn-lt"/>
              <a:ea typeface="+mn-lt"/>
              <a:cs typeface="+mn-lt"/>
            </a:endParaRPr>
          </a:p>
          <a:p>
            <a:pPr algn="just">
              <a:lnSpc>
                <a:spcPct val="150000"/>
              </a:lnSpc>
            </a:pPr>
            <a:r>
              <a:rPr lang="zh-CN" altLang="en-US" sz="1800" b="1" dirty="0">
                <a:latin typeface="+mn-lt"/>
                <a:ea typeface="+mn-lt"/>
                <a:cs typeface="+mn-lt"/>
              </a:rPr>
              <a:t>（2）指导家属学会正确测量呼吸的方法。</a:t>
            </a:r>
            <a:endParaRPr lang="zh-CN" altLang="en-US" sz="1800" b="1" dirty="0">
              <a:latin typeface="+mn-lt"/>
              <a:ea typeface="+mn-lt"/>
              <a:cs typeface="+mn-lt"/>
            </a:endParaRPr>
          </a:p>
          <a:p>
            <a:pPr algn="just">
              <a:lnSpc>
                <a:spcPct val="150000"/>
              </a:lnSpc>
            </a:pPr>
            <a:r>
              <a:rPr lang="zh-CN" altLang="en-US" sz="1800" b="1" dirty="0">
                <a:latin typeface="+mn-lt"/>
                <a:ea typeface="+mn-lt"/>
                <a:cs typeface="+mn-lt"/>
              </a:rPr>
              <a:t>（3）向患者及家属介绍基本的呼吸生理和正常值。</a:t>
            </a:r>
            <a:endParaRPr lang="zh-CN" altLang="en-US" sz="1800" b="1" dirty="0">
              <a:latin typeface="+mn-lt"/>
              <a:ea typeface="+mn-lt"/>
              <a:cs typeface="+mn-lt"/>
            </a:endParaRPr>
          </a:p>
        </p:txBody>
      </p:sp>
      <p:sp>
        <p:nvSpPr>
          <p:cNvPr id="5" name="圆角矩形 4"/>
          <p:cNvSpPr/>
          <p:nvPr/>
        </p:nvSpPr>
        <p:spPr bwMode="auto">
          <a:xfrm>
            <a:off x="767080" y="1080770"/>
            <a:ext cx="2134235" cy="550545"/>
          </a:xfrm>
          <a:prstGeom prst="roundRect">
            <a:avLst/>
          </a:prstGeom>
          <a:solidFill>
            <a:srgbClr val="99CC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sz="2500" b="1" i="0" u="none" strike="noStrike" kern="1200" cap="none" spc="0" normalizeH="0" baseline="0" noProof="0" dirty="0">
                <a:ln>
                  <a:noFill/>
                </a:ln>
                <a:solidFill>
                  <a:schemeClr val="tx1"/>
                </a:solidFill>
                <a:effectLst/>
                <a:uLnTx/>
                <a:uFillTx/>
                <a:latin typeface="+mn-ea"/>
                <a:ea typeface="+mn-ea"/>
                <a:cs typeface="+mn-cs"/>
              </a:rPr>
              <a:t>健康教育</a:t>
            </a:r>
            <a:endParaRPr kumimoji="0" sz="25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三、呼吸测量技术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圆角矩形 2"/>
          <p:cNvSpPr/>
          <p:nvPr>
            <p:custDataLst>
              <p:tags r:id="rId2"/>
            </p:custDataLst>
          </p:nvPr>
        </p:nvSpPr>
        <p:spPr bwMode="auto">
          <a:xfrm>
            <a:off x="695325" y="3422015"/>
            <a:ext cx="2134235" cy="550545"/>
          </a:xfrm>
          <a:prstGeom prst="roundRect">
            <a:avLst/>
          </a:prstGeom>
          <a:solidFill>
            <a:srgbClr val="99CC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r>
              <a:rPr kumimoji="0" sz="2500" b="1" i="0" u="none" strike="noStrike" kern="1200" cap="none" spc="0" normalizeH="0" baseline="0" noProof="0" dirty="0">
                <a:ln>
                  <a:noFill/>
                </a:ln>
                <a:solidFill>
                  <a:schemeClr val="tx1"/>
                </a:solidFill>
                <a:effectLst/>
                <a:uLnTx/>
                <a:uFillTx/>
                <a:latin typeface="+mn-ea"/>
                <a:ea typeface="+mn-ea"/>
                <a:cs typeface="+mn-cs"/>
              </a:rPr>
              <a:t>目标评价</a:t>
            </a:r>
            <a:endParaRPr kumimoji="0" sz="2500" b="1" i="0" u="none" strike="noStrike" kern="1200" cap="none" spc="0" normalizeH="0" baseline="0" noProof="0" dirty="0">
              <a:ln>
                <a:noFill/>
              </a:ln>
              <a:solidFill>
                <a:schemeClr val="tx1"/>
              </a:solidFill>
              <a:effectLst/>
              <a:uLnTx/>
              <a:uFillTx/>
              <a:latin typeface="+mn-ea"/>
              <a:ea typeface="+mn-ea"/>
              <a:cs typeface="+mn-cs"/>
            </a:endParaRPr>
          </a:p>
        </p:txBody>
      </p:sp>
      <p:sp>
        <p:nvSpPr>
          <p:cNvPr id="6" name="文本占位符 153602"/>
          <p:cNvSpPr>
            <a:spLocks noGrp="1"/>
          </p:cNvSpPr>
          <p:nvPr>
            <p:custDataLst>
              <p:tags r:id="rId3"/>
            </p:custDataLst>
          </p:nvPr>
        </p:nvSpPr>
        <p:spPr>
          <a:xfrm>
            <a:off x="551180" y="4293235"/>
            <a:ext cx="6357620" cy="1543685"/>
          </a:xfrm>
          <a:prstGeom prst="rect">
            <a:avLst/>
          </a:prstGeom>
        </p:spPr>
        <p:txBody>
          <a:bodyPr vert="horz" lIns="91440" tIns="45720" rIns="91440" bIns="45720" rtlCol="0">
            <a:normAutofit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zh-CN" altLang="en-US" sz="1800" b="1" dirty="0">
                <a:latin typeface="+mn-lt"/>
                <a:ea typeface="+mn-lt"/>
                <a:cs typeface="+mn-lt"/>
              </a:rPr>
              <a:t>（1）患者及家属理解监测呼吸的重要性。</a:t>
            </a:r>
            <a:endParaRPr lang="zh-CN" altLang="en-US" sz="1800" b="1" dirty="0">
              <a:latin typeface="+mn-lt"/>
              <a:ea typeface="+mn-lt"/>
              <a:cs typeface="+mn-lt"/>
            </a:endParaRPr>
          </a:p>
          <a:p>
            <a:pPr algn="just">
              <a:lnSpc>
                <a:spcPct val="150000"/>
              </a:lnSpc>
            </a:pPr>
            <a:r>
              <a:rPr lang="zh-CN" altLang="en-US" sz="1800" b="1" dirty="0">
                <a:latin typeface="+mn-lt"/>
                <a:ea typeface="+mn-lt"/>
                <a:cs typeface="+mn-lt"/>
              </a:rPr>
              <a:t>（2）患者及家属知晓呼吸的正常值。</a:t>
            </a:r>
            <a:endParaRPr lang="zh-CN" altLang="en-US" sz="1800" b="1" dirty="0">
              <a:latin typeface="+mn-lt"/>
              <a:ea typeface="+mn-lt"/>
              <a:cs typeface="+mn-lt"/>
            </a:endParaRPr>
          </a:p>
          <a:p>
            <a:pPr algn="just">
              <a:lnSpc>
                <a:spcPct val="150000"/>
              </a:lnSpc>
            </a:pPr>
            <a:r>
              <a:rPr lang="zh-CN" altLang="en-US" sz="1800" b="1" dirty="0">
                <a:latin typeface="+mn-lt"/>
                <a:ea typeface="+mn-lt"/>
                <a:cs typeface="+mn-lt"/>
              </a:rPr>
              <a:t>（3）测量结果准确。</a:t>
            </a:r>
            <a:endParaRPr lang="zh-CN" altLang="en-US" sz="1800" b="1" dirty="0">
              <a:latin typeface="+mn-lt"/>
              <a:ea typeface="+mn-lt"/>
              <a:cs typeface="+mn-lt"/>
            </a:endParaRPr>
          </a:p>
        </p:txBody>
      </p:sp>
      <p:pic>
        <p:nvPicPr>
          <p:cNvPr id="101" name="图片 100"/>
          <p:cNvPicPr/>
          <p:nvPr/>
        </p:nvPicPr>
        <p:blipFill>
          <a:blip r:embed="rId4"/>
          <a:stretch>
            <a:fillRect/>
          </a:stretch>
        </p:blipFill>
        <p:spPr>
          <a:xfrm>
            <a:off x="7752080" y="1628775"/>
            <a:ext cx="3502660" cy="4196715"/>
          </a:xfrm>
          <a:prstGeom prst="rect">
            <a:avLst/>
          </a:prstGeom>
          <a:noFill/>
          <a:ln w="9525">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2211705" y="2070735"/>
            <a:ext cx="7498080" cy="2306955"/>
          </a:xfrm>
          <a:prstGeom prst="rect">
            <a:avLst/>
          </a:prstGeom>
          <a:noFill/>
          <a:ln>
            <a:noFill/>
          </a:ln>
        </p:spPr>
        <p:txBody>
          <a:bodyPr wrap="none" rtlCol="0" anchor="t">
            <a:spAutoFit/>
          </a:bodyPr>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第四节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sym typeface="+mn-ea"/>
              </a:rPr>
              <a:t>血压的观察和护理</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4" name="Rectangle 5"/>
          <p:cNvSpPr>
            <a:spLocks noChangeArrowheads="1"/>
          </p:cNvSpPr>
          <p:nvPr/>
        </p:nvSpPr>
        <p:spPr bwMode="auto">
          <a:xfrm>
            <a:off x="730885" y="4361180"/>
            <a:ext cx="11082655" cy="1337945"/>
          </a:xfrm>
          <a:prstGeom prst="rect">
            <a:avLst/>
          </a:prstGeom>
          <a:noFill/>
          <a:ln w="9525" algn="ctr">
            <a:noFill/>
            <a:miter lim="800000"/>
          </a:ln>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9900CC"/>
                </a:solidFill>
                <a:effectLst>
                  <a:outerShdw blurRad="38100" dist="38100" dir="2700000" algn="tl">
                    <a:srgbClr val="C0C0C0"/>
                  </a:outerShdw>
                </a:effectLst>
                <a:uLnTx/>
                <a:uFillTx/>
                <a:latin typeface="+mn-ea"/>
                <a:ea typeface="+mn-ea"/>
                <a:cs typeface="+mn-cs"/>
              </a:rPr>
              <a:t>血压</a:t>
            </a:r>
            <a:r>
              <a:rPr kumimoji="0" lang="zh-CN" altLang="en-US"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mn-ea"/>
                <a:ea typeface="+mn-ea"/>
                <a:cs typeface="+mn-cs"/>
              </a:rPr>
              <a:t>是血管内流动的血液对血管壁的压力，一般是指动脉血压。心室收缩时动脉壁所承受的压力称为</a:t>
            </a:r>
            <a:r>
              <a:rPr kumimoji="0" lang="zh-CN" altLang="en-US" sz="1800" b="1" i="0" u="none" strike="noStrike" kern="1200" cap="none" spc="0" normalizeH="0" baseline="0" noProof="0" dirty="0">
                <a:ln>
                  <a:noFill/>
                </a:ln>
                <a:solidFill>
                  <a:srgbClr val="9900CC"/>
                </a:solidFill>
                <a:effectLst>
                  <a:outerShdw blurRad="38100" dist="38100" dir="2700000" algn="tl">
                    <a:srgbClr val="C0C0C0"/>
                  </a:outerShdw>
                </a:effectLst>
                <a:uLnTx/>
                <a:uFillTx/>
                <a:latin typeface="+mn-ea"/>
                <a:ea typeface="+mn-ea"/>
                <a:cs typeface="+mn-cs"/>
              </a:rPr>
              <a:t>收缩压</a:t>
            </a:r>
            <a:r>
              <a:rPr kumimoji="0" lang="zh-CN" altLang="en-US"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mn-ea"/>
                <a:ea typeface="+mn-ea"/>
                <a:cs typeface="+mn-cs"/>
              </a:rPr>
              <a:t>。心室舒张时动脉血压下降达到的最低值称为</a:t>
            </a:r>
            <a:r>
              <a:rPr kumimoji="0" lang="zh-CN" altLang="en-US" sz="1800" b="1" i="0" u="none" strike="noStrike" kern="1200" cap="none" spc="0" normalizeH="0" baseline="0" noProof="0" dirty="0">
                <a:ln>
                  <a:noFill/>
                </a:ln>
                <a:solidFill>
                  <a:srgbClr val="9900CC"/>
                </a:solidFill>
                <a:effectLst>
                  <a:outerShdw blurRad="38100" dist="38100" dir="2700000" algn="tl">
                    <a:srgbClr val="C0C0C0"/>
                  </a:outerShdw>
                </a:effectLst>
                <a:uLnTx/>
                <a:uFillTx/>
                <a:latin typeface="+mn-ea"/>
                <a:ea typeface="+mn-ea"/>
                <a:cs typeface="+mn-cs"/>
              </a:rPr>
              <a:t>舒张压</a:t>
            </a:r>
            <a:r>
              <a:rPr kumimoji="0" lang="zh-CN" altLang="en-US"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mn-ea"/>
                <a:ea typeface="+mn-ea"/>
                <a:cs typeface="+mn-cs"/>
              </a:rPr>
              <a:t>。收缩压与舒张压之差称为</a:t>
            </a:r>
            <a:r>
              <a:rPr kumimoji="0" lang="zh-CN" altLang="en-US" sz="1800" b="1" i="0" u="none" strike="noStrike" kern="1200" cap="none" spc="0" normalizeH="0" baseline="0" noProof="0" dirty="0">
                <a:ln>
                  <a:noFill/>
                </a:ln>
                <a:solidFill>
                  <a:srgbClr val="9900CC"/>
                </a:solidFill>
                <a:effectLst>
                  <a:outerShdw blurRad="38100" dist="38100" dir="2700000" algn="tl">
                    <a:srgbClr val="C0C0C0"/>
                  </a:outerShdw>
                </a:effectLst>
                <a:uLnTx/>
                <a:uFillTx/>
                <a:latin typeface="+mn-ea"/>
                <a:ea typeface="+mn-ea"/>
                <a:cs typeface="+mn-cs"/>
              </a:rPr>
              <a:t>脉压</a:t>
            </a:r>
            <a:r>
              <a:rPr kumimoji="0" lang="zh-CN" altLang="en-US"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mn-ea"/>
                <a:ea typeface="+mn-ea"/>
                <a:cs typeface="+mn-cs"/>
              </a:rPr>
              <a:t>。一个心动周期中动脉血压的平均值称为</a:t>
            </a:r>
            <a:r>
              <a:rPr kumimoji="0" lang="zh-CN" altLang="en-US" sz="1800" b="1" i="0" u="none" strike="noStrike" kern="1200" cap="none" spc="0" normalizeH="0" baseline="0" noProof="0" dirty="0">
                <a:ln>
                  <a:noFill/>
                </a:ln>
                <a:solidFill>
                  <a:srgbClr val="9900CC"/>
                </a:solidFill>
                <a:effectLst>
                  <a:outerShdw blurRad="38100" dist="38100" dir="2700000" algn="tl">
                    <a:srgbClr val="C0C0C0"/>
                  </a:outerShdw>
                </a:effectLst>
                <a:uLnTx/>
                <a:uFillTx/>
                <a:latin typeface="+mn-ea"/>
                <a:ea typeface="+mn-ea"/>
                <a:cs typeface="+mn-cs"/>
              </a:rPr>
              <a:t>平均动脉压</a:t>
            </a:r>
            <a:r>
              <a:rPr kumimoji="0" lang="zh-CN" altLang="en-US"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mn-ea"/>
                <a:ea typeface="+mn-ea"/>
                <a:cs typeface="+mn-cs"/>
              </a:rPr>
              <a:t>，平均动脉压简略估算方法为：平均动脉压</a:t>
            </a:r>
            <a:r>
              <a:rPr kumimoji="0" lang="en-US" altLang="zh-CN"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mn-ea"/>
                <a:ea typeface="+mn-ea"/>
                <a:cs typeface="+mn-cs"/>
              </a:rPr>
              <a:t>=</a:t>
            </a:r>
            <a:r>
              <a:rPr kumimoji="0" lang="zh-CN" altLang="en-US"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mn-ea"/>
                <a:ea typeface="+mn-ea"/>
                <a:cs typeface="+mn-cs"/>
              </a:rPr>
              <a:t>舒张压＋</a:t>
            </a:r>
            <a:r>
              <a:rPr kumimoji="0" lang="en-US" altLang="zh-CN"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mn-ea"/>
                <a:ea typeface="+mn-ea"/>
                <a:cs typeface="+mn-cs"/>
              </a:rPr>
              <a:t>l/3</a:t>
            </a:r>
            <a:r>
              <a:rPr kumimoji="0" lang="zh-CN" altLang="en-US"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mn-ea"/>
                <a:ea typeface="+mn-ea"/>
                <a:cs typeface="+mn-cs"/>
              </a:rPr>
              <a:t>脉压。  </a:t>
            </a:r>
            <a:endParaRPr kumimoji="0" lang="en-US" altLang="zh-CN" sz="1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mn-ea"/>
              <a:ea typeface="+mn-ea"/>
              <a:cs typeface="+mn-cs"/>
            </a:endParaRPr>
          </a:p>
        </p:txBody>
      </p:sp>
      <p:sp>
        <p:nvSpPr>
          <p:cNvPr id="154628" name="AutoShape 7"/>
          <p:cNvSpPr/>
          <p:nvPr/>
        </p:nvSpPr>
        <p:spPr>
          <a:xfrm>
            <a:off x="4781401" y="298059"/>
            <a:ext cx="2890424" cy="2298741"/>
          </a:xfrm>
          <a:prstGeom prst="diamond">
            <a:avLst/>
          </a:prstGeom>
          <a:solidFill>
            <a:srgbClr val="F8F8F8"/>
          </a:solidFill>
          <a:ln w="9525" cap="flat" cmpd="sng">
            <a:prstDash val="solid"/>
            <a:miter/>
            <a:headEnd type="none" w="med" len="med"/>
            <a:tailEnd type="none" w="med" len="med"/>
          </a:ln>
          <a:scene3d>
            <a:camera prst="legacyObliqueBottom">
              <a:rot lat="20100000" lon="0" rev="0"/>
            </a:camera>
            <a:lightRig rig="legacyNormal2" dir="t"/>
          </a:scene3d>
          <a:sp3d extrusionH="163500" prstMaterial="legacyPlastic">
            <a:bevelT w="13500" h="13500" prst="angle"/>
            <a:bevelB w="13500" h="13500" prst="angle"/>
            <a:extrusionClr>
              <a:srgbClr val="F8F8F8"/>
            </a:extrusionClr>
          </a:sp3d>
        </p:spPr>
        <p:txBody>
          <a:bodyPr wrap="none" anchor="ctr" anchorCtr="0">
            <a:flatTx/>
          </a:bodyPr>
          <a:p>
            <a:pPr algn="ctr">
              <a:buNone/>
            </a:pPr>
            <a:endParaRPr lang="zh-CN" altLang="en-US" sz="2400" dirty="0">
              <a:solidFill>
                <a:schemeClr val="tx1"/>
              </a:solidFill>
              <a:latin typeface="Arial" panose="020B0604020202020204" pitchFamily="34" charset="0"/>
              <a:ea typeface="宋体" panose="02010600030101010101" pitchFamily="2" charset="-122"/>
            </a:endParaRPr>
          </a:p>
        </p:txBody>
      </p:sp>
      <p:sp>
        <p:nvSpPr>
          <p:cNvPr id="154629" name="AutoShape 8"/>
          <p:cNvSpPr/>
          <p:nvPr/>
        </p:nvSpPr>
        <p:spPr>
          <a:xfrm>
            <a:off x="3326082" y="1319722"/>
            <a:ext cx="2890424" cy="2298741"/>
          </a:xfrm>
          <a:prstGeom prst="diamond">
            <a:avLst/>
          </a:prstGeom>
          <a:solidFill>
            <a:srgbClr val="F8F8F8"/>
          </a:solidFill>
          <a:ln w="9525" cap="flat" cmpd="sng">
            <a:prstDash val="solid"/>
            <a:miter/>
            <a:headEnd type="none" w="med" len="med"/>
            <a:tailEnd type="none" w="med" len="med"/>
          </a:ln>
          <a:scene3d>
            <a:camera prst="legacyObliqueBottom">
              <a:rot lat="20100000" lon="0" rev="0"/>
            </a:camera>
            <a:lightRig rig="legacyFlat2" dir="t"/>
          </a:scene3d>
          <a:sp3d extrusionH="163500" prstMaterial="legacyPlastic">
            <a:bevelT w="13500" h="13500" prst="angle"/>
            <a:bevelB w="13500" h="13500" prst="angle"/>
            <a:extrusionClr>
              <a:srgbClr val="F8F8F8"/>
            </a:extrusionClr>
          </a:sp3d>
        </p:spPr>
        <p:txBody>
          <a:bodyPr wrap="none" anchor="ctr" anchorCtr="0">
            <a:flatTx/>
          </a:bodyPr>
          <a:p>
            <a:pPr algn="ctr">
              <a:buNone/>
            </a:pPr>
            <a:endParaRPr lang="zh-CN" altLang="en-US" sz="2400" dirty="0">
              <a:solidFill>
                <a:schemeClr val="tx1"/>
              </a:solidFill>
              <a:latin typeface="Arial" panose="020B0604020202020204" pitchFamily="34" charset="0"/>
              <a:ea typeface="宋体" panose="02010600030101010101" pitchFamily="2" charset="-122"/>
            </a:endParaRPr>
          </a:p>
        </p:txBody>
      </p:sp>
      <p:sp>
        <p:nvSpPr>
          <p:cNvPr id="154630" name="AutoShape 9"/>
          <p:cNvSpPr/>
          <p:nvPr/>
        </p:nvSpPr>
        <p:spPr>
          <a:xfrm>
            <a:off x="6233044" y="1319722"/>
            <a:ext cx="2890424" cy="2298741"/>
          </a:xfrm>
          <a:prstGeom prst="diamond">
            <a:avLst/>
          </a:prstGeom>
          <a:solidFill>
            <a:srgbClr val="F8F8F8"/>
          </a:solidFill>
          <a:ln w="9525" cap="flat" cmpd="sng">
            <a:prstDash val="solid"/>
            <a:miter/>
            <a:headEnd type="none" w="med" len="med"/>
            <a:tailEnd type="none" w="med" len="med"/>
          </a:ln>
          <a:scene3d>
            <a:camera prst="legacyObliqueBottom">
              <a:rot lat="20100000" lon="0" rev="0"/>
            </a:camera>
            <a:lightRig rig="legacyFlat2" dir="t"/>
          </a:scene3d>
          <a:sp3d extrusionH="163500" prstMaterial="legacyPlastic">
            <a:bevelT w="13500" h="13500" prst="angle"/>
            <a:bevelB w="13500" h="13500" prst="angle"/>
            <a:extrusionClr>
              <a:srgbClr val="F8F8F8"/>
            </a:extrusionClr>
          </a:sp3d>
        </p:spPr>
        <p:txBody>
          <a:bodyPr wrap="none" anchor="ctr" anchorCtr="0">
            <a:flatTx/>
          </a:bodyPr>
          <a:p>
            <a:pPr algn="ctr">
              <a:buNone/>
            </a:pPr>
            <a:endParaRPr lang="zh-CN" altLang="en-US" sz="2400" dirty="0">
              <a:solidFill>
                <a:schemeClr val="tx1"/>
              </a:solidFill>
              <a:latin typeface="Arial" panose="020B0604020202020204" pitchFamily="34" charset="0"/>
              <a:ea typeface="宋体" panose="02010600030101010101" pitchFamily="2" charset="-122"/>
            </a:endParaRPr>
          </a:p>
        </p:txBody>
      </p:sp>
      <p:grpSp>
        <p:nvGrpSpPr>
          <p:cNvPr id="154631" name="Group 10"/>
          <p:cNvGrpSpPr/>
          <p:nvPr/>
        </p:nvGrpSpPr>
        <p:grpSpPr>
          <a:xfrm>
            <a:off x="4768537" y="46318"/>
            <a:ext cx="2890425" cy="2298743"/>
            <a:chOff x="2144" y="1110"/>
            <a:chExt cx="1573" cy="1251"/>
          </a:xfrm>
        </p:grpSpPr>
        <p:sp>
          <p:nvSpPr>
            <p:cNvPr id="76810" name="AutoShape 11"/>
            <p:cNvSpPr>
              <a:spLocks noChangeArrowheads="1"/>
            </p:cNvSpPr>
            <p:nvPr/>
          </p:nvSpPr>
          <p:spPr bwMode="gray">
            <a:xfrm>
              <a:off x="2144" y="1110"/>
              <a:ext cx="1573" cy="1251"/>
            </a:xfrm>
            <a:prstGeom prst="diamond">
              <a:avLst/>
            </a:prstGeom>
            <a:gradFill rotWithShape="1">
              <a:gsLst>
                <a:gs pos="0">
                  <a:schemeClr val="accent1">
                    <a:gamma/>
                    <a:shade val="46275"/>
                    <a:invGamma/>
                  </a:schemeClr>
                </a:gs>
                <a:gs pos="100000">
                  <a:schemeClr val="accent1"/>
                </a:gs>
              </a:gsLst>
              <a:lin ang="5400000" scaled="1"/>
            </a:gradFill>
            <a:ln w="9525">
              <a:miter lim="800000"/>
            </a:ln>
            <a:effectLst/>
            <a:scene3d>
              <a:camera prst="legacyObliqueBottom">
                <a:rot lat="20099996" lon="0" rev="0"/>
              </a:camera>
              <a:lightRig rig="legacyFlat2" dir="t"/>
            </a:scene3d>
            <a:sp3d extrusionH="163500" prstMaterial="legacyPlastic">
              <a:bevelT w="13500" h="13500" prst="angle"/>
              <a:bevelB w="13500" h="13500" prst="angle"/>
              <a:extrusionClr>
                <a:schemeClr val="accent1"/>
              </a:extrusionClr>
            </a:sp3d>
          </p:spPr>
          <p:txBody>
            <a:bodyPr wrap="none" anchor="ctr">
              <a:flatTx/>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54633" name="Line 12"/>
            <p:cNvSpPr/>
            <p:nvPr/>
          </p:nvSpPr>
          <p:spPr>
            <a:xfrm>
              <a:off x="2144" y="1736"/>
              <a:ext cx="787" cy="433"/>
            </a:xfrm>
            <a:prstGeom prst="line">
              <a:avLst/>
            </a:prstGeom>
            <a:ln w="6350" cap="flat" cmpd="sng">
              <a:solidFill>
                <a:srgbClr val="FFFFFF">
                  <a:alpha val="30196"/>
                </a:srgbClr>
              </a:solidFill>
              <a:prstDash val="solid"/>
              <a:headEnd type="none" w="med" len="med"/>
              <a:tailEnd type="none" w="med" len="med"/>
            </a:ln>
          </p:spPr>
        </p:sp>
      </p:grpSp>
      <p:grpSp>
        <p:nvGrpSpPr>
          <p:cNvPr id="154634" name="Group 13"/>
          <p:cNvGrpSpPr/>
          <p:nvPr/>
        </p:nvGrpSpPr>
        <p:grpSpPr>
          <a:xfrm>
            <a:off x="3313218" y="1101057"/>
            <a:ext cx="2890425" cy="2298743"/>
            <a:chOff x="1352" y="1684"/>
            <a:chExt cx="1573" cy="1251"/>
          </a:xfrm>
        </p:grpSpPr>
        <p:sp>
          <p:nvSpPr>
            <p:cNvPr id="76813" name="AutoShape 14"/>
            <p:cNvSpPr>
              <a:spLocks noChangeArrowheads="1"/>
            </p:cNvSpPr>
            <p:nvPr/>
          </p:nvSpPr>
          <p:spPr bwMode="gray">
            <a:xfrm>
              <a:off x="1352" y="1684"/>
              <a:ext cx="1573" cy="1251"/>
            </a:xfrm>
            <a:prstGeom prst="diamond">
              <a:avLst/>
            </a:prstGeom>
            <a:gradFill rotWithShape="1">
              <a:gsLst>
                <a:gs pos="0">
                  <a:schemeClr val="accent2">
                    <a:gamma/>
                    <a:shade val="46275"/>
                    <a:invGamma/>
                  </a:schemeClr>
                </a:gs>
                <a:gs pos="100000">
                  <a:schemeClr val="accent2"/>
                </a:gs>
              </a:gsLst>
              <a:lin ang="5400000" scaled="1"/>
            </a:gradFill>
            <a:ln w="9525">
              <a:miter lim="800000"/>
            </a:ln>
            <a:effectLst/>
            <a:scene3d>
              <a:camera prst="legacyObliqueBottom">
                <a:rot lat="20099996" lon="0" rev="0"/>
              </a:camera>
              <a:lightRig rig="legacyNormal2" dir="t"/>
            </a:scene3d>
            <a:sp3d extrusionH="163500" prstMaterial="legacyPlastic">
              <a:bevelT w="13500" h="13500" prst="angle"/>
              <a:bevelB w="13500" h="13500" prst="angle"/>
              <a:extrusionClr>
                <a:schemeClr val="accent2"/>
              </a:extrusionClr>
            </a:sp3d>
          </p:spPr>
          <p:txBody>
            <a:bodyPr wrap="none" anchor="ctr">
              <a:flatTx/>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54636" name="Line 15"/>
            <p:cNvSpPr/>
            <p:nvPr/>
          </p:nvSpPr>
          <p:spPr>
            <a:xfrm>
              <a:off x="1355" y="2307"/>
              <a:ext cx="787" cy="433"/>
            </a:xfrm>
            <a:prstGeom prst="line">
              <a:avLst/>
            </a:prstGeom>
            <a:ln w="6350" cap="flat" cmpd="sng">
              <a:solidFill>
                <a:srgbClr val="FFFFFF">
                  <a:alpha val="30196"/>
                </a:srgbClr>
              </a:solidFill>
              <a:prstDash val="solid"/>
              <a:headEnd type="none" w="med" len="med"/>
              <a:tailEnd type="none" w="med" len="med"/>
            </a:ln>
          </p:spPr>
        </p:sp>
      </p:grpSp>
      <p:grpSp>
        <p:nvGrpSpPr>
          <p:cNvPr id="154637" name="Group 16"/>
          <p:cNvGrpSpPr/>
          <p:nvPr/>
        </p:nvGrpSpPr>
        <p:grpSpPr>
          <a:xfrm>
            <a:off x="6220181" y="1101057"/>
            <a:ext cx="2890425" cy="2298743"/>
            <a:chOff x="2934" y="1684"/>
            <a:chExt cx="1573" cy="1251"/>
          </a:xfrm>
        </p:grpSpPr>
        <p:sp>
          <p:nvSpPr>
            <p:cNvPr id="76816" name="AutoShape 17"/>
            <p:cNvSpPr>
              <a:spLocks noChangeArrowheads="1"/>
            </p:cNvSpPr>
            <p:nvPr/>
          </p:nvSpPr>
          <p:spPr bwMode="gray">
            <a:xfrm>
              <a:off x="2934" y="1684"/>
              <a:ext cx="1573" cy="1251"/>
            </a:xfrm>
            <a:prstGeom prst="diamond">
              <a:avLst/>
            </a:prstGeom>
            <a:gradFill rotWithShape="1">
              <a:gsLst>
                <a:gs pos="0">
                  <a:schemeClr val="hlink">
                    <a:gamma/>
                    <a:shade val="46275"/>
                    <a:invGamma/>
                  </a:schemeClr>
                </a:gs>
                <a:gs pos="100000">
                  <a:schemeClr val="hlink"/>
                </a:gs>
              </a:gsLst>
              <a:lin ang="5400000" scaled="1"/>
            </a:gradFill>
            <a:ln w="9525">
              <a:miter lim="800000"/>
            </a:ln>
            <a:effectLst/>
            <a:scene3d>
              <a:camera prst="legacyObliqueBottom">
                <a:rot lat="20099996" lon="0" rev="0"/>
              </a:camera>
              <a:lightRig rig="legacyNormal2" dir="t"/>
            </a:scene3d>
            <a:sp3d extrusionH="163500" prstMaterial="legacyPlastic">
              <a:bevelT w="13500" h="13500" prst="angle"/>
              <a:bevelB w="13500" h="13500" prst="angle"/>
              <a:extrusionClr>
                <a:schemeClr val="hlink"/>
              </a:extrusionClr>
            </a:sp3d>
          </p:spPr>
          <p:txBody>
            <a:bodyPr wrap="none" anchor="ctr">
              <a:flatTx/>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54639" name="Line 18"/>
            <p:cNvSpPr/>
            <p:nvPr/>
          </p:nvSpPr>
          <p:spPr>
            <a:xfrm>
              <a:off x="2941" y="2308"/>
              <a:ext cx="787" cy="433"/>
            </a:xfrm>
            <a:prstGeom prst="line">
              <a:avLst/>
            </a:prstGeom>
            <a:ln w="6350" cap="flat" cmpd="sng">
              <a:solidFill>
                <a:srgbClr val="FFFFFF">
                  <a:alpha val="30196"/>
                </a:srgbClr>
              </a:solidFill>
              <a:prstDash val="solid"/>
              <a:headEnd type="none" w="med" len="med"/>
              <a:tailEnd type="none" w="med" len="med"/>
            </a:ln>
          </p:spPr>
        </p:sp>
      </p:grpSp>
      <p:sp>
        <p:nvSpPr>
          <p:cNvPr id="46" name="Text Box 19"/>
          <p:cNvSpPr txBox="1">
            <a:spLocks noChangeArrowheads="1"/>
          </p:cNvSpPr>
          <p:nvPr/>
        </p:nvSpPr>
        <p:spPr bwMode="gray">
          <a:xfrm>
            <a:off x="5322570" y="842645"/>
            <a:ext cx="1782445" cy="706755"/>
          </a:xfrm>
          <a:prstGeom prst="rect">
            <a:avLst/>
          </a:prstGeom>
          <a:noFill/>
          <a:ln w="9525">
            <a:noFill/>
            <a:miter lim="800000"/>
          </a:ln>
          <a:effectLst>
            <a:outerShdw dist="17961" dir="2700000" algn="ctr" rotWithShape="0">
              <a:srgbClr val="969696">
                <a:alpha val="50000"/>
              </a:srgbClr>
            </a:outerShdw>
          </a:effectLst>
        </p:spPr>
        <p:txBody>
          <a:bodyPr wrap="square">
            <a:spAutoFit/>
          </a:bodyPr>
          <a:p>
            <a:pPr algn="ctr">
              <a:spcBef>
                <a:spcPct val="50000"/>
              </a:spcBef>
            </a:pPr>
            <a:r>
              <a:rPr lang="zh-CN" altLang="en-US" sz="2000" b="1" dirty="0">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一、正常血压及生理变化 </a:t>
            </a:r>
            <a:endParaRPr lang="zh-CN" altLang="en-US" sz="2000" b="1" dirty="0">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endParaRPr>
          </a:p>
        </p:txBody>
      </p:sp>
      <p:sp>
        <p:nvSpPr>
          <p:cNvPr id="47" name="Text Box 20"/>
          <p:cNvSpPr txBox="1">
            <a:spLocks noChangeArrowheads="1"/>
          </p:cNvSpPr>
          <p:nvPr/>
        </p:nvSpPr>
        <p:spPr bwMode="gray">
          <a:xfrm>
            <a:off x="3791585" y="1867535"/>
            <a:ext cx="1845310" cy="706755"/>
          </a:xfrm>
          <a:prstGeom prst="rect">
            <a:avLst/>
          </a:prstGeom>
          <a:noFill/>
          <a:ln w="9525">
            <a:noFill/>
            <a:miter lim="800000"/>
          </a:ln>
          <a:effectLst>
            <a:outerShdw dist="17961" dir="2700000" algn="ctr" rotWithShape="0">
              <a:srgbClr val="969696">
                <a:alpha val="50000"/>
              </a:srgbClr>
            </a:outerShdw>
          </a:effectLst>
        </p:spPr>
        <p:txBody>
          <a:bodyPr wrap="square">
            <a:spAutoFit/>
          </a:bodyPr>
          <a:p>
            <a:pPr algn="ctr">
              <a:spcBef>
                <a:spcPct val="50000"/>
              </a:spcBef>
            </a:pPr>
            <a:r>
              <a:rPr lang="zh-CN" altLang="en-US" sz="2000" b="1" dirty="0">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二、异常血压的观察及护理 </a:t>
            </a:r>
            <a:endParaRPr lang="zh-CN" altLang="en-US" sz="2000" b="1" dirty="0">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endParaRPr>
          </a:p>
        </p:txBody>
      </p:sp>
      <p:sp>
        <p:nvSpPr>
          <p:cNvPr id="48" name="Text Box 21"/>
          <p:cNvSpPr txBox="1">
            <a:spLocks noChangeArrowheads="1"/>
          </p:cNvSpPr>
          <p:nvPr/>
        </p:nvSpPr>
        <p:spPr bwMode="gray">
          <a:xfrm>
            <a:off x="6743700" y="1939925"/>
            <a:ext cx="1692275" cy="706755"/>
          </a:xfrm>
          <a:prstGeom prst="rect">
            <a:avLst/>
          </a:prstGeom>
          <a:noFill/>
          <a:ln w="9525">
            <a:noFill/>
            <a:miter lim="800000"/>
          </a:ln>
          <a:effectLst>
            <a:outerShdw dist="17961" dir="2700000" algn="ctr" rotWithShape="0">
              <a:srgbClr val="969696">
                <a:alpha val="50000"/>
              </a:srgbClr>
            </a:outerShdw>
          </a:effectLst>
        </p:spPr>
        <p:txBody>
          <a:bodyPr wrap="square">
            <a:spAutoFit/>
          </a:bodyPr>
          <a:p>
            <a:pPr algn="ctr">
              <a:spcBef>
                <a:spcPct val="50000"/>
              </a:spcBef>
            </a:pPr>
            <a:r>
              <a:rPr lang="zh-CN" altLang="en-US" sz="2000" b="1" dirty="0">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三、血压的测量</a:t>
            </a:r>
            <a:endParaRPr lang="zh-CN" altLang="en-US" sz="2000" b="1" dirty="0">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endParaRPr>
          </a:p>
        </p:txBody>
      </p:sp>
      <p:grpSp>
        <p:nvGrpSpPr>
          <p:cNvPr id="154643" name="Group 22"/>
          <p:cNvGrpSpPr/>
          <p:nvPr/>
        </p:nvGrpSpPr>
        <p:grpSpPr>
          <a:xfrm>
            <a:off x="5415345" y="2692352"/>
            <a:ext cx="1947775" cy="1797098"/>
            <a:chOff x="482" y="1851"/>
            <a:chExt cx="860" cy="796"/>
          </a:xfrm>
        </p:grpSpPr>
        <p:sp>
          <p:nvSpPr>
            <p:cNvPr id="154644" name="Freeform 23"/>
            <p:cNvSpPr/>
            <p:nvPr/>
          </p:nvSpPr>
          <p:spPr>
            <a:xfrm>
              <a:off x="567" y="2464"/>
              <a:ext cx="335" cy="173"/>
            </a:xfrm>
            <a:custGeom>
              <a:avLst/>
              <a:gdLst>
                <a:gd name="txL" fmla="*/ 0 w 335"/>
                <a:gd name="txT" fmla="*/ 0 h 173"/>
                <a:gd name="txR" fmla="*/ 335 w 335"/>
                <a:gd name="txB" fmla="*/ 173 h 173"/>
              </a:gdLst>
              <a:ahLst/>
              <a:cxnLst>
                <a:cxn ang="0">
                  <a:pos x="0" y="166"/>
                </a:cxn>
                <a:cxn ang="0">
                  <a:pos x="58" y="173"/>
                </a:cxn>
                <a:cxn ang="0">
                  <a:pos x="297" y="32"/>
                </a:cxn>
                <a:cxn ang="0">
                  <a:pos x="289" y="8"/>
                </a:cxn>
                <a:cxn ang="0">
                  <a:pos x="223" y="26"/>
                </a:cxn>
                <a:cxn ang="0">
                  <a:pos x="0" y="166"/>
                </a:cxn>
              </a:cxnLst>
              <a:rect l="txL" t="txT" r="txR" b="txB"/>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181818">
                    <a:alpha val="0"/>
                  </a:srgbClr>
                </a:gs>
                <a:gs pos="100000">
                  <a:srgbClr val="1C1C1C"/>
                </a:gs>
              </a:gsLst>
              <a:lin ang="5400000" scaled="1"/>
              <a:tileRect/>
            </a:gradFill>
            <a:ln w="9525">
              <a:noFill/>
            </a:ln>
          </p:spPr>
          <p:txBody>
            <a:bodyPr/>
            <a:p>
              <a:pPr algn="ctr">
                <a:buNone/>
              </a:pPr>
              <a:endParaRPr lang="zh-CN" altLang="en-US" sz="2400" dirty="0">
                <a:solidFill>
                  <a:schemeClr val="tx1"/>
                </a:solidFill>
                <a:latin typeface="Arial" panose="020B0604020202020204" pitchFamily="34" charset="0"/>
                <a:ea typeface="宋体" panose="02010600030101010101" pitchFamily="2" charset="-122"/>
              </a:endParaRPr>
            </a:p>
          </p:txBody>
        </p:sp>
        <p:sp>
          <p:nvSpPr>
            <p:cNvPr id="154645" name="Freeform 24"/>
            <p:cNvSpPr/>
            <p:nvPr/>
          </p:nvSpPr>
          <p:spPr>
            <a:xfrm>
              <a:off x="797" y="2401"/>
              <a:ext cx="367" cy="170"/>
            </a:xfrm>
            <a:custGeom>
              <a:avLst/>
              <a:gdLst>
                <a:gd name="txL" fmla="*/ 0 w 367"/>
                <a:gd name="txT" fmla="*/ 0 h 170"/>
                <a:gd name="txR" fmla="*/ 367 w 367"/>
                <a:gd name="txB" fmla="*/ 170 h 170"/>
              </a:gdLst>
              <a:ahLst/>
              <a:cxnLst>
                <a:cxn ang="0">
                  <a:pos x="0" y="158"/>
                </a:cxn>
                <a:cxn ang="0">
                  <a:pos x="80" y="170"/>
                </a:cxn>
                <a:cxn ang="0">
                  <a:pos x="332" y="37"/>
                </a:cxn>
                <a:cxn ang="0">
                  <a:pos x="292" y="1"/>
                </a:cxn>
                <a:cxn ang="0">
                  <a:pos x="230" y="29"/>
                </a:cxn>
                <a:cxn ang="0">
                  <a:pos x="0" y="158"/>
                </a:cxn>
              </a:cxnLst>
              <a:rect l="txL" t="txT" r="txR" b="txB"/>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adFill rotWithShape="1">
              <a:gsLst>
                <a:gs pos="0">
                  <a:srgbClr val="181818">
                    <a:alpha val="0"/>
                  </a:srgbClr>
                </a:gs>
                <a:gs pos="100000">
                  <a:srgbClr val="1C1C1C"/>
                </a:gs>
              </a:gsLst>
              <a:lin ang="5400000" scaled="1"/>
              <a:tileRect/>
            </a:gradFill>
            <a:ln w="9525">
              <a:noFill/>
            </a:ln>
          </p:spPr>
          <p:txBody>
            <a:bodyPr/>
            <a:p>
              <a:pPr algn="ctr">
                <a:buNone/>
              </a:pPr>
              <a:endParaRPr lang="zh-CN" altLang="en-US" sz="2400" dirty="0">
                <a:solidFill>
                  <a:schemeClr val="tx1"/>
                </a:solidFill>
                <a:latin typeface="Arial" panose="020B0604020202020204" pitchFamily="34" charset="0"/>
                <a:ea typeface="宋体" panose="02010600030101010101" pitchFamily="2" charset="-122"/>
              </a:endParaRPr>
            </a:p>
          </p:txBody>
        </p:sp>
        <p:sp>
          <p:nvSpPr>
            <p:cNvPr id="154646" name="Freeform 25"/>
            <p:cNvSpPr/>
            <p:nvPr/>
          </p:nvSpPr>
          <p:spPr>
            <a:xfrm>
              <a:off x="1035" y="2504"/>
              <a:ext cx="307" cy="143"/>
            </a:xfrm>
            <a:custGeom>
              <a:avLst/>
              <a:gdLst>
                <a:gd name="txL" fmla="*/ 0 w 307"/>
                <a:gd name="txT" fmla="*/ 0 h 143"/>
                <a:gd name="txR" fmla="*/ 307 w 307"/>
                <a:gd name="txB" fmla="*/ 143 h 143"/>
              </a:gdLst>
              <a:ahLst/>
              <a:cxnLst>
                <a:cxn ang="0">
                  <a:pos x="0" y="134"/>
                </a:cxn>
                <a:cxn ang="0">
                  <a:pos x="66" y="143"/>
                </a:cxn>
                <a:cxn ang="0">
                  <a:pos x="282" y="35"/>
                </a:cxn>
                <a:cxn ang="0">
                  <a:pos x="219" y="17"/>
                </a:cxn>
                <a:cxn ang="0">
                  <a:pos x="0" y="134"/>
                </a:cxn>
              </a:cxnLst>
              <a:rect l="txL" t="txT" r="txR" b="txB"/>
              <a:pathLst>
                <a:path w="307" h="143">
                  <a:moveTo>
                    <a:pt x="0" y="134"/>
                  </a:moveTo>
                  <a:lnTo>
                    <a:pt x="66" y="143"/>
                  </a:lnTo>
                  <a:lnTo>
                    <a:pt x="282" y="35"/>
                  </a:lnTo>
                  <a:cubicBezTo>
                    <a:pt x="307" y="14"/>
                    <a:pt x="266" y="0"/>
                    <a:pt x="219" y="17"/>
                  </a:cubicBezTo>
                  <a:lnTo>
                    <a:pt x="0" y="134"/>
                  </a:lnTo>
                  <a:close/>
                </a:path>
              </a:pathLst>
            </a:custGeom>
            <a:gradFill rotWithShape="1">
              <a:gsLst>
                <a:gs pos="0">
                  <a:srgbClr val="181818">
                    <a:alpha val="0"/>
                  </a:srgbClr>
                </a:gs>
                <a:gs pos="100000">
                  <a:srgbClr val="1C1C1C"/>
                </a:gs>
              </a:gsLst>
              <a:lin ang="5400000" scaled="1"/>
              <a:tileRect/>
            </a:gradFill>
            <a:ln w="9525">
              <a:noFill/>
            </a:ln>
          </p:spPr>
          <p:txBody>
            <a:bodyPr/>
            <a:p>
              <a:pPr algn="ctr">
                <a:buNone/>
              </a:pPr>
              <a:endParaRPr lang="zh-CN" altLang="en-US" sz="2400" dirty="0">
                <a:solidFill>
                  <a:schemeClr val="tx1"/>
                </a:solidFill>
                <a:latin typeface="Arial" panose="020B0604020202020204" pitchFamily="34" charset="0"/>
                <a:ea typeface="宋体" panose="02010600030101010101" pitchFamily="2" charset="-122"/>
              </a:endParaRPr>
            </a:p>
          </p:txBody>
        </p:sp>
        <p:sp>
          <p:nvSpPr>
            <p:cNvPr id="154647" name="Freeform 26"/>
            <p:cNvSpPr/>
            <p:nvPr/>
          </p:nvSpPr>
          <p:spPr>
            <a:xfrm>
              <a:off x="482" y="2066"/>
              <a:ext cx="224" cy="569"/>
            </a:xfrm>
            <a:custGeom>
              <a:avLst/>
              <a:gdLst>
                <a:gd name="txL" fmla="*/ 0 w 224"/>
                <a:gd name="txT" fmla="*/ 0 h 569"/>
                <a:gd name="txR" fmla="*/ 224 w 224"/>
                <a:gd name="txB" fmla="*/ 569 h 569"/>
              </a:gdLst>
              <a:ahLst/>
              <a:cxnLst>
                <a:cxn ang="0">
                  <a:pos x="103" y="101"/>
                </a:cxn>
                <a:cxn ang="0">
                  <a:pos x="74" y="50"/>
                </a:cxn>
                <a:cxn ang="0">
                  <a:pos x="121" y="1"/>
                </a:cxn>
                <a:cxn ang="0">
                  <a:pos x="171" y="52"/>
                </a:cxn>
                <a:cxn ang="0">
                  <a:pos x="135" y="101"/>
                </a:cxn>
                <a:cxn ang="0">
                  <a:pos x="134" y="124"/>
                </a:cxn>
                <a:cxn ang="0">
                  <a:pos x="209" y="145"/>
                </a:cxn>
                <a:cxn ang="0">
                  <a:pos x="221" y="204"/>
                </a:cxn>
                <a:cxn ang="0">
                  <a:pos x="218" y="321"/>
                </a:cxn>
                <a:cxn ang="0">
                  <a:pos x="209" y="365"/>
                </a:cxn>
                <a:cxn ang="0">
                  <a:pos x="196" y="308"/>
                </a:cxn>
                <a:cxn ang="0">
                  <a:pos x="187" y="202"/>
                </a:cxn>
                <a:cxn ang="0">
                  <a:pos x="170" y="321"/>
                </a:cxn>
                <a:cxn ang="0">
                  <a:pos x="144" y="569"/>
                </a:cxn>
                <a:cxn ang="0">
                  <a:pos x="78" y="565"/>
                </a:cxn>
                <a:cxn ang="0">
                  <a:pos x="50" y="325"/>
                </a:cxn>
                <a:cxn ang="0">
                  <a:pos x="33" y="208"/>
                </a:cxn>
                <a:cxn ang="0">
                  <a:pos x="25" y="310"/>
                </a:cxn>
                <a:cxn ang="0">
                  <a:pos x="12" y="365"/>
                </a:cxn>
                <a:cxn ang="0">
                  <a:pos x="1" y="305"/>
                </a:cxn>
                <a:cxn ang="0">
                  <a:pos x="7" y="184"/>
                </a:cxn>
                <a:cxn ang="0">
                  <a:pos x="23" y="140"/>
                </a:cxn>
                <a:cxn ang="0">
                  <a:pos x="102" y="124"/>
                </a:cxn>
                <a:cxn ang="0">
                  <a:pos x="103" y="101"/>
                </a:cxn>
              </a:cxnLst>
              <a:rect l="txL" t="txT" r="txR" b="tx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FFFFFF"/>
                </a:gs>
                <a:gs pos="100000">
                  <a:srgbClr val="767676"/>
                </a:gs>
              </a:gsLst>
              <a:lin ang="5400000" scaled="1"/>
              <a:tileRect/>
            </a:gradFill>
            <a:ln w="9525" cap="flat" cmpd="sng">
              <a:prstDash val="solid"/>
              <a:miter/>
              <a:headEnd type="none" w="med" len="med"/>
              <a:tailEnd type="none" w="med" len="med"/>
            </a:ln>
            <a:scene3d>
              <a:camera prst="legacyPerspectiveTopRight">
                <a:rot lat="0" lon="840000" rev="0"/>
              </a:camera>
              <a:lightRig rig="legacyFlat1" dir="t"/>
            </a:scene3d>
            <a:sp3d extrusionH="36500" prstMaterial="legacyMetal">
              <a:bevelT w="13500" h="13500" prst="angle"/>
              <a:bevelB w="13500" h="13500" prst="angle"/>
              <a:extrusionClr>
                <a:srgbClr val="333333"/>
              </a:extrusionClr>
            </a:sp3d>
          </p:spPr>
          <p:txBody>
            <a:bodyPr>
              <a:flatTx/>
            </a:bodyPr>
            <a:p>
              <a:pPr algn="ctr">
                <a:buNone/>
              </a:pPr>
              <a:endParaRPr lang="zh-CN" altLang="en-US" sz="2400" dirty="0">
                <a:solidFill>
                  <a:schemeClr val="tx1"/>
                </a:solidFill>
                <a:latin typeface="Arial" panose="020B0604020202020204" pitchFamily="34" charset="0"/>
                <a:ea typeface="宋体" panose="02010600030101010101" pitchFamily="2" charset="-122"/>
              </a:endParaRPr>
            </a:p>
          </p:txBody>
        </p:sp>
        <p:sp>
          <p:nvSpPr>
            <p:cNvPr id="154648" name="Freeform 27"/>
            <p:cNvSpPr/>
            <p:nvPr/>
          </p:nvSpPr>
          <p:spPr>
            <a:xfrm>
              <a:off x="698" y="1851"/>
              <a:ext cx="282" cy="716"/>
            </a:xfrm>
            <a:custGeom>
              <a:avLst/>
              <a:gdLst>
                <a:gd name="txL" fmla="*/ 0 w 224"/>
                <a:gd name="txT" fmla="*/ 0 h 569"/>
                <a:gd name="txR" fmla="*/ 224 w 224"/>
                <a:gd name="txB" fmla="*/ 569 h 569"/>
              </a:gdLst>
              <a:ahLst/>
              <a:cxnLst>
                <a:cxn ang="0">
                  <a:pos x="410" y="400"/>
                </a:cxn>
                <a:cxn ang="0">
                  <a:pos x="293" y="198"/>
                </a:cxn>
                <a:cxn ang="0">
                  <a:pos x="478" y="1"/>
                </a:cxn>
                <a:cxn ang="0">
                  <a:pos x="680" y="206"/>
                </a:cxn>
                <a:cxn ang="0">
                  <a:pos x="538" y="400"/>
                </a:cxn>
                <a:cxn ang="0">
                  <a:pos x="534" y="492"/>
                </a:cxn>
                <a:cxn ang="0">
                  <a:pos x="832" y="574"/>
                </a:cxn>
                <a:cxn ang="0">
                  <a:pos x="880" y="809"/>
                </a:cxn>
                <a:cxn ang="0">
                  <a:pos x="865" y="1273"/>
                </a:cxn>
                <a:cxn ang="0">
                  <a:pos x="832" y="1448"/>
                </a:cxn>
                <a:cxn ang="0">
                  <a:pos x="783" y="1224"/>
                </a:cxn>
                <a:cxn ang="0">
                  <a:pos x="745" y="803"/>
                </a:cxn>
                <a:cxn ang="0">
                  <a:pos x="677" y="1273"/>
                </a:cxn>
                <a:cxn ang="0">
                  <a:pos x="572" y="2260"/>
                </a:cxn>
                <a:cxn ang="0">
                  <a:pos x="308" y="2244"/>
                </a:cxn>
                <a:cxn ang="0">
                  <a:pos x="198" y="1291"/>
                </a:cxn>
                <a:cxn ang="0">
                  <a:pos x="133" y="827"/>
                </a:cxn>
                <a:cxn ang="0">
                  <a:pos x="98" y="1232"/>
                </a:cxn>
                <a:cxn ang="0">
                  <a:pos x="48" y="1448"/>
                </a:cxn>
                <a:cxn ang="0">
                  <a:pos x="1" y="1212"/>
                </a:cxn>
                <a:cxn ang="0">
                  <a:pos x="29" y="731"/>
                </a:cxn>
                <a:cxn ang="0">
                  <a:pos x="93" y="554"/>
                </a:cxn>
                <a:cxn ang="0">
                  <a:pos x="405" y="492"/>
                </a:cxn>
                <a:cxn ang="0">
                  <a:pos x="410" y="400"/>
                </a:cxn>
              </a:cxnLst>
              <a:rect l="txL" t="txT" r="txR" b="tx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FFFFFF"/>
                </a:gs>
                <a:gs pos="100000">
                  <a:srgbClr val="767676"/>
                </a:gs>
              </a:gsLst>
              <a:lin ang="5400000" scaled="1"/>
              <a:tileRect/>
            </a:gradFill>
            <a:ln w="9525" cap="flat" cmpd="sng">
              <a:prstDash val="solid"/>
              <a:miter/>
              <a:headEnd type="none" w="med" len="med"/>
              <a:tailEnd type="none" w="med" len="med"/>
            </a:ln>
            <a:scene3d>
              <a:camera prst="legacyPerspectiveTopRight">
                <a:rot lat="0" lon="840000" rev="0"/>
              </a:camera>
              <a:lightRig rig="legacyFlat1" dir="t"/>
            </a:scene3d>
            <a:sp3d extrusionH="36500" prstMaterial="legacyMetal">
              <a:bevelT w="13500" h="13500" prst="angle"/>
              <a:bevelB w="13500" h="13500" prst="angle"/>
              <a:extrusionClr>
                <a:srgbClr val="333333"/>
              </a:extrusionClr>
            </a:sp3d>
          </p:spPr>
          <p:txBody>
            <a:bodyPr>
              <a:flatTx/>
            </a:bodyPr>
            <a:p>
              <a:pPr algn="ctr">
                <a:buNone/>
              </a:pPr>
              <a:endParaRPr lang="zh-CN" altLang="en-US" sz="2400" dirty="0">
                <a:solidFill>
                  <a:schemeClr val="tx1"/>
                </a:solidFill>
                <a:latin typeface="Arial" panose="020B0604020202020204" pitchFamily="34" charset="0"/>
                <a:ea typeface="宋体" panose="02010600030101010101" pitchFamily="2" charset="-122"/>
              </a:endParaRPr>
            </a:p>
          </p:txBody>
        </p:sp>
        <p:sp>
          <p:nvSpPr>
            <p:cNvPr id="154649" name="Freeform 28"/>
            <p:cNvSpPr/>
            <p:nvPr/>
          </p:nvSpPr>
          <p:spPr>
            <a:xfrm>
              <a:off x="956" y="2078"/>
              <a:ext cx="224" cy="569"/>
            </a:xfrm>
            <a:custGeom>
              <a:avLst/>
              <a:gdLst>
                <a:gd name="txL" fmla="*/ 0 w 224"/>
                <a:gd name="txT" fmla="*/ 0 h 569"/>
                <a:gd name="txR" fmla="*/ 224 w 224"/>
                <a:gd name="txB" fmla="*/ 569 h 569"/>
              </a:gdLst>
              <a:ahLst/>
              <a:cxnLst>
                <a:cxn ang="0">
                  <a:pos x="103" y="101"/>
                </a:cxn>
                <a:cxn ang="0">
                  <a:pos x="74" y="50"/>
                </a:cxn>
                <a:cxn ang="0">
                  <a:pos x="121" y="1"/>
                </a:cxn>
                <a:cxn ang="0">
                  <a:pos x="171" y="52"/>
                </a:cxn>
                <a:cxn ang="0">
                  <a:pos x="135" y="101"/>
                </a:cxn>
                <a:cxn ang="0">
                  <a:pos x="134" y="124"/>
                </a:cxn>
                <a:cxn ang="0">
                  <a:pos x="209" y="145"/>
                </a:cxn>
                <a:cxn ang="0">
                  <a:pos x="221" y="204"/>
                </a:cxn>
                <a:cxn ang="0">
                  <a:pos x="218" y="321"/>
                </a:cxn>
                <a:cxn ang="0">
                  <a:pos x="209" y="365"/>
                </a:cxn>
                <a:cxn ang="0">
                  <a:pos x="196" y="308"/>
                </a:cxn>
                <a:cxn ang="0">
                  <a:pos x="187" y="202"/>
                </a:cxn>
                <a:cxn ang="0">
                  <a:pos x="170" y="321"/>
                </a:cxn>
                <a:cxn ang="0">
                  <a:pos x="144" y="569"/>
                </a:cxn>
                <a:cxn ang="0">
                  <a:pos x="78" y="565"/>
                </a:cxn>
                <a:cxn ang="0">
                  <a:pos x="50" y="325"/>
                </a:cxn>
                <a:cxn ang="0">
                  <a:pos x="33" y="208"/>
                </a:cxn>
                <a:cxn ang="0">
                  <a:pos x="25" y="310"/>
                </a:cxn>
                <a:cxn ang="0">
                  <a:pos x="12" y="365"/>
                </a:cxn>
                <a:cxn ang="0">
                  <a:pos x="1" y="305"/>
                </a:cxn>
                <a:cxn ang="0">
                  <a:pos x="7" y="184"/>
                </a:cxn>
                <a:cxn ang="0">
                  <a:pos x="23" y="140"/>
                </a:cxn>
                <a:cxn ang="0">
                  <a:pos x="102" y="124"/>
                </a:cxn>
                <a:cxn ang="0">
                  <a:pos x="103" y="101"/>
                </a:cxn>
              </a:cxnLst>
              <a:rect l="txL" t="txT" r="txR" b="tx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FFFFFF"/>
                </a:gs>
                <a:gs pos="100000">
                  <a:srgbClr val="767676"/>
                </a:gs>
              </a:gsLst>
              <a:lin ang="5400000" scaled="1"/>
              <a:tileRect/>
            </a:gradFill>
            <a:ln w="9525" cap="flat" cmpd="sng">
              <a:prstDash val="solid"/>
              <a:miter/>
              <a:headEnd type="none" w="med" len="med"/>
              <a:tailEnd type="none" w="med" len="med"/>
            </a:ln>
            <a:scene3d>
              <a:camera prst="legacyPerspectiveTopRight">
                <a:rot lat="0" lon="840000" rev="0"/>
              </a:camera>
              <a:lightRig rig="legacyFlat1" dir="t"/>
            </a:scene3d>
            <a:sp3d extrusionH="36500" prstMaterial="legacyMetal">
              <a:bevelT w="13500" h="13500" prst="angle"/>
              <a:bevelB w="13500" h="13500" prst="angle"/>
              <a:extrusionClr>
                <a:srgbClr val="333333"/>
              </a:extrusionClr>
            </a:sp3d>
          </p:spPr>
          <p:txBody>
            <a:bodyPr>
              <a:flatTx/>
            </a:bodyPr>
            <a:p>
              <a:pPr algn="ctr">
                <a:buNone/>
              </a:pPr>
              <a:endParaRPr lang="zh-CN" altLang="en-US" sz="2400" dirty="0">
                <a:solidFill>
                  <a:schemeClr val="tx1"/>
                </a:solidFill>
                <a:latin typeface="Arial" panose="020B0604020202020204" pitchFamily="34" charset="0"/>
                <a:ea typeface="宋体" panose="02010600030101010101" pitchFamily="2"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29298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知识技能点</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矩形 2"/>
          <p:cNvSpPr/>
          <p:nvPr>
            <p:custDataLst>
              <p:tags r:id="rId2"/>
            </p:custDataLst>
          </p:nvPr>
        </p:nvSpPr>
        <p:spPr>
          <a:xfrm>
            <a:off x="859155" y="2207895"/>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3200">
              <a:solidFill>
                <a:srgbClr val="000000"/>
              </a:solidFill>
            </a:endParaRPr>
          </a:p>
        </p:txBody>
      </p:sp>
      <p:sp>
        <p:nvSpPr>
          <p:cNvPr id="17" name="文本框 16"/>
          <p:cNvSpPr txBox="1"/>
          <p:nvPr>
            <p:custDataLst>
              <p:tags r:id="rId3"/>
            </p:custDataLst>
          </p:nvPr>
        </p:nvSpPr>
        <p:spPr>
          <a:xfrm>
            <a:off x="2076450" y="225996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1. 分析影响体温测量的因素，能对不同患者或者在不同情况下采用正确的测量方法，做到态度认真、操作规范、数值准确，体现对患者的人文关怀。</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8" name="矩形 7"/>
          <p:cNvSpPr/>
          <p:nvPr>
            <p:custDataLst>
              <p:tags r:id="rId4"/>
            </p:custDataLst>
          </p:nvPr>
        </p:nvSpPr>
        <p:spPr>
          <a:xfrm>
            <a:off x="859155" y="3288665"/>
            <a:ext cx="925195" cy="8661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3200">
              <a:solidFill>
                <a:srgbClr val="000000"/>
              </a:solidFill>
            </a:endParaRPr>
          </a:p>
        </p:txBody>
      </p:sp>
      <p:sp>
        <p:nvSpPr>
          <p:cNvPr id="18" name="文本框 17"/>
          <p:cNvSpPr txBox="1"/>
          <p:nvPr>
            <p:custDataLst>
              <p:tags r:id="rId5"/>
            </p:custDataLst>
          </p:nvPr>
        </p:nvSpPr>
        <p:spPr>
          <a:xfrm>
            <a:off x="2076450" y="334010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 能正确陈述异常脉搏的种类及其临床意义；能正确测量脉搏，做到态度认真、操作规范、数值准确，体现对患者的人文关怀。</a:t>
            </a:r>
            <a:endPar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2" name="矩形 11"/>
          <p:cNvSpPr/>
          <p:nvPr>
            <p:custDataLst>
              <p:tags r:id="rId6"/>
            </p:custDataLst>
          </p:nvPr>
        </p:nvSpPr>
        <p:spPr>
          <a:xfrm>
            <a:off x="859155" y="4368800"/>
            <a:ext cx="925195" cy="866140"/>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3200">
              <a:solidFill>
                <a:srgbClr val="000000"/>
              </a:solidFill>
            </a:endParaRPr>
          </a:p>
        </p:txBody>
      </p:sp>
      <p:sp>
        <p:nvSpPr>
          <p:cNvPr id="19" name="文本框 18"/>
          <p:cNvSpPr txBox="1"/>
          <p:nvPr>
            <p:custDataLst>
              <p:tags r:id="rId7"/>
            </p:custDataLst>
          </p:nvPr>
        </p:nvSpPr>
        <p:spPr>
          <a:xfrm>
            <a:off x="2076450" y="442087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3. 能正确陈述血压、呼吸的评估内容；能正确测量血压，做到态度认真、操作规范、数值准确，体现对患者的人文关怀。</a:t>
            </a:r>
            <a:endPar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5" name="文本框 14"/>
          <p:cNvSpPr txBox="1"/>
          <p:nvPr>
            <p:custDataLst>
              <p:tags r:id="rId8"/>
            </p:custDataLst>
          </p:nvPr>
        </p:nvSpPr>
        <p:spPr>
          <a:xfrm>
            <a:off x="1089025" y="4479290"/>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3</a:t>
            </a:r>
            <a:endParaRPr lang="en-US" altLang="zh-CN" sz="3600" b="1">
              <a:solidFill>
                <a:srgbClr val="FFFFFF"/>
              </a:solidFill>
              <a:latin typeface="微软雅黑" panose="020B0503020204020204" charset="-122"/>
              <a:ea typeface="微软雅黑" panose="020B0503020204020204" charset="-122"/>
            </a:endParaRPr>
          </a:p>
        </p:txBody>
      </p:sp>
      <p:sp>
        <p:nvSpPr>
          <p:cNvPr id="4" name="文本框 3"/>
          <p:cNvSpPr txBox="1"/>
          <p:nvPr>
            <p:custDataLst>
              <p:tags r:id="rId9"/>
            </p:custDataLst>
          </p:nvPr>
        </p:nvSpPr>
        <p:spPr>
          <a:xfrm>
            <a:off x="1089025" y="3398520"/>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2</a:t>
            </a:r>
            <a:endParaRPr lang="en-US" altLang="zh-CN" sz="3600" b="1">
              <a:solidFill>
                <a:srgbClr val="FFFFFF"/>
              </a:solidFill>
              <a:latin typeface="微软雅黑" panose="020B0503020204020204" charset="-122"/>
              <a:ea typeface="微软雅黑" panose="020B0503020204020204" charset="-122"/>
            </a:endParaRPr>
          </a:p>
        </p:txBody>
      </p:sp>
      <p:sp>
        <p:nvSpPr>
          <p:cNvPr id="7" name="文本框 6"/>
          <p:cNvSpPr txBox="1"/>
          <p:nvPr>
            <p:custDataLst>
              <p:tags r:id="rId10"/>
            </p:custDataLst>
          </p:nvPr>
        </p:nvSpPr>
        <p:spPr>
          <a:xfrm>
            <a:off x="1089025" y="2318385"/>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1</a:t>
            </a:r>
            <a:endParaRPr lang="en-US" altLang="zh-CN" sz="3600" b="1">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6"/>
          <p:cNvSpPr txBox="1"/>
          <p:nvPr>
            <p:custDataLst>
              <p:tags r:id="rId1"/>
            </p:custDataLst>
          </p:nvPr>
        </p:nvSpPr>
        <p:spPr>
          <a:xfrm>
            <a:off x="193942" y="5864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一、正常血压及生理变化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99515" y="2132965"/>
            <a:ext cx="4896485" cy="3784600"/>
          </a:xfrm>
          <a:prstGeom prst="rect">
            <a:avLst/>
          </a:prstGeom>
          <a:noFill/>
        </p:spPr>
        <p:txBody>
          <a:bodyPr wrap="square" rtlCol="0">
            <a:spAutoFit/>
          </a:bodyPr>
          <a:p>
            <a:pPr marL="0" marR="0" lvl="0" indent="0" algn="just" defTabSz="914400" rtl="0" eaLnBrk="1" fontAlgn="base" latinLnBrk="0" hangingPunct="1">
              <a:lnSpc>
                <a:spcPct val="150000"/>
              </a:lnSpc>
              <a:spcBef>
                <a:spcPct val="50000"/>
              </a:spcBef>
              <a:spcAft>
                <a:spcPct val="0"/>
              </a:spcAft>
              <a:buClrTx/>
              <a:buSzTx/>
              <a:buFontTx/>
              <a:buNone/>
              <a:defRPr/>
            </a:pPr>
            <a:r>
              <a:rPr lang="zh-CN" altLang="en-US" sz="2000" b="1" noProof="0" dirty="0">
                <a:ln>
                  <a:noFill/>
                </a:ln>
                <a:solidFill>
                  <a:schemeClr val="tx1"/>
                </a:solidFill>
                <a:effectLst/>
                <a:uLnTx/>
                <a:uFillTx/>
                <a:latin typeface="+mn-lt"/>
                <a:ea typeface="+mn-lt"/>
                <a:cs typeface="+mn-lt"/>
                <a:sym typeface="+mn-ea"/>
              </a:rPr>
              <a:t>在保证正常血容量的前提下，心室泵血和外周阻力是形成血压的两项基本因素。心室泵血时所产生的能量一部分以动能的形式克服阻力推动血液流动，另一部分以势能的形式使主动脉弹性扩张而储存起来。当心室舒张时，主动脉壁回位再将势能转变为动能来推动心舒期的血液流动。外周阻力可以使血液滞留于血管内而构成压力。</a:t>
            </a:r>
            <a:endParaRPr lang="zh-CN" altLang="en-US" sz="2000" b="1" noProof="0" dirty="0">
              <a:ln>
                <a:noFill/>
              </a:ln>
              <a:solidFill>
                <a:schemeClr val="tx1"/>
              </a:solidFill>
              <a:effectLst/>
              <a:uLnTx/>
              <a:uFillTx/>
              <a:latin typeface="+mn-lt"/>
              <a:ea typeface="+mn-lt"/>
              <a:cs typeface="+mn-lt"/>
              <a:sym typeface="+mn-ea"/>
            </a:endParaRPr>
          </a:p>
        </p:txBody>
      </p:sp>
      <p:sp>
        <p:nvSpPr>
          <p:cNvPr id="3" name="文本框 2"/>
          <p:cNvSpPr txBox="1"/>
          <p:nvPr/>
        </p:nvSpPr>
        <p:spPr>
          <a:xfrm>
            <a:off x="1216025" y="1372235"/>
            <a:ext cx="4389755" cy="398780"/>
          </a:xfrm>
          <a:prstGeom prst="rect">
            <a:avLst/>
          </a:prstGeom>
          <a:noFill/>
        </p:spPr>
        <p:txBody>
          <a:bodyPr wrap="square" rtlCol="0">
            <a:spAutoFit/>
          </a:bodyPr>
          <a:p>
            <a:r>
              <a:rPr lang="zh-CN" altLang="en-US" sz="2000" b="1" noProof="0" dirty="0">
                <a:ln>
                  <a:noFill/>
                </a:ln>
                <a:solidFill>
                  <a:schemeClr val="tx1"/>
                </a:solidFill>
                <a:effectLst>
                  <a:outerShdw blurRad="38100" dist="38100" dir="2700000" algn="tl">
                    <a:srgbClr val="FFFFFF"/>
                  </a:outerShdw>
                </a:effectLst>
                <a:uLnTx/>
                <a:uFillTx/>
                <a:latin typeface="+mj-lt"/>
                <a:ea typeface="+mj-lt"/>
                <a:sym typeface="+mn-ea"/>
              </a:rPr>
              <a:t>（一）</a:t>
            </a:r>
            <a:r>
              <a:rPr lang="zh-CN" altLang="en-US" sz="2000" b="1" noProof="0" dirty="0">
                <a:ln>
                  <a:noFill/>
                </a:ln>
                <a:solidFill>
                  <a:schemeClr val="tx1"/>
                </a:solidFill>
                <a:effectLst>
                  <a:outerShdw blurRad="38100" dist="38100" dir="2700000" algn="tl">
                    <a:srgbClr val="C0C0C0"/>
                  </a:outerShdw>
                </a:effectLst>
                <a:uLnTx/>
                <a:uFillTx/>
                <a:latin typeface="+mj-lt"/>
                <a:ea typeface="+mj-lt"/>
                <a:sym typeface="+mn-ea"/>
              </a:rPr>
              <a:t>血压的形成</a:t>
            </a:r>
            <a:endParaRPr lang="zh-CN" altLang="en-US" sz="2000">
              <a:latin typeface="+mj-lt"/>
              <a:ea typeface="+mj-lt"/>
            </a:endParaRPr>
          </a:p>
        </p:txBody>
      </p:sp>
      <p:pic>
        <p:nvPicPr>
          <p:cNvPr id="5" name="图片 4"/>
          <p:cNvPicPr>
            <a:picLocks noChangeAspect="1"/>
          </p:cNvPicPr>
          <p:nvPr>
            <p:custDataLst>
              <p:tags r:id="rId2"/>
            </p:custDataLst>
          </p:nvPr>
        </p:nvPicPr>
        <p:blipFill>
          <a:blip r:embed="rId3"/>
          <a:stretch>
            <a:fillRect/>
          </a:stretch>
        </p:blipFill>
        <p:spPr>
          <a:xfrm>
            <a:off x="6527800" y="2348865"/>
            <a:ext cx="5245735" cy="302895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5960" y="1812290"/>
            <a:ext cx="5741670" cy="4492625"/>
          </a:xfrm>
          <a:prstGeom prst="rect">
            <a:avLst/>
          </a:prstGeom>
          <a:noFill/>
        </p:spPr>
        <p:txBody>
          <a:bodyPr wrap="square" rtlCol="0">
            <a:spAutoFit/>
          </a:bodyPr>
          <a:p>
            <a:pPr lvl="0" algn="just" eaLnBrk="1" hangingPunct="1">
              <a:lnSpc>
                <a:spcPct val="130000"/>
              </a:lnSpc>
              <a:spcBef>
                <a:spcPts val="0"/>
              </a:spcBef>
              <a:spcAft>
                <a:spcPts val="0"/>
              </a:spcAft>
            </a:pPr>
            <a:r>
              <a:rPr lang="en-US" altLang="zh-CN" sz="2000" b="1">
                <a:solidFill>
                  <a:schemeClr val="tx1"/>
                </a:solidFill>
                <a:effectLst/>
                <a:latin typeface="+mn-lt"/>
                <a:ea typeface="+mn-lt"/>
                <a:cs typeface="+mn-lt"/>
                <a:sym typeface="+mn-ea"/>
              </a:rPr>
              <a:t>1．</a:t>
            </a:r>
            <a:r>
              <a:rPr lang="zh-CN" altLang="en-US" sz="2000" b="1" dirty="0">
                <a:solidFill>
                  <a:schemeClr val="tx1"/>
                </a:solidFill>
                <a:effectLst/>
                <a:latin typeface="+mn-lt"/>
                <a:ea typeface="+mn-lt"/>
                <a:cs typeface="+mn-lt"/>
                <a:sym typeface="+mn-ea"/>
              </a:rPr>
              <a:t>心排血量  收缩压的高低主要反映每搏心输出量的多少。 </a:t>
            </a:r>
            <a:endParaRPr lang="zh-CN" altLang="en-US" sz="2000" b="1" dirty="0">
              <a:solidFill>
                <a:schemeClr val="tx1"/>
              </a:solidFill>
              <a:effectLst/>
              <a:latin typeface="+mn-lt"/>
              <a:ea typeface="+mn-lt"/>
              <a:cs typeface="+mn-lt"/>
            </a:endParaRPr>
          </a:p>
          <a:p>
            <a:pPr lvl="0" algn="just" eaLnBrk="1" hangingPunct="1">
              <a:lnSpc>
                <a:spcPct val="130000"/>
              </a:lnSpc>
              <a:spcBef>
                <a:spcPts val="0"/>
              </a:spcBef>
              <a:spcAft>
                <a:spcPts val="0"/>
              </a:spcAft>
            </a:pPr>
            <a:r>
              <a:rPr lang="en-US" altLang="zh-CN" sz="2000" b="1">
                <a:solidFill>
                  <a:schemeClr val="tx1"/>
                </a:solidFill>
                <a:effectLst/>
                <a:latin typeface="+mn-lt"/>
                <a:ea typeface="+mn-lt"/>
                <a:cs typeface="+mn-lt"/>
                <a:sym typeface="+mn-ea"/>
              </a:rPr>
              <a:t>2</a:t>
            </a:r>
            <a:r>
              <a:rPr lang="zh-CN" altLang="en-US" sz="2000" b="1" dirty="0">
                <a:solidFill>
                  <a:schemeClr val="tx1"/>
                </a:solidFill>
                <a:effectLst/>
                <a:latin typeface="+mn-lt"/>
                <a:ea typeface="+mn-lt"/>
                <a:cs typeface="+mn-lt"/>
                <a:sym typeface="+mn-ea"/>
              </a:rPr>
              <a:t>．心率  心率主要影响舒张压。</a:t>
            </a:r>
            <a:endParaRPr lang="zh-CN" altLang="en-US" sz="2000" b="1" dirty="0">
              <a:solidFill>
                <a:schemeClr val="tx1"/>
              </a:solidFill>
              <a:effectLst/>
              <a:latin typeface="+mn-lt"/>
              <a:ea typeface="+mn-lt"/>
              <a:cs typeface="+mn-lt"/>
            </a:endParaRPr>
          </a:p>
          <a:p>
            <a:pPr lvl="0" algn="just" eaLnBrk="1" hangingPunct="1">
              <a:lnSpc>
                <a:spcPct val="130000"/>
              </a:lnSpc>
              <a:spcBef>
                <a:spcPts val="0"/>
              </a:spcBef>
              <a:spcAft>
                <a:spcPts val="0"/>
              </a:spcAft>
            </a:pPr>
            <a:r>
              <a:rPr lang="en-US" altLang="zh-CN" sz="2000" b="1">
                <a:solidFill>
                  <a:schemeClr val="tx1"/>
                </a:solidFill>
                <a:effectLst/>
                <a:latin typeface="+mn-lt"/>
                <a:ea typeface="+mn-lt"/>
                <a:cs typeface="+mn-lt"/>
                <a:sym typeface="+mn-ea"/>
              </a:rPr>
              <a:t>3</a:t>
            </a:r>
            <a:r>
              <a:rPr lang="zh-CN" altLang="en-US" sz="2000" b="1" dirty="0">
                <a:solidFill>
                  <a:schemeClr val="tx1"/>
                </a:solidFill>
                <a:effectLst/>
                <a:latin typeface="+mn-lt"/>
                <a:ea typeface="+mn-lt"/>
                <a:cs typeface="+mn-lt"/>
                <a:sym typeface="+mn-ea"/>
              </a:rPr>
              <a:t>．外周阻力 舒张压的高低主要反映外周阻力的大小。</a:t>
            </a:r>
            <a:endParaRPr lang="zh-CN" altLang="en-US" sz="2000" b="1" dirty="0">
              <a:solidFill>
                <a:schemeClr val="tx1"/>
              </a:solidFill>
              <a:effectLst/>
              <a:latin typeface="+mn-lt"/>
              <a:ea typeface="+mn-lt"/>
              <a:cs typeface="+mn-lt"/>
            </a:endParaRPr>
          </a:p>
          <a:p>
            <a:pPr lvl="0" algn="just" eaLnBrk="1" hangingPunct="1">
              <a:lnSpc>
                <a:spcPct val="130000"/>
              </a:lnSpc>
              <a:spcBef>
                <a:spcPts val="0"/>
              </a:spcBef>
              <a:spcAft>
                <a:spcPts val="0"/>
              </a:spcAft>
            </a:pPr>
            <a:r>
              <a:rPr lang="en-US" altLang="zh-CN" sz="2000" b="1">
                <a:solidFill>
                  <a:schemeClr val="tx1"/>
                </a:solidFill>
                <a:effectLst/>
                <a:latin typeface="+mn-lt"/>
                <a:ea typeface="+mn-lt"/>
                <a:cs typeface="+mn-lt"/>
                <a:sym typeface="+mn-ea"/>
              </a:rPr>
              <a:t>4</a:t>
            </a:r>
            <a:r>
              <a:rPr lang="zh-CN" altLang="en-US" sz="2000" b="1" dirty="0">
                <a:solidFill>
                  <a:schemeClr val="tx1"/>
                </a:solidFill>
                <a:effectLst/>
                <a:latin typeface="+mn-lt"/>
                <a:ea typeface="+mn-lt"/>
                <a:cs typeface="+mn-lt"/>
                <a:sym typeface="+mn-ea"/>
              </a:rPr>
              <a:t>．循环血容量   如果循环血量减少或血管容量扩大，均会造成血压下降。</a:t>
            </a:r>
            <a:endParaRPr lang="zh-CN" altLang="en-US" sz="2000" b="1" dirty="0">
              <a:solidFill>
                <a:schemeClr val="tx1"/>
              </a:solidFill>
              <a:effectLst/>
              <a:latin typeface="+mn-lt"/>
              <a:ea typeface="+mn-lt"/>
              <a:cs typeface="+mn-lt"/>
            </a:endParaRPr>
          </a:p>
          <a:p>
            <a:pPr lvl="0" algn="just" eaLnBrk="1" hangingPunct="1">
              <a:lnSpc>
                <a:spcPct val="130000"/>
              </a:lnSpc>
              <a:spcBef>
                <a:spcPts val="0"/>
              </a:spcBef>
              <a:spcAft>
                <a:spcPts val="0"/>
              </a:spcAft>
            </a:pPr>
            <a:r>
              <a:rPr sz="2000" b="1">
                <a:solidFill>
                  <a:schemeClr val="tx1"/>
                </a:solidFill>
                <a:effectLst/>
                <a:latin typeface="+mn-lt"/>
                <a:ea typeface="+mn-lt"/>
                <a:cs typeface="+mn-lt"/>
                <a:sym typeface="+mn-ea"/>
              </a:rPr>
              <a:t>5. 动脉壁的弹性　大动脉壁的弹性扩张可以缓冲血压。随着年龄的增长，血管的弹性减弱，缓冲能力下降，心脏泵血对抗较大阻力，则收缩压升高，舒张压下降，脉压增加。</a:t>
            </a:r>
            <a:r>
              <a:rPr lang="zh-CN" altLang="en-US" sz="2000" dirty="0">
                <a:effectLst/>
                <a:latin typeface="+mn-lt"/>
                <a:ea typeface="+mn-lt"/>
                <a:cs typeface="+mn-lt"/>
                <a:sym typeface="+mn-ea"/>
              </a:rPr>
              <a:t> </a:t>
            </a:r>
            <a:endParaRPr lang="zh-CN" altLang="en-US" sz="2000">
              <a:effectLst/>
              <a:latin typeface="+mn-lt"/>
              <a:ea typeface="+mn-lt"/>
              <a:cs typeface="+mn-lt"/>
            </a:endParaRPr>
          </a:p>
        </p:txBody>
      </p:sp>
      <p:sp>
        <p:nvSpPr>
          <p:cNvPr id="3" name="文本框 2"/>
          <p:cNvSpPr txBox="1"/>
          <p:nvPr/>
        </p:nvSpPr>
        <p:spPr>
          <a:xfrm>
            <a:off x="695960" y="1297305"/>
            <a:ext cx="5318760" cy="398780"/>
          </a:xfrm>
          <a:prstGeom prst="rect">
            <a:avLst/>
          </a:prstGeom>
          <a:noFill/>
        </p:spPr>
        <p:txBody>
          <a:bodyPr wrap="square" rtlCol="0">
            <a:spAutoFit/>
          </a:bodyPr>
          <a:p>
            <a:r>
              <a:rPr lang="zh-CN" altLang="en-US" sz="2000" b="1" noProof="0" dirty="0">
                <a:ln>
                  <a:noFill/>
                </a:ln>
                <a:solidFill>
                  <a:schemeClr val="tx1"/>
                </a:solidFill>
                <a:effectLst>
                  <a:outerShdw blurRad="38100" dist="38100" dir="2700000" algn="tl">
                    <a:srgbClr val="FFFFFF"/>
                  </a:outerShdw>
                </a:effectLst>
                <a:uLnTx/>
                <a:uFillTx/>
                <a:latin typeface="+mj-lt"/>
                <a:ea typeface="+mj-lt"/>
                <a:sym typeface="+mn-ea"/>
              </a:rPr>
              <a:t>（二）</a:t>
            </a:r>
            <a:r>
              <a:rPr lang="zh-CN" altLang="en-US" sz="2000" b="1" noProof="0" dirty="0">
                <a:ln>
                  <a:noFill/>
                </a:ln>
                <a:solidFill>
                  <a:schemeClr val="tx1"/>
                </a:solidFill>
                <a:effectLst>
                  <a:outerShdw blurRad="38100" dist="38100" dir="2700000" algn="tl">
                    <a:srgbClr val="C0C0C0"/>
                  </a:outerShdw>
                </a:effectLst>
                <a:uLnTx/>
                <a:uFillTx/>
                <a:latin typeface="+mj-lt"/>
                <a:ea typeface="+mj-lt"/>
                <a:sym typeface="+mn-ea"/>
              </a:rPr>
              <a:t>影响血压的因素</a:t>
            </a:r>
            <a:endParaRPr lang="zh-CN" altLang="en-US" sz="2000">
              <a:latin typeface="+mj-lt"/>
              <a:ea typeface="+mj-lt"/>
            </a:endParaRPr>
          </a:p>
        </p:txBody>
      </p:sp>
      <p:sp>
        <p:nvSpPr>
          <p:cNvPr id="4" name="Title 6"/>
          <p:cNvSpPr txBox="1"/>
          <p:nvPr>
            <p:custDataLst>
              <p:tags r:id="rId1"/>
            </p:custDataLst>
          </p:nvPr>
        </p:nvSpPr>
        <p:spPr>
          <a:xfrm>
            <a:off x="193942" y="5864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一、正常血压及生理变化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custDataLst>
              <p:tags r:id="rId2"/>
            </p:custDataLst>
          </p:nvPr>
        </p:nvPicPr>
        <p:blipFill>
          <a:blip r:embed="rId3"/>
          <a:stretch>
            <a:fillRect/>
          </a:stretch>
        </p:blipFill>
        <p:spPr>
          <a:xfrm>
            <a:off x="7247890" y="1845310"/>
            <a:ext cx="4260215" cy="3947795"/>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19150" y="2348865"/>
            <a:ext cx="5104765" cy="2399665"/>
          </a:xfrm>
          <a:prstGeom prst="rect">
            <a:avLst/>
          </a:prstGeom>
          <a:noFill/>
        </p:spPr>
        <p:txBody>
          <a:bodyPr wrap="square" rtlCol="0">
            <a:spAutoFit/>
          </a:bodyPr>
          <a:p>
            <a:pPr lvl="0" algn="just" eaLnBrk="1" hangingPunct="1">
              <a:lnSpc>
                <a:spcPct val="150000"/>
              </a:lnSpc>
              <a:spcBef>
                <a:spcPct val="350000"/>
              </a:spcBef>
            </a:pPr>
            <a:r>
              <a:rPr sz="2000" b="1">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sym typeface="+mn-ea"/>
              </a:rPr>
              <a:t>临床上测量血压一般以肱动脉血压为准。在安静状态下，正常成人的血压比较稳定，其正常范围为：90 mmHg≤收缩压≤139 mmHg，60 mmHg≤舒张压≤89 mmHg，脉压为 30～40 mmHg。</a:t>
            </a:r>
            <a:endParaRPr sz="2000" b="1">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67715" y="1772285"/>
            <a:ext cx="4605655" cy="398780"/>
          </a:xfrm>
          <a:prstGeom prst="rect">
            <a:avLst/>
          </a:prstGeom>
          <a:noFill/>
        </p:spPr>
        <p:txBody>
          <a:bodyPr wrap="square" rtlCol="0">
            <a:spAutoFit/>
          </a:bodyPr>
          <a:p>
            <a:r>
              <a:rPr lang="zh-CN" altLang="en-US" sz="2000" b="1" dirty="0">
                <a:solidFill>
                  <a:schemeClr val="tx1"/>
                </a:solidFill>
                <a:effectLst>
                  <a:outerShdw blurRad="38100" dist="38100" dir="2700000">
                    <a:srgbClr val="FFFFFF"/>
                  </a:outerShdw>
                </a:effectLst>
                <a:latin typeface="+mj-lt"/>
                <a:ea typeface="+mj-lt"/>
                <a:sym typeface="+mn-ea"/>
              </a:rPr>
              <a:t>（三）正常血压</a:t>
            </a:r>
            <a:endParaRPr lang="zh-CN" altLang="en-US" sz="2000">
              <a:latin typeface="+mj-lt"/>
              <a:ea typeface="+mj-lt"/>
            </a:endParaRPr>
          </a:p>
        </p:txBody>
      </p:sp>
      <p:sp>
        <p:nvSpPr>
          <p:cNvPr id="4" name="Title 6"/>
          <p:cNvSpPr txBox="1"/>
          <p:nvPr>
            <p:custDataLst>
              <p:tags r:id="rId1"/>
            </p:custDataLst>
          </p:nvPr>
        </p:nvSpPr>
        <p:spPr>
          <a:xfrm>
            <a:off x="193942" y="5864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一、正常血压及生理变化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custDataLst>
              <p:tags r:id="rId2"/>
            </p:custDataLst>
          </p:nvPr>
        </p:nvPicPr>
        <p:blipFill>
          <a:blip r:embed="rId3"/>
          <a:stretch>
            <a:fillRect/>
          </a:stretch>
        </p:blipFill>
        <p:spPr>
          <a:xfrm>
            <a:off x="6224270" y="2132965"/>
            <a:ext cx="5623560" cy="2800985"/>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19150" y="1052830"/>
            <a:ext cx="4605655" cy="398780"/>
          </a:xfrm>
          <a:prstGeom prst="rect">
            <a:avLst/>
          </a:prstGeom>
          <a:noFill/>
        </p:spPr>
        <p:txBody>
          <a:bodyPr wrap="square" rtlCol="0">
            <a:spAutoFit/>
          </a:bodyPr>
          <a:p>
            <a:pPr algn="l"/>
            <a:r>
              <a:rPr lang="zh-CN" altLang="en-US" sz="2000" b="1" dirty="0">
                <a:solidFill>
                  <a:schemeClr val="tx1"/>
                </a:solidFill>
                <a:effectLst/>
                <a:latin typeface="微软雅黑" panose="020B0503020204020204" charset="-122"/>
                <a:ea typeface="微软雅黑" panose="020B0503020204020204" charset="-122"/>
                <a:sym typeface="+mn-ea"/>
              </a:rPr>
              <a:t>（四）生理性变化</a:t>
            </a:r>
            <a:endParaRPr lang="zh-CN" altLang="en-US" sz="2000" b="1">
              <a:effectLst/>
              <a:latin typeface="微软雅黑" panose="020B0503020204020204" charset="-122"/>
              <a:ea typeface="微软雅黑" panose="020B0503020204020204" charset="-122"/>
            </a:endParaRPr>
          </a:p>
        </p:txBody>
      </p:sp>
      <p:sp>
        <p:nvSpPr>
          <p:cNvPr id="4" name="Title 6"/>
          <p:cNvSpPr txBox="1"/>
          <p:nvPr>
            <p:custDataLst>
              <p:tags r:id="rId2"/>
            </p:custDataLst>
          </p:nvPr>
        </p:nvSpPr>
        <p:spPr>
          <a:xfrm>
            <a:off x="193942" y="5864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一、正常血压及生理变化</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任意多边形 4"/>
          <p:cNvSpPr/>
          <p:nvPr>
            <p:custDataLst>
              <p:tags r:id="rId3"/>
            </p:custDataLst>
          </p:nvPr>
        </p:nvSpPr>
        <p:spPr>
          <a:xfrm>
            <a:off x="1589977" y="2310167"/>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任意多边形 45"/>
          <p:cNvSpPr/>
          <p:nvPr>
            <p:custDataLst>
              <p:tags r:id="rId4"/>
            </p:custDataLst>
          </p:nvPr>
        </p:nvSpPr>
        <p:spPr>
          <a:xfrm>
            <a:off x="1574702" y="2371262"/>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 name="标题 1"/>
          <p:cNvSpPr txBox="1"/>
          <p:nvPr>
            <p:custDataLst>
              <p:tags r:id="rId5"/>
            </p:custDataLst>
          </p:nvPr>
        </p:nvSpPr>
        <p:spPr>
          <a:xfrm>
            <a:off x="1732525" y="1998370"/>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01</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标题 1"/>
          <p:cNvSpPr txBox="1"/>
          <p:nvPr>
            <p:custDataLst>
              <p:tags r:id="rId6"/>
            </p:custDataLst>
          </p:nvPr>
        </p:nvSpPr>
        <p:spPr>
          <a:xfrm>
            <a:off x="1100904" y="3122696"/>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b="1" dirty="0">
                <a:solidFill>
                  <a:schemeClr val="tx1"/>
                </a:solidFill>
                <a:effectLst/>
                <a:latin typeface="微软雅黑" panose="020B0503020204020204" charset="-122"/>
                <a:ea typeface="微软雅黑" panose="020B0503020204020204" charset="-122"/>
                <a:sym typeface="+mn-ea"/>
              </a:rPr>
              <a:t>年龄</a:t>
            </a:r>
            <a:endParaRPr lang="zh-CN" altLang="en-US" sz="1800" spc="150" dirty="0">
              <a:solidFill>
                <a:schemeClr val="tx1"/>
              </a:solidFill>
              <a:effectLst/>
              <a:latin typeface="微软雅黑" panose="020B0503020204020204" charset="-122"/>
              <a:ea typeface="微软雅黑" panose="020B0503020204020204" charset="-122"/>
              <a:sym typeface="Arial" panose="020B0604020202020204" pitchFamily="34" charset="0"/>
            </a:endParaRPr>
          </a:p>
        </p:txBody>
      </p:sp>
      <p:sp>
        <p:nvSpPr>
          <p:cNvPr id="2" name="任意多边形 1"/>
          <p:cNvSpPr/>
          <p:nvPr>
            <p:custDataLst>
              <p:tags r:id="rId7"/>
            </p:custDataLst>
          </p:nvPr>
        </p:nvSpPr>
        <p:spPr>
          <a:xfrm>
            <a:off x="4146458" y="2310166"/>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767676"/>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任意多边形 5"/>
          <p:cNvSpPr/>
          <p:nvPr>
            <p:custDataLst>
              <p:tags r:id="rId8"/>
            </p:custDataLst>
          </p:nvPr>
        </p:nvSpPr>
        <p:spPr>
          <a:xfrm>
            <a:off x="4131183" y="2371262"/>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标题 1"/>
          <p:cNvSpPr txBox="1"/>
          <p:nvPr>
            <p:custDataLst>
              <p:tags r:id="rId9"/>
            </p:custDataLst>
          </p:nvPr>
        </p:nvSpPr>
        <p:spPr>
          <a:xfrm>
            <a:off x="4289007" y="1998370"/>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rPr>
              <a:t>02</a:t>
            </a:r>
            <a:endPar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 name="标题 1"/>
          <p:cNvSpPr txBox="1"/>
          <p:nvPr>
            <p:custDataLst>
              <p:tags r:id="rId10"/>
            </p:custDataLst>
          </p:nvPr>
        </p:nvSpPr>
        <p:spPr>
          <a:xfrm>
            <a:off x="3657385" y="3122695"/>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b="1" dirty="0">
                <a:solidFill>
                  <a:schemeClr val="tx1"/>
                </a:solidFill>
                <a:effectLst/>
                <a:latin typeface="微软雅黑" panose="020B0503020204020204" charset="-122"/>
                <a:ea typeface="微软雅黑" panose="020B0503020204020204" charset="-122"/>
                <a:sym typeface="+mn-ea"/>
              </a:rPr>
              <a:t>性别</a:t>
            </a:r>
            <a:endParaRPr lang="zh-CN" altLang="en-US" sz="1800" b="1" spc="150" dirty="0">
              <a:solidFill>
                <a:schemeClr val="tx1"/>
              </a:solidFill>
              <a:effectLst/>
              <a:latin typeface="微软雅黑" panose="020B0503020204020204" charset="-122"/>
              <a:ea typeface="微软雅黑" panose="020B0503020204020204" charset="-122"/>
              <a:sym typeface="+mn-ea"/>
            </a:endParaRPr>
          </a:p>
        </p:txBody>
      </p:sp>
      <p:sp>
        <p:nvSpPr>
          <p:cNvPr id="9" name="任意多边形 8"/>
          <p:cNvSpPr/>
          <p:nvPr>
            <p:custDataLst>
              <p:tags r:id="rId11"/>
            </p:custDataLst>
          </p:nvPr>
        </p:nvSpPr>
        <p:spPr>
          <a:xfrm>
            <a:off x="6702941" y="2310166"/>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E34C3F"/>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9"/>
          <p:cNvSpPr/>
          <p:nvPr>
            <p:custDataLst>
              <p:tags r:id="rId12"/>
            </p:custDataLst>
          </p:nvPr>
        </p:nvSpPr>
        <p:spPr>
          <a:xfrm>
            <a:off x="6687666" y="2371262"/>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标题 1"/>
          <p:cNvSpPr txBox="1"/>
          <p:nvPr>
            <p:custDataLst>
              <p:tags r:id="rId13"/>
            </p:custDataLst>
          </p:nvPr>
        </p:nvSpPr>
        <p:spPr>
          <a:xfrm>
            <a:off x="6845489" y="1998370"/>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rPr>
              <a:t>03</a:t>
            </a:r>
            <a:endPar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2" name="标题 1"/>
          <p:cNvSpPr txBox="1"/>
          <p:nvPr>
            <p:custDataLst>
              <p:tags r:id="rId14"/>
            </p:custDataLst>
          </p:nvPr>
        </p:nvSpPr>
        <p:spPr>
          <a:xfrm>
            <a:off x="6213867" y="3122695"/>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b="1" dirty="0">
                <a:solidFill>
                  <a:schemeClr val="tx1"/>
                </a:solidFill>
                <a:effectLst/>
                <a:latin typeface="微软雅黑" panose="020B0503020204020204" charset="-122"/>
                <a:ea typeface="微软雅黑" panose="020B0503020204020204" charset="-122"/>
                <a:sym typeface="+mn-ea"/>
              </a:rPr>
              <a:t>昼夜和睡眠</a:t>
            </a:r>
            <a:endParaRPr lang="zh-CN" altLang="en-US" sz="1800" b="1" spc="150" dirty="0">
              <a:solidFill>
                <a:schemeClr val="tx1"/>
              </a:solidFill>
              <a:effectLst/>
              <a:latin typeface="微软雅黑" panose="020B0503020204020204" charset="-122"/>
              <a:ea typeface="微软雅黑" panose="020B0503020204020204" charset="-122"/>
              <a:sym typeface="+mn-ea"/>
            </a:endParaRPr>
          </a:p>
        </p:txBody>
      </p:sp>
      <p:sp>
        <p:nvSpPr>
          <p:cNvPr id="13" name="任意多边形 12"/>
          <p:cNvSpPr/>
          <p:nvPr>
            <p:custDataLst>
              <p:tags r:id="rId15"/>
            </p:custDataLst>
          </p:nvPr>
        </p:nvSpPr>
        <p:spPr>
          <a:xfrm>
            <a:off x="9259422" y="2310166"/>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34B2E4"/>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13"/>
          <p:cNvSpPr/>
          <p:nvPr>
            <p:custDataLst>
              <p:tags r:id="rId16"/>
            </p:custDataLst>
          </p:nvPr>
        </p:nvSpPr>
        <p:spPr>
          <a:xfrm>
            <a:off x="9244147" y="2371262"/>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标题 1"/>
          <p:cNvSpPr txBox="1"/>
          <p:nvPr>
            <p:custDataLst>
              <p:tags r:id="rId17"/>
            </p:custDataLst>
          </p:nvPr>
        </p:nvSpPr>
        <p:spPr>
          <a:xfrm>
            <a:off x="9401970" y="1998370"/>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rPr>
              <a:t>04</a:t>
            </a:r>
            <a:endPar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6" name="标题 1"/>
          <p:cNvSpPr txBox="1"/>
          <p:nvPr>
            <p:custDataLst>
              <p:tags r:id="rId18"/>
            </p:custDataLst>
          </p:nvPr>
        </p:nvSpPr>
        <p:spPr>
          <a:xfrm>
            <a:off x="8770349" y="3122695"/>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b="1" dirty="0">
                <a:solidFill>
                  <a:schemeClr val="tx1"/>
                </a:solidFill>
                <a:effectLst/>
                <a:latin typeface="微软雅黑" panose="020B0503020204020204" charset="-122"/>
                <a:ea typeface="微软雅黑" panose="020B0503020204020204" charset="-122"/>
                <a:sym typeface="+mn-ea"/>
              </a:rPr>
              <a:t>体型</a:t>
            </a:r>
            <a:endParaRPr lang="zh-CN" altLang="en-US" sz="1800" b="1" spc="150" dirty="0">
              <a:solidFill>
                <a:schemeClr val="tx1"/>
              </a:solidFill>
              <a:effectLst/>
              <a:latin typeface="微软雅黑" panose="020B0503020204020204" charset="-122"/>
              <a:ea typeface="微软雅黑" panose="020B0503020204020204" charset="-122"/>
              <a:sym typeface="+mn-ea"/>
            </a:endParaRPr>
          </a:p>
        </p:txBody>
      </p:sp>
      <p:sp>
        <p:nvSpPr>
          <p:cNvPr id="17" name="任意多边形 16"/>
          <p:cNvSpPr/>
          <p:nvPr>
            <p:custDataLst>
              <p:tags r:id="rId19"/>
            </p:custDataLst>
          </p:nvPr>
        </p:nvSpPr>
        <p:spPr>
          <a:xfrm>
            <a:off x="1589977" y="4821414"/>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0DA"/>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17"/>
          <p:cNvSpPr/>
          <p:nvPr>
            <p:custDataLst>
              <p:tags r:id="rId20"/>
            </p:custDataLst>
          </p:nvPr>
        </p:nvSpPr>
        <p:spPr>
          <a:xfrm>
            <a:off x="1574702" y="4882510"/>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标题 1"/>
          <p:cNvSpPr txBox="1"/>
          <p:nvPr>
            <p:custDataLst>
              <p:tags r:id="rId21"/>
            </p:custDataLst>
          </p:nvPr>
        </p:nvSpPr>
        <p:spPr>
          <a:xfrm>
            <a:off x="1732525" y="4509618"/>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rPr>
              <a:t>05</a:t>
            </a:r>
            <a:endPar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标题 1"/>
          <p:cNvSpPr txBox="1"/>
          <p:nvPr>
            <p:custDataLst>
              <p:tags r:id="rId22"/>
            </p:custDataLst>
          </p:nvPr>
        </p:nvSpPr>
        <p:spPr>
          <a:xfrm>
            <a:off x="1100904" y="5633943"/>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b="1" dirty="0">
                <a:solidFill>
                  <a:schemeClr val="tx1"/>
                </a:solidFill>
                <a:effectLst/>
                <a:latin typeface="微软雅黑" panose="020B0503020204020204" charset="-122"/>
                <a:ea typeface="微软雅黑" panose="020B0503020204020204" charset="-122"/>
                <a:sym typeface="+mn-ea"/>
              </a:rPr>
              <a:t>体位</a:t>
            </a:r>
            <a:endParaRPr lang="zh-CN" altLang="en-US" sz="1800" b="1" spc="150" dirty="0">
              <a:solidFill>
                <a:schemeClr val="tx1"/>
              </a:solidFill>
              <a:effectLst/>
              <a:latin typeface="微软雅黑" panose="020B0503020204020204" charset="-122"/>
              <a:ea typeface="微软雅黑" panose="020B0503020204020204" charset="-122"/>
              <a:sym typeface="+mn-ea"/>
            </a:endParaRPr>
          </a:p>
        </p:txBody>
      </p:sp>
      <p:sp>
        <p:nvSpPr>
          <p:cNvPr id="21" name="任意多边形 20"/>
          <p:cNvSpPr/>
          <p:nvPr>
            <p:custDataLst>
              <p:tags r:id="rId23"/>
            </p:custDataLst>
          </p:nvPr>
        </p:nvSpPr>
        <p:spPr>
          <a:xfrm>
            <a:off x="4146459" y="4821414"/>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AAD"/>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任意多边形 21"/>
          <p:cNvSpPr/>
          <p:nvPr>
            <p:custDataLst>
              <p:tags r:id="rId24"/>
            </p:custDataLst>
          </p:nvPr>
        </p:nvSpPr>
        <p:spPr>
          <a:xfrm>
            <a:off x="4131184" y="4882510"/>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标题 1"/>
          <p:cNvSpPr txBox="1"/>
          <p:nvPr>
            <p:custDataLst>
              <p:tags r:id="rId25"/>
            </p:custDataLst>
          </p:nvPr>
        </p:nvSpPr>
        <p:spPr>
          <a:xfrm>
            <a:off x="4289007" y="4509618"/>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rPr>
              <a:t>06</a:t>
            </a:r>
            <a:endPar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4" name="标题 1"/>
          <p:cNvSpPr txBox="1"/>
          <p:nvPr>
            <p:custDataLst>
              <p:tags r:id="rId26"/>
            </p:custDataLst>
          </p:nvPr>
        </p:nvSpPr>
        <p:spPr>
          <a:xfrm>
            <a:off x="3657385" y="5633943"/>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b="1" dirty="0">
                <a:solidFill>
                  <a:schemeClr val="tx1"/>
                </a:solidFill>
                <a:effectLst/>
                <a:latin typeface="微软雅黑" panose="020B0503020204020204" charset="-122"/>
                <a:ea typeface="微软雅黑" panose="020B0503020204020204" charset="-122"/>
                <a:sym typeface="+mn-ea"/>
              </a:rPr>
              <a:t>环境</a:t>
            </a:r>
            <a:endParaRPr lang="zh-CN" altLang="en-US" sz="1800" b="1" spc="150" dirty="0">
              <a:solidFill>
                <a:schemeClr val="tx1"/>
              </a:solidFill>
              <a:effectLst/>
              <a:latin typeface="微软雅黑" panose="020B0503020204020204" charset="-122"/>
              <a:ea typeface="微软雅黑" panose="020B0503020204020204" charset="-122"/>
              <a:sym typeface="+mn-ea"/>
            </a:endParaRPr>
          </a:p>
        </p:txBody>
      </p:sp>
      <p:sp>
        <p:nvSpPr>
          <p:cNvPr id="25" name="任意多边形 24"/>
          <p:cNvSpPr/>
          <p:nvPr>
            <p:custDataLst>
              <p:tags r:id="rId27"/>
            </p:custDataLst>
          </p:nvPr>
        </p:nvSpPr>
        <p:spPr>
          <a:xfrm>
            <a:off x="6702941" y="4821414"/>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 name="任意多边形 25"/>
          <p:cNvSpPr/>
          <p:nvPr>
            <p:custDataLst>
              <p:tags r:id="rId28"/>
            </p:custDataLst>
          </p:nvPr>
        </p:nvSpPr>
        <p:spPr>
          <a:xfrm>
            <a:off x="6687666" y="4882510"/>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标题 1"/>
          <p:cNvSpPr txBox="1"/>
          <p:nvPr>
            <p:custDataLst>
              <p:tags r:id="rId29"/>
            </p:custDataLst>
          </p:nvPr>
        </p:nvSpPr>
        <p:spPr>
          <a:xfrm>
            <a:off x="6845489" y="4509618"/>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07</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8" name="标题 1"/>
          <p:cNvSpPr txBox="1"/>
          <p:nvPr>
            <p:custDataLst>
              <p:tags r:id="rId30"/>
            </p:custDataLst>
          </p:nvPr>
        </p:nvSpPr>
        <p:spPr>
          <a:xfrm>
            <a:off x="6213867" y="5633943"/>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b="1" dirty="0">
                <a:solidFill>
                  <a:schemeClr val="tx1"/>
                </a:solidFill>
                <a:effectLst/>
                <a:latin typeface="微软雅黑" panose="020B0503020204020204" charset="-122"/>
                <a:ea typeface="微软雅黑" panose="020B0503020204020204" charset="-122"/>
                <a:sym typeface="+mn-ea"/>
              </a:rPr>
              <a:t>部位</a:t>
            </a:r>
            <a:endParaRPr lang="zh-CN" altLang="en-US" sz="1800" b="1" spc="150" dirty="0">
              <a:solidFill>
                <a:schemeClr val="tx1"/>
              </a:solidFill>
              <a:effectLst/>
              <a:latin typeface="微软雅黑" panose="020B0503020204020204" charset="-122"/>
              <a:ea typeface="微软雅黑" panose="020B0503020204020204" charset="-122"/>
              <a:sym typeface="+mn-e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Freeform 11"/>
          <p:cNvSpPr/>
          <p:nvPr userDrawn="1">
            <p:custDataLst>
              <p:tags r:id="rId1"/>
            </p:custDataLst>
          </p:nvPr>
        </p:nvSpPr>
        <p:spPr bwMode="auto">
          <a:xfrm>
            <a:off x="7190952" y="2165985"/>
            <a:ext cx="3701408" cy="4129550"/>
          </a:xfrm>
          <a:custGeom>
            <a:avLst/>
            <a:gdLst>
              <a:gd name="T0" fmla="*/ 1755 w 1755"/>
              <a:gd name="T1" fmla="*/ 979 h 1958"/>
              <a:gd name="T2" fmla="*/ 1312 w 1755"/>
              <a:gd name="T3" fmla="*/ 1958 h 1958"/>
              <a:gd name="T4" fmla="*/ 0 w 1755"/>
              <a:gd name="T5" fmla="*/ 1958 h 1958"/>
              <a:gd name="T6" fmla="*/ 443 w 1755"/>
              <a:gd name="T7" fmla="*/ 979 h 1958"/>
              <a:gd name="T8" fmla="*/ 139 w 1755"/>
              <a:gd name="T9" fmla="*/ 307 h 1958"/>
              <a:gd name="T10" fmla="*/ 0 w 1755"/>
              <a:gd name="T11" fmla="*/ 0 h 1958"/>
              <a:gd name="T12" fmla="*/ 1312 w 1755"/>
              <a:gd name="T13" fmla="*/ 0 h 1958"/>
              <a:gd name="T14" fmla="*/ 1451 w 1755"/>
              <a:gd name="T15" fmla="*/ 307 h 1958"/>
              <a:gd name="T16" fmla="*/ 1755 w 1755"/>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5" h="1958">
                <a:moveTo>
                  <a:pt x="1755" y="979"/>
                </a:moveTo>
                <a:lnTo>
                  <a:pt x="1312" y="1958"/>
                </a:lnTo>
                <a:lnTo>
                  <a:pt x="0" y="1958"/>
                </a:lnTo>
                <a:lnTo>
                  <a:pt x="443" y="979"/>
                </a:lnTo>
                <a:lnTo>
                  <a:pt x="139" y="307"/>
                </a:lnTo>
                <a:lnTo>
                  <a:pt x="0" y="0"/>
                </a:lnTo>
                <a:lnTo>
                  <a:pt x="1312" y="0"/>
                </a:lnTo>
                <a:lnTo>
                  <a:pt x="1451" y="307"/>
                </a:lnTo>
                <a:lnTo>
                  <a:pt x="1755" y="979"/>
                </a:lnTo>
                <a:close/>
              </a:path>
            </a:pathLst>
          </a:custGeom>
          <a:solidFill>
            <a:srgbClr val="6AB9D4"/>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22" name="Freeform 16"/>
          <p:cNvSpPr/>
          <p:nvPr userDrawn="1">
            <p:custDataLst>
              <p:tags r:id="rId2"/>
            </p:custDataLst>
          </p:nvPr>
        </p:nvSpPr>
        <p:spPr bwMode="auto">
          <a:xfrm>
            <a:off x="7190952" y="2165985"/>
            <a:ext cx="3060252" cy="647482"/>
          </a:xfrm>
          <a:custGeom>
            <a:avLst/>
            <a:gdLst>
              <a:gd name="T0" fmla="*/ 1451 w 1451"/>
              <a:gd name="T1" fmla="*/ 307 h 307"/>
              <a:gd name="T2" fmla="*/ 139 w 1451"/>
              <a:gd name="T3" fmla="*/ 307 h 307"/>
              <a:gd name="T4" fmla="*/ 0 w 1451"/>
              <a:gd name="T5" fmla="*/ 0 h 307"/>
              <a:gd name="T6" fmla="*/ 1312 w 1451"/>
              <a:gd name="T7" fmla="*/ 0 h 307"/>
              <a:gd name="T8" fmla="*/ 1451 w 1451"/>
              <a:gd name="T9" fmla="*/ 307 h 307"/>
            </a:gdLst>
            <a:ahLst/>
            <a:cxnLst>
              <a:cxn ang="0">
                <a:pos x="T0" y="T1"/>
              </a:cxn>
              <a:cxn ang="0">
                <a:pos x="T2" y="T3"/>
              </a:cxn>
              <a:cxn ang="0">
                <a:pos x="T4" y="T5"/>
              </a:cxn>
              <a:cxn ang="0">
                <a:pos x="T6" y="T7"/>
              </a:cxn>
              <a:cxn ang="0">
                <a:pos x="T8" y="T9"/>
              </a:cxn>
            </a:cxnLst>
            <a:rect l="0" t="0" r="r" b="b"/>
            <a:pathLst>
              <a:path w="1451" h="307">
                <a:moveTo>
                  <a:pt x="1451" y="307"/>
                </a:moveTo>
                <a:lnTo>
                  <a:pt x="139" y="307"/>
                </a:lnTo>
                <a:lnTo>
                  <a:pt x="0" y="0"/>
                </a:lnTo>
                <a:lnTo>
                  <a:pt x="1312" y="0"/>
                </a:lnTo>
                <a:lnTo>
                  <a:pt x="1451" y="307"/>
                </a:lnTo>
                <a:close/>
              </a:path>
            </a:pathLst>
          </a:custGeom>
          <a:solidFill>
            <a:srgbClr val="6AB9D4"/>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13" name="文本框 12"/>
          <p:cNvSpPr txBox="1"/>
          <p:nvPr>
            <p:custDataLst>
              <p:tags r:id="rId3"/>
            </p:custDataLst>
          </p:nvPr>
        </p:nvSpPr>
        <p:spPr>
          <a:xfrm>
            <a:off x="8136255" y="3222625"/>
            <a:ext cx="2108200" cy="2576195"/>
          </a:xfrm>
          <a:prstGeom prst="rect">
            <a:avLst/>
          </a:prstGeom>
        </p:spPr>
        <p:txBody>
          <a:bodyPr>
            <a:normAutofit fontScale="90000"/>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just" eaLnBrk="1" hangingPunct="1"/>
            <a:r>
              <a:rPr sz="1800" b="1">
                <a:solidFill>
                  <a:schemeClr val="bg1"/>
                </a:solidFill>
                <a:effectLst/>
                <a:latin typeface="微软雅黑" panose="020B0503020204020204" charset="-122"/>
                <a:ea typeface="微软雅黑" panose="020B0503020204020204" charset="-122"/>
                <a:cs typeface="微软雅黑" panose="020B0503020204020204" charset="-122"/>
                <a:sym typeface="+mn-ea"/>
              </a:rPr>
              <a:t>（1）脉压增大：常见于主动脉瓣关闭不全、主动脉硬化、甲状腺功能亢进等。</a:t>
            </a:r>
            <a:endParaRPr sz="1800" b="1">
              <a:solidFill>
                <a:schemeClr val="bg1"/>
              </a:solidFill>
              <a:effectLst/>
              <a:latin typeface="微软雅黑" panose="020B0503020204020204" charset="-122"/>
              <a:ea typeface="微软雅黑" panose="020B0503020204020204" charset="-122"/>
              <a:cs typeface="微软雅黑" panose="020B0503020204020204" charset="-122"/>
              <a:sym typeface="+mn-ea"/>
            </a:endParaRPr>
          </a:p>
          <a:p>
            <a:pPr lvl="0" algn="just" eaLnBrk="1" hangingPunct="1"/>
            <a:r>
              <a:rPr sz="1800" b="1">
                <a:solidFill>
                  <a:schemeClr val="bg1"/>
                </a:solidFill>
                <a:effectLst/>
                <a:latin typeface="微软雅黑" panose="020B0503020204020204" charset="-122"/>
                <a:ea typeface="微软雅黑" panose="020B0503020204020204" charset="-122"/>
                <a:cs typeface="微软雅黑" panose="020B0503020204020204" charset="-122"/>
                <a:sym typeface="+mn-ea"/>
              </a:rPr>
              <a:t>（2）脉压减小：常见于主动脉瓣狭窄、心包积液等。</a:t>
            </a:r>
            <a:endParaRPr sz="1800" b="1">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custDataLst>
              <p:tags r:id="rId4"/>
            </p:custDataLst>
          </p:nvPr>
        </p:nvSpPr>
        <p:spPr>
          <a:xfrm>
            <a:off x="7450561" y="2276969"/>
            <a:ext cx="2495739" cy="571421"/>
          </a:xfrm>
          <a:prstGeom prst="rect">
            <a:avLst/>
          </a:prstGeom>
        </p:spPr>
        <p:txBody>
          <a:bodyPr anchor="ctr" anchorCtr="0">
            <a:normAutofit/>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x-none" sz="2000" b="1" dirty="0">
                <a:solidFill>
                  <a:schemeClr val="bg1"/>
                </a:solidFill>
                <a:effectLst>
                  <a:outerShdw blurRad="38100" dist="38100" dir="2700000">
                    <a:srgbClr val="000000"/>
                  </a:outerShdw>
                </a:effectLst>
                <a:latin typeface="微软雅黑" panose="020B0503020204020204" charset="-122"/>
                <a:ea typeface="微软雅黑" panose="020B0503020204020204" charset="-122"/>
                <a:sym typeface="+mn-ea"/>
              </a:rPr>
              <a:t>脉压异常</a:t>
            </a:r>
            <a:endParaRPr lang="zh-CN" altLang="x-none" sz="2000" b="1" dirty="0">
              <a:solidFill>
                <a:schemeClr val="bg1"/>
              </a:solidFill>
              <a:effectLst>
                <a:outerShdw blurRad="38100" dist="38100" dir="2700000">
                  <a:srgbClr val="000000"/>
                </a:outerShdw>
              </a:effectLst>
              <a:latin typeface="微软雅黑" panose="020B0503020204020204" charset="-122"/>
              <a:ea typeface="微软雅黑" panose="020B0503020204020204" charset="-122"/>
              <a:sym typeface="+mn-ea"/>
            </a:endParaRPr>
          </a:p>
        </p:txBody>
      </p:sp>
      <p:sp>
        <p:nvSpPr>
          <p:cNvPr id="19" name="Freeform 13"/>
          <p:cNvSpPr/>
          <p:nvPr userDrawn="1">
            <p:custDataLst>
              <p:tags r:id="rId5"/>
            </p:custDataLst>
          </p:nvPr>
        </p:nvSpPr>
        <p:spPr bwMode="auto">
          <a:xfrm>
            <a:off x="4242479" y="2165985"/>
            <a:ext cx="3701408" cy="4129550"/>
          </a:xfrm>
          <a:custGeom>
            <a:avLst/>
            <a:gdLst>
              <a:gd name="T0" fmla="*/ 1755 w 1755"/>
              <a:gd name="T1" fmla="*/ 979 h 1958"/>
              <a:gd name="T2" fmla="*/ 1312 w 1755"/>
              <a:gd name="T3" fmla="*/ 1958 h 1958"/>
              <a:gd name="T4" fmla="*/ 0 w 1755"/>
              <a:gd name="T5" fmla="*/ 1958 h 1958"/>
              <a:gd name="T6" fmla="*/ 443 w 1755"/>
              <a:gd name="T7" fmla="*/ 979 h 1958"/>
              <a:gd name="T8" fmla="*/ 139 w 1755"/>
              <a:gd name="T9" fmla="*/ 307 h 1958"/>
              <a:gd name="T10" fmla="*/ 0 w 1755"/>
              <a:gd name="T11" fmla="*/ 0 h 1958"/>
              <a:gd name="T12" fmla="*/ 1312 w 1755"/>
              <a:gd name="T13" fmla="*/ 0 h 1958"/>
              <a:gd name="T14" fmla="*/ 1452 w 1755"/>
              <a:gd name="T15" fmla="*/ 307 h 1958"/>
              <a:gd name="T16" fmla="*/ 1755 w 1755"/>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5" h="1958">
                <a:moveTo>
                  <a:pt x="1755" y="979"/>
                </a:moveTo>
                <a:lnTo>
                  <a:pt x="1312" y="1958"/>
                </a:lnTo>
                <a:lnTo>
                  <a:pt x="0" y="1958"/>
                </a:lnTo>
                <a:lnTo>
                  <a:pt x="443" y="979"/>
                </a:lnTo>
                <a:lnTo>
                  <a:pt x="139" y="307"/>
                </a:lnTo>
                <a:lnTo>
                  <a:pt x="0" y="0"/>
                </a:lnTo>
                <a:lnTo>
                  <a:pt x="1312" y="0"/>
                </a:lnTo>
                <a:lnTo>
                  <a:pt x="1452" y="307"/>
                </a:lnTo>
                <a:lnTo>
                  <a:pt x="1755" y="979"/>
                </a:lnTo>
                <a:close/>
              </a:path>
            </a:pathLst>
          </a:custGeom>
          <a:solidFill>
            <a:srgbClr val="9DCD4F"/>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21" name="Freeform 15"/>
          <p:cNvSpPr/>
          <p:nvPr userDrawn="1">
            <p:custDataLst>
              <p:tags r:id="rId6"/>
            </p:custDataLst>
          </p:nvPr>
        </p:nvSpPr>
        <p:spPr bwMode="auto">
          <a:xfrm>
            <a:off x="4242479" y="2165985"/>
            <a:ext cx="3062361" cy="647482"/>
          </a:xfrm>
          <a:custGeom>
            <a:avLst/>
            <a:gdLst>
              <a:gd name="T0" fmla="*/ 1452 w 1452"/>
              <a:gd name="T1" fmla="*/ 307 h 307"/>
              <a:gd name="T2" fmla="*/ 139 w 1452"/>
              <a:gd name="T3" fmla="*/ 307 h 307"/>
              <a:gd name="T4" fmla="*/ 0 w 1452"/>
              <a:gd name="T5" fmla="*/ 0 h 307"/>
              <a:gd name="T6" fmla="*/ 1312 w 1452"/>
              <a:gd name="T7" fmla="*/ 0 h 307"/>
              <a:gd name="T8" fmla="*/ 1452 w 1452"/>
              <a:gd name="T9" fmla="*/ 307 h 307"/>
            </a:gdLst>
            <a:ahLst/>
            <a:cxnLst>
              <a:cxn ang="0">
                <a:pos x="T0" y="T1"/>
              </a:cxn>
              <a:cxn ang="0">
                <a:pos x="T2" y="T3"/>
              </a:cxn>
              <a:cxn ang="0">
                <a:pos x="T4" y="T5"/>
              </a:cxn>
              <a:cxn ang="0">
                <a:pos x="T6" y="T7"/>
              </a:cxn>
              <a:cxn ang="0">
                <a:pos x="T8" y="T9"/>
              </a:cxn>
            </a:cxnLst>
            <a:rect l="0" t="0" r="r" b="b"/>
            <a:pathLst>
              <a:path w="1452" h="307">
                <a:moveTo>
                  <a:pt x="1452" y="307"/>
                </a:moveTo>
                <a:lnTo>
                  <a:pt x="139" y="307"/>
                </a:lnTo>
                <a:lnTo>
                  <a:pt x="0" y="0"/>
                </a:lnTo>
                <a:lnTo>
                  <a:pt x="1312" y="0"/>
                </a:lnTo>
                <a:lnTo>
                  <a:pt x="1452" y="307"/>
                </a:lnTo>
                <a:close/>
              </a:path>
            </a:pathLst>
          </a:custGeom>
          <a:solidFill>
            <a:srgbClr val="9DCD4F"/>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35" name="文本框 34"/>
          <p:cNvSpPr txBox="1"/>
          <p:nvPr>
            <p:custDataLst>
              <p:tags r:id="rId7"/>
            </p:custDataLst>
          </p:nvPr>
        </p:nvSpPr>
        <p:spPr>
          <a:xfrm>
            <a:off x="5207856" y="3222514"/>
            <a:ext cx="1981457" cy="2575896"/>
          </a:xfrm>
          <a:prstGeom prst="rect">
            <a:avLst/>
          </a:prstGeom>
        </p:spPr>
        <p:txBody>
          <a:bodyPr>
            <a:normAutofit/>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just" eaLnBrk="1" hangingPunct="1"/>
            <a:r>
              <a:rPr lang="zh-CN" altLang="en-US" sz="1400" b="1" dirty="0">
                <a:solidFill>
                  <a:schemeClr val="bg1"/>
                </a:solidFill>
                <a:effectLst/>
                <a:latin typeface="微软雅黑" panose="020B0503020204020204" charset="-122"/>
                <a:ea typeface="微软雅黑" panose="020B0503020204020204" charset="-122"/>
                <a:cs typeface="微软雅黑" panose="020B0503020204020204" charset="-122"/>
                <a:sym typeface="+mn-ea"/>
              </a:rPr>
              <a:t>成人收缩压低于</a:t>
            </a:r>
            <a:r>
              <a:rPr lang="en-US" altLang="zh-CN" sz="1400" b="1">
                <a:solidFill>
                  <a:schemeClr val="bg1"/>
                </a:solidFill>
                <a:effectLst/>
                <a:latin typeface="微软雅黑" panose="020B0503020204020204" charset="-122"/>
                <a:ea typeface="微软雅黑" panose="020B0503020204020204" charset="-122"/>
                <a:cs typeface="微软雅黑" panose="020B0503020204020204" charset="-122"/>
                <a:sym typeface="+mn-ea"/>
              </a:rPr>
              <a:t>90mmHg</a:t>
            </a:r>
            <a:r>
              <a:rPr lang="zh-CN" altLang="en-US" sz="1400" b="1" dirty="0">
                <a:solidFill>
                  <a:schemeClr val="bg1"/>
                </a:solidFill>
                <a:effectLst/>
                <a:latin typeface="微软雅黑" panose="020B0503020204020204" charset="-122"/>
                <a:ea typeface="微软雅黑" panose="020B0503020204020204" charset="-122"/>
                <a:cs typeface="微软雅黑" panose="020B0503020204020204" charset="-122"/>
                <a:sym typeface="+mn-ea"/>
              </a:rPr>
              <a:t>（</a:t>
            </a:r>
            <a:r>
              <a:rPr lang="en-US" altLang="zh-CN" sz="1400" b="1">
                <a:solidFill>
                  <a:schemeClr val="bg1"/>
                </a:solidFill>
                <a:effectLst/>
                <a:latin typeface="微软雅黑" panose="020B0503020204020204" charset="-122"/>
                <a:ea typeface="微软雅黑" panose="020B0503020204020204" charset="-122"/>
                <a:cs typeface="微软雅黑" panose="020B0503020204020204" charset="-122"/>
                <a:sym typeface="+mn-ea"/>
              </a:rPr>
              <a:t>12.0kPa</a:t>
            </a:r>
            <a:r>
              <a:rPr lang="zh-CN" altLang="en-US" sz="1400" b="1" dirty="0">
                <a:solidFill>
                  <a:schemeClr val="bg1"/>
                </a:solidFill>
                <a:effectLst/>
                <a:latin typeface="微软雅黑" panose="020B0503020204020204" charset="-122"/>
                <a:ea typeface="微软雅黑" panose="020B0503020204020204" charset="-122"/>
                <a:cs typeface="微软雅黑" panose="020B0503020204020204" charset="-122"/>
                <a:sym typeface="+mn-ea"/>
              </a:rPr>
              <a:t>），舒张压低于</a:t>
            </a:r>
            <a:r>
              <a:rPr lang="en-US" altLang="zh-CN" sz="1400" b="1">
                <a:solidFill>
                  <a:schemeClr val="bg1"/>
                </a:solidFill>
                <a:effectLst/>
                <a:latin typeface="微软雅黑" panose="020B0503020204020204" charset="-122"/>
                <a:ea typeface="微软雅黑" panose="020B0503020204020204" charset="-122"/>
                <a:cs typeface="微软雅黑" panose="020B0503020204020204" charset="-122"/>
                <a:sym typeface="+mn-ea"/>
              </a:rPr>
              <a:t>60mmHg (8.0kPa）</a:t>
            </a:r>
            <a:r>
              <a:rPr lang="zh-CN" altLang="en-US" sz="1400" b="1" dirty="0">
                <a:solidFill>
                  <a:schemeClr val="bg1"/>
                </a:solidFill>
                <a:effectLst/>
                <a:latin typeface="微软雅黑" panose="020B0503020204020204" charset="-122"/>
                <a:ea typeface="微软雅黑" panose="020B0503020204020204" charset="-122"/>
                <a:cs typeface="微软雅黑" panose="020B0503020204020204" charset="-122"/>
                <a:sym typeface="+mn-ea"/>
              </a:rPr>
              <a:t>称为低血压。</a:t>
            </a:r>
            <a:endParaRPr lang="zh-CN" altLang="en-US" sz="1400" b="1" dirty="0">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36" name="文本框 35"/>
          <p:cNvSpPr txBox="1"/>
          <p:nvPr>
            <p:custDataLst>
              <p:tags r:id="rId8"/>
            </p:custDataLst>
          </p:nvPr>
        </p:nvSpPr>
        <p:spPr>
          <a:xfrm>
            <a:off x="4504273" y="2242044"/>
            <a:ext cx="2517256" cy="571421"/>
          </a:xfrm>
          <a:prstGeom prst="rect">
            <a:avLst/>
          </a:prstGeom>
        </p:spPr>
        <p:txBody>
          <a:bodyPr anchor="ctr" anchorCtr="0">
            <a:normAutofit/>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b="1" dirty="0">
                <a:solidFill>
                  <a:schemeClr val="bg1"/>
                </a:solidFill>
                <a:effectLst>
                  <a:outerShdw blurRad="38100" dist="38100" dir="2700000">
                    <a:srgbClr val="000000"/>
                  </a:outerShdw>
                </a:effectLst>
                <a:latin typeface="微软雅黑" panose="020B0503020204020204" charset="-122"/>
                <a:ea typeface="微软雅黑" panose="020B0503020204020204" charset="-122"/>
                <a:sym typeface="+mn-ea"/>
              </a:rPr>
              <a:t>低血压</a:t>
            </a:r>
            <a:endParaRPr lang="zh-CN" altLang="en-US" sz="2000" b="1" dirty="0">
              <a:solidFill>
                <a:schemeClr val="bg1"/>
              </a:solidFill>
              <a:effectLst>
                <a:outerShdw blurRad="38100" dist="38100" dir="2700000">
                  <a:srgbClr val="000000"/>
                </a:outerShdw>
              </a:effectLst>
              <a:latin typeface="微软雅黑" panose="020B0503020204020204" charset="-122"/>
              <a:ea typeface="微软雅黑" panose="020B0503020204020204" charset="-122"/>
              <a:cs typeface="+mn-ea"/>
              <a:sym typeface="+mn-ea"/>
            </a:endParaRPr>
          </a:p>
        </p:txBody>
      </p:sp>
      <p:sp>
        <p:nvSpPr>
          <p:cNvPr id="18" name="Freeform 12"/>
          <p:cNvSpPr/>
          <p:nvPr userDrawn="1">
            <p:custDataLst>
              <p:tags r:id="rId9"/>
            </p:custDataLst>
          </p:nvPr>
        </p:nvSpPr>
        <p:spPr bwMode="auto">
          <a:xfrm>
            <a:off x="1294008" y="2165985"/>
            <a:ext cx="3703517" cy="4129550"/>
          </a:xfrm>
          <a:custGeom>
            <a:avLst/>
            <a:gdLst>
              <a:gd name="T0" fmla="*/ 1756 w 1756"/>
              <a:gd name="T1" fmla="*/ 979 h 1958"/>
              <a:gd name="T2" fmla="*/ 1313 w 1756"/>
              <a:gd name="T3" fmla="*/ 1958 h 1958"/>
              <a:gd name="T4" fmla="*/ 0 w 1756"/>
              <a:gd name="T5" fmla="*/ 1958 h 1958"/>
              <a:gd name="T6" fmla="*/ 444 w 1756"/>
              <a:gd name="T7" fmla="*/ 979 h 1958"/>
              <a:gd name="T8" fmla="*/ 140 w 1756"/>
              <a:gd name="T9" fmla="*/ 307 h 1958"/>
              <a:gd name="T10" fmla="*/ 0 w 1756"/>
              <a:gd name="T11" fmla="*/ 0 h 1958"/>
              <a:gd name="T12" fmla="*/ 1313 w 1756"/>
              <a:gd name="T13" fmla="*/ 0 h 1958"/>
              <a:gd name="T14" fmla="*/ 1452 w 1756"/>
              <a:gd name="T15" fmla="*/ 307 h 1958"/>
              <a:gd name="T16" fmla="*/ 1756 w 1756"/>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6" h="1958">
                <a:moveTo>
                  <a:pt x="1756" y="979"/>
                </a:moveTo>
                <a:lnTo>
                  <a:pt x="1313" y="1958"/>
                </a:lnTo>
                <a:lnTo>
                  <a:pt x="0" y="1958"/>
                </a:lnTo>
                <a:lnTo>
                  <a:pt x="444" y="979"/>
                </a:lnTo>
                <a:lnTo>
                  <a:pt x="140" y="307"/>
                </a:lnTo>
                <a:lnTo>
                  <a:pt x="0" y="0"/>
                </a:lnTo>
                <a:lnTo>
                  <a:pt x="1313" y="0"/>
                </a:lnTo>
                <a:lnTo>
                  <a:pt x="1452" y="307"/>
                </a:lnTo>
                <a:lnTo>
                  <a:pt x="1756" y="979"/>
                </a:lnTo>
                <a:close/>
              </a:path>
            </a:pathLst>
          </a:custGeom>
          <a:solidFill>
            <a:srgbClr val="EB673C"/>
          </a:solidFill>
          <a:ln w="12700">
            <a:solidFill>
              <a:sysClr val="window" lastClr="FFFFFF"/>
            </a:solidFill>
            <a:round/>
          </a:ln>
        </p:spPr>
        <p:txBody>
          <a:bodyPr vert="horz" wrap="square" lIns="121920" tIns="60960" rIns="121920" bIns="60960" numCol="1" anchor="t" anchorCtr="0" compatLnSpc="1"/>
          <a:lstStyle/>
          <a:p>
            <a:endParaRPr lang="en-US" sz="2400" dirty="0">
              <a:solidFill>
                <a:srgbClr val="FFFFFF"/>
              </a:solidFill>
            </a:endParaRPr>
          </a:p>
        </p:txBody>
      </p:sp>
      <p:sp>
        <p:nvSpPr>
          <p:cNvPr id="20" name="Freeform 14"/>
          <p:cNvSpPr/>
          <p:nvPr userDrawn="1">
            <p:custDataLst>
              <p:tags r:id="rId10"/>
            </p:custDataLst>
          </p:nvPr>
        </p:nvSpPr>
        <p:spPr bwMode="auto">
          <a:xfrm>
            <a:off x="1294008" y="2165985"/>
            <a:ext cx="3062361" cy="647482"/>
          </a:xfrm>
          <a:custGeom>
            <a:avLst/>
            <a:gdLst>
              <a:gd name="T0" fmla="*/ 1452 w 1452"/>
              <a:gd name="T1" fmla="*/ 307 h 307"/>
              <a:gd name="T2" fmla="*/ 140 w 1452"/>
              <a:gd name="T3" fmla="*/ 307 h 307"/>
              <a:gd name="T4" fmla="*/ 0 w 1452"/>
              <a:gd name="T5" fmla="*/ 0 h 307"/>
              <a:gd name="T6" fmla="*/ 1313 w 1452"/>
              <a:gd name="T7" fmla="*/ 0 h 307"/>
              <a:gd name="T8" fmla="*/ 1452 w 1452"/>
              <a:gd name="T9" fmla="*/ 307 h 307"/>
            </a:gdLst>
            <a:ahLst/>
            <a:cxnLst>
              <a:cxn ang="0">
                <a:pos x="T0" y="T1"/>
              </a:cxn>
              <a:cxn ang="0">
                <a:pos x="T2" y="T3"/>
              </a:cxn>
              <a:cxn ang="0">
                <a:pos x="T4" y="T5"/>
              </a:cxn>
              <a:cxn ang="0">
                <a:pos x="T6" y="T7"/>
              </a:cxn>
              <a:cxn ang="0">
                <a:pos x="T8" y="T9"/>
              </a:cxn>
            </a:cxnLst>
            <a:rect l="0" t="0" r="r" b="b"/>
            <a:pathLst>
              <a:path w="1452" h="307">
                <a:moveTo>
                  <a:pt x="1452" y="307"/>
                </a:moveTo>
                <a:lnTo>
                  <a:pt x="140" y="307"/>
                </a:lnTo>
                <a:lnTo>
                  <a:pt x="0" y="0"/>
                </a:lnTo>
                <a:lnTo>
                  <a:pt x="1313" y="0"/>
                </a:lnTo>
                <a:lnTo>
                  <a:pt x="1452" y="307"/>
                </a:lnTo>
                <a:close/>
              </a:path>
            </a:pathLst>
          </a:custGeom>
          <a:solidFill>
            <a:srgbClr val="EB673C"/>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38" name="文本框 37"/>
          <p:cNvSpPr txBox="1"/>
          <p:nvPr>
            <p:custDataLst>
              <p:tags r:id="rId11"/>
            </p:custDataLst>
          </p:nvPr>
        </p:nvSpPr>
        <p:spPr>
          <a:xfrm>
            <a:off x="2290445" y="3222625"/>
            <a:ext cx="1970405" cy="2576195"/>
          </a:xfrm>
          <a:prstGeom prst="rect">
            <a:avLst/>
          </a:prstGeom>
        </p:spPr>
        <p:txBody>
          <a:bodyPr>
            <a:normAutofit/>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just" eaLnBrk="1" hangingPunct="1"/>
            <a:r>
              <a:rPr lang="zh-CN" altLang="en-US" sz="1400" b="1" dirty="0">
                <a:solidFill>
                  <a:schemeClr val="bg1"/>
                </a:solidFill>
                <a:effectLst/>
                <a:latin typeface="微软雅黑" panose="020B0503020204020204" charset="-122"/>
                <a:ea typeface="微软雅黑" panose="020B0503020204020204" charset="-122"/>
                <a:cs typeface="微软雅黑" panose="020B0503020204020204" charset="-122"/>
                <a:sym typeface="+mn-ea"/>
              </a:rPr>
              <a:t>在未服用抗高血压药物情况下，成人收缩压≥</a:t>
            </a:r>
            <a:r>
              <a:rPr lang="en-US" altLang="zh-CN" sz="1400" b="1">
                <a:solidFill>
                  <a:schemeClr val="bg1"/>
                </a:solidFill>
                <a:effectLst/>
                <a:latin typeface="微软雅黑" panose="020B0503020204020204" charset="-122"/>
                <a:ea typeface="微软雅黑" panose="020B0503020204020204" charset="-122"/>
                <a:cs typeface="微软雅黑" panose="020B0503020204020204" charset="-122"/>
                <a:sym typeface="+mn-ea"/>
              </a:rPr>
              <a:t>140mmHg</a:t>
            </a:r>
            <a:r>
              <a:rPr lang="zh-CN" altLang="en-US" sz="1400" b="1" dirty="0">
                <a:solidFill>
                  <a:schemeClr val="bg1"/>
                </a:solidFill>
                <a:effectLst/>
                <a:latin typeface="微软雅黑" panose="020B0503020204020204" charset="-122"/>
                <a:ea typeface="微软雅黑" panose="020B0503020204020204" charset="-122"/>
                <a:cs typeface="微软雅黑" panose="020B0503020204020204" charset="-122"/>
                <a:sym typeface="+mn-ea"/>
              </a:rPr>
              <a:t>和（或）舒张压≥</a:t>
            </a:r>
            <a:r>
              <a:rPr lang="en-US" altLang="zh-CN" sz="1400" b="1">
                <a:solidFill>
                  <a:schemeClr val="bg1"/>
                </a:solidFill>
                <a:effectLst/>
                <a:latin typeface="微软雅黑" panose="020B0503020204020204" charset="-122"/>
                <a:ea typeface="微软雅黑" panose="020B0503020204020204" charset="-122"/>
                <a:cs typeface="微软雅黑" panose="020B0503020204020204" charset="-122"/>
                <a:sym typeface="+mn-ea"/>
              </a:rPr>
              <a:t>90mmHg</a:t>
            </a:r>
            <a:r>
              <a:rPr lang="zh-CN" altLang="en-US" sz="1400" b="1" dirty="0">
                <a:solidFill>
                  <a:schemeClr val="bg1"/>
                </a:solidFill>
                <a:effectLst/>
                <a:latin typeface="微软雅黑" panose="020B0503020204020204" charset="-122"/>
                <a:ea typeface="微软雅黑" panose="020B0503020204020204" charset="-122"/>
                <a:cs typeface="微软雅黑" panose="020B0503020204020204" charset="-122"/>
                <a:sym typeface="+mn-ea"/>
              </a:rPr>
              <a:t>（</a:t>
            </a:r>
            <a:r>
              <a:rPr lang="en-US" altLang="zh-CN" sz="1400" b="1">
                <a:solidFill>
                  <a:schemeClr val="bg1"/>
                </a:solidFill>
                <a:effectLst/>
                <a:latin typeface="微软雅黑" panose="020B0503020204020204" charset="-122"/>
                <a:ea typeface="微软雅黑" panose="020B0503020204020204" charset="-122"/>
                <a:cs typeface="微软雅黑" panose="020B0503020204020204" charset="-122"/>
                <a:sym typeface="+mn-ea"/>
                <a:hlinkClick r:id="rId12" action="ppaction://hlinksldjump"/>
              </a:rPr>
              <a:t>WHO</a:t>
            </a:r>
            <a:r>
              <a:rPr lang="zh-CN" altLang="en-US" sz="1400" b="1" dirty="0">
                <a:solidFill>
                  <a:schemeClr val="bg1"/>
                </a:solidFill>
                <a:effectLst/>
                <a:latin typeface="微软雅黑" panose="020B0503020204020204" charset="-122"/>
                <a:ea typeface="微软雅黑" panose="020B0503020204020204" charset="-122"/>
                <a:cs typeface="微软雅黑" panose="020B0503020204020204" charset="-122"/>
                <a:sym typeface="+mn-ea"/>
                <a:hlinkClick r:id="rId12" action="ppaction://hlinksldjump"/>
              </a:rPr>
              <a:t>／</a:t>
            </a:r>
            <a:r>
              <a:rPr lang="en-US" altLang="zh-CN" sz="1400" b="1">
                <a:solidFill>
                  <a:schemeClr val="bg1"/>
                </a:solidFill>
                <a:effectLst/>
                <a:latin typeface="微软雅黑" panose="020B0503020204020204" charset="-122"/>
                <a:ea typeface="微软雅黑" panose="020B0503020204020204" charset="-122"/>
                <a:cs typeface="微软雅黑" panose="020B0503020204020204" charset="-122"/>
                <a:sym typeface="+mn-ea"/>
                <a:hlinkClick r:id="rId12" action="ppaction://hlinksldjump"/>
              </a:rPr>
              <a:t>ISH</a:t>
            </a:r>
            <a:r>
              <a:rPr lang="zh-CN" altLang="en-US" sz="1400" b="1" dirty="0">
                <a:solidFill>
                  <a:schemeClr val="bg1"/>
                </a:solidFill>
                <a:effectLst/>
                <a:latin typeface="微软雅黑" panose="020B0503020204020204" charset="-122"/>
                <a:ea typeface="微软雅黑" panose="020B0503020204020204" charset="-122"/>
                <a:cs typeface="微软雅黑" panose="020B0503020204020204" charset="-122"/>
                <a:sym typeface="+mn-ea"/>
                <a:hlinkClick r:id="rId12" action="ppaction://hlinksldjump"/>
              </a:rPr>
              <a:t>，</a:t>
            </a:r>
            <a:r>
              <a:rPr lang="en-US" altLang="zh-CN" sz="1400" b="1">
                <a:solidFill>
                  <a:schemeClr val="bg1"/>
                </a:solidFill>
                <a:effectLst/>
                <a:latin typeface="微软雅黑" panose="020B0503020204020204" charset="-122"/>
                <a:ea typeface="微软雅黑" panose="020B0503020204020204" charset="-122"/>
                <a:cs typeface="微软雅黑" panose="020B0503020204020204" charset="-122"/>
                <a:sym typeface="+mn-ea"/>
                <a:hlinkClick r:id="rId12" action="ppaction://hlinksldjump"/>
              </a:rPr>
              <a:t>1990.2</a:t>
            </a:r>
            <a:r>
              <a:rPr lang="zh-CN" altLang="en-US" sz="1400" b="1" dirty="0">
                <a:solidFill>
                  <a:schemeClr val="bg1"/>
                </a:solidFill>
                <a:effectLst/>
                <a:latin typeface="微软雅黑" panose="020B0503020204020204" charset="-122"/>
                <a:ea typeface="微软雅黑" panose="020B0503020204020204" charset="-122"/>
                <a:cs typeface="微软雅黑" panose="020B0503020204020204" charset="-122"/>
                <a:sym typeface="+mn-ea"/>
              </a:rPr>
              <a:t>）。</a:t>
            </a:r>
            <a:endParaRPr lang="zh-CN" altLang="en-US" sz="1400" b="1" dirty="0">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39" name="文本框 38"/>
          <p:cNvSpPr txBox="1"/>
          <p:nvPr>
            <p:custDataLst>
              <p:tags r:id="rId13"/>
            </p:custDataLst>
          </p:nvPr>
        </p:nvSpPr>
        <p:spPr>
          <a:xfrm>
            <a:off x="1557910" y="2242044"/>
            <a:ext cx="2517255" cy="571421"/>
          </a:xfrm>
          <a:prstGeom prst="rect">
            <a:avLst/>
          </a:prstGeom>
        </p:spPr>
        <p:txBody>
          <a:bodyPr lIns="90000" tIns="46800" rIns="90000" bIns="46800" anchor="ctr" anchorCtr="0">
            <a:normAutofit/>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b="1" dirty="0">
                <a:solidFill>
                  <a:schemeClr val="bg1"/>
                </a:solidFill>
                <a:effectLst/>
                <a:latin typeface="微软雅黑" panose="020B0503020204020204" charset="-122"/>
                <a:ea typeface="微软雅黑" panose="020B0503020204020204" charset="-122"/>
                <a:sym typeface="+mn-ea"/>
              </a:rPr>
              <a:t>高血压</a:t>
            </a:r>
            <a:endParaRPr lang="zh-CN" altLang="en-US" sz="2000" b="1" dirty="0">
              <a:solidFill>
                <a:schemeClr val="bg1"/>
              </a:solidFill>
              <a:effectLst/>
              <a:latin typeface="微软雅黑" panose="020B0503020204020204" charset="-122"/>
              <a:ea typeface="微软雅黑" panose="020B0503020204020204" charset="-122"/>
              <a:cs typeface="+mn-ea"/>
              <a:sym typeface="+mn-ea"/>
            </a:endParaRPr>
          </a:p>
        </p:txBody>
      </p:sp>
      <p:sp>
        <p:nvSpPr>
          <p:cNvPr id="15" name="标题 14"/>
          <p:cNvSpPr>
            <a:spLocks noGrp="1"/>
          </p:cNvSpPr>
          <p:nvPr>
            <p:ph type="title" idx="4294967295"/>
            <p:custDataLst>
              <p:tags r:id="rId14"/>
            </p:custDataLst>
          </p:nvPr>
        </p:nvSpPr>
        <p:spPr>
          <a:xfrm>
            <a:off x="1415203" y="1417744"/>
            <a:ext cx="2783840" cy="398780"/>
          </a:xfrm>
          <a:effectLst>
            <a:prstShdw prst="shdw17" dist="17961" dir="2700000">
              <a:schemeClr val="bg2">
                <a:gamma/>
                <a:shade val="60000"/>
                <a:invGamma/>
              </a:schemeClr>
            </a:prstShdw>
          </a:effectLst>
        </p:spPr>
        <p:txBody>
          <a:bodyPr vert="horz" wrap="none" lIns="121920" tIns="60960" rIns="121920" bIns="60960" numCol="1" anchor="ctr" anchorCtr="0" compatLnSpc="1">
            <a:spAutoFit/>
          </a:bodyPr>
          <a:p>
            <a:pPr algn="l"/>
            <a:r>
              <a:rPr lang="zh-CN" altLang="en-US" sz="2000" b="1" dirty="0">
                <a:solidFill>
                  <a:schemeClr val="tx1"/>
                </a:solidFill>
                <a:effectLst>
                  <a:outerShdw blurRad="38100" dist="38100" dir="2700000">
                    <a:srgbClr val="FFFFFF"/>
                  </a:outerShdw>
                </a:effectLst>
              </a:rPr>
              <a:t>（一）异常血压的观察</a:t>
            </a:r>
            <a:endParaRPr lang="zh-CN" altLang="en-US" sz="2000" b="1" dirty="0">
              <a:solidFill>
                <a:schemeClr val="tx1"/>
              </a:solidFill>
              <a:effectLst>
                <a:outerShdw blurRad="38100" dist="38100" dir="2700000">
                  <a:srgbClr val="FFFFFF"/>
                </a:outerShdw>
              </a:effectLst>
            </a:endParaRPr>
          </a:p>
        </p:txBody>
      </p:sp>
      <p:sp>
        <p:nvSpPr>
          <p:cNvPr id="4" name="Title 6"/>
          <p:cNvSpPr txBox="1"/>
          <p:nvPr>
            <p:custDataLst>
              <p:tags r:id="rId15"/>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异常血压的观察与护理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5346" name="Picture 2" descr="fenji1"/>
          <p:cNvPicPr>
            <a:picLocks noChangeAspect="1"/>
          </p:cNvPicPr>
          <p:nvPr/>
        </p:nvPicPr>
        <p:blipFill>
          <a:blip r:embed="rId1"/>
          <a:srcRect r="10625" b="2264"/>
          <a:stretch>
            <a:fillRect/>
          </a:stretch>
        </p:blipFill>
        <p:spPr>
          <a:xfrm>
            <a:off x="767080" y="1772920"/>
            <a:ext cx="6928485" cy="4343400"/>
          </a:xfrm>
          <a:prstGeom prst="rect">
            <a:avLst/>
          </a:prstGeom>
          <a:noFill/>
          <a:ln w="9525">
            <a:noFill/>
          </a:ln>
        </p:spPr>
      </p:pic>
      <p:sp>
        <p:nvSpPr>
          <p:cNvPr id="89091" name="Text Box 3"/>
          <p:cNvSpPr txBox="1">
            <a:spLocks noChangeArrowheads="1"/>
          </p:cNvSpPr>
          <p:nvPr/>
        </p:nvSpPr>
        <p:spPr bwMode="auto">
          <a:xfrm>
            <a:off x="767080" y="909320"/>
            <a:ext cx="4156075" cy="475615"/>
          </a:xfrm>
          <a:prstGeom prst="rect">
            <a:avLst/>
          </a:prstGeom>
          <a:noFill/>
          <a:ln w="9525" algn="ctr">
            <a:noFill/>
            <a:miter lim="800000"/>
          </a:ln>
          <a:effectLst/>
        </p:spPr>
        <p:txBody>
          <a:bodyPr wrap="square">
            <a:spAutoFit/>
          </a:bodyPr>
          <a:lstStyle/>
          <a:p>
            <a:pPr marR="0" algn="l" defTabSz="914400">
              <a:spcBef>
                <a:spcPct val="50000"/>
              </a:spcBef>
              <a:buClrTx/>
              <a:buSzTx/>
              <a:buFontTx/>
              <a:buNone/>
              <a:defRPr/>
            </a:pPr>
            <a:r>
              <a:rPr kumimoji="0" lang="zh-CN" altLang="en-US" sz="2500" b="1" kern="1200" cap="none" spc="0" normalizeH="0" baseline="0" noProof="0">
                <a:solidFill>
                  <a:srgbClr val="EE6B08"/>
                </a:solidFill>
                <a:effectLst>
                  <a:outerShdw blurRad="38100" dist="38100" dir="2700000" algn="tl">
                    <a:srgbClr val="C0C0C0"/>
                  </a:outerShdw>
                </a:effectLst>
                <a:latin typeface="微软雅黑" panose="020B0503020204020204" charset="-122"/>
                <a:ea typeface="微软雅黑" panose="020B0503020204020204" charset="-122"/>
                <a:cs typeface="经典繁毛楷" pitchFamily="49" charset="-122"/>
              </a:rPr>
              <a:t>血压水平的分类</a:t>
            </a:r>
            <a:endParaRPr kumimoji="0" lang="zh-CN" altLang="en-US" sz="2500" b="1" kern="1200" cap="none" spc="0" normalizeH="0" baseline="0" noProof="0">
              <a:solidFill>
                <a:srgbClr val="EE6B08"/>
              </a:solidFill>
              <a:effectLst>
                <a:outerShdw blurRad="38100" dist="38100" dir="2700000" algn="tl">
                  <a:srgbClr val="C0C0C0"/>
                </a:outerShdw>
              </a:effectLst>
              <a:latin typeface="微软雅黑" panose="020B0503020204020204" charset="-122"/>
              <a:ea typeface="微软雅黑" panose="020B0503020204020204" charset="-122"/>
              <a:cs typeface="经典繁毛楷" pitchFamily="49" charset="-122"/>
            </a:endParaRPr>
          </a:p>
        </p:txBody>
      </p:sp>
      <p:pic>
        <p:nvPicPr>
          <p:cNvPr id="5" name="图片 4"/>
          <p:cNvPicPr>
            <a:picLocks noChangeAspect="1"/>
          </p:cNvPicPr>
          <p:nvPr>
            <p:custDataLst>
              <p:tags r:id="rId2"/>
            </p:custDataLst>
          </p:nvPr>
        </p:nvPicPr>
        <p:blipFill>
          <a:blip r:embed="rId3"/>
          <a:stretch>
            <a:fillRect/>
          </a:stretch>
        </p:blipFill>
        <p:spPr>
          <a:xfrm>
            <a:off x="8232775" y="2061210"/>
            <a:ext cx="3851275" cy="3569335"/>
          </a:xfrm>
          <a:prstGeom prst="rect">
            <a:avLst/>
          </a:prstGeom>
        </p:spPr>
      </p:pic>
      <p:sp>
        <p:nvSpPr>
          <p:cNvPr id="4" name="Title 6"/>
          <p:cNvSpPr txBox="1"/>
          <p:nvPr>
            <p:custDataLst>
              <p:tags r:id="rId4"/>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3299" name="文本占位符 183298"/>
          <p:cNvSpPr>
            <a:spLocks noGrp="1"/>
          </p:cNvSpPr>
          <p:nvPr>
            <p:ph type="body" idx="4294967295"/>
          </p:nvPr>
        </p:nvSpPr>
        <p:spPr>
          <a:xfrm>
            <a:off x="767080" y="1844040"/>
            <a:ext cx="10972800" cy="4389120"/>
          </a:xfrm>
        </p:spPr>
        <p:txBody>
          <a:bodyPr>
            <a:normAutofit lnSpcReduction="10000"/>
          </a:bodyPr>
          <a:p>
            <a:pPr algn="just">
              <a:lnSpc>
                <a:spcPct val="150000"/>
              </a:lnSpc>
            </a:pPr>
            <a:r>
              <a:rPr lang="zh-CN" altLang="en-US" sz="1800" b="1" dirty="0">
                <a:solidFill>
                  <a:srgbClr val="CC3300"/>
                </a:solidFill>
                <a:latin typeface="微软雅黑" panose="020B0503020204020204" charset="-122"/>
                <a:ea typeface="微软雅黑" panose="020B0503020204020204" charset="-122"/>
                <a:cs typeface="微软雅黑" panose="020B0503020204020204" charset="-122"/>
              </a:rPr>
              <a:t>密切监测血压</a:t>
            </a:r>
            <a:r>
              <a:rPr lang="zh-CN" altLang="en-US" sz="1800" b="1" dirty="0">
                <a:latin typeface="微软雅黑" panose="020B0503020204020204" charset="-122"/>
                <a:ea typeface="微软雅黑" panose="020B0503020204020204" charset="-122"/>
                <a:cs typeface="微软雅黑" panose="020B0503020204020204" charset="-122"/>
              </a:rPr>
              <a:t>  定时间、定部位、定体位、定血压计测量血压。</a:t>
            </a:r>
            <a:endParaRPr lang="zh-CN" altLang="en-US" sz="1800" b="1"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b="1" dirty="0">
                <a:solidFill>
                  <a:srgbClr val="CC3300"/>
                </a:solidFill>
                <a:latin typeface="微软雅黑" panose="020B0503020204020204" charset="-122"/>
                <a:ea typeface="微软雅黑" panose="020B0503020204020204" charset="-122"/>
                <a:cs typeface="微软雅黑" panose="020B0503020204020204" charset="-122"/>
              </a:rPr>
              <a:t>观察病情</a:t>
            </a:r>
            <a:r>
              <a:rPr lang="zh-CN" altLang="en-US" sz="1800" b="1" dirty="0">
                <a:latin typeface="微软雅黑" panose="020B0503020204020204" charset="-122"/>
                <a:ea typeface="微软雅黑" panose="020B0503020204020204" charset="-122"/>
                <a:cs typeface="微软雅黑" panose="020B0503020204020204" charset="-122"/>
              </a:rPr>
              <a:t>  指导患者按时服药，观察药物的不良反应，注意有无潜在的并发症发生。</a:t>
            </a:r>
            <a:endParaRPr lang="zh-CN" altLang="en-US" sz="1800" b="1"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b="1" dirty="0">
                <a:solidFill>
                  <a:srgbClr val="CC3300"/>
                </a:solidFill>
                <a:latin typeface="微软雅黑" panose="020B0503020204020204" charset="-122"/>
                <a:ea typeface="微软雅黑" panose="020B0503020204020204" charset="-122"/>
                <a:cs typeface="微软雅黑" panose="020B0503020204020204" charset="-122"/>
              </a:rPr>
              <a:t>休息与活动</a:t>
            </a:r>
            <a:r>
              <a:rPr lang="zh-CN" altLang="en-US" sz="1800" b="1" dirty="0">
                <a:latin typeface="微软雅黑" panose="020B0503020204020204" charset="-122"/>
                <a:ea typeface="微软雅黑" panose="020B0503020204020204" charset="-122"/>
                <a:cs typeface="微软雅黑" panose="020B0503020204020204" charset="-122"/>
              </a:rPr>
              <a:t>  注意休息、减少活动、保证充足的睡眠时间</a:t>
            </a:r>
            <a:endParaRPr lang="zh-CN" altLang="en-US" sz="1800" b="1"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b="1" dirty="0">
                <a:solidFill>
                  <a:srgbClr val="CC3300"/>
                </a:solidFill>
                <a:latin typeface="微软雅黑" panose="020B0503020204020204" charset="-122"/>
                <a:ea typeface="微软雅黑" panose="020B0503020204020204" charset="-122"/>
                <a:cs typeface="微软雅黑" panose="020B0503020204020204" charset="-122"/>
              </a:rPr>
              <a:t>良好环境</a:t>
            </a:r>
            <a:r>
              <a:rPr lang="zh-CN" altLang="en-US" sz="1800" b="1" dirty="0">
                <a:latin typeface="微软雅黑" panose="020B0503020204020204" charset="-122"/>
                <a:ea typeface="微软雅黑" panose="020B0503020204020204" charset="-122"/>
                <a:cs typeface="微软雅黑" panose="020B0503020204020204" charset="-122"/>
              </a:rPr>
              <a:t>  提供适宜温度、湿度、通风良好、合理照明的整洁安静舒适环境。</a:t>
            </a:r>
            <a:endParaRPr lang="zh-CN" altLang="en-US" sz="1800" b="1"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b="1" dirty="0">
                <a:solidFill>
                  <a:srgbClr val="CC3300"/>
                </a:solidFill>
                <a:latin typeface="微软雅黑" panose="020B0503020204020204" charset="-122"/>
                <a:ea typeface="微软雅黑" panose="020B0503020204020204" charset="-122"/>
                <a:cs typeface="微软雅黑" panose="020B0503020204020204" charset="-122"/>
              </a:rPr>
              <a:t>控制情绪</a:t>
            </a:r>
            <a:r>
              <a:rPr lang="zh-CN" altLang="en-US" sz="1800" b="1" dirty="0">
                <a:latin typeface="微软雅黑" panose="020B0503020204020204" charset="-122"/>
                <a:ea typeface="微软雅黑" panose="020B0503020204020204" charset="-122"/>
                <a:cs typeface="微软雅黑" panose="020B0503020204020204" charset="-122"/>
              </a:rPr>
              <a:t>  保持稳定、减少导致患者情绪激动的因素。</a:t>
            </a:r>
            <a:endParaRPr lang="zh-CN" altLang="en-US" sz="1800" b="1"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b="1" dirty="0">
                <a:solidFill>
                  <a:srgbClr val="CC3300"/>
                </a:solidFill>
                <a:latin typeface="微软雅黑" panose="020B0503020204020204" charset="-122"/>
                <a:ea typeface="微软雅黑" panose="020B0503020204020204" charset="-122"/>
                <a:cs typeface="微软雅黑" panose="020B0503020204020204" charset="-122"/>
              </a:rPr>
              <a:t>合理饮食</a:t>
            </a:r>
            <a:r>
              <a:rPr lang="zh-CN" altLang="en-US" sz="1800" b="1" dirty="0">
                <a:latin typeface="微软雅黑" panose="020B0503020204020204" charset="-122"/>
                <a:ea typeface="微软雅黑" panose="020B0503020204020204" charset="-122"/>
                <a:cs typeface="微软雅黑" panose="020B0503020204020204" charset="-122"/>
              </a:rPr>
              <a:t>  选择易消化、低脂、低胆固醇、高维生素、富含纤维素的食物，根据血压的高低限制盐的摄入，避免刺激辛辣食物</a:t>
            </a:r>
            <a:endParaRPr lang="zh-CN" altLang="en-US" sz="1800" b="1"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b="1" dirty="0">
                <a:solidFill>
                  <a:srgbClr val="CC3300"/>
                </a:solidFill>
                <a:latin typeface="微软雅黑" panose="020B0503020204020204" charset="-122"/>
                <a:ea typeface="微软雅黑" panose="020B0503020204020204" charset="-122"/>
                <a:cs typeface="微软雅黑" panose="020B0503020204020204" charset="-122"/>
              </a:rPr>
              <a:t>健康教育</a:t>
            </a:r>
            <a:r>
              <a:rPr lang="zh-CN" altLang="en-US" sz="1800" b="1" dirty="0">
                <a:latin typeface="微软雅黑" panose="020B0503020204020204" charset="-122"/>
                <a:ea typeface="微软雅黑" panose="020B0503020204020204" charset="-122"/>
                <a:cs typeface="微软雅黑" panose="020B0503020204020204" charset="-122"/>
              </a:rPr>
              <a:t>  教会患者及家属测量和判断异常血压的方法，生活有度，作息有时，修身养性，合理营养，戒烟限酒 </a:t>
            </a:r>
            <a:endParaRPr lang="zh-CN" altLang="en-US" sz="1800" b="1" dirty="0">
              <a:latin typeface="微软雅黑" panose="020B0503020204020204" charset="-122"/>
              <a:ea typeface="微软雅黑" panose="020B0503020204020204" charset="-122"/>
              <a:cs typeface="微软雅黑" panose="020B0503020204020204" charset="-122"/>
            </a:endParaRPr>
          </a:p>
        </p:txBody>
      </p:sp>
      <p:sp>
        <p:nvSpPr>
          <p:cNvPr id="183301" name="标题 1"/>
          <p:cNvSpPr/>
          <p:nvPr/>
        </p:nvSpPr>
        <p:spPr>
          <a:xfrm>
            <a:off x="767080" y="835660"/>
            <a:ext cx="5796280" cy="908685"/>
          </a:xfrm>
          <a:prstGeom prst="rect">
            <a:avLst/>
          </a:prstGeom>
          <a:noFill/>
          <a:ln w="9525">
            <a:noFill/>
          </a:ln>
          <a:effectLst>
            <a:prstShdw prst="shdw17" dist="17961" dir="2699999">
              <a:srgbClr val="858585"/>
            </a:prstShdw>
          </a:effectLst>
        </p:spPr>
        <p:txBody>
          <a:bodyPr wrap="none" anchor="ctr" anchorCtr="0">
            <a:noAutofit/>
          </a:bodyPr>
          <a:lst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stStyle>
          <a:p>
            <a:pPr lvl="0" algn="l"/>
            <a:r>
              <a:rPr lang="zh-CN" altLang="en-US" sz="25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rPr>
              <a:t>（二）异常血压的护理</a:t>
            </a:r>
            <a:endParaRPr lang="zh-CN" altLang="en-US" sz="25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endParaRPr>
          </a:p>
        </p:txBody>
      </p:sp>
      <p:sp>
        <p:nvSpPr>
          <p:cNvPr id="4"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异常血压的观察与护理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4867" name="Group 29"/>
          <p:cNvGrpSpPr/>
          <p:nvPr/>
        </p:nvGrpSpPr>
        <p:grpSpPr>
          <a:xfrm>
            <a:off x="767080" y="1419225"/>
            <a:ext cx="10157502" cy="4531995"/>
            <a:chOff x="656" y="1006"/>
            <a:chExt cx="5716" cy="2546"/>
          </a:xfrm>
          <a:solidFill>
            <a:schemeClr val="accent1">
              <a:lumMod val="60000"/>
              <a:lumOff val="40000"/>
            </a:schemeClr>
          </a:solidFill>
        </p:grpSpPr>
        <p:sp>
          <p:nvSpPr>
            <p:cNvPr id="74756" name="AutoShape 4"/>
            <p:cNvSpPr>
              <a:spLocks noChangeArrowheads="1"/>
            </p:cNvSpPr>
            <p:nvPr/>
          </p:nvSpPr>
          <p:spPr bwMode="gray">
            <a:xfrm flipH="1">
              <a:off x="656" y="1006"/>
              <a:ext cx="626" cy="2544"/>
            </a:xfrm>
            <a:prstGeom prst="roundRect">
              <a:avLst>
                <a:gd name="adj" fmla="val 11375"/>
              </a:avLst>
            </a:prstGeom>
            <a:grpFill/>
            <a:ln>
              <a:solidFill>
                <a:schemeClr val="accent1">
                  <a:lumMod val="90000"/>
                </a:schemeClr>
              </a:solidFill>
            </a:ln>
          </p:spPr>
          <p:style>
            <a:lnRef idx="1">
              <a:schemeClr val="accent1"/>
            </a:lnRef>
            <a:fillRef idx="2">
              <a:schemeClr val="accent1"/>
            </a:fillRef>
            <a:effectRef idx="1">
              <a:schemeClr val="accent1"/>
            </a:effectRef>
            <a:fontRef idx="minor">
              <a:schemeClr val="dk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74757" name="AutoShape 5"/>
            <p:cNvSpPr>
              <a:spLocks noChangeArrowheads="1"/>
            </p:cNvSpPr>
            <p:nvPr/>
          </p:nvSpPr>
          <p:spPr bwMode="gray">
            <a:xfrm>
              <a:off x="1344" y="1008"/>
              <a:ext cx="5028" cy="2544"/>
            </a:xfrm>
            <a:prstGeom prst="roundRect">
              <a:avLst>
                <a:gd name="adj" fmla="val 2454"/>
              </a:avLst>
            </a:prstGeom>
            <a:grpFill/>
          </p:spPr>
          <p:style>
            <a:lnRef idx="0">
              <a:schemeClr val="accent1"/>
            </a:lnRef>
            <a:fillRef idx="3">
              <a:schemeClr val="accent1"/>
            </a:fillRef>
            <a:effectRef idx="3">
              <a:schemeClr val="accent1"/>
            </a:effectRef>
            <a:fontRef idx="minor">
              <a:schemeClr val="lt1"/>
            </a:fontRef>
          </p:style>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79878" name="Freeform 6"/>
            <p:cNvSpPr/>
            <p:nvPr/>
          </p:nvSpPr>
          <p:spPr bwMode="gray">
            <a:xfrm flipH="1">
              <a:off x="5986" y="1077"/>
              <a:ext cx="325" cy="293"/>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64875" name="Group 7"/>
            <p:cNvGrpSpPr/>
            <p:nvPr/>
          </p:nvGrpSpPr>
          <p:grpSpPr>
            <a:xfrm rot="5400000">
              <a:off x="1158" y="1098"/>
              <a:ext cx="312" cy="420"/>
              <a:chOff x="778" y="1762"/>
              <a:chExt cx="312" cy="420"/>
            </a:xfrm>
            <a:grpFill/>
          </p:grpSpPr>
          <p:grpSp>
            <p:nvGrpSpPr>
              <p:cNvPr id="164876" name="Group 8"/>
              <p:cNvGrpSpPr/>
              <p:nvPr/>
            </p:nvGrpSpPr>
            <p:grpSpPr>
              <a:xfrm>
                <a:off x="960" y="1764"/>
                <a:ext cx="130" cy="418"/>
                <a:chOff x="960" y="1764"/>
                <a:chExt cx="130" cy="418"/>
              </a:xfrm>
              <a:grpFill/>
            </p:grpSpPr>
            <p:sp>
              <p:nvSpPr>
                <p:cNvPr id="164877" name="Oval 9"/>
                <p:cNvSpPr/>
                <p:nvPr/>
              </p:nvSpPr>
              <p:spPr>
                <a:xfrm>
                  <a:off x="960" y="1764"/>
                  <a:ext cx="126" cy="120"/>
                </a:xfrm>
                <a:prstGeom prst="ellipse">
                  <a:avLst/>
                </a:prstGeom>
                <a:grpFill/>
                <a:ln w="38100" cap="flat" cmpd="sng">
                  <a:solidFill>
                    <a:srgbClr val="DDDDDD"/>
                  </a:solidFill>
                  <a:prstDash val="solid"/>
                  <a:headEnd type="none" w="med" len="med"/>
                  <a:tailEnd type="none" w="med" len="med"/>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4878" name="Oval 10"/>
                <p:cNvSpPr/>
                <p:nvPr/>
              </p:nvSpPr>
              <p:spPr>
                <a:xfrm>
                  <a:off x="964" y="2062"/>
                  <a:ext cx="126" cy="120"/>
                </a:xfrm>
                <a:prstGeom prst="ellipse">
                  <a:avLst/>
                </a:prstGeom>
                <a:grpFill/>
                <a:ln w="38100" cap="flat" cmpd="sng">
                  <a:solidFill>
                    <a:srgbClr val="DDDDDD"/>
                  </a:solidFill>
                  <a:prstDash val="solid"/>
                  <a:headEnd type="none" w="med" len="med"/>
                  <a:tailEnd type="none" w="med" len="med"/>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4879" name="AutoShape 11"/>
                <p:cNvSpPr/>
                <p:nvPr/>
              </p:nvSpPr>
              <p:spPr>
                <a:xfrm>
                  <a:off x="996" y="1836"/>
                  <a:ext cx="62" cy="300"/>
                </a:xfrm>
                <a:prstGeom prst="roundRect">
                  <a:avLst>
                    <a:gd name="adj" fmla="val 50000"/>
                  </a:avLst>
                </a:prstGeom>
                <a:grpFill/>
                <a:ln w="38100">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nvGrpSpPr>
              <p:cNvPr id="164880" name="Group 12"/>
              <p:cNvGrpSpPr/>
              <p:nvPr/>
            </p:nvGrpSpPr>
            <p:grpSpPr>
              <a:xfrm>
                <a:off x="778" y="1762"/>
                <a:ext cx="130" cy="418"/>
                <a:chOff x="960" y="1764"/>
                <a:chExt cx="130" cy="418"/>
              </a:xfrm>
              <a:grpFill/>
            </p:grpSpPr>
            <p:sp>
              <p:nvSpPr>
                <p:cNvPr id="164881" name="Oval 13"/>
                <p:cNvSpPr/>
                <p:nvPr/>
              </p:nvSpPr>
              <p:spPr>
                <a:xfrm>
                  <a:off x="960" y="1764"/>
                  <a:ext cx="126" cy="120"/>
                </a:xfrm>
                <a:prstGeom prst="ellipse">
                  <a:avLst/>
                </a:prstGeom>
                <a:grpFill/>
                <a:ln w="38100" cap="flat" cmpd="sng">
                  <a:solidFill>
                    <a:srgbClr val="DDDDDD"/>
                  </a:solidFill>
                  <a:prstDash val="solid"/>
                  <a:headEnd type="none" w="med" len="med"/>
                  <a:tailEnd type="none" w="med" len="med"/>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4882" name="Oval 14"/>
                <p:cNvSpPr/>
                <p:nvPr/>
              </p:nvSpPr>
              <p:spPr>
                <a:xfrm>
                  <a:off x="964" y="2062"/>
                  <a:ext cx="126" cy="120"/>
                </a:xfrm>
                <a:prstGeom prst="ellipse">
                  <a:avLst/>
                </a:prstGeom>
                <a:grpFill/>
                <a:ln w="38100" cap="flat" cmpd="sng">
                  <a:solidFill>
                    <a:srgbClr val="DDDDDD"/>
                  </a:solidFill>
                  <a:prstDash val="solid"/>
                  <a:headEnd type="none" w="med" len="med"/>
                  <a:tailEnd type="none" w="med" len="med"/>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4883" name="AutoShape 15"/>
                <p:cNvSpPr/>
                <p:nvPr/>
              </p:nvSpPr>
              <p:spPr>
                <a:xfrm>
                  <a:off x="996" y="1836"/>
                  <a:ext cx="62" cy="300"/>
                </a:xfrm>
                <a:prstGeom prst="roundRect">
                  <a:avLst>
                    <a:gd name="adj" fmla="val 50000"/>
                  </a:avLst>
                </a:prstGeom>
                <a:grpFill/>
                <a:ln w="38100">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grpSp>
          <p:nvGrpSpPr>
            <p:cNvPr id="164884" name="Group 16"/>
            <p:cNvGrpSpPr/>
            <p:nvPr/>
          </p:nvGrpSpPr>
          <p:grpSpPr>
            <a:xfrm rot="5400000">
              <a:off x="1158" y="3066"/>
              <a:ext cx="312" cy="420"/>
              <a:chOff x="778" y="1762"/>
              <a:chExt cx="312" cy="420"/>
            </a:xfrm>
            <a:grpFill/>
          </p:grpSpPr>
          <p:grpSp>
            <p:nvGrpSpPr>
              <p:cNvPr id="164885" name="Group 17"/>
              <p:cNvGrpSpPr/>
              <p:nvPr/>
            </p:nvGrpSpPr>
            <p:grpSpPr>
              <a:xfrm>
                <a:off x="960" y="1764"/>
                <a:ext cx="130" cy="418"/>
                <a:chOff x="960" y="1764"/>
                <a:chExt cx="130" cy="418"/>
              </a:xfrm>
              <a:grpFill/>
            </p:grpSpPr>
            <p:sp>
              <p:nvSpPr>
                <p:cNvPr id="164886" name="Oval 18"/>
                <p:cNvSpPr/>
                <p:nvPr/>
              </p:nvSpPr>
              <p:spPr>
                <a:xfrm>
                  <a:off x="960" y="1764"/>
                  <a:ext cx="126" cy="120"/>
                </a:xfrm>
                <a:prstGeom prst="ellipse">
                  <a:avLst/>
                </a:prstGeom>
                <a:grpFill/>
                <a:ln w="38100" cap="flat" cmpd="sng">
                  <a:solidFill>
                    <a:srgbClr val="DDDDDD"/>
                  </a:solidFill>
                  <a:prstDash val="solid"/>
                  <a:headEnd type="none" w="med" len="med"/>
                  <a:tailEnd type="none" w="med" len="med"/>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4887" name="Oval 19"/>
                <p:cNvSpPr/>
                <p:nvPr/>
              </p:nvSpPr>
              <p:spPr>
                <a:xfrm>
                  <a:off x="964" y="2062"/>
                  <a:ext cx="126" cy="120"/>
                </a:xfrm>
                <a:prstGeom prst="ellipse">
                  <a:avLst/>
                </a:prstGeom>
                <a:grpFill/>
                <a:ln w="38100" cap="flat" cmpd="sng">
                  <a:solidFill>
                    <a:srgbClr val="DDDDDD"/>
                  </a:solidFill>
                  <a:prstDash val="solid"/>
                  <a:headEnd type="none" w="med" len="med"/>
                  <a:tailEnd type="none" w="med" len="med"/>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4888" name="AutoShape 20"/>
                <p:cNvSpPr/>
                <p:nvPr/>
              </p:nvSpPr>
              <p:spPr>
                <a:xfrm>
                  <a:off x="996" y="1836"/>
                  <a:ext cx="62" cy="300"/>
                </a:xfrm>
                <a:prstGeom prst="roundRect">
                  <a:avLst>
                    <a:gd name="adj" fmla="val 50000"/>
                  </a:avLst>
                </a:prstGeom>
                <a:grpFill/>
                <a:ln w="38100">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nvGrpSpPr>
              <p:cNvPr id="164889" name="Group 21"/>
              <p:cNvGrpSpPr/>
              <p:nvPr/>
            </p:nvGrpSpPr>
            <p:grpSpPr>
              <a:xfrm>
                <a:off x="778" y="1762"/>
                <a:ext cx="130" cy="418"/>
                <a:chOff x="960" y="1764"/>
                <a:chExt cx="130" cy="418"/>
              </a:xfrm>
              <a:grpFill/>
            </p:grpSpPr>
            <p:sp>
              <p:nvSpPr>
                <p:cNvPr id="164890" name="Oval 22"/>
                <p:cNvSpPr/>
                <p:nvPr/>
              </p:nvSpPr>
              <p:spPr>
                <a:xfrm>
                  <a:off x="960" y="1764"/>
                  <a:ext cx="126" cy="120"/>
                </a:xfrm>
                <a:prstGeom prst="ellipse">
                  <a:avLst/>
                </a:prstGeom>
                <a:grpFill/>
                <a:ln w="38100" cap="flat" cmpd="sng">
                  <a:solidFill>
                    <a:srgbClr val="DDDDDD"/>
                  </a:solidFill>
                  <a:prstDash val="solid"/>
                  <a:headEnd type="none" w="med" len="med"/>
                  <a:tailEnd type="none" w="med" len="med"/>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4891" name="Oval 23"/>
                <p:cNvSpPr/>
                <p:nvPr/>
              </p:nvSpPr>
              <p:spPr>
                <a:xfrm>
                  <a:off x="964" y="2062"/>
                  <a:ext cx="126" cy="120"/>
                </a:xfrm>
                <a:prstGeom prst="ellipse">
                  <a:avLst/>
                </a:prstGeom>
                <a:grpFill/>
                <a:ln w="38100" cap="flat" cmpd="sng">
                  <a:solidFill>
                    <a:srgbClr val="DDDDDD"/>
                  </a:solidFill>
                  <a:prstDash val="solid"/>
                  <a:headEnd type="none" w="med" len="med"/>
                  <a:tailEnd type="none" w="med" len="med"/>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4892" name="AutoShape 24"/>
                <p:cNvSpPr/>
                <p:nvPr/>
              </p:nvSpPr>
              <p:spPr>
                <a:xfrm>
                  <a:off x="996" y="1836"/>
                  <a:ext cx="62" cy="300"/>
                </a:xfrm>
                <a:prstGeom prst="roundRect">
                  <a:avLst>
                    <a:gd name="adj" fmla="val 50000"/>
                  </a:avLst>
                </a:prstGeom>
                <a:grpFill/>
                <a:ln w="38100">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sp>
          <p:nvSpPr>
            <p:cNvPr id="74763" name="Text Box 25"/>
            <p:cNvSpPr txBox="1">
              <a:spLocks noChangeArrowheads="1"/>
            </p:cNvSpPr>
            <p:nvPr/>
          </p:nvSpPr>
          <p:spPr bwMode="gray">
            <a:xfrm>
              <a:off x="1666" y="1197"/>
              <a:ext cx="4363" cy="829"/>
            </a:xfrm>
            <a:prstGeom prst="rect">
              <a:avLst/>
            </a:prstGeom>
            <a:grpFill/>
            <a:ln w="9525" algn="ctr">
              <a:noFill/>
              <a:miter lim="800000"/>
            </a:ln>
          </p:spPr>
          <p:txBody>
            <a:bodyPr wrap="square">
              <a:spAutoFit/>
            </a:bodyPr>
            <a:lstStyle/>
            <a:p>
              <a:pPr marR="0" algn="just" defTabSz="914400" eaLnBrk="0" hangingPunct="0">
                <a:lnSpc>
                  <a:spcPct val="150000"/>
                </a:lnSpc>
                <a:buClrTx/>
                <a:buSzTx/>
                <a:buFontTx/>
                <a:buNone/>
                <a:defRPr/>
              </a:pPr>
              <a:r>
                <a:rPr kumimoji="0" lang="zh-CN" altLang="en-US" sz="2000" b="1" kern="1200" cap="none" spc="0" normalizeH="0" baseline="0" noProof="0" dirty="0">
                  <a:solidFill>
                    <a:schemeClr val="tx1"/>
                  </a:solidFill>
                  <a:effectLst/>
                  <a:latin typeface="微软雅黑" panose="020B0503020204020204" charset="-122"/>
                  <a:ea typeface="微软雅黑" panose="020B0503020204020204" charset="-122"/>
                  <a:cs typeface="+mn-cs"/>
                </a:rPr>
                <a:t>①直接测量法：是一种创伤性检查，即经皮穿刺将导管由周围动脉送到主动脉，导管末端连接测压系统，自动显示血压数值。测量结果精确、可靠。</a:t>
              </a:r>
              <a:endParaRPr kumimoji="0" lang="en-US" altLang="zh-CN" sz="2000" b="1" kern="1200" cap="none" spc="0" normalizeH="0" baseline="0" noProof="0" dirty="0">
                <a:solidFill>
                  <a:schemeClr val="tx1"/>
                </a:solidFill>
                <a:effectLst/>
                <a:latin typeface="微软雅黑" panose="020B0503020204020204" charset="-122"/>
                <a:ea typeface="微软雅黑" panose="020B0503020204020204" charset="-122"/>
                <a:cs typeface="+mn-cs"/>
              </a:endParaRPr>
            </a:p>
          </p:txBody>
        </p:sp>
        <p:sp>
          <p:nvSpPr>
            <p:cNvPr id="74764" name="Text Box 26"/>
            <p:cNvSpPr txBox="1">
              <a:spLocks noChangeArrowheads="1"/>
            </p:cNvSpPr>
            <p:nvPr/>
          </p:nvSpPr>
          <p:spPr bwMode="auto">
            <a:xfrm>
              <a:off x="1690" y="2311"/>
              <a:ext cx="4408" cy="829"/>
            </a:xfrm>
            <a:prstGeom prst="rect">
              <a:avLst/>
            </a:prstGeom>
            <a:grpFill/>
            <a:ln w="9525">
              <a:noFill/>
              <a:miter lim="800000"/>
            </a:ln>
          </p:spPr>
          <p:txBody>
            <a:bodyPr wrap="square">
              <a:spAutoFit/>
            </a:bodyPr>
            <a:lstStyle/>
            <a:p>
              <a:pPr marR="0" algn="just" defTabSz="914400">
                <a:lnSpc>
                  <a:spcPct val="150000"/>
                </a:lnSpc>
                <a:spcBef>
                  <a:spcPts val="600"/>
                </a:spcBef>
                <a:buClrTx/>
                <a:buSzTx/>
                <a:buFontTx/>
                <a:buNone/>
                <a:defRPr/>
              </a:pPr>
              <a:r>
                <a:rPr kumimoji="0" lang="zh-CN" altLang="en-US" sz="2000" b="1" kern="1200" cap="none" spc="0" normalizeH="0" baseline="0" noProof="0" dirty="0">
                  <a:solidFill>
                    <a:schemeClr val="tx1"/>
                  </a:solidFill>
                  <a:effectLst/>
                  <a:latin typeface="微软雅黑" panose="020B0503020204020204" charset="-122"/>
                  <a:ea typeface="微软雅黑" panose="020B0503020204020204" charset="-122"/>
                  <a:cs typeface="+mn-cs"/>
                </a:rPr>
                <a:t>②间接测量法：简便易行是目前广泛应用的方法。血压计是依据血液通过狭窄的血管管道形成涡流时发出响声的原理而设计的。血压值是以血压和大气压作比较，用血压高于大气压的数值来表示血压的高度。</a:t>
              </a:r>
              <a:endParaRPr kumimoji="0" lang="en-US" altLang="zh-CN" sz="2000" b="1" kern="1200" cap="none" spc="0" normalizeH="0" baseline="0" noProof="0" dirty="0">
                <a:solidFill>
                  <a:schemeClr val="tx1"/>
                </a:solidFill>
                <a:effectLst/>
                <a:latin typeface="微软雅黑" panose="020B0503020204020204" charset="-122"/>
                <a:ea typeface="微软雅黑" panose="020B0503020204020204" charset="-122"/>
                <a:cs typeface="+mn-cs"/>
              </a:endParaRPr>
            </a:p>
          </p:txBody>
        </p:sp>
        <p:sp>
          <p:nvSpPr>
            <p:cNvPr id="164895" name="Line 27"/>
            <p:cNvSpPr/>
            <p:nvPr/>
          </p:nvSpPr>
          <p:spPr>
            <a:xfrm>
              <a:off x="1636" y="2187"/>
              <a:ext cx="4403" cy="0"/>
            </a:xfrm>
            <a:prstGeom prst="line">
              <a:avLst/>
            </a:prstGeom>
            <a:grpFill/>
            <a:ln w="9525" cap="flat" cmpd="sng">
              <a:solidFill>
                <a:schemeClr val="tx1"/>
              </a:solidFill>
              <a:prstDash val="lgDash"/>
              <a:headEnd type="none" w="med" len="med"/>
              <a:tailEnd type="none" w="med" len="med"/>
            </a:ln>
          </p:spPr>
        </p:sp>
        <p:sp>
          <p:nvSpPr>
            <p:cNvPr id="74766" name="Text Box 28"/>
            <p:cNvSpPr txBox="1">
              <a:spLocks noChangeArrowheads="1"/>
            </p:cNvSpPr>
            <p:nvPr/>
          </p:nvSpPr>
          <p:spPr bwMode="auto">
            <a:xfrm>
              <a:off x="859" y="1712"/>
              <a:ext cx="149" cy="1348"/>
            </a:xfrm>
            <a:prstGeom prst="rect">
              <a:avLst/>
            </a:prstGeom>
            <a:grpFill/>
            <a:ln w="9525">
              <a:noFill/>
              <a:miter lim="800000"/>
            </a:ln>
          </p:spPr>
          <p:txBody>
            <a:bodyPr wrap="square">
              <a:spAutoFit/>
            </a:bodyPr>
            <a:lstStyle/>
            <a:p>
              <a:pPr marR="0" algn="ctr" defTabSz="914400">
                <a:spcBef>
                  <a:spcPct val="50000"/>
                </a:spcBef>
                <a:buClrTx/>
                <a:buSzTx/>
                <a:buFontTx/>
                <a:buNone/>
                <a:defRPr/>
              </a:pPr>
              <a:r>
                <a:rPr kumimoji="0" lang="zh-CN" altLang="en-US" sz="2500" b="1" kern="1200" cap="none" spc="0" normalizeH="0" baseline="0" noProof="0" dirty="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血压测量方法</a:t>
              </a:r>
              <a:endParaRPr kumimoji="0" lang="en-US" altLang="zh-CN" sz="2500" b="1" kern="1200" cap="none" spc="0" normalizeH="0" baseline="0" noProof="0" dirty="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endParaRPr>
            </a:p>
          </p:txBody>
        </p:sp>
      </p:grpSp>
      <p:sp>
        <p:nvSpPr>
          <p:cNvPr id="4"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三、血压的测量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custDataLst>
              <p:tags r:id="rId1"/>
            </p:custDataLst>
          </p:nvPr>
        </p:nvSpPr>
        <p:spPr>
          <a:xfrm>
            <a:off x="623782" y="1052725"/>
            <a:ext cx="3101340" cy="467995"/>
          </a:xfrm>
          <a:effectLst>
            <a:prstShdw prst="shdw17" dist="17961" dir="2700000">
              <a:schemeClr val="bg2">
                <a:gamma/>
                <a:shade val="60000"/>
                <a:invGamma/>
              </a:schemeClr>
            </a:prstShdw>
          </a:effectLst>
        </p:spPr>
        <p:txBody>
          <a:bodyPr vert="horz" wrap="none" lIns="121920" tIns="60960" rIns="121920" bIns="60960" numCol="1" anchor="ctr" anchorCtr="0" compatLnSpc="1">
            <a:spAutoFit/>
          </a:bodyPr>
          <a:p>
            <a:pPr algn="l"/>
            <a:r>
              <a:rPr lang="zh-CN" altLang="en-US" sz="2500" b="1" dirty="0">
                <a:solidFill>
                  <a:schemeClr val="tx1"/>
                </a:solidFill>
                <a:effectLst/>
              </a:rPr>
              <a:t>（一）血压计的种类</a:t>
            </a:r>
            <a:endParaRPr lang="zh-CN" altLang="en-US" sz="2500" b="1" dirty="0">
              <a:solidFill>
                <a:schemeClr val="tx1"/>
              </a:solidFill>
              <a:effectLst/>
            </a:endParaRPr>
          </a:p>
        </p:txBody>
      </p:sp>
      <p:sp>
        <p:nvSpPr>
          <p:cNvPr id="51" name="矩形: 剪去单角 50"/>
          <p:cNvSpPr/>
          <p:nvPr>
            <p:custDataLst>
              <p:tags r:id="rId2"/>
            </p:custDataLst>
          </p:nvPr>
        </p:nvSpPr>
        <p:spPr>
          <a:xfrm flipV="1">
            <a:off x="4438083" y="2834428"/>
            <a:ext cx="3252758" cy="2016760"/>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 name="等腰三角形 51"/>
          <p:cNvSpPr/>
          <p:nvPr>
            <p:custDataLst>
              <p:tags r:id="rId3"/>
            </p:custDataLst>
          </p:nvPr>
        </p:nvSpPr>
        <p:spPr>
          <a:xfrm rot="5400000">
            <a:off x="7352020" y="4512367"/>
            <a:ext cx="338664" cy="338978"/>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9" name="椭圆 48"/>
          <p:cNvSpPr/>
          <p:nvPr>
            <p:custDataLst>
              <p:tags r:id="rId4"/>
            </p:custDataLst>
          </p:nvPr>
        </p:nvSpPr>
        <p:spPr>
          <a:xfrm>
            <a:off x="4268749" y="2686262"/>
            <a:ext cx="486033" cy="486033"/>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0" name="椭圆 49"/>
          <p:cNvSpPr/>
          <p:nvPr>
            <p:custDataLst>
              <p:tags r:id="rId5"/>
            </p:custDataLst>
          </p:nvPr>
        </p:nvSpPr>
        <p:spPr>
          <a:xfrm>
            <a:off x="4319205" y="2736718"/>
            <a:ext cx="385121" cy="38512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6"/>
            </p:custDataLst>
          </p:nvPr>
        </p:nvSpPr>
        <p:spPr>
          <a:xfrm>
            <a:off x="4354510" y="2747397"/>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剪去单角 59"/>
          <p:cNvSpPr/>
          <p:nvPr>
            <p:custDataLst>
              <p:tags r:id="rId7"/>
            </p:custDataLst>
          </p:nvPr>
        </p:nvSpPr>
        <p:spPr>
          <a:xfrm flipV="1">
            <a:off x="8006783" y="2834428"/>
            <a:ext cx="3252758" cy="2016760"/>
          </a:xfrm>
          <a:prstGeom prst="snip1Rect">
            <a:avLst>
              <a:gd name="adj" fmla="val 1702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8"/>
            </p:custDataLst>
          </p:nvPr>
        </p:nvSpPr>
        <p:spPr>
          <a:xfrm rot="5400000">
            <a:off x="10920720" y="4512367"/>
            <a:ext cx="338664" cy="338978"/>
          </a:xfrm>
          <a:prstGeom prst="triangle">
            <a:avLst>
              <a:gd name="adj" fmla="val 0"/>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8" name="椭圆 57"/>
          <p:cNvSpPr/>
          <p:nvPr>
            <p:custDataLst>
              <p:tags r:id="rId9"/>
            </p:custDataLst>
          </p:nvPr>
        </p:nvSpPr>
        <p:spPr>
          <a:xfrm>
            <a:off x="7837449" y="2686262"/>
            <a:ext cx="486033" cy="486033"/>
          </a:xfrm>
          <a:prstGeom prst="ellipse">
            <a:avLst/>
          </a:prstGeom>
          <a:solidFill>
            <a:srgbClr val="79B6D3">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9" name="椭圆 58"/>
          <p:cNvSpPr/>
          <p:nvPr>
            <p:custDataLst>
              <p:tags r:id="rId10"/>
            </p:custDataLst>
          </p:nvPr>
        </p:nvSpPr>
        <p:spPr>
          <a:xfrm>
            <a:off x="7887905" y="2736718"/>
            <a:ext cx="385121" cy="38512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9" name="矩形 18"/>
          <p:cNvSpPr/>
          <p:nvPr>
            <p:custDataLst>
              <p:tags r:id="rId11"/>
            </p:custDataLst>
          </p:nvPr>
        </p:nvSpPr>
        <p:spPr>
          <a:xfrm>
            <a:off x="7923210" y="2747397"/>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3" name="矩形: 剪去单角 32"/>
          <p:cNvSpPr/>
          <p:nvPr>
            <p:custDataLst>
              <p:tags r:id="rId12"/>
            </p:custDataLst>
          </p:nvPr>
        </p:nvSpPr>
        <p:spPr>
          <a:xfrm flipV="1">
            <a:off x="869383" y="2834428"/>
            <a:ext cx="3252758" cy="2016760"/>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等腰三角形 33"/>
          <p:cNvSpPr/>
          <p:nvPr>
            <p:custDataLst>
              <p:tags r:id="rId13"/>
            </p:custDataLst>
          </p:nvPr>
        </p:nvSpPr>
        <p:spPr>
          <a:xfrm rot="5400000">
            <a:off x="3783320" y="4512367"/>
            <a:ext cx="338664" cy="338978"/>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1" name="椭圆 30"/>
          <p:cNvSpPr/>
          <p:nvPr>
            <p:custDataLst>
              <p:tags r:id="rId14"/>
            </p:custDataLst>
          </p:nvPr>
        </p:nvSpPr>
        <p:spPr>
          <a:xfrm>
            <a:off x="700049" y="2686262"/>
            <a:ext cx="486033" cy="486033"/>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2" name="椭圆 31"/>
          <p:cNvSpPr/>
          <p:nvPr>
            <p:custDataLst>
              <p:tags r:id="rId15"/>
            </p:custDataLst>
          </p:nvPr>
        </p:nvSpPr>
        <p:spPr>
          <a:xfrm>
            <a:off x="750505" y="2736718"/>
            <a:ext cx="385121" cy="38512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5" name="矩形 34"/>
          <p:cNvSpPr/>
          <p:nvPr>
            <p:custDataLst>
              <p:tags r:id="rId16"/>
            </p:custDataLst>
          </p:nvPr>
        </p:nvSpPr>
        <p:spPr>
          <a:xfrm>
            <a:off x="939800" y="3285490"/>
            <a:ext cx="2847340" cy="1007110"/>
          </a:xfrm>
          <a:prstGeom prst="rect">
            <a:avLst/>
          </a:prstGeom>
        </p:spPr>
        <p:txBody>
          <a:bodyPr wrap="square">
            <a:normAutofit/>
          </a:bodyPr>
          <a:p>
            <a:pPr lvl="0" algn="ctr">
              <a:lnSpc>
                <a:spcPct val="123000"/>
              </a:lnSpc>
            </a:pPr>
            <a:r>
              <a:rPr lang="zh-CN" altLang="en-US" sz="2000" b="1" dirty="0">
                <a:solidFill>
                  <a:schemeClr val="bg1"/>
                </a:solidFill>
                <a:effectLst/>
                <a:latin typeface="微软雅黑" panose="020B0503020204020204" charset="-122"/>
                <a:ea typeface="微软雅黑" panose="020B0503020204020204" charset="-122"/>
                <a:sym typeface="+mn-ea"/>
              </a:rPr>
              <a:t>水银式</a:t>
            </a:r>
            <a:endParaRPr lang="en-US" altLang="zh-CN" sz="2000" b="1">
              <a:solidFill>
                <a:schemeClr val="bg1"/>
              </a:solidFill>
              <a:effectLst/>
              <a:latin typeface="微软雅黑" panose="020B0503020204020204" charset="-122"/>
              <a:ea typeface="微软雅黑" panose="020B0503020204020204" charset="-122"/>
            </a:endParaRPr>
          </a:p>
          <a:p>
            <a:pPr lvl="0" algn="ctr">
              <a:lnSpc>
                <a:spcPct val="123000"/>
              </a:lnSpc>
            </a:pPr>
            <a:r>
              <a:rPr lang="zh-CN" altLang="en-US" sz="2000" b="1" dirty="0">
                <a:solidFill>
                  <a:schemeClr val="bg1"/>
                </a:solidFill>
                <a:effectLst/>
                <a:latin typeface="微软雅黑" panose="020B0503020204020204" charset="-122"/>
                <a:ea typeface="微软雅黑" panose="020B0503020204020204" charset="-122"/>
                <a:sym typeface="+mn-ea"/>
              </a:rPr>
              <a:t>（台式和立式）</a:t>
            </a:r>
            <a:endParaRPr lang="zh-CN" altLang="en-US" sz="2000" b="1" spc="150" dirty="0">
              <a:solidFill>
                <a:schemeClr val="bg1"/>
              </a:solidFill>
              <a:effectLst/>
              <a:latin typeface="微软雅黑" panose="020B0503020204020204" charset="-122"/>
              <a:ea typeface="微软雅黑" panose="020B0503020204020204" charset="-122"/>
              <a:sym typeface="+mn-ea"/>
            </a:endParaRPr>
          </a:p>
        </p:txBody>
      </p:sp>
      <p:sp>
        <p:nvSpPr>
          <p:cNvPr id="20" name="矩形 19"/>
          <p:cNvSpPr/>
          <p:nvPr>
            <p:custDataLst>
              <p:tags r:id="rId17"/>
            </p:custDataLst>
          </p:nvPr>
        </p:nvSpPr>
        <p:spPr>
          <a:xfrm>
            <a:off x="785810" y="2747397"/>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 name="矩形 2"/>
          <p:cNvSpPr/>
          <p:nvPr>
            <p:custDataLst>
              <p:tags r:id="rId18"/>
            </p:custDataLst>
          </p:nvPr>
        </p:nvSpPr>
        <p:spPr>
          <a:xfrm>
            <a:off x="4552315" y="3285490"/>
            <a:ext cx="2847340" cy="1294130"/>
          </a:xfrm>
          <a:prstGeom prst="rect">
            <a:avLst/>
          </a:prstGeom>
        </p:spPr>
        <p:txBody>
          <a:bodyPr wrap="square">
            <a:normAutofit lnSpcReduction="20000"/>
          </a:bodyPr>
          <a:p>
            <a:pPr lvl="0" algn="ctr">
              <a:lnSpc>
                <a:spcPct val="125000"/>
              </a:lnSpc>
              <a:spcBef>
                <a:spcPts val="0"/>
              </a:spcBef>
              <a:spcAft>
                <a:spcPts val="0"/>
              </a:spcAft>
              <a:buClrTx/>
              <a:buSzTx/>
              <a:buNone/>
            </a:pPr>
            <a:r>
              <a:rPr lang="zh-CN" altLang="en-US" sz="2000" b="1" dirty="0">
                <a:effectLst/>
                <a:latin typeface="微软雅黑" panose="020B0503020204020204" charset="-122"/>
                <a:ea typeface="微软雅黑" panose="020B0503020204020204" charset="-122"/>
                <a:sym typeface="+mn-ea"/>
              </a:rPr>
              <a:t>表式血压计</a:t>
            </a:r>
            <a:endParaRPr lang="zh-CN" altLang="en-US" sz="2000" b="1" dirty="0">
              <a:effectLst/>
              <a:latin typeface="微软雅黑" panose="020B0503020204020204" charset="-122"/>
              <a:ea typeface="微软雅黑" panose="020B0503020204020204" charset="-122"/>
              <a:sym typeface="+mn-ea"/>
            </a:endParaRPr>
          </a:p>
          <a:p>
            <a:pPr lvl="0" algn="ctr">
              <a:lnSpc>
                <a:spcPct val="125000"/>
              </a:lnSpc>
              <a:spcBef>
                <a:spcPts val="0"/>
              </a:spcBef>
              <a:spcAft>
                <a:spcPts val="0"/>
              </a:spcAft>
              <a:buClrTx/>
              <a:buSzTx/>
              <a:buNone/>
            </a:pPr>
            <a:r>
              <a:rPr lang="zh-CN" altLang="en-US" sz="2000" b="1" dirty="0">
                <a:effectLst/>
                <a:latin typeface="微软雅黑" panose="020B0503020204020204" charset="-122"/>
                <a:ea typeface="微软雅黑" panose="020B0503020204020204" charset="-122"/>
                <a:sym typeface="+mn-ea"/>
              </a:rPr>
              <a:t>（弹簧式）</a:t>
            </a:r>
            <a:endParaRPr lang="zh-CN" altLang="en-US" sz="2000" b="1" dirty="0">
              <a:solidFill>
                <a:schemeClr val="bg1"/>
              </a:solidFill>
              <a:effectLst/>
              <a:latin typeface="微软雅黑" panose="020B0503020204020204" charset="-122"/>
              <a:ea typeface="微软雅黑" panose="020B0503020204020204" charset="-122"/>
              <a:sym typeface="+mn-ea"/>
            </a:endParaRPr>
          </a:p>
        </p:txBody>
      </p:sp>
      <p:sp>
        <p:nvSpPr>
          <p:cNvPr id="4" name="矩形 3"/>
          <p:cNvSpPr/>
          <p:nvPr>
            <p:custDataLst>
              <p:tags r:id="rId19"/>
            </p:custDataLst>
          </p:nvPr>
        </p:nvSpPr>
        <p:spPr>
          <a:xfrm>
            <a:off x="8245475" y="3285490"/>
            <a:ext cx="2847340" cy="1007110"/>
          </a:xfrm>
          <a:prstGeom prst="rect">
            <a:avLst/>
          </a:prstGeom>
        </p:spPr>
        <p:txBody>
          <a:bodyPr wrap="square">
            <a:normAutofit/>
          </a:bodyPr>
          <a:p>
            <a:pPr marL="0" marR="0" lvl="0" algn="ctr" defTabSz="914400" rtl="0" eaLnBrk="1" fontAlgn="base" latinLnBrk="0" hangingPunct="1">
              <a:lnSpc>
                <a:spcPct val="123000"/>
              </a:lnSpc>
              <a:buClrTx/>
              <a:buSzTx/>
              <a:buFontTx/>
              <a:buNone/>
            </a:pPr>
            <a:r>
              <a:rPr lang="zh-CN" altLang="en-US" sz="2000" b="1" dirty="0">
                <a:effectLst/>
                <a:latin typeface="微软雅黑" panose="020B0503020204020204" charset="-122"/>
                <a:ea typeface="微软雅黑" panose="020B0503020204020204" charset="-122"/>
                <a:sym typeface="+mn-ea"/>
              </a:rPr>
              <a:t>电子血压计</a:t>
            </a:r>
            <a:endParaRPr lang="zh-CN" altLang="en-US" sz="2000" b="1" dirty="0">
              <a:solidFill>
                <a:schemeClr val="bg1"/>
              </a:solidFill>
              <a:effectLst/>
              <a:latin typeface="微软雅黑" panose="020B0503020204020204" charset="-122"/>
              <a:ea typeface="微软雅黑" panose="020B0503020204020204" charset="-122"/>
              <a:sym typeface="+mn-ea"/>
            </a:endParaRPr>
          </a:p>
        </p:txBody>
      </p:sp>
      <p:sp>
        <p:nvSpPr>
          <p:cNvPr id="5" name="Title 6"/>
          <p:cNvSpPr txBox="1"/>
          <p:nvPr>
            <p:custDataLst>
              <p:tags r:id="rId20"/>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三、血压的测量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6914" name="Group 34"/>
          <p:cNvGrpSpPr/>
          <p:nvPr/>
        </p:nvGrpSpPr>
        <p:grpSpPr>
          <a:xfrm>
            <a:off x="1521460" y="5075555"/>
            <a:ext cx="1696720" cy="1129665"/>
            <a:chOff x="314" y="2256"/>
            <a:chExt cx="1270" cy="589"/>
          </a:xfrm>
        </p:grpSpPr>
        <p:grpSp>
          <p:nvGrpSpPr>
            <p:cNvPr id="166915" name="Group 14"/>
            <p:cNvGrpSpPr/>
            <p:nvPr/>
          </p:nvGrpSpPr>
          <p:grpSpPr>
            <a:xfrm>
              <a:off x="314" y="2256"/>
              <a:ext cx="1270" cy="589"/>
              <a:chOff x="0" y="0"/>
              <a:chExt cx="414" cy="402"/>
            </a:xfrm>
          </p:grpSpPr>
          <p:sp>
            <p:nvSpPr>
              <p:cNvPr id="7" name="AutoShape 7"/>
              <p:cNvSpPr>
                <a:spLocks noChangeArrowheads="1"/>
              </p:cNvSpPr>
              <p:nvPr/>
            </p:nvSpPr>
            <p:spPr bwMode="auto">
              <a:xfrm>
                <a:off x="0" y="0"/>
                <a:ext cx="414" cy="402"/>
              </a:xfrm>
              <a:prstGeom prst="roundRect">
                <a:avLst>
                  <a:gd name="adj" fmla="val 11921"/>
                </a:avLst>
              </a:prstGeom>
              <a:gradFill rotWithShape="1">
                <a:gsLst>
                  <a:gs pos="0">
                    <a:schemeClr val="accent1"/>
                  </a:gs>
                  <a:gs pos="100000">
                    <a:srgbClr val="839C9E"/>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665"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8"/>
              <p:cNvSpPr>
                <a:spLocks noChangeArrowheads="1"/>
              </p:cNvSpPr>
              <p:nvPr/>
            </p:nvSpPr>
            <p:spPr bwMode="auto">
              <a:xfrm>
                <a:off x="26" y="26"/>
                <a:ext cx="206" cy="201"/>
              </a:xfrm>
              <a:custGeom>
                <a:avLst/>
                <a:gdLst>
                  <a:gd name="T0" fmla="*/ 41 w 596"/>
                  <a:gd name="T1" fmla="*/ 0 h 598"/>
                  <a:gd name="T2" fmla="*/ 0 w 596"/>
                  <a:gd name="T3" fmla="*/ 40 h 598"/>
                  <a:gd name="T4" fmla="*/ 0 w 596"/>
                  <a:gd name="T5" fmla="*/ 198 h 598"/>
                  <a:gd name="T6" fmla="*/ 56 w 596"/>
                  <a:gd name="T7" fmla="*/ 58 h 598"/>
                  <a:gd name="T8" fmla="*/ 204 w 596"/>
                  <a:gd name="T9" fmla="*/ 0 h 598"/>
                  <a:gd name="T10" fmla="*/ 41 w 596"/>
                  <a:gd name="T11" fmla="*/ 0 h 598"/>
                  <a:gd name="T12" fmla="*/ 0 60000 65536"/>
                  <a:gd name="T13" fmla="*/ 0 60000 65536"/>
                  <a:gd name="T14" fmla="*/ 0 60000 65536"/>
                  <a:gd name="T15" fmla="*/ 0 60000 65536"/>
                  <a:gd name="T16" fmla="*/ 0 60000 65536"/>
                  <a:gd name="T17" fmla="*/ 0 60000 65536"/>
                  <a:gd name="T18" fmla="*/ 0 w 596"/>
                  <a:gd name="T19" fmla="*/ 0 h 598"/>
                  <a:gd name="T20" fmla="*/ 596 w 596"/>
                  <a:gd name="T21" fmla="*/ 598 h 598"/>
                </a:gdLst>
                <a:ahLst/>
                <a:cxnLst>
                  <a:cxn ang="T12">
                    <a:pos x="T0" y="T1"/>
                  </a:cxn>
                  <a:cxn ang="T13">
                    <a:pos x="T2" y="T3"/>
                  </a:cxn>
                  <a:cxn ang="T14">
                    <a:pos x="T4" y="T5"/>
                  </a:cxn>
                  <a:cxn ang="T15">
                    <a:pos x="T6" y="T7"/>
                  </a:cxn>
                  <a:cxn ang="T16">
                    <a:pos x="T8" y="T9"/>
                  </a:cxn>
                  <a:cxn ang="T17">
                    <a:pos x="T10" y="T11"/>
                  </a:cxn>
                </a:cxnLst>
                <a:rect l="T18" t="T19" r="T20" b="T21"/>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DEF0F1"/>
                  </a:gs>
                  <a:gs pos="50000">
                    <a:schemeClr val="accent1">
                      <a:alpha val="0"/>
                    </a:schemeClr>
                  </a:gs>
                  <a:gs pos="100000">
                    <a:srgbClr val="DEF0F1"/>
                  </a:gs>
                </a:gsLst>
                <a:lin ang="2700000" scaled="1"/>
              </a:gra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665"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 name="Rectangle 18"/>
            <p:cNvSpPr>
              <a:spLocks noChangeArrowheads="1"/>
            </p:cNvSpPr>
            <p:nvPr/>
          </p:nvSpPr>
          <p:spPr bwMode="auto">
            <a:xfrm>
              <a:off x="394" y="2460"/>
              <a:ext cx="1136" cy="192"/>
            </a:xfrm>
            <a:prstGeom prst="rect">
              <a:avLst/>
            </a:prstGeom>
            <a:noFill/>
            <a:ln w="9525">
              <a:noFill/>
              <a:miter lim="800000"/>
            </a:ln>
            <a:effectLst>
              <a:outerShdw dist="35921" dir="2700000" algn="ctr" rotWithShape="0">
                <a:schemeClr val="bg1"/>
              </a:outerShdw>
            </a:effec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测压计</a:t>
              </a:r>
              <a:endParaRPr kumimoji="0" lang="zh-CN" altLang="en-US" sz="18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grpSp>
      <p:grpSp>
        <p:nvGrpSpPr>
          <p:cNvPr id="166928" name="Group 35"/>
          <p:cNvGrpSpPr/>
          <p:nvPr/>
        </p:nvGrpSpPr>
        <p:grpSpPr>
          <a:xfrm>
            <a:off x="1521460" y="3571240"/>
            <a:ext cx="1640840" cy="1089660"/>
            <a:chOff x="288" y="1584"/>
            <a:chExt cx="1270" cy="589"/>
          </a:xfrm>
        </p:grpSpPr>
        <p:grpSp>
          <p:nvGrpSpPr>
            <p:cNvPr id="166929" name="Group 29"/>
            <p:cNvGrpSpPr/>
            <p:nvPr/>
          </p:nvGrpSpPr>
          <p:grpSpPr>
            <a:xfrm>
              <a:off x="288" y="1584"/>
              <a:ext cx="1270" cy="589"/>
              <a:chOff x="0" y="0"/>
              <a:chExt cx="414" cy="402"/>
            </a:xfrm>
          </p:grpSpPr>
          <p:sp>
            <p:nvSpPr>
              <p:cNvPr id="17" name="AutoShape 7"/>
              <p:cNvSpPr>
                <a:spLocks noChangeArrowheads="1"/>
              </p:cNvSpPr>
              <p:nvPr/>
            </p:nvSpPr>
            <p:spPr bwMode="auto">
              <a:xfrm>
                <a:off x="0" y="0"/>
                <a:ext cx="414" cy="402"/>
              </a:xfrm>
              <a:prstGeom prst="roundRect">
                <a:avLst>
                  <a:gd name="adj" fmla="val 11921"/>
                </a:avLst>
              </a:prstGeom>
              <a:gradFill rotWithShape="1">
                <a:gsLst>
                  <a:gs pos="0">
                    <a:schemeClr val="accent1"/>
                  </a:gs>
                  <a:gs pos="100000">
                    <a:srgbClr val="839C9E"/>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665"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Freeform 8"/>
              <p:cNvSpPr>
                <a:spLocks noChangeArrowheads="1"/>
              </p:cNvSpPr>
              <p:nvPr/>
            </p:nvSpPr>
            <p:spPr bwMode="auto">
              <a:xfrm>
                <a:off x="26" y="26"/>
                <a:ext cx="206" cy="201"/>
              </a:xfrm>
              <a:custGeom>
                <a:avLst/>
                <a:gdLst>
                  <a:gd name="T0" fmla="*/ 41 w 596"/>
                  <a:gd name="T1" fmla="*/ 0 h 598"/>
                  <a:gd name="T2" fmla="*/ 0 w 596"/>
                  <a:gd name="T3" fmla="*/ 40 h 598"/>
                  <a:gd name="T4" fmla="*/ 0 w 596"/>
                  <a:gd name="T5" fmla="*/ 198 h 598"/>
                  <a:gd name="T6" fmla="*/ 56 w 596"/>
                  <a:gd name="T7" fmla="*/ 58 h 598"/>
                  <a:gd name="T8" fmla="*/ 204 w 596"/>
                  <a:gd name="T9" fmla="*/ 0 h 598"/>
                  <a:gd name="T10" fmla="*/ 41 w 596"/>
                  <a:gd name="T11" fmla="*/ 0 h 598"/>
                  <a:gd name="T12" fmla="*/ 0 60000 65536"/>
                  <a:gd name="T13" fmla="*/ 0 60000 65536"/>
                  <a:gd name="T14" fmla="*/ 0 60000 65536"/>
                  <a:gd name="T15" fmla="*/ 0 60000 65536"/>
                  <a:gd name="T16" fmla="*/ 0 60000 65536"/>
                  <a:gd name="T17" fmla="*/ 0 60000 65536"/>
                  <a:gd name="T18" fmla="*/ 0 w 596"/>
                  <a:gd name="T19" fmla="*/ 0 h 598"/>
                  <a:gd name="T20" fmla="*/ 596 w 596"/>
                  <a:gd name="T21" fmla="*/ 598 h 598"/>
                </a:gdLst>
                <a:ahLst/>
                <a:cxnLst>
                  <a:cxn ang="T12">
                    <a:pos x="T0" y="T1"/>
                  </a:cxn>
                  <a:cxn ang="T13">
                    <a:pos x="T2" y="T3"/>
                  </a:cxn>
                  <a:cxn ang="T14">
                    <a:pos x="T4" y="T5"/>
                  </a:cxn>
                  <a:cxn ang="T15">
                    <a:pos x="T6" y="T7"/>
                  </a:cxn>
                  <a:cxn ang="T16">
                    <a:pos x="T8" y="T9"/>
                  </a:cxn>
                  <a:cxn ang="T17">
                    <a:pos x="T10" y="T11"/>
                  </a:cxn>
                </a:cxnLst>
                <a:rect l="T18" t="T19" r="T20" b="T21"/>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DEF0F1"/>
                  </a:gs>
                  <a:gs pos="50000">
                    <a:schemeClr val="accent1">
                      <a:alpha val="0"/>
                    </a:schemeClr>
                  </a:gs>
                  <a:gs pos="100000">
                    <a:srgbClr val="DEF0F1"/>
                  </a:gs>
                </a:gsLst>
                <a:lin ang="2700000" scaled="1"/>
              </a:gra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665"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6" name="Rectangle 18"/>
            <p:cNvSpPr>
              <a:spLocks noChangeArrowheads="1"/>
            </p:cNvSpPr>
            <p:nvPr/>
          </p:nvSpPr>
          <p:spPr bwMode="auto">
            <a:xfrm>
              <a:off x="352" y="1811"/>
              <a:ext cx="1134" cy="199"/>
            </a:xfrm>
            <a:prstGeom prst="rect">
              <a:avLst/>
            </a:prstGeom>
            <a:noFill/>
            <a:ln w="9525">
              <a:noFill/>
              <a:miter lim="800000"/>
            </a:ln>
            <a:effectLst>
              <a:outerShdw dist="35921" dir="2700000" algn="ctr" rotWithShape="0">
                <a:schemeClr val="bg1"/>
              </a:outerShdw>
            </a:effec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袖带</a:t>
              </a:r>
              <a:endParaRPr kumimoji="0" lang="zh-CN" altLang="en-US" sz="18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grpSp>
      <p:grpSp>
        <p:nvGrpSpPr>
          <p:cNvPr id="166935" name="组合 27"/>
          <p:cNvGrpSpPr/>
          <p:nvPr/>
        </p:nvGrpSpPr>
        <p:grpSpPr>
          <a:xfrm>
            <a:off x="4662170" y="1854835"/>
            <a:ext cx="5117465" cy="4420870"/>
            <a:chOff x="2057400" y="762000"/>
            <a:chExt cx="6858000" cy="5760307"/>
          </a:xfrm>
        </p:grpSpPr>
        <p:grpSp>
          <p:nvGrpSpPr>
            <p:cNvPr id="166936" name="组合 25"/>
            <p:cNvGrpSpPr/>
            <p:nvPr/>
          </p:nvGrpSpPr>
          <p:grpSpPr>
            <a:xfrm>
              <a:off x="2057400" y="762000"/>
              <a:ext cx="6858000" cy="5760307"/>
              <a:chOff x="2057400" y="396236"/>
              <a:chExt cx="7086600" cy="6224335"/>
            </a:xfrm>
          </p:grpSpPr>
          <p:sp>
            <p:nvSpPr>
              <p:cNvPr id="166937" name="圆角矩形 20"/>
              <p:cNvSpPr/>
              <p:nvPr/>
            </p:nvSpPr>
            <p:spPr>
              <a:xfrm>
                <a:off x="2057400" y="396236"/>
                <a:ext cx="7086600" cy="6224335"/>
              </a:xfrm>
              <a:prstGeom prst="roundRect">
                <a:avLst>
                  <a:gd name="adj" fmla="val 16667"/>
                </a:avLst>
              </a:prstGeom>
              <a:blipFill rotWithShape="1">
                <a:blip r:embed="rId1"/>
              </a:blip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pic>
            <p:nvPicPr>
              <p:cNvPr id="88066" name="Picture 2" descr="img056"/>
              <p:cNvPicPr>
                <a:picLocks noChangeAspect="1" noChangeArrowheads="1"/>
              </p:cNvPicPr>
              <p:nvPr/>
            </p:nvPicPr>
            <p:blipFill>
              <a:blip r:embed="rId2"/>
              <a:srcRect/>
              <a:stretch>
                <a:fillRect/>
              </a:stretch>
            </p:blipFill>
            <p:spPr bwMode="auto">
              <a:xfrm>
                <a:off x="2182504" y="626660"/>
                <a:ext cx="3200400" cy="25431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TextBox 21"/>
              <p:cNvSpPr txBox="1"/>
              <p:nvPr/>
            </p:nvSpPr>
            <p:spPr>
              <a:xfrm>
                <a:off x="2463837" y="3195171"/>
                <a:ext cx="2742584" cy="518546"/>
              </a:xfrm>
              <a:prstGeom prst="rect">
                <a:avLst/>
              </a:prstGeom>
              <a:noFill/>
            </p:spPr>
            <p:txBody>
              <a:bodyPr>
                <a:spAutoFit/>
              </a:bodyPr>
              <a:lstStyle/>
              <a:p>
                <a:pPr marR="0" algn="ctr" defTabSz="914400">
                  <a:buClrTx/>
                  <a:buSzTx/>
                  <a:buFontTx/>
                  <a:buNone/>
                  <a:defRPr/>
                </a:pPr>
                <a:r>
                  <a:rPr kumimoji="0" lang="zh-CN" altLang="en-US" sz="1800" b="1" kern="1200" cap="none" spc="0" normalizeH="0" baseline="0" noProof="0" dirty="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汞柱式血压计</a:t>
                </a:r>
                <a:endParaRPr kumimoji="0" lang="zh-CN" altLang="en-US" sz="1800" b="1" kern="1200" cap="none" spc="0" normalizeH="0" baseline="0" noProof="0" dirty="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endParaRPr>
              </a:p>
            </p:txBody>
          </p:sp>
          <p:pic>
            <p:nvPicPr>
              <p:cNvPr id="88067" name="Picture 3" descr="img057"/>
              <p:cNvPicPr>
                <a:picLocks noChangeAspect="1" noChangeArrowheads="1"/>
              </p:cNvPicPr>
              <p:nvPr/>
            </p:nvPicPr>
            <p:blipFill>
              <a:blip r:embed="rId3"/>
              <a:srcRect/>
              <a:stretch>
                <a:fillRect/>
              </a:stretch>
            </p:blipFill>
            <p:spPr bwMode="auto">
              <a:xfrm>
                <a:off x="5459104" y="609600"/>
                <a:ext cx="3565176" cy="254827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8068" name="Rectangle 4"/>
              <p:cNvSpPr>
                <a:spLocks noChangeArrowheads="1"/>
              </p:cNvSpPr>
              <p:nvPr/>
            </p:nvSpPr>
            <p:spPr bwMode="auto">
              <a:xfrm>
                <a:off x="5840394" y="3135823"/>
                <a:ext cx="2742584" cy="518546"/>
              </a:xfrm>
              <a:prstGeom prst="rect">
                <a:avLst/>
              </a:prstGeom>
              <a:noFill/>
              <a:ln w="9525" cap="flat" cmpd="sng" algn="ctr">
                <a:noFill/>
                <a:prstDash val="solid"/>
                <a:miter lim="800000"/>
              </a:ln>
              <a:effectLst>
                <a:prstShdw prst="shdw17" dist="17961" dir="2700000">
                  <a:schemeClr val="bg2">
                    <a:gamma/>
                    <a:shade val="60000"/>
                    <a:invGamma/>
                  </a:schemeClr>
                </a:prstShdw>
              </a:effectLst>
            </p:spPr>
            <p:txBody>
              <a:bodyPr anchor="ct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zh-CN" sz="18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微软雅黑" panose="020B0503020204020204" charset="-122"/>
                  </a:rPr>
                  <a:t> </a:t>
                </a:r>
                <a:r>
                  <a:rPr kumimoji="0" lang="zh-CN" sz="18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微软雅黑" panose="020B0503020204020204" charset="-122"/>
                  </a:rPr>
                  <a:t>表式血压计</a:t>
                </a:r>
                <a:endParaRPr kumimoji="0" lang="zh-CN" sz="18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微软雅黑" panose="020B0503020204020204" charset="-122"/>
                </a:endParaRPr>
              </a:p>
            </p:txBody>
          </p:sp>
          <p:pic>
            <p:nvPicPr>
              <p:cNvPr id="88069" name="Picture 5" descr="img058"/>
              <p:cNvPicPr>
                <a:picLocks noChangeAspect="1" noChangeArrowheads="1"/>
              </p:cNvPicPr>
              <p:nvPr/>
            </p:nvPicPr>
            <p:blipFill>
              <a:blip r:embed="rId4"/>
              <a:srcRect/>
              <a:stretch>
                <a:fillRect/>
              </a:stretch>
            </p:blipFill>
            <p:spPr bwMode="auto">
              <a:xfrm>
                <a:off x="2767080" y="3700436"/>
                <a:ext cx="5333999" cy="23622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sp>
          <p:nvSpPr>
            <p:cNvPr id="27" name="TextBox 26"/>
            <p:cNvSpPr txBox="1"/>
            <p:nvPr/>
          </p:nvSpPr>
          <p:spPr>
            <a:xfrm>
              <a:off x="3733240" y="5944276"/>
              <a:ext cx="3200400" cy="479888"/>
            </a:xfrm>
            <a:prstGeom prst="rect">
              <a:avLst/>
            </a:prstGeom>
            <a:noFill/>
          </p:spPr>
          <p:txBody>
            <a:bodyPr>
              <a:spAutoFit/>
            </a:bodyPr>
            <a:lstStyle/>
            <a:p>
              <a:pPr marR="0" algn="ctr" defTabSz="914400">
                <a:buClrTx/>
                <a:buSzTx/>
                <a:buFontTx/>
                <a:buNone/>
                <a:defRPr/>
              </a:pPr>
              <a:r>
                <a:rPr kumimoji="0" lang="zh-CN" altLang="en-US" sz="1800" b="1" kern="1200" cap="none" spc="0" normalizeH="0" baseline="0" noProof="0" dirty="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电子血压计</a:t>
              </a:r>
              <a:endParaRPr kumimoji="0" lang="zh-CN" altLang="en-US" sz="1800" b="1" kern="1200" cap="none" spc="0" normalizeH="0" baseline="0" noProof="0" dirty="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endParaRPr>
            </a:p>
          </p:txBody>
        </p:sp>
      </p:grpSp>
      <p:sp>
        <p:nvSpPr>
          <p:cNvPr id="29" name="矩形 28"/>
          <p:cNvSpPr/>
          <p:nvPr/>
        </p:nvSpPr>
        <p:spPr>
          <a:xfrm>
            <a:off x="1521249" y="1053042"/>
            <a:ext cx="3040380" cy="475615"/>
          </a:xfrm>
          <a:prstGeom prst="rect">
            <a:avLst/>
          </a:prstGeom>
        </p:spPr>
        <p:txBody>
          <a:bodyPr wrap="none">
            <a:spAutoFit/>
          </a:bodyPr>
          <a:p>
            <a:pPr algn="ctr"/>
            <a:r>
              <a:rPr lang="zh-CN" altLang="en-US" sz="25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rPr>
              <a:t>（二）血压计的构造</a:t>
            </a:r>
            <a:endParaRPr lang="zh-CN" altLang="en-US" sz="25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endParaRPr>
          </a:p>
        </p:txBody>
      </p:sp>
      <p:grpSp>
        <p:nvGrpSpPr>
          <p:cNvPr id="4" name="组合 3"/>
          <p:cNvGrpSpPr/>
          <p:nvPr/>
        </p:nvGrpSpPr>
        <p:grpSpPr>
          <a:xfrm>
            <a:off x="1521460" y="1844675"/>
            <a:ext cx="1640840" cy="1209040"/>
            <a:chOff x="1190" y="2351"/>
            <a:chExt cx="2584" cy="1904"/>
          </a:xfrm>
        </p:grpSpPr>
        <p:grpSp>
          <p:nvGrpSpPr>
            <p:cNvPr id="166922" name="Group 24"/>
            <p:cNvGrpSpPr/>
            <p:nvPr/>
          </p:nvGrpSpPr>
          <p:grpSpPr>
            <a:xfrm rot="0">
              <a:off x="1190" y="2351"/>
              <a:ext cx="2585" cy="1885"/>
              <a:chOff x="0" y="0"/>
              <a:chExt cx="414" cy="402"/>
            </a:xfrm>
          </p:grpSpPr>
          <p:sp>
            <p:nvSpPr>
              <p:cNvPr id="12" name="AutoShape 7"/>
              <p:cNvSpPr>
                <a:spLocks noChangeArrowheads="1"/>
              </p:cNvSpPr>
              <p:nvPr/>
            </p:nvSpPr>
            <p:spPr bwMode="auto">
              <a:xfrm>
                <a:off x="0" y="0"/>
                <a:ext cx="414" cy="402"/>
              </a:xfrm>
              <a:prstGeom prst="roundRect">
                <a:avLst>
                  <a:gd name="adj" fmla="val 11921"/>
                </a:avLst>
              </a:prstGeom>
              <a:gradFill rotWithShape="1">
                <a:gsLst>
                  <a:gs pos="0">
                    <a:schemeClr val="accent1"/>
                  </a:gs>
                  <a:gs pos="100000">
                    <a:srgbClr val="839C9E"/>
                  </a:gs>
                </a:gsLst>
                <a:lin ang="5400000" scaled="1"/>
              </a:gradFill>
              <a:ln w="25400">
                <a:solidFill>
                  <a:srgbClr val="FEFEFE"/>
                </a:solidFill>
                <a:round/>
              </a:ln>
              <a:effectLst>
                <a:outerShdw dist="53882" dir="2700000" algn="ctr" rotWithShape="0">
                  <a:srgbClr val="000000">
                    <a:alpha val="50000"/>
                  </a:srgbClr>
                </a:outerShdw>
              </a:effectLst>
            </p:spPr>
            <p:txBody>
              <a:bodyPr wrap="none"/>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665"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Freeform 8"/>
              <p:cNvSpPr>
                <a:spLocks noChangeArrowheads="1"/>
              </p:cNvSpPr>
              <p:nvPr/>
            </p:nvSpPr>
            <p:spPr bwMode="auto">
              <a:xfrm>
                <a:off x="26" y="26"/>
                <a:ext cx="206" cy="201"/>
              </a:xfrm>
              <a:custGeom>
                <a:avLst/>
                <a:gdLst>
                  <a:gd name="T0" fmla="*/ 41 w 596"/>
                  <a:gd name="T1" fmla="*/ 0 h 598"/>
                  <a:gd name="T2" fmla="*/ 0 w 596"/>
                  <a:gd name="T3" fmla="*/ 40 h 598"/>
                  <a:gd name="T4" fmla="*/ 0 w 596"/>
                  <a:gd name="T5" fmla="*/ 198 h 598"/>
                  <a:gd name="T6" fmla="*/ 56 w 596"/>
                  <a:gd name="T7" fmla="*/ 58 h 598"/>
                  <a:gd name="T8" fmla="*/ 204 w 596"/>
                  <a:gd name="T9" fmla="*/ 0 h 598"/>
                  <a:gd name="T10" fmla="*/ 41 w 596"/>
                  <a:gd name="T11" fmla="*/ 0 h 598"/>
                  <a:gd name="T12" fmla="*/ 0 60000 65536"/>
                  <a:gd name="T13" fmla="*/ 0 60000 65536"/>
                  <a:gd name="T14" fmla="*/ 0 60000 65536"/>
                  <a:gd name="T15" fmla="*/ 0 60000 65536"/>
                  <a:gd name="T16" fmla="*/ 0 60000 65536"/>
                  <a:gd name="T17" fmla="*/ 0 60000 65536"/>
                  <a:gd name="T18" fmla="*/ 0 w 596"/>
                  <a:gd name="T19" fmla="*/ 0 h 598"/>
                  <a:gd name="T20" fmla="*/ 596 w 596"/>
                  <a:gd name="T21" fmla="*/ 598 h 598"/>
                </a:gdLst>
                <a:ahLst/>
                <a:cxnLst>
                  <a:cxn ang="T12">
                    <a:pos x="T0" y="T1"/>
                  </a:cxn>
                  <a:cxn ang="T13">
                    <a:pos x="T2" y="T3"/>
                  </a:cxn>
                  <a:cxn ang="T14">
                    <a:pos x="T4" y="T5"/>
                  </a:cxn>
                  <a:cxn ang="T15">
                    <a:pos x="T6" y="T7"/>
                  </a:cxn>
                  <a:cxn ang="T16">
                    <a:pos x="T8" y="T9"/>
                  </a:cxn>
                  <a:cxn ang="T17">
                    <a:pos x="T10" y="T11"/>
                  </a:cxn>
                </a:cxnLst>
                <a:rect l="T18" t="T19" r="T20" b="T21"/>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DEF0F1"/>
                  </a:gs>
                  <a:gs pos="50000">
                    <a:schemeClr val="accent1">
                      <a:alpha val="0"/>
                    </a:schemeClr>
                  </a:gs>
                  <a:gs pos="100000">
                    <a:srgbClr val="DEF0F1"/>
                  </a:gs>
                </a:gsLst>
                <a:lin ang="2700000" scaled="1"/>
              </a:grad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665"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Rectangle 18"/>
            <p:cNvSpPr>
              <a:spLocks noChangeArrowheads="1"/>
            </p:cNvSpPr>
            <p:nvPr>
              <p:custDataLst>
                <p:tags r:id="rId5"/>
              </p:custDataLst>
            </p:nvPr>
          </p:nvSpPr>
          <p:spPr bwMode="auto">
            <a:xfrm>
              <a:off x="1347" y="2537"/>
              <a:ext cx="2341" cy="1718"/>
            </a:xfrm>
            <a:prstGeom prst="rect">
              <a:avLst/>
            </a:prstGeom>
            <a:noFill/>
            <a:ln w="9525">
              <a:noFill/>
              <a:miter lim="800000"/>
            </a:ln>
            <a:effectLst>
              <a:outerShdw dist="35921" dir="2700000" algn="ctr" rotWithShape="0">
                <a:schemeClr val="bg1"/>
              </a:outerShdw>
            </a:effectLst>
          </p:spPr>
          <p:txBody>
            <a:bodyPr wrap="square">
              <a:noAutofit/>
            </a:bodyPr>
            <a:p>
              <a:pPr marL="0" marR="0" lvl="0" algn="ctr" defTabSz="914400" rtl="0" eaLnBrk="1" fontAlgn="base" latinLnBrk="0" hangingPunct="1">
                <a:lnSpc>
                  <a:spcPct val="100000"/>
                </a:lnSpc>
                <a:buClrTx/>
                <a:buSzTx/>
                <a:buFontTx/>
                <a:buNone/>
                <a:defRPr/>
              </a:pPr>
              <a:r>
                <a:rPr kumimoji="0" lang="zh-CN" altLang="en-US" sz="18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输气球和调节空气压力的阀门</a:t>
              </a:r>
              <a:endParaRPr kumimoji="0" lang="zh-CN" altLang="en-US" sz="18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grpSp>
      <p:sp>
        <p:nvSpPr>
          <p:cNvPr id="5" name="Title 6"/>
          <p:cNvSpPr txBox="1"/>
          <p:nvPr>
            <p:custDataLst>
              <p:tags r:id="rId6"/>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三、血压的测量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内容占位符 1"/>
          <p:cNvSpPr>
            <a:spLocks noGrp="1"/>
          </p:cNvSpPr>
          <p:nvPr>
            <p:ph idx="4294967295"/>
          </p:nvPr>
        </p:nvSpPr>
        <p:spPr>
          <a:xfrm>
            <a:off x="767715" y="1772920"/>
            <a:ext cx="6252210" cy="3953510"/>
          </a:xfrm>
        </p:spPr>
        <p:txBody>
          <a:bodyPr vert="horz" wrap="square" anchor="t" anchorCtr="0">
            <a:normAutofit/>
          </a:bodyPr>
          <a:p>
            <a:pPr>
              <a:lnSpc>
                <a:spcPct val="150000"/>
              </a:lnSpc>
              <a:buNone/>
            </a:pPr>
            <a:r>
              <a:rPr lang="zh-CN" altLang="en-US" sz="1800" dirty="0"/>
              <a:t>     </a:t>
            </a:r>
            <a:r>
              <a:rPr lang="en-US" altLang="zh-CN" sz="1800" dirty="0"/>
              <a:t>  </a:t>
            </a:r>
            <a:r>
              <a:rPr sz="1800" dirty="0"/>
              <a:t>1 床，李华，女，45 岁，因突发右上腹疼痛，向右肩背部放射，并伴有腹胀、恶心来我院就诊。入院诊断为“急性结石性胆囊炎伴高血压”。 遵医嘱予测量生命体征。经过测量，体温 37℃，脉搏 90 次 / 分，呼吸 19 次 / 分，血压150/100mmHg。</a:t>
            </a:r>
            <a:endParaRPr sz="1800" dirty="0"/>
          </a:p>
          <a:p>
            <a:pPr>
              <a:lnSpc>
                <a:spcPct val="150000"/>
              </a:lnSpc>
              <a:buNone/>
            </a:pPr>
            <a:r>
              <a:rPr lang="zh-CN" altLang="en-US" sz="2000" b="1" dirty="0">
                <a:solidFill>
                  <a:srgbClr val="0099CC"/>
                </a:solidFill>
              </a:rPr>
              <a:t>情境思考</a:t>
            </a:r>
            <a:endParaRPr lang="zh-CN" altLang="en-US" sz="2000" b="1">
              <a:solidFill>
                <a:srgbClr val="0099CC"/>
              </a:solidFill>
            </a:endParaRPr>
          </a:p>
          <a:p>
            <a:pPr>
              <a:lnSpc>
                <a:spcPct val="150000"/>
              </a:lnSpc>
              <a:buNone/>
            </a:pPr>
            <a:r>
              <a:rPr lang="zh-CN" altLang="en-US" sz="1800" dirty="0"/>
              <a:t>高血压患者健康教育包括哪些内容？</a:t>
            </a:r>
            <a:endParaRPr lang="zh-CN" altLang="en-US" sz="1800" dirty="0"/>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护理情境</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0" name="图片 99"/>
          <p:cNvPicPr/>
          <p:nvPr>
            <p:custDataLst>
              <p:tags r:id="rId2"/>
            </p:custDataLst>
          </p:nvPr>
        </p:nvPicPr>
        <p:blipFill>
          <a:blip r:embed="rId3"/>
          <a:stretch>
            <a:fillRect/>
          </a:stretch>
        </p:blipFill>
        <p:spPr>
          <a:xfrm>
            <a:off x="7536180" y="1124585"/>
            <a:ext cx="4324985" cy="4952365"/>
          </a:xfrm>
          <a:prstGeom prst="rect">
            <a:avLst/>
          </a:prstGeom>
          <a:noFill/>
          <a:ln w="9525">
            <a:noFill/>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1199515" y="919798"/>
            <a:ext cx="2783840" cy="467995"/>
          </a:xfrm>
          <a:effectLst>
            <a:prstShdw prst="shdw17" dist="17961" dir="2700000">
              <a:schemeClr val="bg2">
                <a:gamma/>
                <a:shade val="60000"/>
                <a:invGamma/>
              </a:schemeClr>
            </a:prstShdw>
          </a:effectLst>
        </p:spPr>
        <p:txBody>
          <a:bodyPr vert="horz" wrap="none" lIns="121920" tIns="60960" rIns="121920" bIns="60960" numCol="1" anchor="ctr" anchorCtr="0" compatLnSpc="1">
            <a:spAutoFit/>
          </a:bodyPr>
          <a:p>
            <a:pPr algn="l"/>
            <a:r>
              <a:rPr lang="zh-CN" altLang="en-US" sz="2500" b="1" dirty="0">
                <a:solidFill>
                  <a:schemeClr val="tx1"/>
                </a:solidFill>
                <a:effectLst>
                  <a:outerShdw blurRad="38100" dist="38100" dir="2700000">
                    <a:srgbClr val="FFFFFF"/>
                  </a:outerShdw>
                </a:effectLst>
              </a:rPr>
              <a:t>（三）血压的测量</a:t>
            </a:r>
            <a:endParaRPr lang="zh-CN" altLang="en-US" sz="2500" b="1" dirty="0">
              <a:solidFill>
                <a:schemeClr val="tx1"/>
              </a:solidFill>
              <a:effectLst>
                <a:outerShdw blurRad="38100" dist="38100" dir="2700000">
                  <a:srgbClr val="FFFFFF"/>
                </a:outerShdw>
              </a:effectLst>
            </a:endParaRPr>
          </a:p>
        </p:txBody>
      </p:sp>
      <p:grpSp>
        <p:nvGrpSpPr>
          <p:cNvPr id="167939" name="组合 326"/>
          <p:cNvGrpSpPr>
            <a:grpSpLocks noChangeAspect="1"/>
          </p:cNvGrpSpPr>
          <p:nvPr/>
        </p:nvGrpSpPr>
        <p:grpSpPr>
          <a:xfrm>
            <a:off x="3535680" y="1499235"/>
            <a:ext cx="4346575" cy="4940935"/>
            <a:chOff x="1671638" y="1600200"/>
            <a:chExt cx="4503737" cy="5119688"/>
          </a:xfrm>
        </p:grpSpPr>
        <p:sp>
          <p:nvSpPr>
            <p:cNvPr id="167940" name="Oval 2"/>
            <p:cNvSpPr/>
            <p:nvPr/>
          </p:nvSpPr>
          <p:spPr>
            <a:xfrm>
              <a:off x="2355850" y="2438400"/>
              <a:ext cx="2743200" cy="2743200"/>
            </a:xfrm>
            <a:prstGeom prst="ellipse">
              <a:avLst/>
            </a:prstGeom>
            <a:solidFill>
              <a:schemeClr val="bg1">
                <a:alpha val="79999"/>
              </a:scheme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41" name="Oval 3"/>
            <p:cNvSpPr/>
            <p:nvPr/>
          </p:nvSpPr>
          <p:spPr>
            <a:xfrm>
              <a:off x="3498850" y="2952750"/>
              <a:ext cx="1619250" cy="1619250"/>
            </a:xfrm>
            <a:prstGeom prst="ellipse">
              <a:avLst/>
            </a:prstGeom>
            <a:solidFill>
              <a:srgbClr val="DCDCDC">
                <a:alpha val="50195"/>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42" name="Line 4"/>
            <p:cNvSpPr/>
            <p:nvPr/>
          </p:nvSpPr>
          <p:spPr>
            <a:xfrm>
              <a:off x="2736850" y="3733800"/>
              <a:ext cx="1524000" cy="76200"/>
            </a:xfrm>
            <a:prstGeom prst="line">
              <a:avLst/>
            </a:prstGeom>
            <a:ln w="12700" cap="flat" cmpd="sng">
              <a:solidFill>
                <a:schemeClr val="tx1"/>
              </a:solidFill>
              <a:prstDash val="solid"/>
              <a:headEnd type="none" w="med" len="med"/>
              <a:tailEnd type="none" w="med" len="med"/>
            </a:ln>
          </p:spPr>
        </p:sp>
        <p:sp>
          <p:nvSpPr>
            <p:cNvPr id="167943" name="Line 5"/>
            <p:cNvSpPr/>
            <p:nvPr/>
          </p:nvSpPr>
          <p:spPr>
            <a:xfrm>
              <a:off x="3575050" y="2590800"/>
              <a:ext cx="914400" cy="914400"/>
            </a:xfrm>
            <a:prstGeom prst="line">
              <a:avLst/>
            </a:prstGeom>
            <a:ln w="12700" cap="flat" cmpd="sng">
              <a:solidFill>
                <a:schemeClr val="tx1"/>
              </a:solidFill>
              <a:prstDash val="solid"/>
              <a:headEnd type="none" w="med" len="med"/>
              <a:tailEnd type="none" w="med" len="med"/>
            </a:ln>
          </p:spPr>
        </p:sp>
        <p:sp>
          <p:nvSpPr>
            <p:cNvPr id="167944" name="Line 6"/>
            <p:cNvSpPr/>
            <p:nvPr/>
          </p:nvSpPr>
          <p:spPr>
            <a:xfrm flipH="1">
              <a:off x="3670300" y="4114800"/>
              <a:ext cx="819150" cy="1409700"/>
            </a:xfrm>
            <a:prstGeom prst="line">
              <a:avLst/>
            </a:prstGeom>
            <a:ln w="12700" cap="flat" cmpd="sng">
              <a:solidFill>
                <a:schemeClr val="tx1"/>
              </a:solidFill>
              <a:prstDash val="solid"/>
              <a:headEnd type="none" w="med" len="med"/>
              <a:tailEnd type="none" w="med" len="med"/>
            </a:ln>
          </p:spPr>
        </p:sp>
        <p:sp>
          <p:nvSpPr>
            <p:cNvPr id="167945" name="Line 7"/>
            <p:cNvSpPr/>
            <p:nvPr/>
          </p:nvSpPr>
          <p:spPr>
            <a:xfrm>
              <a:off x="4870450" y="4038600"/>
              <a:ext cx="228600" cy="152400"/>
            </a:xfrm>
            <a:prstGeom prst="line">
              <a:avLst/>
            </a:prstGeom>
            <a:ln w="12700" cap="flat" cmpd="sng">
              <a:solidFill>
                <a:schemeClr val="tx1"/>
              </a:solidFill>
              <a:prstDash val="solid"/>
              <a:headEnd type="none" w="med" len="med"/>
              <a:tailEnd type="none" w="med" len="med"/>
            </a:ln>
          </p:spPr>
        </p:sp>
        <p:sp>
          <p:nvSpPr>
            <p:cNvPr id="167946" name="Line 8"/>
            <p:cNvSpPr/>
            <p:nvPr/>
          </p:nvSpPr>
          <p:spPr>
            <a:xfrm flipV="1">
              <a:off x="4870450" y="2743200"/>
              <a:ext cx="533400" cy="838200"/>
            </a:xfrm>
            <a:prstGeom prst="line">
              <a:avLst/>
            </a:prstGeom>
            <a:ln w="12700" cap="flat" cmpd="sng">
              <a:solidFill>
                <a:schemeClr val="tx1"/>
              </a:solidFill>
              <a:prstDash val="solid"/>
              <a:headEnd type="none" w="med" len="med"/>
              <a:tailEnd type="none" w="med" len="med"/>
            </a:ln>
          </p:spPr>
        </p:sp>
        <p:sp>
          <p:nvSpPr>
            <p:cNvPr id="167947" name="Oval 9"/>
            <p:cNvSpPr/>
            <p:nvPr/>
          </p:nvSpPr>
          <p:spPr>
            <a:xfrm>
              <a:off x="4137025" y="3343275"/>
              <a:ext cx="895350" cy="895350"/>
            </a:xfrm>
            <a:prstGeom prst="ellipse">
              <a:avLst/>
            </a:prstGeom>
            <a:solidFill>
              <a:srgbClr val="C0C0C0">
                <a:alpha val="50195"/>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nvGrpSpPr>
            <p:cNvPr id="167948" name="Group 11"/>
            <p:cNvGrpSpPr/>
            <p:nvPr/>
          </p:nvGrpSpPr>
          <p:grpSpPr>
            <a:xfrm>
              <a:off x="2660650" y="1600200"/>
              <a:ext cx="1146175" cy="1374775"/>
              <a:chOff x="2064" y="1008"/>
              <a:chExt cx="722" cy="866"/>
            </a:xfrm>
          </p:grpSpPr>
          <p:sp>
            <p:nvSpPr>
              <p:cNvPr id="167949" name="Oval 12"/>
              <p:cNvSpPr/>
              <p:nvPr/>
            </p:nvSpPr>
            <p:spPr>
              <a:xfrm>
                <a:off x="2064" y="1008"/>
                <a:ext cx="722" cy="727"/>
              </a:xfrm>
              <a:prstGeom prst="ellipse">
                <a:avLst/>
              </a:prstGeom>
              <a:solidFill>
                <a:srgbClr val="EAEAEA">
                  <a:alpha val="50195"/>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nvGrpSpPr>
              <p:cNvPr id="167950" name="Group 13"/>
              <p:cNvGrpSpPr/>
              <p:nvPr/>
            </p:nvGrpSpPr>
            <p:grpSpPr>
              <a:xfrm>
                <a:off x="2086" y="1030"/>
                <a:ext cx="680" cy="844"/>
                <a:chOff x="3975" y="1593"/>
                <a:chExt cx="931" cy="1157"/>
              </a:xfrm>
            </p:grpSpPr>
            <p:pic>
              <p:nvPicPr>
                <p:cNvPr id="167951" name="Picture 14" descr="circuler_1"/>
                <p:cNvPicPr>
                  <a:picLocks noChangeAspect="1"/>
                </p:cNvPicPr>
                <p:nvPr/>
              </p:nvPicPr>
              <p:blipFill>
                <a:blip r:embed="rId1"/>
                <a:stretch>
                  <a:fillRect/>
                </a:stretch>
              </p:blipFill>
              <p:spPr>
                <a:xfrm>
                  <a:off x="3975" y="1593"/>
                  <a:ext cx="925" cy="935"/>
                </a:xfrm>
                <a:prstGeom prst="rect">
                  <a:avLst/>
                </a:prstGeom>
                <a:noFill/>
                <a:ln w="9525">
                  <a:noFill/>
                </a:ln>
              </p:spPr>
            </p:pic>
            <p:sp>
              <p:nvSpPr>
                <p:cNvPr id="167952" name="Oval 15"/>
                <p:cNvSpPr/>
                <p:nvPr/>
              </p:nvSpPr>
              <p:spPr>
                <a:xfrm>
                  <a:off x="3975" y="1593"/>
                  <a:ext cx="931" cy="937"/>
                </a:xfrm>
                <a:prstGeom prst="ellipse">
                  <a:avLst/>
                </a:prstGeom>
                <a:solidFill>
                  <a:srgbClr val="9966FF">
                    <a:alpha val="50195"/>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pic>
              <p:nvPicPr>
                <p:cNvPr id="167953" name="Picture 16" descr="light_shadow1"/>
                <p:cNvPicPr>
                  <a:picLocks noChangeAspect="1"/>
                </p:cNvPicPr>
                <p:nvPr/>
              </p:nvPicPr>
              <p:blipFill>
                <a:blip r:embed="rId2"/>
                <a:srcRect t="14285"/>
                <a:stretch>
                  <a:fillRect/>
                </a:stretch>
              </p:blipFill>
              <p:spPr>
                <a:xfrm>
                  <a:off x="3984" y="1632"/>
                  <a:ext cx="682" cy="585"/>
                </a:xfrm>
                <a:prstGeom prst="rect">
                  <a:avLst/>
                </a:prstGeom>
                <a:noFill/>
                <a:ln w="9525">
                  <a:noFill/>
                </a:ln>
              </p:spPr>
            </p:pic>
            <p:grpSp>
              <p:nvGrpSpPr>
                <p:cNvPr id="167954" name="Group 17"/>
                <p:cNvGrpSpPr/>
                <p:nvPr/>
              </p:nvGrpSpPr>
              <p:grpSpPr>
                <a:xfrm rot="-3733502" flipH="1" flipV="1">
                  <a:off x="4250" y="2244"/>
                  <a:ext cx="821" cy="191"/>
                  <a:chOff x="2528" y="1060"/>
                  <a:chExt cx="894" cy="236"/>
                </a:xfrm>
              </p:grpSpPr>
              <p:grpSp>
                <p:nvGrpSpPr>
                  <p:cNvPr id="167955" name="Group 18"/>
                  <p:cNvGrpSpPr/>
                  <p:nvPr/>
                </p:nvGrpSpPr>
                <p:grpSpPr>
                  <a:xfrm>
                    <a:off x="2528" y="1060"/>
                    <a:ext cx="742" cy="186"/>
                    <a:chOff x="1565" y="2568"/>
                    <a:chExt cx="1118" cy="279"/>
                  </a:xfrm>
                </p:grpSpPr>
                <p:sp>
                  <p:nvSpPr>
                    <p:cNvPr id="167956" name="AutoShape 19"/>
                    <p:cNvSpPr/>
                    <p:nvPr/>
                  </p:nvSpPr>
                  <p:spPr>
                    <a:xfrm rot="5263130">
                      <a:off x="1859"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57" name="AutoShape 20"/>
                    <p:cNvSpPr/>
                    <p:nvPr/>
                  </p:nvSpPr>
                  <p:spPr>
                    <a:xfrm rot="6078281">
                      <a:off x="1995"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58" name="AutoShape 21"/>
                    <p:cNvSpPr/>
                    <p:nvPr/>
                  </p:nvSpPr>
                  <p:spPr>
                    <a:xfrm rot="6373927">
                      <a:off x="2071" y="2295"/>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59" name="AutoShape 22"/>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nvGrpSpPr>
                  <p:cNvPr id="167960" name="Group 23"/>
                  <p:cNvGrpSpPr/>
                  <p:nvPr/>
                </p:nvGrpSpPr>
                <p:grpSpPr>
                  <a:xfrm rot="1353540">
                    <a:off x="2680" y="1110"/>
                    <a:ext cx="742" cy="186"/>
                    <a:chOff x="1565" y="2568"/>
                    <a:chExt cx="1118" cy="279"/>
                  </a:xfrm>
                </p:grpSpPr>
                <p:sp>
                  <p:nvSpPr>
                    <p:cNvPr id="167961" name="AutoShape 24"/>
                    <p:cNvSpPr/>
                    <p:nvPr/>
                  </p:nvSpPr>
                  <p:spPr>
                    <a:xfrm rot="5263130">
                      <a:off x="1859"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62" name="AutoShape 25"/>
                    <p:cNvSpPr/>
                    <p:nvPr/>
                  </p:nvSpPr>
                  <p:spPr>
                    <a:xfrm rot="6078281">
                      <a:off x="1995"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63" name="AutoShape 26"/>
                    <p:cNvSpPr/>
                    <p:nvPr/>
                  </p:nvSpPr>
                  <p:spPr>
                    <a:xfrm rot="6373927">
                      <a:off x="2071" y="229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64" name="AutoShape 27"/>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grpSp>
          <p:grpSp>
            <p:nvGrpSpPr>
              <p:cNvPr id="167965" name="Group 28"/>
              <p:cNvGrpSpPr/>
              <p:nvPr/>
            </p:nvGrpSpPr>
            <p:grpSpPr>
              <a:xfrm rot="-3733502" flipH="1" flipV="1">
                <a:off x="2362" y="1508"/>
                <a:ext cx="528" cy="122"/>
                <a:chOff x="2528" y="1060"/>
                <a:chExt cx="894" cy="236"/>
              </a:xfrm>
            </p:grpSpPr>
            <p:grpSp>
              <p:nvGrpSpPr>
                <p:cNvPr id="167966" name="Group 29"/>
                <p:cNvGrpSpPr/>
                <p:nvPr/>
              </p:nvGrpSpPr>
              <p:grpSpPr>
                <a:xfrm>
                  <a:off x="2528" y="1060"/>
                  <a:ext cx="742" cy="186"/>
                  <a:chOff x="1565" y="2568"/>
                  <a:chExt cx="1118" cy="279"/>
                </a:xfrm>
              </p:grpSpPr>
              <p:sp>
                <p:nvSpPr>
                  <p:cNvPr id="167967" name="AutoShape 30"/>
                  <p:cNvSpPr/>
                  <p:nvPr/>
                </p:nvSpPr>
                <p:spPr>
                  <a:xfrm rot="5263130">
                    <a:off x="1859"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68" name="AutoShape 31"/>
                  <p:cNvSpPr/>
                  <p:nvPr/>
                </p:nvSpPr>
                <p:spPr>
                  <a:xfrm rot="6078281">
                    <a:off x="1995"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69" name="AutoShape 32"/>
                  <p:cNvSpPr/>
                  <p:nvPr/>
                </p:nvSpPr>
                <p:spPr>
                  <a:xfrm rot="6373927">
                    <a:off x="2071" y="2295"/>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70" name="AutoShape 33"/>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nvGrpSpPr>
                <p:cNvPr id="167971" name="Group 34"/>
                <p:cNvGrpSpPr/>
                <p:nvPr/>
              </p:nvGrpSpPr>
              <p:grpSpPr>
                <a:xfrm rot="1353540">
                  <a:off x="2680" y="1110"/>
                  <a:ext cx="742" cy="186"/>
                  <a:chOff x="1565" y="2568"/>
                  <a:chExt cx="1118" cy="279"/>
                </a:xfrm>
              </p:grpSpPr>
              <p:sp>
                <p:nvSpPr>
                  <p:cNvPr id="167972" name="AutoShape 35"/>
                  <p:cNvSpPr/>
                  <p:nvPr/>
                </p:nvSpPr>
                <p:spPr>
                  <a:xfrm rot="5263130">
                    <a:off x="1859"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73" name="AutoShape 36"/>
                  <p:cNvSpPr/>
                  <p:nvPr/>
                </p:nvSpPr>
                <p:spPr>
                  <a:xfrm rot="6078281">
                    <a:off x="1995"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74" name="AutoShape 37"/>
                  <p:cNvSpPr/>
                  <p:nvPr/>
                </p:nvSpPr>
                <p:spPr>
                  <a:xfrm rot="6373927">
                    <a:off x="2071" y="229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75" name="AutoShape 38"/>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sp>
            <p:nvSpPr>
              <p:cNvPr id="163" name="Rectangle 39"/>
              <p:cNvSpPr>
                <a:spLocks noChangeArrowheads="1"/>
              </p:cNvSpPr>
              <p:nvPr/>
            </p:nvSpPr>
            <p:spPr bwMode="gray">
              <a:xfrm>
                <a:off x="2077" y="1190"/>
                <a:ext cx="693" cy="260"/>
              </a:xfrm>
              <a:prstGeom prst="rect">
                <a:avLst/>
              </a:prstGeom>
              <a:noFill/>
              <a:ln w="9525" algn="ctr">
                <a:noFill/>
                <a:miter lim="800000"/>
              </a:ln>
              <a:effectLst/>
            </p:spPr>
            <p:txBody>
              <a:bodyPr>
                <a:spAutoFit/>
                <a:flatTx/>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目的</a:t>
                </a:r>
                <a:endParaRPr kumimoji="0" lang="zh-CN" altLang="en-US" sz="20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grpSp>
        <p:grpSp>
          <p:nvGrpSpPr>
            <p:cNvPr id="167977" name="Group 40"/>
            <p:cNvGrpSpPr/>
            <p:nvPr/>
          </p:nvGrpSpPr>
          <p:grpSpPr>
            <a:xfrm>
              <a:off x="1671638" y="2997200"/>
              <a:ext cx="1146175" cy="1374775"/>
              <a:chOff x="2064" y="1008"/>
              <a:chExt cx="722" cy="866"/>
            </a:xfrm>
          </p:grpSpPr>
          <p:sp>
            <p:nvSpPr>
              <p:cNvPr id="167978" name="Oval 41"/>
              <p:cNvSpPr/>
              <p:nvPr/>
            </p:nvSpPr>
            <p:spPr>
              <a:xfrm>
                <a:off x="2064" y="1008"/>
                <a:ext cx="722" cy="727"/>
              </a:xfrm>
              <a:prstGeom prst="ellipse">
                <a:avLst/>
              </a:prstGeom>
              <a:solidFill>
                <a:srgbClr val="EAEAEA">
                  <a:alpha val="50195"/>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nvGrpSpPr>
              <p:cNvPr id="167979" name="Group 42"/>
              <p:cNvGrpSpPr/>
              <p:nvPr/>
            </p:nvGrpSpPr>
            <p:grpSpPr>
              <a:xfrm>
                <a:off x="2086" y="1030"/>
                <a:ext cx="680" cy="844"/>
                <a:chOff x="3975" y="1593"/>
                <a:chExt cx="931" cy="1157"/>
              </a:xfrm>
            </p:grpSpPr>
            <p:pic>
              <p:nvPicPr>
                <p:cNvPr id="167980" name="Picture 43" descr="circuler_1"/>
                <p:cNvPicPr>
                  <a:picLocks noChangeAspect="1"/>
                </p:cNvPicPr>
                <p:nvPr/>
              </p:nvPicPr>
              <p:blipFill>
                <a:blip r:embed="rId1"/>
                <a:stretch>
                  <a:fillRect/>
                </a:stretch>
              </p:blipFill>
              <p:spPr>
                <a:xfrm>
                  <a:off x="3975" y="1593"/>
                  <a:ext cx="925" cy="935"/>
                </a:xfrm>
                <a:prstGeom prst="rect">
                  <a:avLst/>
                </a:prstGeom>
                <a:noFill/>
                <a:ln w="9525">
                  <a:noFill/>
                </a:ln>
              </p:spPr>
            </p:pic>
            <p:sp>
              <p:nvSpPr>
                <p:cNvPr id="167981" name="Oval 44"/>
                <p:cNvSpPr/>
                <p:nvPr/>
              </p:nvSpPr>
              <p:spPr>
                <a:xfrm>
                  <a:off x="3975" y="1593"/>
                  <a:ext cx="931" cy="937"/>
                </a:xfrm>
                <a:prstGeom prst="ellipse">
                  <a:avLst/>
                </a:prstGeom>
                <a:solidFill>
                  <a:schemeClr val="accent2">
                    <a:alpha val="50195"/>
                  </a:scheme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pic>
              <p:nvPicPr>
                <p:cNvPr id="167982" name="Picture 45" descr="light_shadow1"/>
                <p:cNvPicPr>
                  <a:picLocks noChangeAspect="1"/>
                </p:cNvPicPr>
                <p:nvPr/>
              </p:nvPicPr>
              <p:blipFill>
                <a:blip r:embed="rId2"/>
                <a:srcRect t="14285"/>
                <a:stretch>
                  <a:fillRect/>
                </a:stretch>
              </p:blipFill>
              <p:spPr>
                <a:xfrm>
                  <a:off x="3984" y="1632"/>
                  <a:ext cx="682" cy="585"/>
                </a:xfrm>
                <a:prstGeom prst="rect">
                  <a:avLst/>
                </a:prstGeom>
                <a:noFill/>
                <a:ln w="9525">
                  <a:noFill/>
                </a:ln>
              </p:spPr>
            </p:pic>
            <p:grpSp>
              <p:nvGrpSpPr>
                <p:cNvPr id="167983" name="Group 46"/>
                <p:cNvGrpSpPr/>
                <p:nvPr/>
              </p:nvGrpSpPr>
              <p:grpSpPr>
                <a:xfrm rot="-3733502" flipH="1" flipV="1">
                  <a:off x="4250" y="2244"/>
                  <a:ext cx="821" cy="191"/>
                  <a:chOff x="2528" y="1060"/>
                  <a:chExt cx="894" cy="236"/>
                </a:xfrm>
              </p:grpSpPr>
              <p:grpSp>
                <p:nvGrpSpPr>
                  <p:cNvPr id="167984" name="Group 47"/>
                  <p:cNvGrpSpPr/>
                  <p:nvPr/>
                </p:nvGrpSpPr>
                <p:grpSpPr>
                  <a:xfrm>
                    <a:off x="2528" y="1060"/>
                    <a:ext cx="742" cy="186"/>
                    <a:chOff x="1565" y="2568"/>
                    <a:chExt cx="1118" cy="279"/>
                  </a:xfrm>
                </p:grpSpPr>
                <p:sp>
                  <p:nvSpPr>
                    <p:cNvPr id="167985" name="AutoShape 48"/>
                    <p:cNvSpPr/>
                    <p:nvPr/>
                  </p:nvSpPr>
                  <p:spPr>
                    <a:xfrm rot="5263130">
                      <a:off x="1859"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86" name="AutoShape 49"/>
                    <p:cNvSpPr/>
                    <p:nvPr/>
                  </p:nvSpPr>
                  <p:spPr>
                    <a:xfrm rot="6078281">
                      <a:off x="1995"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87" name="AutoShape 50"/>
                    <p:cNvSpPr/>
                    <p:nvPr/>
                  </p:nvSpPr>
                  <p:spPr>
                    <a:xfrm rot="6373927">
                      <a:off x="2071" y="2295"/>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88" name="AutoShape 51"/>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nvGrpSpPr>
                  <p:cNvPr id="167989" name="Group 52"/>
                  <p:cNvGrpSpPr/>
                  <p:nvPr/>
                </p:nvGrpSpPr>
                <p:grpSpPr>
                  <a:xfrm rot="1353540">
                    <a:off x="2680" y="1110"/>
                    <a:ext cx="742" cy="186"/>
                    <a:chOff x="1565" y="2568"/>
                    <a:chExt cx="1118" cy="279"/>
                  </a:xfrm>
                </p:grpSpPr>
                <p:sp>
                  <p:nvSpPr>
                    <p:cNvPr id="167990" name="AutoShape 53"/>
                    <p:cNvSpPr/>
                    <p:nvPr/>
                  </p:nvSpPr>
                  <p:spPr>
                    <a:xfrm rot="5263130">
                      <a:off x="1859"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91" name="AutoShape 54"/>
                    <p:cNvSpPr/>
                    <p:nvPr/>
                  </p:nvSpPr>
                  <p:spPr>
                    <a:xfrm rot="6078281">
                      <a:off x="1995"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92" name="AutoShape 55"/>
                    <p:cNvSpPr/>
                    <p:nvPr/>
                  </p:nvSpPr>
                  <p:spPr>
                    <a:xfrm rot="6373927">
                      <a:off x="2071" y="229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93" name="AutoShape 56"/>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grpSp>
          <p:grpSp>
            <p:nvGrpSpPr>
              <p:cNvPr id="167994" name="Group 57"/>
              <p:cNvGrpSpPr/>
              <p:nvPr/>
            </p:nvGrpSpPr>
            <p:grpSpPr>
              <a:xfrm rot="-3733502" flipH="1" flipV="1">
                <a:off x="2362" y="1508"/>
                <a:ext cx="528" cy="122"/>
                <a:chOff x="2528" y="1060"/>
                <a:chExt cx="894" cy="236"/>
              </a:xfrm>
            </p:grpSpPr>
            <p:grpSp>
              <p:nvGrpSpPr>
                <p:cNvPr id="167995" name="Group 58"/>
                <p:cNvGrpSpPr/>
                <p:nvPr/>
              </p:nvGrpSpPr>
              <p:grpSpPr>
                <a:xfrm>
                  <a:off x="2528" y="1060"/>
                  <a:ext cx="742" cy="186"/>
                  <a:chOff x="1565" y="2568"/>
                  <a:chExt cx="1118" cy="279"/>
                </a:xfrm>
              </p:grpSpPr>
              <p:sp>
                <p:nvSpPr>
                  <p:cNvPr id="167996" name="AutoShape 59"/>
                  <p:cNvSpPr/>
                  <p:nvPr/>
                </p:nvSpPr>
                <p:spPr>
                  <a:xfrm rot="5263130">
                    <a:off x="1859"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97" name="AutoShape 60"/>
                  <p:cNvSpPr/>
                  <p:nvPr/>
                </p:nvSpPr>
                <p:spPr>
                  <a:xfrm rot="6078281">
                    <a:off x="1995"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98" name="AutoShape 61"/>
                  <p:cNvSpPr/>
                  <p:nvPr/>
                </p:nvSpPr>
                <p:spPr>
                  <a:xfrm rot="6373927">
                    <a:off x="2071" y="2295"/>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7999" name="AutoShape 62"/>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nvGrpSpPr>
                <p:cNvPr id="168000" name="Group 63"/>
                <p:cNvGrpSpPr/>
                <p:nvPr/>
              </p:nvGrpSpPr>
              <p:grpSpPr>
                <a:xfrm rot="1353540">
                  <a:off x="2680" y="1110"/>
                  <a:ext cx="742" cy="186"/>
                  <a:chOff x="1565" y="2568"/>
                  <a:chExt cx="1118" cy="279"/>
                </a:xfrm>
              </p:grpSpPr>
              <p:sp>
                <p:nvSpPr>
                  <p:cNvPr id="168001" name="AutoShape 64"/>
                  <p:cNvSpPr/>
                  <p:nvPr/>
                </p:nvSpPr>
                <p:spPr>
                  <a:xfrm rot="5263130">
                    <a:off x="1859"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02" name="AutoShape 65"/>
                  <p:cNvSpPr/>
                  <p:nvPr/>
                </p:nvSpPr>
                <p:spPr>
                  <a:xfrm rot="6078281">
                    <a:off x="1995"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03" name="AutoShape 66"/>
                  <p:cNvSpPr/>
                  <p:nvPr/>
                </p:nvSpPr>
                <p:spPr>
                  <a:xfrm rot="6373927">
                    <a:off x="2071" y="229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04" name="AutoShape 67"/>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sp>
            <p:nvSpPr>
              <p:cNvPr id="192" name="Rectangle 68"/>
              <p:cNvSpPr>
                <a:spLocks noChangeArrowheads="1"/>
              </p:cNvSpPr>
              <p:nvPr/>
            </p:nvSpPr>
            <p:spPr bwMode="gray">
              <a:xfrm>
                <a:off x="2120" y="1228"/>
                <a:ext cx="638" cy="260"/>
              </a:xfrm>
              <a:prstGeom prst="rect">
                <a:avLst/>
              </a:prstGeom>
              <a:noFill/>
              <a:ln w="9525" algn="ctr">
                <a:noFill/>
                <a:miter lim="800000"/>
              </a:ln>
              <a:effectLst/>
            </p:spPr>
            <p:txBody>
              <a:bodyPr>
                <a:spAutoFit/>
                <a:flatTx/>
              </a:bodyPr>
              <a:p>
                <a:pPr algn="ctr"/>
                <a:r>
                  <a:rPr lang="zh-CN" altLang="en-US" sz="20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rPr>
                  <a:t>评估</a:t>
                </a:r>
                <a:endParaRPr lang="zh-CN" altLang="en-US" sz="20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endParaRPr>
              </a:p>
            </p:txBody>
          </p:sp>
        </p:grpSp>
        <p:grpSp>
          <p:nvGrpSpPr>
            <p:cNvPr id="168006" name="Group 69"/>
            <p:cNvGrpSpPr/>
            <p:nvPr/>
          </p:nvGrpSpPr>
          <p:grpSpPr>
            <a:xfrm>
              <a:off x="2784475" y="5345113"/>
              <a:ext cx="1146175" cy="1374775"/>
              <a:chOff x="2064" y="1008"/>
              <a:chExt cx="722" cy="866"/>
            </a:xfrm>
          </p:grpSpPr>
          <p:sp>
            <p:nvSpPr>
              <p:cNvPr id="168007" name="Oval 70"/>
              <p:cNvSpPr/>
              <p:nvPr/>
            </p:nvSpPr>
            <p:spPr>
              <a:xfrm>
                <a:off x="2064" y="1008"/>
                <a:ext cx="722" cy="727"/>
              </a:xfrm>
              <a:prstGeom prst="ellipse">
                <a:avLst/>
              </a:prstGeom>
              <a:solidFill>
                <a:srgbClr val="EAEAEA">
                  <a:alpha val="50195"/>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nvGrpSpPr>
              <p:cNvPr id="168008" name="Group 71"/>
              <p:cNvGrpSpPr/>
              <p:nvPr/>
            </p:nvGrpSpPr>
            <p:grpSpPr>
              <a:xfrm>
                <a:off x="2086" y="1030"/>
                <a:ext cx="680" cy="844"/>
                <a:chOff x="3975" y="1593"/>
                <a:chExt cx="931" cy="1157"/>
              </a:xfrm>
            </p:grpSpPr>
            <p:pic>
              <p:nvPicPr>
                <p:cNvPr id="168009" name="Picture 72" descr="circuler_1"/>
                <p:cNvPicPr>
                  <a:picLocks noChangeAspect="1"/>
                </p:cNvPicPr>
                <p:nvPr/>
              </p:nvPicPr>
              <p:blipFill>
                <a:blip r:embed="rId1"/>
                <a:stretch>
                  <a:fillRect/>
                </a:stretch>
              </p:blipFill>
              <p:spPr>
                <a:xfrm>
                  <a:off x="3975" y="1593"/>
                  <a:ext cx="925" cy="935"/>
                </a:xfrm>
                <a:prstGeom prst="rect">
                  <a:avLst/>
                </a:prstGeom>
                <a:noFill/>
                <a:ln w="9525">
                  <a:noFill/>
                </a:ln>
              </p:spPr>
            </p:pic>
            <p:sp>
              <p:nvSpPr>
                <p:cNvPr id="233" name="Oval 73"/>
                <p:cNvSpPr>
                  <a:spLocks noChangeArrowheads="1"/>
                </p:cNvSpPr>
                <p:nvPr/>
              </p:nvSpPr>
              <p:spPr bwMode="gray">
                <a:xfrm>
                  <a:off x="3975" y="1590"/>
                  <a:ext cx="931" cy="940"/>
                </a:xfrm>
                <a:prstGeom prst="ellipse">
                  <a:avLst/>
                </a:prstGeom>
                <a:solidFill>
                  <a:schemeClr val="accent6">
                    <a:lumMod val="75000"/>
                    <a:alpha val="50000"/>
                  </a:schemeClr>
                </a:solidFill>
                <a:ln w="9525" algn="ctr">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68011" name="Picture 74" descr="light_shadow1"/>
                <p:cNvPicPr>
                  <a:picLocks noChangeAspect="1"/>
                </p:cNvPicPr>
                <p:nvPr/>
              </p:nvPicPr>
              <p:blipFill>
                <a:blip r:embed="rId2"/>
                <a:srcRect t="14285"/>
                <a:stretch>
                  <a:fillRect/>
                </a:stretch>
              </p:blipFill>
              <p:spPr>
                <a:xfrm>
                  <a:off x="3984" y="1632"/>
                  <a:ext cx="682" cy="585"/>
                </a:xfrm>
                <a:prstGeom prst="rect">
                  <a:avLst/>
                </a:prstGeom>
                <a:noFill/>
                <a:ln w="9525">
                  <a:noFill/>
                </a:ln>
              </p:spPr>
            </p:pic>
            <p:grpSp>
              <p:nvGrpSpPr>
                <p:cNvPr id="168012" name="Group 75"/>
                <p:cNvGrpSpPr/>
                <p:nvPr/>
              </p:nvGrpSpPr>
              <p:grpSpPr>
                <a:xfrm rot="-3733502" flipH="1" flipV="1">
                  <a:off x="4250" y="2244"/>
                  <a:ext cx="821" cy="191"/>
                  <a:chOff x="2528" y="1060"/>
                  <a:chExt cx="894" cy="236"/>
                </a:xfrm>
              </p:grpSpPr>
              <p:grpSp>
                <p:nvGrpSpPr>
                  <p:cNvPr id="168013" name="Group 76"/>
                  <p:cNvGrpSpPr/>
                  <p:nvPr/>
                </p:nvGrpSpPr>
                <p:grpSpPr>
                  <a:xfrm>
                    <a:off x="2528" y="1060"/>
                    <a:ext cx="742" cy="186"/>
                    <a:chOff x="1565" y="2568"/>
                    <a:chExt cx="1118" cy="279"/>
                  </a:xfrm>
                </p:grpSpPr>
                <p:sp>
                  <p:nvSpPr>
                    <p:cNvPr id="168014" name="AutoShape 77"/>
                    <p:cNvSpPr/>
                    <p:nvPr/>
                  </p:nvSpPr>
                  <p:spPr>
                    <a:xfrm rot="5263130">
                      <a:off x="1859"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15" name="AutoShape 78"/>
                    <p:cNvSpPr/>
                    <p:nvPr/>
                  </p:nvSpPr>
                  <p:spPr>
                    <a:xfrm rot="6078281">
                      <a:off x="1995"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16" name="AutoShape 79"/>
                    <p:cNvSpPr/>
                    <p:nvPr/>
                  </p:nvSpPr>
                  <p:spPr>
                    <a:xfrm rot="6373927">
                      <a:off x="2071" y="2295"/>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17" name="AutoShape 80"/>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nvGrpSpPr>
                  <p:cNvPr id="168018" name="Group 81"/>
                  <p:cNvGrpSpPr/>
                  <p:nvPr/>
                </p:nvGrpSpPr>
                <p:grpSpPr>
                  <a:xfrm rot="1353540">
                    <a:off x="2680" y="1110"/>
                    <a:ext cx="742" cy="186"/>
                    <a:chOff x="1565" y="2568"/>
                    <a:chExt cx="1118" cy="279"/>
                  </a:xfrm>
                </p:grpSpPr>
                <p:sp>
                  <p:nvSpPr>
                    <p:cNvPr id="168019" name="AutoShape 82"/>
                    <p:cNvSpPr/>
                    <p:nvPr/>
                  </p:nvSpPr>
                  <p:spPr>
                    <a:xfrm rot="5263130">
                      <a:off x="1859"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20" name="AutoShape 83"/>
                    <p:cNvSpPr/>
                    <p:nvPr/>
                  </p:nvSpPr>
                  <p:spPr>
                    <a:xfrm rot="6078281">
                      <a:off x="1995"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21" name="AutoShape 84"/>
                    <p:cNvSpPr/>
                    <p:nvPr/>
                  </p:nvSpPr>
                  <p:spPr>
                    <a:xfrm rot="6373927">
                      <a:off x="2071" y="229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22" name="AutoShape 85"/>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grpSp>
          <p:grpSp>
            <p:nvGrpSpPr>
              <p:cNvPr id="168023" name="Group 86"/>
              <p:cNvGrpSpPr/>
              <p:nvPr/>
            </p:nvGrpSpPr>
            <p:grpSpPr>
              <a:xfrm rot="-3733502" flipH="1" flipV="1">
                <a:off x="2362" y="1508"/>
                <a:ext cx="528" cy="122"/>
                <a:chOff x="2528" y="1060"/>
                <a:chExt cx="894" cy="236"/>
              </a:xfrm>
            </p:grpSpPr>
            <p:grpSp>
              <p:nvGrpSpPr>
                <p:cNvPr id="168024" name="Group 87"/>
                <p:cNvGrpSpPr/>
                <p:nvPr/>
              </p:nvGrpSpPr>
              <p:grpSpPr>
                <a:xfrm>
                  <a:off x="2528" y="1060"/>
                  <a:ext cx="742" cy="186"/>
                  <a:chOff x="1565" y="2568"/>
                  <a:chExt cx="1118" cy="279"/>
                </a:xfrm>
              </p:grpSpPr>
              <p:sp>
                <p:nvSpPr>
                  <p:cNvPr id="168025" name="AutoShape 88"/>
                  <p:cNvSpPr/>
                  <p:nvPr/>
                </p:nvSpPr>
                <p:spPr>
                  <a:xfrm rot="5263130">
                    <a:off x="1859"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26" name="AutoShape 89"/>
                  <p:cNvSpPr/>
                  <p:nvPr/>
                </p:nvSpPr>
                <p:spPr>
                  <a:xfrm rot="6078281">
                    <a:off x="1995"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27" name="AutoShape 90"/>
                  <p:cNvSpPr/>
                  <p:nvPr/>
                </p:nvSpPr>
                <p:spPr>
                  <a:xfrm rot="6373927">
                    <a:off x="2071" y="2295"/>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28" name="AutoShape 91"/>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nvGrpSpPr>
                <p:cNvPr id="168029" name="Group 92"/>
                <p:cNvGrpSpPr/>
                <p:nvPr/>
              </p:nvGrpSpPr>
              <p:grpSpPr>
                <a:xfrm rot="1353540">
                  <a:off x="2680" y="1110"/>
                  <a:ext cx="742" cy="186"/>
                  <a:chOff x="1565" y="2568"/>
                  <a:chExt cx="1118" cy="279"/>
                </a:xfrm>
              </p:grpSpPr>
              <p:sp>
                <p:nvSpPr>
                  <p:cNvPr id="168030" name="AutoShape 93"/>
                  <p:cNvSpPr/>
                  <p:nvPr/>
                </p:nvSpPr>
                <p:spPr>
                  <a:xfrm rot="5263130">
                    <a:off x="1859"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31" name="AutoShape 94"/>
                  <p:cNvSpPr/>
                  <p:nvPr/>
                </p:nvSpPr>
                <p:spPr>
                  <a:xfrm rot="6078281">
                    <a:off x="1995"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32" name="AutoShape 95"/>
                  <p:cNvSpPr/>
                  <p:nvPr/>
                </p:nvSpPr>
                <p:spPr>
                  <a:xfrm rot="6373927">
                    <a:off x="2071" y="229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33" name="AutoShape 96"/>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sp>
            <p:nvSpPr>
              <p:cNvPr id="221" name="Rectangle 97"/>
              <p:cNvSpPr>
                <a:spLocks noChangeArrowheads="1"/>
              </p:cNvSpPr>
              <p:nvPr/>
            </p:nvSpPr>
            <p:spPr bwMode="gray">
              <a:xfrm>
                <a:off x="2202" y="1225"/>
                <a:ext cx="475" cy="260"/>
              </a:xfrm>
              <a:prstGeom prst="rect">
                <a:avLst/>
              </a:prstGeom>
              <a:noFill/>
              <a:ln w="9525" algn="ctr">
                <a:noFill/>
                <a:miter lim="800000"/>
              </a:ln>
              <a:effectLst/>
            </p:spPr>
            <p:txBody>
              <a:bodyPr wrap="square">
                <a:spAutoFit/>
                <a:flatTx/>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准备</a:t>
                </a:r>
                <a:endParaRPr kumimoji="0" lang="zh-CN" altLang="en-US" sz="20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grpSp>
        <p:grpSp>
          <p:nvGrpSpPr>
            <p:cNvPr id="168035" name="Group 98"/>
            <p:cNvGrpSpPr/>
            <p:nvPr/>
          </p:nvGrpSpPr>
          <p:grpSpPr>
            <a:xfrm>
              <a:off x="5029200" y="3886200"/>
              <a:ext cx="1146175" cy="1374775"/>
              <a:chOff x="2064" y="1008"/>
              <a:chExt cx="722" cy="866"/>
            </a:xfrm>
          </p:grpSpPr>
          <p:sp>
            <p:nvSpPr>
              <p:cNvPr id="168036" name="Oval 99"/>
              <p:cNvSpPr/>
              <p:nvPr/>
            </p:nvSpPr>
            <p:spPr>
              <a:xfrm>
                <a:off x="2064" y="1008"/>
                <a:ext cx="722" cy="727"/>
              </a:xfrm>
              <a:prstGeom prst="ellipse">
                <a:avLst/>
              </a:prstGeom>
              <a:solidFill>
                <a:srgbClr val="EAEAEA">
                  <a:alpha val="50195"/>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nvGrpSpPr>
              <p:cNvPr id="168037" name="Group 100"/>
              <p:cNvGrpSpPr/>
              <p:nvPr/>
            </p:nvGrpSpPr>
            <p:grpSpPr>
              <a:xfrm>
                <a:off x="2086" y="1030"/>
                <a:ext cx="680" cy="844"/>
                <a:chOff x="3975" y="1593"/>
                <a:chExt cx="931" cy="1157"/>
              </a:xfrm>
            </p:grpSpPr>
            <p:pic>
              <p:nvPicPr>
                <p:cNvPr id="168038" name="Picture 101" descr="circuler_1"/>
                <p:cNvPicPr>
                  <a:picLocks noChangeAspect="1"/>
                </p:cNvPicPr>
                <p:nvPr/>
              </p:nvPicPr>
              <p:blipFill>
                <a:blip r:embed="rId1"/>
                <a:stretch>
                  <a:fillRect/>
                </a:stretch>
              </p:blipFill>
              <p:spPr>
                <a:xfrm>
                  <a:off x="3975" y="1593"/>
                  <a:ext cx="925" cy="935"/>
                </a:xfrm>
                <a:prstGeom prst="rect">
                  <a:avLst/>
                </a:prstGeom>
                <a:noFill/>
                <a:ln w="9525">
                  <a:noFill/>
                </a:ln>
              </p:spPr>
            </p:pic>
            <p:sp>
              <p:nvSpPr>
                <p:cNvPr id="168039" name="Oval 102"/>
                <p:cNvSpPr/>
                <p:nvPr/>
              </p:nvSpPr>
              <p:spPr>
                <a:xfrm>
                  <a:off x="3975" y="1593"/>
                  <a:ext cx="931" cy="937"/>
                </a:xfrm>
                <a:prstGeom prst="ellipse">
                  <a:avLst/>
                </a:prstGeom>
                <a:solidFill>
                  <a:srgbClr val="FF66FF">
                    <a:alpha val="49803"/>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pic>
              <p:nvPicPr>
                <p:cNvPr id="168040" name="Picture 103" descr="light_shadow1"/>
                <p:cNvPicPr>
                  <a:picLocks noChangeAspect="1"/>
                </p:cNvPicPr>
                <p:nvPr/>
              </p:nvPicPr>
              <p:blipFill>
                <a:blip r:embed="rId2"/>
                <a:srcRect t="14285"/>
                <a:stretch>
                  <a:fillRect/>
                </a:stretch>
              </p:blipFill>
              <p:spPr>
                <a:xfrm>
                  <a:off x="3984" y="1632"/>
                  <a:ext cx="682" cy="585"/>
                </a:xfrm>
                <a:prstGeom prst="rect">
                  <a:avLst/>
                </a:prstGeom>
                <a:noFill/>
                <a:ln w="9525">
                  <a:noFill/>
                </a:ln>
              </p:spPr>
            </p:pic>
            <p:grpSp>
              <p:nvGrpSpPr>
                <p:cNvPr id="168041" name="Group 104"/>
                <p:cNvGrpSpPr/>
                <p:nvPr/>
              </p:nvGrpSpPr>
              <p:grpSpPr>
                <a:xfrm rot="-3733502" flipH="1" flipV="1">
                  <a:off x="4250" y="2244"/>
                  <a:ext cx="821" cy="191"/>
                  <a:chOff x="2528" y="1060"/>
                  <a:chExt cx="894" cy="236"/>
                </a:xfrm>
              </p:grpSpPr>
              <p:grpSp>
                <p:nvGrpSpPr>
                  <p:cNvPr id="168042" name="Group 105"/>
                  <p:cNvGrpSpPr/>
                  <p:nvPr/>
                </p:nvGrpSpPr>
                <p:grpSpPr>
                  <a:xfrm>
                    <a:off x="2528" y="1060"/>
                    <a:ext cx="742" cy="186"/>
                    <a:chOff x="1565" y="2568"/>
                    <a:chExt cx="1118" cy="279"/>
                  </a:xfrm>
                </p:grpSpPr>
                <p:sp>
                  <p:nvSpPr>
                    <p:cNvPr id="168043" name="AutoShape 106"/>
                    <p:cNvSpPr/>
                    <p:nvPr/>
                  </p:nvSpPr>
                  <p:spPr>
                    <a:xfrm rot="5263130">
                      <a:off x="1859"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44" name="AutoShape 107"/>
                    <p:cNvSpPr/>
                    <p:nvPr/>
                  </p:nvSpPr>
                  <p:spPr>
                    <a:xfrm rot="6078281">
                      <a:off x="1995"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45" name="AutoShape 108"/>
                    <p:cNvSpPr/>
                    <p:nvPr/>
                  </p:nvSpPr>
                  <p:spPr>
                    <a:xfrm rot="6373927">
                      <a:off x="2071" y="2295"/>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46" name="AutoShape 109"/>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nvGrpSpPr>
                  <p:cNvPr id="168047" name="Group 110"/>
                  <p:cNvGrpSpPr/>
                  <p:nvPr/>
                </p:nvGrpSpPr>
                <p:grpSpPr>
                  <a:xfrm rot="1353540">
                    <a:off x="2680" y="1110"/>
                    <a:ext cx="742" cy="186"/>
                    <a:chOff x="1565" y="2568"/>
                    <a:chExt cx="1118" cy="279"/>
                  </a:xfrm>
                </p:grpSpPr>
                <p:sp>
                  <p:nvSpPr>
                    <p:cNvPr id="168048" name="AutoShape 111"/>
                    <p:cNvSpPr/>
                    <p:nvPr/>
                  </p:nvSpPr>
                  <p:spPr>
                    <a:xfrm rot="5263130">
                      <a:off x="1859"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49" name="AutoShape 112"/>
                    <p:cNvSpPr/>
                    <p:nvPr/>
                  </p:nvSpPr>
                  <p:spPr>
                    <a:xfrm rot="6078281">
                      <a:off x="1995"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50" name="AutoShape 113"/>
                    <p:cNvSpPr/>
                    <p:nvPr/>
                  </p:nvSpPr>
                  <p:spPr>
                    <a:xfrm rot="6373927">
                      <a:off x="2071" y="229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51" name="AutoShape 114"/>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grpSp>
          <p:grpSp>
            <p:nvGrpSpPr>
              <p:cNvPr id="168052" name="Group 115"/>
              <p:cNvGrpSpPr/>
              <p:nvPr/>
            </p:nvGrpSpPr>
            <p:grpSpPr>
              <a:xfrm rot="-3733502" flipH="1" flipV="1">
                <a:off x="2362" y="1508"/>
                <a:ext cx="528" cy="122"/>
                <a:chOff x="2528" y="1060"/>
                <a:chExt cx="894" cy="236"/>
              </a:xfrm>
            </p:grpSpPr>
            <p:grpSp>
              <p:nvGrpSpPr>
                <p:cNvPr id="168053" name="Group 116"/>
                <p:cNvGrpSpPr/>
                <p:nvPr/>
              </p:nvGrpSpPr>
              <p:grpSpPr>
                <a:xfrm>
                  <a:off x="2528" y="1060"/>
                  <a:ext cx="742" cy="186"/>
                  <a:chOff x="1565" y="2568"/>
                  <a:chExt cx="1118" cy="279"/>
                </a:xfrm>
              </p:grpSpPr>
              <p:sp>
                <p:nvSpPr>
                  <p:cNvPr id="168054" name="AutoShape 117"/>
                  <p:cNvSpPr/>
                  <p:nvPr/>
                </p:nvSpPr>
                <p:spPr>
                  <a:xfrm rot="5263130">
                    <a:off x="1859"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55" name="AutoShape 118"/>
                  <p:cNvSpPr/>
                  <p:nvPr/>
                </p:nvSpPr>
                <p:spPr>
                  <a:xfrm rot="6078281">
                    <a:off x="1995"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56" name="AutoShape 119"/>
                  <p:cNvSpPr/>
                  <p:nvPr/>
                </p:nvSpPr>
                <p:spPr>
                  <a:xfrm rot="6373927">
                    <a:off x="2071" y="2295"/>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57" name="AutoShape 120"/>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nvGrpSpPr>
                <p:cNvPr id="168058" name="Group 121"/>
                <p:cNvGrpSpPr/>
                <p:nvPr/>
              </p:nvGrpSpPr>
              <p:grpSpPr>
                <a:xfrm rot="1353540">
                  <a:off x="2680" y="1110"/>
                  <a:ext cx="742" cy="186"/>
                  <a:chOff x="1565" y="2568"/>
                  <a:chExt cx="1118" cy="279"/>
                </a:xfrm>
              </p:grpSpPr>
              <p:sp>
                <p:nvSpPr>
                  <p:cNvPr id="168059" name="AutoShape 122"/>
                  <p:cNvSpPr/>
                  <p:nvPr/>
                </p:nvSpPr>
                <p:spPr>
                  <a:xfrm rot="5263130">
                    <a:off x="1859"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60" name="AutoShape 123"/>
                  <p:cNvSpPr/>
                  <p:nvPr/>
                </p:nvSpPr>
                <p:spPr>
                  <a:xfrm rot="6078281">
                    <a:off x="1995"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61" name="AutoShape 124"/>
                  <p:cNvSpPr/>
                  <p:nvPr/>
                </p:nvSpPr>
                <p:spPr>
                  <a:xfrm rot="6373927">
                    <a:off x="2071" y="229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62" name="AutoShape 125"/>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sp>
            <p:nvSpPr>
              <p:cNvPr id="250" name="Rectangle 126"/>
              <p:cNvSpPr>
                <a:spLocks noChangeArrowheads="1"/>
              </p:cNvSpPr>
              <p:nvPr/>
            </p:nvSpPr>
            <p:spPr bwMode="gray">
              <a:xfrm>
                <a:off x="2102" y="1122"/>
                <a:ext cx="637" cy="461"/>
              </a:xfrm>
              <a:prstGeom prst="rect">
                <a:avLst/>
              </a:prstGeom>
              <a:noFill/>
              <a:ln w="9525" algn="ctr">
                <a:noFill/>
                <a:miter lim="800000"/>
              </a:ln>
              <a:effectLst/>
            </p:spPr>
            <p:txBody>
              <a:bodyPr>
                <a:spAutoFit/>
                <a:flatTx/>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操作</a:t>
                </a:r>
                <a:endParaRPr kumimoji="0" lang="zh-CN" altLang="en-US" sz="20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程序</a:t>
                </a:r>
                <a:endParaRPr kumimoji="0" lang="zh-CN" altLang="en-US" sz="20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grpSp>
        <p:grpSp>
          <p:nvGrpSpPr>
            <p:cNvPr id="168064" name="Group 127"/>
            <p:cNvGrpSpPr/>
            <p:nvPr/>
          </p:nvGrpSpPr>
          <p:grpSpPr>
            <a:xfrm>
              <a:off x="5022853" y="1724025"/>
              <a:ext cx="1146176" cy="1374775"/>
              <a:chOff x="2064" y="1008"/>
              <a:chExt cx="722" cy="866"/>
            </a:xfrm>
          </p:grpSpPr>
          <p:sp>
            <p:nvSpPr>
              <p:cNvPr id="168065" name="Oval 128"/>
              <p:cNvSpPr/>
              <p:nvPr/>
            </p:nvSpPr>
            <p:spPr>
              <a:xfrm>
                <a:off x="2064" y="1008"/>
                <a:ext cx="722" cy="727"/>
              </a:xfrm>
              <a:prstGeom prst="ellipse">
                <a:avLst/>
              </a:prstGeom>
              <a:solidFill>
                <a:srgbClr val="EAEAEA">
                  <a:alpha val="50195"/>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nvGrpSpPr>
              <p:cNvPr id="168066" name="Group 129"/>
              <p:cNvGrpSpPr/>
              <p:nvPr/>
            </p:nvGrpSpPr>
            <p:grpSpPr>
              <a:xfrm>
                <a:off x="2086" y="1030"/>
                <a:ext cx="680" cy="844"/>
                <a:chOff x="3975" y="1593"/>
                <a:chExt cx="931" cy="1157"/>
              </a:xfrm>
            </p:grpSpPr>
            <p:pic>
              <p:nvPicPr>
                <p:cNvPr id="168067" name="Picture 130" descr="circuler_1"/>
                <p:cNvPicPr>
                  <a:picLocks noChangeAspect="1"/>
                </p:cNvPicPr>
                <p:nvPr/>
              </p:nvPicPr>
              <p:blipFill>
                <a:blip r:embed="rId1"/>
                <a:stretch>
                  <a:fillRect/>
                </a:stretch>
              </p:blipFill>
              <p:spPr>
                <a:xfrm>
                  <a:off x="3975" y="1593"/>
                  <a:ext cx="925" cy="935"/>
                </a:xfrm>
                <a:prstGeom prst="rect">
                  <a:avLst/>
                </a:prstGeom>
                <a:noFill/>
                <a:ln w="9525">
                  <a:noFill/>
                </a:ln>
              </p:spPr>
            </p:pic>
            <p:sp>
              <p:nvSpPr>
                <p:cNvPr id="168068" name="Oval 131"/>
                <p:cNvSpPr/>
                <p:nvPr/>
              </p:nvSpPr>
              <p:spPr>
                <a:xfrm>
                  <a:off x="3975" y="1593"/>
                  <a:ext cx="931" cy="937"/>
                </a:xfrm>
                <a:prstGeom prst="ellipse">
                  <a:avLst/>
                </a:prstGeom>
                <a:solidFill>
                  <a:schemeClr val="folHlink">
                    <a:alpha val="50195"/>
                  </a:scheme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pic>
              <p:nvPicPr>
                <p:cNvPr id="168069" name="Picture 132" descr="light_shadow1"/>
                <p:cNvPicPr>
                  <a:picLocks noChangeAspect="1"/>
                </p:cNvPicPr>
                <p:nvPr/>
              </p:nvPicPr>
              <p:blipFill>
                <a:blip r:embed="rId2"/>
                <a:srcRect t="14285"/>
                <a:stretch>
                  <a:fillRect/>
                </a:stretch>
              </p:blipFill>
              <p:spPr>
                <a:xfrm>
                  <a:off x="3984" y="1632"/>
                  <a:ext cx="682" cy="585"/>
                </a:xfrm>
                <a:prstGeom prst="rect">
                  <a:avLst/>
                </a:prstGeom>
                <a:noFill/>
                <a:ln w="9525">
                  <a:noFill/>
                </a:ln>
              </p:spPr>
            </p:pic>
            <p:grpSp>
              <p:nvGrpSpPr>
                <p:cNvPr id="168070" name="Group 133"/>
                <p:cNvGrpSpPr/>
                <p:nvPr/>
              </p:nvGrpSpPr>
              <p:grpSpPr>
                <a:xfrm rot="-3733502" flipH="1" flipV="1">
                  <a:off x="4250" y="2244"/>
                  <a:ext cx="821" cy="191"/>
                  <a:chOff x="2528" y="1060"/>
                  <a:chExt cx="894" cy="236"/>
                </a:xfrm>
              </p:grpSpPr>
              <p:grpSp>
                <p:nvGrpSpPr>
                  <p:cNvPr id="168071" name="Group 134"/>
                  <p:cNvGrpSpPr/>
                  <p:nvPr/>
                </p:nvGrpSpPr>
                <p:grpSpPr>
                  <a:xfrm>
                    <a:off x="2528" y="1060"/>
                    <a:ext cx="742" cy="186"/>
                    <a:chOff x="1565" y="2568"/>
                    <a:chExt cx="1118" cy="279"/>
                  </a:xfrm>
                </p:grpSpPr>
                <p:sp>
                  <p:nvSpPr>
                    <p:cNvPr id="168072" name="AutoShape 135"/>
                    <p:cNvSpPr/>
                    <p:nvPr/>
                  </p:nvSpPr>
                  <p:spPr>
                    <a:xfrm rot="5263130">
                      <a:off x="1859"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73" name="AutoShape 136"/>
                    <p:cNvSpPr/>
                    <p:nvPr/>
                  </p:nvSpPr>
                  <p:spPr>
                    <a:xfrm rot="6078281">
                      <a:off x="1995"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74" name="AutoShape 137"/>
                    <p:cNvSpPr/>
                    <p:nvPr/>
                  </p:nvSpPr>
                  <p:spPr>
                    <a:xfrm rot="6373927">
                      <a:off x="2071" y="2295"/>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75" name="AutoShape 138"/>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nvGrpSpPr>
                  <p:cNvPr id="168076" name="Group 139"/>
                  <p:cNvGrpSpPr/>
                  <p:nvPr/>
                </p:nvGrpSpPr>
                <p:grpSpPr>
                  <a:xfrm rot="1353540">
                    <a:off x="2680" y="1110"/>
                    <a:ext cx="742" cy="186"/>
                    <a:chOff x="1565" y="2568"/>
                    <a:chExt cx="1118" cy="279"/>
                  </a:xfrm>
                </p:grpSpPr>
                <p:sp>
                  <p:nvSpPr>
                    <p:cNvPr id="168077" name="AutoShape 140"/>
                    <p:cNvSpPr/>
                    <p:nvPr/>
                  </p:nvSpPr>
                  <p:spPr>
                    <a:xfrm rot="5263130">
                      <a:off x="1859"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78" name="AutoShape 141"/>
                    <p:cNvSpPr/>
                    <p:nvPr/>
                  </p:nvSpPr>
                  <p:spPr>
                    <a:xfrm rot="6078281">
                      <a:off x="1995"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79" name="AutoShape 142"/>
                    <p:cNvSpPr/>
                    <p:nvPr/>
                  </p:nvSpPr>
                  <p:spPr>
                    <a:xfrm rot="6373927">
                      <a:off x="2071" y="229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80" name="AutoShape 143"/>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grpSp>
          <p:grpSp>
            <p:nvGrpSpPr>
              <p:cNvPr id="168081" name="Group 144"/>
              <p:cNvGrpSpPr/>
              <p:nvPr/>
            </p:nvGrpSpPr>
            <p:grpSpPr>
              <a:xfrm rot="-3733502" flipH="1" flipV="1">
                <a:off x="2362" y="1508"/>
                <a:ext cx="528" cy="122"/>
                <a:chOff x="2528" y="1060"/>
                <a:chExt cx="894" cy="236"/>
              </a:xfrm>
            </p:grpSpPr>
            <p:grpSp>
              <p:nvGrpSpPr>
                <p:cNvPr id="168082" name="Group 145"/>
                <p:cNvGrpSpPr/>
                <p:nvPr/>
              </p:nvGrpSpPr>
              <p:grpSpPr>
                <a:xfrm>
                  <a:off x="2528" y="1060"/>
                  <a:ext cx="742" cy="186"/>
                  <a:chOff x="1565" y="2568"/>
                  <a:chExt cx="1118" cy="279"/>
                </a:xfrm>
              </p:grpSpPr>
              <p:sp>
                <p:nvSpPr>
                  <p:cNvPr id="168083" name="AutoShape 146"/>
                  <p:cNvSpPr/>
                  <p:nvPr/>
                </p:nvSpPr>
                <p:spPr>
                  <a:xfrm rot="5263130">
                    <a:off x="1859"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84" name="AutoShape 147"/>
                  <p:cNvSpPr/>
                  <p:nvPr/>
                </p:nvSpPr>
                <p:spPr>
                  <a:xfrm rot="6078281">
                    <a:off x="1995" y="2273"/>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85" name="AutoShape 148"/>
                  <p:cNvSpPr/>
                  <p:nvPr/>
                </p:nvSpPr>
                <p:spPr>
                  <a:xfrm rot="6373927">
                    <a:off x="2071" y="2295"/>
                    <a:ext cx="227" cy="816"/>
                  </a:xfrm>
                  <a:prstGeom prst="moon">
                    <a:avLst>
                      <a:gd name="adj" fmla="val 49773"/>
                    </a:avLst>
                  </a:prstGeom>
                  <a:solidFill>
                    <a:srgbClr val="FFFFFF">
                      <a:alpha val="3922"/>
                    </a:srgbClr>
                  </a:solidFill>
                  <a:ln w="9525">
                    <a:noFill/>
                  </a:ln>
                </p:spPr>
                <p:txBody>
                  <a:bodyPr rot="10800000"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86" name="AutoShape 149"/>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nvGrpSpPr>
                <p:cNvPr id="168087" name="Group 150"/>
                <p:cNvGrpSpPr/>
                <p:nvPr/>
              </p:nvGrpSpPr>
              <p:grpSpPr>
                <a:xfrm rot="1353540">
                  <a:off x="2680" y="1110"/>
                  <a:ext cx="742" cy="186"/>
                  <a:chOff x="1565" y="2568"/>
                  <a:chExt cx="1118" cy="279"/>
                </a:xfrm>
              </p:grpSpPr>
              <p:sp>
                <p:nvSpPr>
                  <p:cNvPr id="168088" name="AutoShape 151"/>
                  <p:cNvSpPr/>
                  <p:nvPr/>
                </p:nvSpPr>
                <p:spPr>
                  <a:xfrm rot="5263130">
                    <a:off x="1859"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89" name="AutoShape 152"/>
                  <p:cNvSpPr/>
                  <p:nvPr/>
                </p:nvSpPr>
                <p:spPr>
                  <a:xfrm rot="6078281">
                    <a:off x="1995" y="2273"/>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90" name="AutoShape 153"/>
                  <p:cNvSpPr/>
                  <p:nvPr/>
                </p:nvSpPr>
                <p:spPr>
                  <a:xfrm rot="6373927">
                    <a:off x="2071" y="229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91" name="AutoShape 154"/>
                  <p:cNvSpPr/>
                  <p:nvPr/>
                </p:nvSpPr>
                <p:spPr>
                  <a:xfrm rot="6906312">
                    <a:off x="2161" y="2325"/>
                    <a:ext cx="227" cy="816"/>
                  </a:xfrm>
                  <a:prstGeom prst="moon">
                    <a:avLst>
                      <a:gd name="adj" fmla="val 49773"/>
                    </a:avLst>
                  </a:prstGeom>
                  <a:solidFill>
                    <a:srgbClr val="FFFFFF">
                      <a:alpha val="3922"/>
                    </a:srgbClr>
                  </a:solidFill>
                  <a:ln w="9525">
                    <a:noFill/>
                  </a:ln>
                </p:spPr>
                <p:txBody>
                  <a:bodyPr rot="0" vert="eaVert"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sp>
            <p:nvSpPr>
              <p:cNvPr id="279" name="Rectangle 155"/>
              <p:cNvSpPr>
                <a:spLocks noChangeArrowheads="1"/>
              </p:cNvSpPr>
              <p:nvPr/>
            </p:nvSpPr>
            <p:spPr bwMode="gray">
              <a:xfrm>
                <a:off x="2123" y="1117"/>
                <a:ext cx="604" cy="461"/>
              </a:xfrm>
              <a:prstGeom prst="rect">
                <a:avLst/>
              </a:prstGeom>
              <a:noFill/>
              <a:ln w="9525" algn="ctr">
                <a:noFill/>
                <a:miter lim="800000"/>
              </a:ln>
              <a:effectLst/>
            </p:spPr>
            <p:txBody>
              <a:bodyPr>
                <a:spAutoFit/>
                <a:flatTx/>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注意事项</a:t>
                </a:r>
                <a:endParaRPr kumimoji="0" lang="zh-CN" alt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grpSp>
        <p:grpSp>
          <p:nvGrpSpPr>
            <p:cNvPr id="168093" name="Group 156"/>
            <p:cNvGrpSpPr/>
            <p:nvPr/>
          </p:nvGrpSpPr>
          <p:grpSpPr>
            <a:xfrm rot="4976862" flipH="1">
              <a:off x="4324350" y="3517900"/>
              <a:ext cx="673100" cy="647700"/>
              <a:chOff x="1944" y="1111"/>
              <a:chExt cx="204" cy="196"/>
            </a:xfrm>
          </p:grpSpPr>
          <p:pic>
            <p:nvPicPr>
              <p:cNvPr id="168094" name="Picture 157" descr="circuler_1"/>
              <p:cNvPicPr>
                <a:picLocks noChangeAspect="1"/>
              </p:cNvPicPr>
              <p:nvPr/>
            </p:nvPicPr>
            <p:blipFill>
              <a:blip r:embed="rId3"/>
              <a:stretch>
                <a:fillRect/>
              </a:stretch>
            </p:blipFill>
            <p:spPr>
              <a:xfrm flipH="1">
                <a:off x="1961" y="1124"/>
                <a:ext cx="174" cy="172"/>
              </a:xfrm>
              <a:prstGeom prst="rect">
                <a:avLst/>
              </a:prstGeom>
              <a:noFill/>
              <a:ln w="9525">
                <a:noFill/>
              </a:ln>
            </p:spPr>
          </p:pic>
          <p:sp>
            <p:nvSpPr>
              <p:cNvPr id="306" name="Oval 158"/>
              <p:cNvSpPr>
                <a:spLocks noChangeArrowheads="1"/>
              </p:cNvSpPr>
              <p:nvPr/>
            </p:nvSpPr>
            <p:spPr bwMode="gray">
              <a:xfrm flipH="1">
                <a:off x="1962" y="1124"/>
                <a:ext cx="176"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68096" name="Group 159"/>
              <p:cNvGrpSpPr/>
              <p:nvPr/>
            </p:nvGrpSpPr>
            <p:grpSpPr>
              <a:xfrm rot="1297425" flipV="1">
                <a:off x="1969" y="1253"/>
                <a:ext cx="150" cy="36"/>
                <a:chOff x="2528" y="1060"/>
                <a:chExt cx="894" cy="236"/>
              </a:xfrm>
            </p:grpSpPr>
            <p:grpSp>
              <p:nvGrpSpPr>
                <p:cNvPr id="168097" name="Group 160"/>
                <p:cNvGrpSpPr/>
                <p:nvPr/>
              </p:nvGrpSpPr>
              <p:grpSpPr>
                <a:xfrm>
                  <a:off x="2528" y="1060"/>
                  <a:ext cx="742" cy="186"/>
                  <a:chOff x="1565" y="2568"/>
                  <a:chExt cx="1118" cy="279"/>
                </a:xfrm>
              </p:grpSpPr>
              <p:sp>
                <p:nvSpPr>
                  <p:cNvPr id="168098" name="AutoShape 161"/>
                  <p:cNvSpPr/>
                  <p:nvPr/>
                </p:nvSpPr>
                <p:spPr>
                  <a:xfrm rot="5263130">
                    <a:off x="1859" y="2273"/>
                    <a:ext cx="227" cy="816"/>
                  </a:xfrm>
                  <a:prstGeom prst="moon">
                    <a:avLst>
                      <a:gd name="adj" fmla="val 49773"/>
                    </a:avLst>
                  </a:prstGeom>
                  <a:solidFill>
                    <a:srgbClr val="FFFFFF">
                      <a:alpha val="3922"/>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099" name="AutoShape 162"/>
                  <p:cNvSpPr/>
                  <p:nvPr/>
                </p:nvSpPr>
                <p:spPr>
                  <a:xfrm rot="6078281">
                    <a:off x="1995" y="2273"/>
                    <a:ext cx="227" cy="816"/>
                  </a:xfrm>
                  <a:prstGeom prst="moon">
                    <a:avLst>
                      <a:gd name="adj" fmla="val 49773"/>
                    </a:avLst>
                  </a:prstGeom>
                  <a:solidFill>
                    <a:srgbClr val="FFFFFF">
                      <a:alpha val="3922"/>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100" name="AutoShape 163"/>
                  <p:cNvSpPr/>
                  <p:nvPr/>
                </p:nvSpPr>
                <p:spPr>
                  <a:xfrm rot="6373927">
                    <a:off x="2071" y="2295"/>
                    <a:ext cx="227" cy="816"/>
                  </a:xfrm>
                  <a:prstGeom prst="moon">
                    <a:avLst>
                      <a:gd name="adj" fmla="val 49773"/>
                    </a:avLst>
                  </a:prstGeom>
                  <a:solidFill>
                    <a:srgbClr val="FFFFFF">
                      <a:alpha val="3922"/>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101" name="AutoShape 164"/>
                  <p:cNvSpPr/>
                  <p:nvPr/>
                </p:nvSpPr>
                <p:spPr>
                  <a:xfrm rot="6906312">
                    <a:off x="2161" y="2325"/>
                    <a:ext cx="227" cy="816"/>
                  </a:xfrm>
                  <a:prstGeom prst="moon">
                    <a:avLst>
                      <a:gd name="adj" fmla="val 49773"/>
                    </a:avLst>
                  </a:prstGeom>
                  <a:solidFill>
                    <a:srgbClr val="FFFFFF">
                      <a:alpha val="3922"/>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nvGrpSpPr>
                <p:cNvPr id="168102" name="Group 165"/>
                <p:cNvGrpSpPr/>
                <p:nvPr/>
              </p:nvGrpSpPr>
              <p:grpSpPr>
                <a:xfrm rot="1353540">
                  <a:off x="2680" y="1110"/>
                  <a:ext cx="742" cy="186"/>
                  <a:chOff x="1565" y="2568"/>
                  <a:chExt cx="1118" cy="279"/>
                </a:xfrm>
              </p:grpSpPr>
              <p:sp>
                <p:nvSpPr>
                  <p:cNvPr id="168103" name="AutoShape 166"/>
                  <p:cNvSpPr/>
                  <p:nvPr/>
                </p:nvSpPr>
                <p:spPr>
                  <a:xfrm rot="5263130">
                    <a:off x="1859" y="2273"/>
                    <a:ext cx="227" cy="816"/>
                  </a:xfrm>
                  <a:prstGeom prst="moon">
                    <a:avLst>
                      <a:gd name="adj" fmla="val 49773"/>
                    </a:avLst>
                  </a:prstGeom>
                  <a:solidFill>
                    <a:srgbClr val="FFFFFF">
                      <a:alpha val="3922"/>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104" name="AutoShape 167"/>
                  <p:cNvSpPr/>
                  <p:nvPr/>
                </p:nvSpPr>
                <p:spPr>
                  <a:xfrm rot="6078281">
                    <a:off x="1995" y="2273"/>
                    <a:ext cx="227" cy="816"/>
                  </a:xfrm>
                  <a:prstGeom prst="moon">
                    <a:avLst>
                      <a:gd name="adj" fmla="val 49773"/>
                    </a:avLst>
                  </a:prstGeom>
                  <a:solidFill>
                    <a:srgbClr val="FFFFFF">
                      <a:alpha val="3922"/>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105" name="AutoShape 168"/>
                  <p:cNvSpPr/>
                  <p:nvPr/>
                </p:nvSpPr>
                <p:spPr>
                  <a:xfrm rot="6373927">
                    <a:off x="2071" y="2295"/>
                    <a:ext cx="227" cy="816"/>
                  </a:xfrm>
                  <a:prstGeom prst="moon">
                    <a:avLst>
                      <a:gd name="adj" fmla="val 49773"/>
                    </a:avLst>
                  </a:prstGeom>
                  <a:solidFill>
                    <a:srgbClr val="FFFFFF">
                      <a:alpha val="3922"/>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8106" name="AutoShape 169"/>
                  <p:cNvSpPr/>
                  <p:nvPr/>
                </p:nvSpPr>
                <p:spPr>
                  <a:xfrm rot="6906312">
                    <a:off x="2161" y="2325"/>
                    <a:ext cx="227" cy="816"/>
                  </a:xfrm>
                  <a:prstGeom prst="moon">
                    <a:avLst>
                      <a:gd name="adj" fmla="val 49773"/>
                    </a:avLst>
                  </a:prstGeom>
                  <a:solidFill>
                    <a:srgbClr val="FFFFFF">
                      <a:alpha val="3922"/>
                    </a:srgbClr>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grpSp>
          </p:grpSp>
          <p:sp>
            <p:nvSpPr>
              <p:cNvPr id="168107" name="Arc 170"/>
              <p:cNvSpPr/>
              <p:nvPr/>
            </p:nvSpPr>
            <p:spPr>
              <a:xfrm rot="3847716">
                <a:off x="1948" y="1107"/>
                <a:ext cx="196" cy="204"/>
              </a:xfrm>
              <a:custGeom>
                <a:avLst/>
                <a:gdLst>
                  <a:gd name="txL" fmla="*/ 0 w 43200"/>
                  <a:gd name="txT" fmla="*/ 0 h 43155"/>
                  <a:gd name="txR" fmla="*/ 43200 w 43200"/>
                  <a:gd name="txB" fmla="*/ 43155 h 43155"/>
                </a:gdLst>
                <a:ahLst/>
                <a:cxnLst>
                  <a:cxn ang="0">
                    <a:pos x="0" y="0"/>
                  </a:cxn>
                  <a:cxn ang="0">
                    <a:pos x="0" y="0"/>
                  </a:cxn>
                  <a:cxn ang="0">
                    <a:pos x="0" y="0"/>
                  </a:cxn>
                </a:cxnLst>
                <a:rect l="txL" t="txT" r="txR" b="txB"/>
                <a:pathLst>
                  <a:path w="43200" h="43155" fill="none">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cap="flat" cmpd="sng">
                <a:solidFill>
                  <a:srgbClr val="000000"/>
                </a:solidFill>
                <a:prstDash val="sysDot"/>
                <a:round/>
                <a:headEnd type="none" w="med" len="med"/>
                <a:tailEnd type="triangle" w="sm" len="sm"/>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pic>
            <p:nvPicPr>
              <p:cNvPr id="168108" name="Picture 171" descr="light_shadow1"/>
              <p:cNvPicPr>
                <a:picLocks noChangeAspect="1"/>
              </p:cNvPicPr>
              <p:nvPr/>
            </p:nvPicPr>
            <p:blipFill>
              <a:blip r:embed="rId4"/>
              <a:srcRect t="23740"/>
              <a:stretch>
                <a:fillRect/>
              </a:stretch>
            </p:blipFill>
            <p:spPr>
              <a:xfrm rot="2569845" flipH="1">
                <a:off x="2015" y="1139"/>
                <a:ext cx="129" cy="84"/>
              </a:xfrm>
              <a:prstGeom prst="rect">
                <a:avLst/>
              </a:prstGeom>
              <a:noFill/>
              <a:ln w="9525">
                <a:noFill/>
              </a:ln>
            </p:spPr>
          </p:pic>
        </p:grpSp>
      </p:grpSp>
      <p:sp>
        <p:nvSpPr>
          <p:cNvPr id="5" name="Title 6"/>
          <p:cNvSpPr txBox="1"/>
          <p:nvPr>
            <p:custDataLst>
              <p:tags r:id="rId5"/>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三、血压的测量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圆角矩形 2"/>
          <p:cNvSpPr/>
          <p:nvPr>
            <p:custDataLst>
              <p:tags r:id="rId1"/>
            </p:custDataLst>
          </p:nvPr>
        </p:nvSpPr>
        <p:spPr>
          <a:xfrm>
            <a:off x="4230666" y="4390822"/>
            <a:ext cx="4012503" cy="1958844"/>
          </a:xfrm>
          <a:prstGeom prst="roundRect">
            <a:avLst>
              <a:gd name="adj" fmla="val 5330"/>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2" name="圆角矩形 2"/>
          <p:cNvSpPr/>
          <p:nvPr>
            <p:custDataLst>
              <p:tags r:id="rId2"/>
            </p:custDataLst>
          </p:nvPr>
        </p:nvSpPr>
        <p:spPr>
          <a:xfrm>
            <a:off x="6149237" y="2088798"/>
            <a:ext cx="4012503" cy="1958844"/>
          </a:xfrm>
          <a:prstGeom prst="roundRect">
            <a:avLst>
              <a:gd name="adj" fmla="val 5330"/>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 name="圆角矩形 4"/>
          <p:cNvSpPr/>
          <p:nvPr>
            <p:custDataLst>
              <p:tags r:id="rId3"/>
            </p:custDataLst>
          </p:nvPr>
        </p:nvSpPr>
        <p:spPr>
          <a:xfrm>
            <a:off x="2030260" y="2088798"/>
            <a:ext cx="4012503" cy="1958844"/>
          </a:xfrm>
          <a:prstGeom prst="roundRect">
            <a:avLst>
              <a:gd name="adj" fmla="val 5330"/>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椭圆 5"/>
          <p:cNvSpPr/>
          <p:nvPr>
            <p:custDataLst>
              <p:tags r:id="rId4"/>
            </p:custDataLst>
          </p:nvPr>
        </p:nvSpPr>
        <p:spPr>
          <a:xfrm>
            <a:off x="3948831" y="5088409"/>
            <a:ext cx="563671" cy="56367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3" name="Freeform 17"/>
          <p:cNvSpPr>
            <a:spLocks noChangeAspect="1" noEditPoints="1"/>
          </p:cNvSpPr>
          <p:nvPr>
            <p:custDataLst>
              <p:tags r:id="rId5"/>
            </p:custDataLst>
          </p:nvPr>
        </p:nvSpPr>
        <p:spPr bwMode="auto">
          <a:xfrm>
            <a:off x="4127801" y="5204476"/>
            <a:ext cx="205730" cy="331537"/>
          </a:xfrm>
          <a:custGeom>
            <a:avLst/>
            <a:gdLst>
              <a:gd name="T0" fmla="*/ 139 w 152"/>
              <a:gd name="T1" fmla="*/ 0 h 244"/>
              <a:gd name="T2" fmla="*/ 150 w 152"/>
              <a:gd name="T3" fmla="*/ 9 h 244"/>
              <a:gd name="T4" fmla="*/ 152 w 152"/>
              <a:gd name="T5" fmla="*/ 17 h 244"/>
              <a:gd name="T6" fmla="*/ 152 w 152"/>
              <a:gd name="T7" fmla="*/ 141 h 244"/>
              <a:gd name="T8" fmla="*/ 152 w 152"/>
              <a:gd name="T9" fmla="*/ 227 h 244"/>
              <a:gd name="T10" fmla="*/ 135 w 152"/>
              <a:gd name="T11" fmla="*/ 244 h 244"/>
              <a:gd name="T12" fmla="*/ 17 w 152"/>
              <a:gd name="T13" fmla="*/ 244 h 244"/>
              <a:gd name="T14" fmla="*/ 0 w 152"/>
              <a:gd name="T15" fmla="*/ 227 h 244"/>
              <a:gd name="T16" fmla="*/ 0 w 152"/>
              <a:gd name="T17" fmla="*/ 19 h 244"/>
              <a:gd name="T18" fmla="*/ 12 w 152"/>
              <a:gd name="T19" fmla="*/ 0 h 244"/>
              <a:gd name="T20" fmla="*/ 139 w 152"/>
              <a:gd name="T21" fmla="*/ 0 h 244"/>
              <a:gd name="T22" fmla="*/ 137 w 152"/>
              <a:gd name="T23" fmla="*/ 206 h 244"/>
              <a:gd name="T24" fmla="*/ 137 w 152"/>
              <a:gd name="T25" fmla="*/ 39 h 244"/>
              <a:gd name="T26" fmla="*/ 15 w 152"/>
              <a:gd name="T27" fmla="*/ 39 h 244"/>
              <a:gd name="T28" fmla="*/ 15 w 152"/>
              <a:gd name="T29" fmla="*/ 206 h 244"/>
              <a:gd name="T30" fmla="*/ 137 w 152"/>
              <a:gd name="T31" fmla="*/ 206 h 244"/>
              <a:gd name="T32" fmla="*/ 76 w 152"/>
              <a:gd name="T33" fmla="*/ 16 h 244"/>
              <a:gd name="T34" fmla="*/ 52 w 152"/>
              <a:gd name="T35" fmla="*/ 16 h 244"/>
              <a:gd name="T36" fmla="*/ 49 w 152"/>
              <a:gd name="T37" fmla="*/ 16 h 244"/>
              <a:gd name="T38" fmla="*/ 45 w 152"/>
              <a:gd name="T39" fmla="*/ 19 h 244"/>
              <a:gd name="T40" fmla="*/ 49 w 152"/>
              <a:gd name="T41" fmla="*/ 23 h 244"/>
              <a:gd name="T42" fmla="*/ 51 w 152"/>
              <a:gd name="T43" fmla="*/ 23 h 244"/>
              <a:gd name="T44" fmla="*/ 101 w 152"/>
              <a:gd name="T45" fmla="*/ 23 h 244"/>
              <a:gd name="T46" fmla="*/ 103 w 152"/>
              <a:gd name="T47" fmla="*/ 23 h 244"/>
              <a:gd name="T48" fmla="*/ 106 w 152"/>
              <a:gd name="T49" fmla="*/ 19 h 244"/>
              <a:gd name="T50" fmla="*/ 103 w 152"/>
              <a:gd name="T51" fmla="*/ 16 h 244"/>
              <a:gd name="T52" fmla="*/ 101 w 152"/>
              <a:gd name="T53" fmla="*/ 16 h 244"/>
              <a:gd name="T54" fmla="*/ 76 w 152"/>
              <a:gd name="T55" fmla="*/ 16 h 244"/>
              <a:gd name="T56" fmla="*/ 87 w 152"/>
              <a:gd name="T57" fmla="*/ 225 h 244"/>
              <a:gd name="T58" fmla="*/ 76 w 152"/>
              <a:gd name="T59" fmla="*/ 214 h 244"/>
              <a:gd name="T60" fmla="*/ 64 w 152"/>
              <a:gd name="T61" fmla="*/ 225 h 244"/>
              <a:gd name="T62" fmla="*/ 76 w 152"/>
              <a:gd name="T63" fmla="*/ 237 h 244"/>
              <a:gd name="T64" fmla="*/ 87 w 152"/>
              <a:gd name="T65" fmla="*/ 22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ysClr val="window" lastClr="FFFFFF"/>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custDataLst>
              <p:tags r:id="rId6"/>
            </p:custDataLst>
          </p:nvPr>
        </p:nvSpPr>
        <p:spPr>
          <a:xfrm>
            <a:off x="1748425" y="2786385"/>
            <a:ext cx="563671" cy="56367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8" name="椭圆 17"/>
          <p:cNvSpPr/>
          <p:nvPr>
            <p:custDataLst>
              <p:tags r:id="rId7"/>
            </p:custDataLst>
          </p:nvPr>
        </p:nvSpPr>
        <p:spPr>
          <a:xfrm>
            <a:off x="9879905" y="2782226"/>
            <a:ext cx="563671" cy="56367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1" name="KSO_Shape"/>
          <p:cNvSpPr>
            <a:spLocks noChangeAspect="1"/>
          </p:cNvSpPr>
          <p:nvPr>
            <p:custDataLst>
              <p:tags r:id="rId8"/>
            </p:custDataLst>
          </p:nvPr>
        </p:nvSpPr>
        <p:spPr bwMode="auto">
          <a:xfrm>
            <a:off x="10015544" y="2912824"/>
            <a:ext cx="292393" cy="302475"/>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ysClr val="window" lastClr="FFFFFF"/>
          </a:solidFill>
          <a:ln>
            <a:noFill/>
          </a:ln>
        </p:spPr>
        <p:txBody>
          <a:bodyPr/>
          <a:lstStyle/>
          <a:p>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9"/>
            </p:custDataLst>
          </p:nvPr>
        </p:nvSpPr>
        <p:spPr>
          <a:xfrm>
            <a:off x="2466265" y="2741379"/>
            <a:ext cx="3239911" cy="469931"/>
          </a:xfrm>
          <a:prstGeom prst="rect">
            <a:avLst/>
          </a:prstGeom>
          <a:noFill/>
        </p:spPr>
        <p:txBody>
          <a:bodyPr wrap="square" anchor="b" anchorCtr="0">
            <a:noAutofit/>
          </a:bodyPr>
          <a:lstStyle>
            <a:defPPr>
              <a:defRPr lang="zh-CN"/>
            </a:defPPr>
            <a:lvl1pPr algn="ctr">
              <a:defRPr>
                <a:solidFill>
                  <a:sysClr val="window" lastClr="FFFFFF"/>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lang="x-none" sz="18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sz="18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x-none" sz="18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判断血压有无异常</a:t>
            </a:r>
            <a:r>
              <a:rPr lang="zh-CN" altLang="en-US" sz="18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endParaRPr lang="zh-CN" altLang="en-US" sz="1800" b="1" spc="3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35" name="文本框 34"/>
          <p:cNvSpPr txBox="1"/>
          <p:nvPr>
            <p:custDataLst>
              <p:tags r:id="rId10"/>
            </p:custDataLst>
          </p:nvPr>
        </p:nvSpPr>
        <p:spPr>
          <a:xfrm>
            <a:off x="4691380" y="4782185"/>
            <a:ext cx="3239770" cy="781685"/>
          </a:xfrm>
          <a:prstGeom prst="rect">
            <a:avLst/>
          </a:prstGeom>
          <a:noFill/>
        </p:spPr>
        <p:txBody>
          <a:bodyPr wrap="square" anchor="b" anchorCtr="0">
            <a:noAutofit/>
          </a:bodyPr>
          <a:lstStyle>
            <a:defPPr>
              <a:defRPr lang="zh-CN"/>
            </a:defPPr>
            <a:lvl1pPr algn="ctr">
              <a:defRPr>
                <a:solidFill>
                  <a:sysClr val="window" lastClr="FFFFFF"/>
                </a:solidFill>
              </a:defRPr>
            </a:lvl1pPr>
          </a:lstStyle>
          <a:p>
            <a:pPr marL="0" marR="0" lvl="0" indent="0" algn="just" defTabSz="914400" rtl="0" eaLnBrk="1" fontAlgn="base" latinLnBrk="0" hangingPunct="1">
              <a:lnSpc>
                <a:spcPct val="130000"/>
              </a:lnSpc>
              <a:spcBef>
                <a:spcPts val="0"/>
              </a:spcBef>
              <a:spcAft>
                <a:spcPts val="0"/>
              </a:spcAft>
              <a:buClrTx/>
              <a:buSzTx/>
              <a:buFontTx/>
              <a:buNone/>
              <a:defRPr/>
            </a:pPr>
            <a:r>
              <a:rPr lang="x-none" sz="18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3</a:t>
            </a:r>
            <a:r>
              <a:rPr lang="zh-CN" altLang="en-US" sz="18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x-none" sz="18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协助诊断，为治疗与护理提供重要依据。</a:t>
            </a:r>
            <a:endParaRPr lang="x-none" altLang="en-US" sz="1800" b="1" spc="3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38" name="文本框 37"/>
          <p:cNvSpPr txBox="1"/>
          <p:nvPr>
            <p:custDataLst>
              <p:tags r:id="rId11"/>
            </p:custDataLst>
          </p:nvPr>
        </p:nvSpPr>
        <p:spPr>
          <a:xfrm>
            <a:off x="6525895" y="2656840"/>
            <a:ext cx="3027680" cy="747395"/>
          </a:xfrm>
          <a:prstGeom prst="rect">
            <a:avLst/>
          </a:prstGeom>
          <a:noFill/>
        </p:spPr>
        <p:txBody>
          <a:bodyPr wrap="square" anchor="b" anchorCtr="0">
            <a:noAutofit/>
          </a:bodyPr>
          <a:lstStyle>
            <a:defPPr>
              <a:defRPr lang="zh-CN"/>
            </a:defPPr>
            <a:lvl1pPr algn="ctr">
              <a:defRPr>
                <a:solidFill>
                  <a:sysClr val="window" lastClr="FFFFFF"/>
                </a:solidFill>
              </a:defRPr>
            </a:lvl1pPr>
          </a:lstStyle>
          <a:p>
            <a:pPr marL="0" marR="0" lvl="0" indent="0" algn="just" defTabSz="914400" rtl="0" eaLnBrk="1" fontAlgn="base" latinLnBrk="0" hangingPunct="1">
              <a:lnSpc>
                <a:spcPct val="130000"/>
              </a:lnSpc>
              <a:spcBef>
                <a:spcPts val="0"/>
              </a:spcBef>
              <a:spcAft>
                <a:spcPts val="0"/>
              </a:spcAft>
              <a:buClrTx/>
              <a:buSzTx/>
              <a:buFontTx/>
              <a:buNone/>
              <a:defRPr/>
            </a:pPr>
            <a:r>
              <a:rPr lang="x-none" sz="18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2</a:t>
            </a:r>
            <a:r>
              <a:rPr lang="zh-CN" altLang="en-US" sz="18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x-none" sz="18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动态监测血压变化，间接了解循环系统的功能状况</a:t>
            </a:r>
            <a:r>
              <a:rPr lang="zh-CN" altLang="en-US" sz="18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endParaRPr lang="zh-CN" altLang="en-US" sz="1800" b="1" spc="3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40" name="文本框 39"/>
          <p:cNvSpPr txBox="1"/>
          <p:nvPr>
            <p:custDataLst>
              <p:tags r:id="rId12"/>
            </p:custDataLst>
          </p:nvPr>
        </p:nvSpPr>
        <p:spPr>
          <a:xfrm>
            <a:off x="2207683" y="1484630"/>
            <a:ext cx="6721475" cy="399415"/>
          </a:xfrm>
          <a:prstGeom prst="rect">
            <a:avLst/>
          </a:prstGeom>
          <a:blipFill dpi="0" rotWithShape="1">
            <a:blip r:embed="rId13">
              <a:alphaModFix amt="0"/>
            </a:blip>
            <a:srcRect/>
            <a:tile tx="0" ty="0" sx="100000" sy="100000" flip="none" algn="tl"/>
          </a:blipFill>
        </p:spPr>
        <p:txBody>
          <a:bodyPr wrap="square" rtlCol="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algn="l"/>
            <a:r>
              <a:rPr lang="zh-CN" altLang="en-US" sz="2500" b="1" spc="300" dirty="0">
                <a:solidFill>
                  <a:schemeClr val="accent1"/>
                </a:solidFill>
                <a:latin typeface="Arial" panose="020B0604020202020204" pitchFamily="34" charset="0"/>
                <a:ea typeface="微软雅黑" panose="020B0503020204020204" charset="-122"/>
                <a:sym typeface="Arial" panose="020B0604020202020204" pitchFamily="34" charset="0"/>
              </a:rPr>
              <a:t>目的</a:t>
            </a:r>
            <a:endParaRPr lang="zh-CN" altLang="en-US" sz="2500" b="1" spc="300"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pic>
        <p:nvPicPr>
          <p:cNvPr id="27" name="图形 4"/>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800760" y="2912824"/>
            <a:ext cx="459000" cy="360000"/>
          </a:xfrm>
          <a:prstGeom prst="rect">
            <a:avLst/>
          </a:prstGeom>
        </p:spPr>
      </p:pic>
      <p:sp>
        <p:nvSpPr>
          <p:cNvPr id="2" name="Title 6"/>
          <p:cNvSpPr txBox="1"/>
          <p:nvPr>
            <p:custDataLst>
              <p:tags r:id="rId17"/>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三、血压的测量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1"/>
          <p:cNvSpPr>
            <a:spLocks noChangeArrowheads="1"/>
          </p:cNvSpPr>
          <p:nvPr>
            <p:custDataLst>
              <p:tags r:id="rId1"/>
            </p:custDataLst>
          </p:nvPr>
        </p:nvSpPr>
        <p:spPr bwMode="auto">
          <a:xfrm>
            <a:off x="4858385" y="1756410"/>
            <a:ext cx="1079500" cy="1079500"/>
          </a:xfrm>
          <a:prstGeom prst="ellipse">
            <a:avLst/>
          </a:prstGeom>
          <a:solidFill>
            <a:srgbClr val="42ACA8"/>
          </a:solidFill>
          <a:ln w="57150" cmpd="sng">
            <a:solidFill>
              <a:sysClr val="window" lastClr="FFFFFF"/>
            </a:solidFill>
            <a:round/>
          </a:ln>
        </p:spPr>
        <p:txBody>
          <a:bodyPr anchor="ct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gn="ctr" eaLnBrk="1" hangingPunct="1"/>
            <a:r>
              <a:rPr lang="en-US" altLang="zh-CN" sz="3200">
                <a:solidFill>
                  <a:sysClr val="window" lastClr="FFFFFF"/>
                </a:solidFill>
                <a:latin typeface="Arial" panose="020B0604020202020204" pitchFamily="34" charset="0"/>
                <a:ea typeface="黑体" panose="02010609060101010101" pitchFamily="49" charset="-122"/>
              </a:rPr>
              <a:t>01</a:t>
            </a:r>
            <a:endParaRPr lang="zh-CN" altLang="en-US" sz="3200">
              <a:solidFill>
                <a:sysClr val="window" lastClr="FFFFFF"/>
              </a:solidFill>
              <a:latin typeface="Arial" panose="020B0604020202020204" pitchFamily="34" charset="0"/>
              <a:ea typeface="黑体" panose="02010609060101010101" pitchFamily="49" charset="-122"/>
            </a:endParaRPr>
          </a:p>
        </p:txBody>
      </p:sp>
      <p:sp>
        <p:nvSpPr>
          <p:cNvPr id="7" name="椭圆 2"/>
          <p:cNvSpPr>
            <a:spLocks noChangeArrowheads="1"/>
          </p:cNvSpPr>
          <p:nvPr>
            <p:custDataLst>
              <p:tags r:id="rId2"/>
            </p:custDataLst>
          </p:nvPr>
        </p:nvSpPr>
        <p:spPr bwMode="auto">
          <a:xfrm>
            <a:off x="1681798" y="2445385"/>
            <a:ext cx="2519362" cy="2519363"/>
          </a:xfrm>
          <a:prstGeom prst="ellipse">
            <a:avLst/>
          </a:prstGeom>
          <a:solidFill>
            <a:srgbClr val="59687F"/>
          </a:solidFill>
          <a:ln w="76200" cmpd="sng">
            <a:solidFill>
              <a:srgbClr val="59687F">
                <a:lumMod val="60000"/>
                <a:lumOff val="40000"/>
              </a:srgbClr>
            </a:solidFill>
            <a:round/>
          </a:ln>
        </p:spPr>
        <p:txBody>
          <a:bodyPr anchor="ctr">
            <a:normAutofit/>
          </a:bodyP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gn="ctr"/>
            <a:r>
              <a:rPr lang="en-US" altLang="zh-CN" sz="2500" b="1">
                <a:solidFill>
                  <a:schemeClr val="bg1"/>
                </a:solidFill>
                <a:effectLst/>
                <a:latin typeface="微软雅黑" panose="020B0503020204020204" charset="-122"/>
                <a:sym typeface="+mn-ea"/>
              </a:rPr>
              <a:t>〖</a:t>
            </a:r>
            <a:r>
              <a:rPr lang="zh-CN" altLang="en-US" sz="2500" b="1" dirty="0">
                <a:solidFill>
                  <a:schemeClr val="bg1"/>
                </a:solidFill>
                <a:effectLst/>
                <a:latin typeface="微软雅黑" panose="020B0503020204020204" charset="-122"/>
                <a:sym typeface="+mn-ea"/>
              </a:rPr>
              <a:t>评估</a:t>
            </a:r>
            <a:r>
              <a:rPr lang="en-US" altLang="zh-CN" sz="2500" b="1">
                <a:solidFill>
                  <a:schemeClr val="bg1"/>
                </a:solidFill>
                <a:effectLst/>
                <a:latin typeface="微软雅黑" panose="020B0503020204020204" charset="-122"/>
                <a:sym typeface="+mn-ea"/>
              </a:rPr>
              <a:t>〗</a:t>
            </a:r>
            <a:endParaRPr lang="en-US" altLang="zh-CN" sz="2500" b="1" dirty="0">
              <a:solidFill>
                <a:schemeClr val="bg1"/>
              </a:solidFill>
              <a:effectLst/>
              <a:latin typeface="微软雅黑" panose="020B0503020204020204" charset="-122"/>
              <a:cs typeface="+mn-ea"/>
              <a:sym typeface="+mn-ea"/>
            </a:endParaRPr>
          </a:p>
        </p:txBody>
      </p:sp>
      <p:sp>
        <p:nvSpPr>
          <p:cNvPr id="8" name="椭圆 3"/>
          <p:cNvSpPr>
            <a:spLocks noChangeArrowheads="1"/>
          </p:cNvSpPr>
          <p:nvPr>
            <p:custDataLst>
              <p:tags r:id="rId3"/>
            </p:custDataLst>
          </p:nvPr>
        </p:nvSpPr>
        <p:spPr bwMode="auto">
          <a:xfrm>
            <a:off x="4858385" y="3161348"/>
            <a:ext cx="1079500" cy="1081087"/>
          </a:xfrm>
          <a:prstGeom prst="ellipse">
            <a:avLst/>
          </a:prstGeom>
          <a:solidFill>
            <a:srgbClr val="FAB301"/>
          </a:solidFill>
          <a:ln w="57150" cmpd="sng">
            <a:solidFill>
              <a:sysClr val="window" lastClr="FFFFFF"/>
            </a:solidFill>
            <a:round/>
          </a:ln>
        </p:spPr>
        <p:txBody>
          <a:bodyPr anchor="ct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gn="ctr" eaLnBrk="1" hangingPunct="1"/>
            <a:r>
              <a:rPr lang="en-US" altLang="zh-CN" sz="3200">
                <a:solidFill>
                  <a:sysClr val="window" lastClr="FFFFFF"/>
                </a:solidFill>
                <a:latin typeface="Arial" panose="020B0604020202020204" pitchFamily="34" charset="0"/>
                <a:ea typeface="黑体" panose="02010609060101010101" pitchFamily="49" charset="-122"/>
              </a:rPr>
              <a:t>02</a:t>
            </a:r>
            <a:endParaRPr lang="zh-CN" altLang="en-US" sz="3200">
              <a:solidFill>
                <a:sysClr val="window" lastClr="FFFFFF"/>
              </a:solidFill>
              <a:latin typeface="Arial" panose="020B0604020202020204" pitchFamily="34" charset="0"/>
              <a:ea typeface="黑体" panose="02010609060101010101" pitchFamily="49" charset="-122"/>
            </a:endParaRPr>
          </a:p>
        </p:txBody>
      </p:sp>
      <p:sp>
        <p:nvSpPr>
          <p:cNvPr id="9" name="矩形 9"/>
          <p:cNvSpPr>
            <a:spLocks noChangeArrowheads="1"/>
          </p:cNvSpPr>
          <p:nvPr>
            <p:custDataLst>
              <p:tags r:id="rId4"/>
            </p:custDataLst>
          </p:nvPr>
        </p:nvSpPr>
        <p:spPr bwMode="auto">
          <a:xfrm>
            <a:off x="6095048" y="1834198"/>
            <a:ext cx="471419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chorCtr="0">
            <a:noAutofit/>
          </a:bodyP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gn="l">
              <a:lnSpc>
                <a:spcPct val="120000"/>
              </a:lnSpc>
            </a:pPr>
            <a:r>
              <a:rPr lang="en-US" altLang="zh-CN" sz="1800" b="1">
                <a:solidFill>
                  <a:srgbClr val="F8F8F8"/>
                </a:solidFill>
                <a:effectLst>
                  <a:outerShdw blurRad="38100" dist="38100" dir="2700000">
                    <a:srgbClr val="000000"/>
                  </a:outerShdw>
                </a:effectLst>
                <a:latin typeface="微软雅黑" panose="020B0503020204020204" charset="-122"/>
                <a:cs typeface="微软雅黑" panose="020B0503020204020204" charset="-122"/>
                <a:sym typeface="+mn-ea"/>
              </a:rPr>
              <a:t> </a:t>
            </a:r>
            <a:r>
              <a:rPr lang="en-US" altLang="zh-CN" sz="1800" b="1">
                <a:solidFill>
                  <a:schemeClr val="tx1"/>
                </a:solidFill>
                <a:effectLst>
                  <a:outerShdw blurRad="38100" dist="38100" dir="2700000">
                    <a:srgbClr val="FFFFFF"/>
                  </a:outerShdw>
                </a:effectLst>
                <a:latin typeface="微软雅黑" panose="020B0503020204020204" charset="-122"/>
                <a:cs typeface="微软雅黑" panose="020B0503020204020204" charset="-122"/>
                <a:sym typeface="+mn-ea"/>
              </a:rPr>
              <a:t>1.</a:t>
            </a:r>
            <a:r>
              <a:rPr lang="zh-CN" altLang="en-US" sz="1800" b="1" dirty="0">
                <a:solidFill>
                  <a:schemeClr val="tx1"/>
                </a:solidFill>
                <a:effectLst>
                  <a:outerShdw blurRad="38100" dist="38100" dir="2700000">
                    <a:srgbClr val="FFFFFF"/>
                  </a:outerShdw>
                </a:effectLst>
                <a:latin typeface="微软雅黑" panose="020B0503020204020204" charset="-122"/>
                <a:cs typeface="微软雅黑" panose="020B0503020204020204" charset="-122"/>
                <a:sym typeface="+mn-ea"/>
              </a:rPr>
              <a:t>患者的一般情况以及目前的病情、治疗情况、合作程度。</a:t>
            </a:r>
            <a:r>
              <a:rPr lang="zh-CN" altLang="en-US" sz="1800" dirty="0">
                <a:latin typeface="微软雅黑" panose="020B0503020204020204" charset="-122"/>
                <a:cs typeface="微软雅黑" panose="020B0503020204020204" charset="-122"/>
                <a:sym typeface="+mn-ea"/>
              </a:rPr>
              <a:t> </a:t>
            </a:r>
            <a:endParaRPr lang="zh-CN" altLang="en-US" sz="1800" dirty="0">
              <a:latin typeface="微软雅黑" panose="020B0503020204020204" charset="-122"/>
              <a:cs typeface="微软雅黑" panose="020B0503020204020204" charset="-122"/>
              <a:sym typeface="+mn-ea"/>
            </a:endParaRPr>
          </a:p>
        </p:txBody>
      </p:sp>
      <p:sp>
        <p:nvSpPr>
          <p:cNvPr id="10" name="椭圆 13"/>
          <p:cNvSpPr>
            <a:spLocks noChangeArrowheads="1"/>
          </p:cNvSpPr>
          <p:nvPr>
            <p:custDataLst>
              <p:tags r:id="rId5"/>
            </p:custDataLst>
          </p:nvPr>
        </p:nvSpPr>
        <p:spPr bwMode="auto">
          <a:xfrm>
            <a:off x="4858385" y="4567873"/>
            <a:ext cx="1079500" cy="1079500"/>
          </a:xfrm>
          <a:prstGeom prst="ellipse">
            <a:avLst/>
          </a:prstGeom>
          <a:solidFill>
            <a:srgbClr val="DA6C91"/>
          </a:solidFill>
          <a:ln w="57150" cmpd="sng">
            <a:solidFill>
              <a:sysClr val="window" lastClr="FFFFFF"/>
            </a:solidFill>
            <a:round/>
          </a:ln>
        </p:spPr>
        <p:txBody>
          <a:bodyPr anchor="ct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gn="ctr" eaLnBrk="1" hangingPunct="1"/>
            <a:r>
              <a:rPr lang="en-US" altLang="zh-CN" sz="3200">
                <a:solidFill>
                  <a:sysClr val="window" lastClr="FFFFFF"/>
                </a:solidFill>
                <a:latin typeface="Arial" panose="020B0604020202020204" pitchFamily="34" charset="0"/>
                <a:ea typeface="黑体" panose="02010609060101010101" pitchFamily="49" charset="-122"/>
              </a:rPr>
              <a:t>03</a:t>
            </a:r>
            <a:endParaRPr lang="zh-CN" altLang="en-US" sz="3200">
              <a:solidFill>
                <a:sysClr val="window" lastClr="FFFFFF"/>
              </a:solidFill>
              <a:latin typeface="Arial" panose="020B0604020202020204" pitchFamily="34" charset="0"/>
              <a:ea typeface="黑体" panose="02010609060101010101" pitchFamily="49" charset="-122"/>
            </a:endParaRPr>
          </a:p>
        </p:txBody>
      </p:sp>
      <p:cxnSp>
        <p:nvCxnSpPr>
          <p:cNvPr id="12" name="肘形连接符 17"/>
          <p:cNvCxnSpPr>
            <a:cxnSpLocks noChangeShapeType="1"/>
            <a:stCxn id="7" idx="6"/>
            <a:endCxn id="6" idx="2"/>
          </p:cNvCxnSpPr>
          <p:nvPr>
            <p:custDataLst>
              <p:tags r:id="rId6"/>
            </p:custDataLst>
          </p:nvPr>
        </p:nvCxnSpPr>
        <p:spPr bwMode="auto">
          <a:xfrm flipV="1">
            <a:off x="4201160" y="2296160"/>
            <a:ext cx="657225" cy="1409700"/>
          </a:xfrm>
          <a:prstGeom prst="bentConnector3">
            <a:avLst>
              <a:gd name="adj1" fmla="val 50048"/>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cxnSp>
        <p:nvCxnSpPr>
          <p:cNvPr id="13" name="肘形连接符 18"/>
          <p:cNvCxnSpPr>
            <a:cxnSpLocks noChangeShapeType="1"/>
            <a:stCxn id="7" idx="6"/>
            <a:endCxn id="8" idx="2"/>
          </p:cNvCxnSpPr>
          <p:nvPr>
            <p:custDataLst>
              <p:tags r:id="rId7"/>
            </p:custDataLst>
          </p:nvPr>
        </p:nvCxnSpPr>
        <p:spPr bwMode="auto">
          <a:xfrm flipV="1">
            <a:off x="4201160" y="3702685"/>
            <a:ext cx="657225" cy="3175"/>
          </a:xfrm>
          <a:prstGeom prst="bentConnector3">
            <a:avLst>
              <a:gd name="adj1" fmla="val 50048"/>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cxnSp>
        <p:nvCxnSpPr>
          <p:cNvPr id="11" name="肘形连接符 19"/>
          <p:cNvCxnSpPr>
            <a:cxnSpLocks noChangeShapeType="1"/>
            <a:stCxn id="7" idx="6"/>
            <a:endCxn id="10" idx="2"/>
          </p:cNvCxnSpPr>
          <p:nvPr>
            <p:custDataLst>
              <p:tags r:id="rId8"/>
            </p:custDataLst>
          </p:nvPr>
        </p:nvCxnSpPr>
        <p:spPr bwMode="auto">
          <a:xfrm>
            <a:off x="4201160" y="3705225"/>
            <a:ext cx="657225" cy="1402715"/>
          </a:xfrm>
          <a:prstGeom prst="bentConnector3">
            <a:avLst>
              <a:gd name="adj1" fmla="val 50048"/>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sp>
        <p:nvSpPr>
          <p:cNvPr id="15" name="矩形 38"/>
          <p:cNvSpPr>
            <a:spLocks noChangeArrowheads="1"/>
          </p:cNvSpPr>
          <p:nvPr>
            <p:custDataLst>
              <p:tags r:id="rId9"/>
            </p:custDataLst>
          </p:nvPr>
        </p:nvSpPr>
        <p:spPr bwMode="auto">
          <a:xfrm>
            <a:off x="6102985" y="3215323"/>
            <a:ext cx="47180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chorCtr="0">
            <a:normAutofit fontScale="90000"/>
          </a:bodyP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nSpc>
                <a:spcPct val="150000"/>
              </a:lnSpc>
            </a:pPr>
            <a:r>
              <a:rPr lang="en-US" altLang="zh-CN" sz="2000" b="1">
                <a:solidFill>
                  <a:schemeClr val="tx1"/>
                </a:solidFill>
                <a:effectLst>
                  <a:outerShdw blurRad="38100" dist="38100" dir="2700000">
                    <a:srgbClr val="FFFFFF"/>
                  </a:outerShdw>
                </a:effectLst>
                <a:latin typeface="+mn-lt"/>
                <a:ea typeface="+mn-lt"/>
                <a:cs typeface="+mn-lt"/>
                <a:sym typeface="+mn-ea"/>
              </a:rPr>
              <a:t>2. 30</a:t>
            </a:r>
            <a:r>
              <a:rPr lang="zh-CN" altLang="en-US" sz="2000" b="1" dirty="0">
                <a:solidFill>
                  <a:schemeClr val="tx1"/>
                </a:solidFill>
                <a:effectLst>
                  <a:outerShdw blurRad="38100" dist="38100" dir="2700000">
                    <a:srgbClr val="FFFFFF"/>
                  </a:outerShdw>
                </a:effectLst>
                <a:latin typeface="+mn-lt"/>
                <a:ea typeface="+mn-lt"/>
                <a:cs typeface="+mn-lt"/>
                <a:sym typeface="+mn-ea"/>
              </a:rPr>
              <a:t>分钟内患者有无吸烟、活动及情绪波动。</a:t>
            </a:r>
            <a:r>
              <a:rPr lang="zh-CN" altLang="en-US" sz="2000" dirty="0">
                <a:solidFill>
                  <a:schemeClr val="tx1"/>
                </a:solidFill>
                <a:latin typeface="+mn-lt"/>
                <a:ea typeface="+mn-lt"/>
                <a:cs typeface="+mn-lt"/>
                <a:sym typeface="+mn-ea"/>
              </a:rPr>
              <a:t> </a:t>
            </a:r>
            <a:endParaRPr lang="zh-CN" altLang="en-US" sz="2000" dirty="0">
              <a:latin typeface="+mn-lt"/>
              <a:ea typeface="+mn-lt"/>
              <a:cs typeface="+mn-lt"/>
            </a:endParaRPr>
          </a:p>
        </p:txBody>
      </p:sp>
      <p:sp>
        <p:nvSpPr>
          <p:cNvPr id="25" name="矩形 39"/>
          <p:cNvSpPr>
            <a:spLocks noChangeArrowheads="1"/>
          </p:cNvSpPr>
          <p:nvPr>
            <p:custDataLst>
              <p:tags r:id="rId10"/>
            </p:custDataLst>
          </p:nvPr>
        </p:nvSpPr>
        <p:spPr bwMode="auto">
          <a:xfrm>
            <a:off x="6102985" y="4645660"/>
            <a:ext cx="47180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chorCtr="0">
            <a:normAutofit/>
          </a:bodyP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gn="l"/>
            <a:r>
              <a:rPr lang="en-US" altLang="en-US" sz="1800" b="1">
                <a:solidFill>
                  <a:schemeClr val="tx1"/>
                </a:solidFill>
                <a:effectLst>
                  <a:outerShdw blurRad="38100" dist="38100" dir="2700000">
                    <a:srgbClr val="FFFFFF"/>
                  </a:outerShdw>
                </a:effectLst>
                <a:latin typeface="+mn-lt"/>
                <a:ea typeface="+mn-lt"/>
                <a:cs typeface="+mn-lt"/>
                <a:sym typeface="+mn-ea"/>
              </a:rPr>
              <a:t>3.</a:t>
            </a:r>
            <a:r>
              <a:rPr lang="zh-CN" altLang="en-US" sz="1800" b="1" dirty="0">
                <a:solidFill>
                  <a:schemeClr val="tx1"/>
                </a:solidFill>
                <a:effectLst>
                  <a:outerShdw blurRad="38100" dist="38100" dir="2700000">
                    <a:srgbClr val="FFFFFF"/>
                  </a:outerShdw>
                </a:effectLst>
                <a:latin typeface="+mn-lt"/>
                <a:ea typeface="+mn-lt"/>
                <a:cs typeface="+mn-lt"/>
                <a:sym typeface="+mn-ea"/>
              </a:rPr>
              <a:t>患者有无偏瘫、功能障碍。</a:t>
            </a:r>
            <a:r>
              <a:rPr lang="zh-CN" altLang="en-US" sz="1800" dirty="0">
                <a:latin typeface="+mn-lt"/>
                <a:ea typeface="+mn-lt"/>
                <a:cs typeface="+mn-lt"/>
                <a:sym typeface="+mn-ea"/>
              </a:rPr>
              <a:t> </a:t>
            </a:r>
            <a:endParaRPr lang="zh-CN" altLang="en-US" sz="1800" dirty="0">
              <a:latin typeface="+mn-lt"/>
              <a:ea typeface="+mn-lt"/>
              <a:cs typeface="+mn-lt"/>
            </a:endParaRPr>
          </a:p>
        </p:txBody>
      </p:sp>
      <p:sp>
        <p:nvSpPr>
          <p:cNvPr id="2" name="Title 6"/>
          <p:cNvSpPr txBox="1"/>
          <p:nvPr>
            <p:custDataLst>
              <p:tags r:id="rId1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三、血压的测量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1011" name="组合 51"/>
          <p:cNvGrpSpPr/>
          <p:nvPr/>
        </p:nvGrpSpPr>
        <p:grpSpPr>
          <a:xfrm>
            <a:off x="623570" y="1557020"/>
            <a:ext cx="10193655" cy="4855844"/>
            <a:chOff x="381000" y="1613744"/>
            <a:chExt cx="8458200" cy="4240112"/>
          </a:xfrm>
        </p:grpSpPr>
        <p:sp>
          <p:nvSpPr>
            <p:cNvPr id="44" name="Line 41"/>
            <p:cNvSpPr>
              <a:spLocks noChangeShapeType="1"/>
            </p:cNvSpPr>
            <p:nvPr/>
          </p:nvSpPr>
          <p:spPr bwMode="auto">
            <a:xfrm>
              <a:off x="4560888" y="5180013"/>
              <a:ext cx="719137" cy="0"/>
            </a:xfrm>
            <a:prstGeom prst="line">
              <a:avLst/>
            </a:prstGeom>
            <a:noFill/>
            <a:ln w="19050">
              <a:solidFill>
                <a:srgbClr val="000000"/>
              </a:solidFill>
              <a:round/>
              <a:tailEnd type="stealth"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43" name="Line 40"/>
            <p:cNvSpPr>
              <a:spLocks noChangeShapeType="1"/>
            </p:cNvSpPr>
            <p:nvPr/>
          </p:nvSpPr>
          <p:spPr bwMode="auto">
            <a:xfrm>
              <a:off x="4581525" y="4108450"/>
              <a:ext cx="719138" cy="0"/>
            </a:xfrm>
            <a:prstGeom prst="line">
              <a:avLst/>
            </a:prstGeom>
            <a:noFill/>
            <a:ln w="19050">
              <a:solidFill>
                <a:srgbClr val="000000"/>
              </a:solidFill>
              <a:round/>
              <a:tailEnd type="stealth"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42" name="Line 39"/>
            <p:cNvSpPr>
              <a:spLocks noChangeShapeType="1"/>
            </p:cNvSpPr>
            <p:nvPr/>
          </p:nvSpPr>
          <p:spPr bwMode="auto">
            <a:xfrm>
              <a:off x="4581525" y="3059113"/>
              <a:ext cx="719138" cy="0"/>
            </a:xfrm>
            <a:prstGeom prst="line">
              <a:avLst/>
            </a:prstGeom>
            <a:noFill/>
            <a:ln w="19050">
              <a:solidFill>
                <a:srgbClr val="000000"/>
              </a:solidFill>
              <a:round/>
              <a:tailEnd type="stealth"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41" name="Line 38"/>
            <p:cNvSpPr>
              <a:spLocks noChangeShapeType="1"/>
            </p:cNvSpPr>
            <p:nvPr/>
          </p:nvSpPr>
          <p:spPr bwMode="auto">
            <a:xfrm>
              <a:off x="4581525" y="2127250"/>
              <a:ext cx="719138" cy="0"/>
            </a:xfrm>
            <a:prstGeom prst="line">
              <a:avLst/>
            </a:prstGeom>
            <a:noFill/>
            <a:ln w="19050">
              <a:solidFill>
                <a:srgbClr val="000000"/>
              </a:solidFill>
              <a:round/>
              <a:tailEnd type="stealth"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71013" name="AutoShape 4"/>
            <p:cNvSpPr/>
            <p:nvPr/>
          </p:nvSpPr>
          <p:spPr>
            <a:xfrm>
              <a:off x="381000" y="3680132"/>
              <a:ext cx="1823457" cy="467087"/>
            </a:xfrm>
            <a:prstGeom prst="parallelogram">
              <a:avLst>
                <a:gd name="adj" fmla="val 107934"/>
              </a:avLst>
            </a:prstGeom>
            <a:solidFill>
              <a:srgbClr val="969696"/>
            </a:solidFill>
            <a:ln w="9525" cap="flat" cmpd="sng">
              <a:solidFill>
                <a:srgbClr val="969696"/>
              </a:solidFill>
              <a:prstDash val="solid"/>
              <a:miter/>
              <a:headEnd type="none" w="med" len="med"/>
              <a:tailEnd type="none" w="med" len="med"/>
            </a:ln>
          </p:spPr>
          <p:txBody>
            <a:bodyPr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8" name="AutoShape 5"/>
            <p:cNvSpPr>
              <a:spLocks noChangeArrowheads="1"/>
            </p:cNvSpPr>
            <p:nvPr/>
          </p:nvSpPr>
          <p:spPr bwMode="auto">
            <a:xfrm>
              <a:off x="2854325" y="4935538"/>
              <a:ext cx="2074863" cy="703262"/>
            </a:xfrm>
            <a:prstGeom prst="parallelogram">
              <a:avLst>
                <a:gd name="adj" fmla="val 108639"/>
              </a:avLst>
            </a:prstGeom>
            <a:solidFill>
              <a:srgbClr val="969696"/>
            </a:solidFill>
            <a:ln w="9525">
              <a:solidFill>
                <a:srgbClr val="969696"/>
              </a:solidFill>
              <a:miter lim="800000"/>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9" name="AutoShape 6"/>
            <p:cNvSpPr>
              <a:spLocks noChangeArrowheads="1"/>
            </p:cNvSpPr>
            <p:nvPr/>
          </p:nvSpPr>
          <p:spPr bwMode="auto">
            <a:xfrm>
              <a:off x="2854325" y="3965575"/>
              <a:ext cx="2074863" cy="703263"/>
            </a:xfrm>
            <a:prstGeom prst="parallelogram">
              <a:avLst>
                <a:gd name="adj" fmla="val 108639"/>
              </a:avLst>
            </a:prstGeom>
            <a:solidFill>
              <a:srgbClr val="969696"/>
            </a:solidFill>
            <a:ln w="9525">
              <a:solidFill>
                <a:srgbClr val="969696"/>
              </a:solidFill>
              <a:miter lim="800000"/>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0" name="AutoShape 7"/>
            <p:cNvSpPr>
              <a:spLocks noChangeArrowheads="1"/>
            </p:cNvSpPr>
            <p:nvPr/>
          </p:nvSpPr>
          <p:spPr bwMode="auto">
            <a:xfrm>
              <a:off x="2854325" y="2916238"/>
              <a:ext cx="2074863" cy="703262"/>
            </a:xfrm>
            <a:prstGeom prst="parallelogram">
              <a:avLst>
                <a:gd name="adj" fmla="val 108639"/>
              </a:avLst>
            </a:prstGeom>
            <a:solidFill>
              <a:srgbClr val="969696"/>
            </a:solidFill>
            <a:ln w="9525">
              <a:solidFill>
                <a:srgbClr val="969696"/>
              </a:solidFill>
              <a:miter lim="800000"/>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1" name="AutoShape 8"/>
            <p:cNvSpPr>
              <a:spLocks noChangeArrowheads="1"/>
            </p:cNvSpPr>
            <p:nvPr/>
          </p:nvSpPr>
          <p:spPr bwMode="auto">
            <a:xfrm>
              <a:off x="2854325" y="1984375"/>
              <a:ext cx="2074863" cy="703263"/>
            </a:xfrm>
            <a:prstGeom prst="parallelogram">
              <a:avLst>
                <a:gd name="adj" fmla="val 108639"/>
              </a:avLst>
            </a:prstGeom>
            <a:solidFill>
              <a:srgbClr val="969696"/>
            </a:solidFill>
            <a:ln w="9525">
              <a:solidFill>
                <a:srgbClr val="969696"/>
              </a:solidFill>
              <a:miter lim="800000"/>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71018" name="Rectangle 9"/>
            <p:cNvSpPr/>
            <p:nvPr/>
          </p:nvSpPr>
          <p:spPr>
            <a:xfrm>
              <a:off x="5179170" y="1769440"/>
              <a:ext cx="3556650" cy="858728"/>
            </a:xfrm>
            <a:prstGeom prst="rect">
              <a:avLst/>
            </a:prstGeom>
            <a:solidFill>
              <a:srgbClr val="969696"/>
            </a:solidFill>
            <a:ln w="9525" cap="flat" cmpd="sng">
              <a:solidFill>
                <a:srgbClr val="969696"/>
              </a:solidFill>
              <a:prstDash val="solid"/>
              <a:miter/>
              <a:headEnd type="none" w="med" len="med"/>
              <a:tailEnd type="none" w="med" len="med"/>
            </a:ln>
          </p:spPr>
          <p:txBody>
            <a:bodyPr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71019" name="Rectangle 10"/>
            <p:cNvSpPr/>
            <p:nvPr/>
          </p:nvSpPr>
          <p:spPr>
            <a:xfrm>
              <a:off x="5179170" y="2826493"/>
              <a:ext cx="3556650" cy="858728"/>
            </a:xfrm>
            <a:prstGeom prst="rect">
              <a:avLst/>
            </a:prstGeom>
            <a:solidFill>
              <a:srgbClr val="969696"/>
            </a:solidFill>
            <a:ln w="9525" cap="flat" cmpd="sng">
              <a:solidFill>
                <a:srgbClr val="969696"/>
              </a:solidFill>
              <a:prstDash val="solid"/>
              <a:miter/>
              <a:headEnd type="none" w="med" len="med"/>
              <a:tailEnd type="none" w="med" len="med"/>
            </a:ln>
          </p:spPr>
          <p:txBody>
            <a:bodyPr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71020" name="Rectangle 11"/>
            <p:cNvSpPr/>
            <p:nvPr/>
          </p:nvSpPr>
          <p:spPr>
            <a:xfrm>
              <a:off x="5179170" y="3876528"/>
              <a:ext cx="3556650" cy="948750"/>
            </a:xfrm>
            <a:prstGeom prst="rect">
              <a:avLst/>
            </a:prstGeom>
            <a:solidFill>
              <a:srgbClr val="969696"/>
            </a:solidFill>
            <a:ln w="9525" cap="flat" cmpd="sng">
              <a:solidFill>
                <a:srgbClr val="969696"/>
              </a:solidFill>
              <a:prstDash val="solid"/>
              <a:miter/>
              <a:headEnd type="none" w="med" len="med"/>
              <a:tailEnd type="none" w="med" len="med"/>
            </a:ln>
          </p:spPr>
          <p:txBody>
            <a:bodyPr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71021" name="Rectangle 12"/>
            <p:cNvSpPr/>
            <p:nvPr/>
          </p:nvSpPr>
          <p:spPr>
            <a:xfrm>
              <a:off x="5179170" y="4998646"/>
              <a:ext cx="3556650" cy="855210"/>
            </a:xfrm>
            <a:prstGeom prst="rect">
              <a:avLst/>
            </a:prstGeom>
            <a:solidFill>
              <a:srgbClr val="969696"/>
            </a:solidFill>
            <a:ln w="9525" cap="flat" cmpd="sng">
              <a:solidFill>
                <a:srgbClr val="969696"/>
              </a:solidFill>
              <a:prstDash val="solid"/>
              <a:miter/>
              <a:headEnd type="none" w="med" len="med"/>
              <a:tailEnd type="none" w="med" len="med"/>
            </a:ln>
          </p:spPr>
          <p:txBody>
            <a:bodyPr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6" name="Line 13"/>
            <p:cNvSpPr>
              <a:spLocks noChangeShapeType="1"/>
            </p:cNvSpPr>
            <p:nvPr/>
          </p:nvSpPr>
          <p:spPr bwMode="auto">
            <a:xfrm>
              <a:off x="2530475" y="3214688"/>
              <a:ext cx="560388" cy="0"/>
            </a:xfrm>
            <a:prstGeom prst="line">
              <a:avLst/>
            </a:prstGeom>
            <a:noFill/>
            <a:ln w="12700">
              <a:solidFill>
                <a:srgbClr val="969696"/>
              </a:solidFill>
              <a:round/>
              <a:tailEnd type="stealth"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7" name="Line 14"/>
            <p:cNvSpPr>
              <a:spLocks noChangeShapeType="1"/>
            </p:cNvSpPr>
            <p:nvPr/>
          </p:nvSpPr>
          <p:spPr bwMode="auto">
            <a:xfrm>
              <a:off x="2530475" y="2284413"/>
              <a:ext cx="560388" cy="0"/>
            </a:xfrm>
            <a:prstGeom prst="line">
              <a:avLst/>
            </a:prstGeom>
            <a:noFill/>
            <a:ln w="12700">
              <a:solidFill>
                <a:srgbClr val="969696"/>
              </a:solidFill>
              <a:round/>
              <a:tailEnd type="stealth"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8" name="Line 15"/>
            <p:cNvSpPr>
              <a:spLocks noChangeShapeType="1"/>
            </p:cNvSpPr>
            <p:nvPr/>
          </p:nvSpPr>
          <p:spPr bwMode="auto">
            <a:xfrm>
              <a:off x="2530475" y="5232400"/>
              <a:ext cx="560388" cy="0"/>
            </a:xfrm>
            <a:prstGeom prst="line">
              <a:avLst/>
            </a:prstGeom>
            <a:noFill/>
            <a:ln w="12700">
              <a:solidFill>
                <a:srgbClr val="969696"/>
              </a:solidFill>
              <a:round/>
              <a:tailEnd type="stealth"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9" name="Line 16"/>
            <p:cNvSpPr>
              <a:spLocks noChangeShapeType="1"/>
            </p:cNvSpPr>
            <p:nvPr/>
          </p:nvSpPr>
          <p:spPr bwMode="auto">
            <a:xfrm>
              <a:off x="2530475" y="4300538"/>
              <a:ext cx="560388" cy="0"/>
            </a:xfrm>
            <a:prstGeom prst="line">
              <a:avLst/>
            </a:prstGeom>
            <a:noFill/>
            <a:ln w="12700">
              <a:solidFill>
                <a:srgbClr val="969696"/>
              </a:solidFill>
              <a:round/>
              <a:tailEnd type="stealth"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20" name="Line 17"/>
            <p:cNvSpPr>
              <a:spLocks noChangeShapeType="1"/>
            </p:cNvSpPr>
            <p:nvPr/>
          </p:nvSpPr>
          <p:spPr bwMode="auto">
            <a:xfrm>
              <a:off x="2530475" y="2284413"/>
              <a:ext cx="0" cy="2947987"/>
            </a:xfrm>
            <a:prstGeom prst="line">
              <a:avLst/>
            </a:prstGeom>
            <a:noFill/>
            <a:ln w="12700">
              <a:solidFill>
                <a:srgbClr val="969696"/>
              </a:solid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71027" name="Line 18"/>
            <p:cNvSpPr/>
            <p:nvPr/>
          </p:nvSpPr>
          <p:spPr>
            <a:xfrm>
              <a:off x="1828800" y="3835828"/>
              <a:ext cx="701668" cy="0"/>
            </a:xfrm>
            <a:prstGeom prst="line">
              <a:avLst/>
            </a:prstGeom>
            <a:ln w="12700" cap="flat" cmpd="sng">
              <a:solidFill>
                <a:srgbClr val="969696"/>
              </a:solidFill>
              <a:prstDash val="solid"/>
              <a:headEnd type="none" w="med" len="med"/>
              <a:tailEnd type="none" w="med" len="med"/>
            </a:ln>
          </p:spPr>
        </p:sp>
        <p:sp>
          <p:nvSpPr>
            <p:cNvPr id="22" name="Line 19"/>
            <p:cNvSpPr>
              <a:spLocks noChangeShapeType="1"/>
            </p:cNvSpPr>
            <p:nvPr/>
          </p:nvSpPr>
          <p:spPr bwMode="auto">
            <a:xfrm>
              <a:off x="4440238" y="2284413"/>
              <a:ext cx="833437" cy="0"/>
            </a:xfrm>
            <a:prstGeom prst="line">
              <a:avLst/>
            </a:prstGeom>
            <a:noFill/>
            <a:ln w="12700">
              <a:solidFill>
                <a:srgbClr val="969696"/>
              </a:solidFill>
              <a:round/>
              <a:tailEnd type="stealth"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23" name="Line 20"/>
            <p:cNvSpPr>
              <a:spLocks noChangeShapeType="1"/>
            </p:cNvSpPr>
            <p:nvPr/>
          </p:nvSpPr>
          <p:spPr bwMode="auto">
            <a:xfrm>
              <a:off x="4440238" y="3214688"/>
              <a:ext cx="833437" cy="0"/>
            </a:xfrm>
            <a:prstGeom prst="line">
              <a:avLst/>
            </a:prstGeom>
            <a:noFill/>
            <a:ln w="12700">
              <a:solidFill>
                <a:srgbClr val="969696"/>
              </a:solidFill>
              <a:round/>
              <a:tailEnd type="stealth"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24" name="Line 21"/>
            <p:cNvSpPr>
              <a:spLocks noChangeShapeType="1"/>
            </p:cNvSpPr>
            <p:nvPr/>
          </p:nvSpPr>
          <p:spPr bwMode="auto">
            <a:xfrm>
              <a:off x="4440238" y="4262438"/>
              <a:ext cx="833437" cy="0"/>
            </a:xfrm>
            <a:prstGeom prst="line">
              <a:avLst/>
            </a:prstGeom>
            <a:noFill/>
            <a:ln w="12700">
              <a:solidFill>
                <a:srgbClr val="969696"/>
              </a:solidFill>
              <a:round/>
              <a:tailEnd type="stealth"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25" name="Line 22"/>
            <p:cNvSpPr>
              <a:spLocks noChangeShapeType="1"/>
            </p:cNvSpPr>
            <p:nvPr/>
          </p:nvSpPr>
          <p:spPr bwMode="auto">
            <a:xfrm>
              <a:off x="4419600" y="5334000"/>
              <a:ext cx="833438" cy="0"/>
            </a:xfrm>
            <a:prstGeom prst="line">
              <a:avLst/>
            </a:prstGeom>
            <a:noFill/>
            <a:ln w="12700">
              <a:solidFill>
                <a:srgbClr val="969696"/>
              </a:solidFill>
              <a:round/>
              <a:tailEnd type="stealth"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26" name="AutoShape 23"/>
            <p:cNvSpPr>
              <a:spLocks noChangeArrowheads="1"/>
            </p:cNvSpPr>
            <p:nvPr/>
          </p:nvSpPr>
          <p:spPr bwMode="auto">
            <a:xfrm>
              <a:off x="381000" y="3440969"/>
              <a:ext cx="1823457" cy="550555"/>
            </a:xfrm>
            <a:prstGeom prst="parallelogram">
              <a:avLst>
                <a:gd name="adj" fmla="val 107943"/>
              </a:avLst>
            </a:prstGeom>
            <a:solidFill>
              <a:srgbClr val="FF99CC"/>
            </a:solidFill>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5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a:t>
              </a:r>
              <a:r>
                <a:rPr kumimoji="0" lang="zh-CN" altLang="en-US" sz="25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准备</a:t>
              </a:r>
              <a:r>
                <a:rPr kumimoji="0" lang="en-US" altLang="zh-CN" sz="25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a:t>
              </a:r>
              <a:endParaRPr kumimoji="0" lang="zh-CN" altLang="en-US" sz="25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sp>
          <p:nvSpPr>
            <p:cNvPr id="27" name="AutoShape 24"/>
            <p:cNvSpPr>
              <a:spLocks noChangeArrowheads="1"/>
            </p:cNvSpPr>
            <p:nvPr/>
          </p:nvSpPr>
          <p:spPr bwMode="auto">
            <a:xfrm>
              <a:off x="2855053" y="4779720"/>
              <a:ext cx="2074789" cy="703383"/>
            </a:xfrm>
            <a:prstGeom prst="parallelogram">
              <a:avLst>
                <a:gd name="adj" fmla="val 108639"/>
              </a:avLst>
            </a:prstGeom>
            <a:solidFill>
              <a:srgbClr val="FF99CC"/>
            </a:solidFill>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环境</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准备</a:t>
              </a:r>
              <a:endParaRPr kumimoji="1" lang="zh-CN" alt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 name="AutoShape 25"/>
            <p:cNvSpPr>
              <a:spLocks noChangeArrowheads="1"/>
            </p:cNvSpPr>
            <p:nvPr/>
          </p:nvSpPr>
          <p:spPr bwMode="auto">
            <a:xfrm>
              <a:off x="2855053" y="3810001"/>
              <a:ext cx="2074789" cy="703382"/>
            </a:xfrm>
            <a:prstGeom prst="parallelogram">
              <a:avLst>
                <a:gd name="adj" fmla="val 108639"/>
              </a:avLst>
            </a:prstGeom>
            <a:solidFill>
              <a:srgbClr val="FF99CC"/>
            </a:solidFill>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tx1"/>
                  </a:solidFill>
                  <a:effectLst>
                    <a:outerShdw blurRad="38100" dist="38100" dir="2700000" algn="tl">
                      <a:srgbClr val="C0C0C0"/>
                    </a:outerShdw>
                  </a:effectLst>
                  <a:uLnTx/>
                  <a:uFillTx/>
                  <a:latin typeface="+mj-lt"/>
                  <a:ea typeface="+mj-lt"/>
                  <a:cs typeface="+mj-lt"/>
                </a:rPr>
                <a:t>3.</a:t>
              </a:r>
              <a:r>
                <a:rPr kumimoji="0" lang="zh-CN" altLang="en-US" sz="2000" b="1" i="0" u="none" strike="noStrike" kern="1200" cap="none" spc="0" normalizeH="0" baseline="0" noProof="0">
                  <a:ln>
                    <a:noFill/>
                  </a:ln>
                  <a:solidFill>
                    <a:schemeClr val="tx1"/>
                  </a:solidFill>
                  <a:effectLst>
                    <a:outerShdw blurRad="38100" dist="38100" dir="2700000" algn="tl">
                      <a:srgbClr val="C0C0C0"/>
                    </a:outerShdw>
                  </a:effectLst>
                  <a:uLnTx/>
                  <a:uFillTx/>
                  <a:latin typeface="+mj-lt"/>
                  <a:ea typeface="+mj-lt"/>
                  <a:cs typeface="+mj-lt"/>
                </a:rPr>
                <a:t>用物</a:t>
              </a:r>
              <a:endParaRPr kumimoji="0" lang="zh-CN" altLang="en-US" sz="2000" b="1" i="0" u="none" strike="noStrike" kern="1200" cap="none" spc="0" normalizeH="0" baseline="0" noProof="0">
                <a:ln>
                  <a:noFill/>
                </a:ln>
                <a:solidFill>
                  <a:schemeClr val="tx1"/>
                </a:solidFill>
                <a:effectLst>
                  <a:outerShdw blurRad="38100" dist="38100" dir="2700000" algn="tl">
                    <a:srgbClr val="C0C0C0"/>
                  </a:outerShdw>
                </a:effectLst>
                <a:uLnTx/>
                <a:uFillTx/>
                <a:latin typeface="+mj-lt"/>
                <a:ea typeface="+mj-lt"/>
                <a:cs typeface="+mj-lt"/>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outerShdw blurRad="38100" dist="38100" dir="2700000" algn="tl">
                      <a:srgbClr val="C0C0C0"/>
                    </a:outerShdw>
                  </a:effectLst>
                  <a:uLnTx/>
                  <a:uFillTx/>
                  <a:latin typeface="+mj-lt"/>
                  <a:ea typeface="+mj-lt"/>
                  <a:cs typeface="+mj-lt"/>
                </a:rPr>
                <a:t>准备</a:t>
              </a:r>
              <a:endParaRPr kumimoji="0" lang="zh-CN" altLang="zh-CN" sz="2000" b="1" i="0" u="none" strike="noStrike" kern="1200" cap="none" spc="0" normalizeH="0" baseline="0" noProof="0">
                <a:ln>
                  <a:noFill/>
                </a:ln>
                <a:solidFill>
                  <a:schemeClr val="tx1"/>
                </a:solidFill>
                <a:effectLst>
                  <a:outerShdw blurRad="38100" dist="38100" dir="2700000" algn="tl">
                    <a:srgbClr val="C0C0C0"/>
                  </a:outerShdw>
                </a:effectLst>
                <a:uLnTx/>
                <a:uFillTx/>
                <a:latin typeface="+mj-lt"/>
                <a:ea typeface="+mj-lt"/>
                <a:cs typeface="+mj-lt"/>
              </a:endParaRPr>
            </a:p>
          </p:txBody>
        </p:sp>
        <p:sp>
          <p:nvSpPr>
            <p:cNvPr id="29" name="AutoShape 26"/>
            <p:cNvSpPr>
              <a:spLocks noChangeArrowheads="1"/>
            </p:cNvSpPr>
            <p:nvPr/>
          </p:nvSpPr>
          <p:spPr bwMode="auto">
            <a:xfrm>
              <a:off x="2855053" y="2760541"/>
              <a:ext cx="2074789" cy="703383"/>
            </a:xfrm>
            <a:prstGeom prst="parallelogram">
              <a:avLst>
                <a:gd name="adj" fmla="val 108639"/>
              </a:avLst>
            </a:prstGeom>
            <a:solidFill>
              <a:srgbClr val="FF99CC"/>
            </a:solidFill>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tx1"/>
                  </a:solidFill>
                  <a:effectLst/>
                  <a:uLnTx/>
                  <a:uFillTx/>
                  <a:latin typeface="+mj-lt"/>
                  <a:ea typeface="+mj-lt"/>
                  <a:cs typeface="+mj-lt"/>
                </a:rPr>
                <a:t>2.</a:t>
              </a:r>
              <a:r>
                <a:rPr kumimoji="0" lang="zh-CN" altLang="en-US" sz="2000" b="1" i="0" u="none" strike="noStrike" kern="1200" cap="none" spc="0" normalizeH="0" baseline="0" noProof="0">
                  <a:ln>
                    <a:noFill/>
                  </a:ln>
                  <a:solidFill>
                    <a:schemeClr val="tx1"/>
                  </a:solidFill>
                  <a:effectLst/>
                  <a:uLnTx/>
                  <a:uFillTx/>
                  <a:latin typeface="+mj-lt"/>
                  <a:ea typeface="+mj-lt"/>
                  <a:cs typeface="+mj-lt"/>
                </a:rPr>
                <a:t>患者</a:t>
              </a:r>
              <a:endParaRPr kumimoji="0" lang="zh-CN" altLang="en-US" sz="2000" b="1" i="0" u="none" strike="noStrike" kern="1200" cap="none" spc="0" normalizeH="0" baseline="0" noProof="0">
                <a:ln>
                  <a:noFill/>
                </a:ln>
                <a:solidFill>
                  <a:schemeClr val="tx1"/>
                </a:solidFill>
                <a:effectLst/>
                <a:uLnTx/>
                <a:uFillTx/>
                <a:latin typeface="+mj-lt"/>
                <a:ea typeface="+mj-lt"/>
                <a:cs typeface="+mj-lt"/>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mj-lt"/>
                  <a:ea typeface="+mj-lt"/>
                  <a:cs typeface="+mj-lt"/>
                </a:rPr>
                <a:t>准备</a:t>
              </a:r>
              <a:endParaRPr kumimoji="0" lang="zh-CN" altLang="zh-CN" sz="2000" b="1" i="0" u="none" strike="noStrike" kern="1200" cap="none" spc="0" normalizeH="0" baseline="0" noProof="0">
                <a:ln>
                  <a:noFill/>
                </a:ln>
                <a:solidFill>
                  <a:schemeClr val="tx1"/>
                </a:solidFill>
                <a:effectLst/>
                <a:uLnTx/>
                <a:uFillTx/>
                <a:latin typeface="+mj-lt"/>
                <a:ea typeface="+mj-lt"/>
                <a:cs typeface="+mj-lt"/>
              </a:endParaRPr>
            </a:p>
          </p:txBody>
        </p:sp>
        <p:sp>
          <p:nvSpPr>
            <p:cNvPr id="30" name="AutoShape 27"/>
            <p:cNvSpPr>
              <a:spLocks noChangeArrowheads="1"/>
            </p:cNvSpPr>
            <p:nvPr/>
          </p:nvSpPr>
          <p:spPr bwMode="auto">
            <a:xfrm>
              <a:off x="2855053" y="1828800"/>
              <a:ext cx="2074789" cy="703382"/>
            </a:xfrm>
            <a:prstGeom prst="parallelogram">
              <a:avLst>
                <a:gd name="adj" fmla="val 108639"/>
              </a:avLst>
            </a:prstGeom>
            <a:solidFill>
              <a:srgbClr val="FF99CC"/>
            </a:solidFill>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护士</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准备</a:t>
              </a:r>
              <a:endParaRPr kumimoji="1" lang="zh-CN" alt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1" name="Line 28"/>
            <p:cNvSpPr>
              <a:spLocks noChangeShapeType="1"/>
            </p:cNvSpPr>
            <p:nvPr/>
          </p:nvSpPr>
          <p:spPr bwMode="auto">
            <a:xfrm>
              <a:off x="2671763" y="3059113"/>
              <a:ext cx="560387" cy="0"/>
            </a:xfrm>
            <a:prstGeom prst="line">
              <a:avLst/>
            </a:prstGeom>
            <a:noFill/>
            <a:ln w="19050">
              <a:solidFill>
                <a:srgbClr val="000000"/>
              </a:solidFill>
              <a:round/>
              <a:tailEnd type="stealth"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32" name="Line 29"/>
            <p:cNvSpPr>
              <a:spLocks noChangeShapeType="1"/>
            </p:cNvSpPr>
            <p:nvPr/>
          </p:nvSpPr>
          <p:spPr bwMode="auto">
            <a:xfrm>
              <a:off x="2671763" y="2127250"/>
              <a:ext cx="560387" cy="0"/>
            </a:xfrm>
            <a:prstGeom prst="line">
              <a:avLst/>
            </a:prstGeom>
            <a:noFill/>
            <a:ln w="19050">
              <a:solidFill>
                <a:srgbClr val="000000"/>
              </a:solidFill>
              <a:round/>
              <a:tailEnd type="stealth"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33" name="Line 30"/>
            <p:cNvSpPr>
              <a:spLocks noChangeShapeType="1"/>
            </p:cNvSpPr>
            <p:nvPr/>
          </p:nvSpPr>
          <p:spPr bwMode="auto">
            <a:xfrm>
              <a:off x="2671763" y="5078413"/>
              <a:ext cx="560387" cy="0"/>
            </a:xfrm>
            <a:prstGeom prst="line">
              <a:avLst/>
            </a:prstGeom>
            <a:noFill/>
            <a:ln w="19050">
              <a:solidFill>
                <a:srgbClr val="000000"/>
              </a:solidFill>
              <a:round/>
              <a:tailEnd type="stealth"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34" name="Line 31"/>
            <p:cNvSpPr>
              <a:spLocks noChangeShapeType="1"/>
            </p:cNvSpPr>
            <p:nvPr/>
          </p:nvSpPr>
          <p:spPr bwMode="auto">
            <a:xfrm>
              <a:off x="2671763" y="4146550"/>
              <a:ext cx="560387" cy="0"/>
            </a:xfrm>
            <a:prstGeom prst="line">
              <a:avLst/>
            </a:prstGeom>
            <a:noFill/>
            <a:ln w="19050">
              <a:solidFill>
                <a:srgbClr val="000000"/>
              </a:solidFill>
              <a:round/>
              <a:tailEnd type="stealth"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35" name="Line 32"/>
            <p:cNvSpPr>
              <a:spLocks noChangeShapeType="1"/>
            </p:cNvSpPr>
            <p:nvPr/>
          </p:nvSpPr>
          <p:spPr bwMode="auto">
            <a:xfrm>
              <a:off x="2671763" y="2127250"/>
              <a:ext cx="0" cy="2951163"/>
            </a:xfrm>
            <a:prstGeom prst="line">
              <a:avLst/>
            </a:prstGeom>
            <a:noFill/>
            <a:ln w="19050">
              <a:solidFill>
                <a:srgbClr val="000000"/>
              </a:solid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71052" name="Line 33"/>
            <p:cNvSpPr/>
            <p:nvPr/>
          </p:nvSpPr>
          <p:spPr>
            <a:xfrm>
              <a:off x="1969574" y="3680132"/>
              <a:ext cx="701668" cy="0"/>
            </a:xfrm>
            <a:prstGeom prst="line">
              <a:avLst/>
            </a:prstGeom>
            <a:ln w="19050" cap="flat" cmpd="sng">
              <a:solidFill>
                <a:srgbClr val="000000"/>
              </a:solidFill>
              <a:prstDash val="solid"/>
              <a:headEnd type="none" w="med" len="med"/>
              <a:tailEnd type="none" w="med" len="med"/>
            </a:ln>
          </p:spPr>
        </p:sp>
        <p:sp>
          <p:nvSpPr>
            <p:cNvPr id="37" name="Rectangle 34"/>
            <p:cNvSpPr>
              <a:spLocks noChangeArrowheads="1"/>
            </p:cNvSpPr>
            <p:nvPr/>
          </p:nvSpPr>
          <p:spPr bwMode="auto">
            <a:xfrm>
              <a:off x="5282550" y="1613744"/>
              <a:ext cx="3556650" cy="858728"/>
            </a:xfrm>
            <a:prstGeom prst="rect">
              <a:avLst/>
            </a:prstGeom>
            <a:solidFill>
              <a:srgbClr val="FF99CC"/>
            </a:solidFill>
          </p:spPr>
          <p:style>
            <a:lnRef idx="0">
              <a:schemeClr val="accent1"/>
            </a:lnRef>
            <a:fillRef idx="3">
              <a:schemeClr val="accent1"/>
            </a:fillRef>
            <a:effectRef idx="3">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衣帽整洁，修剪指甲、洗手，戴口罩</a:t>
              </a:r>
              <a:endParaRPr kumimoji="1" lang="zh-CN" altLang="zh-CN" sz="18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38" name="Rectangle 35"/>
            <p:cNvSpPr>
              <a:spLocks noChangeArrowheads="1"/>
            </p:cNvSpPr>
            <p:nvPr/>
          </p:nvSpPr>
          <p:spPr bwMode="auto">
            <a:xfrm>
              <a:off x="5282550" y="2670797"/>
              <a:ext cx="3556650" cy="858728"/>
            </a:xfrm>
            <a:prstGeom prst="rect">
              <a:avLst/>
            </a:prstGeom>
            <a:solidFill>
              <a:srgbClr val="FF99CC"/>
            </a:solidFill>
          </p:spPr>
          <p:style>
            <a:lnRef idx="0">
              <a:schemeClr val="accent1"/>
            </a:lnRef>
            <a:fillRef idx="3">
              <a:schemeClr val="accent1"/>
            </a:fillRef>
            <a:effectRef idx="3">
              <a:schemeClr val="accent1"/>
            </a:effectRef>
            <a:fontRef idx="minor">
              <a:schemeClr val="lt1"/>
            </a:fontRef>
          </p:style>
          <p:txBody>
            <a:bodyPr anchor="ctr"/>
            <a:lstStyle/>
            <a:p>
              <a:pPr marL="0" marR="0" lvl="0" indent="0" algn="l" defTabSz="914400" rtl="0" eaLnBrk="1" fontAlgn="base"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a:ln>
                    <a:noFill/>
                  </a:ln>
                  <a:solidFill>
                    <a:schemeClr val="tx1"/>
                  </a:solidFill>
                  <a:effectLst/>
                  <a:uLnTx/>
                  <a:uFillTx/>
                  <a:latin typeface="+mn-lt"/>
                  <a:ea typeface="+mn-ea"/>
                  <a:cs typeface="+mn-cs"/>
                </a:rPr>
                <a:t>了解血压测量的目的和方法，愿意合作；体位舒适，情绪稳定</a:t>
              </a:r>
              <a:endParaRPr kumimoji="0" lang="zh-CN" altLang="zh-CN" sz="1800" b="1" i="0" u="none" strike="noStrike" kern="1200" cap="none" spc="0" normalizeH="0" baseline="0" noProof="0">
                <a:ln>
                  <a:noFill/>
                </a:ln>
                <a:solidFill>
                  <a:schemeClr val="tx1"/>
                </a:solidFill>
                <a:effectLst/>
                <a:uLnTx/>
                <a:uFillTx/>
                <a:latin typeface="+mn-lt"/>
                <a:ea typeface="+mn-ea"/>
                <a:cs typeface="+mn-cs"/>
              </a:endParaRPr>
            </a:p>
          </p:txBody>
        </p:sp>
        <p:sp>
          <p:nvSpPr>
            <p:cNvPr id="39" name="Rectangle 36"/>
            <p:cNvSpPr>
              <a:spLocks noChangeArrowheads="1"/>
            </p:cNvSpPr>
            <p:nvPr/>
          </p:nvSpPr>
          <p:spPr bwMode="auto">
            <a:xfrm>
              <a:off x="5282550" y="3720256"/>
              <a:ext cx="3556650" cy="952657"/>
            </a:xfrm>
            <a:prstGeom prst="rect">
              <a:avLst/>
            </a:prstGeom>
            <a:solidFill>
              <a:srgbClr val="FF99CC"/>
            </a:solidFill>
          </p:spPr>
          <p:style>
            <a:lnRef idx="0">
              <a:schemeClr val="accent1"/>
            </a:lnRef>
            <a:fillRef idx="3">
              <a:schemeClr val="accent1"/>
            </a:fillRef>
            <a:effectRef idx="3">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chemeClr val="tx1"/>
                  </a:solidFill>
                  <a:effectLst/>
                  <a:uLnTx/>
                  <a:uFillTx/>
                  <a:latin typeface="+mn-lt"/>
                  <a:ea typeface="+mn-ea"/>
                  <a:cs typeface="+mn-cs"/>
                </a:rPr>
                <a:t>血压计、听诊器、记录本、笔。</a:t>
              </a:r>
              <a:endParaRPr kumimoji="0" lang="zh-CN" altLang="zh-CN" sz="1800" b="1" i="0" u="none" strike="noStrike" kern="1200" cap="none" spc="0" normalizeH="0" baseline="0" noProof="0">
                <a:ln>
                  <a:noFill/>
                </a:ln>
                <a:solidFill>
                  <a:schemeClr val="tx1"/>
                </a:solidFill>
                <a:effectLst/>
                <a:uLnTx/>
                <a:uFillTx/>
                <a:latin typeface="+mn-lt"/>
                <a:ea typeface="+mn-ea"/>
                <a:cs typeface="+mn-cs"/>
              </a:endParaRPr>
            </a:p>
          </p:txBody>
        </p:sp>
        <p:sp>
          <p:nvSpPr>
            <p:cNvPr id="40" name="Rectangle 37"/>
            <p:cNvSpPr>
              <a:spLocks noChangeArrowheads="1"/>
            </p:cNvSpPr>
            <p:nvPr/>
          </p:nvSpPr>
          <p:spPr bwMode="auto">
            <a:xfrm>
              <a:off x="5282550" y="4842376"/>
              <a:ext cx="3556650" cy="858728"/>
            </a:xfrm>
            <a:prstGeom prst="rect">
              <a:avLst/>
            </a:prstGeom>
            <a:solidFill>
              <a:srgbClr val="FF99CC"/>
            </a:solidFill>
          </p:spPr>
          <p:style>
            <a:lnRef idx="0">
              <a:schemeClr val="accent1"/>
            </a:lnRef>
            <a:fillRef idx="3">
              <a:schemeClr val="accent1"/>
            </a:fillRef>
            <a:effectRef idx="3">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整洁、安静、光线充足。</a:t>
              </a:r>
              <a:endParaRPr kumimoji="1" lang="zh-CN" altLang="zh-CN"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grpSp>
      <p:sp>
        <p:nvSpPr>
          <p:cNvPr id="2"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三、血压的测量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2034" name="组合 15"/>
          <p:cNvGrpSpPr>
            <a:grpSpLocks noChangeAspect="1"/>
          </p:cNvGrpSpPr>
          <p:nvPr/>
        </p:nvGrpSpPr>
        <p:grpSpPr>
          <a:xfrm>
            <a:off x="1775460" y="1544955"/>
            <a:ext cx="8195310" cy="1298575"/>
            <a:chOff x="995363" y="1447800"/>
            <a:chExt cx="7029450" cy="1114425"/>
          </a:xfrm>
        </p:grpSpPr>
        <p:sp>
          <p:nvSpPr>
            <p:cNvPr id="4" name="AutoShape 13"/>
            <p:cNvSpPr>
              <a:spLocks noChangeArrowheads="1"/>
            </p:cNvSpPr>
            <p:nvPr/>
          </p:nvSpPr>
          <p:spPr bwMode="gray">
            <a:xfrm>
              <a:off x="995363" y="1447800"/>
              <a:ext cx="1114009" cy="1114425"/>
            </a:xfrm>
            <a:prstGeom prst="diamond">
              <a:avLst/>
            </a:prstGeom>
            <a:gradFill rotWithShape="1">
              <a:gsLst>
                <a:gs pos="0">
                  <a:schemeClr val="accent1"/>
                </a:gs>
                <a:gs pos="100000">
                  <a:schemeClr val="accent1">
                    <a:gamma/>
                    <a:shade val="46275"/>
                    <a:invGamma/>
                  </a:schemeClr>
                </a:gs>
              </a:gsLst>
              <a:lin ang="0" scaled="1"/>
            </a:gradFill>
            <a:ln w="9525">
              <a:miter lim="800000"/>
            </a:ln>
            <a:scene3d>
              <a:camera prst="legacyPerspectiveBottom">
                <a:rot lat="20999997"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Calibri" panose="020F0502020204030204" charset="0"/>
                <a:ea typeface="宋体" panose="02010600030101010101" pitchFamily="2" charset="-122"/>
                <a:cs typeface="Arial" panose="020B0604020202020204" pitchFamily="34" charset="0"/>
              </a:endParaRPr>
            </a:p>
          </p:txBody>
        </p:sp>
        <p:sp>
          <p:nvSpPr>
            <p:cNvPr id="5" name="AutoShape 14"/>
            <p:cNvSpPr>
              <a:spLocks noChangeArrowheads="1"/>
            </p:cNvSpPr>
            <p:nvPr/>
          </p:nvSpPr>
          <p:spPr bwMode="gray">
            <a:xfrm>
              <a:off x="2976278" y="1447800"/>
              <a:ext cx="1115373" cy="1114425"/>
            </a:xfrm>
            <a:prstGeom prst="diamond">
              <a:avLst/>
            </a:prstGeom>
            <a:gradFill rotWithShape="1">
              <a:gsLst>
                <a:gs pos="0">
                  <a:schemeClr val="accent2"/>
                </a:gs>
                <a:gs pos="100000">
                  <a:schemeClr val="accent2">
                    <a:gamma/>
                    <a:shade val="46275"/>
                    <a:invGamma/>
                  </a:schemeClr>
                </a:gs>
              </a:gsLst>
              <a:lin ang="0" scaled="1"/>
            </a:gradFill>
            <a:ln w="9525">
              <a:miter lim="800000"/>
            </a:ln>
            <a:scene3d>
              <a:camera prst="legacyPerspectiveBottom">
                <a:rot lat="20999997"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Calibri" panose="020F0502020204030204" charset="0"/>
                <a:ea typeface="宋体" panose="02010600030101010101" pitchFamily="2" charset="-122"/>
                <a:cs typeface="Arial" panose="020B0604020202020204" pitchFamily="34" charset="0"/>
              </a:endParaRPr>
            </a:p>
          </p:txBody>
        </p:sp>
        <p:sp>
          <p:nvSpPr>
            <p:cNvPr id="6" name="AutoShape 15"/>
            <p:cNvSpPr>
              <a:spLocks noChangeArrowheads="1"/>
            </p:cNvSpPr>
            <p:nvPr/>
          </p:nvSpPr>
          <p:spPr bwMode="gray">
            <a:xfrm>
              <a:off x="4966750" y="1447800"/>
              <a:ext cx="1115373" cy="1114425"/>
            </a:xfrm>
            <a:prstGeom prst="diamond">
              <a:avLst/>
            </a:prstGeom>
            <a:gradFill rotWithShape="1">
              <a:gsLst>
                <a:gs pos="0">
                  <a:schemeClr val="accent2"/>
                </a:gs>
                <a:gs pos="100000">
                  <a:schemeClr val="accent2">
                    <a:gamma/>
                    <a:shade val="46275"/>
                    <a:invGamma/>
                  </a:schemeClr>
                </a:gs>
              </a:gsLst>
              <a:lin ang="0" scaled="1"/>
            </a:gradFill>
            <a:ln w="9525">
              <a:miter lim="800000"/>
            </a:ln>
            <a:scene3d>
              <a:camera prst="legacyPerspectiveBottom">
                <a:rot lat="20999997"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Calibri" panose="020F0502020204030204" charset="0"/>
                <a:ea typeface="宋体" panose="02010600030101010101" pitchFamily="2" charset="-122"/>
                <a:cs typeface="Arial" panose="020B0604020202020204" pitchFamily="34" charset="0"/>
              </a:endParaRPr>
            </a:p>
          </p:txBody>
        </p:sp>
        <p:sp>
          <p:nvSpPr>
            <p:cNvPr id="7" name="AutoShape 16"/>
            <p:cNvSpPr>
              <a:spLocks noChangeArrowheads="1"/>
            </p:cNvSpPr>
            <p:nvPr/>
          </p:nvSpPr>
          <p:spPr bwMode="gray">
            <a:xfrm>
              <a:off x="6910804" y="1447800"/>
              <a:ext cx="1114009" cy="1114425"/>
            </a:xfrm>
            <a:prstGeom prst="diamond">
              <a:avLst/>
            </a:prstGeom>
            <a:gradFill rotWithShape="1">
              <a:gsLst>
                <a:gs pos="0">
                  <a:schemeClr val="accent2"/>
                </a:gs>
                <a:gs pos="100000">
                  <a:schemeClr val="accent2">
                    <a:gamma/>
                    <a:shade val="46275"/>
                    <a:invGamma/>
                  </a:schemeClr>
                </a:gs>
              </a:gsLst>
              <a:lin ang="0" scaled="1"/>
            </a:gradFill>
            <a:ln w="9525">
              <a:miter lim="800000"/>
            </a:ln>
            <a:scene3d>
              <a:camera prst="legacyPerspectiveBottom">
                <a:rot lat="20999997"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Calibri" panose="020F0502020204030204" charset="0"/>
                <a:ea typeface="宋体" panose="02010600030101010101" pitchFamily="2" charset="-122"/>
                <a:cs typeface="Arial" panose="020B0604020202020204" pitchFamily="34" charset="0"/>
              </a:endParaRPr>
            </a:p>
          </p:txBody>
        </p:sp>
        <p:cxnSp>
          <p:nvCxnSpPr>
            <p:cNvPr id="172039" name="AutoShape 17"/>
            <p:cNvCxnSpPr>
              <a:stCxn id="4" idx="3"/>
              <a:endCxn id="5" idx="1"/>
            </p:cNvCxnSpPr>
            <p:nvPr/>
          </p:nvCxnSpPr>
          <p:spPr>
            <a:xfrm>
              <a:off x="2109788" y="2005013"/>
              <a:ext cx="866775" cy="0"/>
            </a:xfrm>
            <a:prstGeom prst="straightConnector1">
              <a:avLst/>
            </a:prstGeom>
            <a:ln w="12700" cap="flat" cmpd="sng">
              <a:solidFill>
                <a:srgbClr val="333333"/>
              </a:solidFill>
              <a:prstDash val="solid"/>
              <a:headEnd type="oval" w="sm" len="sm"/>
              <a:tailEnd type="oval" w="sm" len="sm"/>
            </a:ln>
          </p:spPr>
        </p:cxnSp>
        <p:cxnSp>
          <p:nvCxnSpPr>
            <p:cNvPr id="172040" name="AutoShape 18"/>
            <p:cNvCxnSpPr>
              <a:stCxn id="5" idx="3"/>
              <a:endCxn id="6" idx="1"/>
            </p:cNvCxnSpPr>
            <p:nvPr/>
          </p:nvCxnSpPr>
          <p:spPr>
            <a:xfrm>
              <a:off x="4090988" y="2005013"/>
              <a:ext cx="876300" cy="0"/>
            </a:xfrm>
            <a:prstGeom prst="straightConnector1">
              <a:avLst/>
            </a:prstGeom>
            <a:ln w="12700" cap="flat" cmpd="sng">
              <a:solidFill>
                <a:srgbClr val="333333"/>
              </a:solidFill>
              <a:prstDash val="solid"/>
              <a:headEnd type="oval" w="sm" len="sm"/>
              <a:tailEnd type="oval" w="sm" len="sm"/>
            </a:ln>
          </p:spPr>
        </p:cxnSp>
        <p:cxnSp>
          <p:nvCxnSpPr>
            <p:cNvPr id="172041" name="AutoShape 19"/>
            <p:cNvCxnSpPr>
              <a:stCxn id="6" idx="3"/>
              <a:endCxn id="7" idx="1"/>
            </p:cNvCxnSpPr>
            <p:nvPr/>
          </p:nvCxnSpPr>
          <p:spPr>
            <a:xfrm>
              <a:off x="6081713" y="2005013"/>
              <a:ext cx="828675" cy="0"/>
            </a:xfrm>
            <a:prstGeom prst="straightConnector1">
              <a:avLst/>
            </a:prstGeom>
            <a:ln w="12700" cap="flat" cmpd="sng">
              <a:solidFill>
                <a:srgbClr val="333333"/>
              </a:solidFill>
              <a:prstDash val="solid"/>
              <a:headEnd type="oval" w="sm" len="sm"/>
              <a:tailEnd type="oval" w="sm" len="sm"/>
            </a:ln>
          </p:spPr>
        </p:cxnSp>
        <p:sp>
          <p:nvSpPr>
            <p:cNvPr id="11" name="Text Box 20"/>
            <p:cNvSpPr txBox="1">
              <a:spLocks noChangeArrowheads="1"/>
            </p:cNvSpPr>
            <p:nvPr/>
          </p:nvSpPr>
          <p:spPr bwMode="gray">
            <a:xfrm>
              <a:off x="1160396" y="1718095"/>
              <a:ext cx="730396" cy="553670"/>
            </a:xfrm>
            <a:prstGeom prst="rect">
              <a:avLst/>
            </a:prstGeom>
            <a:noFill/>
            <a:ln w="9525">
              <a:noFill/>
              <a:miter lim="800000"/>
            </a:ln>
          </p:spPr>
          <p:txBody>
            <a:bodyPr wrap="square">
              <a:spAutoFit/>
            </a:bodyPr>
            <a:lstStyle/>
            <a:p>
              <a:pPr marR="0" algn="ctr" defTabSz="914400">
                <a:spcBef>
                  <a:spcPct val="50000"/>
                </a:spcBef>
                <a:buClrTx/>
                <a:buSzTx/>
                <a:buFontTx/>
                <a:buNone/>
                <a:defRPr/>
              </a:pPr>
              <a:r>
                <a:rPr kumimoji="0" lang="zh-CN" altLang="en-US" sz="1800" b="1" kern="1200" cap="none" spc="0" normalizeH="0" baseline="0" noProof="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备物检查</a:t>
              </a:r>
              <a:endParaRPr kumimoji="0" lang="zh-CN" altLang="en-US" sz="1800" b="1" kern="1200" cap="none" spc="0" normalizeH="0" baseline="0" noProof="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endParaRPr>
            </a:p>
          </p:txBody>
        </p:sp>
        <p:sp>
          <p:nvSpPr>
            <p:cNvPr id="12" name="Text Box 21"/>
            <p:cNvSpPr txBox="1">
              <a:spLocks noChangeArrowheads="1"/>
            </p:cNvSpPr>
            <p:nvPr/>
          </p:nvSpPr>
          <p:spPr bwMode="gray">
            <a:xfrm>
              <a:off x="3149514" y="1718095"/>
              <a:ext cx="731485" cy="553670"/>
            </a:xfrm>
            <a:prstGeom prst="rect">
              <a:avLst/>
            </a:prstGeom>
            <a:noFill/>
            <a:ln w="9525">
              <a:noFill/>
              <a:miter lim="800000"/>
            </a:ln>
          </p:spPr>
          <p:txBody>
            <a:bodyPr wrap="square">
              <a:spAutoFit/>
            </a:bodyPr>
            <a:lstStyle/>
            <a:p>
              <a:pPr marR="0" algn="ctr" defTabSz="914400">
                <a:spcBef>
                  <a:spcPct val="50000"/>
                </a:spcBef>
                <a:buClrTx/>
                <a:buSzTx/>
                <a:buFontTx/>
                <a:buNone/>
                <a:defRPr/>
              </a:pPr>
              <a:r>
                <a:rPr kumimoji="0" lang="zh-CN" altLang="en-US" sz="1800" b="1" kern="1200" cap="none" spc="0" normalizeH="0" baseline="0" noProof="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安置体位</a:t>
              </a:r>
              <a:endParaRPr kumimoji="0" lang="zh-CN" altLang="en-US" sz="1800" b="1" kern="1200" cap="none" spc="0" normalizeH="0" baseline="0" noProof="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endParaRPr>
            </a:p>
          </p:txBody>
        </p:sp>
        <p:sp>
          <p:nvSpPr>
            <p:cNvPr id="13" name="Text Box 22"/>
            <p:cNvSpPr txBox="1">
              <a:spLocks noChangeArrowheads="1"/>
            </p:cNvSpPr>
            <p:nvPr/>
          </p:nvSpPr>
          <p:spPr bwMode="gray">
            <a:xfrm>
              <a:off x="5159329" y="1718095"/>
              <a:ext cx="731485" cy="553670"/>
            </a:xfrm>
            <a:prstGeom prst="rect">
              <a:avLst/>
            </a:prstGeom>
            <a:noFill/>
            <a:ln w="9525">
              <a:noFill/>
              <a:miter lim="800000"/>
            </a:ln>
          </p:spPr>
          <p:txBody>
            <a:bodyPr wrap="square">
              <a:spAutoFit/>
            </a:bodyPr>
            <a:lstStyle/>
            <a:p>
              <a:pPr marR="0" algn="ctr" defTabSz="914400">
                <a:spcBef>
                  <a:spcPct val="50000"/>
                </a:spcBef>
                <a:buClrTx/>
                <a:buSzTx/>
                <a:buFontTx/>
                <a:buNone/>
                <a:defRPr/>
              </a:pPr>
              <a:r>
                <a:rPr kumimoji="0" lang="zh-CN" altLang="en-US" sz="1800" b="1" kern="1200" cap="none" spc="0" normalizeH="0" baseline="0" noProof="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测量血压</a:t>
              </a:r>
              <a:endParaRPr kumimoji="0" lang="zh-CN" altLang="en-US" sz="1800" b="1" kern="1200" cap="none" spc="0" normalizeH="0" baseline="0" noProof="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endParaRPr>
            </a:p>
          </p:txBody>
        </p:sp>
        <p:sp>
          <p:nvSpPr>
            <p:cNvPr id="14" name="Text Box 23"/>
            <p:cNvSpPr txBox="1">
              <a:spLocks noChangeArrowheads="1"/>
            </p:cNvSpPr>
            <p:nvPr/>
          </p:nvSpPr>
          <p:spPr bwMode="gray">
            <a:xfrm>
              <a:off x="7111409" y="1718095"/>
              <a:ext cx="731485" cy="553670"/>
            </a:xfrm>
            <a:prstGeom prst="rect">
              <a:avLst/>
            </a:prstGeom>
            <a:noFill/>
            <a:ln w="9525">
              <a:noFill/>
              <a:miter lim="800000"/>
            </a:ln>
          </p:spPr>
          <p:txBody>
            <a:bodyPr wrap="square">
              <a:spAutoFit/>
            </a:bodyPr>
            <a:lstStyle/>
            <a:p>
              <a:pPr marR="0" algn="ctr" defTabSz="914400">
                <a:spcBef>
                  <a:spcPct val="50000"/>
                </a:spcBef>
                <a:buClrTx/>
                <a:buSzTx/>
                <a:buFontTx/>
                <a:buNone/>
                <a:defRPr/>
              </a:pPr>
              <a:r>
                <a:rPr kumimoji="0" lang="zh-CN" altLang="en-US" sz="1800" b="1" kern="1200" cap="none" spc="0" normalizeH="0" baseline="0" noProof="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整理记录</a:t>
              </a:r>
              <a:endParaRPr kumimoji="0" lang="zh-CN" altLang="en-US" sz="1800" b="1" kern="1200" cap="none" spc="0" normalizeH="0" baseline="0" noProof="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endParaRPr>
            </a:p>
          </p:txBody>
        </p:sp>
      </p:grpSp>
      <p:grpSp>
        <p:nvGrpSpPr>
          <p:cNvPr id="9" name="组合 8"/>
          <p:cNvGrpSpPr/>
          <p:nvPr/>
        </p:nvGrpSpPr>
        <p:grpSpPr>
          <a:xfrm>
            <a:off x="1199515" y="3077845"/>
            <a:ext cx="2407345" cy="3385968"/>
            <a:chOff x="340" y="4120"/>
            <a:chExt cx="6536" cy="8483"/>
          </a:xfrm>
        </p:grpSpPr>
        <p:pic>
          <p:nvPicPr>
            <p:cNvPr id="172047" name="Picture 2" descr="img059"/>
            <p:cNvPicPr>
              <a:picLocks noChangeAspect="1"/>
            </p:cNvPicPr>
            <p:nvPr/>
          </p:nvPicPr>
          <p:blipFill>
            <a:blip r:embed="rId1"/>
            <a:stretch>
              <a:fillRect/>
            </a:stretch>
          </p:blipFill>
          <p:spPr>
            <a:xfrm>
              <a:off x="340" y="4120"/>
              <a:ext cx="6507" cy="7200"/>
            </a:xfrm>
            <a:prstGeom prst="rect">
              <a:avLst/>
            </a:prstGeom>
            <a:noFill/>
            <a:ln w="9525">
              <a:noFill/>
            </a:ln>
          </p:spPr>
        </p:pic>
        <p:sp>
          <p:nvSpPr>
            <p:cNvPr id="18" name="矩形 17"/>
            <p:cNvSpPr/>
            <p:nvPr/>
          </p:nvSpPr>
          <p:spPr>
            <a:xfrm>
              <a:off x="585" y="11680"/>
              <a:ext cx="6291" cy="923"/>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袖带与手臂位置</a:t>
              </a:r>
              <a:endPar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grpSp>
      <p:grpSp>
        <p:nvGrpSpPr>
          <p:cNvPr id="3" name="组合 2"/>
          <p:cNvGrpSpPr/>
          <p:nvPr/>
        </p:nvGrpSpPr>
        <p:grpSpPr>
          <a:xfrm>
            <a:off x="5015942" y="3077845"/>
            <a:ext cx="2549340" cy="3229779"/>
            <a:chOff x="6215" y="4697"/>
            <a:chExt cx="6522" cy="8261"/>
          </a:xfrm>
        </p:grpSpPr>
        <p:pic>
          <p:nvPicPr>
            <p:cNvPr id="172049" name="Picture 3" descr="img060"/>
            <p:cNvPicPr>
              <a:picLocks noChangeAspect="1"/>
            </p:cNvPicPr>
            <p:nvPr/>
          </p:nvPicPr>
          <p:blipFill>
            <a:blip r:embed="rId2"/>
            <a:stretch>
              <a:fillRect/>
            </a:stretch>
          </p:blipFill>
          <p:spPr>
            <a:xfrm>
              <a:off x="6215" y="4697"/>
              <a:ext cx="6522" cy="6719"/>
            </a:xfrm>
            <a:prstGeom prst="rect">
              <a:avLst/>
            </a:prstGeom>
            <a:noFill/>
            <a:ln w="9525">
              <a:noFill/>
            </a:ln>
          </p:spPr>
        </p:pic>
        <p:sp>
          <p:nvSpPr>
            <p:cNvPr id="20" name="矩形 19"/>
            <p:cNvSpPr/>
            <p:nvPr/>
          </p:nvSpPr>
          <p:spPr>
            <a:xfrm>
              <a:off x="6658" y="12016"/>
              <a:ext cx="5512" cy="942"/>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听诊器胸件位置</a:t>
              </a:r>
              <a:endPar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grpSp>
      <p:grpSp>
        <p:nvGrpSpPr>
          <p:cNvPr id="2" name="组合 1"/>
          <p:cNvGrpSpPr/>
          <p:nvPr/>
        </p:nvGrpSpPr>
        <p:grpSpPr>
          <a:xfrm>
            <a:off x="8616315" y="3077845"/>
            <a:ext cx="2522030" cy="3009069"/>
            <a:chOff x="12796" y="4702"/>
            <a:chExt cx="5671" cy="6766"/>
          </a:xfrm>
        </p:grpSpPr>
        <p:pic>
          <p:nvPicPr>
            <p:cNvPr id="172051" name="Picture 4" descr="img061"/>
            <p:cNvPicPr>
              <a:picLocks noChangeAspect="1"/>
            </p:cNvPicPr>
            <p:nvPr/>
          </p:nvPicPr>
          <p:blipFill>
            <a:blip r:embed="rId3"/>
            <a:srcRect t="1510"/>
            <a:stretch>
              <a:fillRect/>
            </a:stretch>
          </p:blipFill>
          <p:spPr>
            <a:xfrm>
              <a:off x="12796" y="4702"/>
              <a:ext cx="5671" cy="5350"/>
            </a:xfrm>
            <a:prstGeom prst="rect">
              <a:avLst/>
            </a:prstGeom>
            <a:noFill/>
            <a:ln w="9525">
              <a:noFill/>
            </a:ln>
          </p:spPr>
        </p:pic>
        <p:sp>
          <p:nvSpPr>
            <p:cNvPr id="22" name="矩形 21"/>
            <p:cNvSpPr/>
            <p:nvPr/>
          </p:nvSpPr>
          <p:spPr>
            <a:xfrm>
              <a:off x="12949" y="10640"/>
              <a:ext cx="5145" cy="828"/>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下肢血压测量法</a:t>
              </a:r>
              <a:endPar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grpSp>
      <p:sp>
        <p:nvSpPr>
          <p:cNvPr id="105477" name="Rectangle 5"/>
          <p:cNvSpPr>
            <a:spLocks noChangeArrowheads="1"/>
          </p:cNvSpPr>
          <p:nvPr/>
        </p:nvSpPr>
        <p:spPr bwMode="auto">
          <a:xfrm>
            <a:off x="1271270" y="980758"/>
            <a:ext cx="3962400" cy="475615"/>
          </a:xfrm>
          <a:prstGeom prst="rect">
            <a:avLst/>
          </a:prstGeom>
          <a:noFill/>
          <a:ln w="9525" cap="flat" cmpd="sng" algn="ctr">
            <a:noFill/>
            <a:prstDash val="solid"/>
            <a:miter lim="800000"/>
          </a:ln>
          <a:effectLst>
            <a:prstShdw prst="shdw17" dist="17961" dir="2700000">
              <a:schemeClr val="bg2">
                <a:gamma/>
                <a:shade val="60000"/>
                <a:invGamma/>
              </a:schemeClr>
            </a:prstShdw>
          </a:effectLst>
        </p:spPr>
        <p:txBody>
          <a:bodyPr anchor="ctr">
            <a:spAutoFit/>
          </a:bodyPr>
          <a:lstStyle/>
          <a:p>
            <a:pPr marL="0" marR="0" lvl="0" indent="306705" algn="l" defTabSz="914400" rtl="0" eaLnBrk="0" fontAlgn="base" latinLnBrk="0" hangingPunct="0">
              <a:lnSpc>
                <a:spcPct val="100000"/>
              </a:lnSpc>
              <a:spcBef>
                <a:spcPct val="0"/>
              </a:spcBef>
              <a:spcAft>
                <a:spcPct val="0"/>
              </a:spcAft>
              <a:buClrTx/>
              <a:buSzTx/>
              <a:buFontTx/>
              <a:buNone/>
              <a:defRPr/>
            </a:pPr>
            <a:r>
              <a:rPr kumimoji="0" lang="zh-CN" altLang="zh-CN" sz="25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Times New Roman" panose="02020603050405020304" pitchFamily="18" charset="0"/>
              </a:rPr>
              <a:t>〖</a:t>
            </a:r>
            <a:r>
              <a:rPr kumimoji="0" lang="zh-CN" sz="25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Times New Roman" panose="02020603050405020304" pitchFamily="18" charset="0"/>
              </a:rPr>
              <a:t>操作程序</a:t>
            </a:r>
            <a:r>
              <a:rPr kumimoji="0" lang="zh-CN" altLang="zh-CN" sz="25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Times New Roman" panose="02020603050405020304" pitchFamily="18" charset="0"/>
              </a:rPr>
              <a:t>〗</a:t>
            </a:r>
            <a:endParaRPr kumimoji="0" lang="zh-CN" altLang="zh-CN" sz="25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sp>
        <p:nvSpPr>
          <p:cNvPr id="8" name="Title 6"/>
          <p:cNvSpPr txBox="1"/>
          <p:nvPr>
            <p:custDataLst>
              <p:tags r:id="rId4"/>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三、血压的测量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7" name="Rectangle 1"/>
          <p:cNvSpPr>
            <a:spLocks noChangeArrowheads="1"/>
          </p:cNvSpPr>
          <p:nvPr/>
        </p:nvSpPr>
        <p:spPr bwMode="auto">
          <a:xfrm>
            <a:off x="1703705" y="1129983"/>
            <a:ext cx="3149600" cy="475615"/>
          </a:xfrm>
          <a:prstGeom prst="rect">
            <a:avLst/>
          </a:prstGeom>
          <a:noFill/>
          <a:ln w="9525" cap="flat" cmpd="sng" algn="ctr">
            <a:noFill/>
            <a:prstDash val="solid"/>
            <a:miter lim="800000"/>
          </a:ln>
          <a:effectLst>
            <a:prstShdw prst="shdw17" dist="17961" dir="2700000">
              <a:schemeClr val="bg2">
                <a:gamma/>
                <a:shade val="60000"/>
                <a:invGamma/>
              </a:schemeClr>
            </a:prstShdw>
          </a:effectLst>
        </p:spPr>
        <p:txBody>
          <a:bodyPr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5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Times New Roman" panose="02020603050405020304" pitchFamily="18" charset="0"/>
              </a:rPr>
              <a:t>〖</a:t>
            </a:r>
            <a:r>
              <a:rPr kumimoji="0" lang="zh-CN" sz="25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Times New Roman" panose="02020603050405020304" pitchFamily="18" charset="0"/>
              </a:rPr>
              <a:t>注意事项</a:t>
            </a:r>
            <a:r>
              <a:rPr kumimoji="0" lang="zh-CN" altLang="zh-CN" sz="25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Times New Roman" panose="02020603050405020304" pitchFamily="18" charset="0"/>
              </a:rPr>
              <a:t>〗</a:t>
            </a:r>
            <a:endParaRPr kumimoji="0" lang="zh-CN" altLang="zh-CN" sz="25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sp>
        <p:nvSpPr>
          <p:cNvPr id="6" name="圆角矩形 5"/>
          <p:cNvSpPr/>
          <p:nvPr/>
        </p:nvSpPr>
        <p:spPr bwMode="auto">
          <a:xfrm>
            <a:off x="1979295" y="2101215"/>
            <a:ext cx="7924800" cy="1903730"/>
          </a:xfrm>
          <a:prstGeom prst="roundRect">
            <a:avLst/>
          </a:prstGeom>
          <a:solidFill>
            <a:schemeClr val="accent1">
              <a:lumMod val="40000"/>
              <a:lumOff val="6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algn="just" eaLnBrk="1" hangingPunct="1">
              <a:lnSpc>
                <a:spcPct val="150000"/>
              </a:lnSpc>
              <a:spcBef>
                <a:spcPts val="600"/>
              </a:spcBef>
            </a:pPr>
            <a:r>
              <a:rPr lang="zh-CN" altLang="en-US" sz="20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测量前，应检查血压计水银是否充足、玻璃管有无裂缝、玻璃管上端是否和大气相通、橡胶管和输气球是否漏气</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endParaRPr>
          </a:p>
        </p:txBody>
      </p:sp>
      <p:grpSp>
        <p:nvGrpSpPr>
          <p:cNvPr id="173069" name="组合 7"/>
          <p:cNvGrpSpPr/>
          <p:nvPr/>
        </p:nvGrpSpPr>
        <p:grpSpPr>
          <a:xfrm>
            <a:off x="2074333" y="4108450"/>
            <a:ext cx="8135621" cy="2256789"/>
            <a:chOff x="1447800" y="2133600"/>
            <a:chExt cx="6101716" cy="2006035"/>
          </a:xfrm>
        </p:grpSpPr>
        <p:sp>
          <p:nvSpPr>
            <p:cNvPr id="2" name="圆角矩形 5"/>
            <p:cNvSpPr/>
            <p:nvPr/>
          </p:nvSpPr>
          <p:spPr bwMode="auto">
            <a:xfrm>
              <a:off x="1447800" y="2133600"/>
              <a:ext cx="5943600" cy="1920804"/>
            </a:xfrm>
            <a:prstGeom prst="roundRect">
              <a:avLst/>
            </a:prstGeom>
            <a:solidFill>
              <a:schemeClr val="accent1">
                <a:lumMod val="40000"/>
                <a:lumOff val="6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algn="just" eaLnBrk="1" hangingPunct="1">
                <a:lnSpc>
                  <a:spcPct val="150000"/>
                </a:lnSpc>
                <a:spcBef>
                  <a:spcPts val="600"/>
                </a:spcBef>
              </a:pPr>
              <a:r>
                <a:rPr lang="zh-CN" altLang="en-US" sz="20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测血压前，要求患者安静休息</a:t>
              </a:r>
              <a:r>
                <a:rPr lang="en-US" altLang="zh-CN" sz="2000" b="1">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20</a:t>
              </a:r>
              <a:r>
                <a:rPr lang="zh-CN" altLang="en-US" sz="20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a:t>
              </a:r>
              <a:r>
                <a:rPr lang="en-US" altLang="zh-CN" sz="2000" b="1">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30</a:t>
              </a:r>
              <a:r>
                <a:rPr lang="zh-CN" altLang="en-US" sz="20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分钟，如运动、情绪激动、吸烟、进食等可导致血压偏高</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流程图: 联系 6"/>
            <p:cNvSpPr>
              <a:spLocks noChangeAspect="1"/>
            </p:cNvSpPr>
            <p:nvPr/>
          </p:nvSpPr>
          <p:spPr bwMode="auto">
            <a:xfrm>
              <a:off x="7056597" y="3576884"/>
              <a:ext cx="492919" cy="562751"/>
            </a:xfrm>
            <a:prstGeom prst="flowChartConnector">
              <a:avLst/>
            </a:prstGeom>
            <a:solidFill>
              <a:srgbClr val="FF99CC"/>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rPr>
                <a:t>2</a:t>
              </a:r>
              <a:endParaRPr kumimoji="0"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grpSp>
      <p:sp>
        <p:nvSpPr>
          <p:cNvPr id="4" name="流程图: 联系 6"/>
          <p:cNvSpPr>
            <a:spLocks noChangeAspect="1"/>
          </p:cNvSpPr>
          <p:nvPr>
            <p:custDataLst>
              <p:tags r:id="rId1"/>
            </p:custDataLst>
          </p:nvPr>
        </p:nvSpPr>
        <p:spPr bwMode="auto">
          <a:xfrm>
            <a:off x="1703494" y="1844674"/>
            <a:ext cx="657225" cy="633095"/>
          </a:xfrm>
          <a:prstGeom prst="flowChartConnector">
            <a:avLst/>
          </a:prstGeom>
          <a:solidFill>
            <a:srgbClr val="FF99CC"/>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rPr>
              <a:t>1</a:t>
            </a:r>
            <a:endParaRPr kumimoji="0"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8" name="Title 6"/>
          <p:cNvSpPr txBox="1"/>
          <p:nvPr>
            <p:custDataLst>
              <p:tags r:id="rId2"/>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三、血压的测量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3069"/>
                                        </p:tgtEl>
                                        <p:attrNameLst>
                                          <p:attrName>style.visibility</p:attrName>
                                        </p:attrNameLst>
                                      </p:cBhvr>
                                      <p:to>
                                        <p:strVal val="visible"/>
                                      </p:to>
                                    </p:set>
                                    <p:animEffect transition="in" filter="blinds(horizontal)">
                                      <p:cBhvr>
                                        <p:cTn id="7" dur="500"/>
                                        <p:tgtEl>
                                          <p:spTgt spid="173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5108" name="组合 7"/>
          <p:cNvGrpSpPr/>
          <p:nvPr/>
        </p:nvGrpSpPr>
        <p:grpSpPr>
          <a:xfrm>
            <a:off x="1775884" y="1556174"/>
            <a:ext cx="8128000" cy="2345055"/>
            <a:chOff x="1295400" y="2027834"/>
            <a:chExt cx="6096000" cy="2327277"/>
          </a:xfrm>
        </p:grpSpPr>
        <p:sp>
          <p:nvSpPr>
            <p:cNvPr id="6" name="圆角矩形 5"/>
            <p:cNvSpPr/>
            <p:nvPr/>
          </p:nvSpPr>
          <p:spPr bwMode="auto">
            <a:xfrm>
              <a:off x="1447800" y="2385149"/>
              <a:ext cx="5943600" cy="1969962"/>
            </a:xfrm>
            <a:prstGeom prst="roundRect">
              <a:avLst/>
            </a:prstGeom>
            <a:solidFill>
              <a:schemeClr val="accent1">
                <a:lumMod val="40000"/>
                <a:lumOff val="6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algn="just" eaLnBrk="1" hangingPunct="1">
                <a:lnSpc>
                  <a:spcPct val="150000"/>
                </a:lnSpc>
                <a:spcBef>
                  <a:spcPts val="600"/>
                </a:spcBef>
              </a:pPr>
              <a:r>
                <a:rPr lang="zh-CN" altLang="en-US" sz="20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当血压听不清或异常时应重测。重测时，待水银柱降至零点，稍等片刻后再测量。必要时作双侧对照</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流程图: 联系 6"/>
            <p:cNvSpPr>
              <a:spLocks noChangeAspect="1"/>
            </p:cNvSpPr>
            <p:nvPr/>
          </p:nvSpPr>
          <p:spPr bwMode="auto">
            <a:xfrm>
              <a:off x="1295400" y="2027834"/>
              <a:ext cx="574358" cy="796555"/>
            </a:xfrm>
            <a:prstGeom prst="flowChartConnector">
              <a:avLst/>
            </a:prstGeom>
            <a:solidFill>
              <a:srgbClr val="FF99CC"/>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rPr>
                <a:t>3</a:t>
              </a:r>
              <a:endParaRPr kumimoji="0"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grpSp>
      <p:grpSp>
        <p:nvGrpSpPr>
          <p:cNvPr id="175117" name="组合 7"/>
          <p:cNvGrpSpPr/>
          <p:nvPr/>
        </p:nvGrpSpPr>
        <p:grpSpPr>
          <a:xfrm>
            <a:off x="1919395" y="4221288"/>
            <a:ext cx="8247380" cy="1992630"/>
            <a:chOff x="1447801" y="2134257"/>
            <a:chExt cx="6185535" cy="4697687"/>
          </a:xfrm>
        </p:grpSpPr>
        <p:sp>
          <p:nvSpPr>
            <p:cNvPr id="2" name="圆角矩形 5"/>
            <p:cNvSpPr/>
            <p:nvPr/>
          </p:nvSpPr>
          <p:spPr bwMode="auto">
            <a:xfrm>
              <a:off x="1447801" y="2134257"/>
              <a:ext cx="5943600" cy="4079413"/>
            </a:xfrm>
            <a:prstGeom prst="roundRect">
              <a:avLst/>
            </a:prstGeom>
            <a:solidFill>
              <a:schemeClr val="accent1">
                <a:lumMod val="40000"/>
                <a:lumOff val="6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algn="just" eaLnBrk="1" hangingPunct="1">
                <a:lnSpc>
                  <a:spcPct val="150000"/>
                </a:lnSpc>
                <a:spcBef>
                  <a:spcPts val="600"/>
                </a:spcBef>
              </a:pPr>
              <a:r>
                <a:rPr lang="zh-CN" altLang="en-US" sz="2000" b="1" dirty="0">
                  <a:solidFill>
                    <a:schemeClr val="tx1"/>
                  </a:solidFill>
                  <a:effectLst>
                    <a:outerShdw blurRad="38100" dist="38100" dir="2700000">
                      <a:srgbClr val="FFFFFF"/>
                    </a:outerShdw>
                  </a:effectLst>
                  <a:latin typeface="+mn-lt"/>
                  <a:ea typeface="+mn-lt"/>
                  <a:cs typeface="+mn-lt"/>
                </a:rPr>
                <a:t>打气不可过快、过猛，放气不可过快，以免一时看不清或听不清搏动音变化而使血压测得值出现偏差</a:t>
              </a:r>
              <a:r>
                <a:rPr lang="zh-CN" altLang="en-US" sz="2000" dirty="0">
                  <a:latin typeface="+mn-lt"/>
                  <a:ea typeface="+mn-lt"/>
                  <a:cs typeface="+mn-lt"/>
                </a:rPr>
                <a:t> </a:t>
              </a:r>
              <a:endParaRPr lang="zh-CN" altLang="en-US" sz="2000" dirty="0">
                <a:latin typeface="+mn-lt"/>
                <a:ea typeface="+mn-lt"/>
                <a:cs typeface="+mn-lt"/>
              </a:endParaRPr>
            </a:p>
          </p:txBody>
        </p:sp>
        <p:sp>
          <p:nvSpPr>
            <p:cNvPr id="3" name="流程图: 联系 6"/>
            <p:cNvSpPr>
              <a:spLocks noChangeAspect="1"/>
            </p:cNvSpPr>
            <p:nvPr/>
          </p:nvSpPr>
          <p:spPr bwMode="auto">
            <a:xfrm>
              <a:off x="7019450" y="4851370"/>
              <a:ext cx="613886" cy="1980574"/>
            </a:xfrm>
            <a:prstGeom prst="flowChartConnector">
              <a:avLst/>
            </a:prstGeom>
            <a:solidFill>
              <a:srgbClr val="FF99CC"/>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rPr>
                <a:t>4</a:t>
              </a:r>
              <a:endParaRPr kumimoji="0"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grpSp>
      <p:sp>
        <p:nvSpPr>
          <p:cNvPr id="8"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三、血压的测量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5108"/>
                                        </p:tgtEl>
                                        <p:attrNameLst>
                                          <p:attrName>style.visibility</p:attrName>
                                        </p:attrNameLst>
                                      </p:cBhvr>
                                      <p:to>
                                        <p:strVal val="visible"/>
                                      </p:to>
                                    </p:set>
                                    <p:animEffect transition="in" filter="blinds(horizontal)">
                                      <p:cBhvr>
                                        <p:cTn id="7" dur="500"/>
                                        <p:tgtEl>
                                          <p:spTgt spid="17510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5117"/>
                                        </p:tgtEl>
                                        <p:attrNameLst>
                                          <p:attrName>style.visibility</p:attrName>
                                        </p:attrNameLst>
                                      </p:cBhvr>
                                      <p:to>
                                        <p:strVal val="visible"/>
                                      </p:to>
                                    </p:set>
                                    <p:animEffect transition="in" filter="blinds(horizontal)">
                                      <p:cBhvr>
                                        <p:cTn id="12" dur="500"/>
                                        <p:tgtEl>
                                          <p:spTgt spid="175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7156" name="组合 7"/>
          <p:cNvGrpSpPr/>
          <p:nvPr/>
        </p:nvGrpSpPr>
        <p:grpSpPr>
          <a:xfrm>
            <a:off x="1703917" y="1557443"/>
            <a:ext cx="8102600" cy="2302511"/>
            <a:chOff x="1314450" y="2269774"/>
            <a:chExt cx="6076950" cy="2521381"/>
          </a:xfrm>
        </p:grpSpPr>
        <p:sp>
          <p:nvSpPr>
            <p:cNvPr id="6" name="圆角矩形 5"/>
            <p:cNvSpPr/>
            <p:nvPr/>
          </p:nvSpPr>
          <p:spPr bwMode="auto">
            <a:xfrm>
              <a:off x="1447800" y="2693250"/>
              <a:ext cx="5943600" cy="2097905"/>
            </a:xfrm>
            <a:prstGeom prst="roundRect">
              <a:avLst/>
            </a:prstGeom>
            <a:solidFill>
              <a:schemeClr val="accent1">
                <a:lumMod val="40000"/>
                <a:lumOff val="6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eaLnBrk="1" hangingPunct="1">
                <a:lnSpc>
                  <a:spcPct val="125000"/>
                </a:lnSpc>
                <a:spcBef>
                  <a:spcPts val="600"/>
                </a:spcBef>
              </a:pPr>
              <a:r>
                <a:rPr lang="en-US" altLang="zh-CN" sz="2000" b="1">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WHO</a:t>
              </a:r>
              <a:r>
                <a:rPr lang="zh-CN" altLang="en-US" sz="20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规定，以动脉消失音为舒张压。当变音和消失音之间有差异时，应记录两个读数。</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流程图: 联系 6"/>
            <p:cNvSpPr>
              <a:spLocks noChangeAspect="1"/>
            </p:cNvSpPr>
            <p:nvPr/>
          </p:nvSpPr>
          <p:spPr bwMode="auto">
            <a:xfrm>
              <a:off x="1314450" y="2269774"/>
              <a:ext cx="663892" cy="899102"/>
            </a:xfrm>
            <a:prstGeom prst="flowChartConnector">
              <a:avLst/>
            </a:prstGeom>
            <a:solidFill>
              <a:srgbClr val="FF99CC"/>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rPr>
                <a:t>5</a:t>
              </a:r>
              <a:endParaRPr kumimoji="0"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grpSp>
      <p:grpSp>
        <p:nvGrpSpPr>
          <p:cNvPr id="177165" name="组合 7"/>
          <p:cNvGrpSpPr/>
          <p:nvPr/>
        </p:nvGrpSpPr>
        <p:grpSpPr>
          <a:xfrm>
            <a:off x="1842982" y="4149937"/>
            <a:ext cx="7981315" cy="1838325"/>
            <a:chOff x="1447800" y="2642449"/>
            <a:chExt cx="5985986" cy="2105958"/>
          </a:xfrm>
        </p:grpSpPr>
        <p:sp>
          <p:nvSpPr>
            <p:cNvPr id="2" name="圆角矩形 5"/>
            <p:cNvSpPr/>
            <p:nvPr/>
          </p:nvSpPr>
          <p:spPr bwMode="auto">
            <a:xfrm>
              <a:off x="1447800" y="2642449"/>
              <a:ext cx="5943600" cy="1876812"/>
            </a:xfrm>
            <a:prstGeom prst="roundRect">
              <a:avLst/>
            </a:prstGeom>
            <a:solidFill>
              <a:schemeClr val="accent1">
                <a:lumMod val="40000"/>
                <a:lumOff val="6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eaLnBrk="1" hangingPunct="1">
                <a:lnSpc>
                  <a:spcPct val="125000"/>
                </a:lnSpc>
                <a:spcBef>
                  <a:spcPts val="600"/>
                </a:spcBef>
              </a:pPr>
              <a:r>
                <a:rPr lang="zh-CN" altLang="en-US" sz="2000" b="1" dirty="0">
                  <a:solidFill>
                    <a:schemeClr val="tx1"/>
                  </a:solidFill>
                  <a:effectLst>
                    <a:outerShdw blurRad="38100" dist="38100" dir="2700000">
                      <a:srgbClr val="FFFFFF"/>
                    </a:outerShdw>
                  </a:effectLst>
                  <a:latin typeface="+mj-lt"/>
                  <a:ea typeface="+mj-lt"/>
                  <a:cs typeface="+mj-lt"/>
                </a:rPr>
                <a:t>需密切观察血压应做到</a:t>
              </a:r>
              <a:r>
                <a:rPr lang="en-US" altLang="zh-CN" sz="2000" b="1">
                  <a:solidFill>
                    <a:schemeClr val="tx1"/>
                  </a:solidFill>
                  <a:effectLst>
                    <a:outerShdw blurRad="38100" dist="38100" dir="2700000">
                      <a:srgbClr val="FFFFFF"/>
                    </a:outerShdw>
                  </a:effectLst>
                  <a:latin typeface="+mj-lt"/>
                  <a:ea typeface="+mj-lt"/>
                  <a:cs typeface="+mj-lt"/>
                </a:rPr>
                <a:t>4</a:t>
              </a:r>
              <a:r>
                <a:rPr lang="zh-CN" altLang="en-US" sz="2000" b="1" dirty="0">
                  <a:solidFill>
                    <a:schemeClr val="tx1"/>
                  </a:solidFill>
                  <a:effectLst>
                    <a:outerShdw blurRad="38100" dist="38100" dir="2700000">
                      <a:srgbClr val="FFFFFF"/>
                    </a:outerShdw>
                  </a:effectLst>
                  <a:latin typeface="+mj-lt"/>
                  <a:ea typeface="+mj-lt"/>
                  <a:cs typeface="+mj-lt"/>
                </a:rPr>
                <a:t>定：定部位、定体位、定血压计、定时间</a:t>
              </a:r>
              <a:r>
                <a:rPr lang="zh-CN" altLang="en-US" sz="2000" dirty="0">
                  <a:latin typeface="+mj-lt"/>
                  <a:ea typeface="+mj-lt"/>
                  <a:cs typeface="+mj-lt"/>
                </a:rPr>
                <a:t> </a:t>
              </a:r>
              <a:endParaRPr lang="zh-CN" altLang="en-US" sz="2000" dirty="0">
                <a:latin typeface="+mj-lt"/>
                <a:ea typeface="+mj-lt"/>
                <a:cs typeface="+mj-lt"/>
              </a:endParaRPr>
            </a:p>
          </p:txBody>
        </p:sp>
        <p:sp>
          <p:nvSpPr>
            <p:cNvPr id="3" name="流程图: 联系 6"/>
            <p:cNvSpPr>
              <a:spLocks noChangeAspect="1"/>
            </p:cNvSpPr>
            <p:nvPr/>
          </p:nvSpPr>
          <p:spPr bwMode="auto">
            <a:xfrm>
              <a:off x="6837045" y="3823822"/>
              <a:ext cx="596741" cy="924585"/>
            </a:xfrm>
            <a:prstGeom prst="flowChartConnector">
              <a:avLst/>
            </a:prstGeom>
            <a:solidFill>
              <a:srgbClr val="FF99CC"/>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rPr>
                <a:t>6</a:t>
              </a:r>
              <a:endParaRPr kumimoji="0"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grpSp>
      <p:sp>
        <p:nvSpPr>
          <p:cNvPr id="8"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三、血压的测量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7156"/>
                                        </p:tgtEl>
                                        <p:attrNameLst>
                                          <p:attrName>style.visibility</p:attrName>
                                        </p:attrNameLst>
                                      </p:cBhvr>
                                      <p:to>
                                        <p:strVal val="visible"/>
                                      </p:to>
                                    </p:set>
                                    <p:animEffect transition="in" filter="blinds(horizontal)">
                                      <p:cBhvr>
                                        <p:cTn id="7" dur="500"/>
                                        <p:tgtEl>
                                          <p:spTgt spid="17715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7165"/>
                                        </p:tgtEl>
                                        <p:attrNameLst>
                                          <p:attrName>style.visibility</p:attrName>
                                        </p:attrNameLst>
                                      </p:cBhvr>
                                      <p:to>
                                        <p:strVal val="visible"/>
                                      </p:to>
                                    </p:set>
                                    <p:animEffect transition="in" filter="blinds(horizontal)">
                                      <p:cBhvr>
                                        <p:cTn id="12" dur="500"/>
                                        <p:tgtEl>
                                          <p:spTgt spid="177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9204" name="组合 7"/>
          <p:cNvGrpSpPr/>
          <p:nvPr/>
        </p:nvGrpSpPr>
        <p:grpSpPr>
          <a:xfrm>
            <a:off x="1678305" y="1129030"/>
            <a:ext cx="8066405" cy="2970530"/>
            <a:chOff x="685800" y="617637"/>
            <a:chExt cx="7848600" cy="5630763"/>
          </a:xfrm>
        </p:grpSpPr>
        <p:sp>
          <p:nvSpPr>
            <p:cNvPr id="6" name="圆角矩形 5"/>
            <p:cNvSpPr/>
            <p:nvPr/>
          </p:nvSpPr>
          <p:spPr bwMode="auto">
            <a:xfrm>
              <a:off x="838200" y="1676400"/>
              <a:ext cx="7696200" cy="4572000"/>
            </a:xfrm>
            <a:prstGeom prst="roundRect">
              <a:avLst/>
            </a:prstGeom>
            <a:solidFill>
              <a:schemeClr val="accent1">
                <a:lumMod val="40000"/>
                <a:lumOff val="6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eaLnBrk="1" hangingPunct="1">
                <a:lnSpc>
                  <a:spcPct val="125000"/>
                </a:lnSpc>
                <a:spcBef>
                  <a:spcPts val="600"/>
                </a:spcBef>
              </a:pPr>
              <a:endParaRPr lang="en-US" altLang="zh-CN" sz="2665" b="1">
                <a:solidFill>
                  <a:schemeClr val="tx1"/>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7" name="流程图: 联系 6"/>
            <p:cNvSpPr>
              <a:spLocks noChangeAspect="1"/>
            </p:cNvSpPr>
            <p:nvPr/>
          </p:nvSpPr>
          <p:spPr bwMode="auto">
            <a:xfrm>
              <a:off x="685800" y="617637"/>
              <a:ext cx="900213" cy="1806707"/>
            </a:xfrm>
            <a:prstGeom prst="flowChartConnector">
              <a:avLst/>
            </a:prstGeom>
            <a:solidFill>
              <a:srgbClr val="FF99CC"/>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rPr>
                <a:t>7</a:t>
              </a:r>
              <a:endParaRPr kumimoji="0"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grpSp>
      <p:sp>
        <p:nvSpPr>
          <p:cNvPr id="179211" name="矩形 179210"/>
          <p:cNvSpPr/>
          <p:nvPr/>
        </p:nvSpPr>
        <p:spPr>
          <a:xfrm>
            <a:off x="2711450" y="2132965"/>
            <a:ext cx="6532245" cy="1476375"/>
          </a:xfrm>
          <a:prstGeom prst="rect">
            <a:avLst/>
          </a:prstGeom>
          <a:noFill/>
          <a:ln w="9525">
            <a:noFill/>
          </a:ln>
          <a:effectLst>
            <a:prstShdw prst="shdw17" dist="17961" dir="2699999">
              <a:schemeClr val="accent1">
                <a:gamma/>
                <a:shade val="60000"/>
                <a:invGamma/>
              </a:schemeClr>
            </a:prstShdw>
          </a:effectLst>
        </p:spPr>
        <p:txBody>
          <a:bodyPr wrap="square">
            <a:spAutoFit/>
          </a:bodyPr>
          <a:p>
            <a:pPr algn="just">
              <a:lnSpc>
                <a:spcPct val="150000"/>
              </a:lnSpc>
              <a:spcBef>
                <a:spcPts val="600"/>
              </a:spcBef>
            </a:pPr>
            <a:r>
              <a:rPr lang="zh-CN" altLang="en-US" sz="20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上肢偏瘫者，应选择健侧手臂或下肢测量。一侧肢体正在输液或施行手术，应选择对侧肢体测量，避免因血液循环障碍影响血压测量值</a:t>
            </a:r>
            <a:r>
              <a:rPr lang="zh-CN" altLang="en-US" sz="2000" dirty="0">
                <a:latin typeface="微软雅黑" panose="020B0503020204020204" charset="-122"/>
                <a:ea typeface="微软雅黑" panose="020B0503020204020204" charset="-122"/>
                <a:cs typeface="微软雅黑" panose="020B0503020204020204" charset="-122"/>
              </a:rPr>
              <a:t> </a:t>
            </a:r>
            <a:endParaRPr lang="zh-CN" altLang="en-US" sz="2000" dirty="0">
              <a:latin typeface="微软雅黑" panose="020B0503020204020204" charset="-122"/>
              <a:ea typeface="微软雅黑" panose="020B0503020204020204" charset="-122"/>
              <a:cs typeface="微软雅黑" panose="020B0503020204020204" charset="-122"/>
            </a:endParaRPr>
          </a:p>
        </p:txBody>
      </p:sp>
      <p:sp>
        <p:nvSpPr>
          <p:cNvPr id="2" name="圆角矩形 5"/>
          <p:cNvSpPr/>
          <p:nvPr/>
        </p:nvSpPr>
        <p:spPr bwMode="auto">
          <a:xfrm>
            <a:off x="1831340" y="4439285"/>
            <a:ext cx="7720965" cy="1493520"/>
          </a:xfrm>
          <a:prstGeom prst="roundRect">
            <a:avLst/>
          </a:prstGeom>
          <a:solidFill>
            <a:schemeClr val="accent1">
              <a:lumMod val="40000"/>
              <a:lumOff val="6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eaLnBrk="1" hangingPunct="1">
              <a:lnSpc>
                <a:spcPct val="125000"/>
              </a:lnSpc>
              <a:spcBef>
                <a:spcPts val="600"/>
              </a:spcBef>
            </a:pPr>
            <a:endParaRPr lang="en-US" altLang="zh-CN" sz="2665" b="1">
              <a:solidFill>
                <a:schemeClr val="tx1"/>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179221" name="矩形 179220"/>
          <p:cNvSpPr/>
          <p:nvPr/>
        </p:nvSpPr>
        <p:spPr>
          <a:xfrm>
            <a:off x="2783840" y="4941570"/>
            <a:ext cx="6301105" cy="475615"/>
          </a:xfrm>
          <a:prstGeom prst="rect">
            <a:avLst/>
          </a:prstGeom>
          <a:noFill/>
          <a:ln w="9525">
            <a:noFill/>
          </a:ln>
          <a:effectLst>
            <a:prstShdw prst="shdw17" dist="17961" dir="2699999">
              <a:schemeClr val="accent1">
                <a:gamma/>
                <a:shade val="60000"/>
                <a:invGamma/>
              </a:schemeClr>
            </a:prstShdw>
          </a:effectLst>
        </p:spPr>
        <p:txBody>
          <a:bodyPr wrap="square">
            <a:spAutoFit/>
          </a:bodyPr>
          <a:p>
            <a:pPr>
              <a:lnSpc>
                <a:spcPct val="125000"/>
              </a:lnSpc>
              <a:spcBef>
                <a:spcPts val="600"/>
              </a:spcBef>
            </a:pPr>
            <a:r>
              <a:rPr lang="zh-CN" altLang="en-US" sz="2000" b="1" dirty="0">
                <a:solidFill>
                  <a:schemeClr val="tx1"/>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掌握正确测量血压方法，防止误差</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流程图: 联系 3"/>
          <p:cNvSpPr>
            <a:spLocks noChangeAspect="1"/>
          </p:cNvSpPr>
          <p:nvPr>
            <p:custDataLst>
              <p:tags r:id="rId1"/>
            </p:custDataLst>
          </p:nvPr>
        </p:nvSpPr>
        <p:spPr bwMode="auto">
          <a:xfrm>
            <a:off x="8904605" y="5301615"/>
            <a:ext cx="925195" cy="953135"/>
          </a:xfrm>
          <a:prstGeom prst="flowChartConnector">
            <a:avLst/>
          </a:prstGeom>
          <a:solidFill>
            <a:srgbClr val="FF99CC"/>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rPr>
              <a:t>8</a:t>
            </a:r>
            <a:endParaRPr kumimoji="0"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8" name="Title 6"/>
          <p:cNvSpPr txBox="1"/>
          <p:nvPr>
            <p:custDataLst>
              <p:tags r:id="rId2"/>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三、血压的测量</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03" name="文本占位符 153602"/>
          <p:cNvSpPr>
            <a:spLocks noGrp="1"/>
          </p:cNvSpPr>
          <p:nvPr>
            <p:ph type="body" idx="4294967295"/>
          </p:nvPr>
        </p:nvSpPr>
        <p:spPr>
          <a:xfrm>
            <a:off x="478790" y="1844675"/>
            <a:ext cx="6357620" cy="1543685"/>
          </a:xfrm>
        </p:spPr>
        <p:txBody>
          <a:bodyPr>
            <a:normAutofit fontScale="90000"/>
          </a:bodyPr>
          <a:p>
            <a:pPr algn="just">
              <a:lnSpc>
                <a:spcPct val="100000"/>
              </a:lnSpc>
            </a:pPr>
            <a:r>
              <a:rPr lang="zh-CN" altLang="en-US" sz="1800" b="1" dirty="0">
                <a:latin typeface="+mn-lt"/>
                <a:ea typeface="+mn-lt"/>
                <a:cs typeface="+mn-lt"/>
              </a:rPr>
              <a:t>（1）讲解有关高血压的基本知识和控制血压的重要性。</a:t>
            </a:r>
            <a:endParaRPr lang="zh-CN" altLang="en-US" sz="1800" b="1" dirty="0">
              <a:latin typeface="+mn-lt"/>
              <a:ea typeface="+mn-lt"/>
              <a:cs typeface="+mn-lt"/>
            </a:endParaRPr>
          </a:p>
          <a:p>
            <a:pPr algn="just">
              <a:lnSpc>
                <a:spcPct val="100000"/>
              </a:lnSpc>
            </a:pPr>
            <a:r>
              <a:rPr lang="zh-CN" altLang="en-US" sz="1800" b="1" dirty="0">
                <a:latin typeface="+mn-lt"/>
                <a:ea typeface="+mn-lt"/>
                <a:cs typeface="+mn-lt"/>
              </a:rPr>
              <a:t>（2）向患者及其家属介绍正确使用血压计和测量血压的方法。</a:t>
            </a:r>
            <a:endParaRPr lang="zh-CN" altLang="en-US" sz="1800" b="1" dirty="0">
              <a:latin typeface="+mn-lt"/>
              <a:ea typeface="+mn-lt"/>
              <a:cs typeface="+mn-lt"/>
            </a:endParaRPr>
          </a:p>
          <a:p>
            <a:pPr algn="just">
              <a:lnSpc>
                <a:spcPct val="100000"/>
              </a:lnSpc>
            </a:pPr>
            <a:r>
              <a:rPr lang="zh-CN" altLang="en-US" sz="1800" b="1" dirty="0">
                <a:latin typeface="+mn-lt"/>
                <a:ea typeface="+mn-lt"/>
                <a:cs typeface="+mn-lt"/>
              </a:rPr>
              <a:t>（3）指导患者如何采取科学、合理的生活方式及保持平稳的心态。</a:t>
            </a:r>
            <a:endParaRPr lang="zh-CN" altLang="en-US" sz="1800" b="1" dirty="0">
              <a:latin typeface="+mn-lt"/>
              <a:ea typeface="+mn-lt"/>
              <a:cs typeface="+mn-lt"/>
            </a:endParaRPr>
          </a:p>
          <a:p>
            <a:pPr algn="just">
              <a:lnSpc>
                <a:spcPct val="100000"/>
              </a:lnSpc>
            </a:pPr>
            <a:r>
              <a:rPr lang="zh-CN" altLang="en-US" sz="1800" b="1" dirty="0">
                <a:latin typeface="+mn-lt"/>
                <a:ea typeface="+mn-lt"/>
                <a:cs typeface="+mn-lt"/>
              </a:rPr>
              <a:t>（4）指导患者服药，定期复查。</a:t>
            </a:r>
            <a:endParaRPr lang="zh-CN" altLang="en-US" sz="1800" b="1" dirty="0">
              <a:latin typeface="+mn-lt"/>
              <a:ea typeface="+mn-lt"/>
              <a:cs typeface="+mn-lt"/>
            </a:endParaRPr>
          </a:p>
        </p:txBody>
      </p:sp>
      <p:sp>
        <p:nvSpPr>
          <p:cNvPr id="5" name="圆角矩形 4"/>
          <p:cNvSpPr/>
          <p:nvPr/>
        </p:nvSpPr>
        <p:spPr bwMode="auto">
          <a:xfrm>
            <a:off x="767080" y="1080770"/>
            <a:ext cx="2134235" cy="550545"/>
          </a:xfrm>
          <a:prstGeom prst="roundRect">
            <a:avLst/>
          </a:prstGeom>
          <a:solidFill>
            <a:srgbClr val="99CC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sz="2500" b="1" i="0" u="none" strike="noStrike" kern="1200" cap="none" spc="0" normalizeH="0" baseline="0" noProof="0" dirty="0">
                <a:ln>
                  <a:noFill/>
                </a:ln>
                <a:solidFill>
                  <a:schemeClr val="tx1"/>
                </a:solidFill>
                <a:effectLst/>
                <a:uLnTx/>
                <a:uFillTx/>
                <a:latin typeface="+mn-ea"/>
                <a:ea typeface="+mn-ea"/>
                <a:cs typeface="+mn-cs"/>
              </a:rPr>
              <a:t>健康教育</a:t>
            </a:r>
            <a:endParaRPr kumimoji="0" sz="25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三、血压的测量</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圆角矩形 2"/>
          <p:cNvSpPr/>
          <p:nvPr>
            <p:custDataLst>
              <p:tags r:id="rId2"/>
            </p:custDataLst>
          </p:nvPr>
        </p:nvSpPr>
        <p:spPr bwMode="auto">
          <a:xfrm>
            <a:off x="695325" y="3422015"/>
            <a:ext cx="2134235" cy="550545"/>
          </a:xfrm>
          <a:prstGeom prst="roundRect">
            <a:avLst/>
          </a:prstGeom>
          <a:solidFill>
            <a:srgbClr val="99CC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r>
              <a:rPr kumimoji="0" sz="2500" b="1" i="0" u="none" strike="noStrike" kern="1200" cap="none" spc="0" normalizeH="0" baseline="0" noProof="0" dirty="0">
                <a:ln>
                  <a:noFill/>
                </a:ln>
                <a:solidFill>
                  <a:schemeClr val="tx1"/>
                </a:solidFill>
                <a:effectLst/>
                <a:uLnTx/>
                <a:uFillTx/>
                <a:latin typeface="+mn-ea"/>
                <a:ea typeface="+mn-ea"/>
                <a:cs typeface="+mn-cs"/>
              </a:rPr>
              <a:t>目标评价</a:t>
            </a:r>
            <a:endParaRPr kumimoji="0" sz="2500" b="1" i="0" u="none" strike="noStrike" kern="1200" cap="none" spc="0" normalizeH="0" baseline="0" noProof="0" dirty="0">
              <a:ln>
                <a:noFill/>
              </a:ln>
              <a:solidFill>
                <a:schemeClr val="tx1"/>
              </a:solidFill>
              <a:effectLst/>
              <a:uLnTx/>
              <a:uFillTx/>
              <a:latin typeface="+mn-ea"/>
              <a:ea typeface="+mn-ea"/>
              <a:cs typeface="+mn-cs"/>
            </a:endParaRPr>
          </a:p>
        </p:txBody>
      </p:sp>
      <p:sp>
        <p:nvSpPr>
          <p:cNvPr id="6" name="文本占位符 153602"/>
          <p:cNvSpPr>
            <a:spLocks noGrp="1"/>
          </p:cNvSpPr>
          <p:nvPr>
            <p:custDataLst>
              <p:tags r:id="rId3"/>
            </p:custDataLst>
          </p:nvPr>
        </p:nvSpPr>
        <p:spPr>
          <a:xfrm>
            <a:off x="551180" y="4293235"/>
            <a:ext cx="6357620" cy="1543685"/>
          </a:xfrm>
          <a:prstGeom prst="rect">
            <a:avLst/>
          </a:prstGeom>
        </p:spPr>
        <p:txBody>
          <a:bodyPr vert="horz" lIns="91440" tIns="45720" rIns="91440" bIns="45720" rtlCol="0">
            <a:normAutofit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pPr>
            <a:r>
              <a:rPr lang="zh-CN" altLang="en-US" sz="1800" b="1" dirty="0">
                <a:latin typeface="+mn-lt"/>
                <a:ea typeface="+mn-lt"/>
                <a:cs typeface="+mn-lt"/>
              </a:rPr>
              <a:t>（1）患者理解测量血压的目的。</a:t>
            </a:r>
            <a:endParaRPr lang="zh-CN" altLang="en-US" sz="1800" b="1" dirty="0">
              <a:latin typeface="+mn-lt"/>
              <a:ea typeface="+mn-lt"/>
              <a:cs typeface="+mn-lt"/>
            </a:endParaRPr>
          </a:p>
          <a:p>
            <a:pPr algn="just">
              <a:lnSpc>
                <a:spcPct val="100000"/>
              </a:lnSpc>
            </a:pPr>
            <a:r>
              <a:rPr lang="zh-CN" altLang="en-US" sz="1800" b="1" dirty="0">
                <a:latin typeface="+mn-lt"/>
                <a:ea typeface="+mn-lt"/>
                <a:cs typeface="+mn-lt"/>
              </a:rPr>
              <a:t>（2）患者配合，测量结果正确。</a:t>
            </a:r>
            <a:endParaRPr lang="zh-CN" altLang="en-US" sz="1800" b="1" dirty="0">
              <a:latin typeface="+mn-lt"/>
              <a:ea typeface="+mn-lt"/>
              <a:cs typeface="+mn-lt"/>
            </a:endParaRPr>
          </a:p>
          <a:p>
            <a:pPr algn="just">
              <a:lnSpc>
                <a:spcPct val="100000"/>
              </a:lnSpc>
            </a:pPr>
            <a:r>
              <a:rPr lang="zh-CN" altLang="en-US" sz="1800" b="1" dirty="0">
                <a:latin typeface="+mn-lt"/>
                <a:ea typeface="+mn-lt"/>
                <a:cs typeface="+mn-lt"/>
              </a:rPr>
              <a:t>（3）患者知晓血压的正常值。</a:t>
            </a:r>
            <a:endParaRPr lang="zh-CN" altLang="en-US" sz="1800" b="1" dirty="0">
              <a:latin typeface="+mn-lt"/>
              <a:ea typeface="+mn-lt"/>
              <a:cs typeface="+mn-lt"/>
            </a:endParaRPr>
          </a:p>
        </p:txBody>
      </p:sp>
      <p:pic>
        <p:nvPicPr>
          <p:cNvPr id="101" name="图片 100"/>
          <p:cNvPicPr/>
          <p:nvPr/>
        </p:nvPicPr>
        <p:blipFill>
          <a:blip r:embed="rId4"/>
          <a:stretch>
            <a:fillRect/>
          </a:stretch>
        </p:blipFill>
        <p:spPr>
          <a:xfrm>
            <a:off x="7752080" y="1628775"/>
            <a:ext cx="3502660" cy="4196715"/>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442" name="组合 61441"/>
          <p:cNvGrpSpPr/>
          <p:nvPr/>
        </p:nvGrpSpPr>
        <p:grpSpPr>
          <a:xfrm>
            <a:off x="788670" y="1412240"/>
            <a:ext cx="10276205" cy="4370070"/>
            <a:chOff x="127" y="1536"/>
            <a:chExt cx="5324" cy="2298"/>
          </a:xfrm>
        </p:grpSpPr>
        <p:sp>
          <p:nvSpPr>
            <p:cNvPr id="61443" name="椭圆 61442"/>
            <p:cNvSpPr/>
            <p:nvPr/>
          </p:nvSpPr>
          <p:spPr>
            <a:xfrm>
              <a:off x="1563" y="2066"/>
              <a:ext cx="1728" cy="1728"/>
            </a:xfrm>
            <a:prstGeom prst="ellipse">
              <a:avLst/>
            </a:prstGeom>
            <a:solidFill>
              <a:schemeClr val="bg1">
                <a:alpha val="80000"/>
              </a:schemeClr>
            </a:solidFill>
            <a:ln w="9525">
              <a:noFill/>
            </a:ln>
          </p:spPr>
          <p:txBody>
            <a:bodyPr/>
            <a:p>
              <a:endParaRPr lang="zh-CN" altLang="en-US" sz="1865"/>
            </a:p>
          </p:txBody>
        </p:sp>
        <p:sp>
          <p:nvSpPr>
            <p:cNvPr id="61444" name="椭圆 61443"/>
            <p:cNvSpPr/>
            <p:nvPr/>
          </p:nvSpPr>
          <p:spPr>
            <a:xfrm>
              <a:off x="2283" y="2390"/>
              <a:ext cx="1020" cy="1020"/>
            </a:xfrm>
            <a:prstGeom prst="ellipse">
              <a:avLst/>
            </a:prstGeom>
            <a:solidFill>
              <a:srgbClr val="DCDCDC">
                <a:alpha val="50000"/>
              </a:srgbClr>
            </a:solidFill>
            <a:ln w="9525">
              <a:noFill/>
            </a:ln>
          </p:spPr>
          <p:txBody>
            <a:bodyPr/>
            <a:p>
              <a:endParaRPr lang="zh-CN" altLang="en-US" sz="1865"/>
            </a:p>
          </p:txBody>
        </p:sp>
        <p:sp>
          <p:nvSpPr>
            <p:cNvPr id="61445" name="直接连接符 61444"/>
            <p:cNvSpPr/>
            <p:nvPr/>
          </p:nvSpPr>
          <p:spPr>
            <a:xfrm>
              <a:off x="1803" y="2882"/>
              <a:ext cx="960" cy="48"/>
            </a:xfrm>
            <a:prstGeom prst="line">
              <a:avLst/>
            </a:prstGeom>
            <a:ln w="38100" cap="flat" cmpd="sng">
              <a:solidFill>
                <a:schemeClr val="tx1"/>
              </a:solidFill>
              <a:prstDash val="solid"/>
              <a:headEnd type="none" w="med" len="med"/>
              <a:tailEnd type="none" w="med" len="med"/>
            </a:ln>
          </p:spPr>
        </p:sp>
        <p:sp>
          <p:nvSpPr>
            <p:cNvPr id="61446" name="直接连接符 61445"/>
            <p:cNvSpPr/>
            <p:nvPr/>
          </p:nvSpPr>
          <p:spPr>
            <a:xfrm>
              <a:off x="2331" y="2162"/>
              <a:ext cx="576" cy="576"/>
            </a:xfrm>
            <a:prstGeom prst="line">
              <a:avLst/>
            </a:prstGeom>
            <a:ln w="38100" cap="flat" cmpd="sng">
              <a:solidFill>
                <a:schemeClr val="tx1"/>
              </a:solidFill>
              <a:prstDash val="solid"/>
              <a:headEnd type="none" w="med" len="med"/>
              <a:tailEnd type="none" w="med" len="med"/>
            </a:ln>
          </p:spPr>
        </p:sp>
        <p:sp>
          <p:nvSpPr>
            <p:cNvPr id="61447" name="直接连接符 61446"/>
            <p:cNvSpPr/>
            <p:nvPr/>
          </p:nvSpPr>
          <p:spPr>
            <a:xfrm>
              <a:off x="3147" y="3074"/>
              <a:ext cx="144" cy="96"/>
            </a:xfrm>
            <a:prstGeom prst="line">
              <a:avLst/>
            </a:prstGeom>
            <a:ln w="38100" cap="flat" cmpd="sng">
              <a:solidFill>
                <a:schemeClr val="tx1"/>
              </a:solidFill>
              <a:prstDash val="solid"/>
              <a:headEnd type="none" w="med" len="med"/>
              <a:tailEnd type="none" w="med" len="med"/>
            </a:ln>
          </p:spPr>
        </p:sp>
        <p:sp>
          <p:nvSpPr>
            <p:cNvPr id="61448" name="直接连接符 61447"/>
            <p:cNvSpPr/>
            <p:nvPr/>
          </p:nvSpPr>
          <p:spPr>
            <a:xfrm flipV="1">
              <a:off x="3147" y="2258"/>
              <a:ext cx="336" cy="528"/>
            </a:xfrm>
            <a:prstGeom prst="line">
              <a:avLst/>
            </a:prstGeom>
            <a:ln w="38100" cap="flat" cmpd="sng">
              <a:solidFill>
                <a:schemeClr val="tx1"/>
              </a:solidFill>
              <a:prstDash val="solid"/>
              <a:headEnd type="none" w="med" len="med"/>
              <a:tailEnd type="none" w="med" len="med"/>
            </a:ln>
          </p:spPr>
        </p:sp>
        <p:sp>
          <p:nvSpPr>
            <p:cNvPr id="61449" name="椭圆 61448"/>
            <p:cNvSpPr/>
            <p:nvPr/>
          </p:nvSpPr>
          <p:spPr>
            <a:xfrm>
              <a:off x="2685" y="2636"/>
              <a:ext cx="564" cy="564"/>
            </a:xfrm>
            <a:prstGeom prst="ellipse">
              <a:avLst/>
            </a:prstGeom>
            <a:solidFill>
              <a:srgbClr val="C0C0C0">
                <a:alpha val="50000"/>
              </a:srgbClr>
            </a:solidFill>
            <a:ln w="9525">
              <a:noFill/>
            </a:ln>
          </p:spPr>
          <p:txBody>
            <a:bodyPr/>
            <a:p>
              <a:endParaRPr lang="zh-CN" altLang="en-US" sz="1865"/>
            </a:p>
          </p:txBody>
        </p:sp>
        <p:grpSp>
          <p:nvGrpSpPr>
            <p:cNvPr id="61450" name="组合 61449"/>
            <p:cNvGrpSpPr/>
            <p:nvPr/>
          </p:nvGrpSpPr>
          <p:grpSpPr>
            <a:xfrm>
              <a:off x="1755" y="1538"/>
              <a:ext cx="722" cy="872"/>
              <a:chOff x="2064" y="1008"/>
              <a:chExt cx="722" cy="872"/>
            </a:xfrm>
          </p:grpSpPr>
          <p:sp>
            <p:nvSpPr>
              <p:cNvPr id="61451" name="椭圆 61450"/>
              <p:cNvSpPr/>
              <p:nvPr/>
            </p:nvSpPr>
            <p:spPr>
              <a:xfrm>
                <a:off x="2064" y="1008"/>
                <a:ext cx="722" cy="727"/>
              </a:xfrm>
              <a:prstGeom prst="ellipse">
                <a:avLst/>
              </a:prstGeom>
              <a:solidFill>
                <a:srgbClr val="EAEAEA">
                  <a:alpha val="50000"/>
                </a:srgbClr>
              </a:solidFill>
              <a:ln w="9525">
                <a:noFill/>
              </a:ln>
            </p:spPr>
            <p:txBody>
              <a:bodyPr/>
              <a:p>
                <a:endParaRPr lang="zh-CN" altLang="en-US" sz="1865"/>
              </a:p>
            </p:txBody>
          </p:sp>
          <p:grpSp>
            <p:nvGrpSpPr>
              <p:cNvPr id="61452" name="组合 61451"/>
              <p:cNvGrpSpPr/>
              <p:nvPr/>
            </p:nvGrpSpPr>
            <p:grpSpPr>
              <a:xfrm>
                <a:off x="2086" y="1031"/>
                <a:ext cx="680" cy="849"/>
                <a:chOff x="3975" y="1593"/>
                <a:chExt cx="931" cy="1163"/>
              </a:xfrm>
            </p:grpSpPr>
            <p:pic>
              <p:nvPicPr>
                <p:cNvPr id="61453" name="图片 61452" descr="circuler_1"/>
                <p:cNvPicPr>
                  <a:picLocks noChangeAspect="1"/>
                </p:cNvPicPr>
                <p:nvPr/>
              </p:nvPicPr>
              <p:blipFill>
                <a:blip r:embed="rId1"/>
                <a:stretch>
                  <a:fillRect/>
                </a:stretch>
              </p:blipFill>
              <p:spPr>
                <a:xfrm>
                  <a:off x="3975" y="1593"/>
                  <a:ext cx="925" cy="935"/>
                </a:xfrm>
                <a:prstGeom prst="rect">
                  <a:avLst/>
                </a:prstGeom>
                <a:noFill/>
                <a:ln w="9525">
                  <a:noFill/>
                </a:ln>
              </p:spPr>
            </p:pic>
            <p:sp>
              <p:nvSpPr>
                <p:cNvPr id="61454" name="椭圆 61453"/>
                <p:cNvSpPr/>
                <p:nvPr/>
              </p:nvSpPr>
              <p:spPr>
                <a:xfrm>
                  <a:off x="3975" y="1593"/>
                  <a:ext cx="931" cy="937"/>
                </a:xfrm>
                <a:prstGeom prst="ellipse">
                  <a:avLst/>
                </a:prstGeom>
                <a:solidFill>
                  <a:schemeClr val="tx2">
                    <a:alpha val="50000"/>
                  </a:schemeClr>
                </a:solidFill>
                <a:ln w="9525">
                  <a:noFill/>
                </a:ln>
              </p:spPr>
              <p:txBody>
                <a:bodyPr/>
                <a:p>
                  <a:endParaRPr lang="zh-CN" altLang="en-US" sz="1865"/>
                </a:p>
              </p:txBody>
            </p:sp>
            <p:pic>
              <p:nvPicPr>
                <p:cNvPr id="61455" name="图片 61454" descr="light_shadow1"/>
                <p:cNvPicPr>
                  <a:picLocks noChangeAspect="1"/>
                </p:cNvPicPr>
                <p:nvPr/>
              </p:nvPicPr>
              <p:blipFill>
                <a:blip r:embed="rId2"/>
                <a:srcRect t="14285"/>
                <a:stretch>
                  <a:fillRect/>
                </a:stretch>
              </p:blipFill>
              <p:spPr>
                <a:xfrm>
                  <a:off x="3984" y="1632"/>
                  <a:ext cx="682" cy="585"/>
                </a:xfrm>
                <a:prstGeom prst="rect">
                  <a:avLst/>
                </a:prstGeom>
                <a:noFill/>
                <a:ln w="9525">
                  <a:noFill/>
                </a:ln>
              </p:spPr>
            </p:pic>
            <p:grpSp>
              <p:nvGrpSpPr>
                <p:cNvPr id="61456" name="组合 61455"/>
                <p:cNvGrpSpPr/>
                <p:nvPr/>
              </p:nvGrpSpPr>
              <p:grpSpPr>
                <a:xfrm rot="-3733502" flipH="1" flipV="1">
                  <a:off x="4256" y="2247"/>
                  <a:ext cx="820" cy="198"/>
                  <a:chOff x="2532" y="1051"/>
                  <a:chExt cx="893" cy="246"/>
                </a:xfrm>
              </p:grpSpPr>
              <p:grpSp>
                <p:nvGrpSpPr>
                  <p:cNvPr id="61457" name="组合 61456"/>
                  <p:cNvGrpSpPr/>
                  <p:nvPr/>
                </p:nvGrpSpPr>
                <p:grpSpPr>
                  <a:xfrm>
                    <a:off x="2532" y="1051"/>
                    <a:ext cx="743" cy="185"/>
                    <a:chOff x="1565" y="2568"/>
                    <a:chExt cx="1118" cy="279"/>
                  </a:xfrm>
                </p:grpSpPr>
                <p:sp>
                  <p:nvSpPr>
                    <p:cNvPr id="61458" name="新月形 61457"/>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59" name="新月形 61458"/>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60" name="新月形 61459"/>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61" name="新月形 61460"/>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nvGrpSpPr>
                  <p:cNvPr id="61462" name="组合 61461"/>
                  <p:cNvGrpSpPr/>
                  <p:nvPr/>
                </p:nvGrpSpPr>
                <p:grpSpPr>
                  <a:xfrm rot="1353540">
                    <a:off x="2682" y="1111"/>
                    <a:ext cx="743" cy="186"/>
                    <a:chOff x="1565" y="2568"/>
                    <a:chExt cx="1118" cy="279"/>
                  </a:xfrm>
                </p:grpSpPr>
                <p:sp>
                  <p:nvSpPr>
                    <p:cNvPr id="61463" name="新月形 61462"/>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64" name="新月形 61463"/>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65" name="新月形 61464"/>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66" name="新月形 61465"/>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grpSp>
          <p:grpSp>
            <p:nvGrpSpPr>
              <p:cNvPr id="61467" name="组合 61466"/>
              <p:cNvGrpSpPr/>
              <p:nvPr/>
            </p:nvGrpSpPr>
            <p:grpSpPr>
              <a:xfrm rot="-3733502" flipH="1" flipV="1">
                <a:off x="2362" y="1504"/>
                <a:ext cx="527" cy="128"/>
                <a:chOff x="2532" y="1051"/>
                <a:chExt cx="893" cy="246"/>
              </a:xfrm>
            </p:grpSpPr>
            <p:grpSp>
              <p:nvGrpSpPr>
                <p:cNvPr id="61468" name="组合 61467"/>
                <p:cNvGrpSpPr/>
                <p:nvPr/>
              </p:nvGrpSpPr>
              <p:grpSpPr>
                <a:xfrm>
                  <a:off x="2532" y="1051"/>
                  <a:ext cx="743" cy="185"/>
                  <a:chOff x="1565" y="2568"/>
                  <a:chExt cx="1118" cy="279"/>
                </a:xfrm>
              </p:grpSpPr>
              <p:sp>
                <p:nvSpPr>
                  <p:cNvPr id="61469" name="新月形 61468"/>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70" name="新月形 61469"/>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71" name="新月形 61470"/>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72" name="新月形 61471"/>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nvGrpSpPr>
                <p:cNvPr id="61473" name="组合 61472"/>
                <p:cNvGrpSpPr/>
                <p:nvPr/>
              </p:nvGrpSpPr>
              <p:grpSpPr>
                <a:xfrm rot="1353540">
                  <a:off x="2682" y="1111"/>
                  <a:ext cx="743" cy="186"/>
                  <a:chOff x="1565" y="2568"/>
                  <a:chExt cx="1118" cy="279"/>
                </a:xfrm>
              </p:grpSpPr>
              <p:sp>
                <p:nvSpPr>
                  <p:cNvPr id="61474" name="新月形 61473"/>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75" name="新月形 61474"/>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76" name="新月形 61475"/>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77" name="新月形 61476"/>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sp>
            <p:nvSpPr>
              <p:cNvPr id="61478" name="矩形 61477"/>
              <p:cNvSpPr/>
              <p:nvPr/>
            </p:nvSpPr>
            <p:spPr>
              <a:xfrm>
                <a:off x="2195" y="1199"/>
                <a:ext cx="472" cy="250"/>
              </a:xfrm>
              <a:prstGeom prst="rect">
                <a:avLst/>
              </a:prstGeom>
              <a:noFill/>
              <a:ln w="9525">
                <a:noFill/>
              </a:ln>
              <a:scene3d>
                <a:camera prst="legacyObliqueTopRight">
                  <a:rot lat="0" lon="0" rev="0"/>
                </a:camera>
                <a:lightRig rig="legacyFlat2" dir="t"/>
              </a:scene3d>
              <a:sp3d extrusionH="163500" prstMaterial="legacyMetal">
                <a:bevelT w="13500" h="13500" prst="angle"/>
                <a:bevelB w="13500" h="13500" prst="angle"/>
                <a:extrusionClr>
                  <a:srgbClr val="66CCFF"/>
                </a:extrusionClr>
              </a:sp3d>
            </p:spPr>
            <p:txBody>
              <a:bodyPr wrap="square" anchor="t" anchorCtr="0">
                <a:spAutoFit/>
                <a:flatTx/>
              </a:bodyPr>
              <a:p>
                <a:pPr algn="ctr"/>
                <a:r>
                  <a:rPr lang="zh-CN" altLang="en-US" sz="2500" b="1" dirty="0">
                    <a:solidFill>
                      <a:schemeClr val="tx1"/>
                    </a:solidFill>
                    <a:latin typeface="微软雅黑" panose="020B0503020204020204" charset="-122"/>
                    <a:ea typeface="微软雅黑" panose="020B0503020204020204" charset="-122"/>
                  </a:rPr>
                  <a:t>体温</a:t>
                </a:r>
                <a:endParaRPr lang="zh-CN" altLang="en-US" sz="2500" b="1">
                  <a:solidFill>
                    <a:schemeClr val="tx1"/>
                  </a:solidFill>
                  <a:latin typeface="微软雅黑" panose="020B0503020204020204" charset="-122"/>
                  <a:ea typeface="微软雅黑" panose="020B0503020204020204" charset="-122"/>
                </a:endParaRPr>
              </a:p>
            </p:txBody>
          </p:sp>
        </p:grpSp>
        <p:grpSp>
          <p:nvGrpSpPr>
            <p:cNvPr id="61479" name="组合 61478"/>
            <p:cNvGrpSpPr/>
            <p:nvPr/>
          </p:nvGrpSpPr>
          <p:grpSpPr>
            <a:xfrm>
              <a:off x="1132" y="2418"/>
              <a:ext cx="722" cy="872"/>
              <a:chOff x="2064" y="1008"/>
              <a:chExt cx="722" cy="872"/>
            </a:xfrm>
          </p:grpSpPr>
          <p:sp>
            <p:nvSpPr>
              <p:cNvPr id="61480" name="椭圆 61479"/>
              <p:cNvSpPr/>
              <p:nvPr/>
            </p:nvSpPr>
            <p:spPr>
              <a:xfrm>
                <a:off x="2064" y="1008"/>
                <a:ext cx="722" cy="727"/>
              </a:xfrm>
              <a:prstGeom prst="ellipse">
                <a:avLst/>
              </a:prstGeom>
              <a:solidFill>
                <a:srgbClr val="EAEAEA">
                  <a:alpha val="50000"/>
                </a:srgbClr>
              </a:solidFill>
              <a:ln w="9525">
                <a:noFill/>
              </a:ln>
            </p:spPr>
            <p:txBody>
              <a:bodyPr/>
              <a:p>
                <a:endParaRPr lang="zh-CN" altLang="en-US" sz="1865"/>
              </a:p>
            </p:txBody>
          </p:sp>
          <p:grpSp>
            <p:nvGrpSpPr>
              <p:cNvPr id="61481" name="组合 61480"/>
              <p:cNvGrpSpPr/>
              <p:nvPr/>
            </p:nvGrpSpPr>
            <p:grpSpPr>
              <a:xfrm>
                <a:off x="2086" y="1031"/>
                <a:ext cx="680" cy="849"/>
                <a:chOff x="3975" y="1593"/>
                <a:chExt cx="931" cy="1163"/>
              </a:xfrm>
            </p:grpSpPr>
            <p:pic>
              <p:nvPicPr>
                <p:cNvPr id="61482" name="图片 61481" descr="circuler_1"/>
                <p:cNvPicPr>
                  <a:picLocks noChangeAspect="1"/>
                </p:cNvPicPr>
                <p:nvPr/>
              </p:nvPicPr>
              <p:blipFill>
                <a:blip r:embed="rId1"/>
                <a:stretch>
                  <a:fillRect/>
                </a:stretch>
              </p:blipFill>
              <p:spPr>
                <a:xfrm>
                  <a:off x="3975" y="1593"/>
                  <a:ext cx="925" cy="935"/>
                </a:xfrm>
                <a:prstGeom prst="rect">
                  <a:avLst/>
                </a:prstGeom>
                <a:noFill/>
                <a:ln w="9525">
                  <a:noFill/>
                </a:ln>
              </p:spPr>
            </p:pic>
            <p:sp>
              <p:nvSpPr>
                <p:cNvPr id="61483" name="椭圆 61482"/>
                <p:cNvSpPr/>
                <p:nvPr/>
              </p:nvSpPr>
              <p:spPr>
                <a:xfrm>
                  <a:off x="3975" y="1593"/>
                  <a:ext cx="931" cy="937"/>
                </a:xfrm>
                <a:prstGeom prst="ellipse">
                  <a:avLst/>
                </a:prstGeom>
                <a:solidFill>
                  <a:schemeClr val="accent2">
                    <a:alpha val="50000"/>
                  </a:schemeClr>
                </a:solidFill>
                <a:ln w="9525">
                  <a:noFill/>
                </a:ln>
              </p:spPr>
              <p:txBody>
                <a:bodyPr/>
                <a:p>
                  <a:endParaRPr lang="zh-CN" altLang="en-US" sz="1865"/>
                </a:p>
              </p:txBody>
            </p:sp>
            <p:pic>
              <p:nvPicPr>
                <p:cNvPr id="61484" name="图片 61483" descr="light_shadow1"/>
                <p:cNvPicPr>
                  <a:picLocks noChangeAspect="1"/>
                </p:cNvPicPr>
                <p:nvPr/>
              </p:nvPicPr>
              <p:blipFill>
                <a:blip r:embed="rId2"/>
                <a:srcRect t="14285"/>
                <a:stretch>
                  <a:fillRect/>
                </a:stretch>
              </p:blipFill>
              <p:spPr>
                <a:xfrm>
                  <a:off x="3984" y="1632"/>
                  <a:ext cx="682" cy="585"/>
                </a:xfrm>
                <a:prstGeom prst="rect">
                  <a:avLst/>
                </a:prstGeom>
                <a:noFill/>
                <a:ln w="9525">
                  <a:noFill/>
                </a:ln>
              </p:spPr>
            </p:pic>
            <p:grpSp>
              <p:nvGrpSpPr>
                <p:cNvPr id="61485" name="组合 61484"/>
                <p:cNvGrpSpPr/>
                <p:nvPr/>
              </p:nvGrpSpPr>
              <p:grpSpPr>
                <a:xfrm rot="-3733502" flipH="1" flipV="1">
                  <a:off x="4256" y="2247"/>
                  <a:ext cx="820" cy="198"/>
                  <a:chOff x="2532" y="1051"/>
                  <a:chExt cx="893" cy="246"/>
                </a:xfrm>
              </p:grpSpPr>
              <p:grpSp>
                <p:nvGrpSpPr>
                  <p:cNvPr id="61486" name="组合 61485"/>
                  <p:cNvGrpSpPr/>
                  <p:nvPr/>
                </p:nvGrpSpPr>
                <p:grpSpPr>
                  <a:xfrm>
                    <a:off x="2532" y="1051"/>
                    <a:ext cx="743" cy="185"/>
                    <a:chOff x="1565" y="2568"/>
                    <a:chExt cx="1118" cy="279"/>
                  </a:xfrm>
                </p:grpSpPr>
                <p:sp>
                  <p:nvSpPr>
                    <p:cNvPr id="61487" name="新月形 61486"/>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88" name="新月形 61487"/>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89" name="新月形 61488"/>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90" name="新月形 61489"/>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nvGrpSpPr>
                  <p:cNvPr id="61491" name="组合 61490"/>
                  <p:cNvGrpSpPr/>
                  <p:nvPr/>
                </p:nvGrpSpPr>
                <p:grpSpPr>
                  <a:xfrm rot="1353540">
                    <a:off x="2682" y="1111"/>
                    <a:ext cx="743" cy="186"/>
                    <a:chOff x="1565" y="2568"/>
                    <a:chExt cx="1118" cy="279"/>
                  </a:xfrm>
                </p:grpSpPr>
                <p:sp>
                  <p:nvSpPr>
                    <p:cNvPr id="61492" name="新月形 61491"/>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93" name="新月形 61492"/>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94" name="新月形 61493"/>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95" name="新月形 61494"/>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grpSp>
          <p:grpSp>
            <p:nvGrpSpPr>
              <p:cNvPr id="61496" name="组合 61495"/>
              <p:cNvGrpSpPr/>
              <p:nvPr/>
            </p:nvGrpSpPr>
            <p:grpSpPr>
              <a:xfrm rot="-3733502" flipH="1" flipV="1">
                <a:off x="2362" y="1504"/>
                <a:ext cx="527" cy="128"/>
                <a:chOff x="2532" y="1051"/>
                <a:chExt cx="893" cy="246"/>
              </a:xfrm>
            </p:grpSpPr>
            <p:grpSp>
              <p:nvGrpSpPr>
                <p:cNvPr id="61497" name="组合 61496"/>
                <p:cNvGrpSpPr/>
                <p:nvPr/>
              </p:nvGrpSpPr>
              <p:grpSpPr>
                <a:xfrm>
                  <a:off x="2532" y="1051"/>
                  <a:ext cx="743" cy="185"/>
                  <a:chOff x="1565" y="2568"/>
                  <a:chExt cx="1118" cy="279"/>
                </a:xfrm>
              </p:grpSpPr>
              <p:sp>
                <p:nvSpPr>
                  <p:cNvPr id="61498" name="新月形 61497"/>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499" name="新月形 61498"/>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00" name="新月形 61499"/>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01" name="新月形 61500"/>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nvGrpSpPr>
                <p:cNvPr id="61502" name="组合 61501"/>
                <p:cNvGrpSpPr/>
                <p:nvPr/>
              </p:nvGrpSpPr>
              <p:grpSpPr>
                <a:xfrm rot="1353540">
                  <a:off x="2682" y="1111"/>
                  <a:ext cx="743" cy="186"/>
                  <a:chOff x="1565" y="2568"/>
                  <a:chExt cx="1118" cy="279"/>
                </a:xfrm>
              </p:grpSpPr>
              <p:sp>
                <p:nvSpPr>
                  <p:cNvPr id="61503" name="新月形 61502"/>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04" name="新月形 61503"/>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05" name="新月形 61504"/>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06" name="新月形 61505"/>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sp>
            <p:nvSpPr>
              <p:cNvPr id="61507" name="矩形 61506"/>
              <p:cNvSpPr/>
              <p:nvPr/>
            </p:nvSpPr>
            <p:spPr>
              <a:xfrm>
                <a:off x="2194" y="1237"/>
                <a:ext cx="472" cy="250"/>
              </a:xfrm>
              <a:prstGeom prst="rect">
                <a:avLst/>
              </a:prstGeom>
              <a:noFill/>
              <a:ln w="9525">
                <a:noFill/>
              </a:ln>
              <a:scene3d>
                <a:camera prst="legacyObliqueTopRight">
                  <a:rot lat="0" lon="0" rev="0"/>
                </a:camera>
                <a:lightRig rig="legacyFlat2" dir="t"/>
              </a:scene3d>
              <a:sp3d extrusionH="163500" prstMaterial="legacyMetal">
                <a:bevelT w="13500" h="13500" prst="angle"/>
                <a:bevelB w="13500" h="13500" prst="angle"/>
                <a:extrusionClr>
                  <a:srgbClr val="66CCFF"/>
                </a:extrusionClr>
              </a:sp3d>
            </p:spPr>
            <p:txBody>
              <a:bodyPr wrap="square" anchor="t" anchorCtr="0">
                <a:spAutoFit/>
                <a:flatTx/>
              </a:bodyPr>
              <a:p>
                <a:pPr algn="ctr"/>
                <a:r>
                  <a:rPr lang="zh-CN" altLang="en-US" sz="2500" b="1" dirty="0">
                    <a:solidFill>
                      <a:srgbClr val="000000"/>
                    </a:solidFill>
                    <a:latin typeface="+mn-lt"/>
                    <a:ea typeface="+mn-lt"/>
                  </a:rPr>
                  <a:t>呼吸</a:t>
                </a:r>
                <a:endParaRPr lang="zh-CN" altLang="en-US" sz="2500" b="1" dirty="0">
                  <a:solidFill>
                    <a:srgbClr val="000000"/>
                  </a:solidFill>
                  <a:latin typeface="+mn-lt"/>
                  <a:ea typeface="+mn-lt"/>
                </a:endParaRPr>
              </a:p>
            </p:txBody>
          </p:sp>
        </p:grpSp>
        <p:grpSp>
          <p:nvGrpSpPr>
            <p:cNvPr id="61508" name="组合 61507"/>
            <p:cNvGrpSpPr/>
            <p:nvPr/>
          </p:nvGrpSpPr>
          <p:grpSpPr>
            <a:xfrm>
              <a:off x="3277" y="2962"/>
              <a:ext cx="722" cy="872"/>
              <a:chOff x="2064" y="1008"/>
              <a:chExt cx="722" cy="872"/>
            </a:xfrm>
          </p:grpSpPr>
          <p:sp>
            <p:nvSpPr>
              <p:cNvPr id="61509" name="椭圆 61508"/>
              <p:cNvSpPr/>
              <p:nvPr/>
            </p:nvSpPr>
            <p:spPr>
              <a:xfrm>
                <a:off x="2064" y="1008"/>
                <a:ext cx="722" cy="727"/>
              </a:xfrm>
              <a:prstGeom prst="ellipse">
                <a:avLst/>
              </a:prstGeom>
              <a:solidFill>
                <a:srgbClr val="EAEAEA">
                  <a:alpha val="50000"/>
                </a:srgbClr>
              </a:solidFill>
              <a:ln w="9525">
                <a:noFill/>
              </a:ln>
            </p:spPr>
            <p:txBody>
              <a:bodyPr/>
              <a:p>
                <a:endParaRPr lang="zh-CN" altLang="en-US" sz="1865"/>
              </a:p>
            </p:txBody>
          </p:sp>
          <p:grpSp>
            <p:nvGrpSpPr>
              <p:cNvPr id="61510" name="组合 61509"/>
              <p:cNvGrpSpPr/>
              <p:nvPr/>
            </p:nvGrpSpPr>
            <p:grpSpPr>
              <a:xfrm>
                <a:off x="2086" y="1031"/>
                <a:ext cx="680" cy="849"/>
                <a:chOff x="3975" y="1593"/>
                <a:chExt cx="931" cy="1163"/>
              </a:xfrm>
            </p:grpSpPr>
            <p:pic>
              <p:nvPicPr>
                <p:cNvPr id="61511" name="图片 61510" descr="circuler_1"/>
                <p:cNvPicPr>
                  <a:picLocks noChangeAspect="1"/>
                </p:cNvPicPr>
                <p:nvPr/>
              </p:nvPicPr>
              <p:blipFill>
                <a:blip r:embed="rId1"/>
                <a:stretch>
                  <a:fillRect/>
                </a:stretch>
              </p:blipFill>
              <p:spPr>
                <a:xfrm>
                  <a:off x="3975" y="1593"/>
                  <a:ext cx="925" cy="935"/>
                </a:xfrm>
                <a:prstGeom prst="rect">
                  <a:avLst/>
                </a:prstGeom>
                <a:noFill/>
                <a:ln w="9525">
                  <a:noFill/>
                </a:ln>
              </p:spPr>
            </p:pic>
            <p:sp>
              <p:nvSpPr>
                <p:cNvPr id="61512" name="椭圆 61511"/>
                <p:cNvSpPr/>
                <p:nvPr/>
              </p:nvSpPr>
              <p:spPr>
                <a:xfrm>
                  <a:off x="3975" y="1593"/>
                  <a:ext cx="931" cy="937"/>
                </a:xfrm>
                <a:prstGeom prst="ellipse">
                  <a:avLst/>
                </a:prstGeom>
                <a:solidFill>
                  <a:schemeClr val="accent1">
                    <a:alpha val="50000"/>
                  </a:schemeClr>
                </a:solidFill>
                <a:ln w="9525">
                  <a:noFill/>
                </a:ln>
              </p:spPr>
              <p:txBody>
                <a:bodyPr/>
                <a:p>
                  <a:endParaRPr lang="zh-CN" altLang="en-US" sz="1865"/>
                </a:p>
              </p:txBody>
            </p:sp>
            <p:pic>
              <p:nvPicPr>
                <p:cNvPr id="61513" name="图片 61512" descr="light_shadow1"/>
                <p:cNvPicPr>
                  <a:picLocks noChangeAspect="1"/>
                </p:cNvPicPr>
                <p:nvPr/>
              </p:nvPicPr>
              <p:blipFill>
                <a:blip r:embed="rId2"/>
                <a:srcRect t="14296"/>
                <a:stretch>
                  <a:fillRect/>
                </a:stretch>
              </p:blipFill>
              <p:spPr>
                <a:xfrm>
                  <a:off x="3984" y="1632"/>
                  <a:ext cx="682" cy="585"/>
                </a:xfrm>
                <a:prstGeom prst="rect">
                  <a:avLst/>
                </a:prstGeom>
                <a:noFill/>
                <a:ln w="3175">
                  <a:noFill/>
                </a:ln>
              </p:spPr>
            </p:pic>
            <p:grpSp>
              <p:nvGrpSpPr>
                <p:cNvPr id="61514" name="组合 61513"/>
                <p:cNvGrpSpPr/>
                <p:nvPr/>
              </p:nvGrpSpPr>
              <p:grpSpPr>
                <a:xfrm rot="-3733502" flipH="1" flipV="1">
                  <a:off x="4256" y="2247"/>
                  <a:ext cx="820" cy="198"/>
                  <a:chOff x="2532" y="1051"/>
                  <a:chExt cx="893" cy="246"/>
                </a:xfrm>
              </p:grpSpPr>
              <p:grpSp>
                <p:nvGrpSpPr>
                  <p:cNvPr id="61515" name="组合 61514"/>
                  <p:cNvGrpSpPr/>
                  <p:nvPr/>
                </p:nvGrpSpPr>
                <p:grpSpPr>
                  <a:xfrm>
                    <a:off x="2532" y="1051"/>
                    <a:ext cx="743" cy="185"/>
                    <a:chOff x="1565" y="2568"/>
                    <a:chExt cx="1118" cy="279"/>
                  </a:xfrm>
                </p:grpSpPr>
                <p:sp>
                  <p:nvSpPr>
                    <p:cNvPr id="61516" name="新月形 61515"/>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17" name="新月形 61516"/>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18" name="新月形 61517"/>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19" name="新月形 61518"/>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nvGrpSpPr>
                  <p:cNvPr id="61520" name="组合 61519"/>
                  <p:cNvGrpSpPr/>
                  <p:nvPr/>
                </p:nvGrpSpPr>
                <p:grpSpPr>
                  <a:xfrm rot="1353540">
                    <a:off x="2682" y="1111"/>
                    <a:ext cx="743" cy="186"/>
                    <a:chOff x="1565" y="2568"/>
                    <a:chExt cx="1118" cy="279"/>
                  </a:xfrm>
                </p:grpSpPr>
                <p:sp>
                  <p:nvSpPr>
                    <p:cNvPr id="61521" name="新月形 61520"/>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22" name="新月形 61521"/>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23" name="新月形 61522"/>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24" name="新月形 61523"/>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grpSp>
          <p:grpSp>
            <p:nvGrpSpPr>
              <p:cNvPr id="61525" name="组合 61524"/>
              <p:cNvGrpSpPr/>
              <p:nvPr/>
            </p:nvGrpSpPr>
            <p:grpSpPr>
              <a:xfrm rot="-3733502" flipH="1" flipV="1">
                <a:off x="2362" y="1504"/>
                <a:ext cx="527" cy="128"/>
                <a:chOff x="2532" y="1051"/>
                <a:chExt cx="893" cy="246"/>
              </a:xfrm>
            </p:grpSpPr>
            <p:grpSp>
              <p:nvGrpSpPr>
                <p:cNvPr id="61526" name="组合 61525"/>
                <p:cNvGrpSpPr/>
                <p:nvPr/>
              </p:nvGrpSpPr>
              <p:grpSpPr>
                <a:xfrm>
                  <a:off x="2532" y="1051"/>
                  <a:ext cx="743" cy="185"/>
                  <a:chOff x="1565" y="2568"/>
                  <a:chExt cx="1118" cy="279"/>
                </a:xfrm>
              </p:grpSpPr>
              <p:sp>
                <p:nvSpPr>
                  <p:cNvPr id="61527" name="新月形 61526"/>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28" name="新月形 61527"/>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29" name="新月形 61528"/>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30" name="新月形 61529"/>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nvGrpSpPr>
                <p:cNvPr id="61531" name="组合 61530"/>
                <p:cNvGrpSpPr/>
                <p:nvPr/>
              </p:nvGrpSpPr>
              <p:grpSpPr>
                <a:xfrm rot="1353540">
                  <a:off x="2682" y="1111"/>
                  <a:ext cx="743" cy="186"/>
                  <a:chOff x="1565" y="2568"/>
                  <a:chExt cx="1118" cy="279"/>
                </a:xfrm>
              </p:grpSpPr>
              <p:sp>
                <p:nvSpPr>
                  <p:cNvPr id="61532" name="新月形 61531"/>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33" name="新月形 61532"/>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34" name="新月形 61533"/>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35" name="新月形 61534"/>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sp>
            <p:nvSpPr>
              <p:cNvPr id="61536" name="矩形 61535"/>
              <p:cNvSpPr/>
              <p:nvPr/>
            </p:nvSpPr>
            <p:spPr>
              <a:xfrm>
                <a:off x="2196" y="1199"/>
                <a:ext cx="472" cy="250"/>
              </a:xfrm>
              <a:prstGeom prst="rect">
                <a:avLst/>
              </a:prstGeom>
              <a:noFill/>
              <a:ln w="9525">
                <a:noFill/>
              </a:ln>
              <a:scene3d>
                <a:camera prst="legacyObliqueTopRight">
                  <a:rot lat="0" lon="0" rev="0"/>
                </a:camera>
                <a:lightRig rig="legacyFlat2" dir="t"/>
              </a:scene3d>
              <a:sp3d extrusionH="163500" prstMaterial="legacyMetal">
                <a:bevelT w="13500" h="13500" prst="angle"/>
                <a:bevelB w="13500" h="13500" prst="angle"/>
                <a:extrusionClr>
                  <a:srgbClr val="66CCFF"/>
                </a:extrusionClr>
              </a:sp3d>
            </p:spPr>
            <p:txBody>
              <a:bodyPr wrap="square" anchor="t" anchorCtr="0">
                <a:spAutoFit/>
                <a:flatTx/>
              </a:bodyPr>
              <a:p>
                <a:pPr algn="ctr"/>
                <a:r>
                  <a:rPr lang="zh-CN" altLang="en-US" sz="2500" b="1" dirty="0">
                    <a:solidFill>
                      <a:srgbClr val="000000"/>
                    </a:solidFill>
                    <a:latin typeface="微软雅黑" panose="020B0503020204020204" charset="-122"/>
                    <a:ea typeface="微软雅黑" panose="020B0503020204020204" charset="-122"/>
                  </a:rPr>
                  <a:t>血压</a:t>
                </a:r>
                <a:endParaRPr lang="zh-CN" altLang="en-US" sz="2500" b="1" dirty="0">
                  <a:solidFill>
                    <a:srgbClr val="000000"/>
                  </a:solidFill>
                  <a:latin typeface="微软雅黑" panose="020B0503020204020204" charset="-122"/>
                  <a:ea typeface="微软雅黑" panose="020B0503020204020204" charset="-122"/>
                </a:endParaRPr>
              </a:p>
            </p:txBody>
          </p:sp>
        </p:grpSp>
        <p:grpSp>
          <p:nvGrpSpPr>
            <p:cNvPr id="61537" name="组合 61536"/>
            <p:cNvGrpSpPr/>
            <p:nvPr/>
          </p:nvGrpSpPr>
          <p:grpSpPr>
            <a:xfrm>
              <a:off x="3243" y="1616"/>
              <a:ext cx="722" cy="872"/>
              <a:chOff x="2064" y="1008"/>
              <a:chExt cx="722" cy="872"/>
            </a:xfrm>
          </p:grpSpPr>
          <p:sp>
            <p:nvSpPr>
              <p:cNvPr id="61538" name="椭圆 61537"/>
              <p:cNvSpPr/>
              <p:nvPr/>
            </p:nvSpPr>
            <p:spPr>
              <a:xfrm>
                <a:off x="2064" y="1008"/>
                <a:ext cx="722" cy="727"/>
              </a:xfrm>
              <a:prstGeom prst="ellipse">
                <a:avLst/>
              </a:prstGeom>
              <a:solidFill>
                <a:srgbClr val="EAEAEA">
                  <a:alpha val="50000"/>
                </a:srgbClr>
              </a:solidFill>
              <a:ln w="9525">
                <a:noFill/>
              </a:ln>
            </p:spPr>
            <p:txBody>
              <a:bodyPr/>
              <a:p>
                <a:endParaRPr lang="zh-CN" altLang="en-US" sz="1865"/>
              </a:p>
            </p:txBody>
          </p:sp>
          <p:grpSp>
            <p:nvGrpSpPr>
              <p:cNvPr id="61539" name="组合 61538"/>
              <p:cNvGrpSpPr/>
              <p:nvPr/>
            </p:nvGrpSpPr>
            <p:grpSpPr>
              <a:xfrm>
                <a:off x="2086" y="1031"/>
                <a:ext cx="680" cy="849"/>
                <a:chOff x="3975" y="1593"/>
                <a:chExt cx="931" cy="1163"/>
              </a:xfrm>
            </p:grpSpPr>
            <p:pic>
              <p:nvPicPr>
                <p:cNvPr id="61540" name="图片 61539" descr="circuler_1"/>
                <p:cNvPicPr>
                  <a:picLocks noChangeAspect="1"/>
                </p:cNvPicPr>
                <p:nvPr/>
              </p:nvPicPr>
              <p:blipFill>
                <a:blip r:embed="rId1"/>
                <a:stretch>
                  <a:fillRect/>
                </a:stretch>
              </p:blipFill>
              <p:spPr>
                <a:xfrm>
                  <a:off x="3975" y="1593"/>
                  <a:ext cx="925" cy="935"/>
                </a:xfrm>
                <a:prstGeom prst="rect">
                  <a:avLst/>
                </a:prstGeom>
                <a:noFill/>
                <a:ln w="9525">
                  <a:noFill/>
                </a:ln>
              </p:spPr>
            </p:pic>
            <p:sp>
              <p:nvSpPr>
                <p:cNvPr id="61541" name="椭圆 61540"/>
                <p:cNvSpPr/>
                <p:nvPr/>
              </p:nvSpPr>
              <p:spPr>
                <a:xfrm>
                  <a:off x="3975" y="1593"/>
                  <a:ext cx="931" cy="937"/>
                </a:xfrm>
                <a:prstGeom prst="ellipse">
                  <a:avLst/>
                </a:prstGeom>
                <a:solidFill>
                  <a:schemeClr val="folHlink">
                    <a:alpha val="50000"/>
                  </a:schemeClr>
                </a:solidFill>
                <a:ln w="9525">
                  <a:noFill/>
                </a:ln>
              </p:spPr>
              <p:txBody>
                <a:bodyPr/>
                <a:p>
                  <a:endParaRPr lang="zh-CN" altLang="en-US" sz="1865"/>
                </a:p>
              </p:txBody>
            </p:sp>
            <p:pic>
              <p:nvPicPr>
                <p:cNvPr id="61542" name="图片 61541" descr="light_shadow1"/>
                <p:cNvPicPr>
                  <a:picLocks noChangeAspect="1"/>
                </p:cNvPicPr>
                <p:nvPr/>
              </p:nvPicPr>
              <p:blipFill>
                <a:blip r:embed="rId2"/>
                <a:srcRect t="14285"/>
                <a:stretch>
                  <a:fillRect/>
                </a:stretch>
              </p:blipFill>
              <p:spPr>
                <a:xfrm>
                  <a:off x="3984" y="1632"/>
                  <a:ext cx="682" cy="585"/>
                </a:xfrm>
                <a:prstGeom prst="rect">
                  <a:avLst/>
                </a:prstGeom>
                <a:noFill/>
                <a:ln w="9525">
                  <a:noFill/>
                </a:ln>
              </p:spPr>
            </p:pic>
            <p:grpSp>
              <p:nvGrpSpPr>
                <p:cNvPr id="61543" name="组合 61542"/>
                <p:cNvGrpSpPr/>
                <p:nvPr/>
              </p:nvGrpSpPr>
              <p:grpSpPr>
                <a:xfrm rot="-3733502" flipH="1" flipV="1">
                  <a:off x="4256" y="2247"/>
                  <a:ext cx="820" cy="198"/>
                  <a:chOff x="2532" y="1051"/>
                  <a:chExt cx="893" cy="246"/>
                </a:xfrm>
              </p:grpSpPr>
              <p:grpSp>
                <p:nvGrpSpPr>
                  <p:cNvPr id="61544" name="组合 61543"/>
                  <p:cNvGrpSpPr/>
                  <p:nvPr/>
                </p:nvGrpSpPr>
                <p:grpSpPr>
                  <a:xfrm>
                    <a:off x="2532" y="1051"/>
                    <a:ext cx="743" cy="185"/>
                    <a:chOff x="1565" y="2568"/>
                    <a:chExt cx="1118" cy="279"/>
                  </a:xfrm>
                </p:grpSpPr>
                <p:sp>
                  <p:nvSpPr>
                    <p:cNvPr id="61545" name="新月形 61544"/>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46" name="新月形 61545"/>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47" name="新月形 61546"/>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48" name="新月形 61547"/>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nvGrpSpPr>
                  <p:cNvPr id="61549" name="组合 61548"/>
                  <p:cNvGrpSpPr/>
                  <p:nvPr/>
                </p:nvGrpSpPr>
                <p:grpSpPr>
                  <a:xfrm rot="1353540">
                    <a:off x="2682" y="1111"/>
                    <a:ext cx="743" cy="186"/>
                    <a:chOff x="1565" y="2568"/>
                    <a:chExt cx="1118" cy="279"/>
                  </a:xfrm>
                </p:grpSpPr>
                <p:sp>
                  <p:nvSpPr>
                    <p:cNvPr id="61550" name="新月形 61549"/>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51" name="新月形 61550"/>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52" name="新月形 61551"/>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53" name="新月形 61552"/>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grpSp>
          <p:grpSp>
            <p:nvGrpSpPr>
              <p:cNvPr id="61554" name="组合 61553"/>
              <p:cNvGrpSpPr/>
              <p:nvPr/>
            </p:nvGrpSpPr>
            <p:grpSpPr>
              <a:xfrm rot="-3733502" flipH="1" flipV="1">
                <a:off x="2362" y="1504"/>
                <a:ext cx="527" cy="128"/>
                <a:chOff x="2532" y="1051"/>
                <a:chExt cx="893" cy="246"/>
              </a:xfrm>
            </p:grpSpPr>
            <p:grpSp>
              <p:nvGrpSpPr>
                <p:cNvPr id="61555" name="组合 61554"/>
                <p:cNvGrpSpPr/>
                <p:nvPr/>
              </p:nvGrpSpPr>
              <p:grpSpPr>
                <a:xfrm>
                  <a:off x="2532" y="1051"/>
                  <a:ext cx="743" cy="185"/>
                  <a:chOff x="1565" y="2568"/>
                  <a:chExt cx="1118" cy="279"/>
                </a:xfrm>
              </p:grpSpPr>
              <p:sp>
                <p:nvSpPr>
                  <p:cNvPr id="61556" name="新月形 61555"/>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57" name="新月形 61556"/>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58" name="新月形 61557"/>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59" name="新月形 61558"/>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nvGrpSpPr>
                <p:cNvPr id="61560" name="组合 61559"/>
                <p:cNvGrpSpPr/>
                <p:nvPr/>
              </p:nvGrpSpPr>
              <p:grpSpPr>
                <a:xfrm rot="1353540">
                  <a:off x="2682" y="1111"/>
                  <a:ext cx="743" cy="186"/>
                  <a:chOff x="1565" y="2568"/>
                  <a:chExt cx="1118" cy="279"/>
                </a:xfrm>
              </p:grpSpPr>
              <p:sp>
                <p:nvSpPr>
                  <p:cNvPr id="61561" name="新月形 61560"/>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62" name="新月形 61561"/>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63" name="新月形 61562"/>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64" name="新月形 61563"/>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sp>
            <p:nvSpPr>
              <p:cNvPr id="61565" name="矩形 61564"/>
              <p:cNvSpPr/>
              <p:nvPr/>
            </p:nvSpPr>
            <p:spPr>
              <a:xfrm>
                <a:off x="2195" y="1199"/>
                <a:ext cx="472" cy="250"/>
              </a:xfrm>
              <a:prstGeom prst="rect">
                <a:avLst/>
              </a:prstGeom>
              <a:noFill/>
              <a:ln w="9525">
                <a:noFill/>
              </a:ln>
              <a:scene3d>
                <a:camera prst="legacyObliqueTopRight">
                  <a:rot lat="0" lon="0" rev="0"/>
                </a:camera>
                <a:lightRig rig="legacyFlat2" dir="t"/>
              </a:scene3d>
              <a:sp3d extrusionH="163500" prstMaterial="legacyMetal">
                <a:bevelT w="13500" h="13500" prst="angle"/>
                <a:bevelB w="13500" h="13500" prst="angle"/>
                <a:extrusionClr>
                  <a:srgbClr val="66CCFF"/>
                </a:extrusionClr>
              </a:sp3d>
            </p:spPr>
            <p:txBody>
              <a:bodyPr wrap="square" anchor="t" anchorCtr="0">
                <a:spAutoFit/>
                <a:flatTx/>
              </a:bodyPr>
              <a:p>
                <a:pPr algn="ctr"/>
                <a:r>
                  <a:rPr lang="zh-CN" altLang="en-US" sz="2500" b="1" dirty="0">
                    <a:solidFill>
                      <a:schemeClr val="tx1"/>
                    </a:solidFill>
                    <a:latin typeface="微软雅黑" panose="020B0503020204020204" charset="-122"/>
                    <a:ea typeface="微软雅黑" panose="020B0503020204020204" charset="-122"/>
                  </a:rPr>
                  <a:t>脉搏</a:t>
                </a:r>
                <a:endParaRPr lang="zh-CN" altLang="en-US" sz="2500" b="1">
                  <a:solidFill>
                    <a:schemeClr val="tx1"/>
                  </a:solidFill>
                  <a:latin typeface="微软雅黑" panose="020B0503020204020204" charset="-122"/>
                  <a:ea typeface="微软雅黑" panose="020B0503020204020204" charset="-122"/>
                </a:endParaRPr>
              </a:p>
            </p:txBody>
          </p:sp>
        </p:grpSp>
        <p:grpSp>
          <p:nvGrpSpPr>
            <p:cNvPr id="61566" name="组合 61565"/>
            <p:cNvGrpSpPr/>
            <p:nvPr/>
          </p:nvGrpSpPr>
          <p:grpSpPr>
            <a:xfrm rot="4976862" flipH="1">
              <a:off x="2803" y="2746"/>
              <a:ext cx="424" cy="408"/>
              <a:chOff x="1944" y="1111"/>
              <a:chExt cx="204" cy="196"/>
            </a:xfrm>
          </p:grpSpPr>
          <p:pic>
            <p:nvPicPr>
              <p:cNvPr id="61567" name="图片 61566" descr="circuler_1"/>
              <p:cNvPicPr>
                <a:picLocks noChangeAspect="1"/>
              </p:cNvPicPr>
              <p:nvPr/>
            </p:nvPicPr>
            <p:blipFill>
              <a:blip r:embed="rId1"/>
              <a:stretch>
                <a:fillRect/>
              </a:stretch>
            </p:blipFill>
            <p:spPr>
              <a:xfrm flipH="1">
                <a:off x="1961" y="1124"/>
                <a:ext cx="174" cy="172"/>
              </a:xfrm>
              <a:prstGeom prst="rect">
                <a:avLst/>
              </a:prstGeom>
              <a:noFill/>
              <a:ln w="38100">
                <a:noFill/>
              </a:ln>
            </p:spPr>
          </p:pic>
          <p:sp>
            <p:nvSpPr>
              <p:cNvPr id="61568" name="椭圆 61567"/>
              <p:cNvSpPr/>
              <p:nvPr/>
            </p:nvSpPr>
            <p:spPr>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tileRect/>
              </a:gradFill>
              <a:ln w="9525">
                <a:noFill/>
              </a:ln>
            </p:spPr>
            <p:txBody>
              <a:bodyPr/>
              <a:p>
                <a:endParaRPr lang="zh-CN" altLang="en-US" sz="1865"/>
              </a:p>
            </p:txBody>
          </p:sp>
          <p:grpSp>
            <p:nvGrpSpPr>
              <p:cNvPr id="61569" name="组合 61568"/>
              <p:cNvGrpSpPr/>
              <p:nvPr/>
            </p:nvGrpSpPr>
            <p:grpSpPr>
              <a:xfrm rot="1297425" flipV="1">
                <a:off x="1971" y="1258"/>
                <a:ext cx="151" cy="37"/>
                <a:chOff x="2532" y="1051"/>
                <a:chExt cx="893" cy="246"/>
              </a:xfrm>
            </p:grpSpPr>
            <p:grpSp>
              <p:nvGrpSpPr>
                <p:cNvPr id="61570" name="组合 61569"/>
                <p:cNvGrpSpPr/>
                <p:nvPr/>
              </p:nvGrpSpPr>
              <p:grpSpPr>
                <a:xfrm>
                  <a:off x="2532" y="1051"/>
                  <a:ext cx="743" cy="185"/>
                  <a:chOff x="1565" y="2568"/>
                  <a:chExt cx="1118" cy="279"/>
                </a:xfrm>
              </p:grpSpPr>
              <p:sp>
                <p:nvSpPr>
                  <p:cNvPr id="61571" name="新月形 61570"/>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72" name="新月形 61571"/>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73" name="新月形 61572"/>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74" name="新月形 61573"/>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nvGrpSpPr>
                <p:cNvPr id="61575" name="组合 61574"/>
                <p:cNvGrpSpPr/>
                <p:nvPr/>
              </p:nvGrpSpPr>
              <p:grpSpPr>
                <a:xfrm rot="1353540">
                  <a:off x="2682" y="1111"/>
                  <a:ext cx="743" cy="186"/>
                  <a:chOff x="1565" y="2568"/>
                  <a:chExt cx="1118" cy="279"/>
                </a:xfrm>
              </p:grpSpPr>
              <p:sp>
                <p:nvSpPr>
                  <p:cNvPr id="61576" name="新月形 61575"/>
                  <p:cNvSpPr/>
                  <p:nvPr/>
                </p:nvSpPr>
                <p:spPr>
                  <a:xfrm rot="5263130">
                    <a:off x="1859"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77" name="新月形 61576"/>
                  <p:cNvSpPr/>
                  <p:nvPr/>
                </p:nvSpPr>
                <p:spPr>
                  <a:xfrm rot="6078281">
                    <a:off x="1995" y="2273"/>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78" name="新月形 61577"/>
                  <p:cNvSpPr/>
                  <p:nvPr/>
                </p:nvSpPr>
                <p:spPr>
                  <a:xfrm rot="6373927">
                    <a:off x="2071" y="2295"/>
                    <a:ext cx="227" cy="816"/>
                  </a:xfrm>
                  <a:prstGeom prst="moon">
                    <a:avLst>
                      <a:gd name="adj" fmla="val 49773"/>
                    </a:avLst>
                  </a:prstGeom>
                  <a:solidFill>
                    <a:srgbClr val="FFFFFF">
                      <a:alpha val="3999"/>
                    </a:srgbClr>
                  </a:solidFill>
                  <a:ln w="9525">
                    <a:noFill/>
                  </a:ln>
                </p:spPr>
                <p:txBody>
                  <a:bodyPr/>
                  <a:p>
                    <a:endParaRPr lang="zh-CN" altLang="en-US" sz="1865"/>
                  </a:p>
                </p:txBody>
              </p:sp>
              <p:sp>
                <p:nvSpPr>
                  <p:cNvPr id="61579" name="新月形 61578"/>
                  <p:cNvSpPr/>
                  <p:nvPr/>
                </p:nvSpPr>
                <p:spPr>
                  <a:xfrm rot="6906312">
                    <a:off x="2161" y="2325"/>
                    <a:ext cx="227" cy="816"/>
                  </a:xfrm>
                  <a:prstGeom prst="moon">
                    <a:avLst>
                      <a:gd name="adj" fmla="val 49773"/>
                    </a:avLst>
                  </a:prstGeom>
                  <a:solidFill>
                    <a:srgbClr val="FFFFFF">
                      <a:alpha val="3999"/>
                    </a:srgbClr>
                  </a:solidFill>
                  <a:ln w="9525">
                    <a:noFill/>
                  </a:ln>
                </p:spPr>
                <p:txBody>
                  <a:bodyPr/>
                  <a:p>
                    <a:endParaRPr lang="zh-CN" altLang="en-US" sz="1865"/>
                  </a:p>
                </p:txBody>
              </p:sp>
            </p:grpSp>
          </p:grpSp>
          <p:sp>
            <p:nvSpPr>
              <p:cNvPr id="61580" name="任意多边形 61579"/>
              <p:cNvSpPr/>
              <p:nvPr/>
            </p:nvSpPr>
            <p:spPr>
              <a:xfrm rot="25447716">
                <a:off x="1948" y="1107"/>
                <a:ext cx="196" cy="204"/>
              </a:xfrm>
              <a:custGeom>
                <a:avLst/>
                <a:gdLst>
                  <a:gd name="txL" fmla="*/ 0 w 43200"/>
                  <a:gd name="txT" fmla="*/ 0 h 43155"/>
                  <a:gd name="txR" fmla="*/ 43200 w 43200"/>
                  <a:gd name="txB" fmla="*/ 43155 h 43155"/>
                </a:gdLst>
                <a:ahLst/>
                <a:cxnLst>
                  <a:cxn ang="90">
                    <a:pos x="3603" y="33545"/>
                  </a:cxn>
                  <a:cxn ang="90">
                    <a:pos x="22996" y="43154"/>
                  </a:cxn>
                  <a:cxn ang="90">
                    <a:pos x="21600" y="21600"/>
                  </a:cxn>
                </a:cxnLst>
                <a:rect l="txL" t="txT" r="txR" b="txB"/>
                <a:pathLst>
                  <a:path w="43200" h="43155" fill="none">
                    <a:moveTo>
                      <a:pt x="3603" y="33545"/>
                    </a:moveTo>
                    <a:arcTo wR="21600" hR="21600" stAng="-12814386" swAng="17992042"/>
                  </a:path>
                  <a:path w="43200" h="43155" stroke="0">
                    <a:moveTo>
                      <a:pt x="3603" y="33545"/>
                    </a:moveTo>
                    <a:arcTo wR="21600" hR="21600" stAng="-12814386" swAng="17992042"/>
                    <a:lnTo>
                      <a:pt x="21600" y="21600"/>
                    </a:lnTo>
                    <a:close/>
                  </a:path>
                </a:pathLst>
              </a:custGeom>
              <a:noFill/>
              <a:ln w="12700">
                <a:noFill/>
              </a:ln>
            </p:spPr>
            <p:txBody>
              <a:bodyPr/>
              <a:p>
                <a:endParaRPr lang="zh-CN" altLang="en-US" sz="1865"/>
              </a:p>
            </p:txBody>
          </p:sp>
          <p:pic>
            <p:nvPicPr>
              <p:cNvPr id="61581" name="图片 61580" descr="light_shadow1"/>
              <p:cNvPicPr>
                <a:picLocks noChangeAspect="1"/>
              </p:cNvPicPr>
              <p:nvPr/>
            </p:nvPicPr>
            <p:blipFill>
              <a:blip r:embed="rId2"/>
              <a:srcRect t="23740"/>
              <a:stretch>
                <a:fillRect/>
              </a:stretch>
            </p:blipFill>
            <p:spPr>
              <a:xfrm rot="2569845" flipH="1">
                <a:off x="2015" y="1139"/>
                <a:ext cx="129" cy="84"/>
              </a:xfrm>
              <a:prstGeom prst="rect">
                <a:avLst/>
              </a:prstGeom>
              <a:noFill/>
              <a:ln w="9525">
                <a:noFill/>
              </a:ln>
            </p:spPr>
          </p:pic>
        </p:grpSp>
        <p:sp>
          <p:nvSpPr>
            <p:cNvPr id="61582" name="线形标注 2(带强调线) 61581"/>
            <p:cNvSpPr/>
            <p:nvPr/>
          </p:nvSpPr>
          <p:spPr>
            <a:xfrm>
              <a:off x="4500" y="1787"/>
              <a:ext cx="951" cy="231"/>
            </a:xfrm>
            <a:prstGeom prst="accentCallout2">
              <a:avLst>
                <a:gd name="adj1" fmla="val 31167"/>
                <a:gd name="adj2" fmla="val -5046"/>
                <a:gd name="adj3" fmla="val 31167"/>
                <a:gd name="adj4" fmla="val -38907"/>
                <a:gd name="adj5" fmla="val 99565"/>
                <a:gd name="adj6" fmla="val -73185"/>
              </a:avLst>
            </a:prstGeom>
            <a:noFill/>
            <a:ln w="9525" cap="flat" cmpd="sng">
              <a:solidFill>
                <a:schemeClr val="folHlink"/>
              </a:solidFill>
              <a:prstDash val="solid"/>
              <a:miter/>
              <a:headEnd type="none" w="med" len="med"/>
              <a:tailEnd type="diamond" w="med" len="med"/>
            </a:ln>
          </p:spPr>
          <p:txBody>
            <a:bodyPr anchor="ctr" anchorCtr="0"/>
            <a:p>
              <a:pPr eaLnBrk="0" hangingPunct="0"/>
              <a:r>
                <a:rPr lang="en-US" altLang="zh-CN" sz="2000">
                  <a:solidFill>
                    <a:srgbClr val="000000"/>
                  </a:solidFill>
                  <a:latin typeface="Arial" panose="020B0604020202020204" pitchFamily="34" charset="0"/>
                  <a:ea typeface="宋体" panose="02010600030101010101" pitchFamily="2" charset="-122"/>
                </a:rPr>
                <a:t>2. </a:t>
              </a:r>
              <a:r>
                <a:rPr lang="en-US" altLang="zh-CN" sz="2000" b="1">
                  <a:solidFill>
                    <a:schemeClr val="tx1"/>
                  </a:solidFill>
                  <a:latin typeface="Arial" panose="020B0604020202020204" pitchFamily="34" charset="0"/>
                  <a:ea typeface="宋体" panose="02010600030101010101" pitchFamily="2" charset="-122"/>
                </a:rPr>
                <a:t>pulse</a:t>
              </a:r>
              <a:endParaRPr lang="en-US" altLang="zh-CN" sz="2000" b="1">
                <a:solidFill>
                  <a:schemeClr val="tx1"/>
                </a:solidFill>
                <a:latin typeface="Arial" panose="020B0604020202020204" pitchFamily="34" charset="0"/>
                <a:ea typeface="宋体" panose="02010600030101010101" pitchFamily="2" charset="-122"/>
              </a:endParaRPr>
            </a:p>
          </p:txBody>
        </p:sp>
        <p:sp>
          <p:nvSpPr>
            <p:cNvPr id="61583" name="线形标注 2(带强调线) 61582"/>
            <p:cNvSpPr/>
            <p:nvPr/>
          </p:nvSpPr>
          <p:spPr>
            <a:xfrm>
              <a:off x="4439" y="3008"/>
              <a:ext cx="951" cy="247"/>
            </a:xfrm>
            <a:prstGeom prst="accentCallout2">
              <a:avLst>
                <a:gd name="adj1" fmla="val 29148"/>
                <a:gd name="adj2" fmla="val -5046"/>
                <a:gd name="adj3" fmla="val 29148"/>
                <a:gd name="adj4" fmla="val -5046"/>
                <a:gd name="adj5" fmla="val 112551"/>
                <a:gd name="adj6" fmla="val -59833"/>
              </a:avLst>
            </a:prstGeom>
            <a:noFill/>
            <a:ln w="9525" cap="flat" cmpd="sng">
              <a:solidFill>
                <a:schemeClr val="bg2"/>
              </a:solidFill>
              <a:prstDash val="solid"/>
              <a:miter/>
              <a:headEnd type="none" w="med" len="med"/>
              <a:tailEnd type="diamond" w="med" len="med"/>
            </a:ln>
          </p:spPr>
          <p:txBody>
            <a:bodyPr anchor="ctr" anchorCtr="0"/>
            <a:p>
              <a:pPr eaLnBrk="0" hangingPunct="0"/>
              <a:r>
                <a:rPr lang="en-US" altLang="zh-CN" sz="2000">
                  <a:solidFill>
                    <a:srgbClr val="000000"/>
                  </a:solidFill>
                  <a:latin typeface="Arial" panose="020B0604020202020204" pitchFamily="34" charset="0"/>
                  <a:ea typeface="宋体" panose="02010600030101010101" pitchFamily="2" charset="-122"/>
                </a:rPr>
                <a:t>4. </a:t>
              </a:r>
              <a:r>
                <a:rPr lang="en-US" altLang="zh-CN" sz="2000" b="1">
                  <a:solidFill>
                    <a:schemeClr val="tx1"/>
                  </a:solidFill>
                  <a:latin typeface="Arial" panose="020B0604020202020204" pitchFamily="34" charset="0"/>
                  <a:ea typeface="宋体" panose="02010600030101010101" pitchFamily="2" charset="-122"/>
                </a:rPr>
                <a:t>blood pressure</a:t>
              </a:r>
              <a:endParaRPr lang="en-US" altLang="zh-CN" sz="2000" b="1">
                <a:solidFill>
                  <a:schemeClr val="tx1"/>
                </a:solidFill>
                <a:latin typeface="Arial" panose="020B0604020202020204" pitchFamily="34" charset="0"/>
                <a:ea typeface="宋体" panose="02010600030101010101" pitchFamily="2" charset="-122"/>
              </a:endParaRPr>
            </a:p>
          </p:txBody>
        </p:sp>
        <p:sp>
          <p:nvSpPr>
            <p:cNvPr id="61584" name="线形标注 2(带强调线) 61583"/>
            <p:cNvSpPr/>
            <p:nvPr/>
          </p:nvSpPr>
          <p:spPr>
            <a:xfrm>
              <a:off x="215" y="1536"/>
              <a:ext cx="1344" cy="274"/>
            </a:xfrm>
            <a:prstGeom prst="accentCallout2">
              <a:avLst>
                <a:gd name="adj1" fmla="val 26278"/>
                <a:gd name="adj2" fmla="val 104394"/>
                <a:gd name="adj3" fmla="val 26278"/>
                <a:gd name="adj4" fmla="val 113644"/>
                <a:gd name="adj5" fmla="val 118250"/>
                <a:gd name="adj6" fmla="val 122986"/>
              </a:avLst>
            </a:prstGeom>
            <a:noFill/>
            <a:ln w="9525" cap="flat" cmpd="sng">
              <a:solidFill>
                <a:schemeClr val="tx2"/>
              </a:solidFill>
              <a:prstDash val="solid"/>
              <a:miter/>
              <a:headEnd type="none" w="med" len="med"/>
              <a:tailEnd type="diamond" w="med" len="med"/>
            </a:ln>
          </p:spPr>
          <p:txBody>
            <a:bodyPr anchor="ctr" anchorCtr="0"/>
            <a:p>
              <a:pPr algn="ctr" eaLnBrk="0" hangingPunct="0"/>
              <a:r>
                <a:rPr lang="en-US" altLang="zh-CN" sz="2000">
                  <a:solidFill>
                    <a:srgbClr val="000000"/>
                  </a:solidFill>
                  <a:latin typeface="Arial" panose="020B0604020202020204" pitchFamily="34" charset="0"/>
                  <a:ea typeface="宋体" panose="02010600030101010101" pitchFamily="2" charset="-122"/>
                </a:rPr>
                <a:t>1. </a:t>
              </a:r>
              <a:r>
                <a:rPr lang="en-US" altLang="zh-CN" sz="2000" b="1">
                  <a:solidFill>
                    <a:schemeClr val="tx1"/>
                  </a:solidFill>
                  <a:latin typeface="Arial" panose="020B0604020202020204" pitchFamily="34" charset="0"/>
                  <a:ea typeface="宋体" panose="02010600030101010101" pitchFamily="2" charset="-122"/>
                </a:rPr>
                <a:t>body</a:t>
              </a:r>
              <a:r>
                <a:rPr lang="en-US" altLang="zh-CN" sz="2000">
                  <a:solidFill>
                    <a:schemeClr val="tx1"/>
                  </a:solidFill>
                  <a:latin typeface="Arial" panose="020B0604020202020204" pitchFamily="34" charset="0"/>
                  <a:ea typeface="宋体" panose="02010600030101010101" pitchFamily="2" charset="-122"/>
                </a:rPr>
                <a:t> </a:t>
              </a:r>
              <a:r>
                <a:rPr lang="en-US" altLang="zh-CN" sz="2000" b="1">
                  <a:solidFill>
                    <a:schemeClr val="tx1"/>
                  </a:solidFill>
                  <a:latin typeface="Arial" panose="020B0604020202020204" pitchFamily="34" charset="0"/>
                  <a:ea typeface="宋体" panose="02010600030101010101" pitchFamily="2" charset="-122"/>
                </a:rPr>
                <a:t>temperature</a:t>
              </a:r>
              <a:endParaRPr lang="en-US" altLang="zh-CN" sz="2000" b="1">
                <a:solidFill>
                  <a:schemeClr val="tx1"/>
                </a:solidFill>
                <a:latin typeface="Arial" panose="020B0604020202020204" pitchFamily="34" charset="0"/>
                <a:ea typeface="宋体" panose="02010600030101010101" pitchFamily="2" charset="-122"/>
              </a:endParaRPr>
            </a:p>
          </p:txBody>
        </p:sp>
        <p:sp>
          <p:nvSpPr>
            <p:cNvPr id="61585" name="线形标注 2(带强调线) 61584"/>
            <p:cNvSpPr/>
            <p:nvPr/>
          </p:nvSpPr>
          <p:spPr>
            <a:xfrm>
              <a:off x="127" y="3115"/>
              <a:ext cx="1004" cy="274"/>
            </a:xfrm>
            <a:prstGeom prst="accentCallout2">
              <a:avLst>
                <a:gd name="adj1" fmla="val 26278"/>
                <a:gd name="adj2" fmla="val 104782"/>
                <a:gd name="adj3" fmla="val 26278"/>
                <a:gd name="adj4" fmla="val 118926"/>
                <a:gd name="adj5" fmla="val -35769"/>
                <a:gd name="adj6" fmla="val 134463"/>
              </a:avLst>
            </a:prstGeom>
            <a:noFill/>
            <a:ln w="9525" cap="flat" cmpd="sng">
              <a:solidFill>
                <a:schemeClr val="accent2"/>
              </a:solidFill>
              <a:prstDash val="solid"/>
              <a:miter/>
              <a:headEnd type="none" w="med" len="med"/>
              <a:tailEnd type="diamond" w="med" len="med"/>
            </a:ln>
          </p:spPr>
          <p:txBody>
            <a:bodyPr anchor="ctr" anchorCtr="0"/>
            <a:p>
              <a:pPr algn="r" eaLnBrk="0" hangingPunct="0"/>
              <a:r>
                <a:rPr lang="en-US" altLang="zh-CN" sz="2000">
                  <a:solidFill>
                    <a:srgbClr val="000000"/>
                  </a:solidFill>
                  <a:latin typeface="Arial" panose="020B0604020202020204" pitchFamily="34" charset="0"/>
                  <a:ea typeface="宋体" panose="02010600030101010101" pitchFamily="2" charset="-122"/>
                </a:rPr>
                <a:t>3. </a:t>
              </a:r>
              <a:r>
                <a:rPr lang="en-US" altLang="zh-CN" sz="2000" b="1">
                  <a:solidFill>
                    <a:schemeClr val="tx1"/>
                  </a:solidFill>
                  <a:latin typeface="Arial" panose="020B0604020202020204" pitchFamily="34" charset="0"/>
                  <a:ea typeface="宋体" panose="02010600030101010101" pitchFamily="2" charset="-122"/>
                </a:rPr>
                <a:t>respiration</a:t>
              </a:r>
              <a:endParaRPr lang="en-US" altLang="zh-CN" sz="2000" b="1">
                <a:solidFill>
                  <a:schemeClr val="tx1"/>
                </a:solidFill>
                <a:latin typeface="Arial" panose="020B0604020202020204" pitchFamily="34" charset="0"/>
                <a:ea typeface="宋体" panose="02010600030101010101" pitchFamily="2" charset="-122"/>
              </a:endParaRPr>
            </a:p>
          </p:txBody>
        </p:sp>
      </p:grpSp>
      <p:sp>
        <p:nvSpPr>
          <p:cNvPr id="61586" name="矩形 61585"/>
          <p:cNvSpPr/>
          <p:nvPr/>
        </p:nvSpPr>
        <p:spPr>
          <a:xfrm>
            <a:off x="1198457" y="332528"/>
            <a:ext cx="10272183" cy="922020"/>
          </a:xfrm>
          <a:prstGeom prst="rect">
            <a:avLst/>
          </a:prstGeom>
          <a:noFill/>
          <a:ln w="9525">
            <a:noFill/>
          </a:ln>
        </p:spPr>
        <p:txBody>
          <a:bodyPr>
            <a:spAutoFit/>
          </a:bodyPr>
          <a:p>
            <a:pPr algn="just" eaLnBrk="0" hangingPunct="0">
              <a:lnSpc>
                <a:spcPct val="150000"/>
              </a:lnSpc>
            </a:pPr>
            <a:r>
              <a:rPr lang="zh-CN" altLang="en-US" sz="1800" b="1" dirty="0">
                <a:solidFill>
                  <a:srgbClr val="F61EB8"/>
                </a:solidFill>
                <a:latin typeface="微软雅黑" panose="020B0503020204020204" charset="-122"/>
                <a:ea typeface="微软雅黑" panose="020B0503020204020204" charset="-122"/>
                <a:cs typeface="微软雅黑" panose="020B0503020204020204" charset="-122"/>
              </a:rPr>
              <a:t>生命体征</a:t>
            </a:r>
            <a:r>
              <a:rPr lang="en-US" altLang="zh-CN" sz="1800" b="1">
                <a:solidFill>
                  <a:srgbClr val="F61EB8"/>
                </a:solidFill>
                <a:latin typeface="微软雅黑" panose="020B0503020204020204" charset="-122"/>
                <a:ea typeface="微软雅黑" panose="020B0503020204020204" charset="-122"/>
                <a:cs typeface="微软雅黑" panose="020B0503020204020204" charset="-122"/>
              </a:rPr>
              <a:t>：</a:t>
            </a:r>
            <a:r>
              <a:rPr lang="zh-CN" altLang="en-US" sz="1800" b="1" dirty="0">
                <a:solidFill>
                  <a:schemeClr val="tx1"/>
                </a:solidFill>
                <a:latin typeface="微软雅黑" panose="020B0503020204020204" charset="-122"/>
                <a:ea typeface="微软雅黑" panose="020B0503020204020204" charset="-122"/>
                <a:cs typeface="微软雅黑" panose="020B0503020204020204" charset="-122"/>
              </a:rPr>
              <a:t>是体温、脉搏、呼吸、血压的总称，是机体内在活动的客观反映，是衡量机体身心状况的可靠指标。</a:t>
            </a:r>
            <a:endParaRPr lang="zh-CN" altLang="en-US" sz="1800">
              <a:solidFill>
                <a:srgbClr val="0000CC"/>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4"/>
          <p:cNvGrpSpPr/>
          <p:nvPr/>
        </p:nvGrpSpPr>
        <p:grpSpPr>
          <a:xfrm>
            <a:off x="2235200" y="1391285"/>
            <a:ext cx="8229600" cy="1056217"/>
            <a:chOff x="1170" y="1093"/>
            <a:chExt cx="3798" cy="447"/>
          </a:xfrm>
        </p:grpSpPr>
        <p:sp>
          <p:nvSpPr>
            <p:cNvPr id="190468" name="Rectangle 5"/>
            <p:cNvSpPr/>
            <p:nvPr/>
          </p:nvSpPr>
          <p:spPr>
            <a:xfrm>
              <a:off x="1377" y="1111"/>
              <a:ext cx="3591" cy="425"/>
            </a:xfrm>
            <a:prstGeom prst="rect">
              <a:avLst/>
            </a:prstGeom>
            <a:solidFill>
              <a:schemeClr val="bg2"/>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90469" name="Freeform 6"/>
            <p:cNvSpPr/>
            <p:nvPr/>
          </p:nvSpPr>
          <p:spPr>
            <a:xfrm>
              <a:off x="1170" y="1097"/>
              <a:ext cx="820" cy="443"/>
            </a:xfrm>
            <a:custGeom>
              <a:avLst/>
              <a:gdLst>
                <a:gd name="txL" fmla="*/ 0 w 1334"/>
                <a:gd name="txT" fmla="*/ 0 h 491"/>
                <a:gd name="txR" fmla="*/ 1334 w 1334"/>
                <a:gd name="txB" fmla="*/ 491 h 491"/>
              </a:gdLst>
              <a:ahLst/>
              <a:cxnLst>
                <a:cxn ang="0">
                  <a:pos x="1" y="0"/>
                </a:cxn>
                <a:cxn ang="0">
                  <a:pos x="0" y="176"/>
                </a:cxn>
                <a:cxn ang="0">
                  <a:pos x="7" y="176"/>
                </a:cxn>
                <a:cxn ang="0">
                  <a:pos x="10" y="0"/>
                </a:cxn>
                <a:cxn ang="0">
                  <a:pos x="1" y="0"/>
                </a:cxn>
              </a:cxnLst>
              <a:rect l="txL" t="txT" r="txR" b="txB"/>
              <a:pathLst>
                <a:path w="1334" h="491">
                  <a:moveTo>
                    <a:pt x="2" y="0"/>
                  </a:moveTo>
                  <a:lnTo>
                    <a:pt x="0" y="491"/>
                  </a:lnTo>
                  <a:lnTo>
                    <a:pt x="872" y="491"/>
                  </a:lnTo>
                  <a:lnTo>
                    <a:pt x="1334" y="0"/>
                  </a:lnTo>
                  <a:lnTo>
                    <a:pt x="2" y="0"/>
                  </a:lnTo>
                  <a:close/>
                </a:path>
              </a:pathLst>
            </a:custGeom>
          </p:spPr>
          <p:style>
            <a:lnRef idx="0">
              <a:schemeClr val="accent5"/>
            </a:lnRef>
            <a:fillRef idx="3">
              <a:schemeClr val="accent5"/>
            </a:fillRef>
            <a:effectRef idx="3">
              <a:schemeClr val="accent5"/>
            </a:effectRef>
            <a:fontRef idx="minor">
              <a:schemeClr val="lt1"/>
            </a:fontRef>
          </p:style>
          <p:txBody>
            <a:bodyPr/>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8199" name="Text Box 7"/>
            <p:cNvSpPr txBox="1">
              <a:spLocks noChangeArrowheads="1"/>
            </p:cNvSpPr>
            <p:nvPr/>
          </p:nvSpPr>
          <p:spPr bwMode="gray">
            <a:xfrm>
              <a:off x="1270" y="1093"/>
              <a:ext cx="283" cy="386"/>
            </a:xfrm>
            <a:prstGeom prst="rect">
              <a:avLst/>
            </a:prstGeom>
            <a:noFill/>
            <a:ln w="9525">
              <a:noFill/>
              <a:miter lim="800000"/>
            </a:ln>
            <a:effectLst>
              <a:outerShdw dist="85194" dir="1593903" algn="ctr" rotWithShape="0">
                <a:srgbClr val="11425C">
                  <a:alpha val="50000"/>
                </a:srgbClr>
              </a:outerShdw>
            </a:effectLst>
          </p:spPr>
          <p:txBody>
            <a:bodyPr wrap="none">
              <a:spAutoFit/>
            </a:bodyPr>
            <a:p>
              <a:pPr latinLnBrk="1"/>
              <a:r>
                <a:rPr lang="en-US" altLang="ko-KR" sz="5335">
                  <a:solidFill>
                    <a:schemeClr val="bg2"/>
                  </a:solidFill>
                  <a:latin typeface="Verdana" panose="020B0604030504040204" pitchFamily="34" charset="0"/>
                  <a:ea typeface="Gulim" panose="020B0600000101010101" pitchFamily="34" charset="-127"/>
                </a:rPr>
                <a:t>1</a:t>
              </a:r>
              <a:endParaRPr lang="en-US" altLang="ko-KR" sz="5335">
                <a:solidFill>
                  <a:schemeClr val="bg2"/>
                </a:solidFill>
                <a:latin typeface="Verdana" panose="020B0604030504040204" pitchFamily="34" charset="0"/>
                <a:ea typeface="Gulim" panose="020B0600000101010101" pitchFamily="34" charset="-127"/>
              </a:endParaRPr>
            </a:p>
          </p:txBody>
        </p:sp>
        <p:sp>
          <p:nvSpPr>
            <p:cNvPr id="3094" name="Text Box 8"/>
            <p:cNvSpPr txBox="1">
              <a:spLocks noChangeArrowheads="1"/>
            </p:cNvSpPr>
            <p:nvPr/>
          </p:nvSpPr>
          <p:spPr bwMode="gray">
            <a:xfrm>
              <a:off x="2030" y="1232"/>
              <a:ext cx="553" cy="169"/>
            </a:xfrm>
            <a:prstGeom prst="rect">
              <a:avLst/>
            </a:prstGeom>
            <a:noFill/>
            <a:ln w="9525">
              <a:noFill/>
              <a:miter lim="800000"/>
            </a:ln>
          </p:spPr>
          <p:txBody>
            <a:bodyPr wrap="none">
              <a:spAutoFit/>
            </a:bodyPr>
            <a:p>
              <a:pPr latinLnBrk="1"/>
              <a:r>
                <a:rPr lang="zh-CN" altLang="en-US" sz="2000" b="1" dirty="0">
                  <a:solidFill>
                    <a:schemeClr val="tx1"/>
                  </a:solidFill>
                  <a:effectLst/>
                  <a:latin typeface="微软雅黑" panose="020B0503020204020204" charset="-122"/>
                  <a:ea typeface="微软雅黑" panose="020B0503020204020204" charset="-122"/>
                </a:rPr>
                <a:t>主要概念</a:t>
              </a:r>
              <a:endParaRPr lang="zh-CN" altLang="en-US" sz="2000" b="1" dirty="0">
                <a:solidFill>
                  <a:schemeClr val="tx1"/>
                </a:solidFill>
                <a:effectLst/>
                <a:latin typeface="微软雅黑" panose="020B0503020204020204" charset="-122"/>
                <a:ea typeface="微软雅黑" panose="020B0503020204020204" charset="-122"/>
              </a:endParaRPr>
            </a:p>
          </p:txBody>
        </p:sp>
      </p:grpSp>
      <p:grpSp>
        <p:nvGrpSpPr>
          <p:cNvPr id="3" name="Group 9"/>
          <p:cNvGrpSpPr/>
          <p:nvPr/>
        </p:nvGrpSpPr>
        <p:grpSpPr>
          <a:xfrm>
            <a:off x="2159000" y="3184203"/>
            <a:ext cx="8432800" cy="1056262"/>
            <a:chOff x="1170" y="1709"/>
            <a:chExt cx="3798" cy="447"/>
          </a:xfrm>
        </p:grpSpPr>
        <p:sp>
          <p:nvSpPr>
            <p:cNvPr id="190473" name="Rectangle 10"/>
            <p:cNvSpPr/>
            <p:nvPr/>
          </p:nvSpPr>
          <p:spPr>
            <a:xfrm>
              <a:off x="1377" y="1727"/>
              <a:ext cx="3591" cy="425"/>
            </a:xfrm>
            <a:prstGeom prst="rect">
              <a:avLst/>
            </a:prstGeom>
            <a:solidFill>
              <a:schemeClr val="bg2"/>
            </a:solidFill>
            <a:ln w="9525">
              <a:noFill/>
            </a:ln>
          </p:spPr>
          <p:txBody>
            <a:bodyPr wrap="none" anchor="ctr" anchorCtr="0"/>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190474" name="Freeform 11"/>
            <p:cNvSpPr/>
            <p:nvPr/>
          </p:nvSpPr>
          <p:spPr>
            <a:xfrm>
              <a:off x="1170" y="1713"/>
              <a:ext cx="820" cy="443"/>
            </a:xfrm>
            <a:custGeom>
              <a:avLst/>
              <a:gdLst>
                <a:gd name="txL" fmla="*/ 0 w 1334"/>
                <a:gd name="txT" fmla="*/ 0 h 491"/>
                <a:gd name="txR" fmla="*/ 1334 w 1334"/>
                <a:gd name="txB" fmla="*/ 491 h 491"/>
              </a:gdLst>
              <a:ahLst/>
              <a:cxnLst>
                <a:cxn ang="0">
                  <a:pos x="1" y="0"/>
                </a:cxn>
                <a:cxn ang="0">
                  <a:pos x="0" y="176"/>
                </a:cxn>
                <a:cxn ang="0">
                  <a:pos x="7" y="176"/>
                </a:cxn>
                <a:cxn ang="0">
                  <a:pos x="10" y="0"/>
                </a:cxn>
                <a:cxn ang="0">
                  <a:pos x="1" y="0"/>
                </a:cxn>
              </a:cxnLst>
              <a:rect l="txL" t="txT" r="txR" b="txB"/>
              <a:pathLst>
                <a:path w="1334" h="491">
                  <a:moveTo>
                    <a:pt x="2" y="0"/>
                  </a:moveTo>
                  <a:lnTo>
                    <a:pt x="0" y="491"/>
                  </a:lnTo>
                  <a:lnTo>
                    <a:pt x="872" y="491"/>
                  </a:lnTo>
                  <a:lnTo>
                    <a:pt x="1334" y="0"/>
                  </a:lnTo>
                  <a:lnTo>
                    <a:pt x="2" y="0"/>
                  </a:lnTo>
                  <a:close/>
                </a:path>
              </a:pathLst>
            </a:custGeom>
          </p:spPr>
          <p:style>
            <a:lnRef idx="0">
              <a:schemeClr val="accent5"/>
            </a:lnRef>
            <a:fillRef idx="3">
              <a:schemeClr val="accent5"/>
            </a:fillRef>
            <a:effectRef idx="3">
              <a:schemeClr val="accent5"/>
            </a:effectRef>
            <a:fontRef idx="minor">
              <a:schemeClr val="lt1"/>
            </a:fontRef>
          </p:style>
          <p:txBody>
            <a:bodyPr/>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8204" name="Text Box 12"/>
            <p:cNvSpPr txBox="1">
              <a:spLocks noChangeArrowheads="1"/>
            </p:cNvSpPr>
            <p:nvPr/>
          </p:nvSpPr>
          <p:spPr bwMode="gray">
            <a:xfrm>
              <a:off x="1270" y="1709"/>
              <a:ext cx="277" cy="386"/>
            </a:xfrm>
            <a:prstGeom prst="rect">
              <a:avLst/>
            </a:prstGeom>
            <a:noFill/>
            <a:ln w="9525">
              <a:noFill/>
              <a:miter lim="800000"/>
            </a:ln>
            <a:effectLst>
              <a:outerShdw dist="85194" dir="1593903" algn="ctr" rotWithShape="0">
                <a:schemeClr val="tx2">
                  <a:alpha val="50000"/>
                </a:schemeClr>
              </a:outerShdw>
            </a:effectLst>
          </p:spPr>
          <p:txBody>
            <a:bodyPr wrap="none">
              <a:spAutoFit/>
            </a:bodyPr>
            <a:p>
              <a:pPr latinLnBrk="1"/>
              <a:r>
                <a:rPr lang="en-US" altLang="ko-KR" sz="5335">
                  <a:solidFill>
                    <a:schemeClr val="bg2"/>
                  </a:solidFill>
                  <a:latin typeface="Verdana" panose="020B0604030504040204" pitchFamily="34" charset="0"/>
                  <a:ea typeface="Gulim" panose="020B0600000101010101" pitchFamily="34" charset="-127"/>
                </a:rPr>
                <a:t>2</a:t>
              </a:r>
              <a:endParaRPr lang="en-US" altLang="ko-KR" sz="5335">
                <a:solidFill>
                  <a:schemeClr val="bg2"/>
                </a:solidFill>
                <a:latin typeface="Verdana" panose="020B0604030504040204" pitchFamily="34" charset="0"/>
                <a:ea typeface="Gulim" panose="020B0600000101010101" pitchFamily="34" charset="-127"/>
              </a:endParaRPr>
            </a:p>
          </p:txBody>
        </p:sp>
        <p:sp>
          <p:nvSpPr>
            <p:cNvPr id="3090" name="Text Box 13"/>
            <p:cNvSpPr txBox="1">
              <a:spLocks noChangeArrowheads="1"/>
            </p:cNvSpPr>
            <p:nvPr/>
          </p:nvSpPr>
          <p:spPr bwMode="gray">
            <a:xfrm>
              <a:off x="2030" y="1850"/>
              <a:ext cx="2836" cy="169"/>
            </a:xfrm>
            <a:prstGeom prst="rect">
              <a:avLst/>
            </a:prstGeom>
            <a:noFill/>
            <a:ln w="9525">
              <a:noFill/>
              <a:miter lim="800000"/>
            </a:ln>
          </p:spPr>
          <p:txBody>
            <a:bodyPr>
              <a:spAutoFit/>
            </a:bodyPr>
            <a:p>
              <a:pPr latinLnBrk="1"/>
              <a:r>
                <a:rPr lang="en-US" altLang="zh-CN" sz="2000" b="1">
                  <a:solidFill>
                    <a:schemeClr val="tx1"/>
                  </a:solidFill>
                  <a:effectLst/>
                  <a:latin typeface="微软雅黑" panose="020B0503020204020204" charset="-122"/>
                  <a:ea typeface="微软雅黑" panose="020B0503020204020204" charset="-122"/>
                  <a:cs typeface="微软雅黑" panose="020B0503020204020204" charset="-122"/>
                </a:rPr>
                <a:t>T</a:t>
              </a:r>
              <a:r>
                <a:rPr lang="zh-CN" altLang="en-US" sz="2000" b="1" dirty="0">
                  <a:solidFill>
                    <a:schemeClr val="tx1"/>
                  </a:solidFill>
                  <a:effectLst/>
                  <a:latin typeface="微软雅黑" panose="020B0503020204020204" charset="-122"/>
                  <a:ea typeface="微软雅黑" panose="020B0503020204020204" charset="-122"/>
                  <a:cs typeface="微软雅黑" panose="020B0503020204020204" charset="-122"/>
                </a:rPr>
                <a:t>、</a:t>
              </a:r>
              <a:r>
                <a:rPr lang="en-US" altLang="zh-CN" sz="2000" b="1">
                  <a:solidFill>
                    <a:schemeClr val="tx1"/>
                  </a:solidFill>
                  <a:effectLst/>
                  <a:latin typeface="微软雅黑" panose="020B0503020204020204" charset="-122"/>
                  <a:ea typeface="微软雅黑" panose="020B0503020204020204" charset="-122"/>
                  <a:cs typeface="微软雅黑" panose="020B0503020204020204" charset="-122"/>
                </a:rPr>
                <a:t>P</a:t>
              </a:r>
              <a:r>
                <a:rPr lang="zh-CN" altLang="en-US" sz="2000" b="1" dirty="0">
                  <a:solidFill>
                    <a:schemeClr val="tx1"/>
                  </a:solidFill>
                  <a:effectLst/>
                  <a:latin typeface="微软雅黑" panose="020B0503020204020204" charset="-122"/>
                  <a:ea typeface="微软雅黑" panose="020B0503020204020204" charset="-122"/>
                  <a:cs typeface="微软雅黑" panose="020B0503020204020204" charset="-122"/>
                </a:rPr>
                <a:t>、</a:t>
              </a:r>
              <a:r>
                <a:rPr lang="en-US" altLang="zh-CN" sz="2000" b="1">
                  <a:solidFill>
                    <a:schemeClr val="tx1"/>
                  </a:solidFill>
                  <a:effectLst/>
                  <a:latin typeface="微软雅黑" panose="020B0503020204020204" charset="-122"/>
                  <a:ea typeface="微软雅黑" panose="020B0503020204020204" charset="-122"/>
                  <a:cs typeface="微软雅黑" panose="020B0503020204020204" charset="-122"/>
                </a:rPr>
                <a:t>R</a:t>
              </a:r>
              <a:r>
                <a:rPr lang="zh-CN" altLang="en-US" sz="2000" b="1" dirty="0">
                  <a:solidFill>
                    <a:schemeClr val="tx1"/>
                  </a:solidFill>
                  <a:effectLst/>
                  <a:latin typeface="微软雅黑" panose="020B0503020204020204" charset="-122"/>
                  <a:ea typeface="微软雅黑" panose="020B0503020204020204" charset="-122"/>
                  <a:cs typeface="微软雅黑" panose="020B0503020204020204" charset="-122"/>
                </a:rPr>
                <a:t>、</a:t>
              </a:r>
              <a:r>
                <a:rPr lang="en-US" altLang="zh-CN" sz="2000" b="1">
                  <a:solidFill>
                    <a:schemeClr val="tx1"/>
                  </a:solidFill>
                  <a:effectLst/>
                  <a:latin typeface="微软雅黑" panose="020B0503020204020204" charset="-122"/>
                  <a:ea typeface="微软雅黑" panose="020B0503020204020204" charset="-122"/>
                  <a:cs typeface="微软雅黑" panose="020B0503020204020204" charset="-122"/>
                </a:rPr>
                <a:t>Bp</a:t>
              </a:r>
              <a:r>
                <a:rPr lang="zh-CN" altLang="en-US" sz="2000" b="1" dirty="0">
                  <a:solidFill>
                    <a:schemeClr val="tx1"/>
                  </a:solidFill>
                  <a:effectLst/>
                  <a:latin typeface="微软雅黑" panose="020B0503020204020204" charset="-122"/>
                  <a:ea typeface="微软雅黑" panose="020B0503020204020204" charset="-122"/>
                  <a:cs typeface="微软雅黑" panose="020B0503020204020204" charset="-122"/>
                </a:rPr>
                <a:t>的正常范围，测量方法及注意事项</a:t>
              </a:r>
              <a:endParaRPr lang="zh-CN" altLang="en-US" sz="2000" b="1" dirty="0">
                <a:solidFill>
                  <a:schemeClr val="tx1"/>
                </a:solidFill>
                <a:effectLst/>
                <a:latin typeface="微软雅黑" panose="020B0503020204020204" charset="-122"/>
                <a:ea typeface="微软雅黑" panose="020B0503020204020204" charset="-122"/>
                <a:cs typeface="微软雅黑" panose="020B0503020204020204" charset="-122"/>
              </a:endParaRPr>
            </a:p>
          </p:txBody>
        </p:sp>
      </p:grpSp>
      <p:grpSp>
        <p:nvGrpSpPr>
          <p:cNvPr id="4" name="Group 14"/>
          <p:cNvGrpSpPr/>
          <p:nvPr/>
        </p:nvGrpSpPr>
        <p:grpSpPr>
          <a:xfrm>
            <a:off x="2063751" y="4794885"/>
            <a:ext cx="8331200" cy="1117600"/>
            <a:chOff x="1170" y="2325"/>
            <a:chExt cx="3798" cy="447"/>
          </a:xfrm>
        </p:grpSpPr>
        <p:sp>
          <p:nvSpPr>
            <p:cNvPr id="5" name="Rectangle 15"/>
            <p:cNvSpPr>
              <a:spLocks noChangeArrowheads="1"/>
            </p:cNvSpPr>
            <p:nvPr/>
          </p:nvSpPr>
          <p:spPr bwMode="gray">
            <a:xfrm>
              <a:off x="1377" y="2343"/>
              <a:ext cx="3591" cy="425"/>
            </a:xfrm>
            <a:prstGeom prst="rect">
              <a:avLst/>
            </a:prstGeom>
            <a:solidFill>
              <a:schemeClr val="bg2"/>
            </a:solidFill>
            <a:ln w="9525">
              <a:no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楷体_GB2312" panose="02010609030101010101" pitchFamily="49" charset="-122"/>
                <a:ea typeface="楷体_GB2312" panose="02010609030101010101" pitchFamily="49" charset="-122"/>
                <a:cs typeface="+mn-cs"/>
              </a:endParaRPr>
            </a:p>
          </p:txBody>
        </p:sp>
        <p:sp>
          <p:nvSpPr>
            <p:cNvPr id="190479" name="Freeform 16"/>
            <p:cNvSpPr/>
            <p:nvPr/>
          </p:nvSpPr>
          <p:spPr>
            <a:xfrm>
              <a:off x="1170" y="2329"/>
              <a:ext cx="820" cy="443"/>
            </a:xfrm>
            <a:custGeom>
              <a:avLst/>
              <a:gdLst>
                <a:gd name="txL" fmla="*/ 0 w 1334"/>
                <a:gd name="txT" fmla="*/ 0 h 491"/>
                <a:gd name="txR" fmla="*/ 1334 w 1334"/>
                <a:gd name="txB" fmla="*/ 491 h 491"/>
              </a:gdLst>
              <a:ahLst/>
              <a:cxnLst>
                <a:cxn ang="0">
                  <a:pos x="1" y="0"/>
                </a:cxn>
                <a:cxn ang="0">
                  <a:pos x="0" y="176"/>
                </a:cxn>
                <a:cxn ang="0">
                  <a:pos x="7" y="176"/>
                </a:cxn>
                <a:cxn ang="0">
                  <a:pos x="10" y="0"/>
                </a:cxn>
                <a:cxn ang="0">
                  <a:pos x="1" y="0"/>
                </a:cxn>
              </a:cxnLst>
              <a:rect l="txL" t="txT" r="txR" b="txB"/>
              <a:pathLst>
                <a:path w="1334" h="491">
                  <a:moveTo>
                    <a:pt x="2" y="0"/>
                  </a:moveTo>
                  <a:lnTo>
                    <a:pt x="0" y="491"/>
                  </a:lnTo>
                  <a:lnTo>
                    <a:pt x="872" y="491"/>
                  </a:lnTo>
                  <a:lnTo>
                    <a:pt x="1334" y="0"/>
                  </a:lnTo>
                  <a:lnTo>
                    <a:pt x="2" y="0"/>
                  </a:lnTo>
                  <a:close/>
                </a:path>
              </a:pathLst>
            </a:custGeom>
          </p:spPr>
          <p:style>
            <a:lnRef idx="0">
              <a:schemeClr val="accent5"/>
            </a:lnRef>
            <a:fillRef idx="3">
              <a:schemeClr val="accent5"/>
            </a:fillRef>
            <a:effectRef idx="3">
              <a:schemeClr val="accent5"/>
            </a:effectRef>
            <a:fontRef idx="minor">
              <a:schemeClr val="lt1"/>
            </a:fontRef>
          </p:style>
          <p:txBody>
            <a:bodyPr/>
            <a:p>
              <a:pPr algn="ctr"/>
              <a:endParaRPr lang="zh-CN" altLang="en-US" sz="2400" dirty="0">
                <a:solidFill>
                  <a:schemeClr val="tx1"/>
                </a:solidFill>
                <a:latin typeface="Arial" panose="020B0604020202020204" pitchFamily="34" charset="0"/>
                <a:ea typeface="宋体" panose="02010600030101010101" pitchFamily="2" charset="-122"/>
              </a:endParaRPr>
            </a:p>
          </p:txBody>
        </p:sp>
        <p:sp>
          <p:nvSpPr>
            <p:cNvPr id="8209" name="Text Box 17"/>
            <p:cNvSpPr txBox="1">
              <a:spLocks noChangeArrowheads="1"/>
            </p:cNvSpPr>
            <p:nvPr/>
          </p:nvSpPr>
          <p:spPr bwMode="gray">
            <a:xfrm>
              <a:off x="1270" y="2325"/>
              <a:ext cx="280" cy="365"/>
            </a:xfrm>
            <a:prstGeom prst="rect">
              <a:avLst/>
            </a:prstGeom>
            <a:noFill/>
            <a:ln w="9525">
              <a:noFill/>
              <a:miter lim="800000"/>
            </a:ln>
            <a:effectLst>
              <a:outerShdw dist="85194" dir="1593903" algn="ctr" rotWithShape="0">
                <a:schemeClr val="tx2">
                  <a:alpha val="50000"/>
                </a:schemeClr>
              </a:outerShdw>
            </a:effectLst>
          </p:spPr>
          <p:txBody>
            <a:bodyPr wrap="none">
              <a:spAutoFit/>
            </a:bodyPr>
            <a:p>
              <a:pPr latinLnBrk="1"/>
              <a:r>
                <a:rPr lang="en-US" altLang="ko-KR" sz="5335">
                  <a:solidFill>
                    <a:schemeClr val="bg2"/>
                  </a:solidFill>
                  <a:latin typeface="Verdana" panose="020B0604030504040204" pitchFamily="34" charset="0"/>
                  <a:ea typeface="Gulim" panose="020B0600000101010101" pitchFamily="34" charset="-127"/>
                </a:rPr>
                <a:t>3</a:t>
              </a:r>
              <a:endParaRPr lang="en-US" altLang="ko-KR" sz="5335">
                <a:solidFill>
                  <a:schemeClr val="bg2"/>
                </a:solidFill>
                <a:latin typeface="Verdana" panose="020B0604030504040204" pitchFamily="34" charset="0"/>
                <a:ea typeface="Gulim" panose="020B0600000101010101" pitchFamily="34" charset="-127"/>
              </a:endParaRPr>
            </a:p>
          </p:txBody>
        </p:sp>
        <p:sp>
          <p:nvSpPr>
            <p:cNvPr id="3086" name="Text Box 18"/>
            <p:cNvSpPr txBox="1">
              <a:spLocks noChangeArrowheads="1"/>
            </p:cNvSpPr>
            <p:nvPr/>
          </p:nvSpPr>
          <p:spPr bwMode="gray">
            <a:xfrm>
              <a:off x="2030" y="2462"/>
              <a:ext cx="2831" cy="159"/>
            </a:xfrm>
            <a:prstGeom prst="rect">
              <a:avLst/>
            </a:prstGeom>
            <a:noFill/>
            <a:ln w="9525">
              <a:noFill/>
              <a:miter lim="800000"/>
            </a:ln>
          </p:spPr>
          <p:txBody>
            <a:bodyPr>
              <a:spAutoFit/>
            </a:bodyPr>
            <a:p>
              <a:pPr latinLnBrk="1"/>
              <a:r>
                <a:rPr lang="zh-CN" altLang="en-US" sz="2000" b="1" dirty="0">
                  <a:solidFill>
                    <a:schemeClr val="tx1"/>
                  </a:solidFill>
                  <a:effectLst/>
                  <a:latin typeface="微软雅黑" panose="020B0503020204020204" charset="-122"/>
                  <a:ea typeface="微软雅黑" panose="020B0503020204020204" charset="-122"/>
                </a:rPr>
                <a:t>体温过高和呼吸困难患者的护理</a:t>
              </a:r>
              <a:endParaRPr lang="zh-CN" altLang="en-US" sz="2000" b="1" dirty="0">
                <a:solidFill>
                  <a:schemeClr val="tx1"/>
                </a:solidFill>
                <a:effectLst/>
                <a:latin typeface="微软雅黑" panose="020B0503020204020204" charset="-122"/>
                <a:ea typeface="微软雅黑" panose="020B0503020204020204" charset="-122"/>
              </a:endParaRPr>
            </a:p>
          </p:txBody>
        </p:sp>
      </p:grpSp>
      <p:grpSp>
        <p:nvGrpSpPr>
          <p:cNvPr id="7" name="圆角矩形标注 27"/>
          <p:cNvGrpSpPr/>
          <p:nvPr/>
        </p:nvGrpSpPr>
        <p:grpSpPr>
          <a:xfrm>
            <a:off x="5088255" y="1271142"/>
            <a:ext cx="4903145" cy="1458306"/>
            <a:chOff x="2941" y="722"/>
            <a:chExt cx="2904" cy="1126"/>
          </a:xfrm>
        </p:grpSpPr>
        <p:pic>
          <p:nvPicPr>
            <p:cNvPr id="190488" name="圆角矩形标注 27"/>
            <p:cNvPicPr/>
            <p:nvPr/>
          </p:nvPicPr>
          <p:blipFill>
            <a:blip r:embed="rId1"/>
            <a:stretch>
              <a:fillRect/>
            </a:stretch>
          </p:blipFill>
          <p:spPr>
            <a:xfrm>
              <a:off x="2941" y="722"/>
              <a:ext cx="2904" cy="1126"/>
            </a:xfrm>
            <a:prstGeom prst="rect">
              <a:avLst/>
            </a:prstGeom>
            <a:noFill/>
            <a:ln w="9525">
              <a:noFill/>
            </a:ln>
          </p:spPr>
        </p:pic>
        <p:sp>
          <p:nvSpPr>
            <p:cNvPr id="3081" name="Text Box 9"/>
            <p:cNvSpPr txBox="1">
              <a:spLocks noChangeArrowheads="1"/>
            </p:cNvSpPr>
            <p:nvPr/>
          </p:nvSpPr>
          <p:spPr bwMode="auto">
            <a:xfrm>
              <a:off x="3682" y="894"/>
              <a:ext cx="1888" cy="736"/>
            </a:xfrm>
            <a:prstGeom prst="rect">
              <a:avLst/>
            </a:prstGeom>
            <a:noFill/>
            <a:ln w="9525">
              <a:noFill/>
              <a:miter lim="800000"/>
            </a:ln>
          </p:spPr>
          <p:txBody>
            <a:bodyPr anchor="ctr"/>
            <a:p>
              <a:pPr algn="just">
                <a:lnSpc>
                  <a:spcPct val="120000"/>
                </a:lnSpc>
                <a:spcBef>
                  <a:spcPts val="0"/>
                </a:spcBef>
                <a:spcAft>
                  <a:spcPts val="0"/>
                </a:spcAft>
              </a:pPr>
              <a:r>
                <a:rPr lang="zh-CN" altLang="en-US" sz="1800" b="1" dirty="0">
                  <a:solidFill>
                    <a:schemeClr val="tx1"/>
                  </a:solidFill>
                  <a:effectLst/>
                  <a:latin typeface="微软雅黑" panose="020B0503020204020204" charset="-122"/>
                  <a:ea typeface="微软雅黑" panose="020B0503020204020204" charset="-122"/>
                </a:rPr>
                <a:t>稽留热、弛张热、间歇热、脉搏短绌、潮式呼吸、间断呼吸、呼吸困难、高血压、低血压</a:t>
              </a:r>
              <a:endParaRPr lang="zh-CN" altLang="en-US" sz="1800" b="1" dirty="0">
                <a:solidFill>
                  <a:schemeClr val="tx1"/>
                </a:solidFill>
                <a:effectLst/>
                <a:latin typeface="微软雅黑" panose="020B0503020204020204" charset="-122"/>
                <a:ea typeface="微软雅黑" panose="020B0503020204020204" charset="-122"/>
              </a:endParaRPr>
            </a:p>
          </p:txBody>
        </p:sp>
      </p:grpSp>
      <p:sp>
        <p:nvSpPr>
          <p:cNvPr id="6" name="Title 6"/>
          <p:cNvSpPr txBox="1"/>
          <p:nvPr>
            <p:custDataLst>
              <p:tags r:id="rId2"/>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内容小结</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2386013" y="2120900"/>
            <a:ext cx="6278563" cy="1752600"/>
          </a:xfrm>
          <a:prstGeom prst="rect">
            <a:avLst/>
          </a:prstGeom>
          <a:noFill/>
        </p:spPr>
        <p:txBody>
          <a:bodyPr wrap="square" rtlCol="0">
            <a:spAutoFit/>
          </a:bodyPr>
          <a:p>
            <a:pPr algn="ctr">
              <a:lnSpc>
                <a:spcPct val="150000"/>
              </a:lnSpc>
            </a:pPr>
            <a:r>
              <a:rPr lang="zh-CN" altLang="en-US" sz="7200" b="1" noProof="1">
                <a:solidFill>
                  <a:schemeClr val="bg1"/>
                </a:solidFill>
                <a:effectLst>
                  <a:outerShdw blurRad="50800" dist="38100" dir="5400000" algn="t" rotWithShape="0">
                    <a:prstClr val="black">
                      <a:alpha val="40000"/>
                    </a:prstClr>
                  </a:outerShdw>
                </a:effectLst>
                <a:latin typeface="黑体" panose="02010609060101010101" pitchFamily="49" charset="-122"/>
                <a:ea typeface="黑体" panose="02010609060101010101" pitchFamily="49" charset="-122"/>
                <a:cs typeface="黑体" panose="02010609060101010101" pitchFamily="49" charset="-122"/>
              </a:rPr>
              <a:t>谢谢观看</a:t>
            </a:r>
            <a:endParaRPr lang="zh-CN" altLang="en-US" sz="7200" b="1" noProof="1">
              <a:solidFill>
                <a:schemeClr val="bg1"/>
              </a:solidFill>
              <a:effectLst>
                <a:outerShdw blurRad="50800" dist="38100" dir="5400000" algn="t" rotWithShape="0">
                  <a:prstClr val="black">
                    <a:alpha val="40000"/>
                  </a:prstClr>
                </a:outerShdw>
              </a:effectLst>
              <a:latin typeface="黑体" panose="02010609060101010101" pitchFamily="49" charset="-122"/>
              <a:ea typeface="黑体" panose="02010609060101010101" pitchFamily="49" charset="-122"/>
              <a:cs typeface="黑体" panose="02010609060101010101" pitchFamily="49" charset="-122"/>
            </a:endParaRPr>
          </a:p>
        </p:txBody>
      </p:sp>
      <p:grpSp>
        <p:nvGrpSpPr>
          <p:cNvPr id="78851" name="组合 17"/>
          <p:cNvGrpSpPr/>
          <p:nvPr/>
        </p:nvGrpSpPr>
        <p:grpSpPr>
          <a:xfrm>
            <a:off x="3987800" y="4098925"/>
            <a:ext cx="2689225" cy="566738"/>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78853" name="文本框 16"/>
            <p:cNvSpPr txBox="1"/>
            <p:nvPr/>
          </p:nvSpPr>
          <p:spPr>
            <a:xfrm>
              <a:off x="8124" y="7004"/>
              <a:ext cx="2951" cy="725"/>
            </a:xfrm>
            <a:prstGeom prst="rect">
              <a:avLst/>
            </a:prstGeom>
            <a:noFill/>
            <a:ln w="9525">
              <a:noFill/>
            </a:ln>
          </p:spPr>
          <p:txBody>
            <a:bodyPr wrap="square" anchor="t" anchorCtr="0">
              <a:spAutoFit/>
            </a:bodyPr>
            <a:p>
              <a:pPr algn="ctr"/>
              <a:r>
                <a:rPr lang="zh-CN" altLang="en-US" sz="2400">
                  <a:solidFill>
                    <a:schemeClr val="bg1"/>
                  </a:solidFill>
                  <a:latin typeface="黑体" panose="02010609060101010101" pitchFamily="49" charset="-122"/>
                  <a:ea typeface="黑体" panose="02010609060101010101" pitchFamily="49" charset="-122"/>
                </a:rPr>
                <a:t>北京出版社</a:t>
              </a:r>
              <a:endParaRPr lang="zh-CN" altLang="en-US" sz="2400">
                <a:solidFill>
                  <a:schemeClr val="bg1"/>
                </a:solidFill>
                <a:latin typeface="黑体" panose="02010609060101010101" pitchFamily="49" charset="-122"/>
                <a:ea typeface="黑体" panose="02010609060101010101" pitchFamily="49" charset="-122"/>
              </a:endParaRPr>
            </a:p>
          </p:txBody>
        </p:sp>
      </p:grpSp>
    </p:spTree>
  </p:cSld>
  <p:clrMapOvr>
    <a:masterClrMapping/>
  </p:clrMapOvr>
  <p:transition spd="slow">
    <p:cover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2211705" y="2060575"/>
            <a:ext cx="7498080" cy="2306955"/>
          </a:xfrm>
          <a:prstGeom prst="rect">
            <a:avLst/>
          </a:prstGeom>
          <a:noFill/>
          <a:ln>
            <a:noFill/>
          </a:ln>
        </p:spPr>
        <p:txBody>
          <a:bodyPr wrap="none" rtlCol="0" anchor="t">
            <a:spAutoFit/>
          </a:bodyPr>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第一节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r>
              <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体温的观察与护理</a:t>
            </a:r>
            <a:endPar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3*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4*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4*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2.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4*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126_4*l_h_i*1_3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126_4*l_h_i*1_3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5.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126_4*l_h_f*1_3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5*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5*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31_5*l_h_i*1_1_4"/>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3*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5*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5*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5"/>
  <p:tag name="KSO_WM_UNIT_ID" val="diagram731_5*l_h_i*1_1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5*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5*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31_5*l_h_i*1_2_4"/>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5*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7.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5*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5"/>
  <p:tag name="KSO_WM_UNIT_ID" val="diagram731_5*l_h_i*1_2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31_5*l_h_i*1_5_1"/>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3*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31_5*l_h_i*1_5_3"/>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31_5*l_h_i*1_5_4"/>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31_5*l_h_i*1_5_2"/>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23.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31_5*l_h_f*1_5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5"/>
  <p:tag name="KSO_WM_UNIT_ID" val="diagram731_5*l_h_i*1_5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31_5*l_h_i*1_4_1"/>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31_5*l_h_i*1_4_3"/>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31_5*l_h_i*1_4_4"/>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31_5*l_h_i*1_4_2"/>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2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31_5*l_h_f*1_4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3*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5"/>
  <p:tag name="KSO_WM_UNIT_ID" val="diagram731_5*l_h_i*1_4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1_5*l_h_i*1_3_1"/>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1_5*l_h_i*1_3_3"/>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31_5*l_h_i*1_3_4"/>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1_5*l_h_i*1_3_2"/>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35.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1_5*l_h_f*1_3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5"/>
  <p:tag name="KSO_WM_UNIT_ID" val="diagram731_5*l_h_i*1_3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31_5*l_h_i*1_6_1"/>
  <p:tag name="KSO_WM_TEMPLATE_CATEGORY" val="diagram"/>
  <p:tag name="KSO_WM_TEMPLATE_INDEX" val="731"/>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31_5*l_h_i*1_6_3"/>
  <p:tag name="KSO_WM_TEMPLATE_CATEGORY" val="diagram"/>
  <p:tag name="KSO_WM_TEMPLATE_INDEX" val="731"/>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731_5*l_h_i*1_6_4"/>
  <p:tag name="KSO_WM_TEMPLATE_CATEGORY" val="diagram"/>
  <p:tag name="KSO_WM_TEMPLATE_INDEX" val="731"/>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3*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31_5*l_h_i*1_6_2"/>
  <p:tag name="KSO_WM_TEMPLATE_CATEGORY" val="diagram"/>
  <p:tag name="KSO_WM_TEMPLATE_INDEX" val="731"/>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4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31_5*l_h_f*1_6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5"/>
  <p:tag name="KSO_WM_UNIT_ID" val="diagram731_5*l_h_i*1_6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4.xml><?xml version="1.0" encoding="utf-8"?>
<p:tagLst xmlns:p="http://schemas.openxmlformats.org/presentationml/2006/main">
  <p:tag name="KSO_WM_UNIT_PLACING_PICTURE_USER_VIEWPORT" val="{&quot;height&quot;:10726.666141732283,&quot;width&quot;:11520}"/>
</p:tagLst>
</file>

<file path=ppt/tags/tag1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33_3*l_i*1_1"/>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33_3*l_h_i*1_1_1"/>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33_3*l_h_i*1_1_2"/>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33_3*l_h_i*1_3_1"/>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33_3*l_h_i*1_3_2"/>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633_3*l_h_i*1_3_3"/>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633_3*l_h_i*1_3_4"/>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33_3*l_h_i*1_2_1"/>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33_3*l_h_i*1_2_2"/>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33_3*l_h_i*1_2_3"/>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33_3*l_h_i*1_2_4"/>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2"/>
  <p:tag name="KSO_WM_UNIT_ID" val="diagram633_3*l_i*1_12"/>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159.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3_3*l_h_f*1_1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xml><?xml version="1.0" encoding="utf-8"?>
<p:tagLst xmlns:p="http://schemas.openxmlformats.org/presentationml/2006/main">
  <p:tag name="KSO_WM_UNIT_PLACING_PICTURE_USER_VIEWPORT" val="{&quot;height&quot;:10800,&quot;width&quot;:8575.226771653543}"/>
</p:tagLst>
</file>

<file path=ppt/tags/tag160.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3_3*l_h_a*1_1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61.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3_3*l_h_f*1_2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2.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3_3*l_h_a*1_2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63.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3_3*l_h_f*1_3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4.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3_3*l_h_a*1_3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TAG_VERSION" val="1.0"/>
  <p:tag name="KSO_WM_BEAUTIFY_FLAG" val="#wm#"/>
  <p:tag name="KSO_WM_UNIT_ID" val="diagram160394_4*a*1"/>
  <p:tag name="KSO_WM_TEMPLATE_CATEGORY" val="diagram"/>
  <p:tag name="KSO_WM_TEMPLATE_INDEX" val="160394"/>
  <p:tag name="KSO_WM_UNIT_TYPE" val="a"/>
  <p:tag name="KSO_WM_UNIT_INDEX" val="1"/>
  <p:tag name="KSO_WM_UNIT_CLEAR" val="1"/>
  <p:tag name="KSO_WM_UNIT_LAYERLEVEL" val="1"/>
  <p:tag name="KSO_WM_UNIT_VALUE" val="54"/>
  <p:tag name="KSO_WM_UNIT_ISCONTENTSTITLE" val="0"/>
  <p:tag name="KSO_WM_UNIT_HIGHLIGHT" val="0"/>
  <p:tag name="KSO_WM_UNIT_COMPATIBLE" val="1"/>
  <p:tag name="KSO_WM_UNIT_PRESET_TEXT_INDEX" val="3"/>
  <p:tag name="KSO_WM_UNIT_PRESET_TEXT_LEN" val="18"/>
</p:tagLst>
</file>

<file path=ppt/tags/tag17.xml><?xml version="1.0" encoding="utf-8"?>
<p:tagLst xmlns:p="http://schemas.openxmlformats.org/presentationml/2006/main">
  <p:tag name="KSO_WM_UNIT_PLACING_PICTURE_USER_VIEWPORT" val="{&quot;height&quot;:3633,&quot;width&quot;:10410}"/>
</p:tagLst>
</file>

<file path=ppt/tags/tag170.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1_1"/>
  <p:tag name="KSO_WM_UNIT_ID" val="diagram20168417_3*l_h_i*1_1_1"/>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71.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2_1"/>
  <p:tag name="KSO_WM_UNIT_ID" val="diagram20168417_3*l_h_i*1_2_1"/>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72.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3_1"/>
  <p:tag name="KSO_WM_UNIT_ID" val="diagram20168417_3*l_h_i*1_3_1"/>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73.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4_1"/>
  <p:tag name="KSO_WM_UNIT_ID" val="diagram20168417_3*l_h_i*1_4_1"/>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74.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d"/>
  <p:tag name="KSO_WM_UNIT_INDEX" val="1_1_1"/>
  <p:tag name="KSO_WM_UNIT_LAYERLEVEL" val="1_1_1"/>
  <p:tag name="KSO_WM_UNIT_VALUE" val="430*596"/>
  <p:tag name="KSO_WM_UNIT_HIGHLIGHT" val="0"/>
  <p:tag name="KSO_WM_UNIT_COMPATIBLE" val="0"/>
  <p:tag name="KSO_WM_UNIT_CLEAR" val="0"/>
  <p:tag name="KSO_WM_DIAGRAM_GROUP_CODE" val="l1-1"/>
  <p:tag name="KSO_WM_UNIT_ID" val="diagram20168417_3*l_h_d*1_1_1"/>
  <p:tag name="KSO_WM_UNIT_TEXT_FILL_FORE_SCHEMECOLOR_INDEX" val="13"/>
  <p:tag name="KSO_WM_UNIT_TEXT_FILL_TYPE" val="1"/>
</p:tagLst>
</file>

<file path=ppt/tags/tag175.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1_2"/>
  <p:tag name="KSO_WM_UNIT_ID" val="diagram20168417_3*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176.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d"/>
  <p:tag name="KSO_WM_UNIT_INDEX" val="1_2_1"/>
  <p:tag name="KSO_WM_UNIT_LAYERLEVEL" val="1_1_1"/>
  <p:tag name="KSO_WM_UNIT_VALUE" val="430*596"/>
  <p:tag name="KSO_WM_UNIT_HIGHLIGHT" val="0"/>
  <p:tag name="KSO_WM_UNIT_COMPATIBLE" val="0"/>
  <p:tag name="KSO_WM_UNIT_CLEAR" val="0"/>
  <p:tag name="KSO_WM_DIAGRAM_GROUP_CODE" val="l1-1"/>
  <p:tag name="KSO_WM_UNIT_ID" val="diagram20168417_3*l_h_d*1_2_1"/>
  <p:tag name="KSO_WM_UNIT_TEXT_FILL_FORE_SCHEMECOLOR_INDEX" val="13"/>
  <p:tag name="KSO_WM_UNIT_TEXT_FILL_TYPE" val="1"/>
</p:tagLst>
</file>

<file path=ppt/tags/tag177.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2_2"/>
  <p:tag name="KSO_WM_UNIT_ID" val="diagram20168417_3*l_h_i*1_2_2"/>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178.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d"/>
  <p:tag name="KSO_WM_UNIT_INDEX" val="1_3_1"/>
  <p:tag name="KSO_WM_UNIT_LAYERLEVEL" val="1_1_1"/>
  <p:tag name="KSO_WM_UNIT_VALUE" val="430*596"/>
  <p:tag name="KSO_WM_UNIT_HIGHLIGHT" val="0"/>
  <p:tag name="KSO_WM_UNIT_COMPATIBLE" val="0"/>
  <p:tag name="KSO_WM_UNIT_CLEAR" val="0"/>
  <p:tag name="KSO_WM_DIAGRAM_GROUP_CODE" val="l1-1"/>
  <p:tag name="KSO_WM_UNIT_ID" val="diagram20168417_3*l_h_d*1_3_1"/>
  <p:tag name="KSO_WM_UNIT_TEXT_FILL_FORE_SCHEMECOLOR_INDEX" val="13"/>
  <p:tag name="KSO_WM_UNIT_TEXT_FILL_TYPE" val="1"/>
</p:tagLst>
</file>

<file path=ppt/tags/tag179.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3_2"/>
  <p:tag name="KSO_WM_UNIT_ID" val="diagram20168417_3*l_h_i*1_3_2"/>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0.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d"/>
  <p:tag name="KSO_WM_UNIT_INDEX" val="1_4_1"/>
  <p:tag name="KSO_WM_UNIT_LAYERLEVEL" val="1_1_1"/>
  <p:tag name="KSO_WM_UNIT_VALUE" val="430*596"/>
  <p:tag name="KSO_WM_UNIT_HIGHLIGHT" val="0"/>
  <p:tag name="KSO_WM_UNIT_COMPATIBLE" val="0"/>
  <p:tag name="KSO_WM_UNIT_CLEAR" val="0"/>
  <p:tag name="KSO_WM_DIAGRAM_GROUP_CODE" val="l1-1"/>
  <p:tag name="KSO_WM_UNIT_ID" val="diagram20168417_3*l_h_d*1_4_1"/>
  <p:tag name="KSO_WM_UNIT_TEXT_FILL_FORE_SCHEMECOLOR_INDEX" val="13"/>
  <p:tag name="KSO_WM_UNIT_TEXT_FILL_TYPE" val="1"/>
</p:tagLst>
</file>

<file path=ppt/tags/tag181.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4_2"/>
  <p:tag name="KSO_WM_UNIT_ID" val="diagram20168417_3*l_h_i*1_4_2"/>
  <p:tag name="KSO_WM_UNIT_LAYERLEVEL" val="1_1_1"/>
  <p:tag name="KSO_WM_DIAGRAM_GROUP_CODE" val="l1-1"/>
  <p:tag name="KSO_WM_UNIT_FILL_FORE_SCHEMECOLOR_INDEX" val="8"/>
  <p:tag name="KSO_WM_UNIT_FILL_TYPE" val="1"/>
  <p:tag name="KSO_WM_UNIT_TEXT_FILL_FORE_SCHEMECOLOR_INDEX" val="13"/>
  <p:tag name="KSO_WM_UNIT_TEXT_FILL_TYPE" val="1"/>
</p:tagLst>
</file>

<file path=ppt/tags/tag182.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i"/>
  <p:tag name="KSO_WM_UNIT_INDEX" val="1_2"/>
  <p:tag name="KSO_WM_UNIT_ID" val="diagram20168417_3*l_i*1_2"/>
  <p:tag name="KSO_WM_UNIT_LAYERLEVEL" val="1_1"/>
  <p:tag name="KSO_WM_DIAGRAM_GROUP_CODE" val="l1-1"/>
  <p:tag name="KSO_WM_UNIT_LINE_FORE_SCHEMECOLOR_INDEX" val="5"/>
  <p:tag name="KSO_WM_UNIT_LINE_FILL_TYPE" val="2"/>
  <p:tag name="KSO_WM_UNIT_TEXT_FILL_FORE_SCHEMECOLOR_INDEX" val="13"/>
  <p:tag name="KSO_WM_UNIT_TEXT_FILL_TYPE" val="1"/>
</p:tagLst>
</file>

<file path=ppt/tags/tag183.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i"/>
  <p:tag name="KSO_WM_UNIT_INDEX" val="1_1"/>
  <p:tag name="KSO_WM_UNIT_ID" val="diagram20168417_3*l_i*1_1"/>
  <p:tag name="KSO_WM_UNIT_LAYERLEVEL" val="1_1"/>
  <p:tag name="KSO_WM_DIAGRAM_GROUP_CODE" val="l1-1"/>
  <p:tag name="KSO_WM_UNIT_LINE_FORE_SCHEMECOLOR_INDEX" val="5"/>
  <p:tag name="KSO_WM_UNIT_LINE_FILL_TYPE" val="2"/>
  <p:tag name="KSO_WM_UNIT_TEXT_FILL_FORE_SCHEMECOLOR_INDEX" val="13"/>
  <p:tag name="KSO_WM_UNIT_TEXT_FILL_TYPE" val="1"/>
</p:tagLst>
</file>

<file path=ppt/tags/tag184.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4_3"/>
  <p:tag name="KSO_WM_UNIT_ID" val="diagram20168417_3*l_h_i*1_4_3"/>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85.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4_4"/>
  <p:tag name="KSO_WM_UNIT_ID" val="diagram20168417_3*l_h_i*1_4_4"/>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86.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4_5"/>
  <p:tag name="KSO_WM_UNIT_ID" val="diagram20168417_3*l_h_i*1_4_5"/>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87.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4_6"/>
  <p:tag name="KSO_WM_UNIT_ID" val="diagram20168417_3*l_h_i*1_4_6"/>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88.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4_7"/>
  <p:tag name="KSO_WM_UNIT_ID" val="diagram20168417_3*l_h_i*1_4_7"/>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89.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3_3"/>
  <p:tag name="KSO_WM_UNIT_ID" val="diagram20168417_3*l_h_i*1_3_3"/>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0.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3_4"/>
  <p:tag name="KSO_WM_UNIT_ID" val="diagram20168417_3*l_h_i*1_3_4"/>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91.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2_3"/>
  <p:tag name="KSO_WM_UNIT_ID" val="diagram20168417_3*l_h_i*1_2_3"/>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92.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2_4"/>
  <p:tag name="KSO_WM_UNIT_ID" val="diagram20168417_3*l_h_i*1_2_4"/>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93.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i"/>
  <p:tag name="KSO_WM_UNIT_INDEX" val="1_1_3"/>
  <p:tag name="KSO_WM_UNIT_ID" val="diagram20168417_3*l_h_i*1_1_3"/>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94.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l1-1"/>
  <p:tag name="KSO_WM_UNIT_ID" val="diagram20168417_3*l_h_f*1_1_1"/>
  <p:tag name="KSO_WM_UNIT_TEXT_FILL_FORE_SCHEMECOLOR_INDEX" val="13"/>
  <p:tag name="KSO_WM_UNIT_TEXT_FILL_TYPE" val="1"/>
</p:tagLst>
</file>

<file path=ppt/tags/tag195.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f"/>
  <p:tag name="KSO_WM_UNIT_INDEX" val="1_2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l1-1"/>
  <p:tag name="KSO_WM_UNIT_ID" val="diagram20168417_3*l_h_f*1_2_1"/>
  <p:tag name="KSO_WM_UNIT_TEXT_FILL_FORE_SCHEMECOLOR_INDEX" val="13"/>
  <p:tag name="KSO_WM_UNIT_TEXT_FILL_TYPE" val="1"/>
</p:tagLst>
</file>

<file path=ppt/tags/tag196.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f"/>
  <p:tag name="KSO_WM_UNIT_INDEX" val="1_4_1"/>
  <p:tag name="KSO_WM_UNIT_LAYERLEVEL" val="1_1_1"/>
  <p:tag name="KSO_WM_UNIT_VALUE" val="33"/>
  <p:tag name="KSO_WM_UNIT_HIGHLIGHT" val="0"/>
  <p:tag name="KSO_WM_UNIT_COMPATIBLE" val="0"/>
  <p:tag name="KSO_WM_UNIT_CLEAR" val="0"/>
  <p:tag name="KSO_WM_UNIT_PRESET_TEXT_INDEX" val="4"/>
  <p:tag name="KSO_WM_UNIT_PRESET_TEXT_LEN" val="57"/>
  <p:tag name="KSO_WM_DIAGRAM_GROUP_CODE" val="l1-1"/>
  <p:tag name="KSO_WM_UNIT_ID" val="diagram20168417_3*l_h_f*1_4_1"/>
  <p:tag name="KSO_WM_UNIT_TEXT_FILL_FORE_SCHEMECOLOR_INDEX" val="13"/>
  <p:tag name="KSO_WM_UNIT_TEXT_FILL_TYPE" val="1"/>
</p:tagLst>
</file>

<file path=ppt/tags/tag197.xml><?xml version="1.0" encoding="utf-8"?>
<p:tagLst xmlns:p="http://schemas.openxmlformats.org/presentationml/2006/main">
  <p:tag name="KSO_WM_TAG_VERSION" val="1.0"/>
  <p:tag name="KSO_WM_BEAUTIFY_FLAG" val="#wm#"/>
  <p:tag name="KSO_WM_TEMPLATE_CATEGORY" val="diagram"/>
  <p:tag name="KSO_WM_TEMPLATE_INDEX" val="20168417"/>
  <p:tag name="KSO_WM_UNIT_TYPE" val="l_h_f"/>
  <p:tag name="KSO_WM_UNIT_INDEX" val="1_3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l1-1"/>
  <p:tag name="KSO_WM_UNIT_ID" val="diagram20168417_3*l_h_f*1_3_1"/>
  <p:tag name="KSO_WM_UNIT_TEXT_FILL_FORE_SCHEMECOLOR_INDEX" val="13"/>
  <p:tag name="KSO_WM_UNIT_TEXT_FILL_TYPE" val="1"/>
</p:tagLst>
</file>

<file path=ppt/tags/tag1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9.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i"/>
  <p:tag name="KSO_WM_UNIT_INDEX" val="1_1_3"/>
  <p:tag name="KSO_WM_UNIT_ID" val="diagram20168405_2*l_h_i*1_1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i"/>
  <p:tag name="KSO_WM_UNIT_INDEX" val="1_2_3"/>
  <p:tag name="KSO_WM_UNIT_ID" val="diagram20168405_2*l_h_i*1_2_3"/>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201.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i"/>
  <p:tag name="KSO_WM_UNIT_INDEX" val="1_1_4"/>
  <p:tag name="KSO_WM_UNIT_ID" val="diagram20168405_2*l_h_i*1_1_4"/>
  <p:tag name="KSO_WM_UNIT_LAYERLEVEL" val="1_1_1"/>
  <p:tag name="KSO_WM_DIAGRAM_GROUP_CODE" val="l1-1"/>
  <p:tag name="KSO_WM_UNIT_FILL_FORE_SCHEMECOLOR_INDEX" val="16"/>
  <p:tag name="KSO_WM_UNIT_FILL_TYPE" val="1"/>
  <p:tag name="KSO_WM_UNIT_TEXT_FILL_FORE_SCHEMECOLOR_INDEX" val="13"/>
  <p:tag name="KSO_WM_UNIT_TEXT_FILL_TYPE" val="1"/>
</p:tagLst>
</file>

<file path=ppt/tags/tag202.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f"/>
  <p:tag name="KSO_WM_UNIT_INDEX" val="1_2_1"/>
  <p:tag name="KSO_WM_UNIT_ID" val="diagram20168405_2*l_h_f*1_2_1"/>
  <p:tag name="KSO_WM_UNIT_LAYERLEVEL" val="1_1_1"/>
  <p:tag name="KSO_WM_UNIT_VALUE" val="7"/>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Lst>
</file>

<file path=ppt/tags/tag203.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f"/>
  <p:tag name="KSO_WM_UNIT_INDEX" val="1_1_1"/>
  <p:tag name="KSO_WM_UNIT_ID" val="diagram20168405_2*l_h_f*1_1_1"/>
  <p:tag name="KSO_WM_UNIT_LAYERLEVEL" val="1_1_1"/>
  <p:tag name="KSO_WM_UNIT_VALUE" val="7"/>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Lst>
</file>

<file path=ppt/tags/tag204.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i"/>
  <p:tag name="KSO_WM_UNIT_INDEX" val="1_1_2"/>
  <p:tag name="KSO_WM_UNIT_ID" val="diagram20168405_2*l_h_i*1_1_2"/>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205.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i"/>
  <p:tag name="KSO_WM_UNIT_INDEX" val="1_2_2"/>
  <p:tag name="KSO_WM_UNIT_ID" val="diagram20168405_2*l_h_i*1_2_2"/>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206.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a"/>
  <p:tag name="KSO_WM_UNIT_INDEX" val="1_1_1"/>
  <p:tag name="KSO_WM_UNIT_ID" val="diagram20168405_2*l_h_a*1_1_1"/>
  <p:tag name="KSO_WM_UNIT_LAYERLEVEL" val="1_1_1"/>
  <p:tag name="KSO_WM_UNIT_VALUE" val="10"/>
  <p:tag name="KSO_WM_UNIT_HIGHLIGHT" val="0"/>
  <p:tag name="KSO_WM_UNIT_COMPATIBLE" val="0"/>
  <p:tag name="KSO_WM_UNIT_CLEAR" val="0"/>
  <p:tag name="KSO_WM_DIAGRAM_GROUP_CODE" val="l1-1"/>
  <p:tag name="KSO_WM_UNIT_PRESET_TEXT" val="BUSINESS SECTION"/>
  <p:tag name="KSO_WM_UNIT_TEXT_FILL_FORE_SCHEMECOLOR_INDEX" val="14"/>
  <p:tag name="KSO_WM_UNIT_TEXT_FILL_TYPE" val="1"/>
</p:tagLst>
</file>

<file path=ppt/tags/tag207.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a"/>
  <p:tag name="KSO_WM_UNIT_INDEX" val="1_2_1"/>
  <p:tag name="KSO_WM_UNIT_ID" val="diagram20168405_2*l_h_a*1_2_1"/>
  <p:tag name="KSO_WM_UNIT_LAYERLEVEL" val="1_1_1"/>
  <p:tag name="KSO_WM_UNIT_VALUE" val="10"/>
  <p:tag name="KSO_WM_UNIT_HIGHLIGHT" val="0"/>
  <p:tag name="KSO_WM_UNIT_COMPATIBLE" val="0"/>
  <p:tag name="KSO_WM_UNIT_CLEAR" val="0"/>
  <p:tag name="KSO_WM_DIAGRAM_GROUP_CODE" val="l1-1"/>
  <p:tag name="KSO_WM_UNIT_PRESET_TEXT" val="BUSINESS SECTION"/>
  <p:tag name="KSO_WM_UNIT_TEXT_FILL_FORE_SCHEMECOLOR_INDEX" val="14"/>
  <p:tag name="KSO_WM_UNIT_TEXT_FILL_TYPE" val="1"/>
</p:tagLst>
</file>

<file path=ppt/tags/tag208.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d"/>
  <p:tag name="KSO_WM_UNIT_INDEX" val="1_2_1"/>
  <p:tag name="KSO_WM_UNIT_ID" val="diagram20168405_2*l_h_d*1_2_1"/>
  <p:tag name="KSO_WM_UNIT_LAYERLEVEL" val="1_1_1"/>
  <p:tag name="KSO_WM_UNIT_VALUE" val="802*736"/>
  <p:tag name="KSO_WM_UNIT_HIGHLIGHT" val="0"/>
  <p:tag name="KSO_WM_UNIT_COMPATIBLE" val="0"/>
  <p:tag name="KSO_WM_UNIT_CLEAR" val="0"/>
  <p:tag name="KSO_WM_DIAGRAM_GROUP_CODE" val="l1-1"/>
</p:tagLst>
</file>

<file path=ppt/tags/tag209.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d"/>
  <p:tag name="KSO_WM_UNIT_INDEX" val="1_1_1"/>
  <p:tag name="KSO_WM_UNIT_ID" val="diagram20168405_2*l_h_d*1_1_1"/>
  <p:tag name="KSO_WM_UNIT_LAYERLEVEL" val="1_1_1"/>
  <p:tag name="KSO_WM_UNIT_VALUE" val="797*747"/>
  <p:tag name="KSO_WM_UNIT_HIGHLIGHT" val="0"/>
  <p:tag name="KSO_WM_UNIT_COMPATIBLE" val="0"/>
  <p:tag name="KSO_WM_UNIT_CLEAR" val="0"/>
  <p:tag name="KSO_WM_DIAGRAM_GROUP_CODE" val="l1-1"/>
</p:tagLst>
</file>

<file path=ppt/tags/tag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0.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i"/>
  <p:tag name="KSO_WM_UNIT_INDEX" val="1_2_1"/>
  <p:tag name="KSO_WM_UNIT_ID" val="diagram20168405_2*l_h_i*1_2_1"/>
  <p:tag name="KSO_WM_UNIT_LAYERLEVEL" val="1_1_1"/>
  <p:tag name="KSO_WM_DIAGRAM_GROUP_CODE" val="l1-1"/>
  <p:tag name="KSO_WM_UNIT_TEXT_FILL_FORE_SCHEMECOLOR_INDEX" val="14"/>
  <p:tag name="KSO_WM_UNIT_TEXT_FILL_TYPE" val="1"/>
</p:tagLst>
</file>

<file path=ppt/tags/tag211.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i"/>
  <p:tag name="KSO_WM_UNIT_INDEX" val="1_1_1"/>
  <p:tag name="KSO_WM_UNIT_ID" val="diagram20168405_2*l_h_i*1_1_1"/>
  <p:tag name="KSO_WM_UNIT_LAYERLEVEL" val="1_1_1"/>
  <p:tag name="KSO_WM_DIAGRAM_GROUP_CODE" val="l1-1"/>
  <p:tag name="KSO_WM_UNIT_TEXT_FILL_FORE_SCHEMECOLOR_INDEX" val="14"/>
  <p:tag name="KSO_WM_UNIT_TEXT_FILL_TYPE" val="1"/>
</p:tagLst>
</file>

<file path=ppt/tags/tag212.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i"/>
  <p:tag name="KSO_WM_UNIT_INDEX" val="1_2_4"/>
  <p:tag name="KSO_WM_UNIT_ID" val="diagram20168405_2*l_h_i*1_2_4"/>
  <p:tag name="KSO_WM_UNIT_LAYERLEVEL" val="1_1_1"/>
  <p:tag name="KSO_WM_DIAGRAM_GROUP_CODE" val="l1-1"/>
  <p:tag name="KSO_WM_UNIT_FILL_FORE_SCHEMECOLOR_INDEX" val="16"/>
  <p:tag name="KSO_WM_UNIT_FILL_TYPE" val="1"/>
  <p:tag name="KSO_WM_UNIT_TEXT_FILL_FORE_SCHEMECOLOR_INDEX" val="13"/>
  <p:tag name="KSO_WM_UNIT_TEXT_FILL_TYPE" val="1"/>
</p:tagLst>
</file>

<file path=ppt/tags/tag213.xml><?xml version="1.0" encoding="utf-8"?>
<p:tagLst xmlns:p="http://schemas.openxmlformats.org/presentationml/2006/main">
  <p:tag name="KSO_WM_UNIT_PLACING_PICTURE_USER_VIEWPORT" val="{&quot;height&quot;:3633,&quot;width&quot;:10410}"/>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7.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1_3"/>
  <p:tag name="KSO_WM_UNIT_ID" val="diagram747_3*m_h_i*1_1_3"/>
  <p:tag name="KSO_WM_UNIT_LAYERLEVEL" val="1_1_1"/>
  <p:tag name="KSO_WM_UNIT_HIGHLIGHT" val="0"/>
  <p:tag name="KSO_WM_UNIT_COMPATIBLE" val="0"/>
  <p:tag name="KSO_WM_DIAGRAM_GROUP_CODE" val="m1-1"/>
  <p:tag name="KSO_WM_UNIT_NOCLEAR" val="0"/>
  <p:tag name="KSO_WM_UNIT_DIAGRAM_ISNUMVISUAL" val="0"/>
  <p:tag name="KSO_WM_UNIT_DIAGRAM_ISREFERUNIT" val="0"/>
  <p:tag name="KSO_WM_UNIT_DIAGRAM_IS_NEED_ADD_PATH_ANIM" val="0"/>
  <p:tag name="KSO_WM_UNIT_FILL_FORE_SCHEMECOLOR_INDEX" val="5"/>
  <p:tag name="KSO_WM_UNIT_FILL_TYPE" val="1"/>
  <p:tag name="KSO_WM_UNIT_TEXT_FILL_FORE_SCHEMECOLOR_INDEX" val="14"/>
  <p:tag name="KSO_WM_UNIT_TEXT_FILL_TYPE" val="1"/>
</p:tagLst>
</file>

<file path=ppt/tags/tag218.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1_1"/>
  <p:tag name="KSO_WM_UNIT_ID" val="diagram747_3*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DIAGRAM_IS_NEED_ADD_PATH_ANIM" val="0"/>
  <p:tag name="KSO_WM_UNIT_LINE_FORE_SCHEMECOLOR_INDEX" val="5"/>
  <p:tag name="KSO_WM_UNIT_LINE_FILL_TYPE" val="2"/>
</p:tagLst>
</file>

<file path=ppt/tags/tag219.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1_2"/>
  <p:tag name="KSO_WM_UNIT_ID" val="diagram747_3*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DIAGRAM_IS_NEED_ADD_PATH_ANIM" val="0"/>
  <p:tag name="KSO_WM_UNIT_TEXT_FILL_FORE_SCHEMECOLOR_INDEX" val="14"/>
  <p:tag name="KSO_WM_UNIT_TEXT_FILL_TYPE" val="1"/>
  <p:tag name="KSO_WM_UNIT_TEXT_FORE_SCHEMECOLOR_INDEX" val="6"/>
  <p:tag name="KSO_WM_UNIT_TEXT_LINE_FILL_TYPE" val="2"/>
  <p:tag name="KSO_WM_UNIT_TEXT_SHADOW_SCHEMECOLOR_INDEX" val="6"/>
</p:tagLst>
</file>

<file path=ppt/tags/tag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0.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2_3"/>
  <p:tag name="KSO_WM_UNIT_ID" val="diagram747_3*m_h_i*1_2_3"/>
  <p:tag name="KSO_WM_UNIT_LAYERLEVEL" val="1_1_1"/>
  <p:tag name="KSO_WM_UNIT_HIGHLIGHT" val="0"/>
  <p:tag name="KSO_WM_UNIT_COMPATIBLE" val="0"/>
  <p:tag name="KSO_WM_DIAGRAM_GROUP_CODE" val="m1-1"/>
  <p:tag name="KSO_WM_UNIT_NOCLEAR" val="0"/>
  <p:tag name="KSO_WM_UNIT_DIAGRAM_ISNUMVISUAL" val="0"/>
  <p:tag name="KSO_WM_UNIT_DIAGRAM_ISREFERUNIT" val="0"/>
  <p:tag name="KSO_WM_UNIT_DIAGRAM_IS_NEED_ADD_PATH_ANIM" val="0"/>
  <p:tag name="KSO_WM_UNIT_FILL_FORE_SCHEMECOLOR_INDEX" val="5"/>
  <p:tag name="KSO_WM_UNIT_FILL_TYPE" val="1"/>
  <p:tag name="KSO_WM_UNIT_TEXT_FILL_FORE_SCHEMECOLOR_INDEX" val="14"/>
  <p:tag name="KSO_WM_UNIT_TEXT_FILL_TYPE" val="1"/>
</p:tagLst>
</file>

<file path=ppt/tags/tag221.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2_1"/>
  <p:tag name="KSO_WM_UNIT_ID" val="diagram747_3*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DIAGRAM_IS_NEED_ADD_PATH_ANIM" val="0"/>
  <p:tag name="KSO_WM_UNIT_LINE_FORE_SCHEMECOLOR_INDEX" val="5"/>
  <p:tag name="KSO_WM_UNIT_LINE_FILL_TYPE" val="2"/>
</p:tagLst>
</file>

<file path=ppt/tags/tag222.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2_2"/>
  <p:tag name="KSO_WM_UNIT_ID" val="diagram747_3*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DIAGRAM_IS_NEED_ADD_PATH_ANIM" val="0"/>
  <p:tag name="KSO_WM_UNIT_TEXT_FILL_FORE_SCHEMECOLOR_INDEX" val="14"/>
  <p:tag name="KSO_WM_UNIT_TEXT_FILL_TYPE" val="1"/>
  <p:tag name="KSO_WM_UNIT_TEXT_FORE_SCHEMECOLOR_INDEX" val="6"/>
  <p:tag name="KSO_WM_UNIT_TEXT_LINE_FILL_TYPE" val="2"/>
  <p:tag name="KSO_WM_UNIT_TEXT_SHADOW_SCHEMECOLOR_INDEX" val="6"/>
</p:tagLst>
</file>

<file path=ppt/tags/tag223.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3_3"/>
  <p:tag name="KSO_WM_UNIT_ID" val="diagram747_3*m_h_i*1_3_3"/>
  <p:tag name="KSO_WM_UNIT_LAYERLEVEL" val="1_1_1"/>
  <p:tag name="KSO_WM_UNIT_HIGHLIGHT" val="0"/>
  <p:tag name="KSO_WM_UNIT_COMPATIBLE" val="0"/>
  <p:tag name="KSO_WM_DIAGRAM_GROUP_CODE" val="m1-1"/>
  <p:tag name="KSO_WM_UNIT_NOCLEAR" val="0"/>
  <p:tag name="KSO_WM_UNIT_DIAGRAM_ISNUMVISUAL" val="0"/>
  <p:tag name="KSO_WM_UNIT_DIAGRAM_ISREFERUNIT" val="0"/>
  <p:tag name="KSO_WM_UNIT_DIAGRAM_IS_NEED_ADD_PATH_ANIM" val="0"/>
  <p:tag name="KSO_WM_UNIT_FILL_FORE_SCHEMECOLOR_INDEX" val="5"/>
  <p:tag name="KSO_WM_UNIT_FILL_TYPE" val="1"/>
  <p:tag name="KSO_WM_UNIT_TEXT_FILL_FORE_SCHEMECOLOR_INDEX" val="14"/>
  <p:tag name="KSO_WM_UNIT_TEXT_FILL_TYPE" val="1"/>
</p:tagLst>
</file>

<file path=ppt/tags/tag224.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3_2"/>
  <p:tag name="KSO_WM_UNIT_ID" val="diagram747_3*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DIAGRAM_IS_NEED_ADD_PATH_ANIM" val="0"/>
  <p:tag name="KSO_WM_UNIT_LINE_FORE_SCHEMECOLOR_INDEX" val="5"/>
  <p:tag name="KSO_WM_UNIT_LINE_FILL_TYPE" val="2"/>
</p:tagLst>
</file>

<file path=ppt/tags/tag225.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3_1"/>
  <p:tag name="KSO_WM_UNIT_ID" val="diagram747_3*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DIAGRAM_IS_NEED_ADD_PATH_ANIM" val="0"/>
  <p:tag name="KSO_WM_UNIT_TEXT_FILL_FORE_SCHEMECOLOR_INDEX" val="14"/>
  <p:tag name="KSO_WM_UNIT_TEXT_FILL_TYPE" val="1"/>
  <p:tag name="KSO_WM_UNIT_TEXT_FORE_SCHEMECOLOR_INDEX" val="6"/>
  <p:tag name="KSO_WM_UNIT_TEXT_LINE_FILL_TYPE" val="2"/>
  <p:tag name="KSO_WM_UNIT_TEXT_SHADOW_SCHEMECOLOR_INDEX" val="6"/>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747_3*m_h_f*1_1_2"/>
  <p:tag name="KSO_WM_TEMPLATE_CATEGORY" val="diagram"/>
  <p:tag name="KSO_WM_TEMPLATE_INDEX" val="747"/>
  <p:tag name="KSO_WM_UNIT_LAYERLEVEL" val="1_1_1"/>
  <p:tag name="KSO_WM_TAG_VERSION" val="1.0"/>
  <p:tag name="KSO_WM_BEAUTIFY_FLAG" val="#wm#"/>
  <p:tag name="KSO_WM_UNIT_NOCLEAR" val="0"/>
  <p:tag name="KSO_WM_UNIT_VALUE" val="13"/>
  <p:tag name="KSO_WM_UNIT_TYPE" val="m_h_f"/>
  <p:tag name="KSO_WM_UNIT_INDEX" val="1_1_2"/>
  <p:tag name="KSO_WM_UNIT_PRESET_TEXT" val="单击此处添加文本具体内容"/>
  <p:tag name="KSO_WM_UNIT_DIAGRAM_IS_NEED_ADD_PATH_ANIM" val="0"/>
  <p:tag name="KSO_WM_UNIT_TEXT_FILL_FORE_SCHEMECOLOR_INDEX" val="14"/>
  <p:tag name="KSO_WM_UNIT_TEXT_FILL_TYPE"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747_3*m_h_f*1_2_2"/>
  <p:tag name="KSO_WM_TEMPLATE_CATEGORY" val="diagram"/>
  <p:tag name="KSO_WM_TEMPLATE_INDEX" val="747"/>
  <p:tag name="KSO_WM_UNIT_LAYERLEVEL" val="1_1_1"/>
  <p:tag name="KSO_WM_TAG_VERSION" val="1.0"/>
  <p:tag name="KSO_WM_BEAUTIFY_FLAG" val="#wm#"/>
  <p:tag name="KSO_WM_UNIT_NOCLEAR" val="0"/>
  <p:tag name="KSO_WM_UNIT_VALUE" val="13"/>
  <p:tag name="KSO_WM_UNIT_TYPE" val="m_h_f"/>
  <p:tag name="KSO_WM_UNIT_INDEX" val="1_2_2"/>
  <p:tag name="KSO_WM_UNIT_PRESET_TEXT" val="单击此处添加文本具体内容"/>
  <p:tag name="KSO_WM_UNIT_DIAGRAM_IS_NEED_ADD_PATH_ANIM" val="0"/>
  <p:tag name="KSO_WM_UNIT_TEXT_FILL_FORE_SCHEMECOLOR_INDEX" val="14"/>
  <p:tag name="KSO_WM_UNIT_TEXT_FILL_TYPE"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747_3*m_h_f*1_3_2"/>
  <p:tag name="KSO_WM_TEMPLATE_CATEGORY" val="diagram"/>
  <p:tag name="KSO_WM_TEMPLATE_INDEX" val="747"/>
  <p:tag name="KSO_WM_UNIT_LAYERLEVEL" val="1_1_1"/>
  <p:tag name="KSO_WM_TAG_VERSION" val="1.0"/>
  <p:tag name="KSO_WM_BEAUTIFY_FLAG" val="#wm#"/>
  <p:tag name="KSO_WM_UNIT_NOCLEAR" val="0"/>
  <p:tag name="KSO_WM_UNIT_VALUE" val="13"/>
  <p:tag name="KSO_WM_UNIT_TYPE" val="m_h_f"/>
  <p:tag name="KSO_WM_UNIT_INDEX" val="1_3_2"/>
  <p:tag name="KSO_WM_UNIT_PRESET_TEXT" val="单击此处添加文本具体内容"/>
  <p:tag name="KSO_WM_UNIT_DIAGRAM_IS_NEED_ADD_PATH_ANIM" val="0"/>
  <p:tag name="KSO_WM_UNIT_TEXT_FILL_FORE_SCHEMECOLOR_INDEX" val="14"/>
  <p:tag name="KSO_WM_UNIT_TEXT_FILL_TYPE" val="1"/>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19278_6*m_h_i*1_1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8"/>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19278_6*m_h_i*1_1_3"/>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0"/>
</p:tagLst>
</file>

<file path=ppt/tags/tag23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19278_6*m_h_a*1_1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14"/>
  <p:tag name="KSO_WM_UNIT_TEXT_FILL_TYPE" val="1"/>
  <p:tag name="KSO_WM_UNIT_VALUE" val="5"/>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20219278_6*m_h_i*1_1_2"/>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5"/>
  <p:tag name="KSO_WM_UNIT_TEXT_FILL_TYPE" val="1"/>
  <p:tag name="KSO_WM_UNIT_VALUE" val="1"/>
</p:tagLst>
</file>

<file path=ppt/tags/tag23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19278_6*m_h_f*1_1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35"/>
  <p:tag name="KSO_WM_UNIT_TEXT_FILL_FORE_SCHEMECOLOR_INDEX" val="13"/>
  <p:tag name="KSO_WM_UNIT_TEXT_FILL_TYPE" val="1"/>
  <p:tag name="KSO_WM_UNIT_VALUE" val="30"/>
</p:tagLst>
</file>

<file path=ppt/tags/tag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19278_6*m_h_i*1_2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2"/>
  <p:tag name="KSO_WM_UNIT_TEXT_FILL_TYPE" val="1"/>
  <p:tag name="KSO_WM_UNIT_VALUE" val="18"/>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19278_6*m_h_i*1_2_3"/>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0"/>
</p:tagLst>
</file>

<file path=ppt/tags/tag24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19278_6*m_h_a*1_2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14"/>
  <p:tag name="KSO_WM_UNIT_TEXT_FILL_TYPE" val="1"/>
  <p:tag name="KSO_WM_UNIT_VALUE" val="5"/>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20219278_6*m_h_i*1_2_2"/>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VALUE" val="1"/>
</p:tagLst>
</file>

<file path=ppt/tags/tag244.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19278_6*m_h_f*1_2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35"/>
  <p:tag name="KSO_WM_UNIT_TEXT_FILL_FORE_SCHEMECOLOR_INDEX" val="13"/>
  <p:tag name="KSO_WM_UNIT_TEXT_FILL_TYPE" val="1"/>
  <p:tag name="KSO_WM_UNIT_VALUE" val="30"/>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19278_6*m_h_i*1_3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8"/>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19278_6*m_h_i*1_3_3"/>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0"/>
</p:tagLst>
</file>

<file path=ppt/tags/tag24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19278_6*m_h_a*1_3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14"/>
  <p:tag name="KSO_WM_UNIT_TEXT_FILL_TYPE" val="1"/>
  <p:tag name="KSO_WM_UNIT_VALUE" val="5"/>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20219278_6*m_h_i*1_3_2"/>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5"/>
  <p:tag name="KSO_WM_UNIT_TEXT_FILL_TYPE" val="1"/>
  <p:tag name="KSO_WM_UNIT_VALUE" val="1"/>
</p:tagLst>
</file>

<file path=ppt/tags/tag24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19278_6*m_h_f*1_3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35"/>
  <p:tag name="KSO_WM_UNIT_TEXT_FILL_FORE_SCHEMECOLOR_INDEX" val="13"/>
  <p:tag name="KSO_WM_UNIT_TEXT_FILL_TYPE" val="1"/>
  <p:tag name="KSO_WM_UNIT_VALUE" val="30"/>
</p:tagLst>
</file>

<file path=ppt/tags/tag25.xml><?xml version="1.0" encoding="utf-8"?>
<p:tagLst xmlns:p="http://schemas.openxmlformats.org/presentationml/2006/main">
  <p:tag name="KSO_WM_UNIT_TABLE_BEAUTIFY" val="smartTable{027b4975-3836-4be2-a4c4-1884605dc81b}"/>
  <p:tag name="TABLE_ENDDRAG_ORIGIN_RECT" val="562*168"/>
  <p:tag name="TABLE_ENDDRAG_RECT" val="197*201*562*168"/>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19278_6*m_h_i*1_4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2"/>
  <p:tag name="KSO_WM_UNIT_TEXT_FILL_TYPE" val="1"/>
  <p:tag name="KSO_WM_UNIT_VALUE" val="18"/>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19278_6*m_h_i*1_4_3"/>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0"/>
</p:tagLst>
</file>

<file path=ppt/tags/tag25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19278_6*m_h_a*1_4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14"/>
  <p:tag name="KSO_WM_UNIT_TEXT_FILL_TYPE" val="1"/>
  <p:tag name="KSO_WM_UNIT_VALUE" val="5"/>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ID" val="diagram20219278_6*m_h_i*1_4_2"/>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VALUE" val="1"/>
</p:tagLst>
</file>

<file path=ppt/tags/tag254.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19278_6*m_h_f*1_4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35"/>
  <p:tag name="KSO_WM_UNIT_TEXT_FILL_FORE_SCHEMECOLOR_INDEX" val="13"/>
  <p:tag name="KSO_WM_UNIT_TEXT_FILL_TYPE" val="1"/>
  <p:tag name="KSO_WM_UNIT_VALUE" val="30"/>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19278_6*m_h_i*1_5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8"/>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19278_6*m_h_i*1_5_3"/>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0"/>
</p:tagLst>
</file>

<file path=ppt/tags/tag25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19278_6*m_h_a*1_5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14"/>
  <p:tag name="KSO_WM_UNIT_TEXT_FILL_TYPE" val="1"/>
  <p:tag name="KSO_WM_UNIT_VALUE" val="5"/>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2"/>
  <p:tag name="KSO_WM_UNIT_ID" val="diagram20219278_6*m_h_i*1_5_2"/>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5"/>
  <p:tag name="KSO_WM_UNIT_TEXT_FILL_TYPE" val="1"/>
  <p:tag name="KSO_WM_UNIT_VALUE" val="1"/>
</p:tagLst>
</file>

<file path=ppt/tags/tag25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19278_6*m_h_f*1_5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35"/>
  <p:tag name="KSO_WM_UNIT_TEXT_FILL_FORE_SCHEMECOLOR_INDEX" val="13"/>
  <p:tag name="KSO_WM_UNIT_TEXT_FILL_TYPE" val="1"/>
  <p:tag name="KSO_WM_UNIT_VALUE" val="30"/>
</p:tagLst>
</file>

<file path=ppt/tags/tag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219278_6*m_h_i*1_6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2"/>
  <p:tag name="KSO_WM_UNIT_TEXT_FILL_TYPE" val="1"/>
  <p:tag name="KSO_WM_UNIT_VALUE" val="18"/>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219278_6*m_h_i*1_6_3"/>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0"/>
</p:tagLst>
</file>

<file path=ppt/tags/tag26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219278_6*m_h_a*1_6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14"/>
  <p:tag name="KSO_WM_UNIT_TEXT_FILL_TYPE" val="1"/>
  <p:tag name="KSO_WM_UNIT_VALUE" val="5"/>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6_2"/>
  <p:tag name="KSO_WM_UNIT_ID" val="diagram20219278_6*m_h_i*1_6_2"/>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VALUE" val="1"/>
</p:tagLst>
</file>

<file path=ppt/tags/tag264.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219278_6*m_h_f*1_6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35"/>
  <p:tag name="KSO_WM_UNIT_TEXT_FILL_FORE_SCHEMECOLOR_INDEX" val="13"/>
  <p:tag name="KSO_WM_UNIT_TEXT_FILL_TYPE" val="1"/>
  <p:tag name="KSO_WM_UNIT_VALUE" val="30"/>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1"/>
  <p:tag name="KSO_WM_UNIT_ID" val="diagram20219278_6*m_h_i*1_7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8"/>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3"/>
  <p:tag name="KSO_WM_UNIT_ID" val="diagram20219278_6*m_h_i*1_7_3"/>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0"/>
</p:tagLst>
</file>

<file path=ppt/tags/tag26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7_1"/>
  <p:tag name="KSO_WM_UNIT_ID" val="diagram20219278_6*m_h_a*1_7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14"/>
  <p:tag name="KSO_WM_UNIT_TEXT_FILL_TYPE" val="1"/>
  <p:tag name="KSO_WM_UNIT_VALUE" val="5"/>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7_2"/>
  <p:tag name="KSO_WM_UNIT_ID" val="diagram20219278_6*m_h_i*1_7_2"/>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5"/>
  <p:tag name="KSO_WM_UNIT_TEXT_FILL_TYPE" val="1"/>
  <p:tag name="KSO_WM_UNIT_VALUE" val="1"/>
</p:tagLst>
</file>

<file path=ppt/tags/tag26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7_1"/>
  <p:tag name="KSO_WM_UNIT_ID" val="diagram20219278_6*m_h_f*1_7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35"/>
  <p:tag name="KSO_WM_UNIT_TEXT_FILL_FORE_SCHEMECOLOR_INDEX" val="13"/>
  <p:tag name="KSO_WM_UNIT_TEXT_FILL_TYPE" val="1"/>
  <p:tag name="KSO_WM_UNIT_VALUE" val="30"/>
</p:tagLst>
</file>

<file path=ppt/tags/tag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TAG_VERSION" val="1.0"/>
  <p:tag name="KSO_WM_BEAUTIFY_FLAG" val="#wm#"/>
  <p:tag name="KSO_WM_UNIT_TYPE" val="i"/>
  <p:tag name="KSO_WM_UNIT_ID" val="diagram160592_3*i*0"/>
  <p:tag name="KSO_WM_TEMPLATE_CATEGORY" val="diagram"/>
  <p:tag name="KSO_WM_TEMPLATE_INDEX" val="160592"/>
  <p:tag name="KSO_WM_UNIT_INDEX" val="0"/>
</p:tagLst>
</file>

<file path=ppt/tags/tag274.xml><?xml version="1.0" encoding="utf-8"?>
<p:tagLst xmlns:p="http://schemas.openxmlformats.org/presentationml/2006/main">
  <p:tag name="KSO_WM_TEMPLATE_CATEGORY" val="diagram"/>
  <p:tag name="KSO_WM_TEMPLATE_INDEX" val="160592"/>
  <p:tag name="KSO_WM_UNIT_TYPE" val="l_h_a"/>
  <p:tag name="KSO_WM_UNIT_INDEX" val="1_1_1"/>
  <p:tag name="KSO_WM_UNIT_ID" val="diagram160592_3*l_h_a*1_1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FILL_FORE_SCHEMECOLOR_INDEX" val="5"/>
  <p:tag name="KSO_WM_UNIT_FILL_TYPE" val="1"/>
  <p:tag name="KSO_WM_UNIT_TEXT_FILL_FORE_SCHEMECOLOR_INDEX" val="14"/>
  <p:tag name="KSO_WM_UNIT_TEXT_FILL_TYPE" val="1"/>
</p:tagLst>
</file>

<file path=ppt/tags/tag275.xml><?xml version="1.0" encoding="utf-8"?>
<p:tagLst xmlns:p="http://schemas.openxmlformats.org/presentationml/2006/main">
  <p:tag name="KSO_WM_TEMPLATE_CATEGORY" val="diagram"/>
  <p:tag name="KSO_WM_TEMPLATE_INDEX" val="160592"/>
  <p:tag name="KSO_WM_UNIT_TYPE" val="l_h_f"/>
  <p:tag name="KSO_WM_UNIT_INDEX" val="1_1_1"/>
  <p:tag name="KSO_WM_UNIT_ID" val="diagram160592_3*l_h_f*1_1_1"/>
  <p:tag name="KSO_WM_UNIT_CLEAR" val="1"/>
  <p:tag name="KSO_WM_UNIT_LAYERLEVEL" val="1_1_1"/>
  <p:tag name="KSO_WM_UNIT_VALUE" val="51"/>
  <p:tag name="KSO_WM_UNIT_HIGHLIGHT" val="0"/>
  <p:tag name="KSO_WM_UNIT_COMPATIBLE" val="0"/>
  <p:tag name="KSO_WM_BEAUTIFY_FLAG" val="#wm#"/>
  <p:tag name="KSO_WM_UNIT_PRESET_TEXT_INDEX" val="4"/>
  <p:tag name="KSO_WM_UNIT_PRESET_TEXT_LEN" val="57"/>
  <p:tag name="KSO_WM_TAG_VERSION" val="1.0"/>
  <p:tag name="KSO_WM_DIAGRAM_GROUP_CODE" val="l1-1"/>
  <p:tag name="KSO_WM_UNIT_SHADOW_SCHEMECOLOR_INDEX" val="16"/>
  <p:tag name="KSO_WM_UNIT_TEXT_FILL_FORE_SCHEMECOLOR_INDEX" val="13"/>
  <p:tag name="KSO_WM_UNIT_TEXT_FILL_TYPE" val="1"/>
</p:tagLst>
</file>

<file path=ppt/tags/tag276.xml><?xml version="1.0" encoding="utf-8"?>
<p:tagLst xmlns:p="http://schemas.openxmlformats.org/presentationml/2006/main">
  <p:tag name="KSO_WM_TAG_VERSION" val="1.0"/>
  <p:tag name="KSO_WM_BEAUTIFY_FLAG" val="#wm#"/>
  <p:tag name="KSO_WM_UNIT_TYPE" val="i"/>
  <p:tag name="KSO_WM_UNIT_ID" val="diagram160592_3*i*5"/>
  <p:tag name="KSO_WM_TEMPLATE_CATEGORY" val="diagram"/>
  <p:tag name="KSO_WM_TEMPLATE_INDEX" val="160592"/>
  <p:tag name="KSO_WM_UNIT_INDEX" val="5"/>
</p:tagLst>
</file>

<file path=ppt/tags/tag277.xml><?xml version="1.0" encoding="utf-8"?>
<p:tagLst xmlns:p="http://schemas.openxmlformats.org/presentationml/2006/main">
  <p:tag name="KSO_WM_TEMPLATE_CATEGORY" val="diagram"/>
  <p:tag name="KSO_WM_TEMPLATE_INDEX" val="160592"/>
  <p:tag name="KSO_WM_UNIT_TYPE" val="l_h_a"/>
  <p:tag name="KSO_WM_UNIT_INDEX" val="1_2_1"/>
  <p:tag name="KSO_WM_UNIT_ID" val="diagram160592_3*l_h_a*1_2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FILL_FORE_SCHEMECOLOR_INDEX" val="6"/>
  <p:tag name="KSO_WM_UNIT_FILL_TYPE" val="1"/>
  <p:tag name="KSO_WM_UNIT_TEXT_FILL_FORE_SCHEMECOLOR_INDEX" val="14"/>
  <p:tag name="KSO_WM_UNIT_TEXT_FILL_TYPE" val="1"/>
</p:tagLst>
</file>

<file path=ppt/tags/tag278.xml><?xml version="1.0" encoding="utf-8"?>
<p:tagLst xmlns:p="http://schemas.openxmlformats.org/presentationml/2006/main">
  <p:tag name="KSO_WM_TEMPLATE_CATEGORY" val="diagram"/>
  <p:tag name="KSO_WM_TEMPLATE_INDEX" val="160592"/>
  <p:tag name="KSO_WM_UNIT_TYPE" val="l_h_f"/>
  <p:tag name="KSO_WM_UNIT_INDEX" val="1_2_1"/>
  <p:tag name="KSO_WM_UNIT_ID" val="diagram160592_3*l_h_f*1_2_1"/>
  <p:tag name="KSO_WM_UNIT_CLEAR" val="1"/>
  <p:tag name="KSO_WM_UNIT_LAYERLEVEL" val="1_1_1"/>
  <p:tag name="KSO_WM_UNIT_VALUE" val="51"/>
  <p:tag name="KSO_WM_UNIT_HIGHLIGHT" val="0"/>
  <p:tag name="KSO_WM_UNIT_COMPATIBLE" val="0"/>
  <p:tag name="KSO_WM_BEAUTIFY_FLAG" val="#wm#"/>
  <p:tag name="KSO_WM_UNIT_PRESET_TEXT_INDEX" val="4"/>
  <p:tag name="KSO_WM_UNIT_PRESET_TEXT_LEN" val="57"/>
  <p:tag name="KSO_WM_TAG_VERSION" val="1.0"/>
  <p:tag name="KSO_WM_DIAGRAM_GROUP_CODE" val="l1-1"/>
  <p:tag name="KSO_WM_UNIT_SHADOW_SCHEMECOLOR_INDEX" val="16"/>
  <p:tag name="KSO_WM_UNIT_TEXT_FILL_FORE_SCHEMECOLOR_INDEX" val="13"/>
  <p:tag name="KSO_WM_UNIT_TEXT_FILL_TYPE" val="1"/>
</p:tagLst>
</file>

<file path=ppt/tags/tag279.xml><?xml version="1.0" encoding="utf-8"?>
<p:tagLst xmlns:p="http://schemas.openxmlformats.org/presentationml/2006/main">
  <p:tag name="KSO_WM_TAG_VERSION" val="1.0"/>
  <p:tag name="KSO_WM_BEAUTIFY_FLAG" val="#wm#"/>
  <p:tag name="KSO_WM_UNIT_TYPE" val="i"/>
  <p:tag name="KSO_WM_UNIT_ID" val="diagram160592_3*i*10"/>
  <p:tag name="KSO_WM_TEMPLATE_CATEGORY" val="diagram"/>
  <p:tag name="KSO_WM_TEMPLATE_INDEX" val="160592"/>
  <p:tag name="KSO_WM_UNIT_INDEX" val="10"/>
</p:tagLst>
</file>

<file path=ppt/tags/tag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0.xml><?xml version="1.0" encoding="utf-8"?>
<p:tagLst xmlns:p="http://schemas.openxmlformats.org/presentationml/2006/main">
  <p:tag name="KSO_WM_TEMPLATE_CATEGORY" val="diagram"/>
  <p:tag name="KSO_WM_TEMPLATE_INDEX" val="160592"/>
  <p:tag name="KSO_WM_UNIT_TYPE" val="l_h_a"/>
  <p:tag name="KSO_WM_UNIT_INDEX" val="1_3_1"/>
  <p:tag name="KSO_WM_UNIT_ID" val="diagram160592_3*l_h_a*1_3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FILL_FORE_SCHEMECOLOR_INDEX" val="5"/>
  <p:tag name="KSO_WM_UNIT_FILL_TYPE" val="1"/>
  <p:tag name="KSO_WM_UNIT_TEXT_FILL_FORE_SCHEMECOLOR_INDEX" val="14"/>
  <p:tag name="KSO_WM_UNIT_TEXT_FILL_TYPE" val="1"/>
</p:tagLst>
</file>

<file path=ppt/tags/tag281.xml><?xml version="1.0" encoding="utf-8"?>
<p:tagLst xmlns:p="http://schemas.openxmlformats.org/presentationml/2006/main">
  <p:tag name="KSO_WM_TEMPLATE_CATEGORY" val="diagram"/>
  <p:tag name="KSO_WM_TEMPLATE_INDEX" val="160592"/>
  <p:tag name="KSO_WM_UNIT_TYPE" val="l_h_f"/>
  <p:tag name="KSO_WM_UNIT_INDEX" val="1_3_1"/>
  <p:tag name="KSO_WM_UNIT_ID" val="diagram160592_3*l_h_f*1_3_1"/>
  <p:tag name="KSO_WM_UNIT_CLEAR" val="1"/>
  <p:tag name="KSO_WM_UNIT_LAYERLEVEL" val="1_1_1"/>
  <p:tag name="KSO_WM_UNIT_VALUE" val="51"/>
  <p:tag name="KSO_WM_UNIT_HIGHLIGHT" val="0"/>
  <p:tag name="KSO_WM_UNIT_COMPATIBLE" val="0"/>
  <p:tag name="KSO_WM_BEAUTIFY_FLAG" val="#wm#"/>
  <p:tag name="KSO_WM_UNIT_PRESET_TEXT_INDEX" val="4"/>
  <p:tag name="KSO_WM_UNIT_PRESET_TEXT_LEN" val="57"/>
  <p:tag name="KSO_WM_TAG_VERSION" val="1.0"/>
  <p:tag name="KSO_WM_DIAGRAM_GROUP_CODE" val="l1-1"/>
  <p:tag name="KSO_WM_UNIT_SHADOW_SCHEMECOLOR_INDEX" val="16"/>
  <p:tag name="KSO_WM_UNIT_TEXT_FILL_FORE_SCHEMECOLOR_INDEX" val="13"/>
  <p:tag name="KSO_WM_UNIT_TEXT_FILL_TYPE" val="1"/>
</p:tagLst>
</file>

<file path=ppt/tags/tag282.xml><?xml version="1.0" encoding="utf-8"?>
<p:tagLst xmlns:p="http://schemas.openxmlformats.org/presentationml/2006/main">
  <p:tag name="KSO_WM_TEMPLATE_CATEGORY" val="diagram"/>
  <p:tag name="KSO_WM_TEMPLATE_INDEX" val="160592"/>
  <p:tag name="KSO_WM_UNIT_TYPE" val="l_i"/>
  <p:tag name="KSO_WM_UNIT_INDEX" val="1_1"/>
  <p:tag name="KSO_WM_UNIT_ID" val="diagram160592_3*l_i*1_1"/>
  <p:tag name="KSO_WM_UNIT_CLEAR" val="1"/>
  <p:tag name="KSO_WM_UNIT_LAYERLEVEL" val="1_1"/>
  <p:tag name="KSO_WM_BEAUTIFY_FLAG" val="#wm#"/>
  <p:tag name="KSO_WM_TAG_VERSION" val="1.0"/>
  <p:tag name="KSO_WM_DIAGRAM_GROUP_CODE" val="l1-1"/>
  <p:tag name="KSO_WM_UNIT_FILL_FORE_SCHEMECOLOR_INDEX" val="14"/>
  <p:tag name="KSO_WM_UNIT_FILL_TYPE" val="1"/>
</p:tagLst>
</file>

<file path=ppt/tags/tag2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i"/>
  <p:tag name="KSO_WM_UNIT_INDEX" val="1_1"/>
  <p:tag name="KSO_WM_UNIT_ID" val="diagram160360_6*l_i*1_1"/>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TEXT_FORE_SCHEMECOLOR_INDEX" val="6"/>
  <p:tag name="KSO_WM_UNIT_TEXT_LINE_FILL_TYPE" val="2"/>
</p:tagLst>
</file>

<file path=ppt/tags/tag286.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h_f"/>
  <p:tag name="KSO_WM_UNIT_INDEX" val="1_1_1"/>
  <p:tag name="KSO_WM_UNIT_ID" val="diagram160360_6*l_h_f*1_1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l1-1"/>
  <p:tag name="KSO_WM_UNIT_FILL_FORE_SCHEMECOLOR_INDEX" val="5"/>
  <p:tag name="KSO_WM_UNIT_FILL_TYPE" val="1"/>
  <p:tag name="KSO_WM_UNIT_TEXT_FILL_FORE_SCHEMECOLOR_INDEX" val="5"/>
  <p:tag name="KSO_WM_UNIT_TEXT_FILL_TYPE" val="1"/>
</p:tagLst>
</file>

<file path=ppt/tags/tag287.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i"/>
  <p:tag name="KSO_WM_UNIT_INDEX" val="1_2"/>
  <p:tag name="KSO_WM_UNIT_ID" val="diagram160360_6*l_i*1_2"/>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TEXT_FORE_SCHEMECOLOR_INDEX" val="6"/>
  <p:tag name="KSO_WM_UNIT_TEXT_LINE_FILL_TYPE" val="2"/>
</p:tagLst>
</file>

<file path=ppt/tags/tag288.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h_f"/>
  <p:tag name="KSO_WM_UNIT_INDEX" val="1_2_1"/>
  <p:tag name="KSO_WM_UNIT_ID" val="diagram160360_6*l_h_f*1_2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l1-1"/>
  <p:tag name="KSO_WM_UNIT_FILL_FORE_SCHEMECOLOR_INDEX" val="5"/>
  <p:tag name="KSO_WM_UNIT_FILL_TYPE" val="1"/>
  <p:tag name="KSO_WM_UNIT_TEXT_FILL_FORE_SCHEMECOLOR_INDEX" val="5"/>
  <p:tag name="KSO_WM_UNIT_TEXT_FILL_TYPE" val="1"/>
</p:tagLst>
</file>

<file path=ppt/tags/tag289.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i"/>
  <p:tag name="KSO_WM_UNIT_INDEX" val="1_3"/>
  <p:tag name="KSO_WM_UNIT_ID" val="diagram160360_6*l_i*1_3"/>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TEXT_FORE_SCHEMECOLOR_INDEX" val="6"/>
  <p:tag name="KSO_WM_UNIT_TEXT_LINE_FILL_TYPE" val="2"/>
</p:tagLst>
</file>

<file path=ppt/tags/tag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0.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h_f"/>
  <p:tag name="KSO_WM_UNIT_INDEX" val="1_3_1"/>
  <p:tag name="KSO_WM_UNIT_ID" val="diagram160360_6*l_h_f*1_3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l1-1"/>
  <p:tag name="KSO_WM_UNIT_FILL_FORE_SCHEMECOLOR_INDEX" val="5"/>
  <p:tag name="KSO_WM_UNIT_FILL_TYPE" val="1"/>
  <p:tag name="KSO_WM_UNIT_TEXT_FILL_FORE_SCHEMECOLOR_INDEX" val="5"/>
  <p:tag name="KSO_WM_UNIT_TEXT_FILL_TYPE" val="1"/>
</p:tagLst>
</file>

<file path=ppt/tags/tag291.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i"/>
  <p:tag name="KSO_WM_UNIT_INDEX" val="1_4"/>
  <p:tag name="KSO_WM_UNIT_ID" val="diagram160360_6*l_i*1_4"/>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TEXT_FORE_SCHEMECOLOR_INDEX" val="6"/>
  <p:tag name="KSO_WM_UNIT_TEXT_LINE_FILL_TYPE" val="2"/>
</p:tagLst>
</file>

<file path=ppt/tags/tag292.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h_f"/>
  <p:tag name="KSO_WM_UNIT_INDEX" val="1_4_1"/>
  <p:tag name="KSO_WM_UNIT_ID" val="diagram160360_6*l_h_f*1_4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l1-1"/>
  <p:tag name="KSO_WM_UNIT_FILL_FORE_SCHEMECOLOR_INDEX" val="5"/>
  <p:tag name="KSO_WM_UNIT_FILL_TYPE" val="1"/>
  <p:tag name="KSO_WM_UNIT_TEXT_FILL_FORE_SCHEMECOLOR_INDEX" val="5"/>
  <p:tag name="KSO_WM_UNIT_TEXT_FILL_TYPE" val="1"/>
</p:tagLst>
</file>

<file path=ppt/tags/tag293.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i"/>
  <p:tag name="KSO_WM_UNIT_INDEX" val="1_5"/>
  <p:tag name="KSO_WM_UNIT_ID" val="diagram160360_6*l_i*1_5"/>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TEXT_FORE_SCHEMECOLOR_INDEX" val="6"/>
  <p:tag name="KSO_WM_UNIT_TEXT_LINE_FILL_TYPE" val="2"/>
</p:tagLst>
</file>

<file path=ppt/tags/tag294.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h_f"/>
  <p:tag name="KSO_WM_UNIT_INDEX" val="1_5_1"/>
  <p:tag name="KSO_WM_UNIT_ID" val="diagram160360_6*l_h_f*1_5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l1-1"/>
  <p:tag name="KSO_WM_UNIT_FILL_FORE_SCHEMECOLOR_INDEX" val="5"/>
  <p:tag name="KSO_WM_UNIT_FILL_TYPE" val="1"/>
  <p:tag name="KSO_WM_UNIT_TEXT_FILL_FORE_SCHEMECOLOR_INDEX" val="5"/>
  <p:tag name="KSO_WM_UNIT_TEXT_FILL_TYPE" val="1"/>
</p:tagLst>
</file>

<file path=ppt/tags/tag295.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i"/>
  <p:tag name="KSO_WM_UNIT_INDEX" val="1_6"/>
  <p:tag name="KSO_WM_UNIT_ID" val="diagram160360_6*l_i*1_6"/>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TEXT_FORE_SCHEMECOLOR_INDEX" val="6"/>
  <p:tag name="KSO_WM_UNIT_TEXT_LINE_FILL_TYPE" val="2"/>
</p:tagLst>
</file>

<file path=ppt/tags/tag296.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h_f"/>
  <p:tag name="KSO_WM_UNIT_INDEX" val="1_6_1"/>
  <p:tag name="KSO_WM_UNIT_ID" val="diagram160360_6*l_h_f*1_6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l1-1"/>
  <p:tag name="KSO_WM_UNIT_FILL_FORE_SCHEMECOLOR_INDEX" val="5"/>
  <p:tag name="KSO_WM_UNIT_FILL_TYPE" val="1"/>
  <p:tag name="KSO_WM_UNIT_TEXT_FILL_FORE_SCHEMECOLOR_INDEX" val="5"/>
  <p:tag name="KSO_WM_UNIT_TEXT_FILL_TYPE" val="1"/>
</p:tagLst>
</file>

<file path=ppt/tags/tag297.xml><?xml version="1.0" encoding="utf-8"?>
<p:tagLst xmlns:p="http://schemas.openxmlformats.org/presentationml/2006/main">
  <p:tag name="KSO_WM_TAG_VERSION" val="1.0"/>
  <p:tag name="KSO_WM_BEAUTIFY_FLAG" val=""/>
  <p:tag name="KSO_WM_TEMPLATE_CATEGORY" val="diagram"/>
  <p:tag name="KSO_WM_TEMPLATE_INDEX" val="160360"/>
  <p:tag name="KSO_WM_UNIT_TYPE" val="l_i"/>
  <p:tag name="KSO_WM_UNIT_INDEX" val="1_3"/>
  <p:tag name="KSO_WM_UNIT_ID" val="diagram160360_6*l_i*1_3"/>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TEXT_FORE_SCHEMECOLOR_INDEX" val="6"/>
  <p:tag name="KSO_WM_UNIT_TEXT_LINE_FILL_TYPE" val="2"/>
</p:tagLst>
</file>

<file path=ppt/tags/tag298.xml><?xml version="1.0" encoding="utf-8"?>
<p:tagLst xmlns:p="http://schemas.openxmlformats.org/presentationml/2006/main">
  <p:tag name="KSO_WM_TAG_VERSION" val="1.0"/>
  <p:tag name="KSO_WM_BEAUTIFY_FLAG" val=""/>
  <p:tag name="KSO_WM_TEMPLATE_CATEGORY" val="diagram"/>
  <p:tag name="KSO_WM_TEMPLATE_INDEX" val="160360"/>
  <p:tag name="KSO_WM_UNIT_TYPE" val="l_h_f"/>
  <p:tag name="KSO_WM_UNIT_INDEX" val="1_3_1"/>
  <p:tag name="KSO_WM_UNIT_ID" val="diagram160360_6*l_h_f*1_3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l1-1"/>
  <p:tag name="KSO_WM_UNIT_FILL_FORE_SCHEMECOLOR_INDEX" val="5"/>
  <p:tag name="KSO_WM_UNIT_FILL_TYPE" val="1"/>
  <p:tag name="KSO_WM_UNIT_TEXT_FILL_FORE_SCHEMECOLOR_INDEX" val="5"/>
  <p:tag name="KSO_WM_UNIT_TEXT_FILL_TYPE" val="1"/>
</p:tagLst>
</file>

<file path=ppt/tags/tag299.xml><?xml version="1.0" encoding="utf-8"?>
<p:tagLst xmlns:p="http://schemas.openxmlformats.org/presentationml/2006/main">
  <p:tag name="KSO_WM_TAG_VERSION" val="1.0"/>
  <p:tag name="KSO_WM_BEAUTIFY_FLAG" val=""/>
  <p:tag name="KSO_WM_TEMPLATE_CATEGORY" val="diagram"/>
  <p:tag name="KSO_WM_TEMPLATE_INDEX" val="160360"/>
  <p:tag name="KSO_WM_UNIT_TYPE" val="l_i"/>
  <p:tag name="KSO_WM_UNIT_INDEX" val="1_6"/>
  <p:tag name="KSO_WM_UNIT_ID" val="diagram160360_6*l_i*1_6"/>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TEXT_FORE_SCHEMECOLOR_INDEX" val="6"/>
  <p:tag name="KSO_WM_UNIT_TEXT_LINE_FILL_TYPE" val="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0.xml><?xml version="1.0" encoding="utf-8"?>
<p:tagLst xmlns:p="http://schemas.openxmlformats.org/presentationml/2006/main">
  <p:tag name="KSO_WM_TAG_VERSION" val="1.0"/>
  <p:tag name="KSO_WM_BEAUTIFY_FLAG" val=""/>
  <p:tag name="KSO_WM_TEMPLATE_CATEGORY" val="diagram"/>
  <p:tag name="KSO_WM_TEMPLATE_INDEX" val="160360"/>
  <p:tag name="KSO_WM_UNIT_TYPE" val="l_h_f"/>
  <p:tag name="KSO_WM_UNIT_INDEX" val="1_6_1"/>
  <p:tag name="KSO_WM_UNIT_ID" val="diagram160360_6*l_h_f*1_6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l1-1"/>
  <p:tag name="KSO_WM_UNIT_FILL_FORE_SCHEMECOLOR_INDEX" val="5"/>
  <p:tag name="KSO_WM_UNIT_FILL_TYPE" val="1"/>
  <p:tag name="KSO_WM_UNIT_TEXT_FILL_FORE_SCHEMECOLOR_INDEX" val="5"/>
  <p:tag name="KSO_WM_UNIT_TEXT_FILL_TYPE" val="1"/>
</p:tagLst>
</file>

<file path=ppt/tags/tag3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UNIT_PLACING_PICTURE_USER_VIEWPORT" val="{&quot;height&quot;:3633,&quot;width&quot;:10410}"/>
</p:tagLst>
</file>

<file path=ppt/tags/tag3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397_6*l_h_i*1_1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5"/>
  <p:tag name="KSO_WM_UNIT_LINE_FILL_TYPE" val="2"/>
  <p:tag name="KSO_WM_UNIT_TEXT_FILL_FORE_SCHEMECOLOR_INDEX" val="2"/>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397_6*l_h_i*1_1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397_6*l_h_i*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5"/>
  <p:tag name="KSO_WM_UNIT_TEXT_FILL_TYPE" val="1"/>
</p:tagLst>
</file>

<file path=ppt/tags/tag323.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397_6*l_h_f*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397_6*l_h_i*1_2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6"/>
  <p:tag name="KSO_WM_UNIT_LINE_FILL_TYPE" val="2"/>
  <p:tag name="KSO_WM_UNIT_TEXT_FILL_FORE_SCHEMECOLOR_INDEX" val="2"/>
  <p:tag name="KSO_WM_UNIT_TEXT_FILL_TYPE"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397_6*l_h_i*1_2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397_6*l_h_i*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6"/>
  <p:tag name="KSO_WM_UNIT_TEXT_FILL_TYPE" val="1"/>
</p:tagLst>
</file>

<file path=ppt/tags/tag327.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397_6*l_h_f*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397_6*l_h_i*1_3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7"/>
  <p:tag name="KSO_WM_UNIT_LINE_FILL_TYPE" val="2"/>
  <p:tag name="KSO_WM_UNIT_TEXT_FILL_FORE_SCHEMECOLOR_INDEX" val="2"/>
  <p:tag name="KSO_WM_UNIT_TEXT_FILL_TYPE"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397_6*l_h_i*1_3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19397_6*l_h_i*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7"/>
  <p:tag name="KSO_WM_UNIT_TEXT_FILL_TYPE" val="1"/>
</p:tagLst>
</file>

<file path=ppt/tags/tag331.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397_6*l_h_f*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9397_6*l_h_i*1_4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8"/>
  <p:tag name="KSO_WM_UNIT_LINE_FILL_TYPE" val="2"/>
  <p:tag name="KSO_WM_UNIT_TEXT_FILL_FORE_SCHEMECOLOR_INDEX" val="2"/>
  <p:tag name="KSO_WM_UNIT_TEXT_FILL_TYPE"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397_6*l_h_i*1_4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19397_6*l_h_i*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8"/>
  <p:tag name="KSO_WM_UNIT_TEXT_FILL_TYPE" val="1"/>
</p:tagLst>
</file>

<file path=ppt/tags/tag335.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397_6*l_h_f*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19397_6*l_h_i*1_5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9"/>
  <p:tag name="KSO_WM_UNIT_LINE_FILL_TYPE" val="2"/>
  <p:tag name="KSO_WM_UNIT_TEXT_FILL_FORE_SCHEMECOLOR_INDEX" val="2"/>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397_6*l_h_i*1_5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19397_6*l_h_i*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9"/>
  <p:tag name="KSO_WM_UNIT_TEXT_FILL_TYPE" val="1"/>
</p:tagLst>
</file>

<file path=ppt/tags/tag339.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397_6*l_h_f*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19397_6*l_h_i*1_6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0"/>
  <p:tag name="KSO_WM_UNIT_LINE_FILL_TYPE" val="2"/>
  <p:tag name="KSO_WM_UNIT_TEXT_FILL_FORE_SCHEMECOLOR_INDEX" val="2"/>
  <p:tag name="KSO_WM_UNIT_TEXT_FILL_TYPE"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397_6*l_h_i*1_6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19397_6*l_h_i*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10"/>
  <p:tag name="KSO_WM_UNIT_TEXT_FILL_TYPE" val="1"/>
</p:tagLst>
</file>

<file path=ppt/tags/tag343.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397_6*l_h_f*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219397_6*l_h_i*1_7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5"/>
  <p:tag name="KSO_WM_UNIT_LINE_FILL_TYPE" val="2"/>
  <p:tag name="KSO_WM_UNIT_TEXT_FILL_FORE_SCHEMECOLOR_INDEX" val="2"/>
  <p:tag name="KSO_WM_UNIT_TEXT_FILL_TYPE"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397_6*l_h_i*1_7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1"/>
  <p:tag name="KSO_WM_UNIT_ID" val="diagram20219397_6*l_h_i*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5"/>
  <p:tag name="KSO_WM_UNIT_TEXT_FILL_TYPE" val="1"/>
</p:tagLst>
</file>

<file path=ppt/tags/tag347.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397_6*l_h_f*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348.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3_1"/>
  <p:tag name="KSO_WM_UNIT_ID" val="diagram20169899_3*l_h_i*1_3_1"/>
  <p:tag name="KSO_WM_UNIT_LAYERLEVEL" val="1_1_1"/>
  <p:tag name="KSO_WM_DIAGRAM_GROUP_CODE" val="l1-1"/>
  <p:tag name="KSO_WM_UNIT_FILL_FORE_SCHEMECOLOR_INDEX" val="8"/>
  <p:tag name="KSO_WM_UNIT_FILL_TYPE" val="1"/>
  <p:tag name="KSO_WM_UNIT_LINE_FORE_SCHEMECOLOR_INDEX" val="14"/>
  <p:tag name="KSO_WM_UNIT_LINE_FILL_TYPE" val="2"/>
</p:tagLst>
</file>

<file path=ppt/tags/tag349.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3_2"/>
  <p:tag name="KSO_WM_UNIT_ID" val="diagram20169899_3*l_h_i*1_3_2"/>
  <p:tag name="KSO_WM_UNIT_LAYERLEVEL" val="1_1_1"/>
  <p:tag name="KSO_WM_DIAGRAM_GROUP_CODE" val="l1-1"/>
  <p:tag name="KSO_WM_UNIT_FILL_FORE_SCHEMECOLOR_INDEX" val="8"/>
  <p:tag name="KSO_WM_UNIT_FILL_TYPE" val="1"/>
  <p:tag name="KSO_WM_UNIT_LINE_FORE_SCHEMECOLOR_INDEX" val="14"/>
  <p:tag name="KSO_WM_UNIT_LINE_FILL_TYPE" val="2"/>
</p:tagLst>
</file>

<file path=ppt/tags/tag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0.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3_1"/>
</p:tagLst>
</file>

<file path=ppt/tags/tag351.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3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3_1"/>
</p:tagLst>
</file>

<file path=ppt/tags/tag352.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2_1"/>
  <p:tag name="KSO_WM_UNIT_ID" val="diagram20169899_3*l_h_i*1_2_1"/>
  <p:tag name="KSO_WM_UNIT_LAYERLEVEL" val="1_1_1"/>
  <p:tag name="KSO_WM_DIAGRAM_GROUP_CODE" val="l1-1"/>
  <p:tag name="KSO_WM_UNIT_FILL_FORE_SCHEMECOLOR_INDEX" val="7"/>
  <p:tag name="KSO_WM_UNIT_FILL_TYPE" val="1"/>
  <p:tag name="KSO_WM_UNIT_LINE_FORE_SCHEMECOLOR_INDEX" val="14"/>
  <p:tag name="KSO_WM_UNIT_LINE_FILL_TYPE" val="2"/>
</p:tagLst>
</file>

<file path=ppt/tags/tag353.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2_2"/>
  <p:tag name="KSO_WM_UNIT_ID" val="diagram20169899_3*l_h_i*1_2_2"/>
  <p:tag name="KSO_WM_UNIT_LAYERLEVEL" val="1_1_1"/>
  <p:tag name="KSO_WM_DIAGRAM_GROUP_CODE" val="l1-1"/>
  <p:tag name="KSO_WM_UNIT_FILL_FORE_SCHEMECOLOR_INDEX" val="7"/>
  <p:tag name="KSO_WM_UNIT_FILL_TYPE" val="1"/>
  <p:tag name="KSO_WM_UNIT_LINE_FORE_SCHEMECOLOR_INDEX" val="14"/>
  <p:tag name="KSO_WM_UNIT_LINE_FILL_TYPE" val="2"/>
</p:tagLst>
</file>

<file path=ppt/tags/tag354.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2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2_1"/>
</p:tagLst>
</file>

<file path=ppt/tags/tag355.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2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2_1"/>
</p:tagLst>
</file>

<file path=ppt/tags/tag356.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1_1"/>
  <p:tag name="KSO_WM_UNIT_ID" val="diagram20169899_3*l_h_i*1_1_1"/>
  <p:tag name="KSO_WM_UNIT_LAYERLEVEL" val="1_1_1"/>
  <p:tag name="KSO_WM_DIAGRAM_GROUP_CODE" val="l1-1"/>
  <p:tag name="KSO_WM_UNIT_FILL_FORE_SCHEMECOLOR_INDEX" val="6"/>
  <p:tag name="KSO_WM_UNIT_FILL_TYPE" val="1"/>
  <p:tag name="KSO_WM_UNIT_LINE_FORE_SCHEMECOLOR_INDEX" val="14"/>
  <p:tag name="KSO_WM_UNIT_LINE_FILL_TYPE" val="2"/>
</p:tagLst>
</file>

<file path=ppt/tags/tag357.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1_2"/>
  <p:tag name="KSO_WM_UNIT_ID" val="diagram20169899_3*l_h_i*1_1_2"/>
  <p:tag name="KSO_WM_UNIT_LAYERLEVEL" val="1_1_1"/>
  <p:tag name="KSO_WM_DIAGRAM_GROUP_CODE" val="l1-1"/>
  <p:tag name="KSO_WM_UNIT_FILL_FORE_SCHEMECOLOR_INDEX" val="6"/>
  <p:tag name="KSO_WM_UNIT_FILL_TYPE" val="1"/>
  <p:tag name="KSO_WM_UNIT_LINE_FORE_SCHEMECOLOR_INDEX" val="14"/>
  <p:tag name="KSO_WM_UNIT_LINE_FILL_TYPE" val="2"/>
</p:tagLst>
</file>

<file path=ppt/tags/tag358.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1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1_1"/>
</p:tagLst>
</file>

<file path=ppt/tags/tag359.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1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1_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5*i*1"/>
  <p:tag name="KSO_WM_TEMPLATE_CATEGORY" val="diagram"/>
  <p:tag name="KSO_WM_TEMPLATE_INDEX" val="710"/>
  <p:tag name="KSO_WM_UNIT_LAYERLEVEL" val="1"/>
  <p:tag name="KSO_WM_TAG_VERSION" val="1.0"/>
  <p:tag name="KSO_WM_BEAUTIFY_FLAG" val="#wm#"/>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2*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2*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31_2*l_h_i*1_2_4"/>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5*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2*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5"/>
  <p:tag name="KSO_WM_UNIT_ID" val="diagram731_2*l_h_i*1_2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1_2*l_h_i*1_3_1"/>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1_2*l_h_i*1_3_3"/>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31_2*l_h_i*1_3_4"/>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1_2*l_h_i*1_3_2"/>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5"/>
  <p:tag name="KSO_WM_UNIT_ID" val="diagram731_2*l_h_i*1_3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2*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2*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31_2*l_h_i*1_1_4"/>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5*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2*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8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2*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5"/>
  <p:tag name="KSO_WM_UNIT_ID" val="diagram731_2*l_h_i*1_1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383.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2*l_h_f*1_1_1"/>
  <p:tag name="KSO_WM_TEMPLATE_CATEGORY" val="diagram"/>
  <p:tag name="KSO_WM_TEMPLATE_INDEX" val="731"/>
  <p:tag name="KSO_WM_UNIT_LAYERLEVEL" val="1_1_1"/>
  <p:tag name="KSO_WM_TAG_VERSION" val="1.0"/>
  <p:tag name="KSO_WM_BEAUTIFY_FLAG" val=""/>
  <p:tag name="KSO_WM_UNIT_TEXT_FILL_FORE_SCHEMECOLOR_INDEX" val="14"/>
  <p:tag name="KSO_WM_UNIT_TEXT_FILL_TYPE" val="1"/>
</p:tagLst>
</file>

<file path=ppt/tags/tag384.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2*l_h_f*1_1_1"/>
  <p:tag name="KSO_WM_TEMPLATE_CATEGORY" val="diagram"/>
  <p:tag name="KSO_WM_TEMPLATE_INDEX" val="731"/>
  <p:tag name="KSO_WM_UNIT_LAYERLEVEL" val="1_1_1"/>
  <p:tag name="KSO_WM_TAG_VERSION" val="1.0"/>
  <p:tag name="KSO_WM_BEAUTIFY_FLAG" val=""/>
  <p:tag name="KSO_WM_UNIT_TEXT_FILL_FORE_SCHEMECOLOR_INDEX" val="14"/>
  <p:tag name="KSO_WM_UNIT_TEXT_FILL_TYPE" val="1"/>
</p:tagLst>
</file>

<file path=ppt/tags/tag3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9.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3_2"/>
  <p:tag name="KSO_WM_UNIT_ID" val="diagram20170847_3*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5*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90.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2_2"/>
  <p:tag name="KSO_WM_UNIT_ID" val="diagram20170847_3*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391.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1_1"/>
  <p:tag name="KSO_WM_UNIT_ID" val="diagram20170847_3*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392.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3_1"/>
  <p:tag name="KSO_WM_UNIT_ID" val="diagram20170847_3*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393.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x"/>
  <p:tag name="KSO_WM_UNIT_INDEX" val="1_3_1"/>
  <p:tag name="KSO_WM_UNIT_ID" val="diagram20170847_3*l_h_x*1_3_1"/>
  <p:tag name="KSO_WM_UNIT_LAYERLEVEL" val="1_1_1"/>
  <p:tag name="KSO_WM_DIAGRAM_GROUP_CODE" val="l1-1"/>
  <p:tag name="KSO_WM_UNIT_HIGHLIGHT" val="0"/>
  <p:tag name="KSO_WM_UNIT_COMPATIBLE" val="0"/>
  <p:tag name="KSO_WM_UNIT_DIAGRAM_ISNUMVISUAL" val="0"/>
  <p:tag name="KSO_WM_UNIT_DIAGRAM_ISREFERUNIT" val="0"/>
  <p:tag name="KSO_WM_UNIT_VALUE" val="92*57"/>
  <p:tag name="KSO_WM_UNIT_FILL_FORE_SCHEMECOLOR_INDEX" val="14"/>
  <p:tag name="KSO_WM_UNIT_FILL_TYPE" val="1"/>
  <p:tag name="KSO_WM_UNIT_TEXT_FILL_FORE_SCHEMECOLOR_INDEX" val="13"/>
  <p:tag name="KSO_WM_UNIT_TEXT_FILL_TYPE" val="1"/>
</p:tagLst>
</file>

<file path=ppt/tags/tag394.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1_2"/>
  <p:tag name="KSO_WM_UNIT_ID" val="diagram20170847_3*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395.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2_1"/>
  <p:tag name="KSO_WM_UNIT_ID" val="diagram20170847_3*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396.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x"/>
  <p:tag name="KSO_WM_UNIT_INDEX" val="1_2_1"/>
  <p:tag name="KSO_WM_UNIT_ID" val="diagram20170847_3*l_h_x*1_2_1"/>
  <p:tag name="KSO_WM_UNIT_LAYERLEVEL" val="1_1_1"/>
  <p:tag name="KSO_WM_DIAGRAM_GROUP_CODE" val="l1-1"/>
  <p:tag name="KSO_WM_UNIT_HIGHLIGHT" val="0"/>
  <p:tag name="KSO_WM_UNIT_COMPATIBLE" val="0"/>
  <p:tag name="KSO_WM_UNIT_DIAGRAM_ISNUMVISUAL" val="0"/>
  <p:tag name="KSO_WM_UNIT_DIAGRAM_ISREFERUNIT" val="0"/>
  <p:tag name="KSO_WM_UNIT_VALUE" val="84*81"/>
  <p:tag name="KSO_WM_UNIT_FILL_FORE_SCHEMECOLOR_INDEX" val="14"/>
  <p:tag name="KSO_WM_UNIT_FILL_TYPE" val="1"/>
  <p:tag name="KSO_WM_UNIT_TEXT_FILL_FORE_SCHEMECOLOR_INDEX" val="14"/>
  <p:tag name="KSO_WM_UNIT_TEXT_FILL_TYPE" val="1"/>
</p:tagLst>
</file>

<file path=ppt/tags/tag397.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a"/>
  <p:tag name="KSO_WM_UNIT_INDEX" val="1_1_1"/>
  <p:tag name="KSO_WM_UNIT_LAYERLEVEL" val="1_1_1"/>
  <p:tag name="KSO_WM_UNIT_VALUE" val="34"/>
  <p:tag name="KSO_WM_UNIT_HIGHLIGHT" val="0"/>
  <p:tag name="KSO_WM_UNIT_COMPATIBLE" val="0"/>
  <p:tag name="KSO_WM_DIAGRAM_GROUP_CODE" val="l1-1"/>
  <p:tag name="KSO_WM_UNIT_ID" val="diagram20170847_3*l_h_a*1_1_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3"/>
  <p:tag name="KSO_WM_UNIT_TEXT_FILL_TYPE" val="1"/>
</p:tagLst>
</file>

<file path=ppt/tags/tag398.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a"/>
  <p:tag name="KSO_WM_UNIT_INDEX" val="1_3_1"/>
  <p:tag name="KSO_WM_UNIT_LAYERLEVEL" val="1_1_1"/>
  <p:tag name="KSO_WM_UNIT_VALUE" val="34"/>
  <p:tag name="KSO_WM_UNIT_HIGHLIGHT" val="0"/>
  <p:tag name="KSO_WM_UNIT_COMPATIBLE" val="0"/>
  <p:tag name="KSO_WM_DIAGRAM_GROUP_CODE" val="l1-1"/>
  <p:tag name="KSO_WM_UNIT_ID" val="diagram20170847_3*l_h_a*1_3_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3"/>
  <p:tag name="KSO_WM_UNIT_TEXT_FILL_TYPE" val="1"/>
</p:tagLst>
</file>

<file path=ppt/tags/tag399.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a"/>
  <p:tag name="KSO_WM_UNIT_INDEX" val="1_2_1"/>
  <p:tag name="KSO_WM_UNIT_LAYERLEVEL" val="1_1_1"/>
  <p:tag name="KSO_WM_UNIT_VALUE" val="34"/>
  <p:tag name="KSO_WM_UNIT_HIGHLIGHT" val="0"/>
  <p:tag name="KSO_WM_UNIT_COMPATIBLE" val="0"/>
  <p:tag name="KSO_WM_DIAGRAM_GROUP_CODE" val="l1-1"/>
  <p:tag name="KSO_WM_UNIT_ID" val="diagram20170847_3*l_h_a*1_2_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3"/>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5*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7_3*a*1"/>
  <p:tag name="KSO_WM_TEMPLATE_CATEGORY" val="diagram"/>
  <p:tag name="KSO_WM_TEMPLATE_INDEX" val="20170847"/>
  <p:tag name="KSO_WM_UNIT_LAYERLEVEL" val="1"/>
  <p:tag name="KSO_WM_TAG_VERSION" val="1.0"/>
  <p:tag name="KSO_WM_BEAUTIFY_FLAG" val="#wm#"/>
  <p:tag name="KSO_WM_UNIT_ISCONTENTSTITLE" val="0"/>
  <p:tag name="KSO_WM_UNIT_PRESET_TEXT" val="单击此处添加标题"/>
  <p:tag name="KSO_WM_UNIT_NOCLEAR" val="0"/>
  <p:tag name="KSO_WM_UNIT_VALUE" val="26"/>
  <p:tag name="KSO_WM_UNIT_TYPE" val="a"/>
  <p:tag name="KSO_WM_UNIT_INDEX" val="1"/>
  <p:tag name="KSO_WM_UNIT_TEXT_FILL_FORE_SCHEMECOLOR_INDEX" val="13"/>
  <p:tag name="KSO_WM_UNIT_TEXT_FILL_TYPE"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7_3*l_h_x*1_1_1"/>
  <p:tag name="KSO_WM_TEMPLATE_CATEGORY" val="diagram"/>
  <p:tag name="KSO_WM_TEMPLATE_INDEX" val="20170847"/>
  <p:tag name="KSO_WM_UNIT_LAYERLEVEL" val="1_1_1"/>
  <p:tag name="KSO_WM_TAG_VERSION" val="1.0"/>
  <p:tag name="KSO_WM_BEAUTIFY_FLAG" val="#wm#"/>
  <p:tag name="KSO_WM_UNIT_VALUE" val="100*127"/>
  <p:tag name="KSO_WM_UNIT_TYPE" val="l_h_x"/>
  <p:tag name="KSO_WM_UNIT_INDEX" val="1_1_1"/>
</p:tagLst>
</file>

<file path=ppt/tags/tag4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3.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1"/>
  <p:tag name="KSO_WM_UNIT_ID" val="diagram20171553_2*n_h_i*1_2_1"/>
  <p:tag name="KSO_WM_UNIT_LAYERLEVEL" val="1_1_1"/>
  <p:tag name="KSO_WM_DIAGRAM_GROUP_CODE" val="n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404.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a"/>
  <p:tag name="KSO_WM_UNIT_INDEX" val="1_1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n1-1"/>
  <p:tag name="KSO_WM_UNIT_ID" val="diagram20171553_2*n_h_a*1_1_1"/>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405.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2"/>
  <p:tag name="KSO_WM_UNIT_ID" val="diagram20171553_2*n_h_i*1_2_2"/>
  <p:tag name="KSO_WM_UNIT_LAYERLEVEL" val="1_1_1"/>
  <p:tag name="KSO_WM_DIAGRAM_GROUP_CODE" val="n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406.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1"/>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2*n_h_f*1_2_1"/>
  <p:tag name="KSO_WM_UNIT_TEXT_FILL_FORE_SCHEMECOLOR_INDEX" val="13"/>
  <p:tag name="KSO_WM_UNIT_TEXT_FILL_TYPE" val="1"/>
</p:tagLst>
</file>

<file path=ppt/tags/tag407.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3"/>
  <p:tag name="KSO_WM_UNIT_ID" val="diagram20171553_2*n_h_i*1_2_3"/>
  <p:tag name="KSO_WM_UNIT_LAYERLEVEL" val="1_1_1"/>
  <p:tag name="KSO_WM_DIAGRAM_GROUP_CODE" val="n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408.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4"/>
  <p:tag name="KSO_WM_UNIT_ID" val="diagram20171553_2*n_h_i*1_2_4"/>
  <p:tag name="KSO_WM_UNIT_LAYERLEVEL" val="1_1_1"/>
  <p:tag name="KSO_WM_DIAGRAM_GROUP_CODE" val="n1-1"/>
  <p:tag name="KSO_WM_UNIT_LINE_FORE_SCHEMECOLOR_INDEX" val="14"/>
  <p:tag name="KSO_WM_UNIT_LINE_FILL_TYPE" val="2"/>
</p:tagLst>
</file>

<file path=ppt/tags/tag409.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5"/>
  <p:tag name="KSO_WM_UNIT_ID" val="diagram20171553_2*n_h_i*1_2_5"/>
  <p:tag name="KSO_WM_UNIT_LAYERLEVEL" val="1_1_1"/>
  <p:tag name="KSO_WM_DIAGRAM_GROUP_CODE" val="n1-1"/>
  <p:tag name="KSO_WM_UNIT_LINE_FORE_SCHEMECOLOR_INDEX" val="14"/>
  <p:tag name="KSO_WM_UNIT_LINE_FILL_TYPE"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5*i*2"/>
  <p:tag name="KSO_WM_TEMPLATE_CATEGORY" val="diagram"/>
  <p:tag name="KSO_WM_TEMPLATE_INDEX" val="710"/>
  <p:tag name="KSO_WM_UNIT_LAYERLEVEL" val="1"/>
  <p:tag name="KSO_WM_TAG_VERSION" val="1.0"/>
  <p:tag name="KSO_WM_BEAUTIFY_FLAG" val="#wm#"/>
</p:tagLst>
</file>

<file path=ppt/tags/tag410.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6"/>
  <p:tag name="KSO_WM_UNIT_ID" val="diagram20171553_2*n_h_i*1_2_6"/>
  <p:tag name="KSO_WM_UNIT_LAYERLEVEL" val="1_1_1"/>
  <p:tag name="KSO_WM_DIAGRAM_GROUP_CODE" val="n1-1"/>
  <p:tag name="KSO_WM_UNIT_LINE_FORE_SCHEMECOLOR_INDEX" val="14"/>
  <p:tag name="KSO_WM_UNIT_LINE_FILL_TYPE" val="2"/>
</p:tagLst>
</file>

<file path=ppt/tags/tag411.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2"/>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2*n_h_f*1_2_2"/>
  <p:tag name="KSO_WM_UNIT_TEXT_FILL_FORE_SCHEMECOLOR_INDEX" val="13"/>
  <p:tag name="KSO_WM_UNIT_TEXT_FILL_TYPE" val="1"/>
</p:tagLst>
</file>

<file path=ppt/tags/tag412.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3"/>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2*n_h_f*1_2_3"/>
  <p:tag name="KSO_WM_UNIT_TEXT_FILL_FORE_SCHEMECOLOR_INDEX" val="13"/>
  <p:tag name="KSO_WM_UNIT_TEXT_FILL_TYPE" val="1"/>
</p:tagLst>
</file>

<file path=ppt/tags/tag4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5*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6.xml><?xml version="1.0" encoding="utf-8"?>
<p:tagLst xmlns:p="http://schemas.openxmlformats.org/presentationml/2006/main">
  <p:tag name="KSO_WPP_MARK_KEY" val="06f397ab-52a0-47a1-bef8-1a52cb50bd64"/>
  <p:tag name="COMMONDATA" val="eyJoZGlkIjoiNzQ3MTk3OTEyZDg4NzA3ZGRmN2U4ZTcxY2Y1ODYwYzQifQ=="/>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5*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5*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5*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5*i*3"/>
  <p:tag name="KSO_WM_TEMPLATE_CATEGORY" val="diagram"/>
  <p:tag name="KSO_WM_TEMPLATE_INDEX" val="710"/>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5*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5*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5*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5*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5*i*4"/>
  <p:tag name="KSO_WM_TEMPLATE_CATEGORY" val="diagram"/>
  <p:tag name="KSO_WM_TEMPLATE_INDEX" val="7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5*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5*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5*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5*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5*i*5"/>
  <p:tag name="KSO_WM_TEMPLATE_CATEGORY" val="diagram"/>
  <p:tag name="KSO_WM_TEMPLATE_INDEX" val="7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5*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5*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5*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3*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5*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6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5*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6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5*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6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5*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6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5*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6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5*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3_1"/>
  <p:tag name="KSO_WM_UNIT_ID" val="diagram20169899_3*l_h_i*1_3_1"/>
  <p:tag name="KSO_WM_UNIT_LAYERLEVEL" val="1_1_1"/>
  <p:tag name="KSO_WM_DIAGRAM_GROUP_CODE" val="l1-1"/>
  <p:tag name="KSO_WM_UNIT_FILL_FORE_SCHEMECOLOR_INDEX" val="8"/>
  <p:tag name="KSO_WM_UNIT_FILL_TYPE" val="1"/>
  <p:tag name="KSO_WM_UNIT_LINE_FORE_SCHEMECOLOR_INDEX" val="14"/>
  <p:tag name="KSO_WM_UNIT_LINE_FILL_TYPE" val="2"/>
</p:tagLst>
</file>

<file path=ppt/tags/tag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3*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70.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3_2"/>
  <p:tag name="KSO_WM_UNIT_ID" val="diagram20169899_3*l_h_i*1_3_2"/>
  <p:tag name="KSO_WM_UNIT_LAYERLEVEL" val="1_1_1"/>
  <p:tag name="KSO_WM_DIAGRAM_GROUP_CODE" val="l1-1"/>
  <p:tag name="KSO_WM_UNIT_FILL_FORE_SCHEMECOLOR_INDEX" val="8"/>
  <p:tag name="KSO_WM_UNIT_FILL_TYPE" val="1"/>
  <p:tag name="KSO_WM_UNIT_LINE_FORE_SCHEMECOLOR_INDEX" val="14"/>
  <p:tag name="KSO_WM_UNIT_LINE_FILL_TYPE" val="2"/>
</p:tagLst>
</file>

<file path=ppt/tags/tag71.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3_1"/>
</p:tagLst>
</file>

<file path=ppt/tags/tag72.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3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3_1"/>
</p:tagLst>
</file>

<file path=ppt/tags/tag73.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2_1"/>
  <p:tag name="KSO_WM_UNIT_ID" val="diagram20169899_3*l_h_i*1_2_1"/>
  <p:tag name="KSO_WM_UNIT_LAYERLEVEL" val="1_1_1"/>
  <p:tag name="KSO_WM_DIAGRAM_GROUP_CODE" val="l1-1"/>
  <p:tag name="KSO_WM_UNIT_FILL_FORE_SCHEMECOLOR_INDEX" val="7"/>
  <p:tag name="KSO_WM_UNIT_FILL_TYPE" val="1"/>
  <p:tag name="KSO_WM_UNIT_LINE_FORE_SCHEMECOLOR_INDEX" val="14"/>
  <p:tag name="KSO_WM_UNIT_LINE_FILL_TYPE" val="2"/>
</p:tagLst>
</file>

<file path=ppt/tags/tag74.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2_2"/>
  <p:tag name="KSO_WM_UNIT_ID" val="diagram20169899_3*l_h_i*1_2_2"/>
  <p:tag name="KSO_WM_UNIT_LAYERLEVEL" val="1_1_1"/>
  <p:tag name="KSO_WM_DIAGRAM_GROUP_CODE" val="l1-1"/>
  <p:tag name="KSO_WM_UNIT_FILL_FORE_SCHEMECOLOR_INDEX" val="7"/>
  <p:tag name="KSO_WM_UNIT_FILL_TYPE" val="1"/>
  <p:tag name="KSO_WM_UNIT_LINE_FORE_SCHEMECOLOR_INDEX" val="14"/>
  <p:tag name="KSO_WM_UNIT_LINE_FILL_TYPE" val="2"/>
</p:tagLst>
</file>

<file path=ppt/tags/tag75.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2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2_1"/>
</p:tagLst>
</file>

<file path=ppt/tags/tag76.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2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2_1"/>
</p:tagLst>
</file>

<file path=ppt/tags/tag77.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1_1"/>
  <p:tag name="KSO_WM_UNIT_ID" val="diagram20169899_3*l_h_i*1_1_1"/>
  <p:tag name="KSO_WM_UNIT_LAYERLEVEL" val="1_1_1"/>
  <p:tag name="KSO_WM_DIAGRAM_GROUP_CODE" val="l1-1"/>
  <p:tag name="KSO_WM_UNIT_FILL_FORE_SCHEMECOLOR_INDEX" val="6"/>
  <p:tag name="KSO_WM_UNIT_FILL_TYPE" val="1"/>
  <p:tag name="KSO_WM_UNIT_LINE_FORE_SCHEMECOLOR_INDEX" val="14"/>
  <p:tag name="KSO_WM_UNIT_LINE_FILL_TYPE" val="2"/>
</p:tagLst>
</file>

<file path=ppt/tags/tag78.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1_2"/>
  <p:tag name="KSO_WM_UNIT_ID" val="diagram20169899_3*l_h_i*1_1_2"/>
  <p:tag name="KSO_WM_UNIT_LAYERLEVEL" val="1_1_1"/>
  <p:tag name="KSO_WM_DIAGRAM_GROUP_CODE" val="l1-1"/>
  <p:tag name="KSO_WM_UNIT_FILL_FORE_SCHEMECOLOR_INDEX" val="6"/>
  <p:tag name="KSO_WM_UNIT_FILL_TYPE" val="1"/>
  <p:tag name="KSO_WM_UNIT_LINE_FORE_SCHEMECOLOR_INDEX" val="14"/>
  <p:tag name="KSO_WM_UNIT_LINE_FILL_TYPE" val="2"/>
</p:tagLst>
</file>

<file path=ppt/tags/tag79.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1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1_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3*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0.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1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1_1"/>
</p:tagLst>
</file>

<file path=ppt/tags/tag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UNIT_PLACING_PICTURE_USER_VIEWPORT" val="{&quot;height&quot;:3633,&quot;width&quot;:10410}"/>
</p:tagLst>
</file>

<file path=ppt/tags/tag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3*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4*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4*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6.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4*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126_4*l_h_i*1_4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126_4*l_h_i*1_4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9.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126_4*l_h_f*1_4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heme/theme1.xml><?xml version="1.0" encoding="utf-8"?>
<a:theme xmlns:a="http://schemas.openxmlformats.org/drawingml/2006/main" name="医院护理岗位管理">
  <a:themeElements>
    <a:clrScheme name="医疗医药PPT模版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fontScheme name="医疗医药PPT模版">
      <a:majorFont>
        <a:latin typeface="FrutigerNext LT Medium"/>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lnDef>
  </a:objectDefaults>
  <a:extraClrSchemeLst>
    <a:extraClrScheme>
      <a:clrScheme name="医疗医药PPT模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医疗医药PPT模版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医疗医药PPT模版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医疗医药PPT模版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医疗医药PPT模版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医疗医药PPT模版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医疗医药PPT模版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医疗医药PPT模版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医疗医药PPT模版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医疗医药PPT模版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医疗医药PPT模版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医疗医药PPT模版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医疗医药PPT模版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2_自定义设计方案">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lnDef>
  </a:objectDefaults>
  <a:extraClrSchemeLst>
    <a:extraClrScheme>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6">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7">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8">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9">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lnDef>
  </a:objectDefaults>
  <a:extraClrSchemeLst>
    <a:extraClrScheme>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流畅">
  <a:themeElements>
    <a:clrScheme name="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流畅">
  <a:themeElements>
    <a:clrScheme name="1_流畅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fontScheme name="1_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流畅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流畅">
  <a:themeElements>
    <a:clrScheme name="2_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2_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2_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医院护理岗位管理</Template>
  <TotalTime>0</TotalTime>
  <Words>9058</Words>
  <Application>WPS 演示</Application>
  <PresentationFormat>在屏幕上显示</PresentationFormat>
  <Paragraphs>1167</Paragraphs>
  <Slides>81</Slides>
  <Notes>2</Notes>
  <HiddenSlides>0</HiddenSlides>
  <MMClips>0</MMClips>
  <ScaleCrop>false</ScaleCrop>
  <HeadingPairs>
    <vt:vector size="8" baseType="variant">
      <vt:variant>
        <vt:lpstr>已用的字体</vt:lpstr>
      </vt:variant>
      <vt:variant>
        <vt:i4>22</vt:i4>
      </vt:variant>
      <vt:variant>
        <vt:lpstr>主题</vt:lpstr>
      </vt:variant>
      <vt:variant>
        <vt:i4>10</vt:i4>
      </vt:variant>
      <vt:variant>
        <vt:lpstr>嵌入 OLE 服务器</vt:lpstr>
      </vt:variant>
      <vt:variant>
        <vt:i4>4</vt:i4>
      </vt:variant>
      <vt:variant>
        <vt:lpstr>幻灯片标题</vt:lpstr>
      </vt:variant>
      <vt:variant>
        <vt:i4>81</vt:i4>
      </vt:variant>
    </vt:vector>
  </HeadingPairs>
  <TitlesOfParts>
    <vt:vector size="117" baseType="lpstr">
      <vt:lpstr>Arial</vt:lpstr>
      <vt:lpstr>宋体</vt:lpstr>
      <vt:lpstr>Wingdings</vt:lpstr>
      <vt:lpstr>FrutigerNext LT Regular</vt:lpstr>
      <vt:lpstr>Calibri</vt:lpstr>
      <vt:lpstr>MS PGothic</vt:lpstr>
      <vt:lpstr>FrutigerNext LT Regular</vt:lpstr>
      <vt:lpstr>华文细黑</vt:lpstr>
      <vt:lpstr>FrutigerNext LT Medium</vt:lpstr>
      <vt:lpstr>Constantia</vt:lpstr>
      <vt:lpstr>隶书</vt:lpstr>
      <vt:lpstr>Wingdings 2</vt:lpstr>
      <vt:lpstr>微软雅黑</vt:lpstr>
      <vt:lpstr>黑体</vt:lpstr>
      <vt:lpstr>字魂70号-灵悦黑体</vt:lpstr>
      <vt:lpstr>Segoe UI</vt:lpstr>
      <vt:lpstr>Arial Unicode MS</vt:lpstr>
      <vt:lpstr>楷体_GB2312</vt:lpstr>
      <vt:lpstr>Gulim</vt:lpstr>
      <vt:lpstr>经典繁毛楷</vt:lpstr>
      <vt:lpstr>Times New Roman</vt:lpstr>
      <vt:lpstr>Verdana</vt:lpstr>
      <vt:lpstr>医院护理岗位管理</vt:lpstr>
      <vt:lpstr>2_自定义设计方案</vt:lpstr>
      <vt:lpstr>1_自定义设计方案</vt:lpstr>
      <vt:lpstr>流畅</vt:lpstr>
      <vt:lpstr>1_流畅</vt:lpstr>
      <vt:lpstr>2_流畅</vt:lpstr>
      <vt:lpstr>Office 主题</vt:lpstr>
      <vt:lpstr>Office 主题​​</vt:lpstr>
      <vt:lpstr>1_Office 主题</vt:lpstr>
      <vt:lpstr>2_Office 主题</vt:lpstr>
      <vt:lpstr>Photoshop.Image.8</vt:lpstr>
      <vt:lpstr>Photoshop.Image.8</vt:lpstr>
      <vt:lpstr>Photoshop.Image.8</vt:lpstr>
      <vt:lpstr>Photoshop.Image.8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（一）体温的形成</vt:lpstr>
      <vt:lpstr>（二）体温的调节</vt:lpstr>
      <vt:lpstr>（三）产热与散热 </vt:lpstr>
      <vt:lpstr>（四）正常体温</vt:lpstr>
      <vt:lpstr>PowerPoint 演示文稿</vt:lpstr>
      <vt:lpstr>（五）生理性变化</vt:lpstr>
      <vt:lpstr>PowerPoint 演示文稿</vt:lpstr>
      <vt:lpstr>临床常见热型</vt:lpstr>
      <vt:lpstr>临床常见热型</vt:lpstr>
      <vt:lpstr>临床常见热型</vt:lpstr>
      <vt:lpstr>临床常见热型</vt:lpstr>
      <vt:lpstr>PowerPoint 演示文稿</vt:lpstr>
      <vt:lpstr>体温过低的原因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（一）脉搏的形成</vt:lpstr>
      <vt:lpstr>（二）正常脉搏及生理变化</vt:lpstr>
      <vt:lpstr>（一）异常脉搏的观察</vt:lpstr>
      <vt:lpstr>（二）异常脉搏的护理</vt:lpstr>
      <vt:lpstr>PowerPoint 演示文稿</vt:lpstr>
      <vt:lpstr>（二）测量脉搏的方法</vt:lpstr>
      <vt:lpstr>（二）测量脉搏的方法</vt:lpstr>
      <vt:lpstr>4. 操作程序（见表 8-2-1）</vt:lpstr>
      <vt:lpstr>〖注意事项〗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（一）异常呼吸的观察</vt:lpstr>
      <vt:lpstr>PowerPoint 演示文稿</vt:lpstr>
      <vt:lpstr>PowerPoint 演示文稿</vt:lpstr>
      <vt:lpstr>（二）异常呼吸的护理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（一）异常血压的观察</vt:lpstr>
      <vt:lpstr>PowerPoint 演示文稿</vt:lpstr>
      <vt:lpstr>PowerPoint 演示文稿</vt:lpstr>
      <vt:lpstr>PowerPoint 演示文稿</vt:lpstr>
      <vt:lpstr>（一）血压计的种类</vt:lpstr>
      <vt:lpstr>PowerPoint 演示文稿</vt:lpstr>
      <vt:lpstr>（三）血压的测量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护理岗位管理 </dc:title>
  <dc:creator>toshiba</dc:creator>
  <cp:lastModifiedBy>嘟嘟</cp:lastModifiedBy>
  <cp:revision>781</cp:revision>
  <dcterms:created xsi:type="dcterms:W3CDTF">2012-08-31T16:03:00Z</dcterms:created>
  <dcterms:modified xsi:type="dcterms:W3CDTF">2025-07-30T07:43:10Z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4D5186C7A97046E89971219727898235</vt:lpwstr>
  </property>
  <property fmtid="{D5CDD505-2E9C-101B-9397-08002B2CF9AE}" pid="3" name="KSOProductBuildVer">
    <vt:lpwstr>2052-12.1.0.21171</vt:lpwstr>
  </property>
</Properties>
</file>