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5" r:id="rId4"/>
    <p:sldMasterId id="2147483687" r:id="rId5"/>
    <p:sldMasterId id="2147483700" r:id="rId6"/>
    <p:sldMasterId id="2147483706" r:id="rId7"/>
    <p:sldMasterId id="2147483719" r:id="rId8"/>
  </p:sldMasterIdLst>
  <p:notesMasterIdLst>
    <p:notesMasterId r:id="rId13"/>
  </p:notesMasterIdLst>
  <p:handoutMasterIdLst>
    <p:handoutMasterId r:id="rId106"/>
  </p:handoutMasterIdLst>
  <p:sldIdLst>
    <p:sldId id="781" r:id="rId9"/>
    <p:sldId id="784" r:id="rId10"/>
    <p:sldId id="785" r:id="rId11"/>
    <p:sldId id="787" r:id="rId12"/>
    <p:sldId id="789" r:id="rId14"/>
    <p:sldId id="791" r:id="rId15"/>
    <p:sldId id="792" r:id="rId16"/>
    <p:sldId id="793" r:id="rId17"/>
    <p:sldId id="796" r:id="rId18"/>
    <p:sldId id="794" r:id="rId19"/>
    <p:sldId id="797" r:id="rId20"/>
    <p:sldId id="799" r:id="rId21"/>
    <p:sldId id="899" r:id="rId22"/>
    <p:sldId id="900" r:id="rId23"/>
    <p:sldId id="901" r:id="rId24"/>
    <p:sldId id="902" r:id="rId25"/>
    <p:sldId id="320" r:id="rId26"/>
    <p:sldId id="270" r:id="rId27"/>
    <p:sldId id="903" r:id="rId28"/>
    <p:sldId id="904" r:id="rId29"/>
    <p:sldId id="321" r:id="rId30"/>
    <p:sldId id="550" r:id="rId31"/>
    <p:sldId id="551" r:id="rId32"/>
    <p:sldId id="549" r:id="rId33"/>
    <p:sldId id="552" r:id="rId34"/>
    <p:sldId id="554" r:id="rId35"/>
    <p:sldId id="905" r:id="rId36"/>
    <p:sldId id="907" r:id="rId37"/>
    <p:sldId id="908" r:id="rId38"/>
    <p:sldId id="909" r:id="rId39"/>
    <p:sldId id="911" r:id="rId40"/>
    <p:sldId id="913" r:id="rId41"/>
    <p:sldId id="914" r:id="rId42"/>
    <p:sldId id="915" r:id="rId43"/>
    <p:sldId id="916" r:id="rId44"/>
    <p:sldId id="917" r:id="rId45"/>
    <p:sldId id="918" r:id="rId46"/>
    <p:sldId id="919" r:id="rId47"/>
    <p:sldId id="920" r:id="rId48"/>
    <p:sldId id="921" r:id="rId49"/>
    <p:sldId id="279" r:id="rId50"/>
    <p:sldId id="280" r:id="rId51"/>
    <p:sldId id="513" r:id="rId52"/>
    <p:sldId id="284" r:id="rId53"/>
    <p:sldId id="514" r:id="rId54"/>
    <p:sldId id="285" r:id="rId55"/>
    <p:sldId id="286" r:id="rId56"/>
    <p:sldId id="516" r:id="rId57"/>
    <p:sldId id="288" r:id="rId58"/>
    <p:sldId id="291" r:id="rId59"/>
    <p:sldId id="293" r:id="rId60"/>
    <p:sldId id="518" r:id="rId61"/>
    <p:sldId id="519" r:id="rId62"/>
    <p:sldId id="544" r:id="rId63"/>
    <p:sldId id="517" r:id="rId64"/>
    <p:sldId id="520" r:id="rId65"/>
    <p:sldId id="297" r:id="rId66"/>
    <p:sldId id="525" r:id="rId67"/>
    <p:sldId id="521" r:id="rId68"/>
    <p:sldId id="522" r:id="rId69"/>
    <p:sldId id="523" r:id="rId70"/>
    <p:sldId id="524" r:id="rId71"/>
    <p:sldId id="545" r:id="rId72"/>
    <p:sldId id="303" r:id="rId73"/>
    <p:sldId id="515" r:id="rId74"/>
    <p:sldId id="305" r:id="rId75"/>
    <p:sldId id="526" r:id="rId76"/>
    <p:sldId id="988" r:id="rId77"/>
    <p:sldId id="309" r:id="rId78"/>
    <p:sldId id="312" r:id="rId79"/>
    <p:sldId id="313" r:id="rId80"/>
    <p:sldId id="989" r:id="rId81"/>
    <p:sldId id="990" r:id="rId82"/>
    <p:sldId id="347" r:id="rId83"/>
    <p:sldId id="348" r:id="rId84"/>
    <p:sldId id="991" r:id="rId85"/>
    <p:sldId id="351" r:id="rId86"/>
    <p:sldId id="352" r:id="rId87"/>
    <p:sldId id="354" r:id="rId88"/>
    <p:sldId id="355" r:id="rId89"/>
    <p:sldId id="356" r:id="rId90"/>
    <p:sldId id="357" r:id="rId91"/>
    <p:sldId id="529" r:id="rId92"/>
    <p:sldId id="358" r:id="rId93"/>
    <p:sldId id="362" r:id="rId94"/>
    <p:sldId id="363" r:id="rId95"/>
    <p:sldId id="365" r:id="rId96"/>
    <p:sldId id="530" r:id="rId97"/>
    <p:sldId id="367" r:id="rId98"/>
    <p:sldId id="369" r:id="rId99"/>
    <p:sldId id="371" r:id="rId100"/>
    <p:sldId id="372" r:id="rId101"/>
    <p:sldId id="535" r:id="rId102"/>
    <p:sldId id="534" r:id="rId103"/>
    <p:sldId id="612" r:id="rId104"/>
    <p:sldId id="993" r:id="rId105"/>
  </p:sldIdLst>
  <p:sldSz cx="12192000" cy="6858000"/>
  <p:notesSz cx="6858000" cy="9144000"/>
  <p:custDataLst>
    <p:tags r:id="rId111"/>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30" userDrawn="1">
          <p15:clr>
            <a:srgbClr val="A4A3A4"/>
          </p15:clr>
        </p15:guide>
        <p15:guide id="2" pos="389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Wayne" initial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00FF"/>
    <a:srgbClr val="8CD0CE"/>
    <a:srgbClr val="368482"/>
    <a:srgbClr val="339933"/>
    <a:srgbClr val="006666"/>
    <a:srgbClr val="99CC00"/>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5426"/>
    <p:restoredTop sz="94581"/>
  </p:normalViewPr>
  <p:slideViewPr>
    <p:cSldViewPr showGuides="1">
      <p:cViewPr varScale="1">
        <p:scale>
          <a:sx n="76" d="100"/>
          <a:sy n="76" d="100"/>
        </p:scale>
        <p:origin x="-690" y="-96"/>
      </p:cViewPr>
      <p:guideLst>
        <p:guide orient="horz" pos="2130"/>
        <p:guide pos="3899"/>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11724"/>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0.xml"/><Relationship Id="rId98" Type="http://schemas.openxmlformats.org/officeDocument/2006/relationships/slide" Target="slides/slide89.xml"/><Relationship Id="rId97" Type="http://schemas.openxmlformats.org/officeDocument/2006/relationships/slide" Target="slides/slide88.xml"/><Relationship Id="rId96" Type="http://schemas.openxmlformats.org/officeDocument/2006/relationships/slide" Target="slides/slide87.xml"/><Relationship Id="rId95" Type="http://schemas.openxmlformats.org/officeDocument/2006/relationships/slide" Target="slides/slide86.xml"/><Relationship Id="rId94" Type="http://schemas.openxmlformats.org/officeDocument/2006/relationships/slide" Target="slides/slide85.xml"/><Relationship Id="rId93" Type="http://schemas.openxmlformats.org/officeDocument/2006/relationships/slide" Target="slides/slide84.xml"/><Relationship Id="rId92" Type="http://schemas.openxmlformats.org/officeDocument/2006/relationships/slide" Target="slides/slide83.xml"/><Relationship Id="rId91" Type="http://schemas.openxmlformats.org/officeDocument/2006/relationships/slide" Target="slides/slide82.xml"/><Relationship Id="rId90" Type="http://schemas.openxmlformats.org/officeDocument/2006/relationships/slide" Target="slides/slide81.xml"/><Relationship Id="rId9" Type="http://schemas.openxmlformats.org/officeDocument/2006/relationships/slide" Target="slides/slide1.xml"/><Relationship Id="rId89" Type="http://schemas.openxmlformats.org/officeDocument/2006/relationships/slide" Target="slides/slide80.xml"/><Relationship Id="rId88" Type="http://schemas.openxmlformats.org/officeDocument/2006/relationships/slide" Target="slides/slide79.xml"/><Relationship Id="rId87" Type="http://schemas.openxmlformats.org/officeDocument/2006/relationships/slide" Target="slides/slide78.xml"/><Relationship Id="rId86" Type="http://schemas.openxmlformats.org/officeDocument/2006/relationships/slide" Target="slides/slide77.xml"/><Relationship Id="rId85" Type="http://schemas.openxmlformats.org/officeDocument/2006/relationships/slide" Target="slides/slide76.xml"/><Relationship Id="rId84" Type="http://schemas.openxmlformats.org/officeDocument/2006/relationships/slide" Target="slides/slide75.xml"/><Relationship Id="rId83" Type="http://schemas.openxmlformats.org/officeDocument/2006/relationships/slide" Target="slides/slide74.xml"/><Relationship Id="rId82" Type="http://schemas.openxmlformats.org/officeDocument/2006/relationships/slide" Target="slides/slide73.xml"/><Relationship Id="rId81" Type="http://schemas.openxmlformats.org/officeDocument/2006/relationships/slide" Target="slides/slide72.xml"/><Relationship Id="rId80" Type="http://schemas.openxmlformats.org/officeDocument/2006/relationships/slide" Target="slides/slide71.xml"/><Relationship Id="rId8" Type="http://schemas.openxmlformats.org/officeDocument/2006/relationships/slideMaster" Target="slideMasters/slideMaster7.xml"/><Relationship Id="rId79" Type="http://schemas.openxmlformats.org/officeDocument/2006/relationships/slide" Target="slides/slide70.xml"/><Relationship Id="rId78" Type="http://schemas.openxmlformats.org/officeDocument/2006/relationships/slide" Target="slides/slide69.xml"/><Relationship Id="rId77" Type="http://schemas.openxmlformats.org/officeDocument/2006/relationships/slide" Target="slides/slide68.xml"/><Relationship Id="rId76" Type="http://schemas.openxmlformats.org/officeDocument/2006/relationships/slide" Target="slides/slide67.xml"/><Relationship Id="rId75" Type="http://schemas.openxmlformats.org/officeDocument/2006/relationships/slide" Target="slides/slide66.xml"/><Relationship Id="rId74" Type="http://schemas.openxmlformats.org/officeDocument/2006/relationships/slide" Target="slides/slide65.xml"/><Relationship Id="rId73" Type="http://schemas.openxmlformats.org/officeDocument/2006/relationships/slide" Target="slides/slide64.xml"/><Relationship Id="rId72" Type="http://schemas.openxmlformats.org/officeDocument/2006/relationships/slide" Target="slides/slide63.xml"/><Relationship Id="rId71" Type="http://schemas.openxmlformats.org/officeDocument/2006/relationships/slide" Target="slides/slide62.xml"/><Relationship Id="rId70" Type="http://schemas.openxmlformats.org/officeDocument/2006/relationships/slide" Target="slides/slide61.xml"/><Relationship Id="rId7" Type="http://schemas.openxmlformats.org/officeDocument/2006/relationships/slideMaster" Target="slideMasters/slideMaster6.xml"/><Relationship Id="rId69" Type="http://schemas.openxmlformats.org/officeDocument/2006/relationships/slide" Target="slides/slide60.xml"/><Relationship Id="rId68" Type="http://schemas.openxmlformats.org/officeDocument/2006/relationships/slide" Target="slides/slide59.xml"/><Relationship Id="rId67" Type="http://schemas.openxmlformats.org/officeDocument/2006/relationships/slide" Target="slides/slide58.xml"/><Relationship Id="rId66" Type="http://schemas.openxmlformats.org/officeDocument/2006/relationships/slide" Target="slides/slide57.xml"/><Relationship Id="rId65" Type="http://schemas.openxmlformats.org/officeDocument/2006/relationships/slide" Target="slides/slide56.xml"/><Relationship Id="rId64" Type="http://schemas.openxmlformats.org/officeDocument/2006/relationships/slide" Target="slides/slide55.xml"/><Relationship Id="rId63" Type="http://schemas.openxmlformats.org/officeDocument/2006/relationships/slide" Target="slides/slide54.xml"/><Relationship Id="rId62" Type="http://schemas.openxmlformats.org/officeDocument/2006/relationships/slide" Target="slides/slide53.xml"/><Relationship Id="rId61" Type="http://schemas.openxmlformats.org/officeDocument/2006/relationships/slide" Target="slides/slide52.xml"/><Relationship Id="rId60" Type="http://schemas.openxmlformats.org/officeDocument/2006/relationships/slide" Target="slides/slide51.xml"/><Relationship Id="rId6" Type="http://schemas.openxmlformats.org/officeDocument/2006/relationships/slideMaster" Target="slideMasters/slideMaster5.xml"/><Relationship Id="rId59" Type="http://schemas.openxmlformats.org/officeDocument/2006/relationships/slide" Target="slides/slide50.xml"/><Relationship Id="rId58" Type="http://schemas.openxmlformats.org/officeDocument/2006/relationships/slide" Target="slides/slide49.xml"/><Relationship Id="rId57" Type="http://schemas.openxmlformats.org/officeDocument/2006/relationships/slide" Target="slides/slide48.xml"/><Relationship Id="rId56" Type="http://schemas.openxmlformats.org/officeDocument/2006/relationships/slide" Target="slides/slide47.xml"/><Relationship Id="rId55" Type="http://schemas.openxmlformats.org/officeDocument/2006/relationships/slide" Target="slides/slide46.xml"/><Relationship Id="rId54" Type="http://schemas.openxmlformats.org/officeDocument/2006/relationships/slide" Target="slides/slide45.xml"/><Relationship Id="rId53" Type="http://schemas.openxmlformats.org/officeDocument/2006/relationships/slide" Target="slides/slide44.xml"/><Relationship Id="rId52" Type="http://schemas.openxmlformats.org/officeDocument/2006/relationships/slide" Target="slides/slide43.xml"/><Relationship Id="rId51" Type="http://schemas.openxmlformats.org/officeDocument/2006/relationships/slide" Target="slides/slide42.xml"/><Relationship Id="rId50" Type="http://schemas.openxmlformats.org/officeDocument/2006/relationships/slide" Target="slides/slide41.xml"/><Relationship Id="rId5" Type="http://schemas.openxmlformats.org/officeDocument/2006/relationships/slideMaster" Target="slideMasters/slideMaster4.xml"/><Relationship Id="rId49" Type="http://schemas.openxmlformats.org/officeDocument/2006/relationships/slide" Target="slides/slide40.xml"/><Relationship Id="rId48" Type="http://schemas.openxmlformats.org/officeDocument/2006/relationships/slide" Target="slides/slide39.xml"/><Relationship Id="rId47" Type="http://schemas.openxmlformats.org/officeDocument/2006/relationships/slide" Target="slides/slide38.xml"/><Relationship Id="rId46" Type="http://schemas.openxmlformats.org/officeDocument/2006/relationships/slide" Target="slides/slide37.xml"/><Relationship Id="rId45" Type="http://schemas.openxmlformats.org/officeDocument/2006/relationships/slide" Target="slides/slide36.xml"/><Relationship Id="rId44" Type="http://schemas.openxmlformats.org/officeDocument/2006/relationships/slide" Target="slides/slide35.xml"/><Relationship Id="rId43" Type="http://schemas.openxmlformats.org/officeDocument/2006/relationships/slide" Target="slides/slide34.xml"/><Relationship Id="rId42" Type="http://schemas.openxmlformats.org/officeDocument/2006/relationships/slide" Target="slides/slide33.xml"/><Relationship Id="rId41" Type="http://schemas.openxmlformats.org/officeDocument/2006/relationships/slide" Target="slides/slide32.xml"/><Relationship Id="rId40" Type="http://schemas.openxmlformats.org/officeDocument/2006/relationships/slide" Target="slides/slide31.xml"/><Relationship Id="rId4" Type="http://schemas.openxmlformats.org/officeDocument/2006/relationships/slideMaster" Target="slideMasters/slideMaster3.xml"/><Relationship Id="rId39" Type="http://schemas.openxmlformats.org/officeDocument/2006/relationships/slide" Target="slides/slide30.xml"/><Relationship Id="rId38" Type="http://schemas.openxmlformats.org/officeDocument/2006/relationships/slide" Target="slides/slide29.xml"/><Relationship Id="rId37" Type="http://schemas.openxmlformats.org/officeDocument/2006/relationships/slide" Target="slides/slide28.xml"/><Relationship Id="rId36" Type="http://schemas.openxmlformats.org/officeDocument/2006/relationships/slide" Target="slides/slide27.xml"/><Relationship Id="rId35" Type="http://schemas.openxmlformats.org/officeDocument/2006/relationships/slide" Target="slides/slide26.xml"/><Relationship Id="rId34" Type="http://schemas.openxmlformats.org/officeDocument/2006/relationships/slide" Target="slides/slide25.xml"/><Relationship Id="rId33" Type="http://schemas.openxmlformats.org/officeDocument/2006/relationships/slide" Target="slides/slide24.xml"/><Relationship Id="rId32" Type="http://schemas.openxmlformats.org/officeDocument/2006/relationships/slide" Target="slides/slide23.xml"/><Relationship Id="rId31" Type="http://schemas.openxmlformats.org/officeDocument/2006/relationships/slide" Target="slides/slide22.xml"/><Relationship Id="rId30" Type="http://schemas.openxmlformats.org/officeDocument/2006/relationships/slide" Target="slides/slide21.xml"/><Relationship Id="rId3" Type="http://schemas.openxmlformats.org/officeDocument/2006/relationships/slideMaster" Target="slideMasters/slideMaster2.xml"/><Relationship Id="rId29" Type="http://schemas.openxmlformats.org/officeDocument/2006/relationships/slide" Target="slides/slide20.xml"/><Relationship Id="rId28" Type="http://schemas.openxmlformats.org/officeDocument/2006/relationships/slide" Target="slides/slide19.xml"/><Relationship Id="rId27" Type="http://schemas.openxmlformats.org/officeDocument/2006/relationships/slide" Target="slides/slide18.xml"/><Relationship Id="rId26" Type="http://schemas.openxmlformats.org/officeDocument/2006/relationships/slide" Target="slides/slide17.xml"/><Relationship Id="rId25" Type="http://schemas.openxmlformats.org/officeDocument/2006/relationships/slide" Target="slides/slide16.xml"/><Relationship Id="rId24" Type="http://schemas.openxmlformats.org/officeDocument/2006/relationships/slide" Target="slides/slide15.xml"/><Relationship Id="rId23" Type="http://schemas.openxmlformats.org/officeDocument/2006/relationships/slide" Target="slides/slide14.xml"/><Relationship Id="rId22" Type="http://schemas.openxmlformats.org/officeDocument/2006/relationships/slide" Target="slides/slide13.xml"/><Relationship Id="rId21" Type="http://schemas.openxmlformats.org/officeDocument/2006/relationships/slide" Target="slides/slide12.xml"/><Relationship Id="rId20" Type="http://schemas.openxmlformats.org/officeDocument/2006/relationships/slide" Target="slides/slide11.xml"/><Relationship Id="rId2" Type="http://schemas.openxmlformats.org/officeDocument/2006/relationships/theme" Target="theme/theme1.xml"/><Relationship Id="rId19" Type="http://schemas.openxmlformats.org/officeDocument/2006/relationships/slide" Target="slides/slide10.xml"/><Relationship Id="rId18" Type="http://schemas.openxmlformats.org/officeDocument/2006/relationships/slide" Target="slides/slide9.xml"/><Relationship Id="rId17" Type="http://schemas.openxmlformats.org/officeDocument/2006/relationships/slide" Target="slides/slide8.xml"/><Relationship Id="rId16" Type="http://schemas.openxmlformats.org/officeDocument/2006/relationships/slide" Target="slides/slide7.xml"/><Relationship Id="rId15" Type="http://schemas.openxmlformats.org/officeDocument/2006/relationships/slide" Target="slides/slide6.xml"/><Relationship Id="rId14" Type="http://schemas.openxmlformats.org/officeDocument/2006/relationships/slide" Target="slides/slide5.xml"/><Relationship Id="rId13" Type="http://schemas.openxmlformats.org/officeDocument/2006/relationships/notesMaster" Target="notesMasters/notesMaster1.xml"/><Relationship Id="rId12" Type="http://schemas.openxmlformats.org/officeDocument/2006/relationships/slide" Target="slides/slide4.xml"/><Relationship Id="rId111" Type="http://schemas.openxmlformats.org/officeDocument/2006/relationships/tags" Target="tags/tag359.xml"/><Relationship Id="rId110" Type="http://schemas.openxmlformats.org/officeDocument/2006/relationships/commentAuthors" Target="commentAuthors.xml"/><Relationship Id="rId11" Type="http://schemas.openxmlformats.org/officeDocument/2006/relationships/slide" Target="slides/slide3.xml"/><Relationship Id="rId109" Type="http://schemas.openxmlformats.org/officeDocument/2006/relationships/tableStyles" Target="tableStyles.xml"/><Relationship Id="rId108" Type="http://schemas.openxmlformats.org/officeDocument/2006/relationships/viewProps" Target="viewProps.xml"/><Relationship Id="rId107" Type="http://schemas.openxmlformats.org/officeDocument/2006/relationships/presProps" Target="presProps.xml"/><Relationship Id="rId106" Type="http://schemas.openxmlformats.org/officeDocument/2006/relationships/handoutMaster" Target="handoutMasters/handoutMaster1.xml"/><Relationship Id="rId105" Type="http://schemas.openxmlformats.org/officeDocument/2006/relationships/slide" Target="slides/slide96.xml"/><Relationship Id="rId104" Type="http://schemas.openxmlformats.org/officeDocument/2006/relationships/slide" Target="slides/slide95.xml"/><Relationship Id="rId103" Type="http://schemas.openxmlformats.org/officeDocument/2006/relationships/slide" Target="slides/slide94.xml"/><Relationship Id="rId102" Type="http://schemas.openxmlformats.org/officeDocument/2006/relationships/slide" Target="slides/slide93.xml"/><Relationship Id="rId101" Type="http://schemas.openxmlformats.org/officeDocument/2006/relationships/slide" Target="slides/slide92.xml"/><Relationship Id="rId100" Type="http://schemas.openxmlformats.org/officeDocument/2006/relationships/slide" Target="slides/slide91.xml"/><Relationship Id="rId10" Type="http://schemas.openxmlformats.org/officeDocument/2006/relationships/slide" Target="slides/slide2.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458"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kumimoji="1" sz="1200">
                <a:latin typeface="Times New Roman" panose="02020603050405020304" pitchFamily="18"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9459"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kumimoji="1" sz="1200">
                <a:latin typeface="Times New Roman" panose="02020603050405020304" pitchFamily="18"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13668" name="Rectangle 4"/>
          <p:cNvSpPr>
            <a:spLocks noGrp="1" noRot="1" noChangeAspect="1" noTextEdit="1"/>
          </p:cNvSpPr>
          <p:nvPr>
            <p:ph type="sldImg" idx="2"/>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9462"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kumimoji="1" sz="1200">
                <a:latin typeface="Times New Roman" panose="02020603050405020304" pitchFamily="18"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hangingPunct="1">
              <a:buNone/>
            </a:pPr>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2"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22883" name="Rectangle 2"/>
          <p:cNvSpPr>
            <a:spLocks noGrp="1" noRot="1" noChangeAspect="1" noTextEdit="1"/>
          </p:cNvSpPr>
          <p:nvPr>
            <p:ph type="sldImg"/>
          </p:nvPr>
        </p:nvSpPr>
        <p:spPr/>
      </p:sp>
      <p:sp>
        <p:nvSpPr>
          <p:cNvPr id="122884"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6"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23907" name="Rectangle 2"/>
          <p:cNvSpPr>
            <a:spLocks noGrp="1" noRot="1" noChangeAspect="1" noTextEdit="1"/>
          </p:cNvSpPr>
          <p:nvPr>
            <p:ph type="sldImg"/>
          </p:nvPr>
        </p:nvSpPr>
        <p:spPr/>
      </p:sp>
      <p:sp>
        <p:nvSpPr>
          <p:cNvPr id="123908"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30"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24931" name="Rectangle 2"/>
          <p:cNvSpPr>
            <a:spLocks noGrp="1" noRot="1" noChangeAspect="1" noTextEdit="1"/>
          </p:cNvSpPr>
          <p:nvPr>
            <p:ph type="sldImg"/>
          </p:nvPr>
        </p:nvSpPr>
        <p:spPr/>
      </p:sp>
      <p:sp>
        <p:nvSpPr>
          <p:cNvPr id="124932"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4"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25955" name="Rectangle 2"/>
          <p:cNvSpPr>
            <a:spLocks noGrp="1" noRot="1" noChangeAspect="1" noTextEdit="1"/>
          </p:cNvSpPr>
          <p:nvPr>
            <p:ph type="sldImg"/>
          </p:nvPr>
        </p:nvSpPr>
        <p:spPr/>
      </p:sp>
      <p:sp>
        <p:nvSpPr>
          <p:cNvPr id="125956"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26979" name="Rectangle 2"/>
          <p:cNvSpPr>
            <a:spLocks noGrp="1" noRot="1" noChangeAspect="1" noTextEdit="1"/>
          </p:cNvSpPr>
          <p:nvPr>
            <p:ph type="sldImg"/>
          </p:nvPr>
        </p:nvSpPr>
        <p:spPr/>
      </p:sp>
      <p:sp>
        <p:nvSpPr>
          <p:cNvPr id="126980"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2"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28003" name="Rectangle 2"/>
          <p:cNvSpPr>
            <a:spLocks noGrp="1" noRot="1" noChangeAspect="1" noTextEdit="1"/>
          </p:cNvSpPr>
          <p:nvPr>
            <p:ph type="sldImg"/>
          </p:nvPr>
        </p:nvSpPr>
        <p:spPr/>
      </p:sp>
      <p:sp>
        <p:nvSpPr>
          <p:cNvPr id="128004"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6"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29027" name="Rectangle 2"/>
          <p:cNvSpPr>
            <a:spLocks noGrp="1" noRot="1" noChangeAspect="1" noTextEdit="1"/>
          </p:cNvSpPr>
          <p:nvPr>
            <p:ph type="sldImg"/>
          </p:nvPr>
        </p:nvSpPr>
        <p:spPr/>
      </p:sp>
      <p:sp>
        <p:nvSpPr>
          <p:cNvPr id="129028"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30051" name="Rectangle 2"/>
          <p:cNvSpPr>
            <a:spLocks noGrp="1" noRot="1" noChangeAspect="1" noTextEdit="1"/>
          </p:cNvSpPr>
          <p:nvPr>
            <p:ph type="sldImg"/>
          </p:nvPr>
        </p:nvSpPr>
        <p:spPr/>
      </p:sp>
      <p:sp>
        <p:nvSpPr>
          <p:cNvPr id="130052"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31075" name="Rectangle 2"/>
          <p:cNvSpPr>
            <a:spLocks noGrp="1" noRot="1" noChangeAspect="1" noTextEdit="1"/>
          </p:cNvSpPr>
          <p:nvPr>
            <p:ph type="sldImg"/>
          </p:nvPr>
        </p:nvSpPr>
        <p:spPr/>
      </p:sp>
      <p:sp>
        <p:nvSpPr>
          <p:cNvPr id="131076"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8"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32099" name="Rectangle 2"/>
          <p:cNvSpPr>
            <a:spLocks noGrp="1" noRot="1" noChangeAspect="1" noTextEdit="1"/>
          </p:cNvSpPr>
          <p:nvPr>
            <p:ph type="sldImg"/>
          </p:nvPr>
        </p:nvSpPr>
        <p:spPr/>
      </p:sp>
      <p:sp>
        <p:nvSpPr>
          <p:cNvPr id="132100"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16739" name="Rectangle 2"/>
          <p:cNvSpPr>
            <a:spLocks noGrp="1" noRot="1" noChangeAspect="1" noTextEdit="1"/>
          </p:cNvSpPr>
          <p:nvPr>
            <p:ph type="sldImg"/>
          </p:nvPr>
        </p:nvSpPr>
        <p:spPr/>
      </p:sp>
      <p:sp>
        <p:nvSpPr>
          <p:cNvPr id="116740"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6"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34147" name="Rectangle 2"/>
          <p:cNvSpPr>
            <a:spLocks noGrp="1" noRot="1" noChangeAspect="1" noTextEdit="1"/>
          </p:cNvSpPr>
          <p:nvPr>
            <p:ph type="sldImg"/>
          </p:nvPr>
        </p:nvSpPr>
        <p:spPr/>
      </p:sp>
      <p:sp>
        <p:nvSpPr>
          <p:cNvPr id="134148"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2"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33123" name="Rectangle 2"/>
          <p:cNvSpPr>
            <a:spLocks noGrp="1" noRot="1" noChangeAspect="1" noTextEdit="1"/>
          </p:cNvSpPr>
          <p:nvPr>
            <p:ph type="sldImg"/>
          </p:nvPr>
        </p:nvSpPr>
        <p:spPr/>
      </p:sp>
      <p:sp>
        <p:nvSpPr>
          <p:cNvPr id="133124"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35171" name="Rectangle 2"/>
          <p:cNvSpPr>
            <a:spLocks noGrp="1" noRot="1" noChangeAspect="1" noTextEdit="1"/>
          </p:cNvSpPr>
          <p:nvPr>
            <p:ph type="sldImg"/>
          </p:nvPr>
        </p:nvSpPr>
        <p:spPr/>
      </p:sp>
      <p:sp>
        <p:nvSpPr>
          <p:cNvPr id="135172"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36195" name="Rectangle 2"/>
          <p:cNvSpPr>
            <a:spLocks noGrp="1" noRot="1" noChangeAspect="1" noTextEdit="1"/>
          </p:cNvSpPr>
          <p:nvPr>
            <p:ph type="sldImg"/>
          </p:nvPr>
        </p:nvSpPr>
        <p:spPr/>
      </p:sp>
      <p:sp>
        <p:nvSpPr>
          <p:cNvPr id="136196"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36195" name="Rectangle 2"/>
          <p:cNvSpPr>
            <a:spLocks noGrp="1" noRot="1" noChangeAspect="1" noTextEdit="1"/>
          </p:cNvSpPr>
          <p:nvPr>
            <p:ph type="sldImg"/>
          </p:nvPr>
        </p:nvSpPr>
        <p:spPr/>
      </p:sp>
      <p:sp>
        <p:nvSpPr>
          <p:cNvPr id="136196"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8"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37219" name="Rectangle 2"/>
          <p:cNvSpPr>
            <a:spLocks noGrp="1" noRot="1" noChangeAspect="1" noTextEdit="1"/>
          </p:cNvSpPr>
          <p:nvPr>
            <p:ph type="sldImg"/>
          </p:nvPr>
        </p:nvSpPr>
        <p:spPr/>
      </p:sp>
      <p:sp>
        <p:nvSpPr>
          <p:cNvPr id="137220"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8"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37219" name="Rectangle 2"/>
          <p:cNvSpPr>
            <a:spLocks noGrp="1" noRot="1" noChangeAspect="1" noTextEdit="1"/>
          </p:cNvSpPr>
          <p:nvPr>
            <p:ph type="sldImg"/>
          </p:nvPr>
        </p:nvSpPr>
        <p:spPr/>
      </p:sp>
      <p:sp>
        <p:nvSpPr>
          <p:cNvPr id="137220"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2" name="幻灯片图像占位符 1"/>
          <p:cNvSpPr>
            <a:spLocks noGrp="1" noRot="1" noChangeAspect="1" noTextEdit="1"/>
          </p:cNvSpPr>
          <p:nvPr>
            <p:ph type="sldImg"/>
          </p:nvPr>
        </p:nvSpPr>
        <p:spPr/>
      </p:sp>
      <p:sp>
        <p:nvSpPr>
          <p:cNvPr id="138243" name="备注占位符 2"/>
          <p:cNvSpPr>
            <a:spLocks noGrp="1"/>
          </p:cNvSpPr>
          <p:nvPr>
            <p:ph type="body" idx="1"/>
          </p:nvPr>
        </p:nvSpPr>
        <p:spPr/>
        <p:txBody>
          <a:bodyPr wrap="square" lIns="91440" tIns="45720" rIns="91440" bIns="45720" anchor="t" anchorCtr="0"/>
          <a:p>
            <a:pPr lvl="0"/>
            <a:endParaRPr lang="zh-CN" altLang="en-US" dirty="0">
              <a:latin typeface="Arial" panose="020B0604020202020204" pitchFamily="34" charset="0"/>
            </a:endParaRPr>
          </a:p>
        </p:txBody>
      </p:sp>
      <p:sp>
        <p:nvSpPr>
          <p:cNvPr id="13824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solidFill>
                  <a:srgbClr val="000000"/>
                </a:solidFill>
                <a:latin typeface="Arial" panose="020B0604020202020204" pitchFamily="34" charset="0"/>
                <a:ea typeface="MS PGothic" panose="020B0600070205080204" pitchFamily="34" charset="-128"/>
              </a:rPr>
            </a:fld>
            <a:endParaRPr lang="zh-CN" altLang="en-US" sz="1200" dirty="0">
              <a:solidFill>
                <a:srgbClr val="000000"/>
              </a:solidFill>
              <a:latin typeface="Arial" panose="020B0604020202020204" pitchFamily="34" charset="0"/>
              <a:ea typeface="MS PGothic" panose="020B0600070205080204"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17763" name="Rectangle 2"/>
          <p:cNvSpPr>
            <a:spLocks noGrp="1" noRot="1" noChangeAspect="1" noTextEdit="1"/>
          </p:cNvSpPr>
          <p:nvPr>
            <p:ph type="sldImg"/>
          </p:nvPr>
        </p:nvSpPr>
        <p:spPr/>
      </p:sp>
      <p:sp>
        <p:nvSpPr>
          <p:cNvPr id="117764"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18787" name="Rectangle 2"/>
          <p:cNvSpPr>
            <a:spLocks noGrp="1" noRot="1" noChangeAspect="1" noTextEdit="1"/>
          </p:cNvSpPr>
          <p:nvPr>
            <p:ph type="sldImg"/>
          </p:nvPr>
        </p:nvSpPr>
        <p:spPr/>
      </p:sp>
      <p:sp>
        <p:nvSpPr>
          <p:cNvPr id="118788"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0"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19811" name="Rectangle 2"/>
          <p:cNvSpPr>
            <a:spLocks noGrp="1" noRot="1" noChangeAspect="1" noTextEdit="1"/>
          </p:cNvSpPr>
          <p:nvPr>
            <p:ph type="sldImg"/>
          </p:nvPr>
        </p:nvSpPr>
        <p:spPr/>
      </p:sp>
      <p:sp>
        <p:nvSpPr>
          <p:cNvPr id="119812"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4"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20835" name="Rectangle 2"/>
          <p:cNvSpPr>
            <a:spLocks noGrp="1" noRot="1" noChangeAspect="1" noTextEdit="1"/>
          </p:cNvSpPr>
          <p:nvPr>
            <p:ph type="sldImg"/>
          </p:nvPr>
        </p:nvSpPr>
        <p:spPr/>
      </p:sp>
      <p:sp>
        <p:nvSpPr>
          <p:cNvPr id="120836"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8" name="Rectangle 7"/>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rPr>
            </a:fld>
            <a:endParaRPr lang="en-US" altLang="zh-CN" sz="1200" dirty="0">
              <a:latin typeface="Times New Roman" panose="02020603050405020304" pitchFamily="18" charset="0"/>
            </a:endParaRPr>
          </a:p>
        </p:txBody>
      </p:sp>
      <p:sp>
        <p:nvSpPr>
          <p:cNvPr id="121859" name="Rectangle 2"/>
          <p:cNvSpPr>
            <a:spLocks noGrp="1" noRot="1" noChangeAspect="1" noTextEdit="1"/>
          </p:cNvSpPr>
          <p:nvPr>
            <p:ph type="sldImg"/>
          </p:nvPr>
        </p:nvSpPr>
        <p:spPr/>
      </p:sp>
      <p:sp>
        <p:nvSpPr>
          <p:cNvPr id="121860"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7" Type="http://schemas.openxmlformats.org/officeDocument/2006/relationships/image" Target="../media/image9.emf"/><Relationship Id="rId6" Type="http://schemas.openxmlformats.org/officeDocument/2006/relationships/tags" Target="../tags/tag3.xml"/><Relationship Id="rId5" Type="http://schemas.openxmlformats.org/officeDocument/2006/relationships/image" Target="../media/image8.emf"/><Relationship Id="rId4" Type="http://schemas.openxmlformats.org/officeDocument/2006/relationships/tags" Target="../tags/tag2.xml"/><Relationship Id="rId3" Type="http://schemas.openxmlformats.org/officeDocument/2006/relationships/image" Target="../media/image7.png"/><Relationship Id="rId2" Type="http://schemas.openxmlformats.org/officeDocument/2006/relationships/tags" Target="../tags/tag1.xml"/><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BF87B1A-A8D9-4FE0-A214-C1897B0EAE73}"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BF87B1A-A8D9-4FE0-A214-C1897B0EAE73}"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26400"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BF87B1A-A8D9-4FE0-A214-C1897B0EAE73}"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704850"/>
            <a:ext cx="10972800" cy="56197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BF87B1A-A8D9-4FE0-A214-C1897B0EAE73}"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D45FFDD-D6DB-461D-960C-4A571A6FF024}"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D45FFDD-D6DB-461D-960C-4A571A6FF024}"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D45FFDD-D6DB-461D-960C-4A571A6FF024}"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D45FFDD-D6DB-461D-960C-4A571A6FF024}"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D45FFDD-D6DB-461D-960C-4A571A6FF024}"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D45FFDD-D6DB-461D-960C-4A571A6FF024}"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BF87B1A-A8D9-4FE0-A214-C1897B0EAE73}"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D45FFDD-D6DB-461D-960C-4A571A6FF024}"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D45FFDD-D6DB-461D-960C-4A571A6FF024}"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D45FFDD-D6DB-461D-960C-4A571A6FF024}"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D45FFDD-D6DB-461D-960C-4A571A6FF024}"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26400"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D45FFDD-D6DB-461D-960C-4A571A6FF024}"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704850"/>
            <a:ext cx="10972800" cy="56197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D45FFDD-D6DB-461D-960C-4A571A6FF024}"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fld id="{BB962C8B-B14F-4D97-AF65-F5344CB8AC3E}" type="datetime1">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
        <p:nvSpPr>
          <p:cNvPr id="5" name="页脚占位符 4"/>
          <p:cNvSpPr>
            <a:spLocks noGrp="1"/>
          </p:cNvSpPr>
          <p:nvPr>
            <p:ph type="ftr" sz="quarter" idx="11"/>
          </p:nvPr>
        </p:nvSpPr>
        <p:spPr/>
        <p:txBody>
          <a:bodyPr/>
          <a:p>
            <a:pPr lvl="0" eaLnBrk="1" fontAlgn="base" hangingPunct="1"/>
            <a:endParaRPr lang="zh-CN" altLang="en-US" strike="noStrike" noProof="1" dirty="0"/>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fld id="{BB962C8B-B14F-4D97-AF65-F5344CB8AC3E}" type="datetime1">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
        <p:nvSpPr>
          <p:cNvPr id="5" name="页脚占位符 4"/>
          <p:cNvSpPr>
            <a:spLocks noGrp="1"/>
          </p:cNvSpPr>
          <p:nvPr>
            <p:ph type="ftr" sz="quarter" idx="11"/>
          </p:nvPr>
        </p:nvSpPr>
        <p:spPr/>
        <p:txBody>
          <a:bodyPr/>
          <a:p>
            <a:pPr lvl="0" eaLnBrk="1" fontAlgn="base" hangingPunct="1"/>
            <a:endParaRPr lang="zh-CN" altLang="en-US" strike="noStrike" noProof="1" dirty="0"/>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fld id="{BB962C8B-B14F-4D97-AF65-F5344CB8AC3E}" type="datetime1">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
        <p:nvSpPr>
          <p:cNvPr id="5" name="页脚占位符 4"/>
          <p:cNvSpPr>
            <a:spLocks noGrp="1"/>
          </p:cNvSpPr>
          <p:nvPr>
            <p:ph type="ftr" sz="quarter" idx="11"/>
          </p:nvPr>
        </p:nvSpPr>
        <p:spPr/>
        <p:txBody>
          <a:bodyPr/>
          <a:p>
            <a:pPr lvl="0" eaLnBrk="1" fontAlgn="base" hangingPunct="1"/>
            <a:endParaRPr lang="zh-CN" altLang="en-US" strike="noStrike" noProof="1" dirty="0"/>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935163"/>
            <a:ext cx="5376672" cy="438943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5728" y="1935163"/>
            <a:ext cx="5376672" cy="438943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fld id="{BB962C8B-B14F-4D97-AF65-F5344CB8AC3E}" type="datetime1">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
        <p:nvSpPr>
          <p:cNvPr id="6" name="页脚占位符 5"/>
          <p:cNvSpPr>
            <a:spLocks noGrp="1"/>
          </p:cNvSpPr>
          <p:nvPr>
            <p:ph type="ftr" sz="quarter" idx="11"/>
          </p:nvPr>
        </p:nvSpPr>
        <p:spPr/>
        <p:txBody>
          <a:bodyPr/>
          <a:p>
            <a:pPr lvl="0" eaLnBrk="1" fontAlgn="base" hangingPunct="1"/>
            <a:endParaRPr lang="zh-CN" altLang="en-US" strike="noStrike" noProof="1" dirty="0"/>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BF87B1A-A8D9-4FE0-A214-C1897B0EAE73}"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fld id="{BB962C8B-B14F-4D97-AF65-F5344CB8AC3E}" type="datetime1">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
        <p:nvSpPr>
          <p:cNvPr id="8" name="页脚占位符 7"/>
          <p:cNvSpPr>
            <a:spLocks noGrp="1"/>
          </p:cNvSpPr>
          <p:nvPr>
            <p:ph type="ftr" sz="quarter" idx="11"/>
          </p:nvPr>
        </p:nvSpPr>
        <p:spPr/>
        <p:txBody>
          <a:bodyPr/>
          <a:p>
            <a:pPr lvl="0" eaLnBrk="1" fontAlgn="base" hangingPunct="1"/>
            <a:endParaRPr lang="zh-CN" altLang="en-US" strike="noStrike" noProof="1" dirty="0"/>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fld id="{BB962C8B-B14F-4D97-AF65-F5344CB8AC3E}" type="datetime1">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
        <p:nvSpPr>
          <p:cNvPr id="4" name="页脚占位符 3"/>
          <p:cNvSpPr>
            <a:spLocks noGrp="1"/>
          </p:cNvSpPr>
          <p:nvPr>
            <p:ph type="ftr" sz="quarter" idx="11"/>
          </p:nvPr>
        </p:nvSpPr>
        <p:spPr/>
        <p:txBody>
          <a:bodyPr/>
          <a:p>
            <a:pPr lvl="0" eaLnBrk="1" fontAlgn="base" hangingPunct="1"/>
            <a:endParaRPr lang="zh-CN" altLang="en-US" strike="noStrike" noProof="1" dirty="0"/>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fld id="{BB962C8B-B14F-4D97-AF65-F5344CB8AC3E}" type="datetime1">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
        <p:nvSpPr>
          <p:cNvPr id="3" name="页脚占位符 2"/>
          <p:cNvSpPr>
            <a:spLocks noGrp="1"/>
          </p:cNvSpPr>
          <p:nvPr>
            <p:ph type="ftr" sz="quarter" idx="11"/>
          </p:nvPr>
        </p:nvSpPr>
        <p:spPr/>
        <p:txBody>
          <a:bodyPr/>
          <a:p>
            <a:pPr lvl="0" eaLnBrk="1" fontAlgn="base" hangingPunct="1"/>
            <a:endParaRPr lang="zh-CN" altLang="en-US" strike="noStrike" noProof="1" dirty="0"/>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fld id="{BB962C8B-B14F-4D97-AF65-F5344CB8AC3E}" type="datetime1">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
        <p:nvSpPr>
          <p:cNvPr id="6" name="页脚占位符 5"/>
          <p:cNvSpPr>
            <a:spLocks noGrp="1"/>
          </p:cNvSpPr>
          <p:nvPr>
            <p:ph type="ftr" sz="quarter" idx="11"/>
          </p:nvPr>
        </p:nvSpPr>
        <p:spPr/>
        <p:txBody>
          <a:bodyPr/>
          <a:p>
            <a:pPr lvl="0" eaLnBrk="1" fontAlgn="base" hangingPunct="1"/>
            <a:endParaRPr lang="zh-CN" altLang="en-US" strike="noStrike" noProof="1" dirty="0"/>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fld id="{BB962C8B-B14F-4D97-AF65-F5344CB8AC3E}" type="datetime1">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
        <p:nvSpPr>
          <p:cNvPr id="6" name="页脚占位符 5"/>
          <p:cNvSpPr>
            <a:spLocks noGrp="1"/>
          </p:cNvSpPr>
          <p:nvPr>
            <p:ph type="ftr" sz="quarter" idx="11"/>
          </p:nvPr>
        </p:nvSpPr>
        <p:spPr/>
        <p:txBody>
          <a:bodyPr/>
          <a:p>
            <a:pPr lvl="0" eaLnBrk="1" fontAlgn="base" hangingPunct="1"/>
            <a:endParaRPr lang="zh-CN" altLang="en-US" strike="noStrike" noProof="1" dirty="0"/>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fld id="{BB962C8B-B14F-4D97-AF65-F5344CB8AC3E}" type="datetime1">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
        <p:nvSpPr>
          <p:cNvPr id="5" name="页脚占位符 4"/>
          <p:cNvSpPr>
            <a:spLocks noGrp="1"/>
          </p:cNvSpPr>
          <p:nvPr>
            <p:ph type="ftr" sz="quarter" idx="11"/>
          </p:nvPr>
        </p:nvSpPr>
        <p:spPr/>
        <p:txBody>
          <a:bodyPr/>
          <a:p>
            <a:pPr lvl="0" eaLnBrk="1" fontAlgn="base" hangingPunct="1"/>
            <a:endParaRPr lang="zh-CN" altLang="en-US" strike="noStrike" noProof="1" dirty="0"/>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704850"/>
            <a:ext cx="8070573" cy="56197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fld id="{BB962C8B-B14F-4D97-AF65-F5344CB8AC3E}" type="datetime1">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
        <p:nvSpPr>
          <p:cNvPr id="5" name="页脚占位符 4"/>
          <p:cNvSpPr>
            <a:spLocks noGrp="1"/>
          </p:cNvSpPr>
          <p:nvPr>
            <p:ph type="ftr" sz="quarter" idx="11"/>
          </p:nvPr>
        </p:nvSpPr>
        <p:spPr/>
        <p:txBody>
          <a:bodyPr/>
          <a:p>
            <a:pPr lvl="0" eaLnBrk="1" fontAlgn="base" hangingPunct="1"/>
            <a:endParaRPr lang="zh-CN" altLang="en-US" strike="noStrike" noProof="1" dirty="0"/>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3375"/>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350"/>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3375"/>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BF87B1A-A8D9-4FE0-A214-C1897B0EAE73}"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7400" indent="0">
              <a:buNone/>
              <a:defRPr sz="1015"/>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7400" indent="0">
              <a:buNone/>
              <a:defRPr sz="1015"/>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sz="1800" b="0" kern="0">
              <a:solidFill>
                <a:prstClr val="black"/>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9" name="文本框 8"/>
          <p:cNvSpPr txBox="1"/>
          <p:nvPr userDrawn="1"/>
        </p:nvSpPr>
        <p:spPr>
          <a:xfrm rot="16200000">
            <a:off x="-1372837" y="4149655"/>
            <a:ext cx="560578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560578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7912039"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微软雅黑" panose="020B0503020204020204" charset="-122"/>
                <a:sym typeface="微软雅黑" panose="020B0503020204020204"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BF87B1A-A8D9-4FE0-A214-C1897B0EAE73}"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49155"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49156"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49157"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BF87B1A-A8D9-4FE0-A214-C1897B0EAE73}"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sz="1800" b="0" kern="0">
              <a:solidFill>
                <a:prstClr val="black"/>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微软雅黑" panose="020B0503020204020204" charset="-122"/>
                <a:sym typeface="微软雅黑" panose="020B0503020204020204"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微软雅黑" panose="020B0503020204020204" charset="-122"/>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BF87B1A-A8D9-4FE0-A214-C1897B0EAE73}"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7" name="矩形 6"/>
          <p:cNvSpPr/>
          <p:nvPr userDrawn="1"/>
        </p:nvSpPr>
        <p:spPr>
          <a:xfrm>
            <a:off x="0" y="4854575"/>
            <a:ext cx="12192000" cy="2003425"/>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22532" name="图片 5"/>
          <p:cNvPicPr>
            <a:picLocks noChangeAspect="1"/>
          </p:cNvPicPr>
          <p:nvPr userDrawn="1"/>
        </p:nvPicPr>
        <p:blipFill>
          <a:blip r:embed="rId2"/>
          <a:srcRect t="58064"/>
          <a:stretch>
            <a:fillRect/>
          </a:stretch>
        </p:blipFill>
        <p:spPr>
          <a:xfrm>
            <a:off x="2894013" y="3981450"/>
            <a:ext cx="6370637" cy="2876550"/>
          </a:xfrm>
          <a:prstGeom prst="rect">
            <a:avLst/>
          </a:prstGeom>
          <a:noFill/>
          <a:ln w="9525">
            <a:noFill/>
          </a:ln>
        </p:spPr>
      </p:pic>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3554" name="图片 5"/>
          <p:cNvPicPr>
            <a:picLocks noChangeAspect="1"/>
          </p:cNvPicPr>
          <p:nvPr userDrawn="1"/>
        </p:nvPicPr>
        <p:blipFill>
          <a:blip r:embed="rId2"/>
          <a:stretch>
            <a:fillRect/>
          </a:stretch>
        </p:blipFill>
        <p:spPr>
          <a:xfrm flipH="1" flipV="1">
            <a:off x="0" y="4259263"/>
            <a:ext cx="3810000" cy="2598737"/>
          </a:xfrm>
          <a:prstGeom prst="rect">
            <a:avLst/>
          </a:prstGeom>
          <a:noFill/>
          <a:ln w="9525">
            <a:noFill/>
          </a:ln>
        </p:spPr>
      </p:pic>
      <p:pic>
        <p:nvPicPr>
          <p:cNvPr id="23555" name="图片 4"/>
          <p:cNvPicPr>
            <a:picLocks noChangeAspect="1"/>
          </p:cNvPicPr>
          <p:nvPr userDrawn="1"/>
        </p:nvPicPr>
        <p:blipFill>
          <a:blip r:embed="rId2"/>
          <a:stretch>
            <a:fillRect/>
          </a:stretch>
        </p:blipFill>
        <p:spPr>
          <a:xfrm>
            <a:off x="7553325" y="0"/>
            <a:ext cx="4638675" cy="3163888"/>
          </a:xfrm>
          <a:prstGeom prst="rect">
            <a:avLst/>
          </a:prstGeom>
          <a:noFill/>
          <a:ln w="9525">
            <a:noFill/>
          </a:ln>
        </p:spPr>
      </p:pic>
      <p:sp>
        <p:nvSpPr>
          <p:cNvPr id="7" name="矩形 6"/>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23557" name="Freeform 244"/>
          <p:cNvSpPr/>
          <p:nvPr userDrawn="1"/>
        </p:nvSpPr>
        <p:spPr>
          <a:xfrm flipH="1" flipV="1">
            <a:off x="10699750" y="1209675"/>
            <a:ext cx="415925" cy="428625"/>
          </a:xfrm>
          <a:custGeom>
            <a:avLst/>
            <a:gdLst/>
            <a:ahLst/>
            <a:cxnLst>
              <a:cxn ang="0">
                <a:pos x="415549" y="294050"/>
              </a:cxn>
              <a:cxn ang="0">
                <a:pos x="286141" y="294050"/>
              </a:cxn>
              <a:cxn ang="0">
                <a:pos x="286141" y="428625"/>
              </a:cxn>
              <a:cxn ang="0">
                <a:pos x="129407" y="428625"/>
              </a:cxn>
              <a:cxn ang="0">
                <a:pos x="129407" y="294050"/>
              </a:cxn>
              <a:cxn ang="0">
                <a:pos x="0" y="294050"/>
              </a:cxn>
              <a:cxn ang="0">
                <a:pos x="0" y="134574"/>
              </a:cxn>
              <a:cxn ang="0">
                <a:pos x="129407" y="134574"/>
              </a:cxn>
              <a:cxn ang="0">
                <a:pos x="129407" y="0"/>
              </a:cxn>
              <a:cxn ang="0">
                <a:pos x="286141" y="0"/>
              </a:cxn>
              <a:cxn ang="0">
                <a:pos x="286141" y="134574"/>
              </a:cxn>
              <a:cxn ang="0">
                <a:pos x="415549" y="134574"/>
              </a:cxn>
              <a:cxn ang="0">
                <a:pos x="415549" y="294050"/>
              </a:cxn>
            </a:cxnLst>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w="9525" cap="flat" cmpd="sng">
            <a:solidFill>
              <a:srgbClr val="0F365E"/>
            </a:solidFill>
            <a:prstDash val="solid"/>
            <a:round/>
            <a:headEnd type="none" w="med" len="med"/>
            <a:tailEnd type="none" w="med" len="med"/>
          </a:ln>
        </p:spPr>
        <p:txBody>
          <a:bodyPr/>
          <a:p>
            <a:endParaRPr lang="zh-CN" altLang="en-US" sz="200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24578" name="图片 14"/>
          <p:cNvPicPr>
            <a:picLocks noChangeAspect="1"/>
          </p:cNvPicPr>
          <p:nvPr userDrawn="1"/>
        </p:nvPicPr>
        <p:blipFill>
          <a:blip r:embed="rId2"/>
          <a:srcRect t="30647" r="71388" b="42088"/>
          <a:stretch>
            <a:fillRect/>
          </a:stretch>
        </p:blipFill>
        <p:spPr>
          <a:xfrm>
            <a:off x="0" y="473075"/>
            <a:ext cx="2252663" cy="3219450"/>
          </a:xfrm>
          <a:prstGeom prst="rect">
            <a:avLst/>
          </a:prstGeom>
          <a:noFill/>
          <a:ln w="9525">
            <a:noFill/>
          </a:ln>
        </p:spPr>
      </p:pic>
      <p:sp>
        <p:nvSpPr>
          <p:cNvPr id="10" name="矩形 9"/>
          <p:cNvSpPr/>
          <p:nvPr userDrawn="1"/>
        </p:nvSpPr>
        <p:spPr>
          <a:xfrm>
            <a:off x="312738"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11" name="矩形 10"/>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2000"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8" name="矩形 7"/>
          <p:cNvSpPr/>
          <p:nvPr userDrawn="1"/>
        </p:nvSpPr>
        <p:spPr>
          <a:xfrm>
            <a:off x="0" y="5724525"/>
            <a:ext cx="12192000"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25604" name="文本框 8"/>
          <p:cNvSpPr txBox="1"/>
          <p:nvPr userDrawn="1"/>
        </p:nvSpPr>
        <p:spPr>
          <a:xfrm rot="-5400000">
            <a:off x="-1373187" y="4148138"/>
            <a:ext cx="3784600" cy="336550"/>
          </a:xfrm>
          <a:prstGeom prst="rect">
            <a:avLst/>
          </a:prstGeom>
          <a:noFill/>
          <a:ln w="9525">
            <a:noFill/>
          </a:ln>
        </p:spPr>
        <p:txBody>
          <a:bodyPr wrap="none" anchor="t" anchorCtr="0">
            <a:spAutoFit/>
          </a:bodyPr>
          <a:p>
            <a:pPr lvl="0"/>
            <a:r>
              <a:rPr lang="en-US" altLang="zh-CN" sz="1600" b="1" dirty="0">
                <a:solidFill>
                  <a:schemeClr val="bg1"/>
                </a:solidFill>
                <a:latin typeface="黑体" panose="02010609060101010101" charset="-122"/>
                <a:ea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endParaRPr>
          </a:p>
        </p:txBody>
      </p:sp>
      <p:sp>
        <p:nvSpPr>
          <p:cNvPr id="25605" name="文本框 21"/>
          <p:cNvSpPr txBox="1"/>
          <p:nvPr userDrawn="1"/>
        </p:nvSpPr>
        <p:spPr>
          <a:xfrm>
            <a:off x="328613" y="71438"/>
            <a:ext cx="3783012" cy="336550"/>
          </a:xfrm>
          <a:prstGeom prst="rect">
            <a:avLst/>
          </a:prstGeom>
          <a:noFill/>
          <a:ln w="9525">
            <a:noFill/>
          </a:ln>
        </p:spPr>
        <p:txBody>
          <a:bodyPr wrap="none" anchor="t" anchorCtr="0">
            <a:spAutoFit/>
          </a:bodyPr>
          <a:p>
            <a:pPr lvl="0"/>
            <a:r>
              <a:rPr lang="en-US" altLang="zh-CN" sz="1600" b="1" dirty="0">
                <a:solidFill>
                  <a:schemeClr val="bg1"/>
                </a:solidFill>
                <a:latin typeface="黑体" panose="02010609060101010101" charset="-122"/>
                <a:ea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endParaRPr>
          </a:p>
        </p:txBody>
      </p:sp>
      <p:cxnSp>
        <p:nvCxnSpPr>
          <p:cNvPr id="13" name="直接连接符 12"/>
          <p:cNvCxnSpPr>
            <a:stCxn id="25605" idx="3"/>
          </p:cNvCxnSpPr>
          <p:nvPr userDrawn="1"/>
        </p:nvCxnSpPr>
        <p:spPr>
          <a:xfrm>
            <a:off x="4111625" y="239713"/>
            <a:ext cx="56149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5605" idx="3"/>
          </p:cNvCxnSpPr>
          <p:nvPr userDrawn="1"/>
        </p:nvCxnSpPr>
        <p:spPr>
          <a:xfrm flipV="1">
            <a:off x="619125" y="6597650"/>
            <a:ext cx="11344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5605" idx="3"/>
          </p:cNvCxnSpPr>
          <p:nvPr userDrawn="1"/>
        </p:nvCxnSpPr>
        <p:spPr>
          <a:xfrm>
            <a:off x="11963400" y="209550"/>
            <a:ext cx="0" cy="63881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5588" y="1911350"/>
            <a:ext cx="11618913" cy="360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365" strike="noStrike" noProof="1">
              <a:solidFill>
                <a:schemeClr val="tx1">
                  <a:lumMod val="75000"/>
                  <a:lumOff val="25000"/>
                </a:schemeClr>
              </a:solidFill>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72200" y="1825625"/>
            <a:ext cx="5181600" cy="209867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72200" y="4076700"/>
            <a:ext cx="5181600" cy="2100263"/>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lvl="0" eaLnBrk="1" fontAlgn="base" hangingPunct="1"/>
            <a:endParaRPr lang="zh-CN" altLang="en-US" strike="noStrike" noProof="1" dirty="0"/>
          </a:p>
        </p:txBody>
      </p:sp>
      <p:sp>
        <p:nvSpPr>
          <p:cNvPr id="7" name="页脚占位符 6"/>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lvl1pPr>
              <a:defRPr>
                <a:latin typeface="黑体" panose="02010609060101010101" charset="-122"/>
                <a:sym typeface="黑体" panose="02010609060101010101" charset="-122"/>
              </a:defRPr>
            </a:lvl1pPr>
          </a:lstStyle>
          <a:p>
            <a:pPr lvl="0" eaLnBrk="1" fontAlgn="base" hangingPunct="1"/>
            <a:endParaRPr lang="zh-CN" altLang="en-US" strike="noStrike" noProof="1" dirty="0"/>
          </a:p>
        </p:txBody>
      </p:sp>
      <p:sp>
        <p:nvSpPr>
          <p:cNvPr id="8" name="灯片编号占位符 7"/>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黑体" panose="02010609060101010101" charset="-122"/>
                <a:ea typeface="黑体" panose="02010609060101010101" charset="-122"/>
                <a:cs typeface="黑体" panose="02010609060101010101" charset="-122"/>
              </a:rPr>
            </a:fld>
            <a:endParaRPr lang="zh-CN" altLang="en-US" strike="noStrike" noProof="1" dirty="0"/>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800" strike="noStrike" noProof="1">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800" strike="noStrike" noProof="1">
              <a:cs typeface="黑体" panose="02010609060101010101" charset="-122"/>
            </a:endParaRPr>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BF87B1A-A8D9-4FE0-A214-C1897B0EAE73}"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BF87B1A-A8D9-4FE0-A214-C1897B0EAE73}"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4" Type="http://schemas.openxmlformats.org/officeDocument/2006/relationships/theme" Target="../theme/theme2.xml"/><Relationship Id="rId13" Type="http://schemas.openxmlformats.org/officeDocument/2006/relationships/image" Target="../media/image1.jpeg"/><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5" Type="http://schemas.openxmlformats.org/officeDocument/2006/relationships/theme" Target="../theme/theme3.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3" Type="http://schemas.openxmlformats.org/officeDocument/2006/relationships/theme" Target="../theme/theme4.xml"/><Relationship Id="rId12" Type="http://schemas.openxmlformats.org/officeDocument/2006/relationships/slideLayout" Target="../slideLayouts/slideLayout48.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2.xml"/><Relationship Id="rId8" Type="http://schemas.openxmlformats.org/officeDocument/2006/relationships/slideLayout" Target="../slideLayouts/slideLayout61.xml"/><Relationship Id="rId7" Type="http://schemas.openxmlformats.org/officeDocument/2006/relationships/slideLayout" Target="../slideLayouts/slideLayout60.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 Id="rId3" Type="http://schemas.openxmlformats.org/officeDocument/2006/relationships/slideLayout" Target="../slideLayouts/slideLayout56.xml"/><Relationship Id="rId2" Type="http://schemas.openxmlformats.org/officeDocument/2006/relationships/slideLayout" Target="../slideLayouts/slideLayout55.xml"/><Relationship Id="rId13" Type="http://schemas.openxmlformats.org/officeDocument/2006/relationships/theme" Target="../theme/theme6.xml"/><Relationship Id="rId12" Type="http://schemas.openxmlformats.org/officeDocument/2006/relationships/slideLayout" Target="../slideLayouts/slideLayout65.xml"/><Relationship Id="rId11" Type="http://schemas.openxmlformats.org/officeDocument/2006/relationships/slideLayout" Target="../slideLayouts/slideLayout64.xml"/><Relationship Id="rId10" Type="http://schemas.openxmlformats.org/officeDocument/2006/relationships/slideLayout" Target="../slideLayouts/slideLayout63.xml"/><Relationship Id="rId1" Type="http://schemas.openxmlformats.org/officeDocument/2006/relationships/slideLayout" Target="../slideLayouts/slideLayout54.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4.xml"/><Relationship Id="rId8" Type="http://schemas.openxmlformats.org/officeDocument/2006/relationships/slideLayout" Target="../slideLayouts/slideLayout73.xml"/><Relationship Id="rId7" Type="http://schemas.openxmlformats.org/officeDocument/2006/relationships/slideLayout" Target="../slideLayouts/slideLayout72.xml"/><Relationship Id="rId6" Type="http://schemas.openxmlformats.org/officeDocument/2006/relationships/slideLayout" Target="../slideLayouts/slideLayout71.xml"/><Relationship Id="rId5" Type="http://schemas.openxmlformats.org/officeDocument/2006/relationships/slideLayout" Target="../slideLayouts/slideLayout70.xml"/><Relationship Id="rId4" Type="http://schemas.openxmlformats.org/officeDocument/2006/relationships/slideLayout" Target="../slideLayouts/slideLayout69.xml"/><Relationship Id="rId3" Type="http://schemas.openxmlformats.org/officeDocument/2006/relationships/slideLayout" Target="../slideLayouts/slideLayout68.xml"/><Relationship Id="rId2" Type="http://schemas.openxmlformats.org/officeDocument/2006/relationships/slideLayout" Target="../slideLayouts/slideLayout67.xml"/><Relationship Id="rId13" Type="http://schemas.openxmlformats.org/officeDocument/2006/relationships/theme" Target="../theme/theme7.xml"/><Relationship Id="rId12" Type="http://schemas.openxmlformats.org/officeDocument/2006/relationships/slideLayout" Target="../slideLayouts/slideLayout77.xml"/><Relationship Id="rId11" Type="http://schemas.openxmlformats.org/officeDocument/2006/relationships/slideLayout" Target="../slideLayouts/slideLayout76.xml"/><Relationship Id="rId10" Type="http://schemas.openxmlformats.org/officeDocument/2006/relationships/slideLayout" Target="../slideLayouts/slideLayout75.xml"/><Relationship Id="rId1"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4"/>
          <a:stretch>
            <a:fillRect/>
          </a:stretch>
        </a:blipFill>
        <a:effectLst/>
      </p:bgPr>
    </p:bg>
    <p:spTree>
      <p:nvGrpSpPr>
        <p:cNvPr id="1" name=""/>
        <p:cNvGrpSpPr/>
        <p:nvPr/>
      </p:nvGrpSpPr>
      <p:grpSpPr/>
      <p:sp>
        <p:nvSpPr>
          <p:cNvPr id="7" name="任意多边形 6"/>
          <p:cNvSpPr/>
          <p:nvPr/>
        </p:nvSpPr>
        <p:spPr bwMode="auto">
          <a:xfrm>
            <a:off x="-12700" y="-7937"/>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000000"/>
              </a:solidFill>
              <a:effectLst/>
              <a:uLnTx/>
              <a:uFillTx/>
              <a:latin typeface="Constantia" panose="02030602050306030303"/>
              <a:ea typeface="宋体" panose="02010600030101010101" pitchFamily="2" charset="-122"/>
              <a:cs typeface="+mn-cs"/>
            </a:endParaRPr>
          </a:p>
        </p:txBody>
      </p:sp>
      <p:sp>
        <p:nvSpPr>
          <p:cNvPr id="8" name="任意多边形 7"/>
          <p:cNvSpPr/>
          <p:nvPr/>
        </p:nvSpPr>
        <p:spPr bwMode="auto">
          <a:xfrm>
            <a:off x="5842000" y="-7937"/>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000000"/>
              </a:solidFill>
              <a:effectLst/>
              <a:uLnTx/>
              <a:uFillTx/>
              <a:latin typeface="Constantia" panose="02030602050306030303"/>
              <a:ea typeface="宋体" panose="02010600030101010101" pitchFamily="2" charset="-122"/>
              <a:cs typeface="+mn-cs"/>
            </a:endParaRPr>
          </a:p>
        </p:txBody>
      </p:sp>
      <p:sp>
        <p:nvSpPr>
          <p:cNvPr id="2052"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dirty="0"/>
              <a:t>单击此处编辑母版标题样式</a:t>
            </a:r>
            <a:endParaRPr lang="zh-CN" altLang="en-US" dirty="0"/>
          </a:p>
        </p:txBody>
      </p:sp>
      <p:sp>
        <p:nvSpPr>
          <p:cNvPr id="2053"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 name="日期占位符 9"/>
          <p:cNvSpPr>
            <a:spLocks noGrp="1"/>
          </p:cNvSpPr>
          <p:nvPr>
            <p:ph type="dt" sz="half" idx="2"/>
          </p:nvPr>
        </p:nvSpPr>
        <p:spPr>
          <a:xfrm>
            <a:off x="609600" y="6356350"/>
            <a:ext cx="2844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rgbClr val="04617B">
                    <a:shade val="90000"/>
                  </a:srgb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5BF87B1A-A8D9-4FE0-A214-C1897B0EAE73}"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22" name="页脚占位符 21"/>
          <p:cNvSpPr>
            <a:spLocks noGrp="1"/>
          </p:cNvSpPr>
          <p:nvPr>
            <p:ph type="ftr" sz="quarter" idx="3"/>
          </p:nvPr>
        </p:nvSpPr>
        <p:spPr>
          <a:xfrm>
            <a:off x="3556000" y="6356350"/>
            <a:ext cx="44704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rgbClr val="04617B">
                    <a:shade val="90000"/>
                  </a:srgb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18" name="灯片编号占位符 17"/>
          <p:cNvSpPr>
            <a:spLocks noGrp="1"/>
          </p:cNvSpPr>
          <p:nvPr>
            <p:ph type="sldNum" sz="quarter" idx="4"/>
          </p:nvPr>
        </p:nvSpPr>
        <p:spPr>
          <a:xfrm>
            <a:off x="10566400" y="6356350"/>
            <a:ext cx="1016000" cy="365125"/>
          </a:xfrm>
          <a:prstGeom prst="rect">
            <a:avLst/>
          </a:prstGeom>
        </p:spPr>
        <p:txBody>
          <a:bodyPr vert="horz" lIns="0" tIns="0" rIns="0" bIns="0" anchor="b"/>
          <a:lstStyle>
            <a:lvl1pPr algn="r">
              <a:defRPr sz="1200">
                <a:solidFill>
                  <a:srgbClr val="045C75"/>
                </a:solidFill>
                <a:latin typeface="Constantia" panose="02030602050306030303" pitchFamily="18" charset="0"/>
              </a:defRPr>
            </a:lvl1pPr>
          </a:lstStyle>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grpSp>
        <p:nvGrpSpPr>
          <p:cNvPr id="2057" name="组合 1"/>
          <p:cNvGrpSpPr/>
          <p:nvPr/>
        </p:nvGrpSpPr>
        <p:grpSpPr>
          <a:xfrm>
            <a:off x="-25400" y="203200"/>
            <a:ext cx="12240684"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000000"/>
                </a:solidFill>
                <a:effectLst/>
                <a:uLnTx/>
                <a:uFillTx/>
                <a:latin typeface="Constantia" panose="02030602050306030303"/>
                <a:ea typeface="宋体" panose="02010600030101010101" pitchFamily="2" charset="-122"/>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000000"/>
                </a:solidFill>
                <a:effectLst/>
                <a:uLnTx/>
                <a:uFillTx/>
                <a:latin typeface="Constantia" panose="02030602050306030303"/>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ea typeface="+mn-ea"/>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ea typeface="+mn-ea"/>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ea typeface="+mn-ea"/>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5pPr>
      <a:lvl6pPr marL="19196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6pPr>
      <a:lvl7pPr marL="23768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7pPr>
      <a:lvl8pPr marL="28340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8pPr>
      <a:lvl9pPr marL="32912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p:sp>
        <p:nvSpPr>
          <p:cNvPr id="7" name="任意多边形 6"/>
          <p:cNvSpPr/>
          <p:nvPr/>
        </p:nvSpPr>
        <p:spPr bwMode="auto">
          <a:xfrm>
            <a:off x="-12700" y="-7937"/>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000000"/>
              </a:solidFill>
              <a:effectLst/>
              <a:uLnTx/>
              <a:uFillTx/>
              <a:latin typeface="Constantia" panose="02030602050306030303"/>
              <a:ea typeface="宋体" panose="02010600030101010101" pitchFamily="2" charset="-122"/>
              <a:cs typeface="+mn-cs"/>
            </a:endParaRPr>
          </a:p>
        </p:txBody>
      </p:sp>
      <p:sp>
        <p:nvSpPr>
          <p:cNvPr id="8" name="任意多边形 7"/>
          <p:cNvSpPr/>
          <p:nvPr/>
        </p:nvSpPr>
        <p:spPr bwMode="auto">
          <a:xfrm>
            <a:off x="5842000" y="-7937"/>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000000"/>
              </a:solidFill>
              <a:effectLst/>
              <a:uLnTx/>
              <a:uFillTx/>
              <a:latin typeface="Constantia" panose="02030602050306030303"/>
              <a:ea typeface="宋体" panose="02010600030101010101" pitchFamily="2" charset="-122"/>
              <a:cs typeface="+mn-cs"/>
            </a:endParaRPr>
          </a:p>
        </p:txBody>
      </p:sp>
      <p:sp>
        <p:nvSpPr>
          <p:cNvPr id="3076"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dirty="0"/>
              <a:t>单击此处编辑母版标题样式</a:t>
            </a:r>
            <a:endParaRPr lang="zh-CN" altLang="en-US" dirty="0"/>
          </a:p>
        </p:txBody>
      </p:sp>
      <p:sp>
        <p:nvSpPr>
          <p:cNvPr id="3077"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 name="日期占位符 9"/>
          <p:cNvSpPr>
            <a:spLocks noGrp="1"/>
          </p:cNvSpPr>
          <p:nvPr>
            <p:ph type="dt" sz="half" idx="2"/>
          </p:nvPr>
        </p:nvSpPr>
        <p:spPr>
          <a:xfrm>
            <a:off x="609600" y="6356350"/>
            <a:ext cx="2844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rgbClr val="04617B">
                    <a:shade val="90000"/>
                  </a:srgb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FD45FFDD-D6DB-461D-960C-4A571A6FF024}"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22" name="页脚占位符 21"/>
          <p:cNvSpPr>
            <a:spLocks noGrp="1"/>
          </p:cNvSpPr>
          <p:nvPr>
            <p:ph type="ftr" sz="quarter" idx="3"/>
          </p:nvPr>
        </p:nvSpPr>
        <p:spPr>
          <a:xfrm>
            <a:off x="3556000" y="6356350"/>
            <a:ext cx="44704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rgbClr val="04617B">
                    <a:shade val="90000"/>
                  </a:srgb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18" name="灯片编号占位符 17"/>
          <p:cNvSpPr>
            <a:spLocks noGrp="1"/>
          </p:cNvSpPr>
          <p:nvPr>
            <p:ph type="sldNum" sz="quarter" idx="4"/>
          </p:nvPr>
        </p:nvSpPr>
        <p:spPr>
          <a:xfrm>
            <a:off x="10566400" y="6356350"/>
            <a:ext cx="1016000" cy="365125"/>
          </a:xfrm>
          <a:prstGeom prst="rect">
            <a:avLst/>
          </a:prstGeom>
        </p:spPr>
        <p:txBody>
          <a:bodyPr vert="horz" lIns="0" tIns="0" rIns="0" bIns="0" anchor="b"/>
          <a:lstStyle>
            <a:lvl1pPr algn="r">
              <a:defRPr sz="1200">
                <a:solidFill>
                  <a:srgbClr val="045C75"/>
                </a:solidFill>
                <a:latin typeface="Constantia" panose="02030602050306030303" pitchFamily="18" charset="0"/>
              </a:defRPr>
            </a:lvl1pPr>
          </a:lstStyle>
          <a:p>
            <a:pPr lvl="0" eaLnBrk="1" hangingPunct="1">
              <a:buNone/>
            </a:pPr>
            <a:fld id="{9A0DB2DC-4C9A-4742-B13C-FB6460FD3503}" type="slidenum">
              <a:rPr lang="zh-CN" altLang="en-US" dirty="0"/>
            </a:fld>
            <a:endParaRPr lang="zh-CN" altLang="en-US" dirty="0">
              <a:latin typeface="Tahoma" panose="020B0604030504040204" pitchFamily="34" charset="0"/>
            </a:endParaRPr>
          </a:p>
        </p:txBody>
      </p:sp>
      <p:grpSp>
        <p:nvGrpSpPr>
          <p:cNvPr id="3081" name="组合 1"/>
          <p:cNvGrpSpPr/>
          <p:nvPr/>
        </p:nvGrpSpPr>
        <p:grpSpPr>
          <a:xfrm>
            <a:off x="-25400" y="203200"/>
            <a:ext cx="12240684"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000000"/>
                </a:solidFill>
                <a:effectLst/>
                <a:uLnTx/>
                <a:uFillTx/>
                <a:latin typeface="Constantia" panose="02030602050306030303"/>
                <a:ea typeface="宋体" panose="02010600030101010101" pitchFamily="2" charset="-122"/>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000000"/>
                </a:solidFill>
                <a:effectLst/>
                <a:uLnTx/>
                <a:uFillTx/>
                <a:latin typeface="Constantia" panose="02030602050306030303"/>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hf sldNum="0" hdr="0" ftr="0" dt="0"/>
  <p:txStyles>
    <p:title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ea typeface="+mn-ea"/>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ea typeface="+mn-ea"/>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ea typeface="+mn-ea"/>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5pPr>
      <a:lvl6pPr marL="19196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6pPr>
      <a:lvl7pPr marL="23768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7pPr>
      <a:lvl8pPr marL="28340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8pPr>
      <a:lvl9pPr marL="32912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4098" name="任意多边形 6"/>
          <p:cNvSpPr/>
          <p:nvPr/>
        </p:nvSpPr>
        <p:spPr>
          <a:xfrm>
            <a:off x="-12700" y="-7937"/>
            <a:ext cx="12217400" cy="1041400"/>
          </a:xfrm>
          <a:custGeom>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E7E7E7">
                  <a:alpha val="54999"/>
                </a:srgbClr>
              </a:gs>
            </a:gsLst>
            <a:lin ang="5400000" scaled="1"/>
            <a:tileRect/>
          </a:gradFill>
          <a:ln w="9525">
            <a:noFill/>
          </a:ln>
        </p:spPr>
        <p:txBody>
          <a:bodyPr/>
          <a:p>
            <a:endParaRPr lang="zh-CN" altLang="en-US" sz="1865"/>
          </a:p>
        </p:txBody>
      </p:sp>
      <p:sp>
        <p:nvSpPr>
          <p:cNvPr id="4099" name="任意多边形 7"/>
          <p:cNvSpPr/>
          <p:nvPr/>
        </p:nvSpPr>
        <p:spPr>
          <a:xfrm>
            <a:off x="5842000" y="-7937"/>
            <a:ext cx="6350000" cy="638175"/>
          </a:xfrm>
          <a:custGeom>
            <a:avLst/>
            <a:gdLst/>
            <a:ahLst/>
            <a:cxnLst>
              <a:cxn ang="0">
                <a:pos x="0" y="0"/>
              </a:cxn>
              <a:cxn ang="0">
                <a:pos x="1668" y="564"/>
              </a:cxn>
              <a:cxn ang="0">
                <a:pos x="3000" y="186"/>
              </a:cxn>
              <a:cxn ang="0">
                <a:pos x="3000" y="6"/>
              </a:cxn>
              <a:cxn ang="0">
                <a:pos x="0" y="0"/>
              </a:cxn>
            </a:cxnLst>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BCBCBC">
                  <a:alpha val="29999"/>
                </a:srgbClr>
              </a:gs>
              <a:gs pos="100000">
                <a:srgbClr val="009BE5">
                  <a:alpha val="41998"/>
                </a:srgbClr>
              </a:gs>
            </a:gsLst>
            <a:lin ang="5400000" scaled="1"/>
            <a:tileRect/>
          </a:gradFill>
          <a:ln w="9525">
            <a:noFill/>
          </a:ln>
        </p:spPr>
        <p:txBody>
          <a:bodyPr/>
          <a:p>
            <a:endParaRPr lang="zh-CN" altLang="en-US" sz="1865"/>
          </a:p>
        </p:txBody>
      </p:sp>
      <p:sp>
        <p:nvSpPr>
          <p:cNvPr id="4100"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a:t>单击此处编辑母版标题样式</a:t>
            </a:r>
            <a:endParaRPr lang="zh-CN" altLang="en-US"/>
          </a:p>
        </p:txBody>
      </p:sp>
      <p:sp>
        <p:nvSpPr>
          <p:cNvPr id="4101" name="文本占位符 29"/>
          <p:cNvSpPr>
            <a:spLocks noGrp="1"/>
          </p:cNvSpPr>
          <p:nvPr>
            <p:ph type="body"/>
          </p:nvPr>
        </p:nvSpPr>
        <p:spPr>
          <a:xfrm>
            <a:off x="609600" y="1935163"/>
            <a:ext cx="10972800" cy="4389437"/>
          </a:xfrm>
          <a:prstGeom prst="rect">
            <a:avLst/>
          </a:prstGeom>
          <a:noFill/>
          <a:ln w="9525">
            <a:noFill/>
          </a:ln>
        </p:spPr>
        <p:txBody>
          <a:bodyPr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102" name="日期占位符 9"/>
          <p:cNvSpPr>
            <a:spLocks noGrp="1"/>
          </p:cNvSpPr>
          <p:nvPr>
            <p:ph type="dt" sz="half" idx="2"/>
          </p:nvPr>
        </p:nvSpPr>
        <p:spPr>
          <a:xfrm>
            <a:off x="609600" y="6356350"/>
            <a:ext cx="2844800" cy="365125"/>
          </a:xfrm>
          <a:prstGeom prst="rect">
            <a:avLst/>
          </a:prstGeom>
          <a:noFill/>
          <a:ln w="9525">
            <a:noFill/>
          </a:ln>
        </p:spPr>
        <p:txBody>
          <a:bodyPr lIns="0" tIns="0" rIns="0" bIns="0" anchor="b" anchorCtr="0"/>
          <a:lstStyle>
            <a:lvl1pPr>
              <a:defRPr sz="1200">
                <a:solidFill>
                  <a:srgbClr val="045C75"/>
                </a:solidFill>
                <a:latin typeface="Constantia" panose="02030602050306030303" pitchFamily="18" charset="0"/>
                <a:ea typeface="宋体" panose="02010600030101010101" pitchFamily="2" charset="-122"/>
              </a:defRPr>
            </a:lvl1pPr>
          </a:lstStyle>
          <a:p>
            <a:pPr lvl="0" eaLnBrk="1" fontAlgn="base" hangingPunct="1"/>
            <a:fld id="{BB962C8B-B14F-4D97-AF65-F5344CB8AC3E}" type="datetime1">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sp>
        <p:nvSpPr>
          <p:cNvPr id="4103" name="页脚占位符 21"/>
          <p:cNvSpPr>
            <a:spLocks noGrp="1"/>
          </p:cNvSpPr>
          <p:nvPr>
            <p:ph type="ftr" sz="quarter" idx="3"/>
          </p:nvPr>
        </p:nvSpPr>
        <p:spPr>
          <a:xfrm>
            <a:off x="3556000" y="6356350"/>
            <a:ext cx="4470400" cy="365125"/>
          </a:xfrm>
          <a:prstGeom prst="rect">
            <a:avLst/>
          </a:prstGeom>
          <a:noFill/>
          <a:ln w="9525">
            <a:noFill/>
          </a:ln>
        </p:spPr>
        <p:txBody>
          <a:bodyPr lIns="0" tIns="0" rIns="0" bIns="0" anchor="b" anchorCtr="0"/>
          <a:lstStyle>
            <a:lvl1pPr>
              <a:defRPr sz="1200">
                <a:solidFill>
                  <a:srgbClr val="045C75"/>
                </a:solidFill>
                <a:latin typeface="Constantia" panose="02030602050306030303" pitchFamily="18" charset="0"/>
                <a:ea typeface="宋体" panose="02010600030101010101" pitchFamily="2" charset="-122"/>
              </a:defRPr>
            </a:lvl1pPr>
          </a:lstStyle>
          <a:p>
            <a:pPr lvl="0" eaLnBrk="1" fontAlgn="base" hangingPunct="1"/>
            <a:endParaRPr lang="zh-CN" altLang="en-US" strike="noStrike" noProof="1" dirty="0"/>
          </a:p>
        </p:txBody>
      </p:sp>
      <p:sp>
        <p:nvSpPr>
          <p:cNvPr id="4104" name="灯片编号占位符 17"/>
          <p:cNvSpPr>
            <a:spLocks noGrp="1"/>
          </p:cNvSpPr>
          <p:nvPr>
            <p:ph type="sldNum" sz="quarter" idx="4"/>
          </p:nvPr>
        </p:nvSpPr>
        <p:spPr>
          <a:xfrm>
            <a:off x="10566400" y="6356350"/>
            <a:ext cx="1016000" cy="365125"/>
          </a:xfrm>
          <a:prstGeom prst="rect">
            <a:avLst/>
          </a:prstGeom>
          <a:noFill/>
          <a:ln w="9525">
            <a:noFill/>
          </a:ln>
        </p:spPr>
        <p:txBody>
          <a:bodyPr lIns="0" tIns="0" rIns="0" bIns="0" anchor="b" anchorCtr="0"/>
          <a:lstStyle>
            <a:lvl1pPr algn="r">
              <a:defRPr sz="1200">
                <a:solidFill>
                  <a:srgbClr val="045C75"/>
                </a:solidFill>
                <a:latin typeface="Constantia" panose="02030602050306030303" pitchFamily="18" charset="0"/>
                <a:ea typeface="宋体" panose="02010600030101010101" pitchFamily="2" charset="-122"/>
              </a:defRPr>
            </a:lvl1pPr>
          </a:lstStyle>
          <a:p>
            <a:pPr lvl="0" eaLnBrk="1" fontAlgn="base" hangingPunct="1"/>
            <a:fld id="{9A0DB2DC-4C9A-4742-B13C-FB6460FD3503}" type="slidenum">
              <a:rPr lang="zh-CN" altLang="en-US" strike="noStrike" noProof="1" dirty="0">
                <a:latin typeface="Constantia" panose="02030602050306030303" pitchFamily="18" charset="0"/>
                <a:ea typeface="宋体" panose="02010600030101010101" pitchFamily="2" charset="-122"/>
                <a:cs typeface="+mn-cs"/>
              </a:rPr>
            </a:fld>
            <a:endParaRPr lang="zh-CN" altLang="en-US" strike="noStrike" noProof="1" dirty="0"/>
          </a:p>
        </p:txBody>
      </p:sp>
      <p:grpSp>
        <p:nvGrpSpPr>
          <p:cNvPr id="4105" name="组合 1"/>
          <p:cNvGrpSpPr/>
          <p:nvPr/>
        </p:nvGrpSpPr>
        <p:grpSpPr>
          <a:xfrm>
            <a:off x="-25400" y="203200"/>
            <a:ext cx="12240684" cy="647700"/>
            <a:chOff x="0" y="0"/>
            <a:chExt cx="9180548" cy="649224"/>
          </a:xfrm>
        </p:grpSpPr>
        <p:grpSp>
          <p:nvGrpSpPr>
            <p:cNvPr id="4106" name="任意多边形 11"/>
            <p:cNvGrpSpPr/>
            <p:nvPr/>
          </p:nvGrpSpPr>
          <p:grpSpPr>
            <a:xfrm>
              <a:off x="12954" y="-228119"/>
              <a:ext cx="9137939" cy="1050979"/>
              <a:chOff x="0" y="0"/>
              <a:chExt cx="9137904" cy="1048512"/>
            </a:xfrm>
          </p:grpSpPr>
          <p:pic>
            <p:nvPicPr>
              <p:cNvPr id="4107" name="任意多边形 11"/>
              <p:cNvPicPr/>
              <p:nvPr/>
            </p:nvPicPr>
            <p:blipFill>
              <a:blip r:embed="rId13"/>
              <a:stretch>
                <a:fillRect/>
              </a:stretch>
            </p:blipFill>
            <p:spPr>
              <a:xfrm>
                <a:off x="0" y="0"/>
                <a:ext cx="9137904" cy="1048512"/>
              </a:xfrm>
              <a:prstGeom prst="rect">
                <a:avLst/>
              </a:prstGeom>
              <a:noFill/>
              <a:ln w="9525">
                <a:noFill/>
              </a:ln>
            </p:spPr>
          </p:pic>
          <p:sp>
            <p:nvSpPr>
              <p:cNvPr id="4108" name="文本框 4107"/>
              <p:cNvSpPr txBox="1"/>
              <p:nvPr/>
            </p:nvSpPr>
            <p:spPr>
              <a:xfrm rot="-164308">
                <a:off x="-23195" y="446845"/>
                <a:ext cx="0" cy="0"/>
              </a:xfrm>
              <a:prstGeom prst="rect">
                <a:avLst/>
              </a:prstGeom>
              <a:noFill/>
              <a:ln w="9525">
                <a:noFill/>
              </a:ln>
            </p:spPr>
            <p:txBody>
              <a:bodyPr anchor="t" anchorCtr="0"/>
              <a:p>
                <a:pPr lvl="0"/>
                <a:endParaRPr lang="en-US" altLang="x-none" sz="2400" dirty="0">
                  <a:solidFill>
                    <a:schemeClr val="tx1"/>
                  </a:solidFill>
                  <a:latin typeface="Constantia" panose="02030602050306030303" pitchFamily="18" charset="0"/>
                  <a:ea typeface="宋体" panose="02010600030101010101" pitchFamily="2" charset="-122"/>
                </a:endParaRPr>
              </a:p>
            </p:txBody>
          </p:sp>
        </p:grpSp>
        <p:grpSp>
          <p:nvGrpSpPr>
            <p:cNvPr id="4109" name="任意多边形 12"/>
            <p:cNvGrpSpPr/>
            <p:nvPr/>
          </p:nvGrpSpPr>
          <p:grpSpPr>
            <a:xfrm>
              <a:off x="12954" y="-154795"/>
              <a:ext cx="9156227" cy="910441"/>
              <a:chOff x="0" y="0"/>
              <a:chExt cx="9156192" cy="908304"/>
            </a:xfrm>
          </p:grpSpPr>
          <p:pic>
            <p:nvPicPr>
              <p:cNvPr id="4110" name="任意多边形 12"/>
              <p:cNvPicPr/>
              <p:nvPr/>
            </p:nvPicPr>
            <p:blipFill>
              <a:blip r:embed="rId14"/>
              <a:stretch>
                <a:fillRect/>
              </a:stretch>
            </p:blipFill>
            <p:spPr>
              <a:xfrm>
                <a:off x="0" y="0"/>
                <a:ext cx="9156192" cy="908304"/>
              </a:xfrm>
              <a:prstGeom prst="rect">
                <a:avLst/>
              </a:prstGeom>
              <a:noFill/>
              <a:ln w="9525">
                <a:noFill/>
              </a:ln>
            </p:spPr>
          </p:pic>
          <p:sp>
            <p:nvSpPr>
              <p:cNvPr id="4111" name="文本框 4110"/>
              <p:cNvSpPr txBox="1"/>
              <p:nvPr/>
            </p:nvSpPr>
            <p:spPr>
              <a:xfrm rot="-164308">
                <a:off x="-15618" y="447211"/>
                <a:ext cx="0" cy="0"/>
              </a:xfrm>
              <a:prstGeom prst="rect">
                <a:avLst/>
              </a:prstGeom>
              <a:noFill/>
              <a:ln w="9525">
                <a:noFill/>
              </a:ln>
            </p:spPr>
            <p:txBody>
              <a:bodyPr anchor="t" anchorCtr="0"/>
              <a:p>
                <a:pPr lvl="0"/>
                <a:endParaRPr lang="en-US" altLang="x-none" sz="2400" dirty="0">
                  <a:solidFill>
                    <a:schemeClr val="tx1"/>
                  </a:solidFill>
                  <a:latin typeface="Constantia" panose="02030602050306030303" pitchFamily="18" charset="0"/>
                  <a:ea typeface="宋体" panose="02010600030101010101" pitchFamily="2" charset="-122"/>
                </a:endParaRPr>
              </a:p>
            </p:txBody>
          </p:sp>
        </p:grpSp>
      </p:gr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ftr="0" dt="0"/>
  <p:txStyles>
    <p:titleStyle>
      <a:lvl1pPr marL="0" lvl="0" indent="0" algn="l" defTabSz="914400" eaLnBrk="0" fontAlgn="base" latinLnBrk="0" hangingPunct="0">
        <a:lnSpc>
          <a:spcPct val="100000"/>
        </a:lnSpc>
        <a:spcBef>
          <a:spcPct val="0"/>
        </a:spcBef>
        <a:spcAft>
          <a:spcPct val="0"/>
        </a:spcAft>
        <a:buNone/>
        <a:defRPr sz="5000" b="0" i="0" u="none" kern="1200" baseline="0">
          <a:solidFill>
            <a:schemeClr val="tx2"/>
          </a:solidFill>
          <a:latin typeface="+mj-lt"/>
          <a:ea typeface="+mj-ea"/>
          <a:cs typeface="+mj-cs"/>
        </a:defRPr>
      </a:lvl1pPr>
    </p:titleStyle>
    <p:bodyStyle>
      <a:lvl1pPr marL="273050" lvl="0" indent="-273050" algn="l" defTabSz="91440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defRPr sz="2600" b="0" i="0" u="none" kern="1200" baseline="0">
          <a:solidFill>
            <a:schemeClr val="tx1"/>
          </a:solidFill>
          <a:latin typeface="+mn-lt"/>
          <a:ea typeface="+mn-ea"/>
          <a:cs typeface="+mn-cs"/>
        </a:defRPr>
      </a:lvl1pPr>
      <a:lvl2pPr marL="640080" lvl="1" indent="-246380" algn="l" defTabSz="914400" eaLnBrk="0" fontAlgn="base" latinLnBrk="0" hangingPunct="0">
        <a:lnSpc>
          <a:spcPct val="100000"/>
        </a:lnSpc>
        <a:spcBef>
          <a:spcPct val="20000"/>
        </a:spcBef>
        <a:spcAft>
          <a:spcPct val="0"/>
        </a:spcAft>
        <a:buClr>
          <a:schemeClr val="accent1"/>
        </a:buClr>
        <a:buSzPct val="85000"/>
        <a:buFont typeface="Wingdings 2" panose="05020102010507070707" pitchFamily="18" charset="2"/>
        <a:buChar char=""/>
        <a:defRPr sz="2400" b="0" i="0" u="none" kern="1200" baseline="0">
          <a:solidFill>
            <a:schemeClr val="tx1"/>
          </a:solidFill>
          <a:latin typeface="+mn-lt"/>
          <a:ea typeface="+mn-ea"/>
          <a:cs typeface="+mn-cs"/>
        </a:defRPr>
      </a:lvl2pPr>
      <a:lvl3pPr marL="914400" lvl="2" indent="-245745" algn="l" defTabSz="914400" eaLnBrk="0" fontAlgn="base" latinLnBrk="0" hangingPunct="0">
        <a:lnSpc>
          <a:spcPct val="100000"/>
        </a:lnSpc>
        <a:spcBef>
          <a:spcPct val="20000"/>
        </a:spcBef>
        <a:spcAft>
          <a:spcPct val="0"/>
        </a:spcAft>
        <a:buClr>
          <a:schemeClr val="accent2"/>
        </a:buClr>
        <a:buSzPct val="70000"/>
        <a:buFont typeface="Wingdings 2" panose="05020102010507070707" pitchFamily="18" charset="2"/>
        <a:buChar char=""/>
        <a:defRPr sz="2100" b="0" i="0" u="none" kern="1200" baseline="0">
          <a:solidFill>
            <a:schemeClr val="tx1"/>
          </a:solidFill>
          <a:latin typeface="+mn-lt"/>
          <a:ea typeface="+mn-ea"/>
          <a:cs typeface="+mn-cs"/>
        </a:defRPr>
      </a:lvl3pPr>
      <a:lvl4pPr marL="1187450" lvl="3" indent="-209550" algn="l" defTabSz="914400" eaLnBrk="0" fontAlgn="base" latinLnBrk="0" hangingPunct="0">
        <a:lnSpc>
          <a:spcPct val="100000"/>
        </a:lnSpc>
        <a:spcBef>
          <a:spcPct val="20000"/>
        </a:spcBef>
        <a:spcAft>
          <a:spcPct val="0"/>
        </a:spcAft>
        <a:buClr>
          <a:srgbClr val="0BD0D9"/>
        </a:buClr>
        <a:buSzPct val="65000"/>
        <a:buFont typeface="Wingdings 2" panose="05020102010507070707" pitchFamily="18" charset="2"/>
        <a:buChar char=""/>
        <a:defRPr sz="2000" b="0" i="0" u="none" kern="1200" baseline="0">
          <a:solidFill>
            <a:schemeClr val="tx1"/>
          </a:solidFill>
          <a:latin typeface="+mn-lt"/>
          <a:ea typeface="+mn-ea"/>
          <a:cs typeface="+mn-cs"/>
        </a:defRPr>
      </a:lvl4pPr>
      <a:lvl5pPr marL="1462405" lvl="4" indent="-20955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18"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18"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18"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18"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
          <a:srgbClr val="10CF9B"/>
        </a:buClr>
        <a:buSzPct val="65000"/>
        <a:buFont typeface="Wingdings 2" panose="05020102010507070707" pitchFamily="18"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400" b="0" i="0" u="none" kern="1200" baseline="0">
          <a:solidFill>
            <a:schemeClr val="bg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675">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675">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675">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defTabSz="514350" rtl="0" eaLnBrk="1" latinLnBrk="0" hangingPunct="1">
        <a:lnSpc>
          <a:spcPct val="90000"/>
        </a:lnSpc>
        <a:spcBef>
          <a:spcPct val="0"/>
        </a:spcBef>
        <a:buNone/>
        <a:defRPr sz="2475"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128905" indent="-128270" algn="l" defTabSz="514350" rtl="0" eaLnBrk="1" latinLnBrk="0" hangingPunct="1">
        <a:lnSpc>
          <a:spcPct val="90000"/>
        </a:lnSpc>
        <a:spcBef>
          <a:spcPct val="113000"/>
        </a:spcBef>
        <a:buFont typeface="Arial" panose="020B0604020202020204" pitchFamily="34" charset="0"/>
        <a:buChar char="•"/>
        <a:defRPr sz="1575" kern="1200">
          <a:solidFill>
            <a:schemeClr val="tx1"/>
          </a:solidFill>
          <a:latin typeface="微软雅黑" panose="020B0503020204020204" charset="-122"/>
          <a:ea typeface="微软雅黑" panose="020B0503020204020204" charset="-122"/>
          <a:cs typeface="微软雅黑" panose="020B0503020204020204" charset="-122"/>
        </a:defRPr>
      </a:lvl1pPr>
      <a:lvl2pPr marL="386080" indent="-128270" algn="l" defTabSz="514350" rtl="0" eaLnBrk="1" latinLnBrk="0" hangingPunct="1">
        <a:lnSpc>
          <a:spcPct val="90000"/>
        </a:lnSpc>
        <a:spcBef>
          <a:spcPts val="280"/>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微软雅黑" panose="020B0503020204020204" charset="-122"/>
        </a:defRPr>
      </a:lvl2pPr>
      <a:lvl3pPr marL="643255" indent="-128270" algn="l" defTabSz="514350" rtl="0" eaLnBrk="1" latinLnBrk="0" hangingPunct="1">
        <a:lnSpc>
          <a:spcPct val="90000"/>
        </a:lnSpc>
        <a:spcBef>
          <a:spcPts val="280"/>
        </a:spcBef>
        <a:buFont typeface="Arial" panose="020B0604020202020204" pitchFamily="34" charset="0"/>
        <a:buChar char="•"/>
        <a:defRPr sz="1125" kern="1200">
          <a:solidFill>
            <a:schemeClr val="tx1"/>
          </a:solidFill>
          <a:latin typeface="微软雅黑" panose="020B0503020204020204" charset="-122"/>
          <a:ea typeface="微软雅黑" panose="020B0503020204020204" charset="-122"/>
          <a:cs typeface="微软雅黑" panose="020B0503020204020204" charset="-122"/>
        </a:defRPr>
      </a:lvl3pPr>
      <a:lvl4pPr marL="9004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微软雅黑" panose="020B0503020204020204" charset="-122"/>
          <a:ea typeface="微软雅黑" panose="020B0503020204020204" charset="-122"/>
          <a:cs typeface="微软雅黑" panose="020B0503020204020204" charset="-122"/>
        </a:defRPr>
      </a:lvl4pPr>
      <a:lvl5pPr marL="11576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微软雅黑" panose="020B0503020204020204" charset="-122"/>
          <a:ea typeface="微软雅黑" panose="020B0503020204020204" charset="-122"/>
          <a:cs typeface="微软雅黑" panose="020B0503020204020204" charset="-122"/>
        </a:defRPr>
      </a:lvl5pPr>
      <a:lvl6pPr marL="141478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zh-CN"/>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4098"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nchorCtr="0"/>
          <a:p>
            <a:pPr lvl="0"/>
            <a:r>
              <a:rPr lang="zh-CN" altLang="en-US"/>
              <a:t>单击此处编辑母版标题样式</a:t>
            </a:r>
            <a:endParaRPr lang="zh-CN" altLang="en-US"/>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29.xml"/><Relationship Id="rId1" Type="http://schemas.openxmlformats.org/officeDocument/2006/relationships/tags" Target="../tags/tag2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1.xml"/><Relationship Id="rId1" Type="http://schemas.openxmlformats.org/officeDocument/2006/relationships/tags" Target="../tags/tag3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32.xml"/><Relationship Id="rId1" Type="http://schemas.openxmlformats.org/officeDocument/2006/relationships/tags" Target="../tags/tag31.xml"/></Relationships>
</file>

<file path=ppt/slides/_rels/slide13.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2" Type="http://schemas.openxmlformats.org/officeDocument/2006/relationships/slideLayout" Target="../slideLayouts/slideLayout51.xml"/><Relationship Id="rId31" Type="http://schemas.openxmlformats.org/officeDocument/2006/relationships/tags" Target="../tags/tag63.xml"/><Relationship Id="rId30" Type="http://schemas.openxmlformats.org/officeDocument/2006/relationships/tags" Target="../tags/tag62.xml"/><Relationship Id="rId3" Type="http://schemas.openxmlformats.org/officeDocument/2006/relationships/tags" Target="../tags/tag35.xml"/><Relationship Id="rId29" Type="http://schemas.openxmlformats.org/officeDocument/2006/relationships/tags" Target="../tags/tag61.xml"/><Relationship Id="rId28" Type="http://schemas.openxmlformats.org/officeDocument/2006/relationships/tags" Target="../tags/tag60.xml"/><Relationship Id="rId27" Type="http://schemas.openxmlformats.org/officeDocument/2006/relationships/tags" Target="../tags/tag59.xml"/><Relationship Id="rId26" Type="http://schemas.openxmlformats.org/officeDocument/2006/relationships/tags" Target="../tags/tag58.xml"/><Relationship Id="rId25" Type="http://schemas.openxmlformats.org/officeDocument/2006/relationships/tags" Target="../tags/tag57.xml"/><Relationship Id="rId24" Type="http://schemas.openxmlformats.org/officeDocument/2006/relationships/tags" Target="../tags/tag56.xml"/><Relationship Id="rId23" Type="http://schemas.openxmlformats.org/officeDocument/2006/relationships/tags" Target="../tags/tag55.xml"/><Relationship Id="rId22" Type="http://schemas.openxmlformats.org/officeDocument/2006/relationships/tags" Target="../tags/tag54.xml"/><Relationship Id="rId21" Type="http://schemas.openxmlformats.org/officeDocument/2006/relationships/tags" Target="../tags/tag53.xml"/><Relationship Id="rId20" Type="http://schemas.openxmlformats.org/officeDocument/2006/relationships/tags" Target="../tags/tag52.xml"/><Relationship Id="rId2" Type="http://schemas.openxmlformats.org/officeDocument/2006/relationships/tags" Target="../tags/tag34.xml"/><Relationship Id="rId19" Type="http://schemas.openxmlformats.org/officeDocument/2006/relationships/tags" Target="../tags/tag51.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14.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4" Type="http://schemas.openxmlformats.org/officeDocument/2006/relationships/slideLayout" Target="../slideLayouts/slideLayout51.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51.xml"/><Relationship Id="rId4" Type="http://schemas.openxmlformats.org/officeDocument/2006/relationships/image" Target="../media/image14.png"/><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16.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9" Type="http://schemas.openxmlformats.org/officeDocument/2006/relationships/notesSlide" Target="../notesSlides/notesSlide4.xml"/><Relationship Id="rId38" Type="http://schemas.openxmlformats.org/officeDocument/2006/relationships/slideLayout" Target="../slideLayouts/slideLayout51.xml"/><Relationship Id="rId37" Type="http://schemas.openxmlformats.org/officeDocument/2006/relationships/tags" Target="../tags/tag116.xml"/><Relationship Id="rId36" Type="http://schemas.openxmlformats.org/officeDocument/2006/relationships/tags" Target="../tags/tag115.xml"/><Relationship Id="rId35" Type="http://schemas.openxmlformats.org/officeDocument/2006/relationships/tags" Target="../tags/tag114.xml"/><Relationship Id="rId34" Type="http://schemas.openxmlformats.org/officeDocument/2006/relationships/tags" Target="../tags/tag113.xml"/><Relationship Id="rId33" Type="http://schemas.openxmlformats.org/officeDocument/2006/relationships/tags" Target="../tags/tag112.xml"/><Relationship Id="rId32" Type="http://schemas.openxmlformats.org/officeDocument/2006/relationships/tags" Target="../tags/tag111.xml"/><Relationship Id="rId31" Type="http://schemas.openxmlformats.org/officeDocument/2006/relationships/tags" Target="../tags/tag110.xml"/><Relationship Id="rId30" Type="http://schemas.openxmlformats.org/officeDocument/2006/relationships/tags" Target="../tags/tag109.xml"/><Relationship Id="rId3" Type="http://schemas.openxmlformats.org/officeDocument/2006/relationships/tags" Target="../tags/tag82.xml"/><Relationship Id="rId29" Type="http://schemas.openxmlformats.org/officeDocument/2006/relationships/tags" Target="../tags/tag108.xml"/><Relationship Id="rId28" Type="http://schemas.openxmlformats.org/officeDocument/2006/relationships/tags" Target="../tags/tag107.xml"/><Relationship Id="rId27" Type="http://schemas.openxmlformats.org/officeDocument/2006/relationships/tags" Target="../tags/tag106.xml"/><Relationship Id="rId26" Type="http://schemas.openxmlformats.org/officeDocument/2006/relationships/tags" Target="../tags/tag105.xml"/><Relationship Id="rId25" Type="http://schemas.openxmlformats.org/officeDocument/2006/relationships/tags" Target="../tags/tag104.xml"/><Relationship Id="rId24" Type="http://schemas.openxmlformats.org/officeDocument/2006/relationships/tags" Target="../tags/tag103.xml"/><Relationship Id="rId23" Type="http://schemas.openxmlformats.org/officeDocument/2006/relationships/tags" Target="../tags/tag102.xml"/><Relationship Id="rId22" Type="http://schemas.openxmlformats.org/officeDocument/2006/relationships/tags" Target="../tags/tag101.xml"/><Relationship Id="rId21" Type="http://schemas.openxmlformats.org/officeDocument/2006/relationships/tags" Target="../tags/tag100.xml"/><Relationship Id="rId20" Type="http://schemas.openxmlformats.org/officeDocument/2006/relationships/tags" Target="../tags/tag99.xml"/><Relationship Id="rId2" Type="http://schemas.openxmlformats.org/officeDocument/2006/relationships/tags" Target="../tags/tag81.xml"/><Relationship Id="rId19" Type="http://schemas.openxmlformats.org/officeDocument/2006/relationships/tags" Target="../tags/tag98.xml"/><Relationship Id="rId18" Type="http://schemas.openxmlformats.org/officeDocument/2006/relationships/tags" Target="../tags/tag97.xml"/><Relationship Id="rId17" Type="http://schemas.openxmlformats.org/officeDocument/2006/relationships/tags" Target="../tags/tag96.xml"/><Relationship Id="rId16" Type="http://schemas.openxmlformats.org/officeDocument/2006/relationships/tags" Target="../tags/tag95.xml"/><Relationship Id="rId15" Type="http://schemas.openxmlformats.org/officeDocument/2006/relationships/tags" Target="../tags/tag94.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tags" Target="../tags/tag80.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tags" Target="../tags/tag118.xml"/><Relationship Id="rId2" Type="http://schemas.openxmlformats.org/officeDocument/2006/relationships/image" Target="../media/image15.png"/><Relationship Id="rId1" Type="http://schemas.openxmlformats.org/officeDocument/2006/relationships/tags" Target="../tags/tag117.xml"/></Relationships>
</file>

<file path=ppt/slides/_rels/slide18.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0" Type="http://schemas.openxmlformats.org/officeDocument/2006/relationships/slideLayout" Target="../slideLayouts/slideLayout51.xml"/><Relationship Id="rId2" Type="http://schemas.openxmlformats.org/officeDocument/2006/relationships/tags" Target="../tags/tag120.xml"/><Relationship Id="rId19" Type="http://schemas.openxmlformats.org/officeDocument/2006/relationships/tags" Target="../tags/tag137.xml"/><Relationship Id="rId18" Type="http://schemas.openxmlformats.org/officeDocument/2006/relationships/tags" Target="../tags/tag136.xml"/><Relationship Id="rId17" Type="http://schemas.openxmlformats.org/officeDocument/2006/relationships/tags" Target="../tags/tag135.xml"/><Relationship Id="rId16" Type="http://schemas.openxmlformats.org/officeDocument/2006/relationships/tags" Target="../tags/tag134.xml"/><Relationship Id="rId15" Type="http://schemas.openxmlformats.org/officeDocument/2006/relationships/tags" Target="../tags/tag133.xml"/><Relationship Id="rId14" Type="http://schemas.openxmlformats.org/officeDocument/2006/relationships/tags" Target="../tags/tag132.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tags" Target="../tags/tag119.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51.xml"/><Relationship Id="rId3" Type="http://schemas.openxmlformats.org/officeDocument/2006/relationships/image" Target="../media/image16.png"/><Relationship Id="rId2" Type="http://schemas.openxmlformats.org/officeDocument/2006/relationships/tags" Target="../tags/tag139.xml"/><Relationship Id="rId1" Type="http://schemas.openxmlformats.org/officeDocument/2006/relationships/tags" Target="../tags/tag13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0.xml"/><Relationship Id="rId1"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tags" Target="../tags/tag140.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image" Target="../media/image17.png"/><Relationship Id="rId2" Type="http://schemas.openxmlformats.org/officeDocument/2006/relationships/tags" Target="../tags/tag142.xml"/><Relationship Id="rId1" Type="http://schemas.openxmlformats.org/officeDocument/2006/relationships/tags" Target="../tags/tag141.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51.xml"/><Relationship Id="rId4" Type="http://schemas.openxmlformats.org/officeDocument/2006/relationships/image" Target="../media/image18.png"/><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slide" Target="slide69.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image" Target="../media/image19.png"/><Relationship Id="rId2" Type="http://schemas.openxmlformats.org/officeDocument/2006/relationships/tags" Target="../tags/tag146.xml"/><Relationship Id="rId1" Type="http://schemas.openxmlformats.org/officeDocument/2006/relationships/tags" Target="../tags/tag145.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image" Target="../media/image20.jpeg"/><Relationship Id="rId2" Type="http://schemas.openxmlformats.org/officeDocument/2006/relationships/tags" Target="../tags/tag148.xml"/><Relationship Id="rId1" Type="http://schemas.openxmlformats.org/officeDocument/2006/relationships/tags" Target="../tags/tag147.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image" Target="../media/image21.jpeg"/><Relationship Id="rId2" Type="http://schemas.openxmlformats.org/officeDocument/2006/relationships/tags" Target="../tags/tag150.xml"/><Relationship Id="rId1" Type="http://schemas.openxmlformats.org/officeDocument/2006/relationships/tags" Target="../tags/tag149.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27.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8" Type="http://schemas.openxmlformats.org/officeDocument/2006/relationships/slideLayout" Target="../slideLayouts/slideLayout51.xml"/><Relationship Id="rId17" Type="http://schemas.openxmlformats.org/officeDocument/2006/relationships/tags" Target="../tags/tag175.xml"/><Relationship Id="rId16" Type="http://schemas.openxmlformats.org/officeDocument/2006/relationships/tags" Target="../tags/tag174.xml"/><Relationship Id="rId15" Type="http://schemas.openxmlformats.org/officeDocument/2006/relationships/tags" Target="../tags/tag173.xml"/><Relationship Id="rId14" Type="http://schemas.openxmlformats.org/officeDocument/2006/relationships/tags" Target="../tags/tag172.xml"/><Relationship Id="rId13" Type="http://schemas.openxmlformats.org/officeDocument/2006/relationships/tags" Target="../tags/tag171.xml"/><Relationship Id="rId12" Type="http://schemas.openxmlformats.org/officeDocument/2006/relationships/tags" Target="../tags/tag170.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tags" Target="../tags/tag159.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177.xml"/><Relationship Id="rId1" Type="http://schemas.openxmlformats.org/officeDocument/2006/relationships/tags" Target="../tags/tag176.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image" Target="../media/image22.png"/><Relationship Id="rId2" Type="http://schemas.openxmlformats.org/officeDocument/2006/relationships/tags" Target="../tags/tag179.xml"/><Relationship Id="rId1" Type="http://schemas.openxmlformats.org/officeDocument/2006/relationships/tags" Target="../tags/tag17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50.xml"/><Relationship Id="rId1" Type="http://schemas.openxmlformats.org/officeDocument/2006/relationships/image" Target="../media/image11.jpeg"/></Relationships>
</file>

<file path=ppt/slides/_rels/slide30.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8" Type="http://schemas.openxmlformats.org/officeDocument/2006/relationships/slideLayout" Target="../slideLayouts/slideLayout51.xml"/><Relationship Id="rId37" Type="http://schemas.openxmlformats.org/officeDocument/2006/relationships/tags" Target="../tags/tag216.xml"/><Relationship Id="rId36" Type="http://schemas.openxmlformats.org/officeDocument/2006/relationships/tags" Target="../tags/tag215.xml"/><Relationship Id="rId35" Type="http://schemas.openxmlformats.org/officeDocument/2006/relationships/tags" Target="../tags/tag214.xml"/><Relationship Id="rId34" Type="http://schemas.openxmlformats.org/officeDocument/2006/relationships/tags" Target="../tags/tag213.xml"/><Relationship Id="rId33" Type="http://schemas.openxmlformats.org/officeDocument/2006/relationships/tags" Target="../tags/tag212.xml"/><Relationship Id="rId32" Type="http://schemas.openxmlformats.org/officeDocument/2006/relationships/tags" Target="../tags/tag211.xml"/><Relationship Id="rId31" Type="http://schemas.openxmlformats.org/officeDocument/2006/relationships/tags" Target="../tags/tag210.xml"/><Relationship Id="rId30" Type="http://schemas.openxmlformats.org/officeDocument/2006/relationships/tags" Target="../tags/tag209.xml"/><Relationship Id="rId3" Type="http://schemas.openxmlformats.org/officeDocument/2006/relationships/tags" Target="../tags/tag182.xml"/><Relationship Id="rId29" Type="http://schemas.openxmlformats.org/officeDocument/2006/relationships/tags" Target="../tags/tag208.xml"/><Relationship Id="rId28" Type="http://schemas.openxmlformats.org/officeDocument/2006/relationships/tags" Target="../tags/tag207.xml"/><Relationship Id="rId27" Type="http://schemas.openxmlformats.org/officeDocument/2006/relationships/tags" Target="../tags/tag206.xml"/><Relationship Id="rId26" Type="http://schemas.openxmlformats.org/officeDocument/2006/relationships/tags" Target="../tags/tag205.xml"/><Relationship Id="rId25" Type="http://schemas.openxmlformats.org/officeDocument/2006/relationships/tags" Target="../tags/tag204.xml"/><Relationship Id="rId24" Type="http://schemas.openxmlformats.org/officeDocument/2006/relationships/tags" Target="../tags/tag203.xml"/><Relationship Id="rId23" Type="http://schemas.openxmlformats.org/officeDocument/2006/relationships/tags" Target="../tags/tag202.xml"/><Relationship Id="rId22" Type="http://schemas.openxmlformats.org/officeDocument/2006/relationships/tags" Target="../tags/tag201.xml"/><Relationship Id="rId21" Type="http://schemas.openxmlformats.org/officeDocument/2006/relationships/tags" Target="../tags/tag200.xml"/><Relationship Id="rId20" Type="http://schemas.openxmlformats.org/officeDocument/2006/relationships/tags" Target="../tags/tag199.xml"/><Relationship Id="rId2" Type="http://schemas.openxmlformats.org/officeDocument/2006/relationships/tags" Target="../tags/tag181.xml"/><Relationship Id="rId19" Type="http://schemas.openxmlformats.org/officeDocument/2006/relationships/tags" Target="../tags/tag198.xml"/><Relationship Id="rId18" Type="http://schemas.openxmlformats.org/officeDocument/2006/relationships/tags" Target="../tags/tag197.xml"/><Relationship Id="rId17" Type="http://schemas.openxmlformats.org/officeDocument/2006/relationships/tags" Target="../tags/tag196.xml"/><Relationship Id="rId16" Type="http://schemas.openxmlformats.org/officeDocument/2006/relationships/tags" Target="../tags/tag195.xml"/><Relationship Id="rId15" Type="http://schemas.openxmlformats.org/officeDocument/2006/relationships/tags" Target="../tags/tag194.xml"/><Relationship Id="rId14" Type="http://schemas.openxmlformats.org/officeDocument/2006/relationships/tags" Target="../tags/tag193.xml"/><Relationship Id="rId13" Type="http://schemas.openxmlformats.org/officeDocument/2006/relationships/tags" Target="../tags/tag192.xml"/><Relationship Id="rId12" Type="http://schemas.openxmlformats.org/officeDocument/2006/relationships/tags" Target="../tags/tag191.xml"/><Relationship Id="rId11" Type="http://schemas.openxmlformats.org/officeDocument/2006/relationships/tags" Target="../tags/tag190.xml"/><Relationship Id="rId10" Type="http://schemas.openxmlformats.org/officeDocument/2006/relationships/tags" Target="../tags/tag189.xml"/><Relationship Id="rId1" Type="http://schemas.openxmlformats.org/officeDocument/2006/relationships/tags" Target="../tags/tag18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218.xml"/><Relationship Id="rId1" Type="http://schemas.openxmlformats.org/officeDocument/2006/relationships/tags" Target="../tags/tag217.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image" Target="../media/image23.png"/><Relationship Id="rId2" Type="http://schemas.openxmlformats.org/officeDocument/2006/relationships/tags" Target="../tags/tag220.xml"/><Relationship Id="rId1" Type="http://schemas.openxmlformats.org/officeDocument/2006/relationships/tags" Target="../tags/tag219.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image" Target="../media/image24.png"/><Relationship Id="rId2" Type="http://schemas.openxmlformats.org/officeDocument/2006/relationships/tags" Target="../tags/tag222.xml"/><Relationship Id="rId1" Type="http://schemas.openxmlformats.org/officeDocument/2006/relationships/tags" Target="../tags/tag221.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image" Target="../media/image25.png"/><Relationship Id="rId2" Type="http://schemas.openxmlformats.org/officeDocument/2006/relationships/tags" Target="../tags/tag224.xml"/><Relationship Id="rId1" Type="http://schemas.openxmlformats.org/officeDocument/2006/relationships/tags" Target="../tags/tag223.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image" Target="../media/image26.png"/><Relationship Id="rId2" Type="http://schemas.openxmlformats.org/officeDocument/2006/relationships/tags" Target="../tags/tag226.xml"/><Relationship Id="rId1" Type="http://schemas.openxmlformats.org/officeDocument/2006/relationships/tags" Target="../tags/tag225.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228.xml"/><Relationship Id="rId1" Type="http://schemas.openxmlformats.org/officeDocument/2006/relationships/tags" Target="../tags/tag227.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image" Target="../media/image27.png"/><Relationship Id="rId1" Type="http://schemas.openxmlformats.org/officeDocument/2006/relationships/tags" Target="../tags/tag229.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231.xml"/><Relationship Id="rId1" Type="http://schemas.openxmlformats.org/officeDocument/2006/relationships/tags" Target="../tags/tag230.xml"/></Relationships>
</file>

<file path=ppt/slides/_rels/slide39.xml.rels><?xml version="1.0" encoding="UTF-8" standalone="yes"?>
<Relationships xmlns="http://schemas.openxmlformats.org/package/2006/relationships"><Relationship Id="rId9" Type="http://schemas.openxmlformats.org/officeDocument/2006/relationships/tags" Target="../tags/tag240.xml"/><Relationship Id="rId8" Type="http://schemas.openxmlformats.org/officeDocument/2006/relationships/tags" Target="../tags/tag239.xml"/><Relationship Id="rId7" Type="http://schemas.openxmlformats.org/officeDocument/2006/relationships/tags" Target="../tags/tag238.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4" Type="http://schemas.openxmlformats.org/officeDocument/2006/relationships/slideLayout" Target="../slideLayouts/slideLayout51.xml"/><Relationship Id="rId13" Type="http://schemas.openxmlformats.org/officeDocument/2006/relationships/tags" Target="../tags/tag244.xml"/><Relationship Id="rId12" Type="http://schemas.openxmlformats.org/officeDocument/2006/relationships/tags" Target="../tags/tag243.xml"/><Relationship Id="rId11" Type="http://schemas.openxmlformats.org/officeDocument/2006/relationships/tags" Target="../tags/tag242.xml"/><Relationship Id="rId10" Type="http://schemas.openxmlformats.org/officeDocument/2006/relationships/tags" Target="../tags/tag241.xml"/><Relationship Id="rId1" Type="http://schemas.openxmlformats.org/officeDocument/2006/relationships/tags" Target="../tags/tag23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0.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tags" Target="../tags/tag245.xml"/><Relationship Id="rId1" Type="http://schemas.openxmlformats.org/officeDocument/2006/relationships/image" Target="../media/image13.png"/></Relationships>
</file>

<file path=ppt/slides/_rels/slide41.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tags" Target="../tags/tag252.xml"/><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tags" Target="../tags/tag248.xml"/><Relationship Id="rId2" Type="http://schemas.openxmlformats.org/officeDocument/2006/relationships/tags" Target="../tags/tag247.xml"/><Relationship Id="rId12" Type="http://schemas.openxmlformats.org/officeDocument/2006/relationships/notesSlide" Target="../notesSlides/notesSlide6.xml"/><Relationship Id="rId11" Type="http://schemas.openxmlformats.org/officeDocument/2006/relationships/slideLayout" Target="../slideLayouts/slideLayout51.xml"/><Relationship Id="rId10" Type="http://schemas.openxmlformats.org/officeDocument/2006/relationships/tags" Target="../tags/tag255.xml"/><Relationship Id="rId1" Type="http://schemas.openxmlformats.org/officeDocument/2006/relationships/tags" Target="../tags/tag246.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tags" Target="../tags/tag257.xml"/><Relationship Id="rId2" Type="http://schemas.openxmlformats.org/officeDocument/2006/relationships/slide" Target="slide21.xml"/><Relationship Id="rId1" Type="http://schemas.openxmlformats.org/officeDocument/2006/relationships/tags" Target="../tags/tag256.xml"/></Relationships>
</file>

<file path=ppt/slides/_rels/slide43.xml.rels><?xml version="1.0" encoding="UTF-8" standalone="yes"?>
<Relationships xmlns="http://schemas.openxmlformats.org/package/2006/relationships"><Relationship Id="rId7" Type="http://schemas.openxmlformats.org/officeDocument/2006/relationships/slideLayout" Target="../slideLayouts/slideLayout51.xml"/><Relationship Id="rId6" Type="http://schemas.openxmlformats.org/officeDocument/2006/relationships/tags" Target="../tags/tag258.xml"/><Relationship Id="rId5" Type="http://schemas.openxmlformats.org/officeDocument/2006/relationships/slide" Target="slide67.xml"/><Relationship Id="rId4" Type="http://schemas.openxmlformats.org/officeDocument/2006/relationships/slide" Target="slide65.xml"/><Relationship Id="rId3" Type="http://schemas.openxmlformats.org/officeDocument/2006/relationships/slide" Target="slide66.xml"/><Relationship Id="rId2" Type="http://schemas.openxmlformats.org/officeDocument/2006/relationships/slide" Target="slide57.xml"/><Relationship Id="rId1" Type="http://schemas.openxmlformats.org/officeDocument/2006/relationships/slide" Target="slide4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1.xml"/><Relationship Id="rId1" Type="http://schemas.openxmlformats.org/officeDocument/2006/relationships/tags" Target="../tags/tag259.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51.xml"/><Relationship Id="rId2" Type="http://schemas.openxmlformats.org/officeDocument/2006/relationships/tags" Target="../tags/tag261.xml"/><Relationship Id="rId1" Type="http://schemas.openxmlformats.org/officeDocument/2006/relationships/tags" Target="../tags/tag260.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1.xml"/><Relationship Id="rId1" Type="http://schemas.openxmlformats.org/officeDocument/2006/relationships/tags" Target="../tags/tag262.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51.xml"/><Relationship Id="rId2" Type="http://schemas.openxmlformats.org/officeDocument/2006/relationships/image" Target="../media/image28.jpeg"/><Relationship Id="rId1" Type="http://schemas.openxmlformats.org/officeDocument/2006/relationships/tags" Target="../tags/tag263.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image" Target="../media/image29.jpeg"/><Relationship Id="rId1" Type="http://schemas.openxmlformats.org/officeDocument/2006/relationships/tags" Target="../tags/tag264.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tags" Target="../tags/tag26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267.xml"/><Relationship Id="rId1" Type="http://schemas.openxmlformats.org/officeDocument/2006/relationships/tags" Target="../tags/tag266.xml"/></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51.xml"/><Relationship Id="rId3" Type="http://schemas.openxmlformats.org/officeDocument/2006/relationships/tags" Target="../tags/tag268.xml"/><Relationship Id="rId2" Type="http://schemas.openxmlformats.org/officeDocument/2006/relationships/image" Target="../media/image31.jpeg"/><Relationship Id="rId1" Type="http://schemas.openxmlformats.org/officeDocument/2006/relationships/image" Target="../media/image30.jpe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image" Target="../media/image32.jpeg"/><Relationship Id="rId1" Type="http://schemas.openxmlformats.org/officeDocument/2006/relationships/tags" Target="../tags/tag269.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tags" Target="../tags/tag270.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image" Target="../media/image32.jpeg"/><Relationship Id="rId1" Type="http://schemas.openxmlformats.org/officeDocument/2006/relationships/tags" Target="../tags/tag271.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51.xml"/><Relationship Id="rId2" Type="http://schemas.openxmlformats.org/officeDocument/2006/relationships/image" Target="../media/image33.jpeg"/><Relationship Id="rId1" Type="http://schemas.openxmlformats.org/officeDocument/2006/relationships/tags" Target="../tags/tag272.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51.xml"/><Relationship Id="rId2" Type="http://schemas.openxmlformats.org/officeDocument/2006/relationships/image" Target="../media/image34.png"/><Relationship Id="rId1" Type="http://schemas.openxmlformats.org/officeDocument/2006/relationships/tags" Target="../tags/tag273.xml"/></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image" Target="../media/image35.png"/><Relationship Id="rId2" Type="http://schemas.openxmlformats.org/officeDocument/2006/relationships/tags" Target="../tags/tag275.xml"/><Relationship Id="rId1" Type="http://schemas.openxmlformats.org/officeDocument/2006/relationships/tags" Target="../tags/tag274.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51.xml"/><Relationship Id="rId2" Type="http://schemas.openxmlformats.org/officeDocument/2006/relationships/tags" Target="../tags/tag276.xml"/><Relationship Id="rId1" Type="http://schemas.openxmlformats.org/officeDocument/2006/relationships/image" Target="../media/image36.png"/></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51.xml"/><Relationship Id="rId3" Type="http://schemas.openxmlformats.org/officeDocument/2006/relationships/image" Target="../media/image37.png"/><Relationship Id="rId2" Type="http://schemas.openxmlformats.org/officeDocument/2006/relationships/tags" Target="../tags/tag278.xml"/><Relationship Id="rId1" Type="http://schemas.openxmlformats.org/officeDocument/2006/relationships/tags" Target="../tags/tag277.xml"/></Relationships>
</file>

<file path=ppt/slides/_rels/slide6.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8" Type="http://schemas.openxmlformats.org/officeDocument/2006/relationships/slideLayout" Target="../slideLayouts/slideLayout51.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51.xml"/><Relationship Id="rId2" Type="http://schemas.openxmlformats.org/officeDocument/2006/relationships/tags" Target="../tags/tag280.xml"/><Relationship Id="rId1" Type="http://schemas.openxmlformats.org/officeDocument/2006/relationships/tags" Target="../tags/tag279.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51.xml"/><Relationship Id="rId2" Type="http://schemas.openxmlformats.org/officeDocument/2006/relationships/image" Target="../media/image38.jpeg"/><Relationship Id="rId1" Type="http://schemas.openxmlformats.org/officeDocument/2006/relationships/tags" Target="../tags/tag281.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1.xml"/><Relationship Id="rId1" Type="http://schemas.openxmlformats.org/officeDocument/2006/relationships/tags" Target="../tags/tag28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tags" Target="../tags/tag283.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51.xml"/><Relationship Id="rId2" Type="http://schemas.openxmlformats.org/officeDocument/2006/relationships/tags" Target="../tags/tag284.xml"/><Relationship Id="rId1" Type="http://schemas.openxmlformats.org/officeDocument/2006/relationships/image" Target="../media/image39.jpeg"/></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51.xml"/><Relationship Id="rId2" Type="http://schemas.openxmlformats.org/officeDocument/2006/relationships/image" Target="../media/image40.png"/><Relationship Id="rId1" Type="http://schemas.openxmlformats.org/officeDocument/2006/relationships/tags" Target="../tags/tag285.xml"/></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51.xml"/><Relationship Id="rId2" Type="http://schemas.openxmlformats.org/officeDocument/2006/relationships/tags" Target="../tags/tag286.xml"/><Relationship Id="rId1" Type="http://schemas.openxmlformats.org/officeDocument/2006/relationships/image" Target="../media/image41.jpeg"/></Relationships>
</file>

<file path=ppt/slides/_rels/slide67.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51.xml"/><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1.xml"/><Relationship Id="rId1" Type="http://schemas.openxmlformats.org/officeDocument/2006/relationships/tags" Target="../tags/tag290.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1.xml"/><Relationship Id="rId1" Type="http://schemas.openxmlformats.org/officeDocument/2006/relationships/tags" Target="../tags/tag29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23.xml"/><Relationship Id="rId1" Type="http://schemas.openxmlformats.org/officeDocument/2006/relationships/tags" Target="../tags/tag22.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tags" Target="../tags/tag292.xml"/></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51.xml"/><Relationship Id="rId2" Type="http://schemas.openxmlformats.org/officeDocument/2006/relationships/tags" Target="../tags/tag294.xml"/><Relationship Id="rId1" Type="http://schemas.openxmlformats.org/officeDocument/2006/relationships/tags" Target="../tags/tag293.xml"/></Relationships>
</file>

<file path=ppt/slides/_rels/slide72.xml.rels><?xml version="1.0" encoding="UTF-8" standalone="yes"?>
<Relationships xmlns="http://schemas.openxmlformats.org/package/2006/relationships"><Relationship Id="rId9" Type="http://schemas.openxmlformats.org/officeDocument/2006/relationships/notesSlide" Target="../notesSlides/notesSlide26.xml"/><Relationship Id="rId8" Type="http://schemas.openxmlformats.org/officeDocument/2006/relationships/slideLayout" Target="../slideLayouts/slideLayout51.xml"/><Relationship Id="rId7" Type="http://schemas.openxmlformats.org/officeDocument/2006/relationships/image" Target="../media/image44.png"/><Relationship Id="rId6" Type="http://schemas.openxmlformats.org/officeDocument/2006/relationships/tags" Target="../tags/tag298.xml"/><Relationship Id="rId5" Type="http://schemas.openxmlformats.org/officeDocument/2006/relationships/image" Target="../media/image43.png"/><Relationship Id="rId4" Type="http://schemas.openxmlformats.org/officeDocument/2006/relationships/tags" Target="../tags/tag297.xml"/><Relationship Id="rId3" Type="http://schemas.openxmlformats.org/officeDocument/2006/relationships/image" Target="../media/image42.png"/><Relationship Id="rId2" Type="http://schemas.openxmlformats.org/officeDocument/2006/relationships/tags" Target="../tags/tag296.xml"/><Relationship Id="rId1" Type="http://schemas.openxmlformats.org/officeDocument/2006/relationships/tags" Target="../tags/tag295.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tags" Target="../tags/tag299.xml"/><Relationship Id="rId1" Type="http://schemas.openxmlformats.org/officeDocument/2006/relationships/image" Target="../media/image13.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tags" Target="../tags/tag300.xml"/></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tags" Target="../tags/tag301.xml"/><Relationship Id="rId2" Type="http://schemas.openxmlformats.org/officeDocument/2006/relationships/image" Target="../media/image46.jpeg"/><Relationship Id="rId1" Type="http://schemas.openxmlformats.org/officeDocument/2006/relationships/image" Target="../media/image45.jpeg"/></Relationships>
</file>

<file path=ppt/slides/_rels/slide76.xml.rels><?xml version="1.0" encoding="UTF-8" standalone="yes"?>
<Relationships xmlns="http://schemas.openxmlformats.org/package/2006/relationships"><Relationship Id="rId9" Type="http://schemas.openxmlformats.org/officeDocument/2006/relationships/tags" Target="../tags/tag310.xml"/><Relationship Id="rId8" Type="http://schemas.openxmlformats.org/officeDocument/2006/relationships/tags" Target="../tags/tag309.xml"/><Relationship Id="rId7" Type="http://schemas.openxmlformats.org/officeDocument/2006/relationships/tags" Target="../tags/tag308.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38" Type="http://schemas.openxmlformats.org/officeDocument/2006/relationships/slideLayout" Target="../slideLayouts/slideLayout51.xml"/><Relationship Id="rId37" Type="http://schemas.openxmlformats.org/officeDocument/2006/relationships/tags" Target="../tags/tag338.xml"/><Relationship Id="rId36" Type="http://schemas.openxmlformats.org/officeDocument/2006/relationships/tags" Target="../tags/tag337.xml"/><Relationship Id="rId35" Type="http://schemas.openxmlformats.org/officeDocument/2006/relationships/tags" Target="../tags/tag336.xml"/><Relationship Id="rId34" Type="http://schemas.openxmlformats.org/officeDocument/2006/relationships/tags" Target="../tags/tag335.xml"/><Relationship Id="rId33" Type="http://schemas.openxmlformats.org/officeDocument/2006/relationships/tags" Target="../tags/tag334.xml"/><Relationship Id="rId32" Type="http://schemas.openxmlformats.org/officeDocument/2006/relationships/tags" Target="../tags/tag333.xml"/><Relationship Id="rId31" Type="http://schemas.openxmlformats.org/officeDocument/2006/relationships/tags" Target="../tags/tag332.xml"/><Relationship Id="rId30" Type="http://schemas.openxmlformats.org/officeDocument/2006/relationships/tags" Target="../tags/tag331.xml"/><Relationship Id="rId3" Type="http://schemas.openxmlformats.org/officeDocument/2006/relationships/tags" Target="../tags/tag304.xml"/><Relationship Id="rId29" Type="http://schemas.openxmlformats.org/officeDocument/2006/relationships/tags" Target="../tags/tag330.xml"/><Relationship Id="rId28" Type="http://schemas.openxmlformats.org/officeDocument/2006/relationships/tags" Target="../tags/tag329.xml"/><Relationship Id="rId27" Type="http://schemas.openxmlformats.org/officeDocument/2006/relationships/tags" Target="../tags/tag328.xml"/><Relationship Id="rId26" Type="http://schemas.openxmlformats.org/officeDocument/2006/relationships/tags" Target="../tags/tag327.xml"/><Relationship Id="rId25" Type="http://schemas.openxmlformats.org/officeDocument/2006/relationships/tags" Target="../tags/tag326.xml"/><Relationship Id="rId24" Type="http://schemas.openxmlformats.org/officeDocument/2006/relationships/tags" Target="../tags/tag325.xml"/><Relationship Id="rId23" Type="http://schemas.openxmlformats.org/officeDocument/2006/relationships/tags" Target="../tags/tag324.xml"/><Relationship Id="rId22" Type="http://schemas.openxmlformats.org/officeDocument/2006/relationships/tags" Target="../tags/tag323.xml"/><Relationship Id="rId21" Type="http://schemas.openxmlformats.org/officeDocument/2006/relationships/tags" Target="../tags/tag322.xml"/><Relationship Id="rId20" Type="http://schemas.openxmlformats.org/officeDocument/2006/relationships/tags" Target="../tags/tag321.xml"/><Relationship Id="rId2" Type="http://schemas.openxmlformats.org/officeDocument/2006/relationships/tags" Target="../tags/tag303.xml"/><Relationship Id="rId19" Type="http://schemas.openxmlformats.org/officeDocument/2006/relationships/tags" Target="../tags/tag320.xml"/><Relationship Id="rId18" Type="http://schemas.openxmlformats.org/officeDocument/2006/relationships/tags" Target="../tags/tag319.xml"/><Relationship Id="rId17" Type="http://schemas.openxmlformats.org/officeDocument/2006/relationships/tags" Target="../tags/tag318.xml"/><Relationship Id="rId16" Type="http://schemas.openxmlformats.org/officeDocument/2006/relationships/tags" Target="../tags/tag317.xml"/><Relationship Id="rId15" Type="http://schemas.openxmlformats.org/officeDocument/2006/relationships/tags" Target="../tags/tag316.xml"/><Relationship Id="rId14" Type="http://schemas.openxmlformats.org/officeDocument/2006/relationships/tags" Target="../tags/tag315.xml"/><Relationship Id="rId13" Type="http://schemas.openxmlformats.org/officeDocument/2006/relationships/tags" Target="../tags/tag314.xml"/><Relationship Id="rId12" Type="http://schemas.openxmlformats.org/officeDocument/2006/relationships/tags" Target="../tags/tag313.xml"/><Relationship Id="rId11" Type="http://schemas.openxmlformats.org/officeDocument/2006/relationships/tags" Target="../tags/tag312.xml"/><Relationship Id="rId10" Type="http://schemas.openxmlformats.org/officeDocument/2006/relationships/tags" Target="../tags/tag311.xml"/><Relationship Id="rId1" Type="http://schemas.openxmlformats.org/officeDocument/2006/relationships/tags" Target="../tags/tag302.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339.xml"/><Relationship Id="rId1" Type="http://schemas.openxmlformats.org/officeDocument/2006/relationships/image" Target="../media/image47.jpeg"/></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340.xml"/><Relationship Id="rId1" Type="http://schemas.openxmlformats.org/officeDocument/2006/relationships/image" Target="../media/image48.jpeg"/></Relationships>
</file>

<file path=ppt/slides/_rels/slide79.xml.rels><?xml version="1.0" encoding="UTF-8" standalone="yes"?>
<Relationships xmlns="http://schemas.openxmlformats.org/package/2006/relationships"><Relationship Id="rId5" Type="http://schemas.openxmlformats.org/officeDocument/2006/relationships/slideLayout" Target="../slideLayouts/slideLayout51.xml"/><Relationship Id="rId4" Type="http://schemas.openxmlformats.org/officeDocument/2006/relationships/tags" Target="../tags/tag341.xml"/><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image" Target="../media/image49.jpe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51.xml"/><Relationship Id="rId4" Type="http://schemas.openxmlformats.org/officeDocument/2006/relationships/image" Target="../media/image12.png"/><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image" Target="../media/image52.jpeg"/><Relationship Id="rId1" Type="http://schemas.openxmlformats.org/officeDocument/2006/relationships/tags" Target="../tags/tag342.xml"/></Relationships>
</file>

<file path=ppt/slides/_rels/slide81.xml.rels><?xml version="1.0" encoding="UTF-8" standalone="yes"?>
<Relationships xmlns="http://schemas.openxmlformats.org/package/2006/relationships"><Relationship Id="rId5" Type="http://schemas.openxmlformats.org/officeDocument/2006/relationships/slideLayout" Target="../slideLayouts/slideLayout51.xml"/><Relationship Id="rId4" Type="http://schemas.openxmlformats.org/officeDocument/2006/relationships/tags" Target="../tags/tag343.xml"/><Relationship Id="rId3" Type="http://schemas.openxmlformats.org/officeDocument/2006/relationships/image" Target="../media/image53.png"/><Relationship Id="rId2" Type="http://schemas.microsoft.com/office/2007/relationships/media" Target="file:///E:\&#24352;&#32418;&#33395;&#30340;&#25991;&#20214;\&#31934;&#21697;&#35838;&#20214;\&#31532;&#21313;&#31456;&#24863;&#26579;&#30340;&#39044;&#38450;&#21644;&#25511;&#21046;\&#26080;&#33740;&#23481;&#22120;&#30340;&#20351;&#29992;.MPG" TargetMode="External"/><Relationship Id="rId1" Type="http://schemas.openxmlformats.org/officeDocument/2006/relationships/video" Target="file:///E:\&#24352;&#32418;&#33395;&#30340;&#25991;&#20214;\&#31934;&#21697;&#35838;&#20214;\&#31532;&#21313;&#31456;&#24863;&#26579;&#30340;&#39044;&#38450;&#21644;&#25511;&#21046;\&#26080;&#33740;&#23481;&#22120;&#30340;&#20351;&#29992;.MPG" TargetMode="External"/></Relationships>
</file>

<file path=ppt/slides/_rels/slide82.xml.rels><?xml version="1.0" encoding="UTF-8" standalone="yes"?>
<Relationships xmlns="http://schemas.openxmlformats.org/package/2006/relationships"><Relationship Id="rId6" Type="http://schemas.openxmlformats.org/officeDocument/2006/relationships/slideLayout" Target="../slideLayouts/slideLayout51.xml"/><Relationship Id="rId5" Type="http://schemas.openxmlformats.org/officeDocument/2006/relationships/tags" Target="../tags/tag344.xml"/><Relationship Id="rId4" Type="http://schemas.openxmlformats.org/officeDocument/2006/relationships/image" Target="../media/image57.jpeg"/><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image" Target="../media/image54.jpeg"/></Relationships>
</file>

<file path=ppt/slides/_rels/slide83.xml.rels><?xml version="1.0" encoding="UTF-8" standalone="yes"?>
<Relationships xmlns="http://schemas.openxmlformats.org/package/2006/relationships"><Relationship Id="rId5" Type="http://schemas.openxmlformats.org/officeDocument/2006/relationships/slideLayout" Target="../slideLayouts/slideLayout51.xml"/><Relationship Id="rId4" Type="http://schemas.openxmlformats.org/officeDocument/2006/relationships/tags" Target="../tags/tag345.xml"/><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image" Target="../media/image58.jpeg"/></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image" Target="../media/image61.jpeg"/><Relationship Id="rId1" Type="http://schemas.openxmlformats.org/officeDocument/2006/relationships/tags" Target="../tags/tag346.xml"/></Relationships>
</file>

<file path=ppt/slides/_rels/slide85.xml.rels><?xml version="1.0" encoding="UTF-8" standalone="yes"?>
<Relationships xmlns="http://schemas.openxmlformats.org/package/2006/relationships"><Relationship Id="rId6" Type="http://schemas.openxmlformats.org/officeDocument/2006/relationships/slideLayout" Target="../slideLayouts/slideLayout51.xml"/><Relationship Id="rId5" Type="http://schemas.openxmlformats.org/officeDocument/2006/relationships/tags" Target="../tags/tag347.xml"/><Relationship Id="rId4" Type="http://schemas.openxmlformats.org/officeDocument/2006/relationships/image" Target="../media/image63.png"/><Relationship Id="rId3" Type="http://schemas.openxmlformats.org/officeDocument/2006/relationships/image" Target="../media/image62.png"/><Relationship Id="rId2" Type="http://schemas.microsoft.com/office/2007/relationships/media" Target="file:///E:\&#24352;&#32418;&#33395;&#30340;&#25991;&#20214;\&#31934;&#21697;&#35838;&#20214;\&#31532;&#21313;&#31456;&#24863;&#26579;&#30340;&#39044;&#38450;&#21644;&#25511;&#21046;\&#26080;&#33740;&#21253;&#30340;&#20351;&#29992;.MPG" TargetMode="External"/><Relationship Id="rId1" Type="http://schemas.openxmlformats.org/officeDocument/2006/relationships/video" Target="file:///E:\&#24352;&#32418;&#33395;&#30340;&#25991;&#20214;\&#31934;&#21697;&#35838;&#20214;\&#31532;&#21313;&#31456;&#24863;&#26579;&#30340;&#39044;&#38450;&#21644;&#25511;&#21046;\&#26080;&#33740;&#21253;&#30340;&#20351;&#29992;.MPG" TargetMode="External"/></Relationships>
</file>

<file path=ppt/slides/_rels/slide86.xml.rels><?xml version="1.0" encoding="UTF-8" standalone="yes"?>
<Relationships xmlns="http://schemas.openxmlformats.org/package/2006/relationships"><Relationship Id="rId6" Type="http://schemas.openxmlformats.org/officeDocument/2006/relationships/slideLayout" Target="../slideLayouts/slideLayout51.xml"/><Relationship Id="rId5" Type="http://schemas.openxmlformats.org/officeDocument/2006/relationships/tags" Target="../tags/tag348.xml"/><Relationship Id="rId4" Type="http://schemas.openxmlformats.org/officeDocument/2006/relationships/image" Target="../media/image66.jpeg"/><Relationship Id="rId3" Type="http://schemas.openxmlformats.org/officeDocument/2006/relationships/image" Target="../media/image65.jpeg"/><Relationship Id="rId2" Type="http://schemas.openxmlformats.org/officeDocument/2006/relationships/image" Target="../media/image63.png"/><Relationship Id="rId1" Type="http://schemas.openxmlformats.org/officeDocument/2006/relationships/image" Target="../media/image64.jpeg"/></Relationships>
</file>

<file path=ppt/slides/_rels/slide87.xml.rels><?xml version="1.0" encoding="UTF-8" standalone="yes"?>
<Relationships xmlns="http://schemas.openxmlformats.org/package/2006/relationships"><Relationship Id="rId9" Type="http://schemas.openxmlformats.org/officeDocument/2006/relationships/notesSlide" Target="../notesSlides/notesSlide27.xml"/><Relationship Id="rId8" Type="http://schemas.openxmlformats.org/officeDocument/2006/relationships/slideLayout" Target="../slideLayouts/slideLayout51.xml"/><Relationship Id="rId7" Type="http://schemas.openxmlformats.org/officeDocument/2006/relationships/tags" Target="../tags/tag349.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 Id="rId3" Type="http://schemas.openxmlformats.org/officeDocument/2006/relationships/image" Target="../media/image68.jpeg"/><Relationship Id="rId2" Type="http://schemas.openxmlformats.org/officeDocument/2006/relationships/image" Target="../media/image64.jpeg"/><Relationship Id="rId1" Type="http://schemas.openxmlformats.org/officeDocument/2006/relationships/image" Target="../media/image67.jpeg"/></Relationships>
</file>

<file path=ppt/slides/_rels/slide88.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tags" Target="../tags/tag350.xml"/><Relationship Id="rId2" Type="http://schemas.openxmlformats.org/officeDocument/2006/relationships/image" Target="../media/image73.jpeg"/><Relationship Id="rId1" Type="http://schemas.openxmlformats.org/officeDocument/2006/relationships/image" Target="../media/image72.jpeg"/></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image" Target="../media/image74.jpeg"/><Relationship Id="rId1" Type="http://schemas.openxmlformats.org/officeDocument/2006/relationships/tags" Target="../tags/tag35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tags" Target="../tags/tag27.xml"/><Relationship Id="rId1" Type="http://schemas.openxmlformats.org/officeDocument/2006/relationships/image" Target="../media/image13.png"/></Relationships>
</file>

<file path=ppt/slides/_rels/slide90.xml.rels><?xml version="1.0" encoding="UTF-8" standalone="yes"?>
<Relationships xmlns="http://schemas.openxmlformats.org/package/2006/relationships"><Relationship Id="rId6" Type="http://schemas.openxmlformats.org/officeDocument/2006/relationships/slideLayout" Target="../slideLayouts/slideLayout51.xml"/><Relationship Id="rId5" Type="http://schemas.openxmlformats.org/officeDocument/2006/relationships/tags" Target="../tags/tag352.xml"/><Relationship Id="rId4" Type="http://schemas.openxmlformats.org/officeDocument/2006/relationships/image" Target="../media/image78.jpeg"/><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image" Target="../media/image75.jpeg"/></Relationships>
</file>

<file path=ppt/slides/_rels/slide91.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image" Target="../media/image79.png"/><Relationship Id="rId2" Type="http://schemas.openxmlformats.org/officeDocument/2006/relationships/tags" Target="../tags/tag354.xml"/><Relationship Id="rId1" Type="http://schemas.openxmlformats.org/officeDocument/2006/relationships/tags" Target="../tags/tag353.xml"/></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355.xml"/><Relationship Id="rId1" Type="http://schemas.openxmlformats.org/officeDocument/2006/relationships/image" Target="../media/image80.jpeg"/></Relationships>
</file>

<file path=ppt/slides/_rels/slide93.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tags" Target="../tags/tag356.xml"/><Relationship Id="rId2" Type="http://schemas.openxmlformats.org/officeDocument/2006/relationships/image" Target="../media/image82.jpeg"/><Relationship Id="rId1" Type="http://schemas.openxmlformats.org/officeDocument/2006/relationships/image" Target="../media/image81.jpeg"/></Relationships>
</file>

<file path=ppt/slides/_rels/slide94.xml.rels><?xml version="1.0" encoding="UTF-8" standalone="yes"?>
<Relationships xmlns="http://schemas.openxmlformats.org/package/2006/relationships"><Relationship Id="rId5" Type="http://schemas.openxmlformats.org/officeDocument/2006/relationships/slideLayout" Target="../slideLayouts/slideLayout51.xml"/><Relationship Id="rId4" Type="http://schemas.openxmlformats.org/officeDocument/2006/relationships/tags" Target="../tags/tag357.xml"/><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image" Target="../media/image80.jpeg"/></Relationships>
</file>

<file path=ppt/slides/_rels/slide95.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51.xml"/><Relationship Id="rId2" Type="http://schemas.openxmlformats.org/officeDocument/2006/relationships/tags" Target="../tags/tag358.xml"/><Relationship Id="rId1" Type="http://schemas.openxmlformats.org/officeDocument/2006/relationships/image" Target="../media/image85.emf"/></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72.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2162175" y="1555750"/>
            <a:ext cx="6278880" cy="1753235"/>
          </a:xfrm>
          <a:prstGeom prst="rect">
            <a:avLst/>
          </a:prstGeom>
          <a:noFill/>
        </p:spPr>
        <p:txBody>
          <a:bodyPr wrap="square" rtlCol="0">
            <a:spAutoFit/>
          </a:bodyPr>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微软雅黑" panose="020B0503020204020204" charset="-122"/>
                <a:ea typeface="微软雅黑" panose="020B0503020204020204" charset="-122"/>
                <a:cs typeface="微软雅黑" panose="020B0503020204020204" charset="-122"/>
              </a:rPr>
              <a:t>基础护理学</a:t>
            </a:r>
            <a:endParaRPr lang="zh-CN" altLang="en-US" sz="7200" b="1">
              <a:solidFill>
                <a:schemeClr val="bg1"/>
              </a:solidFill>
              <a:effectLst>
                <a:outerShdw blurRad="50800" dist="38100" dir="5400000" algn="t"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p:txBody>
      </p:sp>
      <p:grpSp>
        <p:nvGrpSpPr>
          <p:cNvPr id="18" name="组合 17"/>
          <p:cNvGrpSpPr/>
          <p:nvPr/>
        </p:nvGrpSpPr>
        <p:grpSpPr>
          <a:xfrm>
            <a:off x="3005614" y="3482936"/>
            <a:ext cx="2689860" cy="686435"/>
            <a:chOff x="8046" y="6890"/>
            <a:chExt cx="3107" cy="1081"/>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7" name="文本框 16"/>
            <p:cNvSpPr txBox="1"/>
            <p:nvPr/>
          </p:nvSpPr>
          <p:spPr>
            <a:xfrm>
              <a:off x="8124" y="7004"/>
              <a:ext cx="2951" cy="967"/>
            </a:xfrm>
            <a:prstGeom prst="rect">
              <a:avLst/>
            </a:prstGeom>
            <a:noFill/>
          </p:spPr>
          <p:txBody>
            <a:bodyPr wrap="square" rtlCol="0">
              <a:spAutoFit/>
            </a:bodyPr>
            <a:p>
              <a:pPr algn="ctr"/>
              <a:r>
                <a:rPr lang="zh-CN" altLang="en-US" sz="2400">
                  <a:solidFill>
                    <a:schemeClr val="bg1"/>
                  </a:solidFill>
                  <a:latin typeface="微软雅黑" panose="020B0503020204020204" charset="-122"/>
                  <a:ea typeface="微软雅黑" panose="020B0503020204020204" charset="-122"/>
                  <a:cs typeface="微软雅黑" panose="020B0503020204020204" charset="-122"/>
                </a:rPr>
                <a:t>北京出版社</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一、医院感染的概念与分类</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67715" y="1844675"/>
            <a:ext cx="10651490" cy="3637915"/>
          </a:xfrm>
          <a:prstGeom prst="rect">
            <a:avLst/>
          </a:prstGeom>
          <a:noFill/>
        </p:spPr>
        <p:txBody>
          <a:bodyPr wrap="square" rtlCol="0">
            <a:noAutofit/>
          </a:bodyPr>
          <a:p>
            <a:pPr algn="l">
              <a:lnSpc>
                <a:spcPct val="150000"/>
              </a:lnSpc>
            </a:pPr>
            <a:r>
              <a:rPr lang="zh-CN" altLang="en-US" sz="1800" dirty="0">
                <a:latin typeface="微软雅黑" panose="020B0503020204020204" charset="-122"/>
                <a:ea typeface="微软雅黑" panose="020B0503020204020204" charset="-122"/>
                <a:cs typeface="微软雅黑" panose="020B0503020204020204" charset="-122"/>
                <a:sym typeface="+mn-ea"/>
              </a:rPr>
              <a:t>（一）医院感染的概念</a:t>
            </a:r>
            <a:endParaRPr lang="zh-CN" altLang="en-US" sz="1800" dirty="0">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18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又称</a:t>
            </a:r>
            <a:r>
              <a:rPr lang="zh-CN" altLang="en-US" sz="18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医院获得性感染</a:t>
            </a:r>
            <a:r>
              <a:rPr lang="zh-CN" altLang="en-US" sz="18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是指任何人员在医院活动期间，遭受病原体侵袭而引起的任何诊断明确的感染或疾病</a:t>
            </a:r>
            <a:r>
              <a:rPr lang="zh-CN" altLang="en-US" sz="18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a:t>
            </a:r>
            <a:endParaRPr lang="zh-CN" altLang="en-US" sz="18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endParaRPr>
          </a:p>
          <a:p>
            <a:pPr marL="342900" marR="0" lvl="0" indent="-342900" algn="l" defTabSz="914400" rtl="0" eaLnBrk="1" fontAlgn="base" latinLnBrk="0" hangingPunct="1">
              <a:lnSpc>
                <a:spcPct val="90000"/>
              </a:lnSpc>
              <a:spcBef>
                <a:spcPct val="20000"/>
              </a:spcBef>
              <a:spcAft>
                <a:spcPct val="0"/>
              </a:spcAft>
              <a:buClrTx/>
              <a:buSzTx/>
              <a:buFont typeface="Wingdings" panose="05000000000000000000" pitchFamily="2" charset="2"/>
              <a:buNone/>
              <a:defRPr/>
            </a:pPr>
            <a:r>
              <a:rPr lang="zh-CN" altLang="en-US" sz="1800" noProof="0" dirty="0" smtClean="0">
                <a:ln>
                  <a:noFill/>
                </a:ln>
                <a:solidFill>
                  <a:schemeClr val="accent2"/>
                </a:solidFill>
                <a:effectLst/>
                <a:uLnTx/>
                <a:uFillTx/>
                <a:latin typeface="微软雅黑" panose="020B0503020204020204" charset="-122"/>
                <a:ea typeface="微软雅黑" panose="020B0503020204020204" charset="-122"/>
                <a:cs typeface="微软雅黑" panose="020B0503020204020204" charset="-122"/>
                <a:sym typeface="+mn-ea"/>
              </a:rPr>
              <a:t>内涵：</a:t>
            </a:r>
            <a:endParaRPr kumimoji="0" lang="zh-CN" altLang="en-US" sz="1800" i="0" u="none" strike="noStrike" kern="1200" cap="none" spc="0" normalizeH="0" baseline="0" noProof="0" dirty="0" smtClean="0">
              <a:ln>
                <a:noFill/>
              </a:ln>
              <a:solidFill>
                <a:schemeClr val="accent2"/>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base" latinLnBrk="0" hangingPunct="1">
              <a:lnSpc>
                <a:spcPct val="150000"/>
              </a:lnSpc>
              <a:spcBef>
                <a:spcPct val="20000"/>
              </a:spcBef>
              <a:spcAft>
                <a:spcPct val="0"/>
              </a:spcAft>
              <a:buClrTx/>
              <a:buSzTx/>
              <a:buFontTx/>
              <a:buNone/>
              <a:defRPr/>
            </a:pPr>
            <a:r>
              <a:rPr lang="zh-CN" altLang="en-US" sz="180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  ①</a:t>
            </a:r>
            <a:r>
              <a:rPr lang="zh-CN" altLang="en-US" sz="1800" noProof="0" dirty="0" smtClean="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病原体的获得或感染的发生是在医院内。 </a:t>
            </a:r>
            <a:endParaRPr kumimoji="0" lang="zh-CN" altLang="en-US" sz="1800" i="0" u="none" strike="noStrike" kern="1200" cap="none" spc="0" normalizeH="0" baseline="0" noProof="0" dirty="0" smtClean="0">
              <a:ln>
                <a:noFill/>
              </a:ln>
              <a:solidFill>
                <a:srgbClr val="C00000"/>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base" latinLnBrk="0" hangingPunct="1">
              <a:lnSpc>
                <a:spcPct val="150000"/>
              </a:lnSpc>
              <a:spcBef>
                <a:spcPct val="20000"/>
              </a:spcBef>
              <a:spcAft>
                <a:spcPct val="0"/>
              </a:spcAft>
              <a:buClrTx/>
              <a:buSzTx/>
              <a:buFont typeface="Wingdings" panose="05000000000000000000" pitchFamily="2" charset="2"/>
              <a:buNone/>
              <a:defRPr/>
            </a:pPr>
            <a:r>
              <a:rPr lang="zh-CN" altLang="en-US" sz="180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 包括出院以后才出现症状的感染，但不包括入院时已有的或已潜伏的感染 </a:t>
            </a:r>
            <a:endParaRPr kumimoji="0" lang="zh-CN" altLang="en-US" sz="1800"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base" latinLnBrk="0" hangingPunct="1">
              <a:lnSpc>
                <a:spcPct val="150000"/>
              </a:lnSpc>
              <a:spcBef>
                <a:spcPct val="20000"/>
              </a:spcBef>
              <a:spcAft>
                <a:spcPct val="0"/>
              </a:spcAft>
              <a:buClrTx/>
              <a:buSzTx/>
              <a:buFontTx/>
              <a:buNone/>
              <a:defRPr/>
            </a:pPr>
            <a:r>
              <a:rPr lang="zh-CN" altLang="en-US" sz="180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  ②</a:t>
            </a:r>
            <a:r>
              <a:rPr lang="zh-CN" altLang="en-US" sz="1800" noProof="0" dirty="0" smtClean="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所涉及的对象包括一切在医院内活动的人员。</a:t>
            </a:r>
            <a:endParaRPr kumimoji="0" lang="zh-CN" altLang="en-US" sz="1800" i="0" u="none" strike="noStrike" kern="1200" cap="none" spc="0" normalizeH="0" baseline="0" noProof="0" dirty="0" smtClean="0">
              <a:ln>
                <a:noFill/>
              </a:ln>
              <a:solidFill>
                <a:srgbClr val="C00000"/>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base" latinLnBrk="0" hangingPunct="1">
              <a:lnSpc>
                <a:spcPct val="150000"/>
              </a:lnSpc>
              <a:spcBef>
                <a:spcPct val="20000"/>
              </a:spcBef>
              <a:spcAft>
                <a:spcPct val="0"/>
              </a:spcAft>
              <a:buClrTx/>
              <a:buSzTx/>
              <a:buFont typeface="Wingdings" panose="05000000000000000000" pitchFamily="2" charset="2"/>
              <a:buNone/>
              <a:defRPr/>
            </a:pPr>
            <a:r>
              <a:rPr lang="zh-CN" altLang="en-US" sz="180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  包括门诊患者、住院患者、陪护人员、探视者及医院工作人员。主要研究对象是住院患者</a:t>
            </a:r>
            <a:endParaRPr kumimoji="0" lang="zh-CN" altLang="en-US" sz="1800"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algn="l">
              <a:lnSpc>
                <a:spcPct val="150000"/>
              </a:lnSpc>
            </a:pPr>
            <a:endParaRPr kumimoji="0" lang="zh-CN" altLang="en-US" sz="18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algn="l">
              <a:lnSpc>
                <a:spcPct val="150000"/>
              </a:lnSpc>
            </a:pP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92" name="矩形 91"/>
          <p:cNvSpPr/>
          <p:nvPr>
            <p:custDataLst>
              <p:tags r:id="rId2"/>
            </p:custDataLst>
          </p:nvPr>
        </p:nvSpPr>
        <p:spPr>
          <a:xfrm>
            <a:off x="336550" y="1412240"/>
            <a:ext cx="11518900" cy="468947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p:cNvSpPr>
          <p:nvPr>
            <p:ph idx="4294967295"/>
          </p:nvPr>
        </p:nvSpPr>
        <p:spPr>
          <a:xfrm>
            <a:off x="3359785" y="1844675"/>
            <a:ext cx="2752725" cy="398780"/>
          </a:xfrm>
        </p:spPr>
        <p:txBody>
          <a:bodyPr vert="horz" wrap="square" lIns="121920" tIns="60960" rIns="121920" bIns="60960" anchor="t" anchorCtr="0">
            <a:noAutofit/>
          </a:bodyPr>
          <a:p>
            <a:pPr algn="ctr" eaLnBrk="1" hangingPunct="1">
              <a:lnSpc>
                <a:spcPct val="90000"/>
              </a:lnSpc>
              <a:buFont typeface="Wingdings" panose="05000000000000000000" pitchFamily="2" charset="2"/>
              <a:buNone/>
            </a:pPr>
            <a:r>
              <a:rPr lang="zh-CN" altLang="en-US" sz="2000" b="1" dirty="0">
                <a:solidFill>
                  <a:srgbClr val="2D2D8A"/>
                </a:solidFill>
              </a:rPr>
              <a:t>外源性感染 </a:t>
            </a:r>
            <a:endParaRPr lang="zh-CN" altLang="en-US" sz="2000" b="1" dirty="0">
              <a:solidFill>
                <a:srgbClr val="2D2D8A"/>
              </a:solidFill>
            </a:endParaRPr>
          </a:p>
        </p:txBody>
      </p:sp>
      <p:sp>
        <p:nvSpPr>
          <p:cNvPr id="9220" name="Text Box 4"/>
          <p:cNvSpPr txBox="1">
            <a:spLocks noChangeArrowheads="1"/>
          </p:cNvSpPr>
          <p:nvPr/>
        </p:nvSpPr>
        <p:spPr bwMode="auto">
          <a:xfrm>
            <a:off x="3661622" y="4077335"/>
            <a:ext cx="2377440" cy="398780"/>
          </a:xfrm>
          <a:prstGeom prst="rect">
            <a:avLst/>
          </a:prstGeom>
          <a:noFill/>
          <a:ln w="9525">
            <a:noFill/>
            <a:miter lim="800000"/>
          </a:ln>
          <a:effectLst/>
        </p:spPr>
        <p:txBody>
          <a:bodyPr wrap="square">
            <a:spAutoFit/>
          </a:bodyPr>
          <a:lstStyle/>
          <a:p>
            <a:pPr marR="0" defTabSz="914400">
              <a:spcBef>
                <a:spcPct val="50000"/>
              </a:spcBef>
              <a:buClrTx/>
              <a:buSzTx/>
              <a:buFontTx/>
              <a:buNone/>
              <a:defRPr/>
            </a:pPr>
            <a:r>
              <a:rPr kumimoji="0" lang="en-US" altLang="zh-CN" sz="2000" b="1" kern="1200" cap="none" spc="0" normalizeH="0" baseline="0" noProof="0" dirty="0">
                <a:effectLst>
                  <a:outerShdw blurRad="38100" dist="38100" dir="2700000" algn="tl">
                    <a:srgbClr val="000000"/>
                  </a:outerShdw>
                </a:effectLst>
                <a:latin typeface="微软雅黑" panose="020B0503020204020204" charset="-122"/>
                <a:ea typeface="微软雅黑" panose="020B0503020204020204" charset="-122"/>
                <a:cs typeface="微软雅黑" panose="020B0503020204020204" charset="-122"/>
              </a:rPr>
              <a:t>   </a:t>
            </a:r>
            <a:r>
              <a:rPr kumimoji="0" lang="zh-CN" altLang="en-US" sz="2000" b="1" kern="1200" cap="none" spc="0" normalizeH="0" baseline="0" noProof="0" dirty="0">
                <a:solidFill>
                  <a:schemeClr val="accent6"/>
                </a:solidFill>
                <a:latin typeface="微软雅黑" panose="020B0503020204020204" charset="-122"/>
                <a:ea typeface="微软雅黑" panose="020B0503020204020204" charset="-122"/>
                <a:cs typeface="微软雅黑" panose="020B0503020204020204" charset="-122"/>
              </a:rPr>
              <a:t>内源性感染   </a:t>
            </a:r>
            <a:endParaRPr kumimoji="0" lang="zh-CN" altLang="en-US" sz="2000" b="1" kern="1200" cap="none" spc="0" normalizeH="0" baseline="0" noProof="0" dirty="0">
              <a:solidFill>
                <a:schemeClr val="accent6"/>
              </a:solidFill>
              <a:latin typeface="微软雅黑" panose="020B0503020204020204" charset="-122"/>
              <a:ea typeface="微软雅黑" panose="020B0503020204020204" charset="-122"/>
              <a:cs typeface="微软雅黑" panose="020B0503020204020204" charset="-122"/>
            </a:endParaRPr>
          </a:p>
        </p:txBody>
      </p:sp>
      <p:sp>
        <p:nvSpPr>
          <p:cNvPr id="9223" name="Text Box 7"/>
          <p:cNvSpPr txBox="1">
            <a:spLocks noChangeArrowheads="1"/>
          </p:cNvSpPr>
          <p:nvPr/>
        </p:nvSpPr>
        <p:spPr bwMode="auto">
          <a:xfrm>
            <a:off x="5774478" y="4004945"/>
            <a:ext cx="4747684" cy="1337945"/>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是指患者自身携带的病原体引起的感染。</a:t>
            </a:r>
            <a:endParaRPr kumimoji="0" lang="en-US" altLang="zh-CN" sz="1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50000"/>
              </a:spcBef>
              <a:spcAft>
                <a:spcPct val="0"/>
              </a:spcAft>
              <a:buClrTx/>
              <a:buSzTx/>
              <a:buFontTx/>
              <a:buNone/>
              <a:defRPr/>
            </a:pPr>
            <a:endParaRPr kumimoji="0" lang="en-US" altLang="zh-CN" sz="18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
        <p:nvSpPr>
          <p:cNvPr id="9226" name="Text Box 10"/>
          <p:cNvSpPr txBox="1">
            <a:spLocks noChangeArrowheads="1"/>
          </p:cNvSpPr>
          <p:nvPr/>
        </p:nvSpPr>
        <p:spPr bwMode="auto">
          <a:xfrm>
            <a:off x="5774691" y="1739689"/>
            <a:ext cx="4614333" cy="133794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marL="0" marR="0" lvl="0" indent="0" algn="l" defTabSz="914400" rtl="0" eaLnBrk="1" fontAlgn="base" latinLnBrk="0" hangingPunct="1">
              <a:lnSpc>
                <a:spcPct val="150000"/>
              </a:lnSpc>
              <a:spcBef>
                <a:spcPct val="50000"/>
              </a:spcBef>
              <a:spcAft>
                <a:spcPct val="0"/>
              </a:spcAft>
              <a:buClrTx/>
              <a:buSzTx/>
              <a:buFontTx/>
              <a:buNone/>
              <a:defRPr/>
            </a:pPr>
            <a:r>
              <a:rPr kumimoji="0" lang="zh-CN" altLang="en-US" sz="18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是指病原体来自于患者体外，通过直接或间接感染途径，病原体由一个人传播给另一个人而形成的感染。</a:t>
            </a:r>
            <a:endParaRPr kumimoji="0" lang="zh-CN" altLang="en-US" sz="18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
        <p:nvSpPr>
          <p:cNvPr id="8199" name="矩形 15"/>
          <p:cNvSpPr/>
          <p:nvPr/>
        </p:nvSpPr>
        <p:spPr>
          <a:xfrm>
            <a:off x="3359785" y="2277745"/>
            <a:ext cx="2679065" cy="398780"/>
          </a:xfrm>
          <a:prstGeom prst="rect">
            <a:avLst/>
          </a:prstGeom>
          <a:noFill/>
          <a:ln w="9525">
            <a:noFill/>
          </a:ln>
        </p:spPr>
        <p:txBody>
          <a:bodyPr wrap="square">
            <a:spAutoFit/>
          </a:bodyPr>
          <a:p>
            <a:pPr algn="ctr"/>
            <a:r>
              <a:rPr lang="zh-CN" altLang="en-US" sz="2000" b="1" dirty="0">
                <a:solidFill>
                  <a:srgbClr val="080808"/>
                </a:solidFill>
                <a:latin typeface="微软雅黑" panose="020B0503020204020204" charset="-122"/>
                <a:ea typeface="微软雅黑" panose="020B0503020204020204" charset="-122"/>
              </a:rPr>
              <a:t>（交叉感染）</a:t>
            </a:r>
            <a:endParaRPr lang="zh-CN" altLang="en-US" sz="2000" b="1" dirty="0">
              <a:solidFill>
                <a:srgbClr val="080808"/>
              </a:solidFill>
              <a:latin typeface="微软雅黑" panose="020B0503020204020204" charset="-122"/>
              <a:ea typeface="微软雅黑" panose="020B0503020204020204" charset="-122"/>
            </a:endParaRPr>
          </a:p>
        </p:txBody>
      </p:sp>
      <p:sp>
        <p:nvSpPr>
          <p:cNvPr id="8200" name="矩形 16"/>
          <p:cNvSpPr/>
          <p:nvPr/>
        </p:nvSpPr>
        <p:spPr>
          <a:xfrm>
            <a:off x="3351107" y="4509771"/>
            <a:ext cx="2688167" cy="398780"/>
          </a:xfrm>
          <a:prstGeom prst="rect">
            <a:avLst/>
          </a:prstGeom>
          <a:noFill/>
          <a:ln w="9525">
            <a:noFill/>
          </a:ln>
        </p:spPr>
        <p:txBody>
          <a:bodyPr>
            <a:spAutoFit/>
          </a:bodyPr>
          <a:p>
            <a:pPr algn="ctr"/>
            <a:r>
              <a:rPr lang="zh-CN" altLang="en-US" sz="2000" b="1" dirty="0">
                <a:solidFill>
                  <a:srgbClr val="080808"/>
                </a:solidFill>
                <a:latin typeface="微软雅黑" panose="020B0503020204020204" charset="-122"/>
                <a:ea typeface="微软雅黑" panose="020B0503020204020204" charset="-122"/>
              </a:rPr>
              <a:t>（自身感染）</a:t>
            </a:r>
            <a:endParaRPr lang="zh-CN" altLang="en-US" sz="2000" b="1" dirty="0">
              <a:solidFill>
                <a:srgbClr val="080808"/>
              </a:solidFill>
              <a:latin typeface="微软雅黑" panose="020B0503020204020204" charset="-122"/>
              <a:ea typeface="微软雅黑" panose="020B0503020204020204" charset="-122"/>
            </a:endParaRPr>
          </a:p>
        </p:txBody>
      </p:sp>
      <p:sp>
        <p:nvSpPr>
          <p:cNvPr id="12297" name="矩形 8"/>
          <p:cNvSpPr>
            <a:spLocks noChangeArrowheads="1"/>
          </p:cNvSpPr>
          <p:nvPr/>
        </p:nvSpPr>
        <p:spPr bwMode="auto">
          <a:xfrm>
            <a:off x="1705610" y="3061970"/>
            <a:ext cx="172466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（二）医院感染的分类</a:t>
            </a:r>
            <a:endParaRPr kumimoji="0" lang="en-US"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16396" name="AutoShape 12"/>
          <p:cNvSpPr/>
          <p:nvPr/>
        </p:nvSpPr>
        <p:spPr>
          <a:xfrm>
            <a:off x="3431541" y="1989667"/>
            <a:ext cx="383116" cy="2880783"/>
          </a:xfrm>
          <a:prstGeom prst="leftBrace">
            <a:avLst>
              <a:gd name="adj1" fmla="val 62661"/>
              <a:gd name="adj2" fmla="val 51255"/>
            </a:avLst>
          </a:prstGeom>
          <a:noFill/>
          <a:ln w="38100" cap="flat" cmpd="sng">
            <a:solidFill>
              <a:schemeClr val="tx1"/>
            </a:solidFill>
            <a:prstDash val="solid"/>
            <a:headEnd type="none" w="med" len="med"/>
            <a:tailEnd type="none" w="med" len="med"/>
          </a:ln>
        </p:spPr>
        <p:txBody>
          <a:bodyPr wrap="none" anchor="ctr" anchorCtr="0"/>
          <a:p>
            <a:endParaRPr lang="zh-CN" altLang="en-US" sz="100" dirty="0">
              <a:latin typeface="Tahoma" panose="020B0604030504040204" pitchFamily="34" charset="0"/>
            </a:endParaRPr>
          </a:p>
        </p:txBody>
      </p:sp>
      <p:sp>
        <p:nvSpPr>
          <p:cNvPr id="23" name="Title 6"/>
          <p:cNvSpPr txBox="1"/>
          <p:nvPr>
            <p:custDataLst>
              <p:tags r:id="rId1"/>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一、医院感染的概念与分类</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6396"/>
                                        </p:tgtEl>
                                        <p:attrNameLst>
                                          <p:attrName>style.visibility</p:attrName>
                                        </p:attrNameLst>
                                      </p:cBhvr>
                                      <p:to>
                                        <p:strVal val="visible"/>
                                      </p:to>
                                    </p:set>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9219">
                                            <p:txEl>
                                              <p:charRg st="0" end="7"/>
                                            </p:txEl>
                                          </p:spTgt>
                                        </p:tgtEl>
                                        <p:attrNameLst>
                                          <p:attrName>style.visibility</p:attrName>
                                        </p:attrNameLst>
                                      </p:cBhvr>
                                      <p:to>
                                        <p:strVal val="visible"/>
                                      </p:to>
                                    </p:set>
                                    <p:anim calcmode="lin" valueType="num">
                                      <p:cBhvr additive="base">
                                        <p:cTn id="10" dur="500" fill="hold"/>
                                        <p:tgtEl>
                                          <p:spTgt spid="9219">
                                            <p:txEl>
                                              <p:charRg st="0" end="7"/>
                                            </p:txEl>
                                          </p:spTgt>
                                        </p:tgtEl>
                                        <p:attrNameLst>
                                          <p:attrName>ppt_x</p:attrName>
                                        </p:attrNameLst>
                                      </p:cBhvr>
                                      <p:tavLst>
                                        <p:tav tm="0">
                                          <p:val>
                                            <p:strVal val="0-#ppt_w/2"/>
                                          </p:val>
                                        </p:tav>
                                        <p:tav tm="100000">
                                          <p:val>
                                            <p:strVal val="#ppt_x"/>
                                          </p:val>
                                        </p:tav>
                                      </p:tavLst>
                                    </p:anim>
                                    <p:anim calcmode="lin" valueType="num">
                                      <p:cBhvr additive="base">
                                        <p:cTn id="11" dur="500" fill="hold"/>
                                        <p:tgtEl>
                                          <p:spTgt spid="9219">
                                            <p:txEl>
                                              <p:charRg st="0" end="7"/>
                                            </p:txEl>
                                          </p:spTgt>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2" fill="hold" grpId="0" nodeType="afterEffect">
                                  <p:stCondLst>
                                    <p:cond delay="0"/>
                                  </p:stCondLst>
                                  <p:childTnLst>
                                    <p:set>
                                      <p:cBhvr>
                                        <p:cTn id="14" dur="1" fill="hold">
                                          <p:stCondLst>
                                            <p:cond delay="0"/>
                                          </p:stCondLst>
                                        </p:cTn>
                                        <p:tgtEl>
                                          <p:spTgt spid="9220"/>
                                        </p:tgtEl>
                                        <p:attrNameLst>
                                          <p:attrName>style.visibility</p:attrName>
                                        </p:attrNameLst>
                                      </p:cBhvr>
                                      <p:to>
                                        <p:strVal val="visible"/>
                                      </p:to>
                                    </p:set>
                                    <p:anim calcmode="lin" valueType="num">
                                      <p:cBhvr additive="base">
                                        <p:cTn id="15" dur="500" fill="hold"/>
                                        <p:tgtEl>
                                          <p:spTgt spid="9220"/>
                                        </p:tgtEl>
                                        <p:attrNameLst>
                                          <p:attrName>ppt_x</p:attrName>
                                        </p:attrNameLst>
                                      </p:cBhvr>
                                      <p:tavLst>
                                        <p:tav tm="0">
                                          <p:val>
                                            <p:strVal val="1+#ppt_w/2"/>
                                          </p:val>
                                        </p:tav>
                                        <p:tav tm="100000">
                                          <p:val>
                                            <p:strVal val="#ppt_x"/>
                                          </p:val>
                                        </p:tav>
                                      </p:tavLst>
                                    </p:anim>
                                    <p:anim calcmode="lin" valueType="num">
                                      <p:cBhvr additive="base">
                                        <p:cTn id="16" dur="500" fill="hold"/>
                                        <p:tgtEl>
                                          <p:spTgt spid="922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9226"/>
                                        </p:tgtEl>
                                        <p:attrNameLst>
                                          <p:attrName>style.visibility</p:attrName>
                                        </p:attrNameLst>
                                      </p:cBhvr>
                                      <p:to>
                                        <p:strVal val="visible"/>
                                      </p:to>
                                    </p:set>
                                    <p:animEffect transition="in" filter="blinds(horizontal)">
                                      <p:cBhvr>
                                        <p:cTn id="21" dur="500"/>
                                        <p:tgtEl>
                                          <p:spTgt spid="9226"/>
                                        </p:tgtEl>
                                      </p:cBhvr>
                                    </p:animEffect>
                                  </p:childTnLst>
                                </p:cTn>
                              </p:par>
                            </p:childTnLst>
                          </p:cTn>
                        </p:par>
                        <p:par>
                          <p:cTn id="22" fill="hold">
                            <p:stCondLst>
                              <p:cond delay="500"/>
                            </p:stCondLst>
                            <p:childTnLst>
                              <p:par>
                                <p:cTn id="23" presetID="3" presetClass="entr" presetSubtype="10" fill="hold" grpId="0" nodeType="afterEffect">
                                  <p:stCondLst>
                                    <p:cond delay="0"/>
                                  </p:stCondLst>
                                  <p:childTnLst>
                                    <p:set>
                                      <p:cBhvr>
                                        <p:cTn id="24" dur="1" fill="hold">
                                          <p:stCondLst>
                                            <p:cond delay="0"/>
                                          </p:stCondLst>
                                        </p:cTn>
                                        <p:tgtEl>
                                          <p:spTgt spid="8199"/>
                                        </p:tgtEl>
                                        <p:attrNameLst>
                                          <p:attrName>style.visibility</p:attrName>
                                        </p:attrNameLst>
                                      </p:cBhvr>
                                      <p:to>
                                        <p:strVal val="visible"/>
                                      </p:to>
                                    </p:set>
                                    <p:animEffect transition="in" filter="blinds(horizontal)">
                                      <p:cBhvr>
                                        <p:cTn id="25" dur="500"/>
                                        <p:tgtEl>
                                          <p:spTgt spid="8199"/>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9223"/>
                                        </p:tgtEl>
                                        <p:attrNameLst>
                                          <p:attrName>style.visibility</p:attrName>
                                        </p:attrNameLst>
                                      </p:cBhvr>
                                      <p:to>
                                        <p:strVal val="visible"/>
                                      </p:to>
                                    </p:set>
                                    <p:animEffect transition="in" filter="blinds(horizontal)">
                                      <p:cBhvr>
                                        <p:cTn id="30" dur="500"/>
                                        <p:tgtEl>
                                          <p:spTgt spid="9223"/>
                                        </p:tgtEl>
                                      </p:cBhvr>
                                    </p:animEffect>
                                  </p:childTnLst>
                                </p:cTn>
                              </p:par>
                            </p:childTnLst>
                          </p:cTn>
                        </p:par>
                        <p:par>
                          <p:cTn id="31" fill="hold">
                            <p:stCondLst>
                              <p:cond delay="500"/>
                            </p:stCondLst>
                            <p:childTnLst>
                              <p:par>
                                <p:cTn id="32" presetID="3" presetClass="entr" presetSubtype="10" fill="hold" grpId="0" nodeType="afterEffect">
                                  <p:stCondLst>
                                    <p:cond delay="0"/>
                                  </p:stCondLst>
                                  <p:childTnLst>
                                    <p:set>
                                      <p:cBhvr>
                                        <p:cTn id="33" dur="1" fill="hold">
                                          <p:stCondLst>
                                            <p:cond delay="0"/>
                                          </p:stCondLst>
                                        </p:cTn>
                                        <p:tgtEl>
                                          <p:spTgt spid="8200"/>
                                        </p:tgtEl>
                                        <p:attrNameLst>
                                          <p:attrName>style.visibility</p:attrName>
                                        </p:attrNameLst>
                                      </p:cBhvr>
                                      <p:to>
                                        <p:strVal val="visible"/>
                                      </p:to>
                                    </p:set>
                                    <p:animEffect transition="in" filter="blinds(horizontal)">
                                      <p:cBhvr>
                                        <p:cTn id="34" dur="500"/>
                                        <p:tgtEl>
                                          <p:spTgt spid="8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P spid="9220" grpId="0" bldLvl="0" animBg="1"/>
      <p:bldP spid="9223" grpId="0" bldLvl="0" animBg="1"/>
      <p:bldP spid="9226" grpId="0" bldLvl="0" animBg="1"/>
      <p:bldP spid="8199" grpId="0"/>
      <p:bldP spid="8200" grpId="0"/>
      <p:bldP spid="16396"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二、医院内感染的形成</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67715" y="1844675"/>
            <a:ext cx="10651490" cy="3637915"/>
          </a:xfrm>
          <a:prstGeom prst="rect">
            <a:avLst/>
          </a:prstGeom>
          <a:noFill/>
        </p:spPr>
        <p:txBody>
          <a:bodyPr wrap="square" rtlCol="0">
            <a:noAutofit/>
          </a:bodyPr>
          <a:p>
            <a:pPr algn="l">
              <a:lnSpc>
                <a:spcPct val="150000"/>
              </a:lnSpc>
            </a:pPr>
            <a:r>
              <a:rPr lang="zh-CN" altLang="en-US" sz="1800" dirty="0">
                <a:latin typeface="微软雅黑" panose="020B0503020204020204" charset="-122"/>
                <a:ea typeface="微软雅黑" panose="020B0503020204020204" charset="-122"/>
                <a:cs typeface="微软雅黑" panose="020B0503020204020204" charset="-122"/>
                <a:sym typeface="+mn-ea"/>
              </a:rPr>
              <a:t>医院内感染的形成必须具备三个基本条件：感染源、传播途径和易感人群。当三者同时存在并相互联系时就构成了感染链，导致感染。</a:t>
            </a:r>
            <a:endParaRPr lang="zh-CN" altLang="en-US" sz="1800" dirty="0">
              <a:latin typeface="微软雅黑" panose="020B0503020204020204" charset="-122"/>
              <a:ea typeface="微软雅黑" panose="020B0503020204020204" charset="-122"/>
              <a:cs typeface="微软雅黑" panose="020B0503020204020204" charset="-122"/>
              <a:sym typeface="+mn-ea"/>
            </a:endParaRPr>
          </a:p>
          <a:p>
            <a:pPr marL="342900" marR="0" lvl="0" indent="-342900" algn="l" defTabSz="914400" rtl="0" eaLnBrk="1" fontAlgn="base" latinLnBrk="0" hangingPunct="1">
              <a:lnSpc>
                <a:spcPct val="90000"/>
              </a:lnSpc>
              <a:spcBef>
                <a:spcPct val="20000"/>
              </a:spcBef>
              <a:spcAft>
                <a:spcPct val="0"/>
              </a:spcAft>
              <a:buClrTx/>
              <a:buSzTx/>
              <a:buFont typeface="Wingdings" panose="05000000000000000000" pitchFamily="2" charset="2"/>
              <a:buNone/>
              <a:defRPr/>
            </a:pPr>
            <a:r>
              <a:rPr lang="zh-CN" altLang="en-US" sz="1800" noProof="0" dirty="0" smtClean="0">
                <a:ln>
                  <a:noFill/>
                </a:ln>
                <a:solidFill>
                  <a:schemeClr val="accent2"/>
                </a:solidFill>
                <a:effectLst/>
                <a:uLnTx/>
                <a:uFillTx/>
                <a:latin typeface="微软雅黑" panose="020B0503020204020204" charset="-122"/>
                <a:ea typeface="微软雅黑" panose="020B0503020204020204" charset="-122"/>
                <a:cs typeface="微软雅黑" panose="020B0503020204020204" charset="-122"/>
                <a:sym typeface="+mn-ea"/>
              </a:rPr>
              <a:t>内涵：</a:t>
            </a:r>
            <a:endParaRPr kumimoji="0" lang="zh-CN" altLang="en-US" sz="1800" i="0" u="none" strike="noStrike" kern="1200" cap="none" spc="0" normalizeH="0" baseline="0" noProof="0" dirty="0" smtClean="0">
              <a:ln>
                <a:noFill/>
              </a:ln>
              <a:solidFill>
                <a:schemeClr val="accent2"/>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base" latinLnBrk="0" hangingPunct="1">
              <a:lnSpc>
                <a:spcPct val="150000"/>
              </a:lnSpc>
              <a:spcBef>
                <a:spcPct val="20000"/>
              </a:spcBef>
              <a:spcAft>
                <a:spcPct val="0"/>
              </a:spcAft>
              <a:buClrTx/>
              <a:buSzTx/>
              <a:buFontTx/>
              <a:buNone/>
              <a:defRPr/>
            </a:pPr>
            <a:r>
              <a:rPr lang="zh-CN" altLang="en-US" sz="180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  ①</a:t>
            </a:r>
            <a:r>
              <a:rPr lang="zh-CN" altLang="en-US" sz="1800" noProof="0" dirty="0" smtClean="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病原体的获得或感染的发生是在医院内。 </a:t>
            </a:r>
            <a:endParaRPr kumimoji="0" lang="zh-CN" altLang="en-US" sz="1800" i="0" u="none" strike="noStrike" kern="1200" cap="none" spc="0" normalizeH="0" baseline="0" noProof="0" dirty="0" smtClean="0">
              <a:ln>
                <a:noFill/>
              </a:ln>
              <a:solidFill>
                <a:srgbClr val="C00000"/>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base" latinLnBrk="0" hangingPunct="1">
              <a:lnSpc>
                <a:spcPct val="150000"/>
              </a:lnSpc>
              <a:spcBef>
                <a:spcPct val="20000"/>
              </a:spcBef>
              <a:spcAft>
                <a:spcPct val="0"/>
              </a:spcAft>
              <a:buClrTx/>
              <a:buSzTx/>
              <a:buFont typeface="Wingdings" panose="05000000000000000000" pitchFamily="2" charset="2"/>
              <a:buNone/>
              <a:defRPr/>
            </a:pPr>
            <a:r>
              <a:rPr lang="zh-CN" altLang="en-US" sz="180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 包括出院以后才出现症状的感染，但不包括入院时已有的或已潜伏的感染 </a:t>
            </a:r>
            <a:endParaRPr kumimoji="0" lang="zh-CN" altLang="en-US" sz="1800"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base" latinLnBrk="0" hangingPunct="1">
              <a:lnSpc>
                <a:spcPct val="150000"/>
              </a:lnSpc>
              <a:spcBef>
                <a:spcPct val="20000"/>
              </a:spcBef>
              <a:spcAft>
                <a:spcPct val="0"/>
              </a:spcAft>
              <a:buClrTx/>
              <a:buSzTx/>
              <a:buFontTx/>
              <a:buNone/>
              <a:defRPr/>
            </a:pPr>
            <a:r>
              <a:rPr lang="zh-CN" altLang="en-US" sz="180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  ②</a:t>
            </a:r>
            <a:r>
              <a:rPr lang="zh-CN" altLang="en-US" sz="1800" noProof="0" dirty="0" smtClean="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所涉及的对象包括一切在医院内活动的人员。</a:t>
            </a:r>
            <a:endParaRPr kumimoji="0" lang="zh-CN" altLang="en-US" sz="1800" i="0" u="none" strike="noStrike" kern="1200" cap="none" spc="0" normalizeH="0" baseline="0" noProof="0" dirty="0" smtClean="0">
              <a:ln>
                <a:noFill/>
              </a:ln>
              <a:solidFill>
                <a:srgbClr val="C00000"/>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base" latinLnBrk="0" hangingPunct="1">
              <a:lnSpc>
                <a:spcPct val="150000"/>
              </a:lnSpc>
              <a:spcBef>
                <a:spcPct val="20000"/>
              </a:spcBef>
              <a:spcAft>
                <a:spcPct val="0"/>
              </a:spcAft>
              <a:buClrTx/>
              <a:buSzTx/>
              <a:buFont typeface="Wingdings" panose="05000000000000000000" pitchFamily="2" charset="2"/>
              <a:buNone/>
              <a:defRPr/>
            </a:pPr>
            <a:r>
              <a:rPr lang="zh-CN" altLang="en-US" sz="180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  包括门诊患者、住院患者、陪护人员、探视者及医院工作人员。主要研究对象是住院患者</a:t>
            </a:r>
            <a:endParaRPr kumimoji="0" lang="zh-CN" altLang="en-US" sz="1800"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algn="l">
              <a:lnSpc>
                <a:spcPct val="150000"/>
              </a:lnSpc>
            </a:pPr>
            <a:endParaRPr kumimoji="0" lang="zh-CN" altLang="en-US" sz="18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algn="l">
              <a:lnSpc>
                <a:spcPct val="150000"/>
              </a:lnSpc>
            </a:pP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92" name="矩形 91"/>
          <p:cNvSpPr/>
          <p:nvPr>
            <p:custDataLst>
              <p:tags r:id="rId2"/>
            </p:custDataLst>
          </p:nvPr>
        </p:nvSpPr>
        <p:spPr>
          <a:xfrm>
            <a:off x="336550" y="1412240"/>
            <a:ext cx="11518900" cy="468947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二、医院内感染的形成</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22935" y="1052830"/>
            <a:ext cx="10651490" cy="474980"/>
          </a:xfrm>
          <a:prstGeom prst="rect">
            <a:avLst/>
          </a:prstGeom>
          <a:noFill/>
        </p:spPr>
        <p:txBody>
          <a:bodyPr wrap="square" rtlCol="0">
            <a:noAutofit/>
          </a:bodyPr>
          <a:p>
            <a:pPr algn="l">
              <a:lnSpc>
                <a:spcPct val="150000"/>
              </a:lnSpc>
            </a:pPr>
            <a:r>
              <a:rPr lang="zh-CN" altLang="en-US" sz="1800" b="1" dirty="0">
                <a:latin typeface="微软雅黑" panose="020B0503020204020204" charset="-122"/>
                <a:ea typeface="微软雅黑" panose="020B0503020204020204" charset="-122"/>
                <a:cs typeface="微软雅黑" panose="020B0503020204020204" charset="-122"/>
                <a:sym typeface="+mn-ea"/>
              </a:rPr>
              <a:t>（一）感染源</a:t>
            </a:r>
            <a:endParaRPr lang="zh-CN" altLang="en-US" sz="1800" b="1" dirty="0">
              <a:latin typeface="微软雅黑" panose="020B0503020204020204" charset="-122"/>
              <a:ea typeface="微软雅黑" panose="020B0503020204020204" charset="-122"/>
              <a:cs typeface="微软雅黑" panose="020B0503020204020204" charset="-122"/>
              <a:sym typeface="+mn-ea"/>
            </a:endParaRPr>
          </a:p>
        </p:txBody>
      </p:sp>
      <p:grpSp>
        <p:nvGrpSpPr>
          <p:cNvPr id="18" name="组合 17"/>
          <p:cNvGrpSpPr/>
          <p:nvPr>
            <p:custDataLst>
              <p:tags r:id="rId2"/>
            </p:custDataLst>
          </p:nvPr>
        </p:nvGrpSpPr>
        <p:grpSpPr>
          <a:xfrm>
            <a:off x="1289568" y="2106296"/>
            <a:ext cx="2543409" cy="1676400"/>
            <a:chOff x="1304924" y="3171825"/>
            <a:chExt cx="2647951" cy="1745305"/>
          </a:xfrm>
        </p:grpSpPr>
        <p:cxnSp>
          <p:nvCxnSpPr>
            <p:cNvPr id="9" name="直接连接符 8"/>
            <p:cNvCxnSpPr/>
            <p:nvPr>
              <p:custDataLst>
                <p:tags r:id="rId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0" name="直接连接符 9"/>
            <p:cNvCxnSpPr/>
            <p:nvPr>
              <p:custDataLst>
                <p:tags r:id="rId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6"/>
              </p:custDataLst>
            </p:nvPr>
          </p:nvSpPr>
          <p:spPr>
            <a:xfrm>
              <a:off x="3295650" y="4539734"/>
              <a:ext cx="476250" cy="369332"/>
            </a:xfrm>
            <a:prstGeom prst="rect">
              <a:avLst/>
            </a:prstGeom>
            <a:noFill/>
          </p:spPr>
          <p:txBody>
            <a:bodyPr wrap="square" rtlCol="0" anchor="ctr">
              <a:normAutofit fontScale="90000" lnSpcReduction="20000"/>
            </a:bodyPr>
            <a:p>
              <a:pPr algn="ctr" fontAlgn="auto">
                <a:lnSpc>
                  <a:spcPct val="120000"/>
                </a:lnSpc>
              </a:pPr>
              <a:r>
                <a:rPr lang="en-US" altLang="zh-CN" dirty="0"/>
                <a:t>A</a:t>
              </a:r>
              <a:endParaRPr lang="zh-CN" altLang="en-US" dirty="0"/>
            </a:p>
          </p:txBody>
        </p:sp>
      </p:grpSp>
      <p:grpSp>
        <p:nvGrpSpPr>
          <p:cNvPr id="19" name="组合 18"/>
          <p:cNvGrpSpPr/>
          <p:nvPr>
            <p:custDataLst>
              <p:tags r:id="rId7"/>
            </p:custDataLst>
          </p:nvPr>
        </p:nvGrpSpPr>
        <p:grpSpPr>
          <a:xfrm>
            <a:off x="4575375" y="2106296"/>
            <a:ext cx="2543409" cy="1676400"/>
            <a:chOff x="1304924" y="3171825"/>
            <a:chExt cx="2647951" cy="1745305"/>
          </a:xfrm>
        </p:grpSpPr>
        <p:cxnSp>
          <p:nvCxnSpPr>
            <p:cNvPr id="20" name="直接连接符 19"/>
            <p:cNvCxnSpPr/>
            <p:nvPr>
              <p:custDataLst>
                <p:tags r:id="rId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3" name="文本框 2"/>
            <p:cNvSpPr txBox="1"/>
            <p:nvPr>
              <p:custDataLst>
                <p:tags r:id="rId11"/>
              </p:custDataLst>
            </p:nvPr>
          </p:nvSpPr>
          <p:spPr>
            <a:xfrm>
              <a:off x="3295650" y="4539734"/>
              <a:ext cx="476250" cy="369332"/>
            </a:xfrm>
            <a:prstGeom prst="rect">
              <a:avLst/>
            </a:prstGeom>
            <a:noFill/>
          </p:spPr>
          <p:txBody>
            <a:bodyPr wrap="square" rtlCol="0" anchor="ctr">
              <a:normAutofit fontScale="90000" lnSpcReduction="20000"/>
            </a:bodyPr>
            <a:p>
              <a:pPr algn="ctr" fontAlgn="auto">
                <a:lnSpc>
                  <a:spcPct val="120000"/>
                </a:lnSpc>
              </a:pPr>
              <a:r>
                <a:rPr lang="en-US" altLang="zh-CN" dirty="0"/>
                <a:t>B</a:t>
              </a:r>
              <a:endParaRPr lang="zh-CN" altLang="en-US" dirty="0"/>
            </a:p>
          </p:txBody>
        </p:sp>
      </p:grpSp>
      <p:grpSp>
        <p:nvGrpSpPr>
          <p:cNvPr id="36" name="组合 35"/>
          <p:cNvGrpSpPr/>
          <p:nvPr>
            <p:custDataLst>
              <p:tags r:id="rId12"/>
            </p:custDataLst>
          </p:nvPr>
        </p:nvGrpSpPr>
        <p:grpSpPr>
          <a:xfrm>
            <a:off x="2927302" y="4070777"/>
            <a:ext cx="2543409" cy="1676400"/>
            <a:chOff x="1304924" y="3171825"/>
            <a:chExt cx="2647951" cy="1745305"/>
          </a:xfrm>
        </p:grpSpPr>
        <p:cxnSp>
          <p:nvCxnSpPr>
            <p:cNvPr id="42" name="直接连接符 41"/>
            <p:cNvCxnSpPr/>
            <p:nvPr>
              <p:custDataLst>
                <p:tags r:id="rId1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6"/>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D</a:t>
              </a:r>
              <a:endParaRPr lang="zh-CN" altLang="en-US" dirty="0"/>
            </a:p>
          </p:txBody>
        </p:sp>
      </p:grpSp>
      <p:grpSp>
        <p:nvGrpSpPr>
          <p:cNvPr id="37" name="组合 36"/>
          <p:cNvGrpSpPr/>
          <p:nvPr>
            <p:custDataLst>
              <p:tags r:id="rId17"/>
            </p:custDataLst>
          </p:nvPr>
        </p:nvGrpSpPr>
        <p:grpSpPr>
          <a:xfrm>
            <a:off x="6213109" y="4070777"/>
            <a:ext cx="2543409" cy="1676400"/>
            <a:chOff x="1304924" y="3171825"/>
            <a:chExt cx="2647951" cy="1745305"/>
          </a:xfrm>
        </p:grpSpPr>
        <p:cxnSp>
          <p:nvCxnSpPr>
            <p:cNvPr id="38" name="直接连接符 37"/>
            <p:cNvCxnSpPr/>
            <p:nvPr>
              <p:custDataLst>
                <p:tags r:id="rId1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1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1"/>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E</a:t>
              </a:r>
              <a:endParaRPr lang="zh-CN" altLang="en-US" dirty="0"/>
            </a:p>
          </p:txBody>
        </p:sp>
      </p:grpSp>
      <p:grpSp>
        <p:nvGrpSpPr>
          <p:cNvPr id="24" name="组合 23"/>
          <p:cNvGrpSpPr/>
          <p:nvPr>
            <p:custDataLst>
              <p:tags r:id="rId22"/>
            </p:custDataLst>
          </p:nvPr>
        </p:nvGrpSpPr>
        <p:grpSpPr>
          <a:xfrm>
            <a:off x="7859278" y="2106296"/>
            <a:ext cx="2543409" cy="1676400"/>
            <a:chOff x="1304924" y="3171825"/>
            <a:chExt cx="2647951" cy="1745305"/>
          </a:xfrm>
        </p:grpSpPr>
        <p:cxnSp>
          <p:nvCxnSpPr>
            <p:cNvPr id="25" name="直接连接符 24"/>
            <p:cNvCxnSpPr/>
            <p:nvPr>
              <p:custDataLst>
                <p:tags r:id="rId2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6" name="直接连接符 25"/>
            <p:cNvCxnSpPr/>
            <p:nvPr>
              <p:custDataLst>
                <p:tags r:id="rId2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7" name="任意多边形 26"/>
            <p:cNvSpPr/>
            <p:nvPr>
              <p:custDataLst>
                <p:tags r:id="rId2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8" name="文本框 27"/>
            <p:cNvSpPr txBox="1"/>
            <p:nvPr>
              <p:custDataLst>
                <p:tags r:id="rId26"/>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C</a:t>
              </a:r>
              <a:endParaRPr lang="zh-CN" altLang="en-US" dirty="0"/>
            </a:p>
          </p:txBody>
        </p:sp>
      </p:grpSp>
      <p:sp>
        <p:nvSpPr>
          <p:cNvPr id="35" name="文本框 34"/>
          <p:cNvSpPr txBox="1"/>
          <p:nvPr>
            <p:custDataLst>
              <p:tags r:id="rId27"/>
            </p:custDataLst>
          </p:nvPr>
        </p:nvSpPr>
        <p:spPr>
          <a:xfrm>
            <a:off x="1289568" y="2113071"/>
            <a:ext cx="2543409"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1. 医务人员</a:t>
            </a:r>
            <a:endParaRPr lang="zh-CN" altLang="en-US" sz="1800" spc="150">
              <a:solidFill>
                <a:srgbClr val="FFFFFF"/>
              </a:solidFill>
              <a:latin typeface="微软雅黑" panose="020B0503020204020204" charset="-122"/>
              <a:ea typeface="微软雅黑" panose="020B0503020204020204" charset="-122"/>
            </a:endParaRPr>
          </a:p>
        </p:txBody>
      </p:sp>
      <p:sp>
        <p:nvSpPr>
          <p:cNvPr id="46" name="文本框 45"/>
          <p:cNvSpPr txBox="1"/>
          <p:nvPr>
            <p:custDataLst>
              <p:tags r:id="rId28"/>
            </p:custDataLst>
          </p:nvPr>
        </p:nvSpPr>
        <p:spPr>
          <a:xfrm>
            <a:off x="4599012" y="2113071"/>
            <a:ext cx="2543409"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2. 医院环境</a:t>
            </a:r>
            <a:endParaRPr lang="zh-CN" altLang="en-US" sz="1800" spc="150">
              <a:solidFill>
                <a:srgbClr val="FFFFFF"/>
              </a:solidFill>
              <a:latin typeface="微软雅黑" panose="020B0503020204020204" charset="-122"/>
              <a:ea typeface="微软雅黑" panose="020B0503020204020204" charset="-122"/>
            </a:endParaRPr>
          </a:p>
        </p:txBody>
      </p:sp>
      <p:sp>
        <p:nvSpPr>
          <p:cNvPr id="47" name="文本框 46"/>
          <p:cNvSpPr txBox="1"/>
          <p:nvPr>
            <p:custDataLst>
              <p:tags r:id="rId29"/>
            </p:custDataLst>
          </p:nvPr>
        </p:nvSpPr>
        <p:spPr>
          <a:xfrm>
            <a:off x="7859278" y="2113071"/>
            <a:ext cx="2543409"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3. 已感染的患者或病原携带者</a:t>
            </a:r>
            <a:endParaRPr lang="zh-CN" altLang="en-US" sz="1800" spc="150">
              <a:solidFill>
                <a:srgbClr val="FFFFFF"/>
              </a:solidFill>
              <a:latin typeface="微软雅黑" panose="020B0503020204020204" charset="-122"/>
              <a:ea typeface="微软雅黑" panose="020B0503020204020204" charset="-122"/>
            </a:endParaRPr>
          </a:p>
        </p:txBody>
      </p:sp>
      <p:sp>
        <p:nvSpPr>
          <p:cNvPr id="48" name="文本框 47"/>
          <p:cNvSpPr txBox="1"/>
          <p:nvPr>
            <p:custDataLst>
              <p:tags r:id="rId30"/>
            </p:custDataLst>
          </p:nvPr>
        </p:nvSpPr>
        <p:spPr>
          <a:xfrm>
            <a:off x="2937298" y="4068753"/>
            <a:ext cx="2533414"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4. 患者自身正常菌群　</a:t>
            </a:r>
            <a:endParaRPr lang="zh-CN" altLang="en-US" sz="1800" spc="150">
              <a:solidFill>
                <a:srgbClr val="FFFFFF"/>
              </a:solidFill>
              <a:latin typeface="微软雅黑" panose="020B0503020204020204" charset="-122"/>
              <a:ea typeface="微软雅黑" panose="020B0503020204020204" charset="-122"/>
            </a:endParaRPr>
          </a:p>
        </p:txBody>
      </p:sp>
      <p:sp>
        <p:nvSpPr>
          <p:cNvPr id="49" name="文本框 48"/>
          <p:cNvSpPr txBox="1"/>
          <p:nvPr>
            <p:custDataLst>
              <p:tags r:id="rId31"/>
            </p:custDataLst>
          </p:nvPr>
        </p:nvSpPr>
        <p:spPr>
          <a:xfrm>
            <a:off x="6211205" y="4068753"/>
            <a:ext cx="2545313"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5. 其他</a:t>
            </a:r>
            <a:endParaRPr lang="zh-CN" altLang="en-US" sz="1800" spc="150">
              <a:solidFill>
                <a:srgbClr val="FFFFFF"/>
              </a:solidFill>
              <a:latin typeface="微软雅黑" panose="020B0503020204020204" charset="-122"/>
              <a:ea typeface="微软雅黑" panose="020B0503020204020204"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二、医院内感染的形成</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67080" y="1268730"/>
            <a:ext cx="10651490" cy="1242060"/>
          </a:xfrm>
          <a:prstGeom prst="rect">
            <a:avLst/>
          </a:prstGeom>
          <a:noFill/>
        </p:spPr>
        <p:txBody>
          <a:bodyPr wrap="square" rtlCol="0">
            <a:noAutofit/>
          </a:bodyPr>
          <a:p>
            <a:pPr algn="l">
              <a:lnSpc>
                <a:spcPct val="150000"/>
              </a:lnSpc>
            </a:pPr>
            <a:r>
              <a:rPr lang="zh-CN" altLang="en-US" sz="1800" b="1" dirty="0">
                <a:latin typeface="微软雅黑" panose="020B0503020204020204" charset="-122"/>
                <a:ea typeface="微软雅黑" panose="020B0503020204020204" charset="-122"/>
                <a:cs typeface="微软雅黑" panose="020B0503020204020204" charset="-122"/>
                <a:sym typeface="+mn-ea"/>
              </a:rPr>
              <a:t>（二）传播途径</a:t>
            </a:r>
            <a:endParaRPr lang="zh-CN" altLang="en-US" sz="1800" b="1" dirty="0">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1800" dirty="0">
                <a:latin typeface="微软雅黑" panose="020B0503020204020204" charset="-122"/>
                <a:ea typeface="微软雅黑" panose="020B0503020204020204" charset="-122"/>
                <a:cs typeface="微软雅黑" panose="020B0503020204020204" charset="-122"/>
                <a:sym typeface="+mn-ea"/>
              </a:rPr>
              <a:t>传播途径是指病原体从感染源传到易感宿主的途径和方式。主要包括以下 4 种。</a:t>
            </a:r>
            <a:endParaRPr lang="zh-CN" altLang="en-US" sz="1800" dirty="0">
              <a:latin typeface="微软雅黑" panose="020B0503020204020204" charset="-122"/>
              <a:ea typeface="微软雅黑" panose="020B0503020204020204" charset="-122"/>
              <a:cs typeface="微软雅黑" panose="020B0503020204020204" charset="-122"/>
              <a:sym typeface="+mn-ea"/>
            </a:endParaRPr>
          </a:p>
        </p:txBody>
      </p:sp>
      <p:sp>
        <p:nvSpPr>
          <p:cNvPr id="8" name="任意多边形 7"/>
          <p:cNvSpPr/>
          <p:nvPr>
            <p:custDataLst>
              <p:tags r:id="rId2"/>
            </p:custDataLst>
          </p:nvPr>
        </p:nvSpPr>
        <p:spPr>
          <a:xfrm rot="19743805">
            <a:off x="6567488" y="299974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任意多边形 8"/>
          <p:cNvSpPr/>
          <p:nvPr>
            <p:custDataLst>
              <p:tags r:id="rId3"/>
            </p:custDataLst>
          </p:nvPr>
        </p:nvSpPr>
        <p:spPr>
          <a:xfrm rot="19743805">
            <a:off x="6923723" y="299974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6"/>
          <p:cNvSpPr/>
          <p:nvPr>
            <p:custDataLst>
              <p:tags r:id="rId4"/>
            </p:custDataLst>
          </p:nvPr>
        </p:nvSpPr>
        <p:spPr>
          <a:xfrm>
            <a:off x="7311708" y="2842895"/>
            <a:ext cx="397446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2. 空气传播　也称为微生物气溶胶传播。</a:t>
            </a:r>
            <a:endPar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2" name="任意多边形 11"/>
          <p:cNvSpPr/>
          <p:nvPr>
            <p:custDataLst>
              <p:tags r:id="rId5"/>
            </p:custDataLst>
          </p:nvPr>
        </p:nvSpPr>
        <p:spPr>
          <a:xfrm rot="19743805">
            <a:off x="6567488" y="447040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任意多边形 12"/>
          <p:cNvSpPr/>
          <p:nvPr>
            <p:custDataLst>
              <p:tags r:id="rId6"/>
            </p:custDataLst>
          </p:nvPr>
        </p:nvSpPr>
        <p:spPr>
          <a:xfrm rot="19743805">
            <a:off x="6923723" y="447040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矩形5"/>
          <p:cNvSpPr/>
          <p:nvPr>
            <p:custDataLst>
              <p:tags r:id="rId7"/>
            </p:custDataLst>
          </p:nvPr>
        </p:nvSpPr>
        <p:spPr>
          <a:xfrm>
            <a:off x="7311708" y="4313555"/>
            <a:ext cx="397446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gn="just">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4. 共同媒介传播　也称共同途径传播，常可导致医院感染暴发流行。</a:t>
            </a:r>
            <a:endParaRPr lang="en-US" altLang="zh-CN"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6" name="任意多边形 15"/>
          <p:cNvSpPr/>
          <p:nvPr>
            <p:custDataLst>
              <p:tags r:id="rId8"/>
            </p:custDataLst>
          </p:nvPr>
        </p:nvSpPr>
        <p:spPr>
          <a:xfrm rot="19743805">
            <a:off x="1042988" y="299974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16"/>
          <p:cNvSpPr/>
          <p:nvPr>
            <p:custDataLst>
              <p:tags r:id="rId9"/>
            </p:custDataLst>
          </p:nvPr>
        </p:nvSpPr>
        <p:spPr>
          <a:xfrm rot="19743805">
            <a:off x="1399223" y="299974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矩形 8"/>
          <p:cNvSpPr/>
          <p:nvPr>
            <p:custDataLst>
              <p:tags r:id="rId10"/>
            </p:custDataLst>
          </p:nvPr>
        </p:nvSpPr>
        <p:spPr>
          <a:xfrm>
            <a:off x="1787525" y="2842895"/>
            <a:ext cx="4099560"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1. 接触传播　是外源性感染的主要传播途径。</a:t>
            </a:r>
            <a:endPar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0" name="任意多边形 19"/>
          <p:cNvSpPr/>
          <p:nvPr>
            <p:custDataLst>
              <p:tags r:id="rId11"/>
            </p:custDataLst>
          </p:nvPr>
        </p:nvSpPr>
        <p:spPr>
          <a:xfrm rot="19743805">
            <a:off x="1042988" y="447040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任意多边形 20"/>
          <p:cNvSpPr/>
          <p:nvPr>
            <p:custDataLst>
              <p:tags r:id="rId12"/>
            </p:custDataLst>
          </p:nvPr>
        </p:nvSpPr>
        <p:spPr>
          <a:xfrm rot="19743805">
            <a:off x="1399223" y="447040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矩形7"/>
          <p:cNvSpPr/>
          <p:nvPr>
            <p:custDataLst>
              <p:tags r:id="rId13"/>
            </p:custDataLst>
          </p:nvPr>
        </p:nvSpPr>
        <p:spPr>
          <a:xfrm>
            <a:off x="1787208" y="4313555"/>
            <a:ext cx="397446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Autofit/>
          </a:bodyPr>
          <a:p>
            <a:pPr algn="just">
              <a:lnSpc>
                <a:spcPct val="120000"/>
              </a:lnSpc>
            </a:pPr>
            <a:r>
              <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3. 生物媒介传播　动物或昆虫携带病原微生物作为人类疾病传播的中间宿主，如蚊子可传播疟疾、乙型脑炎；螨虫可传播流行性出血热等。</a:t>
            </a:r>
            <a:endParaRPr lang="zh-CN" altLang="en-US" sz="14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二、医院内感染的形成</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67715" y="2059940"/>
            <a:ext cx="6434455" cy="3637915"/>
          </a:xfrm>
          <a:prstGeom prst="rect">
            <a:avLst/>
          </a:prstGeom>
          <a:noFill/>
        </p:spPr>
        <p:txBody>
          <a:bodyPr wrap="square" rtlCol="0">
            <a:noAutofit/>
          </a:bodyPr>
          <a:p>
            <a:pPr algn="just">
              <a:lnSpc>
                <a:spcPct val="150000"/>
              </a:lnSpc>
            </a:pPr>
            <a:r>
              <a:rPr lang="zh-CN" altLang="en-US" sz="1800" b="1" dirty="0">
                <a:latin typeface="微软雅黑" panose="020B0503020204020204" charset="-122"/>
                <a:ea typeface="微软雅黑" panose="020B0503020204020204" charset="-122"/>
                <a:cs typeface="微软雅黑" panose="020B0503020204020204" charset="-122"/>
                <a:sym typeface="+mn-ea"/>
              </a:rPr>
              <a:t>（三）易感人群</a:t>
            </a:r>
            <a:endParaRPr lang="zh-CN" altLang="en-US" sz="1800" b="1" dirty="0">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1800" dirty="0">
                <a:latin typeface="微软雅黑" panose="020B0503020204020204" charset="-122"/>
                <a:ea typeface="微软雅黑" panose="020B0503020204020204" charset="-122"/>
                <a:cs typeface="微软雅黑" panose="020B0503020204020204" charset="-122"/>
                <a:sym typeface="+mn-ea"/>
              </a:rPr>
              <a:t>易感人群是指对感染性疾病缺乏免疫力而极易受到感染的人群。主要见于：①患有严重影响或损伤机体免疫系统功能疾病的患者，如艾滋病、血液病等患者；②接受各种免疫抑制治疗的患者；③长期使用抗生素的患者；④接受各种侵入性治疗或诊断的患者；⑤器官移植、大面积烧伤的患者；⑥老年人、婴幼儿、营养不良的患者。</a:t>
            </a:r>
            <a:endParaRPr lang="zh-CN" altLang="en-US" sz="1800" dirty="0">
              <a:latin typeface="微软雅黑" panose="020B0503020204020204" charset="-122"/>
              <a:ea typeface="微软雅黑" panose="020B0503020204020204" charset="-122"/>
              <a:cs typeface="微软雅黑" panose="020B0503020204020204" charset="-122"/>
              <a:sym typeface="+mn-ea"/>
            </a:endParaRPr>
          </a:p>
        </p:txBody>
      </p:sp>
      <p:sp>
        <p:nvSpPr>
          <p:cNvPr id="92" name="矩形 91"/>
          <p:cNvSpPr/>
          <p:nvPr>
            <p:custDataLst>
              <p:tags r:id="rId2"/>
            </p:custDataLst>
          </p:nvPr>
        </p:nvSpPr>
        <p:spPr>
          <a:xfrm>
            <a:off x="336550" y="1412240"/>
            <a:ext cx="11518900" cy="468947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pic>
        <p:nvPicPr>
          <p:cNvPr id="3" name="图片 2"/>
          <p:cNvPicPr>
            <a:picLocks noChangeAspect="1"/>
          </p:cNvPicPr>
          <p:nvPr>
            <p:custDataLst>
              <p:tags r:id="rId3"/>
            </p:custDataLst>
          </p:nvPr>
        </p:nvPicPr>
        <p:blipFill>
          <a:blip r:embed="rId4"/>
          <a:stretch>
            <a:fillRect/>
          </a:stretch>
        </p:blipFill>
        <p:spPr>
          <a:xfrm>
            <a:off x="7392035" y="1811655"/>
            <a:ext cx="4238625" cy="3886200"/>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三、医院感染的主要原因</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8" name="组合 17"/>
          <p:cNvGrpSpPr/>
          <p:nvPr>
            <p:custDataLst>
              <p:tags r:id="rId2"/>
            </p:custDataLst>
          </p:nvPr>
        </p:nvGrpSpPr>
        <p:grpSpPr>
          <a:xfrm>
            <a:off x="1132088" y="1855471"/>
            <a:ext cx="2543409" cy="1676400"/>
            <a:chOff x="1304924" y="3171825"/>
            <a:chExt cx="2647951" cy="1745305"/>
          </a:xfrm>
        </p:grpSpPr>
        <p:cxnSp>
          <p:nvCxnSpPr>
            <p:cNvPr id="9" name="直接连接符 8"/>
            <p:cNvCxnSpPr/>
            <p:nvPr>
              <p:custDataLst>
                <p:tags r:id="rId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0" name="直接连接符 9"/>
            <p:cNvCxnSpPr/>
            <p:nvPr>
              <p:custDataLst>
                <p:tags r:id="rId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6"/>
              </p:custDataLst>
            </p:nvPr>
          </p:nvSpPr>
          <p:spPr>
            <a:xfrm>
              <a:off x="3295650" y="4539734"/>
              <a:ext cx="476250" cy="369332"/>
            </a:xfrm>
            <a:prstGeom prst="rect">
              <a:avLst/>
            </a:prstGeom>
            <a:noFill/>
          </p:spPr>
          <p:txBody>
            <a:bodyPr wrap="square" rtlCol="0" anchor="ctr">
              <a:normAutofit fontScale="90000" lnSpcReduction="20000"/>
            </a:bodyPr>
            <a:p>
              <a:pPr algn="ctr" fontAlgn="auto">
                <a:lnSpc>
                  <a:spcPct val="120000"/>
                </a:lnSpc>
              </a:pPr>
              <a:r>
                <a:rPr lang="en-US" altLang="zh-CN" dirty="0"/>
                <a:t>A</a:t>
              </a:r>
              <a:endParaRPr lang="zh-CN" altLang="en-US" dirty="0"/>
            </a:p>
          </p:txBody>
        </p:sp>
      </p:grpSp>
      <p:grpSp>
        <p:nvGrpSpPr>
          <p:cNvPr id="19" name="组合 18"/>
          <p:cNvGrpSpPr/>
          <p:nvPr>
            <p:custDataLst>
              <p:tags r:id="rId7"/>
            </p:custDataLst>
          </p:nvPr>
        </p:nvGrpSpPr>
        <p:grpSpPr>
          <a:xfrm>
            <a:off x="4417895" y="1855471"/>
            <a:ext cx="2543409" cy="1676400"/>
            <a:chOff x="1304924" y="3171825"/>
            <a:chExt cx="2647951" cy="1745305"/>
          </a:xfrm>
        </p:grpSpPr>
        <p:cxnSp>
          <p:nvCxnSpPr>
            <p:cNvPr id="20" name="直接连接符 19"/>
            <p:cNvCxnSpPr/>
            <p:nvPr>
              <p:custDataLst>
                <p:tags r:id="rId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 name="文本框 1"/>
            <p:cNvSpPr txBox="1"/>
            <p:nvPr>
              <p:custDataLst>
                <p:tags r:id="rId11"/>
              </p:custDataLst>
            </p:nvPr>
          </p:nvSpPr>
          <p:spPr>
            <a:xfrm>
              <a:off x="3295650" y="4539734"/>
              <a:ext cx="476250" cy="369332"/>
            </a:xfrm>
            <a:prstGeom prst="rect">
              <a:avLst/>
            </a:prstGeom>
            <a:noFill/>
          </p:spPr>
          <p:txBody>
            <a:bodyPr wrap="square" rtlCol="0" anchor="ctr">
              <a:normAutofit fontScale="90000" lnSpcReduction="20000"/>
            </a:bodyPr>
            <a:p>
              <a:pPr algn="ctr" fontAlgn="auto">
                <a:lnSpc>
                  <a:spcPct val="120000"/>
                </a:lnSpc>
              </a:pPr>
              <a:r>
                <a:rPr lang="en-US" altLang="zh-CN" dirty="0"/>
                <a:t>B</a:t>
              </a:r>
              <a:endParaRPr lang="zh-CN" altLang="en-US" dirty="0"/>
            </a:p>
          </p:txBody>
        </p:sp>
      </p:grpSp>
      <p:grpSp>
        <p:nvGrpSpPr>
          <p:cNvPr id="36" name="组合 35"/>
          <p:cNvGrpSpPr/>
          <p:nvPr>
            <p:custDataLst>
              <p:tags r:id="rId12"/>
            </p:custDataLst>
          </p:nvPr>
        </p:nvGrpSpPr>
        <p:grpSpPr>
          <a:xfrm>
            <a:off x="1132088" y="3817621"/>
            <a:ext cx="2543409" cy="1676400"/>
            <a:chOff x="1304924" y="3171825"/>
            <a:chExt cx="2647951" cy="1745305"/>
          </a:xfrm>
        </p:grpSpPr>
        <p:cxnSp>
          <p:nvCxnSpPr>
            <p:cNvPr id="42" name="直接连接符 41"/>
            <p:cNvCxnSpPr/>
            <p:nvPr>
              <p:custDataLst>
                <p:tags r:id="rId1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6"/>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D</a:t>
              </a:r>
              <a:endParaRPr lang="zh-CN" altLang="en-US" dirty="0"/>
            </a:p>
          </p:txBody>
        </p:sp>
      </p:grpSp>
      <p:grpSp>
        <p:nvGrpSpPr>
          <p:cNvPr id="37" name="组合 36"/>
          <p:cNvGrpSpPr/>
          <p:nvPr>
            <p:custDataLst>
              <p:tags r:id="rId17"/>
            </p:custDataLst>
          </p:nvPr>
        </p:nvGrpSpPr>
        <p:grpSpPr>
          <a:xfrm>
            <a:off x="4417895" y="3817621"/>
            <a:ext cx="2543409" cy="1676400"/>
            <a:chOff x="1304924" y="3171825"/>
            <a:chExt cx="2647951" cy="1745305"/>
          </a:xfrm>
        </p:grpSpPr>
        <p:cxnSp>
          <p:nvCxnSpPr>
            <p:cNvPr id="38" name="直接连接符 37"/>
            <p:cNvCxnSpPr/>
            <p:nvPr>
              <p:custDataLst>
                <p:tags r:id="rId1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1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1"/>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E</a:t>
              </a:r>
              <a:endParaRPr lang="zh-CN" altLang="en-US" dirty="0"/>
            </a:p>
          </p:txBody>
        </p:sp>
      </p:grpSp>
      <p:grpSp>
        <p:nvGrpSpPr>
          <p:cNvPr id="24" name="组合 23"/>
          <p:cNvGrpSpPr/>
          <p:nvPr>
            <p:custDataLst>
              <p:tags r:id="rId22"/>
            </p:custDataLst>
          </p:nvPr>
        </p:nvGrpSpPr>
        <p:grpSpPr>
          <a:xfrm>
            <a:off x="7701798" y="1855471"/>
            <a:ext cx="2543409" cy="1676400"/>
            <a:chOff x="1304924" y="3171825"/>
            <a:chExt cx="2647951" cy="1745305"/>
          </a:xfrm>
        </p:grpSpPr>
        <p:cxnSp>
          <p:nvCxnSpPr>
            <p:cNvPr id="25" name="直接连接符 24"/>
            <p:cNvCxnSpPr/>
            <p:nvPr>
              <p:custDataLst>
                <p:tags r:id="rId2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6" name="直接连接符 25"/>
            <p:cNvCxnSpPr/>
            <p:nvPr>
              <p:custDataLst>
                <p:tags r:id="rId2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7" name="任意多边形 26"/>
            <p:cNvSpPr/>
            <p:nvPr>
              <p:custDataLst>
                <p:tags r:id="rId2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8" name="文本框 27"/>
            <p:cNvSpPr txBox="1"/>
            <p:nvPr>
              <p:custDataLst>
                <p:tags r:id="rId26"/>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C</a:t>
              </a:r>
              <a:endParaRPr lang="zh-CN" altLang="en-US" dirty="0"/>
            </a:p>
          </p:txBody>
        </p:sp>
      </p:grpSp>
      <p:grpSp>
        <p:nvGrpSpPr>
          <p:cNvPr id="29" name="组合 28"/>
          <p:cNvGrpSpPr/>
          <p:nvPr>
            <p:custDataLst>
              <p:tags r:id="rId27"/>
            </p:custDataLst>
          </p:nvPr>
        </p:nvGrpSpPr>
        <p:grpSpPr>
          <a:xfrm>
            <a:off x="7701798" y="3817621"/>
            <a:ext cx="2543409" cy="1676400"/>
            <a:chOff x="1304924" y="3171825"/>
            <a:chExt cx="2647951" cy="1745305"/>
          </a:xfrm>
        </p:grpSpPr>
        <p:cxnSp>
          <p:nvCxnSpPr>
            <p:cNvPr id="31" name="直接连接符 30"/>
            <p:cNvCxnSpPr/>
            <p:nvPr>
              <p:custDataLst>
                <p:tags r:id="rId2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2" name="直接连接符 31"/>
            <p:cNvCxnSpPr/>
            <p:nvPr>
              <p:custDataLst>
                <p:tags r:id="rId2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33" name="任意多边形 32"/>
            <p:cNvSpPr/>
            <p:nvPr>
              <p:custDataLst>
                <p:tags r:id="rId3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34" name="文本框 33"/>
            <p:cNvSpPr txBox="1"/>
            <p:nvPr>
              <p:custDataLst>
                <p:tags r:id="rId31"/>
              </p:custDataLst>
            </p:nvPr>
          </p:nvSpPr>
          <p:spPr>
            <a:xfrm>
              <a:off x="3295650" y="4532145"/>
              <a:ext cx="476249" cy="384513"/>
            </a:xfrm>
            <a:prstGeom prst="rect">
              <a:avLst/>
            </a:prstGeom>
            <a:noFill/>
          </p:spPr>
          <p:txBody>
            <a:bodyPr wrap="square" rtlCol="0" anchor="ctr">
              <a:normAutofit fontScale="92500" lnSpcReduction="20000"/>
            </a:bodyPr>
            <a:p>
              <a:pPr algn="ctr" fontAlgn="auto">
                <a:lnSpc>
                  <a:spcPct val="120000"/>
                </a:lnSpc>
              </a:pPr>
              <a:r>
                <a:rPr lang="en-US" altLang="zh-CN" dirty="0"/>
                <a:t>F</a:t>
              </a:r>
              <a:endParaRPr lang="zh-CN" altLang="en-US" dirty="0"/>
            </a:p>
          </p:txBody>
        </p:sp>
      </p:grpSp>
      <p:sp>
        <p:nvSpPr>
          <p:cNvPr id="35" name="文本框 34"/>
          <p:cNvSpPr txBox="1"/>
          <p:nvPr>
            <p:custDataLst>
              <p:tags r:id="rId32"/>
            </p:custDataLst>
          </p:nvPr>
        </p:nvSpPr>
        <p:spPr>
          <a:xfrm>
            <a:off x="1132088" y="1862246"/>
            <a:ext cx="2543409" cy="1276859"/>
          </a:xfrm>
          <a:prstGeom prst="rect">
            <a:avLst/>
          </a:prstGeom>
          <a:noFill/>
        </p:spPr>
        <p:txBody>
          <a:bodyPr wrap="square" rtlCol="0" anchor="ctr" anchorCtr="0">
            <a:normAutofit/>
          </a:bodyPr>
          <a:p>
            <a:pPr algn="ctr" fontAlgn="auto">
              <a:lnSpc>
                <a:spcPct val="120000"/>
              </a:lnSpc>
            </a:pPr>
            <a:r>
              <a:rPr lang="en-US" altLang="zh-CN" sz="1600" noProof="0" dirty="0">
                <a:ln>
                  <a:noFill/>
                </a:ln>
                <a:solidFill>
                  <a:schemeClr val="bg1"/>
                </a:solidFill>
                <a:effectLst/>
                <a:uLnTx/>
                <a:uFillTx/>
                <a:latin typeface="+mn-ea"/>
                <a:ea typeface="+mn-ea"/>
                <a:sym typeface="+mn-ea"/>
              </a:rPr>
              <a:t>1.</a:t>
            </a:r>
            <a:r>
              <a:rPr lang="zh-CN" altLang="en-US" sz="1600" noProof="0" dirty="0">
                <a:ln>
                  <a:noFill/>
                </a:ln>
                <a:solidFill>
                  <a:schemeClr val="bg1"/>
                </a:solidFill>
                <a:effectLst/>
                <a:uLnTx/>
                <a:uFillTx/>
                <a:latin typeface="+mn-ea"/>
                <a:ea typeface="+mn-ea"/>
                <a:sym typeface="+mn-ea"/>
              </a:rPr>
              <a:t>医务人员对医院内感染的严重性认识不足；</a:t>
            </a:r>
            <a:endParaRPr lang="zh-CN" altLang="en-US" sz="1600" spc="150" noProof="0" dirty="0">
              <a:ln>
                <a:noFill/>
              </a:ln>
              <a:solidFill>
                <a:schemeClr val="bg1"/>
              </a:solidFill>
              <a:effectLst/>
              <a:uLnTx/>
              <a:uFillTx/>
              <a:latin typeface="+mn-ea"/>
              <a:ea typeface="+mn-ea"/>
              <a:sym typeface="+mn-ea"/>
            </a:endParaRPr>
          </a:p>
        </p:txBody>
      </p:sp>
      <p:sp>
        <p:nvSpPr>
          <p:cNvPr id="46" name="文本框 45"/>
          <p:cNvSpPr txBox="1"/>
          <p:nvPr>
            <p:custDataLst>
              <p:tags r:id="rId33"/>
            </p:custDataLst>
          </p:nvPr>
        </p:nvSpPr>
        <p:spPr>
          <a:xfrm>
            <a:off x="4441532" y="1862246"/>
            <a:ext cx="2543409" cy="1276859"/>
          </a:xfrm>
          <a:prstGeom prst="rect">
            <a:avLst/>
          </a:prstGeom>
          <a:noFill/>
        </p:spPr>
        <p:txBody>
          <a:bodyPr wrap="square" rtlCol="0" anchor="ctr" anchorCtr="0">
            <a:normAutofit/>
          </a:bodyPr>
          <a:p>
            <a:pPr algn="ctr" fontAlgn="auto">
              <a:lnSpc>
                <a:spcPct val="120000"/>
              </a:lnSpc>
            </a:pPr>
            <a:r>
              <a:rPr lang="en-US" altLang="zh-CN" sz="1600" noProof="0" dirty="0">
                <a:ln>
                  <a:noFill/>
                </a:ln>
                <a:solidFill>
                  <a:schemeClr val="bg1"/>
                </a:solidFill>
                <a:effectLst/>
                <a:uLnTx/>
                <a:uFillTx/>
                <a:latin typeface="+mn-ea"/>
                <a:ea typeface="+mn-ea"/>
                <a:sym typeface="+mn-ea"/>
              </a:rPr>
              <a:t>1.</a:t>
            </a:r>
            <a:r>
              <a:rPr lang="zh-CN" altLang="en-US" sz="1600" noProof="0" dirty="0">
                <a:ln>
                  <a:noFill/>
                </a:ln>
                <a:solidFill>
                  <a:schemeClr val="bg1"/>
                </a:solidFill>
                <a:effectLst/>
                <a:uLnTx/>
                <a:uFillTx/>
                <a:latin typeface="+mn-ea"/>
                <a:ea typeface="+mn-ea"/>
                <a:sym typeface="+mn-ea"/>
              </a:rPr>
              <a:t>医务人员对医院内感染的严重性认识不足；</a:t>
            </a:r>
            <a:endParaRPr lang="zh-CN" altLang="en-US" sz="1600" spc="150" noProof="0" dirty="0">
              <a:ln>
                <a:noFill/>
              </a:ln>
              <a:solidFill>
                <a:schemeClr val="bg1"/>
              </a:solidFill>
              <a:effectLst/>
              <a:uLnTx/>
              <a:uFillTx/>
              <a:latin typeface="+mn-ea"/>
              <a:ea typeface="+mn-ea"/>
              <a:sym typeface="+mn-ea"/>
            </a:endParaRPr>
          </a:p>
        </p:txBody>
      </p:sp>
      <p:sp>
        <p:nvSpPr>
          <p:cNvPr id="47" name="文本框 46"/>
          <p:cNvSpPr txBox="1"/>
          <p:nvPr>
            <p:custDataLst>
              <p:tags r:id="rId34"/>
            </p:custDataLst>
          </p:nvPr>
        </p:nvSpPr>
        <p:spPr>
          <a:xfrm>
            <a:off x="7701798" y="1862246"/>
            <a:ext cx="2543409" cy="1276859"/>
          </a:xfrm>
          <a:prstGeom prst="rect">
            <a:avLst/>
          </a:prstGeom>
          <a:noFill/>
        </p:spPr>
        <p:txBody>
          <a:bodyPr wrap="square" rtlCol="0" anchor="ctr" anchorCtr="0">
            <a:normAutofit/>
          </a:bodyPr>
          <a:p>
            <a:pPr algn="ctr" fontAlgn="auto">
              <a:lnSpc>
                <a:spcPct val="120000"/>
              </a:lnSpc>
            </a:pPr>
            <a:r>
              <a:rPr lang="en-US" altLang="zh-CN" sz="1600" noProof="0" dirty="0">
                <a:ln>
                  <a:noFill/>
                </a:ln>
                <a:solidFill>
                  <a:schemeClr val="bg1"/>
                </a:solidFill>
                <a:effectLst/>
                <a:uLnTx/>
                <a:uFillTx/>
                <a:latin typeface="+mn-ea"/>
                <a:ea typeface="+mn-ea"/>
                <a:sym typeface="+mn-ea"/>
              </a:rPr>
              <a:t>3.</a:t>
            </a:r>
            <a:r>
              <a:rPr lang="zh-CN" altLang="en-US" sz="1600" noProof="0" dirty="0">
                <a:ln>
                  <a:noFill/>
                </a:ln>
                <a:solidFill>
                  <a:schemeClr val="bg1"/>
                </a:solidFill>
                <a:effectLst/>
                <a:uLnTx/>
                <a:uFillTx/>
                <a:latin typeface="+mn-ea"/>
                <a:ea typeface="+mn-ea"/>
                <a:sym typeface="+mn-ea"/>
              </a:rPr>
              <a:t>医院建筑设施和布局不符合卫生学的要求；</a:t>
            </a:r>
            <a:endParaRPr lang="zh-CN" altLang="en-US" sz="1600" spc="150" noProof="0" dirty="0">
              <a:ln>
                <a:noFill/>
              </a:ln>
              <a:solidFill>
                <a:schemeClr val="bg1"/>
              </a:solidFill>
              <a:effectLst/>
              <a:uLnTx/>
              <a:uFillTx/>
              <a:latin typeface="+mn-ea"/>
              <a:ea typeface="+mn-ea"/>
              <a:sym typeface="+mn-ea"/>
            </a:endParaRPr>
          </a:p>
        </p:txBody>
      </p:sp>
      <p:sp>
        <p:nvSpPr>
          <p:cNvPr id="48" name="文本框 47"/>
          <p:cNvSpPr txBox="1"/>
          <p:nvPr>
            <p:custDataLst>
              <p:tags r:id="rId35"/>
            </p:custDataLst>
          </p:nvPr>
        </p:nvSpPr>
        <p:spPr>
          <a:xfrm>
            <a:off x="1142084" y="3815597"/>
            <a:ext cx="2533414" cy="1276859"/>
          </a:xfrm>
          <a:prstGeom prst="rect">
            <a:avLst/>
          </a:prstGeom>
          <a:noFill/>
        </p:spPr>
        <p:txBody>
          <a:bodyPr wrap="square" rtlCol="0" anchor="ctr" anchorCtr="0">
            <a:normAutofit/>
          </a:bodyPr>
          <a:p>
            <a:pPr algn="ctr" fontAlgn="auto">
              <a:lnSpc>
                <a:spcPct val="120000"/>
              </a:lnSpc>
            </a:pPr>
            <a:r>
              <a:rPr lang="en-US" altLang="zh-CN" sz="1600" noProof="0" dirty="0">
                <a:ln>
                  <a:noFill/>
                </a:ln>
                <a:solidFill>
                  <a:schemeClr val="bg1"/>
                </a:solidFill>
                <a:effectLst/>
                <a:uLnTx/>
                <a:uFillTx/>
                <a:latin typeface="+mn-ea"/>
                <a:ea typeface="+mn-ea"/>
                <a:sym typeface="+mn-ea"/>
              </a:rPr>
              <a:t>4.</a:t>
            </a:r>
            <a:r>
              <a:rPr lang="zh-CN" altLang="en-US" sz="1600" noProof="0" dirty="0">
                <a:ln>
                  <a:noFill/>
                </a:ln>
                <a:solidFill>
                  <a:schemeClr val="bg1"/>
                </a:solidFill>
                <a:effectLst/>
                <a:uLnTx/>
                <a:uFillTx/>
                <a:latin typeface="+mn-ea"/>
                <a:ea typeface="+mn-ea"/>
                <a:sym typeface="+mn-ea"/>
              </a:rPr>
              <a:t>感染链的存在；</a:t>
            </a:r>
            <a:endParaRPr kumimoji="0" lang="en-US" altLang="zh-CN" sz="1600" i="0" u="none" strike="noStrike" kern="1200" cap="none" spc="0" normalizeH="0" baseline="0" noProof="0" dirty="0">
              <a:ln>
                <a:noFill/>
              </a:ln>
              <a:solidFill>
                <a:schemeClr val="bg1"/>
              </a:solidFill>
              <a:effectLst/>
              <a:uLnTx/>
              <a:uFillTx/>
              <a:latin typeface="+mn-ea"/>
              <a:ea typeface="+mn-ea"/>
              <a:cs typeface="+mn-cs"/>
            </a:endParaRPr>
          </a:p>
        </p:txBody>
      </p:sp>
      <p:sp>
        <p:nvSpPr>
          <p:cNvPr id="49" name="文本框 48"/>
          <p:cNvSpPr txBox="1"/>
          <p:nvPr>
            <p:custDataLst>
              <p:tags r:id="rId36"/>
            </p:custDataLst>
          </p:nvPr>
        </p:nvSpPr>
        <p:spPr>
          <a:xfrm>
            <a:off x="4415991" y="3815597"/>
            <a:ext cx="2545313" cy="1276859"/>
          </a:xfrm>
          <a:prstGeom prst="rect">
            <a:avLst/>
          </a:prstGeom>
          <a:noFill/>
        </p:spPr>
        <p:txBody>
          <a:bodyPr wrap="square" rtlCol="0" anchor="ctr" anchorCtr="0">
            <a:normAutofit/>
          </a:bodyPr>
          <a:p>
            <a:pPr algn="ctr" fontAlgn="auto">
              <a:lnSpc>
                <a:spcPct val="120000"/>
              </a:lnSpc>
            </a:pPr>
            <a:r>
              <a:rPr lang="en-US" altLang="zh-CN" sz="1600" noProof="0" dirty="0">
                <a:ln>
                  <a:noFill/>
                </a:ln>
                <a:solidFill>
                  <a:schemeClr val="bg1"/>
                </a:solidFill>
                <a:effectLst/>
                <a:uLnTx/>
                <a:uFillTx/>
                <a:latin typeface="+mn-ea"/>
                <a:ea typeface="+mn-ea"/>
                <a:sym typeface="+mn-ea"/>
              </a:rPr>
              <a:t>5.</a:t>
            </a:r>
            <a:r>
              <a:rPr lang="zh-CN" altLang="en-US" sz="1600" noProof="0" dirty="0">
                <a:ln>
                  <a:noFill/>
                </a:ln>
                <a:solidFill>
                  <a:schemeClr val="bg1"/>
                </a:solidFill>
                <a:effectLst/>
                <a:uLnTx/>
                <a:uFillTx/>
                <a:latin typeface="+mn-ea"/>
                <a:ea typeface="+mn-ea"/>
                <a:sym typeface="+mn-ea"/>
              </a:rPr>
              <a:t>消毒灭菌不严和无菌技术操作不当；</a:t>
            </a:r>
            <a:endParaRPr lang="zh-CN" altLang="en-US" sz="1600" spc="150" noProof="0" dirty="0">
              <a:ln>
                <a:noFill/>
              </a:ln>
              <a:solidFill>
                <a:schemeClr val="bg1"/>
              </a:solidFill>
              <a:effectLst/>
              <a:uLnTx/>
              <a:uFillTx/>
              <a:latin typeface="+mn-ea"/>
              <a:ea typeface="+mn-ea"/>
              <a:sym typeface="+mn-ea"/>
            </a:endParaRPr>
          </a:p>
        </p:txBody>
      </p:sp>
      <p:sp>
        <p:nvSpPr>
          <p:cNvPr id="50" name="文本框 49"/>
          <p:cNvSpPr txBox="1"/>
          <p:nvPr>
            <p:custDataLst>
              <p:tags r:id="rId37"/>
            </p:custDataLst>
          </p:nvPr>
        </p:nvSpPr>
        <p:spPr>
          <a:xfrm>
            <a:off x="7701797" y="3815597"/>
            <a:ext cx="2543409" cy="1276859"/>
          </a:xfrm>
          <a:prstGeom prst="rect">
            <a:avLst/>
          </a:prstGeom>
          <a:noFill/>
        </p:spPr>
        <p:txBody>
          <a:bodyPr wrap="square" rtlCol="0" anchor="ctr" anchorCtr="0">
            <a:normAutofit/>
          </a:bodyPr>
          <a:p>
            <a:pPr algn="ctr" fontAlgn="auto">
              <a:lnSpc>
                <a:spcPct val="120000"/>
              </a:lnSpc>
            </a:pPr>
            <a:r>
              <a:rPr lang="en-US" altLang="zh-CN" sz="1600" noProof="0" dirty="0">
                <a:ln>
                  <a:noFill/>
                </a:ln>
                <a:solidFill>
                  <a:schemeClr val="bg1"/>
                </a:solidFill>
                <a:effectLst/>
                <a:uLnTx/>
                <a:uFillTx/>
                <a:latin typeface="+mn-ea"/>
                <a:ea typeface="+mn-ea"/>
                <a:sym typeface="+mn-ea"/>
              </a:rPr>
              <a:t>6.</a:t>
            </a:r>
            <a:r>
              <a:rPr lang="zh-CN" altLang="en-US" sz="1600" noProof="0" dirty="0">
                <a:ln>
                  <a:noFill/>
                </a:ln>
                <a:solidFill>
                  <a:schemeClr val="bg1"/>
                </a:solidFill>
                <a:effectLst/>
                <a:uLnTx/>
                <a:uFillTx/>
                <a:latin typeface="+mn-ea"/>
                <a:ea typeface="+mn-ea"/>
                <a:sym typeface="+mn-ea"/>
              </a:rPr>
              <a:t>其他危险因素存在，如侵入性操作和不合理使用抗生素。</a:t>
            </a:r>
            <a:endParaRPr kumimoji="0" lang="zh-CN" altLang="en-US" sz="1600" i="0" u="none" strike="noStrike" kern="1200" cap="none" spc="0" normalizeH="0" baseline="0" noProof="0" dirty="0">
              <a:ln>
                <a:noFill/>
              </a:ln>
              <a:solidFill>
                <a:schemeClr val="bg1"/>
              </a:solidFill>
              <a:effectLst/>
              <a:uLnTx/>
              <a:uFillTx/>
              <a:latin typeface="+mn-ea"/>
              <a:ea typeface="+mn-ea"/>
              <a:cs typeface="+mn-cs"/>
            </a:endParaRPr>
          </a:p>
        </p:txBody>
      </p:sp>
    </p:spTree>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TextBox 8"/>
          <p:cNvSpPr txBox="1"/>
          <p:nvPr/>
        </p:nvSpPr>
        <p:spPr>
          <a:xfrm>
            <a:off x="551392" y="1196552"/>
            <a:ext cx="7488767" cy="368300"/>
          </a:xfrm>
          <a:prstGeom prst="rect">
            <a:avLst/>
          </a:prstGeom>
          <a:noFill/>
        </p:spPr>
        <p:txBody>
          <a:bodyPr>
            <a:spAutoFit/>
          </a:bodyPr>
          <a:lstStyle/>
          <a:p>
            <a:pPr marR="0" indent="127000" algn="just" defTabSz="914400">
              <a:spcAft>
                <a:spcPts val="0"/>
              </a:spcAft>
              <a:buClrTx/>
              <a:buSzTx/>
              <a:buFontTx/>
              <a:buNone/>
              <a:defRPr/>
            </a:pPr>
            <a:r>
              <a:rPr kumimoji="0" lang="zh-CN" sz="1800" b="1" kern="100" cap="none" spc="0" normalizeH="0" baseline="0" noProof="0" dirty="0">
                <a:latin typeface="+mn-ea"/>
                <a:ea typeface="+mn-ea"/>
                <a:cs typeface="+mn-cs"/>
              </a:rPr>
              <a:t>（一）医院感染三级管理体系的建立</a:t>
            </a:r>
            <a:endParaRPr kumimoji="0" lang="zh-CN" sz="1800" b="1" kern="100" cap="none" spc="0" normalizeH="0" baseline="0" noProof="0" dirty="0">
              <a:latin typeface="+mn-ea"/>
              <a:ea typeface="+mn-ea"/>
              <a:cs typeface="+mn-cs"/>
            </a:endParaRPr>
          </a:p>
        </p:txBody>
      </p:sp>
      <p:graphicFrame>
        <p:nvGraphicFramePr>
          <p:cNvPr id="11" name="表格 10"/>
          <p:cNvGraphicFramePr>
            <a:graphicFrameLocks noGrp="1"/>
          </p:cNvGraphicFramePr>
          <p:nvPr>
            <p:custDataLst>
              <p:tags r:id="rId1"/>
            </p:custDataLst>
          </p:nvPr>
        </p:nvGraphicFramePr>
        <p:xfrm>
          <a:off x="551392" y="1772285"/>
          <a:ext cx="10657205" cy="4629785"/>
        </p:xfrm>
        <a:graphic>
          <a:graphicData uri="http://schemas.openxmlformats.org/drawingml/2006/table">
            <a:tbl>
              <a:tblPr firstRow="1" firstCol="1" lastRow="1" lastCol="1" bandRow="1" bandCol="1"/>
              <a:tblGrid>
                <a:gridCol w="2155190"/>
                <a:gridCol w="2759710"/>
                <a:gridCol w="5742305"/>
              </a:tblGrid>
              <a:tr h="530225">
                <a:tc>
                  <a:txBody>
                    <a:bodyPr/>
                    <a:lstStyle/>
                    <a:p>
                      <a:pPr algn="ctr">
                        <a:lnSpc>
                          <a:spcPct val="150000"/>
                        </a:lnSpc>
                        <a:spcAft>
                          <a:spcPts val="0"/>
                        </a:spcAft>
                      </a:pPr>
                      <a:r>
                        <a:rPr lang="zh-CN" sz="1800" kern="0" dirty="0">
                          <a:effectLst/>
                          <a:latin typeface="微软雅黑" panose="020B0503020204020204" charset="-122"/>
                          <a:ea typeface="微软雅黑" panose="020B0503020204020204" charset="-122"/>
                        </a:rPr>
                        <a:t>管理组织机构</a:t>
                      </a:r>
                      <a:endParaRPr lang="zh-CN" sz="1800" kern="0" dirty="0">
                        <a:effectLst/>
                        <a:latin typeface="微软雅黑" panose="020B0503020204020204" charset="-122"/>
                        <a:ea typeface="微软雅黑" panose="020B0503020204020204" charset="-122"/>
                      </a:endParaRPr>
                    </a:p>
                  </a:txBody>
                  <a:tcPr marL="91441" marR="91441" marT="0" marB="0">
                    <a:lnL w="12700">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800" kern="0" dirty="0">
                          <a:effectLst/>
                          <a:latin typeface="微软雅黑" panose="020B0503020204020204" charset="-122"/>
                          <a:ea typeface="微软雅黑" panose="020B0503020204020204" charset="-122"/>
                        </a:rPr>
                        <a:t>人员构成</a:t>
                      </a:r>
                      <a:endParaRPr lang="zh-CN" sz="1800" kern="0" dirty="0">
                        <a:effectLst/>
                        <a:latin typeface="微软雅黑" panose="020B0503020204020204" charset="-122"/>
                        <a:ea typeface="微软雅黑" panose="020B0503020204020204" charset="-122"/>
                      </a:endParaRPr>
                    </a:p>
                  </a:txBody>
                  <a:tcPr marL="91441" marR="914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800" kern="0">
                          <a:effectLst/>
                          <a:latin typeface="微软雅黑" panose="020B0503020204020204" charset="-122"/>
                          <a:ea typeface="微软雅黑" panose="020B0503020204020204" charset="-122"/>
                          <a:cs typeface="微软雅黑" panose="020B0503020204020204" charset="-122"/>
                        </a:rPr>
                        <a:t>任</a:t>
                      </a:r>
                      <a:r>
                        <a:rPr lang="en-US" sz="1800" kern="0">
                          <a:effectLst/>
                          <a:latin typeface="微软雅黑" panose="020B0503020204020204" charset="-122"/>
                          <a:ea typeface="微软雅黑" panose="020B0503020204020204" charset="-122"/>
                          <a:cs typeface="微软雅黑" panose="020B0503020204020204" charset="-122"/>
                        </a:rPr>
                        <a:t>  </a:t>
                      </a:r>
                      <a:r>
                        <a:rPr lang="zh-CN" sz="1800" kern="0">
                          <a:effectLst/>
                          <a:latin typeface="微软雅黑" panose="020B0503020204020204" charset="-122"/>
                          <a:ea typeface="微软雅黑" panose="020B0503020204020204" charset="-122"/>
                          <a:cs typeface="微软雅黑" panose="020B0503020204020204" charset="-122"/>
                        </a:rPr>
                        <a:t>务</a:t>
                      </a:r>
                      <a:endParaRPr lang="zh-CN" sz="1800" kern="0">
                        <a:effectLst/>
                        <a:latin typeface="微软雅黑" panose="020B0503020204020204" charset="-122"/>
                        <a:ea typeface="微软雅黑" panose="020B0503020204020204" charset="-122"/>
                        <a:cs typeface="微软雅黑" panose="020B0503020204020204" charset="-122"/>
                      </a:endParaRPr>
                    </a:p>
                  </a:txBody>
                  <a:tcPr marL="91441" marR="91441" marT="0" marB="0">
                    <a:lnL w="12700" cap="flat" cmpd="sng" algn="ctr">
                      <a:solidFill>
                        <a:schemeClr val="tx1"/>
                      </a:solidFill>
                      <a:prstDash val="solid"/>
                      <a:round/>
                      <a:headEnd type="none" w="med" len="med"/>
                      <a:tailEnd type="none" w="med" len="med"/>
                    </a:lnL>
                    <a:lnR w="12700">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234440">
                <a:tc>
                  <a:txBody>
                    <a:bodyPr/>
                    <a:lstStyle/>
                    <a:p>
                      <a:pPr algn="just">
                        <a:lnSpc>
                          <a:spcPct val="150000"/>
                        </a:lnSpc>
                        <a:spcAft>
                          <a:spcPts val="0"/>
                        </a:spcAft>
                      </a:pPr>
                      <a:r>
                        <a:rPr lang="zh-CN" sz="1800" kern="0">
                          <a:effectLst/>
                          <a:latin typeface="微软雅黑" panose="020B0503020204020204" charset="-122"/>
                          <a:ea typeface="微软雅黑" panose="020B0503020204020204" charset="-122"/>
                        </a:rPr>
                        <a:t>医院感染管理</a:t>
                      </a:r>
                      <a:endParaRPr lang="zh-CN" sz="1800" kern="100">
                        <a:effectLst/>
                        <a:latin typeface="微软雅黑" panose="020B0503020204020204" charset="-122"/>
                        <a:ea typeface="微软雅黑" panose="020B0503020204020204" charset="-122"/>
                      </a:endParaRPr>
                    </a:p>
                    <a:p>
                      <a:pPr algn="just">
                        <a:lnSpc>
                          <a:spcPct val="150000"/>
                        </a:lnSpc>
                        <a:spcAft>
                          <a:spcPts val="0"/>
                        </a:spcAft>
                      </a:pPr>
                      <a:r>
                        <a:rPr lang="zh-CN" sz="1800" kern="0">
                          <a:effectLst/>
                          <a:latin typeface="微软雅黑" panose="020B0503020204020204" charset="-122"/>
                          <a:ea typeface="微软雅黑" panose="020B0503020204020204" charset="-122"/>
                        </a:rPr>
                        <a:t>委员会</a:t>
                      </a:r>
                      <a:endParaRPr lang="zh-CN" sz="1800" kern="100">
                        <a:effectLst/>
                        <a:latin typeface="微软雅黑" panose="020B0503020204020204" charset="-122"/>
                        <a:ea typeface="微软雅黑" panose="020B0503020204020204" charset="-122"/>
                      </a:endParaRPr>
                    </a:p>
                  </a:txBody>
                  <a:tcPr marL="91441" marR="91441" marT="0" marB="0" anchor="ctr">
                    <a:lnL w="12700">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prstDash val="solid"/>
                    </a:lnB>
                  </a:tcPr>
                </a:tc>
                <a:tc>
                  <a:txBody>
                    <a:bodyPr/>
                    <a:lstStyle/>
                    <a:p>
                      <a:pPr indent="101600" algn="just">
                        <a:lnSpc>
                          <a:spcPct val="150000"/>
                        </a:lnSpc>
                        <a:spcAft>
                          <a:spcPts val="0"/>
                        </a:spcAft>
                      </a:pPr>
                      <a:r>
                        <a:rPr lang="zh-CN" sz="1800" kern="0" dirty="0">
                          <a:effectLst/>
                          <a:latin typeface="微软雅黑" panose="020B0503020204020204" charset="-122"/>
                          <a:ea typeface="微软雅黑" panose="020B0503020204020204" charset="-122"/>
                        </a:rPr>
                        <a:t>业务院长，感染管理科、医务科、护理部以及重点科室主任及有关专家</a:t>
                      </a:r>
                      <a:endParaRPr lang="zh-CN" sz="1800" kern="0" dirty="0">
                        <a:effectLst/>
                        <a:latin typeface="微软雅黑" panose="020B0503020204020204" charset="-122"/>
                        <a:ea typeface="微软雅黑" panose="020B0503020204020204" charset="-122"/>
                      </a:endParaRPr>
                    </a:p>
                  </a:txBody>
                  <a:tcPr marL="91441" marR="914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prstDash val="solid"/>
                    </a:lnB>
                  </a:tcPr>
                </a:tc>
                <a:tc>
                  <a:txBody>
                    <a:bodyPr/>
                    <a:lstStyle/>
                    <a:p>
                      <a:pPr indent="101600" algn="just">
                        <a:lnSpc>
                          <a:spcPct val="150000"/>
                        </a:lnSpc>
                        <a:spcAft>
                          <a:spcPts val="0"/>
                        </a:spcAft>
                      </a:pPr>
                      <a:r>
                        <a:rPr lang="zh-CN" sz="1800" kern="0" dirty="0">
                          <a:effectLst/>
                          <a:latin typeface="微软雅黑" panose="020B0503020204020204" charset="-122"/>
                          <a:ea typeface="微软雅黑" panose="020B0503020204020204" charset="-122"/>
                        </a:rPr>
                        <a:t>感染管理领导决策机构，全面负责医院感染管理</a:t>
                      </a:r>
                      <a:endParaRPr lang="zh-CN" sz="1800" kern="0" dirty="0">
                        <a:effectLst/>
                        <a:latin typeface="微软雅黑" panose="020B0503020204020204" charset="-122"/>
                        <a:ea typeface="微软雅黑" panose="020B0503020204020204" charset="-122"/>
                      </a:endParaRPr>
                    </a:p>
                  </a:txBody>
                  <a:tcPr marL="91441" marR="91441" marT="0" marB="0" anchor="ctr">
                    <a:lnL w="12700" cap="flat" cmpd="sng" algn="ctr">
                      <a:solidFill>
                        <a:schemeClr val="tx1"/>
                      </a:solidFill>
                      <a:prstDash val="solid"/>
                      <a:round/>
                      <a:headEnd type="none" w="med" len="med"/>
                      <a:tailEnd type="none" w="med" len="med"/>
                    </a:lnL>
                    <a:lnR w="12700">
                      <a:solidFill>
                        <a:schemeClr val="tx1"/>
                      </a:solidFill>
                      <a:prstDash val="solid"/>
                    </a:lnR>
                    <a:lnT w="12700" cap="flat" cmpd="sng" algn="ctr">
                      <a:solidFill>
                        <a:schemeClr val="tx1"/>
                      </a:solidFill>
                      <a:prstDash val="solid"/>
                      <a:round/>
                      <a:headEnd type="none" w="med" len="med"/>
                      <a:tailEnd type="none" w="med" len="med"/>
                    </a:lnT>
                    <a:lnB w="12700">
                      <a:solidFill>
                        <a:schemeClr val="tx1"/>
                      </a:solidFill>
                      <a:prstDash val="solid"/>
                    </a:lnB>
                  </a:tcPr>
                </a:tc>
              </a:tr>
              <a:tr h="594995">
                <a:tc>
                  <a:txBody>
                    <a:bodyPr/>
                    <a:lstStyle/>
                    <a:p>
                      <a:pPr algn="just">
                        <a:lnSpc>
                          <a:spcPct val="150000"/>
                        </a:lnSpc>
                        <a:spcAft>
                          <a:spcPts val="0"/>
                        </a:spcAft>
                      </a:pPr>
                      <a:r>
                        <a:rPr lang="zh-CN" sz="1800" kern="0">
                          <a:effectLst/>
                          <a:latin typeface="微软雅黑" panose="020B0503020204020204" charset="-122"/>
                          <a:ea typeface="微软雅黑" panose="020B0503020204020204" charset="-122"/>
                        </a:rPr>
                        <a:t>医院感染管理科</a:t>
                      </a:r>
                      <a:endParaRPr lang="zh-CN" sz="1800" kern="0">
                        <a:effectLst/>
                        <a:latin typeface="微软雅黑" panose="020B0503020204020204" charset="-122"/>
                        <a:ea typeface="微软雅黑" panose="020B0503020204020204" charset="-122"/>
                      </a:endParaRPr>
                    </a:p>
                  </a:txBody>
                  <a:tcPr marL="91441" marR="91441" marT="0" marB="0" anchor="ctr">
                    <a:lnL w="12700">
                      <a:solidFill>
                        <a:schemeClr val="tx1"/>
                      </a:solidFill>
                      <a:prstDash val="solid"/>
                    </a:lnL>
                    <a:lnR w="12700" cap="flat" cmpd="sng" algn="ctr">
                      <a:solidFill>
                        <a:schemeClr val="tx1"/>
                      </a:solidFill>
                      <a:prstDash val="solid"/>
                      <a:round/>
                      <a:headEnd type="none" w="med" len="med"/>
                      <a:tailEnd type="none" w="med" len="med"/>
                    </a:lnR>
                    <a:lnT w="12700">
                      <a:solidFill>
                        <a:schemeClr val="tx1"/>
                      </a:solidFill>
                      <a:prstDash val="solid"/>
                    </a:lnT>
                    <a:lnB w="12700">
                      <a:solidFill>
                        <a:schemeClr val="tx1"/>
                      </a:solidFill>
                      <a:prstDash val="solid"/>
                    </a:lnB>
                  </a:tcPr>
                </a:tc>
                <a:tc>
                  <a:txBody>
                    <a:bodyPr/>
                    <a:lstStyle/>
                    <a:p>
                      <a:pPr indent="101600" algn="just">
                        <a:lnSpc>
                          <a:spcPct val="150000"/>
                        </a:lnSpc>
                        <a:spcAft>
                          <a:spcPts val="0"/>
                        </a:spcAft>
                      </a:pPr>
                      <a:r>
                        <a:rPr lang="zh-CN" sz="1800" kern="0">
                          <a:effectLst/>
                          <a:latin typeface="微软雅黑" panose="020B0503020204020204" charset="-122"/>
                          <a:ea typeface="微软雅黑" panose="020B0503020204020204" charset="-122"/>
                          <a:cs typeface="微软雅黑" panose="020B0503020204020204" charset="-122"/>
                        </a:rPr>
                        <a:t>医生、护士等专职人员 </a:t>
                      </a:r>
                      <a:endParaRPr lang="zh-CN" sz="1800" kern="0">
                        <a:effectLst/>
                        <a:latin typeface="微软雅黑" panose="020B0503020204020204" charset="-122"/>
                        <a:ea typeface="微软雅黑" panose="020B0503020204020204" charset="-122"/>
                        <a:cs typeface="微软雅黑" panose="020B0503020204020204" charset="-122"/>
                      </a:endParaRPr>
                    </a:p>
                  </a:txBody>
                  <a:tcPr marL="91441" marR="914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prstDash val="solid"/>
                    </a:lnT>
                    <a:lnB w="12700">
                      <a:solidFill>
                        <a:schemeClr val="tx1"/>
                      </a:solidFill>
                      <a:prstDash val="solid"/>
                    </a:lnB>
                  </a:tcPr>
                </a:tc>
                <a:tc>
                  <a:txBody>
                    <a:bodyPr/>
                    <a:lstStyle/>
                    <a:p>
                      <a:pPr indent="203200" algn="just">
                        <a:lnSpc>
                          <a:spcPct val="150000"/>
                        </a:lnSpc>
                        <a:spcAft>
                          <a:spcPts val="0"/>
                        </a:spcAft>
                      </a:pPr>
                      <a:r>
                        <a:rPr lang="zh-CN" sz="1800" kern="0" dirty="0">
                          <a:effectLst/>
                          <a:latin typeface="微软雅黑" panose="020B0503020204020204" charset="-122"/>
                          <a:ea typeface="微软雅黑" panose="020B0503020204020204" charset="-122"/>
                        </a:rPr>
                        <a:t>拟定全院感染控制计划，并组织实施；监督检查全院医院感染管理制度的落实情况；按时完成医院感染的检测；开展医院感染调查研究，对在职人员进行培训；监督抗菌药物使用管理</a:t>
                      </a:r>
                      <a:endParaRPr lang="zh-CN" sz="1800" kern="0" dirty="0">
                        <a:effectLst/>
                        <a:latin typeface="微软雅黑" panose="020B0503020204020204" charset="-122"/>
                        <a:ea typeface="微软雅黑" panose="020B0503020204020204" charset="-122"/>
                      </a:endParaRPr>
                    </a:p>
                  </a:txBody>
                  <a:tcPr marL="91441" marR="91441" marT="0" marB="0" anchor="ctr">
                    <a:lnL w="12700" cap="flat" cmpd="sng" algn="ctr">
                      <a:solidFill>
                        <a:schemeClr val="tx1"/>
                      </a:solidFill>
                      <a:prstDash val="solid"/>
                      <a:round/>
                      <a:headEnd type="none" w="med" len="med"/>
                      <a:tailEnd type="none" w="med" len="med"/>
                    </a:lnL>
                    <a:lnR w="12700">
                      <a:solidFill>
                        <a:schemeClr val="tx1"/>
                      </a:solidFill>
                      <a:prstDash val="solid"/>
                    </a:lnR>
                    <a:lnT w="12700">
                      <a:solidFill>
                        <a:schemeClr val="tx1"/>
                      </a:solidFill>
                      <a:prstDash val="solid"/>
                    </a:lnT>
                    <a:lnB w="12700">
                      <a:solidFill>
                        <a:schemeClr val="tx1"/>
                      </a:solidFill>
                      <a:prstDash val="solid"/>
                    </a:lnB>
                  </a:tcPr>
                </a:tc>
              </a:tr>
              <a:tr h="1219200">
                <a:tc>
                  <a:txBody>
                    <a:bodyPr/>
                    <a:lstStyle/>
                    <a:p>
                      <a:pPr algn="just">
                        <a:lnSpc>
                          <a:spcPct val="150000"/>
                        </a:lnSpc>
                        <a:spcAft>
                          <a:spcPts val="0"/>
                        </a:spcAft>
                      </a:pPr>
                      <a:r>
                        <a:rPr lang="zh-CN" sz="1800" kern="0">
                          <a:effectLst/>
                          <a:latin typeface="微软雅黑" panose="020B0503020204020204" charset="-122"/>
                          <a:ea typeface="微软雅黑" panose="020B0503020204020204" charset="-122"/>
                        </a:rPr>
                        <a:t>临床科室感染</a:t>
                      </a:r>
                      <a:endParaRPr lang="zh-CN" sz="1800" kern="100">
                        <a:effectLst/>
                        <a:latin typeface="微软雅黑" panose="020B0503020204020204" charset="-122"/>
                        <a:ea typeface="微软雅黑" panose="020B0503020204020204" charset="-122"/>
                      </a:endParaRPr>
                    </a:p>
                    <a:p>
                      <a:pPr algn="just">
                        <a:lnSpc>
                          <a:spcPct val="150000"/>
                        </a:lnSpc>
                        <a:spcAft>
                          <a:spcPts val="0"/>
                        </a:spcAft>
                      </a:pPr>
                      <a:r>
                        <a:rPr lang="zh-CN" sz="1800" kern="0">
                          <a:effectLst/>
                          <a:latin typeface="微软雅黑" panose="020B0503020204020204" charset="-122"/>
                          <a:ea typeface="微软雅黑" panose="020B0503020204020204" charset="-122"/>
                        </a:rPr>
                        <a:t>管理小组</a:t>
                      </a:r>
                      <a:endParaRPr lang="zh-CN" sz="1800" kern="100">
                        <a:effectLst/>
                        <a:latin typeface="微软雅黑" panose="020B0503020204020204" charset="-122"/>
                        <a:ea typeface="微软雅黑" panose="020B0503020204020204" charset="-122"/>
                      </a:endParaRPr>
                    </a:p>
                  </a:txBody>
                  <a:tcPr marL="91441" marR="91441" marT="0" marB="0" anchor="ctr">
                    <a:lnL w="12700">
                      <a:solidFill>
                        <a:schemeClr val="tx1"/>
                      </a:solidFill>
                      <a:prstDash val="solid"/>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round/>
                      <a:headEnd type="none" w="med" len="med"/>
                      <a:tailEnd type="none" w="med" len="med"/>
                    </a:lnB>
                  </a:tcPr>
                </a:tc>
                <a:tc>
                  <a:txBody>
                    <a:bodyPr/>
                    <a:lstStyle/>
                    <a:p>
                      <a:pPr indent="101600" algn="just">
                        <a:lnSpc>
                          <a:spcPct val="150000"/>
                        </a:lnSpc>
                        <a:spcAft>
                          <a:spcPts val="0"/>
                        </a:spcAft>
                      </a:pPr>
                      <a:r>
                        <a:rPr lang="zh-CN" sz="1800" kern="0" dirty="0">
                          <a:effectLst/>
                          <a:latin typeface="微软雅黑" panose="020B0503020204020204" charset="-122"/>
                          <a:ea typeface="微软雅黑" panose="020B0503020204020204" charset="-122"/>
                        </a:rPr>
                        <a:t>科室主任、</a:t>
                      </a:r>
                      <a:r>
                        <a:rPr lang="zh-CN" sz="1800" kern="0" dirty="0" smtClean="0">
                          <a:effectLst/>
                          <a:latin typeface="微软雅黑" panose="020B0503020204020204" charset="-122"/>
                          <a:ea typeface="微软雅黑" panose="020B0503020204020204" charset="-122"/>
                        </a:rPr>
                        <a:t>护士长或</a:t>
                      </a:r>
                      <a:r>
                        <a:rPr lang="zh-CN" sz="1800" kern="0" dirty="0">
                          <a:effectLst/>
                          <a:latin typeface="微软雅黑" panose="020B0503020204020204" charset="-122"/>
                          <a:ea typeface="微软雅黑" panose="020B0503020204020204" charset="-122"/>
                        </a:rPr>
                        <a:t>监控医生、护士</a:t>
                      </a:r>
                      <a:endParaRPr lang="zh-CN" sz="1800" kern="0" dirty="0">
                        <a:effectLst/>
                        <a:latin typeface="微软雅黑" panose="020B0503020204020204" charset="-122"/>
                        <a:ea typeface="微软雅黑" panose="020B0503020204020204" charset="-122"/>
                      </a:endParaRPr>
                    </a:p>
                  </a:txBody>
                  <a:tcPr marL="91441" marR="9144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round/>
                      <a:headEnd type="none" w="med" len="med"/>
                      <a:tailEnd type="none" w="med" len="med"/>
                    </a:lnB>
                  </a:tcPr>
                </a:tc>
                <a:tc>
                  <a:txBody>
                    <a:bodyPr/>
                    <a:lstStyle/>
                    <a:p>
                      <a:pPr indent="101600" algn="just">
                        <a:lnSpc>
                          <a:spcPct val="150000"/>
                        </a:lnSpc>
                        <a:spcAft>
                          <a:spcPts val="0"/>
                        </a:spcAft>
                      </a:pPr>
                      <a:r>
                        <a:rPr lang="zh-CN" sz="1800" kern="0" dirty="0">
                          <a:effectLst/>
                          <a:latin typeface="微软雅黑" panose="020B0503020204020204" charset="-122"/>
                          <a:ea typeface="微软雅黑" panose="020B0503020204020204" charset="-122"/>
                        </a:rPr>
                        <a:t>科室监控措施的实施与监督；监督全科消毒、灭菌、无菌操作的执行；落实抗菌药物使用规定</a:t>
                      </a:r>
                      <a:endParaRPr lang="zh-CN" sz="1800" kern="0" dirty="0">
                        <a:effectLst/>
                        <a:latin typeface="微软雅黑" panose="020B0503020204020204" charset="-122"/>
                        <a:ea typeface="微软雅黑" panose="020B0503020204020204" charset="-122"/>
                      </a:endParaRPr>
                    </a:p>
                  </a:txBody>
                  <a:tcPr marL="91441" marR="91441" marT="0" marB="0" anchor="ctr">
                    <a:lnL w="12700" cap="flat" cmpd="sng" algn="ctr">
                      <a:solidFill>
                        <a:schemeClr val="tx1"/>
                      </a:solidFill>
                      <a:prstDash val="solid"/>
                      <a:round/>
                      <a:headEnd type="none" w="med" len="med"/>
                      <a:tailEnd type="none" w="med" len="med"/>
                    </a:lnL>
                    <a:lnR w="12700">
                      <a:solidFill>
                        <a:schemeClr val="tx1"/>
                      </a:solidFill>
                      <a:prstDash val="solid"/>
                    </a:lnR>
                    <a:lnT w="12700">
                      <a:solidFill>
                        <a:schemeClr val="tx1"/>
                      </a:solidFill>
                      <a:prstDash val="solid"/>
                    </a:lnT>
                    <a:lnB w="12700" cap="flat" cmpd="sng" algn="ctr">
                      <a:solidFill>
                        <a:schemeClr val="tx1"/>
                      </a:solidFill>
                      <a:prstDash val="solid"/>
                      <a:round/>
                      <a:headEnd type="none" w="med" len="med"/>
                      <a:tailEnd type="none" w="med" len="med"/>
                    </a:lnB>
                  </a:tcPr>
                </a:tc>
              </a:tr>
            </a:tbl>
          </a:graphicData>
        </a:graphic>
      </p:graphicFrame>
      <p:pic>
        <p:nvPicPr>
          <p:cNvPr id="13335" name="Picture 14"/>
          <p:cNvPicPr>
            <a:picLocks noChangeAspect="1"/>
          </p:cNvPicPr>
          <p:nvPr/>
        </p:nvPicPr>
        <p:blipFill>
          <a:blip r:embed="rId2"/>
          <a:stretch>
            <a:fillRect/>
          </a:stretch>
        </p:blipFill>
        <p:spPr>
          <a:xfrm>
            <a:off x="-144780" y="-1161627"/>
            <a:ext cx="4089400" cy="1056217"/>
          </a:xfrm>
          <a:prstGeom prst="rect">
            <a:avLst/>
          </a:prstGeom>
          <a:noFill/>
          <a:ln w="9525">
            <a:noFill/>
          </a:ln>
        </p:spPr>
      </p:pic>
      <p:sp>
        <p:nvSpPr>
          <p:cNvPr id="23" name="Title 6"/>
          <p:cNvSpPr txBox="1"/>
          <p:nvPr>
            <p:custDataLst>
              <p:tags r:id="rId3"/>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四、医院感染的预防与控制</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四、医院感染的预防与控制</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 name="TextBox 8"/>
          <p:cNvSpPr txBox="1"/>
          <p:nvPr/>
        </p:nvSpPr>
        <p:spPr>
          <a:xfrm>
            <a:off x="799042" y="981287"/>
            <a:ext cx="7488767" cy="368300"/>
          </a:xfrm>
          <a:prstGeom prst="rect">
            <a:avLst/>
          </a:prstGeom>
          <a:noFill/>
        </p:spPr>
        <p:txBody>
          <a:bodyPr>
            <a:spAutoFit/>
          </a:bodyPr>
          <a:p>
            <a:pPr marR="0" indent="127000" algn="just" defTabSz="914400">
              <a:spcAft>
                <a:spcPts val="0"/>
              </a:spcAft>
              <a:buClrTx/>
              <a:buSzTx/>
              <a:buFontTx/>
              <a:buNone/>
              <a:defRPr/>
            </a:pPr>
            <a:r>
              <a:rPr kumimoji="0" lang="zh-CN" sz="1800" b="1" kern="100" cap="none" spc="0" normalizeH="0" baseline="0" noProof="0" dirty="0">
                <a:latin typeface="+mn-ea"/>
                <a:ea typeface="+mn-ea"/>
                <a:cs typeface="+mn-cs"/>
              </a:rPr>
              <a:t>（二）各项规章制度的健全</a:t>
            </a:r>
            <a:endParaRPr kumimoji="0" lang="zh-CN" sz="1800" b="1" kern="100" cap="none" spc="0" normalizeH="0" baseline="0" noProof="0" dirty="0">
              <a:latin typeface="+mn-ea"/>
              <a:ea typeface="+mn-ea"/>
              <a:cs typeface="+mn-cs"/>
            </a:endParaRPr>
          </a:p>
        </p:txBody>
      </p:sp>
      <p:cxnSp>
        <p:nvCxnSpPr>
          <p:cNvPr id="6" name="直接连接符 5"/>
          <p:cNvCxnSpPr/>
          <p:nvPr>
            <p:custDataLst>
              <p:tags r:id="rId2"/>
            </p:custDataLst>
          </p:nvPr>
        </p:nvCxnSpPr>
        <p:spPr>
          <a:xfrm>
            <a:off x="4413762" y="1930202"/>
            <a:ext cx="0" cy="327600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sp>
        <p:nvSpPr>
          <p:cNvPr id="7" name="Freeform 9"/>
          <p:cNvSpPr/>
          <p:nvPr>
            <p:custDataLst>
              <p:tags r:id="rId3"/>
            </p:custDataLst>
          </p:nvPr>
        </p:nvSpPr>
        <p:spPr bwMode="auto">
          <a:xfrm>
            <a:off x="2369102" y="2459458"/>
            <a:ext cx="456765" cy="635334"/>
          </a:xfrm>
          <a:custGeom>
            <a:avLst/>
            <a:gdLst>
              <a:gd name="T0" fmla="*/ 103 w 103"/>
              <a:gd name="T1" fmla="*/ 91 h 143"/>
              <a:gd name="T2" fmla="*/ 51 w 103"/>
              <a:gd name="T3" fmla="*/ 143 h 143"/>
              <a:gd name="T4" fmla="*/ 0 w 103"/>
              <a:gd name="T5" fmla="*/ 91 h 143"/>
              <a:gd name="T6" fmla="*/ 51 w 103"/>
              <a:gd name="T7" fmla="*/ 0 h 143"/>
              <a:gd name="T8" fmla="*/ 103 w 103"/>
              <a:gd name="T9" fmla="*/ 91 h 143"/>
            </a:gdLst>
            <a:ahLst/>
            <a:cxnLst>
              <a:cxn ang="0">
                <a:pos x="T0" y="T1"/>
              </a:cxn>
              <a:cxn ang="0">
                <a:pos x="T2" y="T3"/>
              </a:cxn>
              <a:cxn ang="0">
                <a:pos x="T4" y="T5"/>
              </a:cxn>
              <a:cxn ang="0">
                <a:pos x="T6" y="T7"/>
              </a:cxn>
              <a:cxn ang="0">
                <a:pos x="T8" y="T9"/>
              </a:cxn>
            </a:cxnLst>
            <a:rect l="0" t="0" r="r" b="b"/>
            <a:pathLst>
              <a:path w="103" h="143">
                <a:moveTo>
                  <a:pt x="103" y="91"/>
                </a:moveTo>
                <a:cubicBezTo>
                  <a:pt x="103" y="120"/>
                  <a:pt x="80" y="143"/>
                  <a:pt x="51" y="143"/>
                </a:cubicBezTo>
                <a:cubicBezTo>
                  <a:pt x="23" y="143"/>
                  <a:pt x="0" y="120"/>
                  <a:pt x="0" y="91"/>
                </a:cubicBezTo>
                <a:cubicBezTo>
                  <a:pt x="0" y="63"/>
                  <a:pt x="51" y="0"/>
                  <a:pt x="51" y="0"/>
                </a:cubicBezTo>
                <a:cubicBezTo>
                  <a:pt x="51" y="0"/>
                  <a:pt x="103" y="63"/>
                  <a:pt x="103" y="91"/>
                </a:cubicBezTo>
                <a:close/>
              </a:path>
            </a:pathLst>
          </a:custGeom>
          <a:noFill/>
          <a:ln w="30163" cap="rnd">
            <a:solidFill>
              <a:srgbClr val="1F74AD"/>
            </a:solidFill>
            <a:prstDash val="solid"/>
            <a:round/>
          </a:ln>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0" name="Freeform 10"/>
          <p:cNvSpPr/>
          <p:nvPr>
            <p:custDataLst>
              <p:tags r:id="rId4"/>
            </p:custDataLst>
          </p:nvPr>
        </p:nvSpPr>
        <p:spPr bwMode="auto">
          <a:xfrm>
            <a:off x="2808949" y="2606074"/>
            <a:ext cx="150375" cy="300750"/>
          </a:xfrm>
          <a:custGeom>
            <a:avLst/>
            <a:gdLst>
              <a:gd name="T0" fmla="*/ 0 w 34"/>
              <a:gd name="T1" fmla="*/ 13 h 68"/>
              <a:gd name="T2" fmla="*/ 9 w 34"/>
              <a:gd name="T3" fmla="*/ 0 h 68"/>
              <a:gd name="T4" fmla="*/ 34 w 34"/>
              <a:gd name="T5" fmla="*/ 44 h 68"/>
              <a:gd name="T6" fmla="*/ 15 w 34"/>
              <a:gd name="T7" fmla="*/ 68 h 68"/>
            </a:gdLst>
            <a:ahLst/>
            <a:cxnLst>
              <a:cxn ang="0">
                <a:pos x="T0" y="T1"/>
              </a:cxn>
              <a:cxn ang="0">
                <a:pos x="T2" y="T3"/>
              </a:cxn>
              <a:cxn ang="0">
                <a:pos x="T4" y="T5"/>
              </a:cxn>
              <a:cxn ang="0">
                <a:pos x="T6" y="T7"/>
              </a:cxn>
            </a:cxnLst>
            <a:rect l="0" t="0" r="r" b="b"/>
            <a:pathLst>
              <a:path w="34" h="68">
                <a:moveTo>
                  <a:pt x="0" y="13"/>
                </a:moveTo>
                <a:cubicBezTo>
                  <a:pt x="5" y="6"/>
                  <a:pt x="9" y="0"/>
                  <a:pt x="9" y="0"/>
                </a:cubicBezTo>
                <a:cubicBezTo>
                  <a:pt x="9" y="0"/>
                  <a:pt x="34" y="31"/>
                  <a:pt x="34" y="44"/>
                </a:cubicBezTo>
                <a:cubicBezTo>
                  <a:pt x="34" y="56"/>
                  <a:pt x="26" y="66"/>
                  <a:pt x="15" y="68"/>
                </a:cubicBezTo>
              </a:path>
            </a:pathLst>
          </a:custGeom>
          <a:noFill/>
          <a:ln w="30163" cap="rnd">
            <a:solidFill>
              <a:srgbClr val="1F74AD"/>
            </a:solidFill>
            <a:prstDash val="solid"/>
            <a:round/>
          </a:ln>
        </p:spPr>
        <p:txBody>
          <a:bodyPr vert="horz" wrap="square" lIns="91440" tIns="45720" rIns="91440" bIns="45720" numCol="1" anchor="t" anchorCtr="0" compatLnSpc="1">
            <a:normAutofit fontScale="925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4" name="Freeform 5"/>
          <p:cNvSpPr/>
          <p:nvPr>
            <p:custDataLst>
              <p:tags r:id="rId5"/>
            </p:custDataLst>
          </p:nvPr>
        </p:nvSpPr>
        <p:spPr bwMode="auto">
          <a:xfrm>
            <a:off x="9451851" y="2446571"/>
            <a:ext cx="428039" cy="43176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5" name="Freeform 6"/>
          <p:cNvSpPr/>
          <p:nvPr>
            <p:custDataLst>
              <p:tags r:id="rId6"/>
            </p:custDataLst>
          </p:nvPr>
        </p:nvSpPr>
        <p:spPr bwMode="auto">
          <a:xfrm>
            <a:off x="9512644" y="2787760"/>
            <a:ext cx="337468" cy="169975"/>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1" name="Freeform 7"/>
          <p:cNvSpPr/>
          <p:nvPr>
            <p:custDataLst>
              <p:tags r:id="rId7"/>
            </p:custDataLst>
          </p:nvPr>
        </p:nvSpPr>
        <p:spPr bwMode="auto">
          <a:xfrm>
            <a:off x="9368724" y="2816297"/>
            <a:ext cx="179901" cy="179900"/>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7" name="Line 8"/>
          <p:cNvSpPr>
            <a:spLocks noChangeShapeType="1"/>
          </p:cNvSpPr>
          <p:nvPr>
            <p:custDataLst>
              <p:tags r:id="rId8"/>
            </p:custDataLst>
          </p:nvPr>
        </p:nvSpPr>
        <p:spPr bwMode="auto">
          <a:xfrm flipH="1">
            <a:off x="9794282" y="2790242"/>
            <a:ext cx="68238" cy="68238"/>
          </a:xfrm>
          <a:prstGeom prst="line">
            <a:avLst/>
          </a:prstGeom>
          <a:noFill/>
          <a:ln w="30163" cap="rnd">
            <a:solidFill>
              <a:srgbClr val="1AA3AA"/>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8" name="Freeform 244"/>
          <p:cNvSpPr/>
          <p:nvPr>
            <p:custDataLst>
              <p:tags r:id="rId9"/>
            </p:custDataLst>
          </p:nvPr>
        </p:nvSpPr>
        <p:spPr bwMode="auto">
          <a:xfrm>
            <a:off x="5858447" y="2755505"/>
            <a:ext cx="469150" cy="216162"/>
          </a:xfrm>
          <a:custGeom>
            <a:avLst/>
            <a:gdLst>
              <a:gd name="T0" fmla="*/ 42 w 124"/>
              <a:gd name="T1" fmla="*/ 0 h 57"/>
              <a:gd name="T2" fmla="*/ 8 w 124"/>
              <a:gd name="T3" fmla="*/ 0 h 57"/>
              <a:gd name="T4" fmla="*/ 0 w 124"/>
              <a:gd name="T5" fmla="*/ 8 h 57"/>
              <a:gd name="T6" fmla="*/ 0 w 124"/>
              <a:gd name="T7" fmla="*/ 49 h 57"/>
              <a:gd name="T8" fmla="*/ 8 w 124"/>
              <a:gd name="T9" fmla="*/ 57 h 57"/>
              <a:gd name="T10" fmla="*/ 124 w 124"/>
              <a:gd name="T11" fmla="*/ 57 h 57"/>
            </a:gdLst>
            <a:ahLst/>
            <a:cxnLst>
              <a:cxn ang="0">
                <a:pos x="T0" y="T1"/>
              </a:cxn>
              <a:cxn ang="0">
                <a:pos x="T2" y="T3"/>
              </a:cxn>
              <a:cxn ang="0">
                <a:pos x="T4" y="T5"/>
              </a:cxn>
              <a:cxn ang="0">
                <a:pos x="T6" y="T7"/>
              </a:cxn>
              <a:cxn ang="0">
                <a:pos x="T8" y="T9"/>
              </a:cxn>
              <a:cxn ang="0">
                <a:pos x="T10" y="T11"/>
              </a:cxn>
            </a:cxnLst>
            <a:rect l="0" t="0" r="r" b="b"/>
            <a:pathLst>
              <a:path w="124" h="57">
                <a:moveTo>
                  <a:pt x="42" y="0"/>
                </a:moveTo>
                <a:cubicBezTo>
                  <a:pt x="8" y="0"/>
                  <a:pt x="8" y="0"/>
                  <a:pt x="8" y="0"/>
                </a:cubicBezTo>
                <a:cubicBezTo>
                  <a:pt x="4" y="0"/>
                  <a:pt x="0" y="4"/>
                  <a:pt x="0" y="8"/>
                </a:cubicBezTo>
                <a:cubicBezTo>
                  <a:pt x="0" y="49"/>
                  <a:pt x="0" y="49"/>
                  <a:pt x="0" y="49"/>
                </a:cubicBezTo>
                <a:cubicBezTo>
                  <a:pt x="0" y="53"/>
                  <a:pt x="4" y="57"/>
                  <a:pt x="8" y="57"/>
                </a:cubicBezTo>
                <a:cubicBezTo>
                  <a:pt x="124" y="57"/>
                  <a:pt x="124" y="57"/>
                  <a:pt x="124" y="57"/>
                </a:cubicBezTo>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3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9" name="Freeform 245"/>
          <p:cNvSpPr/>
          <p:nvPr>
            <p:custDataLst>
              <p:tags r:id="rId10"/>
            </p:custDataLst>
          </p:nvPr>
        </p:nvSpPr>
        <p:spPr bwMode="auto">
          <a:xfrm>
            <a:off x="5911286" y="2497713"/>
            <a:ext cx="310631" cy="465948"/>
          </a:xfrm>
          <a:custGeom>
            <a:avLst/>
            <a:gdLst>
              <a:gd name="T0" fmla="*/ 80 w 82"/>
              <a:gd name="T1" fmla="*/ 40 h 123"/>
              <a:gd name="T2" fmla="*/ 44 w 82"/>
              <a:gd name="T3" fmla="*/ 3 h 123"/>
              <a:gd name="T4" fmla="*/ 32 w 82"/>
              <a:gd name="T5" fmla="*/ 3 h 123"/>
              <a:gd name="T6" fmla="*/ 3 w 82"/>
              <a:gd name="T7" fmla="*/ 32 h 123"/>
              <a:gd name="T8" fmla="*/ 3 w 82"/>
              <a:gd name="T9" fmla="*/ 44 h 123"/>
              <a:gd name="T10" fmla="*/ 82 w 82"/>
              <a:gd name="T11" fmla="*/ 123 h 123"/>
            </a:gdLst>
            <a:ahLst/>
            <a:cxnLst>
              <a:cxn ang="0">
                <a:pos x="T0" y="T1"/>
              </a:cxn>
              <a:cxn ang="0">
                <a:pos x="T2" y="T3"/>
              </a:cxn>
              <a:cxn ang="0">
                <a:pos x="T4" y="T5"/>
              </a:cxn>
              <a:cxn ang="0">
                <a:pos x="T6" y="T7"/>
              </a:cxn>
              <a:cxn ang="0">
                <a:pos x="T8" y="T9"/>
              </a:cxn>
              <a:cxn ang="0">
                <a:pos x="T10" y="T11"/>
              </a:cxn>
            </a:cxnLst>
            <a:rect l="0" t="0" r="r" b="b"/>
            <a:pathLst>
              <a:path w="82" h="123">
                <a:moveTo>
                  <a:pt x="80" y="40"/>
                </a:moveTo>
                <a:cubicBezTo>
                  <a:pt x="44" y="3"/>
                  <a:pt x="44" y="3"/>
                  <a:pt x="44" y="3"/>
                </a:cubicBezTo>
                <a:cubicBezTo>
                  <a:pt x="41" y="0"/>
                  <a:pt x="35" y="0"/>
                  <a:pt x="32" y="3"/>
                </a:cubicBezTo>
                <a:cubicBezTo>
                  <a:pt x="3" y="32"/>
                  <a:pt x="3" y="32"/>
                  <a:pt x="3" y="32"/>
                </a:cubicBezTo>
                <a:cubicBezTo>
                  <a:pt x="0" y="35"/>
                  <a:pt x="0" y="41"/>
                  <a:pt x="3" y="44"/>
                </a:cubicBezTo>
                <a:cubicBezTo>
                  <a:pt x="82" y="123"/>
                  <a:pt x="82" y="123"/>
                  <a:pt x="82" y="123"/>
                </a:cubicBezTo>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30" name="Freeform 246"/>
          <p:cNvSpPr/>
          <p:nvPr>
            <p:custDataLst>
              <p:tags r:id="rId11"/>
            </p:custDataLst>
          </p:nvPr>
        </p:nvSpPr>
        <p:spPr bwMode="auto">
          <a:xfrm>
            <a:off x="6213912" y="2486505"/>
            <a:ext cx="216161" cy="485162"/>
          </a:xfrm>
          <a:custGeom>
            <a:avLst/>
            <a:gdLst>
              <a:gd name="T0" fmla="*/ 49 w 57"/>
              <a:gd name="T1" fmla="*/ 128 h 128"/>
              <a:gd name="T2" fmla="*/ 57 w 57"/>
              <a:gd name="T3" fmla="*/ 120 h 128"/>
              <a:gd name="T4" fmla="*/ 57 w 57"/>
              <a:gd name="T5" fmla="*/ 8 h 128"/>
              <a:gd name="T6" fmla="*/ 49 w 57"/>
              <a:gd name="T7" fmla="*/ 0 h 128"/>
              <a:gd name="T8" fmla="*/ 8 w 57"/>
              <a:gd name="T9" fmla="*/ 0 h 128"/>
              <a:gd name="T10" fmla="*/ 0 w 57"/>
              <a:gd name="T11" fmla="*/ 8 h 128"/>
              <a:gd name="T12" fmla="*/ 0 w 57"/>
              <a:gd name="T13" fmla="*/ 120 h 128"/>
              <a:gd name="T14" fmla="*/ 8 w 57"/>
              <a:gd name="T15" fmla="*/ 128 h 128"/>
              <a:gd name="T16" fmla="*/ 49 w 57"/>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28">
                <a:moveTo>
                  <a:pt x="49" y="128"/>
                </a:moveTo>
                <a:cubicBezTo>
                  <a:pt x="54" y="128"/>
                  <a:pt x="57" y="124"/>
                  <a:pt x="57" y="120"/>
                </a:cubicBezTo>
                <a:cubicBezTo>
                  <a:pt x="57" y="8"/>
                  <a:pt x="57" y="8"/>
                  <a:pt x="57" y="8"/>
                </a:cubicBezTo>
                <a:cubicBezTo>
                  <a:pt x="57" y="4"/>
                  <a:pt x="54" y="0"/>
                  <a:pt x="49" y="0"/>
                </a:cubicBezTo>
                <a:cubicBezTo>
                  <a:pt x="8" y="0"/>
                  <a:pt x="8" y="0"/>
                  <a:pt x="8" y="0"/>
                </a:cubicBezTo>
                <a:cubicBezTo>
                  <a:pt x="4" y="0"/>
                  <a:pt x="0" y="4"/>
                  <a:pt x="0" y="8"/>
                </a:cubicBezTo>
                <a:cubicBezTo>
                  <a:pt x="0" y="120"/>
                  <a:pt x="0" y="120"/>
                  <a:pt x="0" y="120"/>
                </a:cubicBezTo>
                <a:cubicBezTo>
                  <a:pt x="0" y="124"/>
                  <a:pt x="4" y="128"/>
                  <a:pt x="8" y="128"/>
                </a:cubicBezTo>
                <a:lnTo>
                  <a:pt x="49" y="128"/>
                </a:lnTo>
                <a:close/>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41" name="Oval 247"/>
          <p:cNvSpPr>
            <a:spLocks noChangeArrowheads="1"/>
          </p:cNvSpPr>
          <p:nvPr>
            <p:custDataLst>
              <p:tags r:id="rId12"/>
            </p:custDataLst>
          </p:nvPr>
        </p:nvSpPr>
        <p:spPr bwMode="auto">
          <a:xfrm>
            <a:off x="6258745" y="2896410"/>
            <a:ext cx="33626" cy="33626"/>
          </a:xfrm>
          <a:prstGeom prst="ellipse">
            <a:avLst/>
          </a:prstGeom>
          <a:solidFill>
            <a:srgbClr val="03595D"/>
          </a:solidFill>
          <a:ln w="9525">
            <a:solidFill>
              <a:srgbClr val="3498DB"/>
            </a:solidFill>
            <a:round/>
          </a:ln>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cxnSp>
        <p:nvCxnSpPr>
          <p:cNvPr id="42" name="直接连接符 41"/>
          <p:cNvCxnSpPr/>
          <p:nvPr>
            <p:custDataLst>
              <p:tags r:id="rId13"/>
            </p:custDataLst>
          </p:nvPr>
        </p:nvCxnSpPr>
        <p:spPr>
          <a:xfrm>
            <a:off x="7893809" y="1930202"/>
            <a:ext cx="0" cy="327600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sp>
        <p:nvSpPr>
          <p:cNvPr id="43" name="ïşļiḓé"/>
          <p:cNvSpPr/>
          <p:nvPr>
            <p:custDataLst>
              <p:tags r:id="rId14"/>
            </p:custDataLst>
          </p:nvPr>
        </p:nvSpPr>
        <p:spPr bwMode="auto">
          <a:xfrm>
            <a:off x="1111310" y="3680734"/>
            <a:ext cx="3124860" cy="131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pPr>
            <a:r>
              <a:rPr lang="zh-CN" altLang="en-US" sz="1600" kern="0" spc="150">
                <a:latin typeface="微软雅黑" panose="020B0503020204020204" charset="-122"/>
                <a:ea typeface="微软雅黑" panose="020B0503020204020204" charset="-122"/>
              </a:rPr>
              <a:t>如清洁卫生制度、消毒隔离制度以及感染管理报告制度等。</a:t>
            </a:r>
            <a:endParaRPr lang="zh-CN" altLang="en-US" sz="1600" kern="0" spc="150">
              <a:latin typeface="微软雅黑" panose="020B0503020204020204" charset="-122"/>
              <a:ea typeface="微软雅黑" panose="020B0503020204020204" charset="-122"/>
            </a:endParaRPr>
          </a:p>
        </p:txBody>
      </p:sp>
      <p:sp>
        <p:nvSpPr>
          <p:cNvPr id="44" name="íṡḻîďé"/>
          <p:cNvSpPr txBox="1"/>
          <p:nvPr>
            <p:custDataLst>
              <p:tags r:id="rId15"/>
            </p:custDataLst>
          </p:nvPr>
        </p:nvSpPr>
        <p:spPr bwMode="auto">
          <a:xfrm>
            <a:off x="1111310" y="3249142"/>
            <a:ext cx="3124857"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fontScale="75000" lnSpcReduction="10000"/>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2400" kern="0" spc="300">
                <a:solidFill>
                  <a:srgbClr val="000000"/>
                </a:solidFill>
                <a:latin typeface="微软雅黑" panose="020B0503020204020204" charset="-122"/>
                <a:ea typeface="微软雅黑" panose="020B0503020204020204" charset="-122"/>
              </a:rPr>
              <a:t>1. 管理制度</a:t>
            </a:r>
            <a:endParaRPr lang="zh-CN" altLang="en-US" sz="2400" kern="0" spc="300">
              <a:solidFill>
                <a:srgbClr val="000000"/>
              </a:solidFill>
              <a:latin typeface="微软雅黑" panose="020B0503020204020204" charset="-122"/>
              <a:ea typeface="微软雅黑" panose="020B0503020204020204" charset="-122"/>
            </a:endParaRPr>
          </a:p>
        </p:txBody>
      </p:sp>
      <p:sp>
        <p:nvSpPr>
          <p:cNvPr id="45" name="ïşļiḓé"/>
          <p:cNvSpPr/>
          <p:nvPr>
            <p:custDataLst>
              <p:tags r:id="rId16"/>
            </p:custDataLst>
          </p:nvPr>
        </p:nvSpPr>
        <p:spPr bwMode="auto">
          <a:xfrm>
            <a:off x="4552670" y="3680734"/>
            <a:ext cx="3124860" cy="131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pPr>
            <a:r>
              <a:rPr lang="zh-CN" altLang="en-US" sz="1600" kern="0" spc="150">
                <a:latin typeface="微软雅黑" panose="020B0503020204020204" charset="-122"/>
                <a:ea typeface="微软雅黑" panose="020B0503020204020204" charset="-122"/>
              </a:rPr>
              <a:t>包括对灭菌效果、消毒剂使用效果、一次性医疗器材及门诊和急诊室常用器械的检测；对感染高发科室，如手术室、供应室、分娩室、换药室、监护室、血透室等消毒卫生状况的检测。</a:t>
            </a:r>
            <a:endParaRPr lang="zh-CN" altLang="en-US" sz="1600" kern="0" spc="150">
              <a:latin typeface="微软雅黑" panose="020B0503020204020204" charset="-122"/>
              <a:ea typeface="微软雅黑" panose="020B0503020204020204" charset="-122"/>
            </a:endParaRPr>
          </a:p>
        </p:txBody>
      </p:sp>
      <p:sp>
        <p:nvSpPr>
          <p:cNvPr id="46" name="íṡḻîďé"/>
          <p:cNvSpPr txBox="1"/>
          <p:nvPr>
            <p:custDataLst>
              <p:tags r:id="rId17"/>
            </p:custDataLst>
          </p:nvPr>
        </p:nvSpPr>
        <p:spPr bwMode="auto">
          <a:xfrm>
            <a:off x="4538219" y="3249142"/>
            <a:ext cx="3139309"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fontScale="75000" lnSpcReduction="10000"/>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2400" kern="0" spc="300">
                <a:solidFill>
                  <a:srgbClr val="000000"/>
                </a:solidFill>
                <a:latin typeface="微软雅黑" panose="020B0503020204020204" charset="-122"/>
                <a:ea typeface="微软雅黑" panose="020B0503020204020204" charset="-122"/>
              </a:rPr>
              <a:t>2. 监测制度　</a:t>
            </a:r>
            <a:endParaRPr lang="zh-CN" altLang="en-US" sz="2400" kern="0" spc="300">
              <a:solidFill>
                <a:srgbClr val="000000"/>
              </a:solidFill>
              <a:latin typeface="微软雅黑" panose="020B0503020204020204" charset="-122"/>
              <a:ea typeface="微软雅黑" panose="020B0503020204020204" charset="-122"/>
            </a:endParaRPr>
          </a:p>
        </p:txBody>
      </p:sp>
      <p:sp>
        <p:nvSpPr>
          <p:cNvPr id="47" name="ïşļiḓé"/>
          <p:cNvSpPr/>
          <p:nvPr>
            <p:custDataLst>
              <p:tags r:id="rId18"/>
            </p:custDataLst>
          </p:nvPr>
        </p:nvSpPr>
        <p:spPr bwMode="auto">
          <a:xfrm>
            <a:off x="7994031" y="3680734"/>
            <a:ext cx="3124860" cy="131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pPr>
            <a:r>
              <a:rPr lang="zh-CN" altLang="en-US" sz="1600" kern="0" spc="150">
                <a:latin typeface="微软雅黑" panose="020B0503020204020204" charset="-122"/>
                <a:ea typeface="微软雅黑" panose="020B0503020204020204" charset="-122"/>
              </a:rPr>
              <a:t>如原卫生部颁布的医院消毒卫生标准，规定了各类从事医疗活动的空气环境、物体表面、医护人员、医疗用品、消毒剂、污水、污物处理卫生标准。</a:t>
            </a:r>
            <a:endParaRPr lang="zh-CN" altLang="en-US" sz="1600" kern="0" spc="150">
              <a:latin typeface="微软雅黑" panose="020B0503020204020204" charset="-122"/>
              <a:ea typeface="微软雅黑" panose="020B0503020204020204" charset="-122"/>
            </a:endParaRPr>
          </a:p>
        </p:txBody>
      </p:sp>
      <p:sp>
        <p:nvSpPr>
          <p:cNvPr id="48" name="íṡḻîďé"/>
          <p:cNvSpPr txBox="1"/>
          <p:nvPr>
            <p:custDataLst>
              <p:tags r:id="rId19"/>
            </p:custDataLst>
          </p:nvPr>
        </p:nvSpPr>
        <p:spPr bwMode="auto">
          <a:xfrm>
            <a:off x="7994031" y="3249142"/>
            <a:ext cx="3124855"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fontScale="75000" lnSpcReduction="10000"/>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2400" kern="0" spc="300">
                <a:solidFill>
                  <a:srgbClr val="000000"/>
                </a:solidFill>
                <a:latin typeface="微软雅黑" panose="020B0503020204020204" charset="-122"/>
                <a:ea typeface="微软雅黑" panose="020B0503020204020204" charset="-122"/>
              </a:rPr>
              <a:t>3. 消毒质量控制标准　</a:t>
            </a:r>
            <a:endParaRPr lang="zh-CN" altLang="en-US" sz="2400" kern="0" spc="300">
              <a:solidFill>
                <a:srgbClr val="000000"/>
              </a:solidFill>
              <a:latin typeface="微软雅黑" panose="020B0503020204020204" charset="-122"/>
              <a:ea typeface="微软雅黑" panose="020B050302020402020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530225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四、医院感染的预防与控制</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67715" y="2059940"/>
            <a:ext cx="5621655" cy="3637915"/>
          </a:xfrm>
          <a:prstGeom prst="rect">
            <a:avLst/>
          </a:prstGeom>
          <a:noFill/>
        </p:spPr>
        <p:txBody>
          <a:bodyPr wrap="square" rtlCol="0">
            <a:noAutofit/>
          </a:bodyPr>
          <a:p>
            <a:pPr algn="just">
              <a:lnSpc>
                <a:spcPct val="150000"/>
              </a:lnSpc>
            </a:pPr>
            <a:r>
              <a:rPr lang="zh-CN" altLang="en-US" sz="1800" b="1" dirty="0">
                <a:latin typeface="微软雅黑" panose="020B0503020204020204" charset="-122"/>
                <a:ea typeface="微软雅黑" panose="020B0503020204020204" charset="-122"/>
                <a:cs typeface="微软雅黑" panose="020B0503020204020204" charset="-122"/>
                <a:sym typeface="+mn-ea"/>
              </a:rPr>
              <a:t>（三）医院感染管理措施的落实</a:t>
            </a:r>
            <a:endParaRPr lang="zh-CN" altLang="en-US" sz="1800" b="1" dirty="0">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1800" dirty="0">
                <a:latin typeface="微软雅黑" panose="020B0503020204020204" charset="-122"/>
                <a:ea typeface="微软雅黑" panose="020B0503020204020204" charset="-122"/>
                <a:cs typeface="微软雅黑" panose="020B0503020204020204" charset="-122"/>
                <a:sym typeface="+mn-ea"/>
              </a:rPr>
              <a:t>预防与控制医院感染必须切实做到控制感染源、切断传播途径、保护易感人群。具体措施包括：①医院环境布局合理，设施有利于消毒隔离；②定期进行清洁、消毒、灭菌及其效果检测；③严格执行无菌及预防隔离技术；④合理使用抗生素，严格掌握使用指征；⑤控制好感染源和易感人群，医院工作人员定期进行健康检查；⑥加强医院污水、污物的处理。</a:t>
            </a:r>
            <a:endParaRPr lang="zh-CN" altLang="en-US" sz="1800" dirty="0">
              <a:latin typeface="微软雅黑" panose="020B0503020204020204" charset="-122"/>
              <a:ea typeface="微软雅黑" panose="020B0503020204020204" charset="-122"/>
              <a:cs typeface="微软雅黑" panose="020B0503020204020204" charset="-122"/>
              <a:sym typeface="+mn-ea"/>
            </a:endParaRPr>
          </a:p>
        </p:txBody>
      </p:sp>
      <p:sp>
        <p:nvSpPr>
          <p:cNvPr id="92" name="矩形 91"/>
          <p:cNvSpPr/>
          <p:nvPr>
            <p:custDataLst>
              <p:tags r:id="rId2"/>
            </p:custDataLst>
          </p:nvPr>
        </p:nvSpPr>
        <p:spPr>
          <a:xfrm>
            <a:off x="336550" y="1412240"/>
            <a:ext cx="11518900" cy="468947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pic>
        <p:nvPicPr>
          <p:cNvPr id="4" name="图片 3"/>
          <p:cNvPicPr>
            <a:picLocks noChangeAspect="1"/>
          </p:cNvPicPr>
          <p:nvPr/>
        </p:nvPicPr>
        <p:blipFill>
          <a:blip r:embed="rId3"/>
          <a:stretch>
            <a:fillRect/>
          </a:stretch>
        </p:blipFill>
        <p:spPr>
          <a:xfrm>
            <a:off x="6389370" y="2205355"/>
            <a:ext cx="5269865" cy="3282315"/>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微软雅黑" panose="020B0503020204020204" charset="-122"/>
                <a:ea typeface="微软雅黑" panose="020B0503020204020204" charset="-122"/>
              </a:rPr>
              <a:t>目</a:t>
            </a:r>
            <a:endParaRPr lang="zh-CN" altLang="en-US" sz="9600" b="1">
              <a:solidFill>
                <a:srgbClr val="5A84AF"/>
              </a:solidFill>
              <a:latin typeface="微软雅黑" panose="020B0503020204020204" charset="-122"/>
              <a:ea typeface="微软雅黑" panose="020B0503020204020204" charset="-122"/>
            </a:endParaRPr>
          </a:p>
          <a:p>
            <a:r>
              <a:rPr lang="zh-CN" altLang="en-US" sz="9600" b="1">
                <a:solidFill>
                  <a:srgbClr val="5A84AF"/>
                </a:solidFill>
                <a:latin typeface="微软雅黑" panose="020B0503020204020204" charset="-122"/>
                <a:ea typeface="微软雅黑" panose="020B0503020204020204" charset="-122"/>
              </a:rPr>
              <a:t>录</a:t>
            </a:r>
            <a:endParaRPr lang="zh-CN" altLang="en-US" sz="9600" b="1">
              <a:solidFill>
                <a:srgbClr val="5A84AF"/>
              </a:solidFill>
              <a:latin typeface="微软雅黑" panose="020B0503020204020204" charset="-122"/>
              <a:ea typeface="微软雅黑" panose="020B0503020204020204" charset="-122"/>
            </a:endParaRPr>
          </a:p>
        </p:txBody>
      </p:sp>
      <p:grpSp>
        <p:nvGrpSpPr>
          <p:cNvPr id="17" name="组合 16"/>
          <p:cNvGrpSpPr/>
          <p:nvPr/>
        </p:nvGrpSpPr>
        <p:grpSpPr>
          <a:xfrm>
            <a:off x="4116306" y="1526230"/>
            <a:ext cx="331200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第一章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医院与医院环境</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18" name="组合 17"/>
          <p:cNvGrpSpPr/>
          <p:nvPr/>
        </p:nvGrpSpPr>
        <p:grpSpPr>
          <a:xfrm>
            <a:off x="8361281" y="1526230"/>
            <a:ext cx="3312000"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第二章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患者入院的初步护理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3" name="组合 22"/>
          <p:cNvGrpSpPr/>
          <p:nvPr/>
        </p:nvGrpSpPr>
        <p:grpSpPr>
          <a:xfrm>
            <a:off x="4116306" y="2559375"/>
            <a:ext cx="331200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第三章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医院感染的预防与控制</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6" name="组合 25"/>
          <p:cNvGrpSpPr/>
          <p:nvPr/>
        </p:nvGrpSpPr>
        <p:grpSpPr>
          <a:xfrm>
            <a:off x="8361281" y="2559375"/>
            <a:ext cx="3312000"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第四章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卧位与安全</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9" name="组合 28"/>
          <p:cNvGrpSpPr/>
          <p:nvPr/>
        </p:nvGrpSpPr>
        <p:grpSpPr>
          <a:xfrm>
            <a:off x="4116306" y="3563945"/>
            <a:ext cx="331200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第五章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清洁护理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4" name="组合 33"/>
          <p:cNvGrpSpPr/>
          <p:nvPr/>
        </p:nvGrpSpPr>
        <p:grpSpPr>
          <a:xfrm>
            <a:off x="8361281" y="3563945"/>
            <a:ext cx="3312000"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第六章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营养与护理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7" name="组合 36"/>
          <p:cNvGrpSpPr/>
          <p:nvPr/>
        </p:nvGrpSpPr>
        <p:grpSpPr>
          <a:xfrm>
            <a:off x="8361281" y="4530415"/>
            <a:ext cx="3312000" cy="540000"/>
            <a:chOff x="1397186" y="3857714"/>
            <a:chExt cx="4055189" cy="549605"/>
          </a:xfrm>
        </p:grpSpPr>
        <p:sp>
          <p:nvSpPr>
            <p:cNvPr id="3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第八章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9" name="矩形 38"/>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生命体征的观察与护理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40" name="组合 39"/>
          <p:cNvGrpSpPr/>
          <p:nvPr/>
        </p:nvGrpSpPr>
        <p:grpSpPr>
          <a:xfrm>
            <a:off x="4156311" y="4530415"/>
            <a:ext cx="331200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第七章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排泄护理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p:tgtEl>
                                          <p:spTgt spid="37"/>
                                        </p:tgtEl>
                                        <p:attrNameLst>
                                          <p:attrName>ppt_x</p:attrName>
                                        </p:attrNameLst>
                                      </p:cBhvr>
                                      <p:tavLst>
                                        <p:tav tm="0">
                                          <p:val>
                                            <p:strVal val="#ppt_x-#ppt_w*1.125000"/>
                                          </p:val>
                                        </p:tav>
                                        <p:tav tm="100000">
                                          <p:val>
                                            <p:strVal val="#ppt_x"/>
                                          </p:val>
                                        </p:tav>
                                      </p:tavLst>
                                    </p:anim>
                                    <p:animEffect transition="in" filter="wipe(right)">
                                      <p:cBhvr>
                                        <p:cTn id="4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4040505" y="1855470"/>
            <a:ext cx="3840480" cy="2749550"/>
          </a:xfrm>
          <a:prstGeom prst="rect">
            <a:avLst/>
          </a:prstGeom>
          <a:noFill/>
          <a:ln>
            <a:noFill/>
          </a:ln>
        </p:spPr>
        <p:txBody>
          <a:bodyPr wrap="none" rtlCol="0" anchor="t">
            <a:spAutoFit/>
          </a:bodyPr>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a:t>
            </a: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二节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隔离技术</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055370" y="2780665"/>
            <a:ext cx="5462905" cy="1753235"/>
          </a:xfrm>
          <a:prstGeom prst="rect">
            <a:avLst/>
          </a:prstGeom>
          <a:noFill/>
        </p:spPr>
        <p:txBody>
          <a:bodyPr wrap="square">
            <a:spAutoFit/>
          </a:bodyPr>
          <a:lstStyle/>
          <a:p>
            <a:pPr marR="0" algn="just" defTabSz="914400">
              <a:lnSpc>
                <a:spcPct val="150000"/>
              </a:lnSpc>
              <a:buClrTx/>
              <a:buSzTx/>
              <a:buFontTx/>
              <a:buNone/>
              <a:defRPr/>
            </a:pPr>
            <a:r>
              <a:rPr kumimoji="0" lang="zh-CN" altLang="en-US" sz="1800" b="1" kern="1200" cap="none" spc="0" normalizeH="0" baseline="0" noProof="0" dirty="0">
                <a:solidFill>
                  <a:srgbClr val="FF0000"/>
                </a:solidFill>
                <a:latin typeface="+mn-ea"/>
                <a:ea typeface="+mn-ea"/>
                <a:cs typeface="+mn-cs"/>
              </a:rPr>
              <a:t>隔离（</a:t>
            </a:r>
            <a:r>
              <a:rPr kumimoji="0" lang="en-US" altLang="zh-CN" sz="1800" b="1" kern="1200" cap="none" spc="0" normalizeH="0" baseline="0" noProof="0" dirty="0">
                <a:solidFill>
                  <a:srgbClr val="FF0000"/>
                </a:solidFill>
                <a:latin typeface="+mn-ea"/>
                <a:ea typeface="+mn-ea"/>
                <a:cs typeface="+mn-cs"/>
              </a:rPr>
              <a:t>isolation</a:t>
            </a:r>
            <a:r>
              <a:rPr kumimoji="0" lang="zh-CN" altLang="en-US" sz="1800" b="1" kern="1200" cap="none" spc="0" normalizeH="0" baseline="0" noProof="0" dirty="0">
                <a:solidFill>
                  <a:srgbClr val="FF0000"/>
                </a:solidFill>
                <a:latin typeface="+mn-ea"/>
                <a:ea typeface="+mn-ea"/>
                <a:cs typeface="+mn-cs"/>
              </a:rPr>
              <a:t>）</a:t>
            </a:r>
            <a:r>
              <a:rPr kumimoji="0" lang="zh-CN" altLang="en-US" sz="1800" b="1" kern="1200" cap="none" spc="0" normalizeH="0" baseline="0" noProof="0" dirty="0">
                <a:latin typeface="+mn-ea"/>
                <a:ea typeface="+mn-ea"/>
                <a:cs typeface="+mn-cs"/>
              </a:rPr>
              <a:t>是通过控制感染源、切断感染途径、保护易感人群的措施，达到防止微生物在患者、工作人员及媒介物中播散的目的。隔离可以分为标准性隔离、传染性隔离和保护性隔离</a:t>
            </a:r>
            <a:r>
              <a:rPr kumimoji="0" lang="en-US" altLang="zh-CN" sz="1800" b="1" kern="1200" cap="none" spc="0" normalizeH="0" baseline="0" noProof="0" dirty="0">
                <a:latin typeface="+mn-ea"/>
                <a:ea typeface="+mn-ea"/>
                <a:cs typeface="+mn-cs"/>
              </a:rPr>
              <a:t>3</a:t>
            </a:r>
            <a:r>
              <a:rPr kumimoji="0" lang="zh-CN" altLang="en-US" sz="1800" b="1" kern="1200" cap="none" spc="0" normalizeH="0" baseline="0" noProof="0" dirty="0">
                <a:latin typeface="+mn-ea"/>
                <a:ea typeface="+mn-ea"/>
                <a:cs typeface="+mn-cs"/>
              </a:rPr>
              <a:t>大类。</a:t>
            </a:r>
            <a:endParaRPr kumimoji="0" lang="zh-CN" altLang="en-US" sz="1800" b="1" kern="1200" cap="none" spc="0" normalizeH="0" baseline="0" noProof="0" dirty="0">
              <a:latin typeface="+mn-ea"/>
              <a:ea typeface="+mn-ea"/>
              <a:cs typeface="+mn-cs"/>
            </a:endParaRPr>
          </a:p>
        </p:txBody>
      </p:sp>
      <p:sp>
        <p:nvSpPr>
          <p:cNvPr id="5" name="Rectangle 33"/>
          <p:cNvSpPr txBox="1">
            <a:spLocks noChangeArrowheads="1"/>
          </p:cNvSpPr>
          <p:nvPr/>
        </p:nvSpPr>
        <p:spPr bwMode="auto">
          <a:xfrm>
            <a:off x="0" y="-1037167"/>
            <a:ext cx="3865033" cy="692151"/>
          </a:xfrm>
          <a:prstGeom prst="rect">
            <a:avLst/>
          </a:prstGeom>
          <a:solidFill>
            <a:srgbClr val="0F6FC6">
              <a:alpha val="43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6852" tIns="53425" rIns="106852" bIns="53425" anchor="ctr"/>
          <a:lst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0" cap="none" spc="0" normalizeH="0" baseline="0" noProof="0" dirty="0" smtClean="0">
                <a:ln>
                  <a:noFill/>
                </a:ln>
                <a:solidFill>
                  <a:srgbClr val="990000"/>
                </a:solidFill>
                <a:effectLst>
                  <a:outerShdw blurRad="38100" dist="38100" dir="2700000" algn="tl">
                    <a:srgbClr val="C0C0C0"/>
                  </a:outerShdw>
                </a:effectLst>
                <a:uLnTx/>
                <a:uFillTx/>
                <a:latin typeface="+mj-lt"/>
                <a:ea typeface="隶书" panose="02010509060101010101" pitchFamily="49" charset="-122"/>
                <a:cs typeface="+mj-cs"/>
              </a:rPr>
              <a:t>第二节 隔离技术</a:t>
            </a:r>
            <a:endParaRPr kumimoji="0" lang="zh-CN" altLang="en-US" sz="3735" b="1" i="0" u="none" strike="noStrike" kern="0" cap="none" spc="0" normalizeH="0" baseline="0" noProof="0" dirty="0" smtClean="0">
              <a:ln>
                <a:noFill/>
              </a:ln>
              <a:solidFill>
                <a:srgbClr val="990000"/>
              </a:solidFill>
              <a:effectLst>
                <a:outerShdw blurRad="38100" dist="38100" dir="2700000" algn="tl">
                  <a:srgbClr val="C0C0C0"/>
                </a:outerShdw>
              </a:effectLst>
              <a:uLnTx/>
              <a:uFillTx/>
              <a:latin typeface="+mj-lt"/>
              <a:ea typeface="隶书" panose="02010509060101010101" pitchFamily="49" charset="-122"/>
              <a:cs typeface="+mj-cs"/>
            </a:endParaRPr>
          </a:p>
        </p:txBody>
      </p:sp>
      <p:sp>
        <p:nvSpPr>
          <p:cNvPr id="23" name="Title 6"/>
          <p:cNvSpPr txBox="1"/>
          <p:nvPr>
            <p:custDataLst>
              <p:tags r:id="rId1"/>
            </p:custDataLst>
          </p:nvPr>
        </p:nvSpPr>
        <p:spPr>
          <a:xfrm>
            <a:off x="193942" y="58649"/>
            <a:ext cx="100330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隔离</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 name="矩形 91"/>
          <p:cNvSpPr/>
          <p:nvPr>
            <p:custDataLst>
              <p:tags r:id="rId2"/>
            </p:custDataLst>
          </p:nvPr>
        </p:nvSpPr>
        <p:spPr>
          <a:xfrm>
            <a:off x="336550" y="1412240"/>
            <a:ext cx="11518900" cy="468947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pic>
        <p:nvPicPr>
          <p:cNvPr id="3" name="图片 2"/>
          <p:cNvPicPr>
            <a:picLocks noChangeAspect="1"/>
          </p:cNvPicPr>
          <p:nvPr/>
        </p:nvPicPr>
        <p:blipFill>
          <a:blip r:embed="rId3"/>
          <a:stretch>
            <a:fillRect/>
          </a:stretch>
        </p:blipFill>
        <p:spPr>
          <a:xfrm>
            <a:off x="7752080" y="1833245"/>
            <a:ext cx="2755900" cy="384683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3"/>
          <p:cNvSpPr txBox="1">
            <a:spLocks noChangeArrowheads="1"/>
          </p:cNvSpPr>
          <p:nvPr/>
        </p:nvSpPr>
        <p:spPr bwMode="auto">
          <a:xfrm>
            <a:off x="767715" y="2348865"/>
            <a:ext cx="4966335" cy="2742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342900" marR="0" lvl="0" indent="-342900" algn="just" defTabSz="914400" rtl="0" eaLnBrk="1" fontAlgn="base" latinLnBrk="0" hangingPunct="1">
              <a:lnSpc>
                <a:spcPct val="150000"/>
              </a:lnSpc>
              <a:spcBef>
                <a:spcPct val="20000"/>
              </a:spcBef>
              <a:spcAft>
                <a:spcPct val="0"/>
              </a:spcAft>
              <a:buClrTx/>
              <a:buSzTx/>
              <a:buFontTx/>
              <a:buChar char="•"/>
              <a:defRPr/>
            </a:pPr>
            <a:r>
              <a:rPr kumimoji="0" lang="zh-CN" altLang="en-US" sz="1800" b="1" i="0" u="none" strike="noStrike" kern="0" cap="none" spc="0" normalizeH="0" baseline="0" noProof="0" dirty="0" smtClean="0">
                <a:ln>
                  <a:noFill/>
                </a:ln>
                <a:solidFill>
                  <a:srgbClr val="000000"/>
                </a:solidFill>
                <a:effectLst/>
                <a:uLnTx/>
                <a:uFillTx/>
                <a:latin typeface="Arial" panose="020B0604020202020204"/>
                <a:ea typeface="+mn-ea"/>
                <a:cs typeface="+mn-cs"/>
              </a:rPr>
              <a:t>标准性隔离的</a:t>
            </a:r>
            <a:r>
              <a:rPr kumimoji="0" lang="zh-CN" altLang="en-US" sz="1800" b="1" i="0" u="none" strike="noStrike" kern="0" cap="none" spc="0" normalizeH="0" baseline="0" noProof="0" dirty="0" smtClean="0">
                <a:ln>
                  <a:noFill/>
                </a:ln>
                <a:solidFill>
                  <a:srgbClr val="333399"/>
                </a:solidFill>
                <a:effectLst/>
                <a:uLnTx/>
                <a:uFillTx/>
                <a:latin typeface="Arial" panose="020B0604020202020204"/>
                <a:ea typeface="+mn-ea"/>
                <a:cs typeface="+mn-cs"/>
              </a:rPr>
              <a:t>对象</a:t>
            </a:r>
            <a:r>
              <a:rPr kumimoji="0" lang="zh-CN" altLang="en-US" sz="1800" b="1" i="0" u="none" strike="noStrike" kern="0" cap="none" spc="0" normalizeH="0" baseline="0" noProof="0" dirty="0" smtClean="0">
                <a:ln>
                  <a:noFill/>
                </a:ln>
                <a:solidFill>
                  <a:srgbClr val="000000"/>
                </a:solidFill>
                <a:effectLst/>
                <a:uLnTx/>
                <a:uFillTx/>
                <a:latin typeface="Arial" panose="020B0604020202020204"/>
                <a:ea typeface="+mn-ea"/>
                <a:cs typeface="+mn-cs"/>
              </a:rPr>
              <a:t>为</a:t>
            </a:r>
            <a:r>
              <a:rPr kumimoji="0" lang="zh-CN" altLang="en-US" sz="1800" b="1" i="0" u="none" strike="noStrike" kern="0" cap="none" spc="0" normalizeH="0" baseline="0" noProof="0" dirty="0" smtClean="0">
                <a:ln>
                  <a:noFill/>
                </a:ln>
                <a:solidFill>
                  <a:srgbClr val="FF0000"/>
                </a:solidFill>
                <a:effectLst/>
                <a:uLnTx/>
                <a:uFillTx/>
                <a:latin typeface="Arial" panose="020B0604020202020204"/>
                <a:ea typeface="+mn-ea"/>
                <a:cs typeface="+mn-cs"/>
              </a:rPr>
              <a:t>所有的患者</a:t>
            </a:r>
            <a:r>
              <a:rPr kumimoji="0" lang="zh-CN" altLang="en-US" sz="1800" b="1" i="0" u="none" strike="noStrike" kern="0" cap="none" spc="0" normalizeH="0" baseline="0" noProof="0" dirty="0" smtClean="0">
                <a:ln>
                  <a:noFill/>
                </a:ln>
                <a:solidFill>
                  <a:srgbClr val="000000"/>
                </a:solidFill>
                <a:effectLst/>
                <a:uLnTx/>
                <a:uFillTx/>
                <a:latin typeface="Arial" panose="020B0604020202020204"/>
                <a:ea typeface="+mn-ea"/>
                <a:cs typeface="+mn-cs"/>
              </a:rPr>
              <a:t>，无论这些患者是已知或未知感染者，对医护人员而言，都应采取标准性隔离 。</a:t>
            </a:r>
            <a:endParaRPr kumimoji="0" lang="zh-CN" altLang="en-US" sz="1800" b="1" i="0" u="none" strike="noStrike" kern="0" cap="none" spc="0" normalizeH="0" baseline="0" noProof="0" dirty="0" smtClean="0">
              <a:ln>
                <a:noFill/>
              </a:ln>
              <a:solidFill>
                <a:srgbClr val="000000"/>
              </a:solidFill>
              <a:effectLst/>
              <a:uLnTx/>
              <a:uFillTx/>
              <a:latin typeface="Arial" panose="020B0604020202020204"/>
              <a:ea typeface="+mn-ea"/>
              <a:cs typeface="+mn-cs"/>
            </a:endParaRPr>
          </a:p>
          <a:p>
            <a:pPr marL="342900" marR="0" lvl="0" indent="-342900" algn="just" defTabSz="914400" rtl="0" eaLnBrk="1" fontAlgn="base" latinLnBrk="0" hangingPunct="1">
              <a:lnSpc>
                <a:spcPct val="150000"/>
              </a:lnSpc>
              <a:spcBef>
                <a:spcPct val="20000"/>
              </a:spcBef>
              <a:spcAft>
                <a:spcPct val="0"/>
              </a:spcAft>
              <a:buClrTx/>
              <a:buSzTx/>
              <a:buFontTx/>
              <a:buChar char="•"/>
              <a:defRPr/>
            </a:pPr>
            <a:r>
              <a:rPr kumimoji="0" lang="zh-CN" altLang="en-US" sz="1800" b="1" i="0" u="none" strike="noStrike" kern="0" cap="none" spc="0" normalizeH="0" baseline="0" noProof="0" dirty="0" smtClean="0">
                <a:ln>
                  <a:noFill/>
                </a:ln>
                <a:solidFill>
                  <a:srgbClr val="000000"/>
                </a:solidFill>
                <a:effectLst/>
                <a:uLnTx/>
                <a:uFillTx/>
                <a:latin typeface="Arial" panose="020B0604020202020204"/>
                <a:ea typeface="+mn-ea"/>
                <a:cs typeface="+mn-cs"/>
              </a:rPr>
              <a:t>标准性隔离的</a:t>
            </a:r>
            <a:r>
              <a:rPr kumimoji="0" lang="zh-CN" altLang="en-US" sz="1800" b="1" i="0" u="none" strike="noStrike" kern="0" cap="none" spc="0" normalizeH="0" baseline="0" noProof="0" dirty="0" smtClean="0">
                <a:ln>
                  <a:noFill/>
                </a:ln>
                <a:solidFill>
                  <a:srgbClr val="333399"/>
                </a:solidFill>
                <a:effectLst/>
                <a:uLnTx/>
                <a:uFillTx/>
                <a:latin typeface="Arial" panose="020B0604020202020204"/>
                <a:ea typeface="+mn-ea"/>
                <a:cs typeface="+mn-cs"/>
              </a:rPr>
              <a:t>措施</a:t>
            </a:r>
            <a:r>
              <a:rPr kumimoji="0" lang="zh-CN" altLang="en-US" sz="1800" b="1" i="0" u="none" strike="noStrike" kern="0" cap="none" spc="0" normalizeH="0" baseline="0" noProof="0" dirty="0" smtClean="0">
                <a:ln>
                  <a:noFill/>
                </a:ln>
                <a:solidFill>
                  <a:srgbClr val="000000"/>
                </a:solidFill>
                <a:effectLst/>
                <a:uLnTx/>
                <a:uFillTx/>
                <a:latin typeface="Arial" panose="020B0604020202020204"/>
                <a:ea typeface="+mn-ea"/>
                <a:cs typeface="+mn-cs"/>
              </a:rPr>
              <a:t>主要包括</a:t>
            </a:r>
            <a:r>
              <a:rPr kumimoji="0" lang="zh-CN" altLang="en-US" sz="1800" b="1" i="0" u="none" strike="noStrike" kern="0" cap="none" spc="0" normalizeH="0" baseline="0" noProof="0" dirty="0" smtClean="0">
                <a:ln>
                  <a:noFill/>
                </a:ln>
                <a:solidFill>
                  <a:srgbClr val="000000"/>
                </a:solidFill>
                <a:effectLst/>
                <a:uLnTx/>
                <a:uFillTx/>
                <a:latin typeface="Arial" panose="020B0604020202020204"/>
                <a:ea typeface="+mn-ea"/>
                <a:cs typeface="+mn-cs"/>
                <a:hlinkClick r:id="rId1" action="ppaction://hlinksldjump"/>
              </a:rPr>
              <a:t>洗手</a:t>
            </a:r>
            <a:r>
              <a:rPr kumimoji="0" lang="zh-CN" altLang="en-US" sz="1800" b="1" i="0" u="none" strike="noStrike" kern="0" cap="none" spc="0" normalizeH="0" baseline="0" noProof="0" dirty="0" smtClean="0">
                <a:ln>
                  <a:noFill/>
                </a:ln>
                <a:solidFill>
                  <a:srgbClr val="000000"/>
                </a:solidFill>
                <a:effectLst/>
                <a:uLnTx/>
                <a:uFillTx/>
                <a:latin typeface="Arial" panose="020B0604020202020204"/>
                <a:ea typeface="+mn-ea"/>
                <a:cs typeface="+mn-cs"/>
              </a:rPr>
              <a:t>以及手套、口罩、护目镜、面具等各种防护用具的使用。</a:t>
            </a:r>
            <a:endParaRPr kumimoji="0" lang="zh-CN" altLang="en-US" sz="1800" b="1" i="0" u="none" strike="noStrike" kern="0" cap="none" spc="0" normalizeH="0" baseline="0" noProof="0" dirty="0" smtClean="0">
              <a:ln>
                <a:noFill/>
              </a:ln>
              <a:solidFill>
                <a:srgbClr val="000000"/>
              </a:solidFill>
              <a:effectLst/>
              <a:uLnTx/>
              <a:uFillTx/>
              <a:latin typeface="Arial" panose="020B0604020202020204"/>
              <a:ea typeface="+mn-ea"/>
              <a:cs typeface="+mn-cs"/>
            </a:endParaRPr>
          </a:p>
        </p:txBody>
      </p:sp>
      <p:sp>
        <p:nvSpPr>
          <p:cNvPr id="6" name="Rectangle 33"/>
          <p:cNvSpPr txBox="1">
            <a:spLocks noChangeArrowheads="1"/>
          </p:cNvSpPr>
          <p:nvPr/>
        </p:nvSpPr>
        <p:spPr bwMode="auto">
          <a:xfrm>
            <a:off x="46567" y="-1037167"/>
            <a:ext cx="3865033" cy="692151"/>
          </a:xfrm>
          <a:prstGeom prst="rect">
            <a:avLst/>
          </a:prstGeom>
          <a:solidFill>
            <a:srgbClr val="0F6FC6">
              <a:alpha val="43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6852" tIns="53425" rIns="106852" bIns="53425" anchor="ctr"/>
          <a:lst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0" cap="none" spc="0" normalizeH="0" baseline="0" noProof="0" dirty="0" smtClean="0">
                <a:ln>
                  <a:noFill/>
                </a:ln>
                <a:solidFill>
                  <a:srgbClr val="990000"/>
                </a:solidFill>
                <a:effectLst>
                  <a:outerShdw blurRad="38100" dist="38100" dir="2700000" algn="tl">
                    <a:srgbClr val="C0C0C0"/>
                  </a:outerShdw>
                </a:effectLst>
                <a:uLnTx/>
                <a:uFillTx/>
                <a:latin typeface="+mj-lt"/>
                <a:ea typeface="隶书" panose="02010509060101010101" pitchFamily="49" charset="-122"/>
                <a:cs typeface="+mj-cs"/>
              </a:rPr>
              <a:t>第二节 隔离技术</a:t>
            </a:r>
            <a:endParaRPr kumimoji="0" lang="zh-CN" altLang="en-US" sz="3735" b="1" i="0" u="none" strike="noStrike" kern="0" cap="none" spc="0" normalizeH="0" baseline="0" noProof="0" dirty="0" smtClean="0">
              <a:ln>
                <a:noFill/>
              </a:ln>
              <a:solidFill>
                <a:srgbClr val="990000"/>
              </a:solidFill>
              <a:effectLst>
                <a:outerShdw blurRad="38100" dist="38100" dir="2700000" algn="tl">
                  <a:srgbClr val="C0C0C0"/>
                </a:outerShdw>
              </a:effectLst>
              <a:uLnTx/>
              <a:uFillTx/>
              <a:latin typeface="+mj-lt"/>
              <a:ea typeface="隶书" panose="02010509060101010101" pitchFamily="49" charset="-122"/>
              <a:cs typeface="+mj-cs"/>
            </a:endParaRPr>
          </a:p>
        </p:txBody>
      </p:sp>
      <p:sp>
        <p:nvSpPr>
          <p:cNvPr id="23" name="Title 6"/>
          <p:cNvSpPr txBox="1"/>
          <p:nvPr>
            <p:custDataLst>
              <p:tags r:id="rId2"/>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一、标准性隔离</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 name="矩形 91"/>
          <p:cNvSpPr/>
          <p:nvPr>
            <p:custDataLst>
              <p:tags r:id="rId3"/>
            </p:custDataLst>
          </p:nvPr>
        </p:nvSpPr>
        <p:spPr>
          <a:xfrm>
            <a:off x="336550" y="1412240"/>
            <a:ext cx="11518900" cy="468947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pic>
        <p:nvPicPr>
          <p:cNvPr id="2" name="图片 1"/>
          <p:cNvPicPr>
            <a:picLocks noChangeAspect="1"/>
          </p:cNvPicPr>
          <p:nvPr/>
        </p:nvPicPr>
        <p:blipFill>
          <a:blip r:embed="rId4"/>
          <a:stretch>
            <a:fillRect/>
          </a:stretch>
        </p:blipFill>
        <p:spPr>
          <a:xfrm>
            <a:off x="6240145" y="1844675"/>
            <a:ext cx="4943475" cy="3409950"/>
          </a:xfrm>
          <a:prstGeom prst="snip2Diag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960033" y="1579033"/>
            <a:ext cx="9025467" cy="829945"/>
          </a:xfrm>
          <a:prstGeom prst="rect">
            <a:avLst/>
          </a:prstGeom>
          <a:noFill/>
        </p:spPr>
        <p:txBody>
          <a:bodyPr>
            <a:spAutoFit/>
          </a:bodyPr>
          <a:lstStyle/>
          <a:p>
            <a:pPr marR="0" defTabSz="914400">
              <a:lnSpc>
                <a:spcPct val="150000"/>
              </a:lnSpc>
              <a:buClrTx/>
              <a:buSzTx/>
              <a:buFontTx/>
              <a:buNone/>
              <a:defRPr/>
            </a:pPr>
            <a:endParaRPr kumimoji="0" lang="zh-CN" altLang="en-US" sz="3200" b="1" kern="1200" cap="none" spc="0" normalizeH="0" baseline="0" noProof="0" dirty="0">
              <a:latin typeface="+mn-ea"/>
              <a:ea typeface="+mn-ea"/>
              <a:cs typeface="+mn-cs"/>
            </a:endParaRPr>
          </a:p>
        </p:txBody>
      </p:sp>
      <p:sp>
        <p:nvSpPr>
          <p:cNvPr id="5" name="Rectangle 3"/>
          <p:cNvSpPr txBox="1">
            <a:spLocks noChangeArrowheads="1"/>
          </p:cNvSpPr>
          <p:nvPr/>
        </p:nvSpPr>
        <p:spPr bwMode="auto">
          <a:xfrm>
            <a:off x="551815" y="1557655"/>
            <a:ext cx="6790690" cy="4222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342900" marR="0" lvl="0" indent="-342900" algn="just" defTabSz="914400" rtl="0">
              <a:lnSpc>
                <a:spcPct val="120000"/>
              </a:lnSpc>
              <a:spcBef>
                <a:spcPts val="0"/>
              </a:spcBef>
              <a:spcAft>
                <a:spcPct val="0"/>
              </a:spcAft>
              <a:buClrTx/>
              <a:buSzTx/>
              <a:buFontTx/>
              <a:buNone/>
              <a:defRPr/>
            </a:pPr>
            <a:r>
              <a:rPr kumimoji="0" lang="en-US" altLang="zh-CN" sz="1800" b="1" i="0" u="none" strike="noStrike" kern="0" cap="none" spc="0" normalizeH="0" baseline="0" noProof="0" dirty="0" smtClean="0">
                <a:ln>
                  <a:noFill/>
                </a:ln>
                <a:solidFill>
                  <a:srgbClr val="000000"/>
                </a:solidFill>
                <a:effectLst/>
                <a:uLnTx/>
                <a:uFillTx/>
                <a:latin typeface="+mn-ea"/>
                <a:ea typeface="+mn-ea"/>
                <a:cs typeface="+mn-cs"/>
              </a:rPr>
              <a:t>（一）洗手</a:t>
            </a:r>
            <a:endParaRPr kumimoji="0" lang="en-US" altLang="zh-CN" sz="1800" b="1" i="0" u="none" strike="noStrike" kern="0" cap="none" spc="0" normalizeH="0" baseline="0" noProof="0" dirty="0" smtClean="0">
              <a:ln>
                <a:noFill/>
              </a:ln>
              <a:solidFill>
                <a:srgbClr val="000000"/>
              </a:solidFill>
              <a:effectLst/>
              <a:uLnTx/>
              <a:uFillTx/>
              <a:latin typeface="+mn-ea"/>
              <a:ea typeface="+mn-ea"/>
              <a:cs typeface="+mn-cs"/>
            </a:endParaRPr>
          </a:p>
          <a:p>
            <a:pPr marL="342900" marR="0" lvl="0" indent="-342900" algn="just" defTabSz="914400" rtl="0">
              <a:lnSpc>
                <a:spcPct val="120000"/>
              </a:lnSpc>
              <a:spcBef>
                <a:spcPts val="0"/>
              </a:spcBef>
              <a:spcAft>
                <a:spcPct val="0"/>
              </a:spcAft>
              <a:buClrTx/>
              <a:buSzTx/>
              <a:buFontTx/>
              <a:buNone/>
              <a:defRPr/>
            </a:pPr>
            <a:r>
              <a:rPr kumimoji="0" lang="zh-CN" altLang="en-US" sz="1800" b="1" i="0" u="none" strike="noStrike" kern="0" cap="none" spc="0" normalizeH="0" baseline="0" noProof="0" dirty="0" smtClean="0">
                <a:ln>
                  <a:noFill/>
                </a:ln>
                <a:solidFill>
                  <a:srgbClr val="000000"/>
                </a:solidFill>
                <a:effectLst/>
                <a:uLnTx/>
                <a:uFillTx/>
                <a:latin typeface="+mn-ea"/>
                <a:ea typeface="+mn-ea"/>
                <a:cs typeface="+mn-cs"/>
              </a:rPr>
              <a:t>洗手是医务人员防止医院感染最基础最有效的途径，</a:t>
            </a:r>
            <a:endParaRPr kumimoji="0" lang="en-US" altLang="zh-CN" sz="1800" b="1" i="0" u="none" strike="noStrike" kern="0" cap="none" spc="0" normalizeH="0" baseline="0" noProof="0" dirty="0" smtClean="0">
              <a:ln>
                <a:noFill/>
              </a:ln>
              <a:solidFill>
                <a:srgbClr val="000000"/>
              </a:solidFill>
              <a:effectLst/>
              <a:uLnTx/>
              <a:uFillTx/>
              <a:latin typeface="+mn-ea"/>
              <a:ea typeface="+mn-ea"/>
              <a:cs typeface="+mn-cs"/>
            </a:endParaRPr>
          </a:p>
          <a:p>
            <a:pPr marL="342900" marR="0" lvl="0" indent="-342900" algn="just" defTabSz="914400" rtl="0">
              <a:lnSpc>
                <a:spcPct val="120000"/>
              </a:lnSpc>
              <a:spcBef>
                <a:spcPts val="0"/>
              </a:spcBef>
              <a:spcAft>
                <a:spcPct val="0"/>
              </a:spcAft>
              <a:buClrTx/>
              <a:buSzTx/>
              <a:buFontTx/>
              <a:buNone/>
              <a:defRPr/>
            </a:pPr>
            <a:r>
              <a:rPr kumimoji="0" lang="zh-CN" altLang="en-US" sz="1800" b="1" i="0" u="none" strike="noStrike" kern="0" cap="none" spc="0" normalizeH="0" baseline="0" noProof="0" dirty="0" smtClean="0">
                <a:ln>
                  <a:noFill/>
                </a:ln>
                <a:solidFill>
                  <a:srgbClr val="000000"/>
                </a:solidFill>
                <a:effectLst/>
                <a:uLnTx/>
                <a:uFillTx/>
                <a:latin typeface="+mn-ea"/>
                <a:ea typeface="+mn-ea"/>
                <a:cs typeface="+mn-cs"/>
              </a:rPr>
              <a:t>需洗手的情况有：</a:t>
            </a:r>
            <a:endParaRPr kumimoji="0" lang="zh-CN" altLang="en-US" sz="1800" b="1" i="0" u="none" strike="noStrike" kern="0" cap="none" spc="0" normalizeH="0" baseline="0" noProof="0" dirty="0" smtClean="0">
              <a:ln>
                <a:noFill/>
              </a:ln>
              <a:solidFill>
                <a:srgbClr val="000000"/>
              </a:solidFill>
              <a:effectLst/>
              <a:uLnTx/>
              <a:uFillTx/>
              <a:latin typeface="+mn-ea"/>
              <a:ea typeface="+mn-ea"/>
              <a:cs typeface="+mn-cs"/>
            </a:endParaRPr>
          </a:p>
          <a:p>
            <a:pPr marL="342900" marR="0" lvl="0" indent="-342900" algn="just" defTabSz="914400" rtl="0">
              <a:lnSpc>
                <a:spcPct val="120000"/>
              </a:lnSpc>
              <a:spcBef>
                <a:spcPts val="0"/>
              </a:spcBef>
              <a:spcAft>
                <a:spcPct val="0"/>
              </a:spcAft>
              <a:buClrTx/>
              <a:buSzTx/>
              <a:buFontTx/>
              <a:buNone/>
              <a:defRPr/>
            </a:pPr>
            <a:r>
              <a:rPr kumimoji="0" lang="en-US" altLang="zh-CN" sz="1800" b="1" i="0" u="none" strike="noStrike" kern="0" cap="none" spc="0" normalizeH="0" baseline="0" noProof="0" dirty="0" smtClean="0">
                <a:ln>
                  <a:noFill/>
                </a:ln>
                <a:solidFill>
                  <a:srgbClr val="000000"/>
                </a:solidFill>
                <a:effectLst/>
                <a:uLnTx/>
                <a:uFillTx/>
                <a:latin typeface="+mn-ea"/>
                <a:ea typeface="+mn-ea"/>
                <a:cs typeface="+mn-cs"/>
              </a:rPr>
              <a:t>1.</a:t>
            </a:r>
            <a:r>
              <a:rPr kumimoji="0" lang="zh-CN" altLang="en-US" sz="1800" b="1" i="0" u="none" strike="noStrike" kern="0" cap="none" spc="0" normalizeH="0" baseline="0" noProof="0" dirty="0" smtClean="0">
                <a:ln>
                  <a:noFill/>
                </a:ln>
                <a:solidFill>
                  <a:srgbClr val="000000"/>
                </a:solidFill>
                <a:effectLst/>
                <a:uLnTx/>
                <a:uFillTx/>
                <a:latin typeface="+mn-ea"/>
                <a:ea typeface="+mn-ea"/>
                <a:cs typeface="+mn-cs"/>
              </a:rPr>
              <a:t>进入或离开病房之前；</a:t>
            </a:r>
            <a:endParaRPr kumimoji="0" lang="zh-CN" altLang="en-US" sz="1800" b="1" i="0" u="none" strike="noStrike" kern="0" cap="none" spc="0" normalizeH="0" baseline="0" noProof="0" dirty="0" smtClean="0">
              <a:ln>
                <a:noFill/>
              </a:ln>
              <a:solidFill>
                <a:srgbClr val="000000"/>
              </a:solidFill>
              <a:effectLst/>
              <a:uLnTx/>
              <a:uFillTx/>
              <a:latin typeface="+mn-ea"/>
              <a:ea typeface="+mn-ea"/>
              <a:cs typeface="+mn-cs"/>
            </a:endParaRPr>
          </a:p>
          <a:p>
            <a:pPr marL="342900" marR="0" lvl="0" indent="-342900" algn="just" defTabSz="914400" rtl="0">
              <a:lnSpc>
                <a:spcPct val="120000"/>
              </a:lnSpc>
              <a:spcBef>
                <a:spcPts val="0"/>
              </a:spcBef>
              <a:spcAft>
                <a:spcPct val="0"/>
              </a:spcAft>
              <a:buClrTx/>
              <a:buSzTx/>
              <a:buFontTx/>
              <a:buNone/>
              <a:defRPr/>
            </a:pPr>
            <a:r>
              <a:rPr kumimoji="0" lang="en-US" altLang="zh-CN" sz="1800" b="1" i="0" u="none" strike="noStrike" kern="0" cap="none" spc="0" normalizeH="0" baseline="0" noProof="0" dirty="0" smtClean="0">
                <a:ln>
                  <a:noFill/>
                </a:ln>
                <a:solidFill>
                  <a:srgbClr val="000000"/>
                </a:solidFill>
                <a:effectLst/>
                <a:uLnTx/>
                <a:uFillTx/>
                <a:latin typeface="+mn-ea"/>
                <a:ea typeface="+mn-ea"/>
                <a:cs typeface="+mn-cs"/>
              </a:rPr>
              <a:t>2.</a:t>
            </a:r>
            <a:r>
              <a:rPr kumimoji="0" lang="zh-CN" altLang="en-US" sz="1800" b="1" i="0" u="none" strike="noStrike" kern="0" cap="none" spc="0" normalizeH="0" baseline="0" noProof="0" dirty="0" smtClean="0">
                <a:ln>
                  <a:noFill/>
                </a:ln>
                <a:solidFill>
                  <a:srgbClr val="000000"/>
                </a:solidFill>
                <a:effectLst/>
                <a:uLnTx/>
                <a:uFillTx/>
                <a:latin typeface="+mn-ea"/>
                <a:ea typeface="+mn-ea"/>
                <a:cs typeface="+mn-cs"/>
              </a:rPr>
              <a:t>接触患者前后；</a:t>
            </a:r>
            <a:endParaRPr kumimoji="0" lang="zh-CN" altLang="en-US" sz="1800" b="1" i="0" u="none" strike="noStrike" kern="0" cap="none" spc="0" normalizeH="0" baseline="0" noProof="0" dirty="0" smtClean="0">
              <a:ln>
                <a:noFill/>
              </a:ln>
              <a:solidFill>
                <a:srgbClr val="000000"/>
              </a:solidFill>
              <a:effectLst/>
              <a:uLnTx/>
              <a:uFillTx/>
              <a:latin typeface="+mn-ea"/>
              <a:ea typeface="+mn-ea"/>
              <a:cs typeface="+mn-cs"/>
            </a:endParaRPr>
          </a:p>
          <a:p>
            <a:pPr marL="342900" marR="0" lvl="0" indent="-342900" algn="just" defTabSz="914400" rtl="0">
              <a:lnSpc>
                <a:spcPct val="120000"/>
              </a:lnSpc>
              <a:spcBef>
                <a:spcPts val="0"/>
              </a:spcBef>
              <a:spcAft>
                <a:spcPct val="0"/>
              </a:spcAft>
              <a:buClrTx/>
              <a:buSzTx/>
              <a:buFontTx/>
              <a:buNone/>
              <a:defRPr/>
            </a:pPr>
            <a:r>
              <a:rPr kumimoji="0" lang="en-US" altLang="zh-CN" sz="1800" b="1" i="0" u="none" strike="noStrike" kern="0" cap="none" spc="0" normalizeH="0" baseline="0" noProof="0" dirty="0" smtClean="0">
                <a:ln>
                  <a:noFill/>
                </a:ln>
                <a:solidFill>
                  <a:srgbClr val="000000"/>
                </a:solidFill>
                <a:effectLst/>
                <a:uLnTx/>
                <a:uFillTx/>
                <a:latin typeface="+mn-ea"/>
                <a:ea typeface="+mn-ea"/>
                <a:cs typeface="+mn-cs"/>
              </a:rPr>
              <a:t>3.</a:t>
            </a:r>
            <a:r>
              <a:rPr kumimoji="0" lang="zh-CN" altLang="en-US" sz="1800" b="1" i="0" u="none" strike="noStrike" kern="0" cap="none" spc="0" normalizeH="0" baseline="0" noProof="0" dirty="0" smtClean="0">
                <a:ln>
                  <a:noFill/>
                </a:ln>
                <a:solidFill>
                  <a:srgbClr val="000000"/>
                </a:solidFill>
                <a:effectLst/>
                <a:uLnTx/>
                <a:uFillTx/>
                <a:latin typeface="+mn-ea"/>
                <a:ea typeface="+mn-ea"/>
                <a:cs typeface="+mn-cs"/>
              </a:rPr>
              <a:t>处理清洁或无菌物品之前；</a:t>
            </a:r>
            <a:endParaRPr kumimoji="0" lang="zh-CN" altLang="en-US" sz="1800" b="1" i="0" u="none" strike="noStrike" kern="0" cap="none" spc="0" normalizeH="0" baseline="0" noProof="0" dirty="0" smtClean="0">
              <a:ln>
                <a:noFill/>
              </a:ln>
              <a:solidFill>
                <a:srgbClr val="000000"/>
              </a:solidFill>
              <a:effectLst/>
              <a:uLnTx/>
              <a:uFillTx/>
              <a:latin typeface="+mn-ea"/>
              <a:ea typeface="+mn-ea"/>
              <a:cs typeface="+mn-cs"/>
            </a:endParaRPr>
          </a:p>
          <a:p>
            <a:pPr marL="342900" marR="0" lvl="0" indent="-342900" algn="just" defTabSz="914400" rtl="0">
              <a:lnSpc>
                <a:spcPct val="120000"/>
              </a:lnSpc>
              <a:spcBef>
                <a:spcPts val="0"/>
              </a:spcBef>
              <a:spcAft>
                <a:spcPct val="0"/>
              </a:spcAft>
              <a:buClrTx/>
              <a:buSzTx/>
              <a:buFontTx/>
              <a:buNone/>
              <a:defRPr/>
            </a:pPr>
            <a:r>
              <a:rPr kumimoji="0" lang="en-US" altLang="zh-CN" sz="1800" b="1" i="0" u="none" strike="noStrike" kern="0" cap="none" spc="0" normalizeH="0" baseline="0" noProof="0" dirty="0" smtClean="0">
                <a:ln>
                  <a:noFill/>
                </a:ln>
                <a:solidFill>
                  <a:srgbClr val="000000"/>
                </a:solidFill>
                <a:effectLst/>
                <a:uLnTx/>
                <a:uFillTx/>
                <a:latin typeface="+mn-ea"/>
                <a:ea typeface="+mn-ea"/>
                <a:cs typeface="+mn-cs"/>
              </a:rPr>
              <a:t>4.</a:t>
            </a:r>
            <a:r>
              <a:rPr kumimoji="0" lang="zh-CN" altLang="en-US" sz="1800" b="1" i="0" u="none" strike="noStrike" kern="0" cap="none" spc="0" normalizeH="0" baseline="0" noProof="0" dirty="0" smtClean="0">
                <a:ln>
                  <a:noFill/>
                </a:ln>
                <a:solidFill>
                  <a:srgbClr val="000000"/>
                </a:solidFill>
                <a:effectLst/>
                <a:uLnTx/>
                <a:uFillTx/>
                <a:latin typeface="+mn-ea"/>
                <a:ea typeface="+mn-ea"/>
                <a:cs typeface="+mn-cs"/>
              </a:rPr>
              <a:t>无菌操作前后；</a:t>
            </a:r>
            <a:endParaRPr kumimoji="0" lang="zh-CN" altLang="en-US" sz="1800" b="1" i="0" u="none" strike="noStrike" kern="0" cap="none" spc="0" normalizeH="0" baseline="0" noProof="0" dirty="0" smtClean="0">
              <a:ln>
                <a:noFill/>
              </a:ln>
              <a:solidFill>
                <a:srgbClr val="000000"/>
              </a:solidFill>
              <a:effectLst/>
              <a:uLnTx/>
              <a:uFillTx/>
              <a:latin typeface="+mn-ea"/>
              <a:ea typeface="+mn-ea"/>
              <a:cs typeface="+mn-cs"/>
            </a:endParaRPr>
          </a:p>
          <a:p>
            <a:pPr marL="342900" marR="0" lvl="0" indent="-342900" algn="just" defTabSz="914400" rtl="0">
              <a:lnSpc>
                <a:spcPct val="120000"/>
              </a:lnSpc>
              <a:spcBef>
                <a:spcPts val="0"/>
              </a:spcBef>
              <a:spcAft>
                <a:spcPct val="0"/>
              </a:spcAft>
              <a:buClrTx/>
              <a:buSzTx/>
              <a:buFontTx/>
              <a:buNone/>
              <a:defRPr/>
            </a:pPr>
            <a:r>
              <a:rPr kumimoji="0" lang="en-US" altLang="zh-CN" sz="1800" b="1" i="0" u="none" strike="noStrike" kern="0" cap="none" spc="0" normalizeH="0" baseline="0" noProof="0" dirty="0" smtClean="0">
                <a:ln>
                  <a:noFill/>
                </a:ln>
                <a:solidFill>
                  <a:srgbClr val="000000"/>
                </a:solidFill>
                <a:effectLst/>
                <a:uLnTx/>
                <a:uFillTx/>
                <a:latin typeface="+mn-ea"/>
                <a:ea typeface="+mn-ea"/>
                <a:cs typeface="+mn-cs"/>
              </a:rPr>
              <a:t>5.</a:t>
            </a:r>
            <a:r>
              <a:rPr kumimoji="0" lang="zh-CN" altLang="en-US" sz="1800" b="1" i="0" u="none" strike="noStrike" kern="0" cap="none" spc="0" normalizeH="0" baseline="0" noProof="0" dirty="0" smtClean="0">
                <a:ln>
                  <a:noFill/>
                </a:ln>
                <a:solidFill>
                  <a:srgbClr val="000000"/>
                </a:solidFill>
                <a:effectLst/>
                <a:uLnTx/>
                <a:uFillTx/>
                <a:latin typeface="+mn-ea"/>
                <a:ea typeface="+mn-ea"/>
                <a:cs typeface="+mn-cs"/>
              </a:rPr>
              <a:t>在病室中由污染区进入清洁区之前；</a:t>
            </a:r>
            <a:endParaRPr kumimoji="0" lang="zh-CN" altLang="en-US" sz="1800" b="1" i="0" u="none" strike="noStrike" kern="0" cap="none" spc="0" normalizeH="0" baseline="0" noProof="0" dirty="0" smtClean="0">
              <a:ln>
                <a:noFill/>
              </a:ln>
              <a:solidFill>
                <a:srgbClr val="000000"/>
              </a:solidFill>
              <a:effectLst/>
              <a:uLnTx/>
              <a:uFillTx/>
              <a:latin typeface="+mn-ea"/>
              <a:ea typeface="+mn-ea"/>
              <a:cs typeface="+mn-cs"/>
            </a:endParaRPr>
          </a:p>
          <a:p>
            <a:pPr marL="342900" marR="0" lvl="0" indent="-342900" algn="just" defTabSz="914400" rtl="0">
              <a:lnSpc>
                <a:spcPct val="120000"/>
              </a:lnSpc>
              <a:spcBef>
                <a:spcPts val="0"/>
              </a:spcBef>
              <a:spcAft>
                <a:spcPct val="0"/>
              </a:spcAft>
              <a:buClrTx/>
              <a:buSzTx/>
              <a:buFontTx/>
              <a:buNone/>
              <a:defRPr/>
            </a:pPr>
            <a:r>
              <a:rPr kumimoji="0" lang="en-US" altLang="zh-CN" sz="1800" b="1" i="0" u="none" strike="noStrike" kern="0" cap="none" spc="0" normalizeH="0" baseline="0" noProof="0" dirty="0" smtClean="0">
                <a:ln>
                  <a:noFill/>
                </a:ln>
                <a:solidFill>
                  <a:srgbClr val="000000"/>
                </a:solidFill>
                <a:effectLst/>
                <a:uLnTx/>
                <a:uFillTx/>
                <a:latin typeface="+mn-ea"/>
                <a:ea typeface="+mn-ea"/>
                <a:cs typeface="+mn-cs"/>
              </a:rPr>
              <a:t>6.</a:t>
            </a:r>
            <a:r>
              <a:rPr kumimoji="0" lang="zh-CN" altLang="en-US" sz="1800" b="1" i="0" u="none" strike="noStrike" kern="0" cap="none" spc="0" normalizeH="0" baseline="0" noProof="0" dirty="0" smtClean="0">
                <a:ln>
                  <a:noFill/>
                </a:ln>
                <a:solidFill>
                  <a:srgbClr val="000000"/>
                </a:solidFill>
                <a:effectLst/>
                <a:uLnTx/>
                <a:uFillTx/>
                <a:latin typeface="+mn-ea"/>
                <a:ea typeface="+mn-ea"/>
                <a:cs typeface="+mn-cs"/>
              </a:rPr>
              <a:t>接触被污染的物品之后；</a:t>
            </a:r>
            <a:endParaRPr kumimoji="0" lang="zh-CN" altLang="en-US" sz="1800" b="1" i="0" u="none" strike="noStrike" kern="0" cap="none" spc="0" normalizeH="0" baseline="0" noProof="0" dirty="0" smtClean="0">
              <a:ln>
                <a:noFill/>
              </a:ln>
              <a:solidFill>
                <a:srgbClr val="000000"/>
              </a:solidFill>
              <a:effectLst/>
              <a:uLnTx/>
              <a:uFillTx/>
              <a:latin typeface="+mn-ea"/>
              <a:ea typeface="+mn-ea"/>
              <a:cs typeface="+mn-cs"/>
            </a:endParaRPr>
          </a:p>
          <a:p>
            <a:pPr marL="342900" marR="0" lvl="0" indent="-342900" algn="just" defTabSz="914400" rtl="0">
              <a:lnSpc>
                <a:spcPct val="120000"/>
              </a:lnSpc>
              <a:spcBef>
                <a:spcPts val="0"/>
              </a:spcBef>
              <a:spcAft>
                <a:spcPct val="0"/>
              </a:spcAft>
              <a:buClrTx/>
              <a:buSzTx/>
              <a:buFontTx/>
              <a:buNone/>
              <a:defRPr/>
            </a:pPr>
            <a:r>
              <a:rPr kumimoji="0" lang="en-US" altLang="zh-CN" sz="1800" b="1" i="0" u="none" strike="noStrike" kern="0" cap="none" spc="0" normalizeH="0" baseline="0" noProof="0" dirty="0" smtClean="0">
                <a:ln>
                  <a:noFill/>
                </a:ln>
                <a:solidFill>
                  <a:srgbClr val="000000"/>
                </a:solidFill>
                <a:effectLst/>
                <a:uLnTx/>
                <a:uFillTx/>
                <a:latin typeface="+mn-ea"/>
                <a:ea typeface="+mn-ea"/>
                <a:cs typeface="+mn-cs"/>
              </a:rPr>
              <a:t>7.</a:t>
            </a:r>
            <a:r>
              <a:rPr kumimoji="0" lang="zh-CN" altLang="en-US" sz="1800" b="1" i="0" u="none" strike="noStrike" kern="0" cap="none" spc="0" normalizeH="0" baseline="0" noProof="0" dirty="0" smtClean="0">
                <a:ln>
                  <a:noFill/>
                </a:ln>
                <a:solidFill>
                  <a:srgbClr val="000000"/>
                </a:solidFill>
                <a:effectLst/>
                <a:uLnTx/>
                <a:uFillTx/>
                <a:latin typeface="+mn-ea"/>
                <a:ea typeface="+mn-ea"/>
                <a:cs typeface="+mn-cs"/>
              </a:rPr>
              <a:t>使用手套、口罩、隔离衣及其它防护用具前后；</a:t>
            </a:r>
            <a:endParaRPr kumimoji="0" lang="zh-CN" altLang="en-US" sz="1800" b="1" i="0" u="none" strike="noStrike" kern="0" cap="none" spc="0" normalizeH="0" baseline="0" noProof="0" dirty="0" smtClean="0">
              <a:ln>
                <a:noFill/>
              </a:ln>
              <a:solidFill>
                <a:srgbClr val="000000"/>
              </a:solidFill>
              <a:effectLst/>
              <a:uLnTx/>
              <a:uFillTx/>
              <a:latin typeface="+mn-ea"/>
              <a:ea typeface="+mn-ea"/>
              <a:cs typeface="+mn-cs"/>
            </a:endParaRPr>
          </a:p>
          <a:p>
            <a:pPr marL="342900" marR="0" lvl="0" indent="-342900" algn="just" defTabSz="914400" rtl="0">
              <a:lnSpc>
                <a:spcPct val="120000"/>
              </a:lnSpc>
              <a:spcBef>
                <a:spcPts val="0"/>
              </a:spcBef>
              <a:spcAft>
                <a:spcPct val="0"/>
              </a:spcAft>
              <a:buClrTx/>
              <a:buSzTx/>
              <a:buFontTx/>
              <a:buNone/>
              <a:defRPr/>
            </a:pPr>
            <a:r>
              <a:rPr kumimoji="0" lang="en-US" altLang="zh-CN" sz="1800" b="1" i="0" u="none" strike="noStrike" kern="0" cap="none" spc="0" normalizeH="0" baseline="0" noProof="0" dirty="0" smtClean="0">
                <a:ln>
                  <a:noFill/>
                </a:ln>
                <a:solidFill>
                  <a:srgbClr val="000000"/>
                </a:solidFill>
                <a:effectLst/>
                <a:uLnTx/>
                <a:uFillTx/>
                <a:latin typeface="+mn-ea"/>
                <a:ea typeface="+mn-ea"/>
                <a:cs typeface="+mn-cs"/>
              </a:rPr>
              <a:t>8.</a:t>
            </a:r>
            <a:r>
              <a:rPr kumimoji="0" lang="zh-CN" altLang="en-US" sz="1800" b="1" i="0" u="none" strike="noStrike" kern="0" cap="none" spc="0" normalizeH="0" baseline="0" noProof="0" dirty="0" smtClean="0">
                <a:ln>
                  <a:noFill/>
                </a:ln>
                <a:solidFill>
                  <a:srgbClr val="000000"/>
                </a:solidFill>
                <a:effectLst/>
                <a:uLnTx/>
                <a:uFillTx/>
                <a:latin typeface="+mn-ea"/>
                <a:ea typeface="+mn-ea"/>
                <a:cs typeface="+mn-cs"/>
              </a:rPr>
              <a:t>接触血液、体液、分泌物、排泄物或伤口后；</a:t>
            </a:r>
            <a:endParaRPr kumimoji="0" lang="zh-CN" altLang="en-US" sz="1800" b="1" i="0" u="none" strike="noStrike" kern="0" cap="none" spc="0" normalizeH="0" baseline="0" noProof="0" dirty="0" smtClean="0">
              <a:ln>
                <a:noFill/>
              </a:ln>
              <a:solidFill>
                <a:srgbClr val="000000"/>
              </a:solidFill>
              <a:effectLst/>
              <a:uLnTx/>
              <a:uFillTx/>
              <a:latin typeface="+mn-ea"/>
              <a:ea typeface="+mn-ea"/>
              <a:cs typeface="+mn-cs"/>
            </a:endParaRPr>
          </a:p>
          <a:p>
            <a:pPr marL="342900" marR="0" lvl="0" indent="-342900" algn="just" defTabSz="914400" rtl="0">
              <a:lnSpc>
                <a:spcPct val="120000"/>
              </a:lnSpc>
              <a:spcBef>
                <a:spcPts val="0"/>
              </a:spcBef>
              <a:spcAft>
                <a:spcPct val="0"/>
              </a:spcAft>
              <a:buClrTx/>
              <a:buSzTx/>
              <a:buFontTx/>
              <a:buNone/>
              <a:defRPr/>
            </a:pPr>
            <a:r>
              <a:rPr kumimoji="0" lang="en-US" altLang="zh-CN" sz="1800" b="1" i="0" u="none" strike="noStrike" kern="0" cap="none" spc="0" normalizeH="0" baseline="0" noProof="0" dirty="0" smtClean="0">
                <a:ln>
                  <a:noFill/>
                </a:ln>
                <a:solidFill>
                  <a:srgbClr val="000000"/>
                </a:solidFill>
                <a:effectLst/>
                <a:uLnTx/>
                <a:uFillTx/>
                <a:latin typeface="+mn-ea"/>
                <a:ea typeface="+mn-ea"/>
                <a:cs typeface="+mn-cs"/>
              </a:rPr>
              <a:t>9.</a:t>
            </a:r>
            <a:r>
              <a:rPr kumimoji="0" lang="zh-CN" altLang="en-US" sz="1800" b="1" i="0" u="none" strike="noStrike" kern="0" cap="none" spc="0" normalizeH="0" baseline="0" noProof="0" dirty="0" smtClean="0">
                <a:ln>
                  <a:noFill/>
                </a:ln>
                <a:solidFill>
                  <a:srgbClr val="000000"/>
                </a:solidFill>
                <a:effectLst/>
                <a:uLnTx/>
                <a:uFillTx/>
                <a:latin typeface="+mn-ea"/>
                <a:ea typeface="+mn-ea"/>
                <a:cs typeface="+mn-cs"/>
              </a:rPr>
              <a:t>在同一患者身上，当从污染部位转为清洁部位操作之间；</a:t>
            </a:r>
            <a:endParaRPr kumimoji="0" lang="zh-CN" altLang="en-US" sz="1800" b="1" i="0" u="none" strike="noStrike" kern="0" cap="none" spc="0" normalizeH="0" baseline="0" noProof="0" dirty="0" smtClean="0">
              <a:ln>
                <a:noFill/>
              </a:ln>
              <a:solidFill>
                <a:srgbClr val="000000"/>
              </a:solidFill>
              <a:effectLst/>
              <a:uLnTx/>
              <a:uFillTx/>
              <a:latin typeface="+mn-ea"/>
              <a:ea typeface="+mn-ea"/>
              <a:cs typeface="+mn-cs"/>
            </a:endParaRPr>
          </a:p>
          <a:p>
            <a:pPr marL="342900" marR="0" lvl="0" indent="-342900" algn="just" defTabSz="914400" rtl="0">
              <a:lnSpc>
                <a:spcPct val="120000"/>
              </a:lnSpc>
              <a:spcBef>
                <a:spcPts val="0"/>
              </a:spcBef>
              <a:spcAft>
                <a:spcPct val="0"/>
              </a:spcAft>
              <a:buClrTx/>
              <a:buSzTx/>
              <a:buFontTx/>
              <a:buNone/>
              <a:defRPr/>
            </a:pPr>
            <a:r>
              <a:rPr kumimoji="0" lang="en-US" altLang="zh-CN" sz="1800" b="1" i="0" u="none" strike="noStrike" kern="0" cap="none" spc="0" normalizeH="0" baseline="0" noProof="0" dirty="0" smtClean="0">
                <a:ln>
                  <a:noFill/>
                </a:ln>
                <a:solidFill>
                  <a:srgbClr val="000000"/>
                </a:solidFill>
                <a:effectLst/>
                <a:uLnTx/>
                <a:uFillTx/>
                <a:latin typeface="+mn-ea"/>
                <a:ea typeface="+mn-ea"/>
                <a:cs typeface="+mn-cs"/>
              </a:rPr>
              <a:t>10.</a:t>
            </a:r>
            <a:r>
              <a:rPr kumimoji="0" lang="zh-CN" altLang="en-US" sz="1800" b="1" i="0" u="none" strike="noStrike" kern="0" cap="none" spc="0" normalizeH="0" baseline="0" noProof="0" dirty="0" smtClean="0">
                <a:ln>
                  <a:noFill/>
                </a:ln>
                <a:solidFill>
                  <a:srgbClr val="000000"/>
                </a:solidFill>
                <a:effectLst/>
                <a:uLnTx/>
                <a:uFillTx/>
                <a:latin typeface="+mn-ea"/>
                <a:ea typeface="+mn-ea"/>
                <a:cs typeface="+mn-cs"/>
              </a:rPr>
              <a:t>上厕所前后。 </a:t>
            </a:r>
            <a:endParaRPr kumimoji="0" lang="zh-CN" altLang="en-US" sz="1800" b="1" i="0" u="none" strike="noStrike" kern="0" cap="none" spc="0" normalizeH="0" baseline="0" noProof="0" dirty="0" smtClean="0">
              <a:ln>
                <a:noFill/>
              </a:ln>
              <a:solidFill>
                <a:srgbClr val="000000"/>
              </a:solidFill>
              <a:effectLst/>
              <a:uLnTx/>
              <a:uFillTx/>
              <a:latin typeface="+mn-ea"/>
              <a:ea typeface="+mn-ea"/>
              <a:cs typeface="+mn-cs"/>
            </a:endParaRPr>
          </a:p>
        </p:txBody>
      </p:sp>
      <p:sp>
        <p:nvSpPr>
          <p:cNvPr id="92" name="矩形 91"/>
          <p:cNvSpPr/>
          <p:nvPr>
            <p:custDataLst>
              <p:tags r:id="rId1"/>
            </p:custDataLst>
          </p:nvPr>
        </p:nvSpPr>
        <p:spPr>
          <a:xfrm>
            <a:off x="336550" y="1412240"/>
            <a:ext cx="11518900" cy="468947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sp>
        <p:nvSpPr>
          <p:cNvPr id="23" name="Title 6"/>
          <p:cNvSpPr txBox="1"/>
          <p:nvPr>
            <p:custDataLst>
              <p:tags r:id="rId2"/>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一、标准性隔离</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3"/>
          <a:stretch>
            <a:fillRect/>
          </a:stretch>
        </p:blipFill>
        <p:spPr>
          <a:xfrm>
            <a:off x="6671945" y="2277110"/>
            <a:ext cx="4921885" cy="295021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767715" y="1845310"/>
            <a:ext cx="6390640" cy="3415030"/>
          </a:xfrm>
          <a:prstGeom prst="rect">
            <a:avLst/>
          </a:prstGeom>
          <a:noFill/>
        </p:spPr>
        <p:txBody>
          <a:bodyPr wrap="square">
            <a:spAutoFit/>
          </a:bodyPr>
          <a:lstStyle/>
          <a:p>
            <a:pPr marR="0" defTabSz="914400">
              <a:lnSpc>
                <a:spcPct val="150000"/>
              </a:lnSpc>
              <a:buClrTx/>
              <a:buSzTx/>
              <a:buFontTx/>
              <a:buNone/>
              <a:defRPr/>
            </a:pPr>
            <a:r>
              <a:rPr kumimoji="0" lang="en-US" altLang="zh-CN" sz="1800" b="1" kern="1200" cap="none" spc="0" normalizeH="0" baseline="0" noProof="0" dirty="0">
                <a:latin typeface="+mn-ea"/>
                <a:ea typeface="+mn-ea"/>
                <a:cs typeface="+mn-cs"/>
              </a:rPr>
              <a:t>（二）个人防护用具的使用</a:t>
            </a:r>
            <a:endParaRPr kumimoji="0" lang="en-US" altLang="zh-CN" sz="1800" b="1" kern="1200" cap="none" spc="0" normalizeH="0" baseline="0" noProof="0" dirty="0">
              <a:latin typeface="+mn-ea"/>
              <a:ea typeface="+mn-ea"/>
              <a:cs typeface="+mn-cs"/>
            </a:endParaRPr>
          </a:p>
          <a:p>
            <a:pPr marR="0" defTabSz="914400">
              <a:lnSpc>
                <a:spcPct val="150000"/>
              </a:lnSpc>
              <a:buClrTx/>
              <a:buSzTx/>
              <a:buFontTx/>
              <a:buNone/>
              <a:defRPr/>
            </a:pPr>
            <a:r>
              <a:rPr kumimoji="0" lang="en-US" altLang="zh-CN" sz="1800" b="1" kern="1200" cap="none" spc="0" normalizeH="0" baseline="0" noProof="0" dirty="0">
                <a:latin typeface="+mn-ea"/>
                <a:ea typeface="+mn-ea"/>
                <a:cs typeface="+mn-cs"/>
              </a:rPr>
              <a:t>1</a:t>
            </a:r>
            <a:r>
              <a:rPr kumimoji="0" lang="zh-CN" altLang="en-US" sz="1800" b="1" kern="1200" cap="none" spc="0" normalizeH="0" baseline="0" noProof="0" dirty="0">
                <a:latin typeface="+mn-ea"/>
                <a:ea typeface="+mn-ea"/>
                <a:cs typeface="+mn-cs"/>
              </a:rPr>
              <a:t>．手套的选用  当手会接触或有可能接触患者血液、体液、分泌物、排泄物、黏膜、伤口时需要选用手套。</a:t>
            </a:r>
            <a:endParaRPr kumimoji="0" lang="en-US" altLang="zh-CN" sz="1800" b="1" kern="1200" cap="none" spc="0" normalizeH="0" baseline="0" noProof="0" dirty="0">
              <a:latin typeface="+mn-ea"/>
              <a:ea typeface="+mn-ea"/>
              <a:cs typeface="+mn-cs"/>
            </a:endParaRPr>
          </a:p>
          <a:p>
            <a:pPr marR="0" defTabSz="914400">
              <a:lnSpc>
                <a:spcPct val="150000"/>
              </a:lnSpc>
              <a:buClrTx/>
              <a:buSzTx/>
              <a:buFontTx/>
              <a:buNone/>
              <a:defRPr/>
            </a:pPr>
            <a:r>
              <a:rPr kumimoji="0" lang="en-US" altLang="zh-CN" sz="1800" b="1" kern="1200" cap="none" spc="0" normalizeH="0" baseline="0" noProof="0" dirty="0">
                <a:latin typeface="+mn-ea"/>
                <a:ea typeface="+mn-ea"/>
                <a:cs typeface="+mn-cs"/>
              </a:rPr>
              <a:t>2</a:t>
            </a:r>
            <a:r>
              <a:rPr kumimoji="0" lang="zh-CN" altLang="en-US" sz="1800" b="1" kern="1200" cap="none" spc="0" normalizeH="0" baseline="0" noProof="0" dirty="0">
                <a:latin typeface="+mn-ea"/>
                <a:ea typeface="+mn-ea"/>
                <a:cs typeface="+mn-cs"/>
              </a:rPr>
              <a:t>．口罩、护目镜和面罩的选用  当对患者进行有可能导致体液、血液、分泌物飞溅到护士脸部的操作时要选用口罩、护目镜和面罩。</a:t>
            </a:r>
            <a:endParaRPr kumimoji="0" lang="zh-CN" altLang="en-US" sz="1800" b="1" kern="1200" cap="none" spc="0" normalizeH="0" baseline="0" noProof="0" dirty="0">
              <a:latin typeface="+mn-ea"/>
              <a:ea typeface="+mn-ea"/>
              <a:cs typeface="+mn-cs"/>
            </a:endParaRPr>
          </a:p>
          <a:p>
            <a:pPr marR="0" defTabSz="914400">
              <a:lnSpc>
                <a:spcPct val="150000"/>
              </a:lnSpc>
              <a:buClrTx/>
              <a:buSzTx/>
              <a:buFontTx/>
              <a:buNone/>
              <a:defRPr/>
            </a:pPr>
            <a:r>
              <a:rPr kumimoji="0" lang="en-US" altLang="zh-CN" sz="1800" b="1" kern="1200" cap="none" spc="0" normalizeH="0" baseline="0" noProof="0" dirty="0">
                <a:latin typeface="+mn-ea"/>
                <a:ea typeface="+mn-ea"/>
                <a:cs typeface="+mn-cs"/>
              </a:rPr>
              <a:t>3</a:t>
            </a:r>
            <a:r>
              <a:rPr kumimoji="0" lang="zh-CN" altLang="en-US" sz="1800" b="1" kern="1200" cap="none" spc="0" normalizeH="0" baseline="0" noProof="0" dirty="0">
                <a:latin typeface="+mn-ea"/>
                <a:ea typeface="+mn-ea"/>
                <a:cs typeface="+mn-cs"/>
              </a:rPr>
              <a:t>．防护衣的选用  当患者的体液、血液、分泌物、排泄物有可能飞溅到护士皮肤或护士服时需要选用防护衣。</a:t>
            </a:r>
            <a:endParaRPr kumimoji="0" lang="zh-CN" altLang="en-US" sz="1800" b="1" kern="1200" cap="none" spc="0" normalizeH="0" baseline="0" noProof="0" dirty="0">
              <a:latin typeface="+mn-ea"/>
              <a:ea typeface="+mn-ea"/>
              <a:cs typeface="+mn-cs"/>
            </a:endParaRPr>
          </a:p>
        </p:txBody>
      </p:sp>
      <p:sp>
        <p:nvSpPr>
          <p:cNvPr id="23"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一、标准性隔离</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 name="矩形 91"/>
          <p:cNvSpPr/>
          <p:nvPr>
            <p:custDataLst>
              <p:tags r:id="rId2"/>
            </p:custDataLst>
          </p:nvPr>
        </p:nvSpPr>
        <p:spPr>
          <a:xfrm>
            <a:off x="336550" y="1412240"/>
            <a:ext cx="11518900" cy="468947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pic>
        <p:nvPicPr>
          <p:cNvPr id="100" name="图片 99"/>
          <p:cNvPicPr/>
          <p:nvPr/>
        </p:nvPicPr>
        <p:blipFill>
          <a:blip r:embed="rId3"/>
          <a:stretch>
            <a:fillRect/>
          </a:stretch>
        </p:blipFill>
        <p:spPr>
          <a:xfrm>
            <a:off x="7536180" y="1772920"/>
            <a:ext cx="3508375" cy="3865880"/>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960033" y="1579033"/>
            <a:ext cx="9025467" cy="829945"/>
          </a:xfrm>
          <a:prstGeom prst="rect">
            <a:avLst/>
          </a:prstGeom>
          <a:noFill/>
        </p:spPr>
        <p:txBody>
          <a:bodyPr>
            <a:spAutoFit/>
          </a:bodyPr>
          <a:lstStyle/>
          <a:p>
            <a:pPr marR="0" defTabSz="914400">
              <a:lnSpc>
                <a:spcPct val="150000"/>
              </a:lnSpc>
              <a:buClrTx/>
              <a:buSzTx/>
              <a:buFontTx/>
              <a:buNone/>
              <a:defRPr/>
            </a:pPr>
            <a:endParaRPr kumimoji="0" lang="zh-CN" altLang="en-US" sz="3200" b="1" kern="1200" cap="none" spc="0" normalizeH="0" baseline="0" noProof="0" dirty="0">
              <a:latin typeface="+mn-ea"/>
              <a:ea typeface="+mn-ea"/>
              <a:cs typeface="+mn-cs"/>
            </a:endParaRPr>
          </a:p>
        </p:txBody>
      </p:sp>
      <p:sp>
        <p:nvSpPr>
          <p:cNvPr id="20485" name="矩形 2"/>
          <p:cNvSpPr/>
          <p:nvPr/>
        </p:nvSpPr>
        <p:spPr>
          <a:xfrm>
            <a:off x="695325" y="2552065"/>
            <a:ext cx="5459730" cy="1753235"/>
          </a:xfrm>
          <a:prstGeom prst="rect">
            <a:avLst/>
          </a:prstGeom>
          <a:noFill/>
          <a:ln w="9525">
            <a:noFill/>
          </a:ln>
        </p:spPr>
        <p:txBody>
          <a:bodyPr wrap="square">
            <a:spAutoFit/>
          </a:bodyPr>
          <a:p>
            <a:pPr algn="just">
              <a:lnSpc>
                <a:spcPct val="150000"/>
              </a:lnSpc>
            </a:pPr>
            <a:r>
              <a:rPr lang="zh-CN" altLang="en-US" sz="1800" b="1" dirty="0">
                <a:solidFill>
                  <a:srgbClr val="FF0000"/>
                </a:solidFill>
                <a:latin typeface="微软雅黑" panose="020B0503020204020204" charset="-122"/>
                <a:ea typeface="微软雅黑" panose="020B0503020204020204" charset="-122"/>
              </a:rPr>
              <a:t>传染性隔离</a:t>
            </a:r>
            <a:r>
              <a:rPr lang="zh-CN" altLang="en-US" sz="1800" b="1" dirty="0">
                <a:latin typeface="微软雅黑" panose="020B0503020204020204" charset="-122"/>
                <a:ea typeface="微软雅黑" panose="020B0503020204020204" charset="-122"/>
              </a:rPr>
              <a:t>是将传染病患者及带菌者安置在特定区域，暂时与易感人群分开，防止病原体向外扩散，同时便于对具有传染性的分泌物、排泄物、用物进行集中消毒及处理。</a:t>
            </a:r>
            <a:endParaRPr lang="zh-CN" altLang="en-US" sz="1800" b="1" dirty="0">
              <a:latin typeface="微软雅黑" panose="020B0503020204020204" charset="-122"/>
              <a:ea typeface="微软雅黑" panose="020B0503020204020204" charset="-122"/>
            </a:endParaRPr>
          </a:p>
        </p:txBody>
      </p:sp>
      <p:sp>
        <p:nvSpPr>
          <p:cNvPr id="6" name="Rectangle 33"/>
          <p:cNvSpPr txBox="1">
            <a:spLocks noChangeArrowheads="1"/>
          </p:cNvSpPr>
          <p:nvPr/>
        </p:nvSpPr>
        <p:spPr bwMode="auto">
          <a:xfrm>
            <a:off x="27517" y="-1143000"/>
            <a:ext cx="3865033" cy="692151"/>
          </a:xfrm>
          <a:prstGeom prst="rect">
            <a:avLst/>
          </a:prstGeom>
          <a:solidFill>
            <a:srgbClr val="0F6FC6">
              <a:alpha val="43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6852" tIns="53425" rIns="106852" bIns="53425" anchor="ctr"/>
          <a:lst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0" cap="none" spc="0" normalizeH="0" baseline="0" noProof="0" dirty="0" smtClean="0">
                <a:ln>
                  <a:noFill/>
                </a:ln>
                <a:solidFill>
                  <a:srgbClr val="990000"/>
                </a:solidFill>
                <a:effectLst>
                  <a:outerShdw blurRad="38100" dist="38100" dir="2700000" algn="tl">
                    <a:srgbClr val="C0C0C0"/>
                  </a:outerShdw>
                </a:effectLst>
                <a:uLnTx/>
                <a:uFillTx/>
                <a:latin typeface="+mj-lt"/>
                <a:ea typeface="隶书" panose="02010509060101010101" pitchFamily="49" charset="-122"/>
                <a:cs typeface="+mj-cs"/>
              </a:rPr>
              <a:t>第二节 隔离技术</a:t>
            </a:r>
            <a:endParaRPr kumimoji="0" lang="zh-CN" altLang="en-US" sz="3735" b="1" i="0" u="none" strike="noStrike" kern="0" cap="none" spc="0" normalizeH="0" baseline="0" noProof="0" dirty="0" smtClean="0">
              <a:ln>
                <a:noFill/>
              </a:ln>
              <a:solidFill>
                <a:srgbClr val="990000"/>
              </a:solidFill>
              <a:effectLst>
                <a:outerShdw blurRad="38100" dist="38100" dir="2700000" algn="tl">
                  <a:srgbClr val="C0C0C0"/>
                </a:outerShdw>
              </a:effectLst>
              <a:uLnTx/>
              <a:uFillTx/>
              <a:latin typeface="+mj-lt"/>
              <a:ea typeface="隶书" panose="02010509060101010101" pitchFamily="49" charset="-122"/>
              <a:cs typeface="+mj-cs"/>
            </a:endParaRPr>
          </a:p>
        </p:txBody>
      </p:sp>
      <p:sp>
        <p:nvSpPr>
          <p:cNvPr id="23"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二、传染性隔离</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 name="矩形 91"/>
          <p:cNvSpPr/>
          <p:nvPr>
            <p:custDataLst>
              <p:tags r:id="rId2"/>
            </p:custDataLst>
          </p:nvPr>
        </p:nvSpPr>
        <p:spPr>
          <a:xfrm>
            <a:off x="336550" y="1412240"/>
            <a:ext cx="11518900" cy="468947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pic>
        <p:nvPicPr>
          <p:cNvPr id="101" name="图片 100"/>
          <p:cNvPicPr/>
          <p:nvPr/>
        </p:nvPicPr>
        <p:blipFill>
          <a:blip r:embed="rId3"/>
          <a:stretch>
            <a:fillRect/>
          </a:stretch>
        </p:blipFill>
        <p:spPr>
          <a:xfrm>
            <a:off x="6600190" y="2205355"/>
            <a:ext cx="4625340" cy="2903220"/>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960033" y="1579033"/>
            <a:ext cx="9025467" cy="829945"/>
          </a:xfrm>
          <a:prstGeom prst="rect">
            <a:avLst/>
          </a:prstGeom>
          <a:noFill/>
        </p:spPr>
        <p:txBody>
          <a:bodyPr>
            <a:spAutoFit/>
          </a:bodyPr>
          <a:lstStyle/>
          <a:p>
            <a:pPr marR="0" defTabSz="914400">
              <a:lnSpc>
                <a:spcPct val="150000"/>
              </a:lnSpc>
              <a:buClrTx/>
              <a:buSzTx/>
              <a:buFontTx/>
              <a:buNone/>
              <a:defRPr/>
            </a:pPr>
            <a:endParaRPr kumimoji="0" lang="zh-CN" altLang="en-US" sz="3200" b="1" kern="1200" cap="none" spc="0" normalizeH="0" baseline="0" noProof="0" dirty="0">
              <a:latin typeface="+mn-ea"/>
              <a:ea typeface="+mn-ea"/>
              <a:cs typeface="+mn-cs"/>
            </a:endParaRPr>
          </a:p>
        </p:txBody>
      </p:sp>
      <p:sp>
        <p:nvSpPr>
          <p:cNvPr id="23"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二、传染性隔离</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485" name="矩形 2"/>
          <p:cNvSpPr/>
          <p:nvPr/>
        </p:nvSpPr>
        <p:spPr>
          <a:xfrm>
            <a:off x="767715" y="1740535"/>
            <a:ext cx="7529195" cy="506730"/>
          </a:xfrm>
          <a:prstGeom prst="rect">
            <a:avLst/>
          </a:prstGeom>
          <a:noFill/>
          <a:ln w="9525">
            <a:noFill/>
          </a:ln>
        </p:spPr>
        <p:txBody>
          <a:bodyPr wrap="square">
            <a:spAutoFit/>
          </a:bodyPr>
          <a:p>
            <a:pPr algn="just">
              <a:lnSpc>
                <a:spcPct val="150000"/>
              </a:lnSpc>
            </a:pPr>
            <a:r>
              <a:rPr lang="zh-CN" altLang="en-US" sz="1800" b="1" dirty="0">
                <a:latin typeface="微软雅黑" panose="020B0503020204020204" charset="-122"/>
                <a:ea typeface="微软雅黑" panose="020B0503020204020204" charset="-122"/>
              </a:rPr>
              <a:t>（一）传染病区隔离单位的设置</a:t>
            </a:r>
            <a:endParaRPr lang="zh-CN" altLang="en-US" sz="1800" b="1" dirty="0">
              <a:latin typeface="微软雅黑" panose="020B0503020204020204" charset="-122"/>
              <a:ea typeface="微软雅黑" panose="020B0503020204020204" charset="-122"/>
            </a:endParaRPr>
          </a:p>
        </p:txBody>
      </p:sp>
      <p:sp>
        <p:nvSpPr>
          <p:cNvPr id="92" name="矩形 91"/>
          <p:cNvSpPr/>
          <p:nvPr>
            <p:custDataLst>
              <p:tags r:id="rId2"/>
            </p:custDataLst>
          </p:nvPr>
        </p:nvSpPr>
        <p:spPr>
          <a:xfrm>
            <a:off x="336550" y="1412240"/>
            <a:ext cx="11518900" cy="468947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sp>
        <p:nvSpPr>
          <p:cNvPr id="14" name="任意多边形 13"/>
          <p:cNvSpPr/>
          <p:nvPr>
            <p:custDataLst>
              <p:tags r:id="rId3"/>
            </p:custDataLst>
          </p:nvPr>
        </p:nvSpPr>
        <p:spPr>
          <a:xfrm rot="19743805">
            <a:off x="1341755" y="319405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任意多边形 14"/>
          <p:cNvSpPr/>
          <p:nvPr>
            <p:custDataLst>
              <p:tags r:id="rId4"/>
            </p:custDataLst>
          </p:nvPr>
        </p:nvSpPr>
        <p:spPr>
          <a:xfrm rot="19743805">
            <a:off x="1697990" y="319405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2"/>
          <p:cNvSpPr/>
          <p:nvPr>
            <p:custDataLst>
              <p:tags r:id="rId5"/>
            </p:custDataLst>
          </p:nvPr>
        </p:nvSpPr>
        <p:spPr>
          <a:xfrm>
            <a:off x="2085975" y="2657475"/>
            <a:ext cx="8350885" cy="114554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Autofit/>
          </a:bodyPr>
          <a:p>
            <a:pPr algn="just">
              <a:lnSpc>
                <a:spcPct val="120000"/>
              </a:lnSpc>
            </a:pPr>
            <a:r>
              <a:rPr lang="zh-CN" altLang="en-US" sz="18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1. 以患者为隔离单位　每个患者应有独立的环境与用具，与其他患者及不同病种间进行隔离。凡未确诊或发生混合感染，或有强烈传染性及重、危患者应住单间隔离室。</a:t>
            </a:r>
            <a:endParaRPr lang="zh-CN" altLang="en-US" sz="18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4"/>
          <p:cNvSpPr/>
          <p:nvPr>
            <p:custDataLst>
              <p:tags r:id="rId6"/>
            </p:custDataLst>
          </p:nvPr>
        </p:nvSpPr>
        <p:spPr>
          <a:xfrm rot="19743805">
            <a:off x="1341755" y="478663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任意多边形 5"/>
          <p:cNvSpPr/>
          <p:nvPr>
            <p:custDataLst>
              <p:tags r:id="rId7"/>
            </p:custDataLst>
          </p:nvPr>
        </p:nvSpPr>
        <p:spPr>
          <a:xfrm rot="19743805">
            <a:off x="1697990" y="478663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1"/>
          <p:cNvSpPr/>
          <p:nvPr>
            <p:custDataLst>
              <p:tags r:id="rId8"/>
            </p:custDataLst>
          </p:nvPr>
        </p:nvSpPr>
        <p:spPr>
          <a:xfrm>
            <a:off x="2085975" y="4629785"/>
            <a:ext cx="835088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Autofit/>
          </a:bodyPr>
          <a:p>
            <a:pPr>
              <a:lnSpc>
                <a:spcPct val="120000"/>
              </a:lnSpc>
            </a:pPr>
            <a:r>
              <a:rPr lang="zh-CN" altLang="en-US" sz="18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2. 以病室为隔离单位　同一病种患者安排在同一病室内，但病原体不同者，应分室收治。</a:t>
            </a:r>
            <a:endParaRPr lang="zh-CN" altLang="en-US" sz="18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960033" y="1579033"/>
            <a:ext cx="9025467" cy="829945"/>
          </a:xfrm>
          <a:prstGeom prst="rect">
            <a:avLst/>
          </a:prstGeom>
          <a:noFill/>
        </p:spPr>
        <p:txBody>
          <a:bodyPr>
            <a:spAutoFit/>
          </a:bodyPr>
          <a:lstStyle/>
          <a:p>
            <a:pPr marR="0" defTabSz="914400">
              <a:lnSpc>
                <a:spcPct val="150000"/>
              </a:lnSpc>
              <a:buClrTx/>
              <a:buSzTx/>
              <a:buFontTx/>
              <a:buNone/>
              <a:defRPr/>
            </a:pPr>
            <a:endParaRPr kumimoji="0" lang="zh-CN" altLang="en-US" sz="3200" b="1" kern="1200" cap="none" spc="0" normalizeH="0" baseline="0" noProof="0" dirty="0">
              <a:latin typeface="+mn-ea"/>
              <a:ea typeface="+mn-ea"/>
              <a:cs typeface="+mn-cs"/>
            </a:endParaRPr>
          </a:p>
        </p:txBody>
      </p:sp>
      <p:sp>
        <p:nvSpPr>
          <p:cNvPr id="23"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二、传染性隔离</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485" name="矩形 2"/>
          <p:cNvSpPr/>
          <p:nvPr/>
        </p:nvSpPr>
        <p:spPr>
          <a:xfrm>
            <a:off x="767715" y="1597025"/>
            <a:ext cx="7529195" cy="506730"/>
          </a:xfrm>
          <a:prstGeom prst="rect">
            <a:avLst/>
          </a:prstGeom>
          <a:noFill/>
          <a:ln w="9525">
            <a:noFill/>
          </a:ln>
        </p:spPr>
        <p:txBody>
          <a:bodyPr wrap="square">
            <a:spAutoFit/>
          </a:bodyPr>
          <a:p>
            <a:pPr algn="just">
              <a:lnSpc>
                <a:spcPct val="150000"/>
              </a:lnSpc>
            </a:pPr>
            <a:r>
              <a:rPr lang="zh-CN" altLang="en-US" sz="1800" b="1" dirty="0">
                <a:latin typeface="微软雅黑" panose="020B0503020204020204" charset="-122"/>
                <a:ea typeface="微软雅黑" panose="020B0503020204020204" charset="-122"/>
              </a:rPr>
              <a:t>（二）传染病区工作区域的划分及隔离要求</a:t>
            </a:r>
            <a:endParaRPr lang="zh-CN" altLang="en-US" sz="1800" b="1" dirty="0">
              <a:latin typeface="微软雅黑" panose="020B0503020204020204" charset="-122"/>
              <a:ea typeface="微软雅黑" panose="020B0503020204020204" charset="-122"/>
            </a:endParaRPr>
          </a:p>
        </p:txBody>
      </p:sp>
      <p:sp>
        <p:nvSpPr>
          <p:cNvPr id="92" name="矩形 91"/>
          <p:cNvSpPr/>
          <p:nvPr>
            <p:custDataLst>
              <p:tags r:id="rId2"/>
            </p:custDataLst>
          </p:nvPr>
        </p:nvSpPr>
        <p:spPr>
          <a:xfrm>
            <a:off x="336550" y="1412240"/>
            <a:ext cx="11518900" cy="468947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cxnSp>
        <p:nvCxnSpPr>
          <p:cNvPr id="3" name="直接连接符 2"/>
          <p:cNvCxnSpPr/>
          <p:nvPr>
            <p:custDataLst>
              <p:tags r:id="rId3"/>
            </p:custDataLst>
          </p:nvPr>
        </p:nvCxnSpPr>
        <p:spPr>
          <a:xfrm>
            <a:off x="4355977" y="2236907"/>
            <a:ext cx="0" cy="327600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sp>
        <p:nvSpPr>
          <p:cNvPr id="12" name="Freeform 9"/>
          <p:cNvSpPr/>
          <p:nvPr>
            <p:custDataLst>
              <p:tags r:id="rId4"/>
            </p:custDataLst>
          </p:nvPr>
        </p:nvSpPr>
        <p:spPr bwMode="auto">
          <a:xfrm>
            <a:off x="2311317" y="2766163"/>
            <a:ext cx="456765" cy="635334"/>
          </a:xfrm>
          <a:custGeom>
            <a:avLst/>
            <a:gdLst>
              <a:gd name="T0" fmla="*/ 103 w 103"/>
              <a:gd name="T1" fmla="*/ 91 h 143"/>
              <a:gd name="T2" fmla="*/ 51 w 103"/>
              <a:gd name="T3" fmla="*/ 143 h 143"/>
              <a:gd name="T4" fmla="*/ 0 w 103"/>
              <a:gd name="T5" fmla="*/ 91 h 143"/>
              <a:gd name="T6" fmla="*/ 51 w 103"/>
              <a:gd name="T7" fmla="*/ 0 h 143"/>
              <a:gd name="T8" fmla="*/ 103 w 103"/>
              <a:gd name="T9" fmla="*/ 91 h 143"/>
            </a:gdLst>
            <a:ahLst/>
            <a:cxnLst>
              <a:cxn ang="0">
                <a:pos x="T0" y="T1"/>
              </a:cxn>
              <a:cxn ang="0">
                <a:pos x="T2" y="T3"/>
              </a:cxn>
              <a:cxn ang="0">
                <a:pos x="T4" y="T5"/>
              </a:cxn>
              <a:cxn ang="0">
                <a:pos x="T6" y="T7"/>
              </a:cxn>
              <a:cxn ang="0">
                <a:pos x="T8" y="T9"/>
              </a:cxn>
            </a:cxnLst>
            <a:rect l="0" t="0" r="r" b="b"/>
            <a:pathLst>
              <a:path w="103" h="143">
                <a:moveTo>
                  <a:pt x="103" y="91"/>
                </a:moveTo>
                <a:cubicBezTo>
                  <a:pt x="103" y="120"/>
                  <a:pt x="80" y="143"/>
                  <a:pt x="51" y="143"/>
                </a:cubicBezTo>
                <a:cubicBezTo>
                  <a:pt x="23" y="143"/>
                  <a:pt x="0" y="120"/>
                  <a:pt x="0" y="91"/>
                </a:cubicBezTo>
                <a:cubicBezTo>
                  <a:pt x="0" y="63"/>
                  <a:pt x="51" y="0"/>
                  <a:pt x="51" y="0"/>
                </a:cubicBezTo>
                <a:cubicBezTo>
                  <a:pt x="51" y="0"/>
                  <a:pt x="103" y="63"/>
                  <a:pt x="103" y="91"/>
                </a:cubicBezTo>
                <a:close/>
              </a:path>
            </a:pathLst>
          </a:custGeom>
          <a:noFill/>
          <a:ln w="30163" cap="rnd">
            <a:solidFill>
              <a:srgbClr val="1F74AD"/>
            </a:solidFill>
            <a:prstDash val="solid"/>
            <a:round/>
          </a:ln>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3" name="Freeform 10"/>
          <p:cNvSpPr/>
          <p:nvPr>
            <p:custDataLst>
              <p:tags r:id="rId5"/>
            </p:custDataLst>
          </p:nvPr>
        </p:nvSpPr>
        <p:spPr bwMode="auto">
          <a:xfrm>
            <a:off x="2751164" y="2912779"/>
            <a:ext cx="150375" cy="300750"/>
          </a:xfrm>
          <a:custGeom>
            <a:avLst/>
            <a:gdLst>
              <a:gd name="T0" fmla="*/ 0 w 34"/>
              <a:gd name="T1" fmla="*/ 13 h 68"/>
              <a:gd name="T2" fmla="*/ 9 w 34"/>
              <a:gd name="T3" fmla="*/ 0 h 68"/>
              <a:gd name="T4" fmla="*/ 34 w 34"/>
              <a:gd name="T5" fmla="*/ 44 h 68"/>
              <a:gd name="T6" fmla="*/ 15 w 34"/>
              <a:gd name="T7" fmla="*/ 68 h 68"/>
            </a:gdLst>
            <a:ahLst/>
            <a:cxnLst>
              <a:cxn ang="0">
                <a:pos x="T0" y="T1"/>
              </a:cxn>
              <a:cxn ang="0">
                <a:pos x="T2" y="T3"/>
              </a:cxn>
              <a:cxn ang="0">
                <a:pos x="T4" y="T5"/>
              </a:cxn>
              <a:cxn ang="0">
                <a:pos x="T6" y="T7"/>
              </a:cxn>
            </a:cxnLst>
            <a:rect l="0" t="0" r="r" b="b"/>
            <a:pathLst>
              <a:path w="34" h="68">
                <a:moveTo>
                  <a:pt x="0" y="13"/>
                </a:moveTo>
                <a:cubicBezTo>
                  <a:pt x="5" y="6"/>
                  <a:pt x="9" y="0"/>
                  <a:pt x="9" y="0"/>
                </a:cubicBezTo>
                <a:cubicBezTo>
                  <a:pt x="9" y="0"/>
                  <a:pt x="34" y="31"/>
                  <a:pt x="34" y="44"/>
                </a:cubicBezTo>
                <a:cubicBezTo>
                  <a:pt x="34" y="56"/>
                  <a:pt x="26" y="66"/>
                  <a:pt x="15" y="68"/>
                </a:cubicBezTo>
              </a:path>
            </a:pathLst>
          </a:custGeom>
          <a:noFill/>
          <a:ln w="30163" cap="rnd">
            <a:solidFill>
              <a:srgbClr val="1F74AD"/>
            </a:solidFill>
            <a:prstDash val="solid"/>
            <a:round/>
          </a:ln>
        </p:spPr>
        <p:txBody>
          <a:bodyPr vert="horz" wrap="square" lIns="91440" tIns="45720" rIns="91440" bIns="45720" numCol="1" anchor="t" anchorCtr="0" compatLnSpc="1">
            <a:normAutofit fontScale="925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7" name="Freeform 5"/>
          <p:cNvSpPr/>
          <p:nvPr>
            <p:custDataLst>
              <p:tags r:id="rId6"/>
            </p:custDataLst>
          </p:nvPr>
        </p:nvSpPr>
        <p:spPr bwMode="auto">
          <a:xfrm>
            <a:off x="9394066" y="2753276"/>
            <a:ext cx="428039" cy="43176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9" name="Freeform 6"/>
          <p:cNvSpPr/>
          <p:nvPr>
            <p:custDataLst>
              <p:tags r:id="rId7"/>
            </p:custDataLst>
          </p:nvPr>
        </p:nvSpPr>
        <p:spPr bwMode="auto">
          <a:xfrm>
            <a:off x="9454859" y="3094465"/>
            <a:ext cx="337468" cy="169975"/>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325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0" name="Freeform 7"/>
          <p:cNvSpPr/>
          <p:nvPr>
            <p:custDataLst>
              <p:tags r:id="rId8"/>
            </p:custDataLst>
          </p:nvPr>
        </p:nvSpPr>
        <p:spPr bwMode="auto">
          <a:xfrm>
            <a:off x="9310939" y="3123002"/>
            <a:ext cx="179901" cy="179900"/>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40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1" name="Line 8"/>
          <p:cNvSpPr>
            <a:spLocks noChangeShapeType="1"/>
          </p:cNvSpPr>
          <p:nvPr>
            <p:custDataLst>
              <p:tags r:id="rId9"/>
            </p:custDataLst>
          </p:nvPr>
        </p:nvSpPr>
        <p:spPr bwMode="auto">
          <a:xfrm flipH="1">
            <a:off x="9736497" y="3096947"/>
            <a:ext cx="68238" cy="68238"/>
          </a:xfrm>
          <a:prstGeom prst="line">
            <a:avLst/>
          </a:prstGeom>
          <a:noFill/>
          <a:ln w="30163" cap="rnd">
            <a:solidFill>
              <a:srgbClr val="1AA3AA"/>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2" name="Freeform 244"/>
          <p:cNvSpPr/>
          <p:nvPr>
            <p:custDataLst>
              <p:tags r:id="rId10"/>
            </p:custDataLst>
          </p:nvPr>
        </p:nvSpPr>
        <p:spPr bwMode="auto">
          <a:xfrm>
            <a:off x="5800662" y="3062210"/>
            <a:ext cx="469150" cy="216162"/>
          </a:xfrm>
          <a:custGeom>
            <a:avLst/>
            <a:gdLst>
              <a:gd name="T0" fmla="*/ 42 w 124"/>
              <a:gd name="T1" fmla="*/ 0 h 57"/>
              <a:gd name="T2" fmla="*/ 8 w 124"/>
              <a:gd name="T3" fmla="*/ 0 h 57"/>
              <a:gd name="T4" fmla="*/ 0 w 124"/>
              <a:gd name="T5" fmla="*/ 8 h 57"/>
              <a:gd name="T6" fmla="*/ 0 w 124"/>
              <a:gd name="T7" fmla="*/ 49 h 57"/>
              <a:gd name="T8" fmla="*/ 8 w 124"/>
              <a:gd name="T9" fmla="*/ 57 h 57"/>
              <a:gd name="T10" fmla="*/ 124 w 124"/>
              <a:gd name="T11" fmla="*/ 57 h 57"/>
            </a:gdLst>
            <a:ahLst/>
            <a:cxnLst>
              <a:cxn ang="0">
                <a:pos x="T0" y="T1"/>
              </a:cxn>
              <a:cxn ang="0">
                <a:pos x="T2" y="T3"/>
              </a:cxn>
              <a:cxn ang="0">
                <a:pos x="T4" y="T5"/>
              </a:cxn>
              <a:cxn ang="0">
                <a:pos x="T6" y="T7"/>
              </a:cxn>
              <a:cxn ang="0">
                <a:pos x="T8" y="T9"/>
              </a:cxn>
              <a:cxn ang="0">
                <a:pos x="T10" y="T11"/>
              </a:cxn>
            </a:cxnLst>
            <a:rect l="0" t="0" r="r" b="b"/>
            <a:pathLst>
              <a:path w="124" h="57">
                <a:moveTo>
                  <a:pt x="42" y="0"/>
                </a:moveTo>
                <a:cubicBezTo>
                  <a:pt x="8" y="0"/>
                  <a:pt x="8" y="0"/>
                  <a:pt x="8" y="0"/>
                </a:cubicBezTo>
                <a:cubicBezTo>
                  <a:pt x="4" y="0"/>
                  <a:pt x="0" y="4"/>
                  <a:pt x="0" y="8"/>
                </a:cubicBezTo>
                <a:cubicBezTo>
                  <a:pt x="0" y="49"/>
                  <a:pt x="0" y="49"/>
                  <a:pt x="0" y="49"/>
                </a:cubicBezTo>
                <a:cubicBezTo>
                  <a:pt x="0" y="53"/>
                  <a:pt x="4" y="57"/>
                  <a:pt x="8" y="57"/>
                </a:cubicBezTo>
                <a:cubicBezTo>
                  <a:pt x="124" y="57"/>
                  <a:pt x="124" y="57"/>
                  <a:pt x="124" y="57"/>
                </a:cubicBezTo>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5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6" name="Freeform 245"/>
          <p:cNvSpPr/>
          <p:nvPr>
            <p:custDataLst>
              <p:tags r:id="rId11"/>
            </p:custDataLst>
          </p:nvPr>
        </p:nvSpPr>
        <p:spPr bwMode="auto">
          <a:xfrm>
            <a:off x="5853501" y="2804418"/>
            <a:ext cx="310631" cy="465948"/>
          </a:xfrm>
          <a:custGeom>
            <a:avLst/>
            <a:gdLst>
              <a:gd name="T0" fmla="*/ 80 w 82"/>
              <a:gd name="T1" fmla="*/ 40 h 123"/>
              <a:gd name="T2" fmla="*/ 44 w 82"/>
              <a:gd name="T3" fmla="*/ 3 h 123"/>
              <a:gd name="T4" fmla="*/ 32 w 82"/>
              <a:gd name="T5" fmla="*/ 3 h 123"/>
              <a:gd name="T6" fmla="*/ 3 w 82"/>
              <a:gd name="T7" fmla="*/ 32 h 123"/>
              <a:gd name="T8" fmla="*/ 3 w 82"/>
              <a:gd name="T9" fmla="*/ 44 h 123"/>
              <a:gd name="T10" fmla="*/ 82 w 82"/>
              <a:gd name="T11" fmla="*/ 123 h 123"/>
            </a:gdLst>
            <a:ahLst/>
            <a:cxnLst>
              <a:cxn ang="0">
                <a:pos x="T0" y="T1"/>
              </a:cxn>
              <a:cxn ang="0">
                <a:pos x="T2" y="T3"/>
              </a:cxn>
              <a:cxn ang="0">
                <a:pos x="T4" y="T5"/>
              </a:cxn>
              <a:cxn ang="0">
                <a:pos x="T6" y="T7"/>
              </a:cxn>
              <a:cxn ang="0">
                <a:pos x="T8" y="T9"/>
              </a:cxn>
              <a:cxn ang="0">
                <a:pos x="T10" y="T11"/>
              </a:cxn>
            </a:cxnLst>
            <a:rect l="0" t="0" r="r" b="b"/>
            <a:pathLst>
              <a:path w="82" h="123">
                <a:moveTo>
                  <a:pt x="80" y="40"/>
                </a:moveTo>
                <a:cubicBezTo>
                  <a:pt x="44" y="3"/>
                  <a:pt x="44" y="3"/>
                  <a:pt x="44" y="3"/>
                </a:cubicBezTo>
                <a:cubicBezTo>
                  <a:pt x="41" y="0"/>
                  <a:pt x="35" y="0"/>
                  <a:pt x="32" y="3"/>
                </a:cubicBezTo>
                <a:cubicBezTo>
                  <a:pt x="3" y="32"/>
                  <a:pt x="3" y="32"/>
                  <a:pt x="3" y="32"/>
                </a:cubicBezTo>
                <a:cubicBezTo>
                  <a:pt x="0" y="35"/>
                  <a:pt x="0" y="41"/>
                  <a:pt x="3" y="44"/>
                </a:cubicBezTo>
                <a:cubicBezTo>
                  <a:pt x="82" y="123"/>
                  <a:pt x="82" y="123"/>
                  <a:pt x="82" y="123"/>
                </a:cubicBezTo>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4" name="Freeform 246"/>
          <p:cNvSpPr/>
          <p:nvPr>
            <p:custDataLst>
              <p:tags r:id="rId12"/>
            </p:custDataLst>
          </p:nvPr>
        </p:nvSpPr>
        <p:spPr bwMode="auto">
          <a:xfrm>
            <a:off x="6156127" y="2793210"/>
            <a:ext cx="216161" cy="485162"/>
          </a:xfrm>
          <a:custGeom>
            <a:avLst/>
            <a:gdLst>
              <a:gd name="T0" fmla="*/ 49 w 57"/>
              <a:gd name="T1" fmla="*/ 128 h 128"/>
              <a:gd name="T2" fmla="*/ 57 w 57"/>
              <a:gd name="T3" fmla="*/ 120 h 128"/>
              <a:gd name="T4" fmla="*/ 57 w 57"/>
              <a:gd name="T5" fmla="*/ 8 h 128"/>
              <a:gd name="T6" fmla="*/ 49 w 57"/>
              <a:gd name="T7" fmla="*/ 0 h 128"/>
              <a:gd name="T8" fmla="*/ 8 w 57"/>
              <a:gd name="T9" fmla="*/ 0 h 128"/>
              <a:gd name="T10" fmla="*/ 0 w 57"/>
              <a:gd name="T11" fmla="*/ 8 h 128"/>
              <a:gd name="T12" fmla="*/ 0 w 57"/>
              <a:gd name="T13" fmla="*/ 120 h 128"/>
              <a:gd name="T14" fmla="*/ 8 w 57"/>
              <a:gd name="T15" fmla="*/ 128 h 128"/>
              <a:gd name="T16" fmla="*/ 49 w 57"/>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28">
                <a:moveTo>
                  <a:pt x="49" y="128"/>
                </a:moveTo>
                <a:cubicBezTo>
                  <a:pt x="54" y="128"/>
                  <a:pt x="57" y="124"/>
                  <a:pt x="57" y="120"/>
                </a:cubicBezTo>
                <a:cubicBezTo>
                  <a:pt x="57" y="8"/>
                  <a:pt x="57" y="8"/>
                  <a:pt x="57" y="8"/>
                </a:cubicBezTo>
                <a:cubicBezTo>
                  <a:pt x="57" y="4"/>
                  <a:pt x="54" y="0"/>
                  <a:pt x="49" y="0"/>
                </a:cubicBezTo>
                <a:cubicBezTo>
                  <a:pt x="8" y="0"/>
                  <a:pt x="8" y="0"/>
                  <a:pt x="8" y="0"/>
                </a:cubicBezTo>
                <a:cubicBezTo>
                  <a:pt x="4" y="0"/>
                  <a:pt x="0" y="4"/>
                  <a:pt x="0" y="8"/>
                </a:cubicBezTo>
                <a:cubicBezTo>
                  <a:pt x="0" y="120"/>
                  <a:pt x="0" y="120"/>
                  <a:pt x="0" y="120"/>
                </a:cubicBezTo>
                <a:cubicBezTo>
                  <a:pt x="0" y="124"/>
                  <a:pt x="4" y="128"/>
                  <a:pt x="8" y="128"/>
                </a:cubicBezTo>
                <a:lnTo>
                  <a:pt x="49" y="128"/>
                </a:lnTo>
                <a:close/>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5" name="Oval 247"/>
          <p:cNvSpPr>
            <a:spLocks noChangeArrowheads="1"/>
          </p:cNvSpPr>
          <p:nvPr>
            <p:custDataLst>
              <p:tags r:id="rId13"/>
            </p:custDataLst>
          </p:nvPr>
        </p:nvSpPr>
        <p:spPr bwMode="auto">
          <a:xfrm>
            <a:off x="6200960" y="3203115"/>
            <a:ext cx="33626" cy="33626"/>
          </a:xfrm>
          <a:prstGeom prst="ellipse">
            <a:avLst/>
          </a:prstGeom>
          <a:solidFill>
            <a:srgbClr val="03595D"/>
          </a:solidFill>
          <a:ln w="9525">
            <a:solidFill>
              <a:srgbClr val="3498DB"/>
            </a:solidFill>
            <a:round/>
          </a:ln>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cxnSp>
        <p:nvCxnSpPr>
          <p:cNvPr id="35" name="直接连接符 34"/>
          <p:cNvCxnSpPr/>
          <p:nvPr>
            <p:custDataLst>
              <p:tags r:id="rId14"/>
            </p:custDataLst>
          </p:nvPr>
        </p:nvCxnSpPr>
        <p:spPr>
          <a:xfrm>
            <a:off x="7836024" y="2236907"/>
            <a:ext cx="0" cy="327600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sp>
        <p:nvSpPr>
          <p:cNvPr id="28" name="ïşļiḓé"/>
          <p:cNvSpPr/>
          <p:nvPr>
            <p:custDataLst>
              <p:tags r:id="rId15"/>
            </p:custDataLst>
          </p:nvPr>
        </p:nvSpPr>
        <p:spPr bwMode="auto">
          <a:xfrm>
            <a:off x="1053525" y="3772174"/>
            <a:ext cx="3124860" cy="131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lnSpcReduction="1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pPr>
            <a:r>
              <a:rPr lang="zh-CN" altLang="en-US" sz="1600" kern="0" spc="150">
                <a:latin typeface="微软雅黑" panose="020B0503020204020204" charset="-122"/>
                <a:ea typeface="微软雅黑" panose="020B0503020204020204" charset="-122"/>
              </a:rPr>
              <a:t>1. 清洁区（clean area）　指未被病原微生物污染的区域，如办公室、治疗室、配膳室、值班室等工作人员使用的场所。</a:t>
            </a:r>
            <a:endParaRPr lang="zh-CN" altLang="en-US" sz="1600" kern="0" spc="150">
              <a:latin typeface="微软雅黑" panose="020B0503020204020204" charset="-122"/>
              <a:ea typeface="微软雅黑" panose="020B0503020204020204" charset="-122"/>
            </a:endParaRPr>
          </a:p>
        </p:txBody>
      </p:sp>
      <p:sp>
        <p:nvSpPr>
          <p:cNvPr id="31" name="ïşļiḓé"/>
          <p:cNvSpPr/>
          <p:nvPr>
            <p:custDataLst>
              <p:tags r:id="rId16"/>
            </p:custDataLst>
          </p:nvPr>
        </p:nvSpPr>
        <p:spPr bwMode="auto">
          <a:xfrm>
            <a:off x="4494885" y="3772174"/>
            <a:ext cx="3124860" cy="131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lnSpcReduction="1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pPr>
            <a:r>
              <a:rPr lang="en-US" altLang="zh-CN" sz="1600" kern="0" spc="150">
                <a:latin typeface="微软雅黑" panose="020B0503020204020204" charset="-122"/>
                <a:ea typeface="微软雅黑" panose="020B0503020204020204" charset="-122"/>
              </a:rPr>
              <a:t>2.</a:t>
            </a:r>
            <a:r>
              <a:rPr lang="zh-CN" altLang="en-US" sz="1600" kern="0" spc="150">
                <a:latin typeface="微软雅黑" panose="020B0503020204020204" charset="-122"/>
                <a:ea typeface="微软雅黑" panose="020B0503020204020204" charset="-122"/>
              </a:rPr>
              <a:t>半污染区（half contaminated area）　有可能被病原微生物污染的区域，如内走廊、化验室、消毒室等。</a:t>
            </a:r>
            <a:endParaRPr lang="zh-CN" altLang="en-US" sz="1600" kern="0" spc="150">
              <a:latin typeface="微软雅黑" panose="020B0503020204020204" charset="-122"/>
              <a:ea typeface="微软雅黑" panose="020B0503020204020204" charset="-122"/>
            </a:endParaRPr>
          </a:p>
        </p:txBody>
      </p:sp>
      <p:sp>
        <p:nvSpPr>
          <p:cNvPr id="36" name="ïşļiḓé"/>
          <p:cNvSpPr/>
          <p:nvPr>
            <p:custDataLst>
              <p:tags r:id="rId17"/>
            </p:custDataLst>
          </p:nvPr>
        </p:nvSpPr>
        <p:spPr bwMode="auto">
          <a:xfrm>
            <a:off x="7936246" y="3772174"/>
            <a:ext cx="3124860" cy="131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pPr>
            <a:r>
              <a:rPr lang="zh-CN" altLang="en-US" sz="1600" kern="0" spc="150">
                <a:latin typeface="微软雅黑" panose="020B0503020204020204" charset="-122"/>
                <a:ea typeface="微软雅黑" panose="020B0503020204020204" charset="-122"/>
              </a:rPr>
              <a:t>3. 污染区（contaminated area）　被病原微生物直接或间接污染的区域，如病室、厕所、污物处、浴室等。</a:t>
            </a:r>
            <a:endParaRPr lang="zh-CN" altLang="en-US" sz="1600" kern="0" spc="150">
              <a:latin typeface="微软雅黑" panose="020B0503020204020204" charset="-122"/>
              <a:ea typeface="微软雅黑" panose="020B050302020402020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870585" y="1841500"/>
            <a:ext cx="10300970" cy="3830955"/>
          </a:xfrm>
          <a:prstGeom prst="rect">
            <a:avLst/>
          </a:prstGeom>
          <a:noFill/>
        </p:spPr>
        <p:txBody>
          <a:bodyPr wrap="square">
            <a:spAutoFit/>
          </a:bodyPr>
          <a:lstStyle/>
          <a:p>
            <a:pPr marR="0" defTabSz="914400">
              <a:lnSpc>
                <a:spcPct val="150000"/>
              </a:lnSpc>
              <a:buClrTx/>
              <a:buSzTx/>
              <a:buFontTx/>
              <a:buNone/>
              <a:defRPr/>
            </a:pPr>
            <a:r>
              <a:rPr kumimoji="0" lang="en-US" altLang="zh-CN" sz="1800" b="1" kern="1200" cap="none" spc="0" normalizeH="0" baseline="0" noProof="0" dirty="0">
                <a:latin typeface="+mn-ea"/>
                <a:ea typeface="+mn-ea"/>
                <a:cs typeface="+mn-cs"/>
              </a:rPr>
              <a:t>（三）传染性隔离原则</a:t>
            </a:r>
            <a:endParaRPr kumimoji="0" lang="en-US" altLang="zh-CN" sz="1800" b="1" kern="1200" cap="none" spc="0" normalizeH="0" baseline="0" noProof="0" dirty="0">
              <a:latin typeface="+mn-ea"/>
              <a:ea typeface="+mn-ea"/>
              <a:cs typeface="+mn-cs"/>
            </a:endParaRPr>
          </a:p>
          <a:p>
            <a:pPr marR="0" defTabSz="914400">
              <a:lnSpc>
                <a:spcPct val="150000"/>
              </a:lnSpc>
              <a:buClrTx/>
              <a:buSzTx/>
              <a:buFontTx/>
              <a:buNone/>
              <a:defRPr/>
            </a:pPr>
            <a:r>
              <a:rPr kumimoji="0" lang="en-US" altLang="zh-CN" sz="1800" kern="1200" cap="none" spc="0" normalizeH="0" baseline="0" noProof="0" dirty="0">
                <a:latin typeface="+mn-ea"/>
                <a:ea typeface="+mn-ea"/>
                <a:cs typeface="+mn-cs"/>
              </a:rPr>
              <a:t>（1）根据隔离种类，在隔离单位前悬挂隔离标志，并采取相应措施，如门口设置消毒擦鞋垫，门外设洗手池、消毒泡手用具、避污纸及隔离衣悬挂架等。</a:t>
            </a:r>
            <a:endParaRPr kumimoji="0" lang="en-US" altLang="zh-CN" sz="1800" kern="1200" cap="none" spc="0" normalizeH="0" baseline="0" noProof="0" dirty="0">
              <a:latin typeface="+mn-ea"/>
              <a:ea typeface="+mn-ea"/>
              <a:cs typeface="+mn-cs"/>
            </a:endParaRPr>
          </a:p>
          <a:p>
            <a:pPr marR="0" defTabSz="914400">
              <a:lnSpc>
                <a:spcPct val="150000"/>
              </a:lnSpc>
              <a:buClrTx/>
              <a:buSzTx/>
              <a:buFontTx/>
              <a:buNone/>
              <a:defRPr/>
            </a:pPr>
            <a:r>
              <a:rPr kumimoji="0" lang="en-US" altLang="zh-CN" sz="1800" kern="1200" cap="none" spc="0" normalizeH="0" baseline="0" noProof="0" dirty="0">
                <a:latin typeface="+mn-ea"/>
                <a:ea typeface="+mn-ea"/>
                <a:cs typeface="+mn-cs"/>
              </a:rPr>
              <a:t>（2）工作人员进入隔离单位要按规定戴工作帽、口罩，穿隔离衣，并且只能在规定的范围内活动；护士进入隔离室做治疗和护理前，需备齐用物并计划周密，集中护理，以减少穿、脱隔离衣和洗手的次数。</a:t>
            </a:r>
            <a:endParaRPr kumimoji="0" lang="en-US" altLang="zh-CN" sz="1800" kern="1200" cap="none" spc="0" normalizeH="0" baseline="0" noProof="0" dirty="0">
              <a:latin typeface="+mn-ea"/>
              <a:ea typeface="+mn-ea"/>
              <a:cs typeface="+mn-cs"/>
            </a:endParaRPr>
          </a:p>
          <a:p>
            <a:pPr marR="0" defTabSz="914400">
              <a:lnSpc>
                <a:spcPct val="150000"/>
              </a:lnSpc>
              <a:buClrTx/>
              <a:buSzTx/>
              <a:buFontTx/>
              <a:buNone/>
              <a:defRPr/>
            </a:pPr>
            <a:r>
              <a:rPr kumimoji="0" lang="en-US" altLang="zh-CN" sz="1800" kern="1200" cap="none" spc="0" normalizeH="0" baseline="0" noProof="0" dirty="0">
                <a:latin typeface="+mn-ea"/>
                <a:ea typeface="+mn-ea"/>
                <a:cs typeface="+mn-cs"/>
              </a:rPr>
              <a:t>（3）患者用过的物品经消毒后方可给他人使用；患者的衣物、信件、钱币等经消毒后方能交家属带回；患者的排泄物、分泌物、呕吐物等须消毒后排放；需送出处理的物品，应有专门的污物袋，袋外应有明显的标志；不宜消毒的物品（如手表等）可用纸或布保护，以免被污染；病室空气每日消毒。</a:t>
            </a:r>
            <a:endParaRPr kumimoji="0" lang="en-US" altLang="zh-CN" sz="1800" kern="1200" cap="none" spc="0" normalizeH="0" baseline="0" noProof="0" dirty="0">
              <a:latin typeface="+mn-ea"/>
              <a:ea typeface="+mn-ea"/>
              <a:cs typeface="+mn-cs"/>
            </a:endParaRPr>
          </a:p>
        </p:txBody>
      </p:sp>
      <p:sp>
        <p:nvSpPr>
          <p:cNvPr id="23"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二、传染性隔离</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 name="矩形 91"/>
          <p:cNvSpPr/>
          <p:nvPr>
            <p:custDataLst>
              <p:tags r:id="rId2"/>
            </p:custDataLst>
          </p:nvPr>
        </p:nvSpPr>
        <p:spPr>
          <a:xfrm>
            <a:off x="336550" y="1412240"/>
            <a:ext cx="11518900" cy="468947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695325" y="1981835"/>
            <a:ext cx="5443855" cy="3415030"/>
          </a:xfrm>
          <a:prstGeom prst="rect">
            <a:avLst/>
          </a:prstGeom>
          <a:noFill/>
        </p:spPr>
        <p:txBody>
          <a:bodyPr wrap="square">
            <a:spAutoFit/>
          </a:bodyPr>
          <a:lstStyle/>
          <a:p>
            <a:pPr marR="0" algn="just" defTabSz="914400">
              <a:lnSpc>
                <a:spcPct val="150000"/>
              </a:lnSpc>
              <a:buClrTx/>
              <a:buSzTx/>
              <a:buFontTx/>
              <a:buNone/>
              <a:defRPr/>
            </a:pPr>
            <a:r>
              <a:rPr kumimoji="0" lang="en-US" altLang="zh-CN" sz="1800" kern="1200" cap="none" spc="0" normalizeH="0" baseline="0" noProof="0" dirty="0">
                <a:latin typeface="+mn-ea"/>
                <a:ea typeface="+mn-ea"/>
                <a:cs typeface="+mn-cs"/>
              </a:rPr>
              <a:t>（4）严格执行陪伴和探视制度，同时对患者热情、关心，减轻患者心理上的恐惧感和因被隔离而产生的孤独、悲观等不良心理，应向患者及探视者解释隔离的重要性和暂时性，取得其信任和合作。</a:t>
            </a:r>
            <a:endParaRPr kumimoji="0" lang="en-US" altLang="zh-CN" sz="1800"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kern="1200" cap="none" spc="0" normalizeH="0" baseline="0" noProof="0" dirty="0">
                <a:latin typeface="+mn-ea"/>
                <a:ea typeface="+mn-ea"/>
                <a:cs typeface="+mn-cs"/>
              </a:rPr>
              <a:t>（5）传染性分泌物三次培养结果均为阴性或已度过隔离期，经医生开出医嘱后，方可解除隔离。</a:t>
            </a:r>
            <a:endParaRPr kumimoji="0" lang="en-US" altLang="zh-CN" sz="1800"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kern="1200" cap="none" spc="0" normalizeH="0" baseline="0" noProof="0" dirty="0">
                <a:latin typeface="+mn-ea"/>
                <a:ea typeface="+mn-ea"/>
                <a:cs typeface="+mn-cs"/>
              </a:rPr>
              <a:t>（6）终末消毒是对出院、转科或死亡患者及其用物、所在病室和医疗器械进行的消毒处理。</a:t>
            </a:r>
            <a:endParaRPr kumimoji="0" lang="en-US" altLang="zh-CN" sz="1800" kern="1200" cap="none" spc="0" normalizeH="0" baseline="0" noProof="0" dirty="0">
              <a:latin typeface="+mn-ea"/>
              <a:ea typeface="+mn-ea"/>
              <a:cs typeface="+mn-cs"/>
            </a:endParaRPr>
          </a:p>
        </p:txBody>
      </p:sp>
      <p:sp>
        <p:nvSpPr>
          <p:cNvPr id="23"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二、传染性隔离</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 name="矩形 91"/>
          <p:cNvSpPr/>
          <p:nvPr>
            <p:custDataLst>
              <p:tags r:id="rId2"/>
            </p:custDataLst>
          </p:nvPr>
        </p:nvSpPr>
        <p:spPr>
          <a:xfrm>
            <a:off x="336550" y="1412240"/>
            <a:ext cx="11518900" cy="468947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pic>
        <p:nvPicPr>
          <p:cNvPr id="102" name="图片 101"/>
          <p:cNvPicPr/>
          <p:nvPr/>
        </p:nvPicPr>
        <p:blipFill>
          <a:blip r:embed="rId3"/>
          <a:stretch>
            <a:fillRect/>
          </a:stretch>
        </p:blipFill>
        <p:spPr>
          <a:xfrm>
            <a:off x="6600190" y="2132965"/>
            <a:ext cx="4827905" cy="311277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微软雅黑" panose="020B0503020204020204" charset="-122"/>
                <a:ea typeface="微软雅黑" panose="020B0503020204020204" charset="-122"/>
              </a:rPr>
              <a:t>目</a:t>
            </a:r>
            <a:endParaRPr lang="zh-CN" altLang="en-US" sz="9600" b="1">
              <a:solidFill>
                <a:srgbClr val="5A84AF"/>
              </a:solidFill>
              <a:latin typeface="微软雅黑" panose="020B0503020204020204" charset="-122"/>
              <a:ea typeface="微软雅黑" panose="020B0503020204020204" charset="-122"/>
            </a:endParaRPr>
          </a:p>
          <a:p>
            <a:r>
              <a:rPr lang="zh-CN" altLang="en-US" sz="9600" b="1">
                <a:solidFill>
                  <a:srgbClr val="5A84AF"/>
                </a:solidFill>
                <a:latin typeface="微软雅黑" panose="020B0503020204020204" charset="-122"/>
                <a:ea typeface="微软雅黑" panose="020B0503020204020204" charset="-122"/>
              </a:rPr>
              <a:t>录</a:t>
            </a:r>
            <a:endParaRPr lang="zh-CN" altLang="en-US" sz="9600" b="1">
              <a:solidFill>
                <a:srgbClr val="5A84AF"/>
              </a:solidFill>
              <a:latin typeface="微软雅黑" panose="020B0503020204020204" charset="-122"/>
              <a:ea typeface="微软雅黑" panose="020B0503020204020204" charset="-122"/>
            </a:endParaRPr>
          </a:p>
        </p:txBody>
      </p:sp>
      <p:grpSp>
        <p:nvGrpSpPr>
          <p:cNvPr id="17" name="组合 16"/>
          <p:cNvGrpSpPr/>
          <p:nvPr/>
        </p:nvGrpSpPr>
        <p:grpSpPr>
          <a:xfrm>
            <a:off x="4116306" y="1526230"/>
            <a:ext cx="331200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第九章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给药护理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18" name="组合 17"/>
          <p:cNvGrpSpPr/>
          <p:nvPr/>
        </p:nvGrpSpPr>
        <p:grpSpPr>
          <a:xfrm>
            <a:off x="8361281" y="1526230"/>
            <a:ext cx="3312000"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静脉输液与输血</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3" name="组合 22"/>
          <p:cNvGrpSpPr/>
          <p:nvPr/>
        </p:nvGrpSpPr>
        <p:grpSpPr>
          <a:xfrm>
            <a:off x="4116306" y="2559375"/>
            <a:ext cx="331200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一章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冷热疗法的应用</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6" name="组合 25"/>
          <p:cNvGrpSpPr/>
          <p:nvPr/>
        </p:nvGrpSpPr>
        <p:grpSpPr>
          <a:xfrm>
            <a:off x="8361281" y="2559375"/>
            <a:ext cx="3312000"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二章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常用标本的采集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9" name="组合 28"/>
          <p:cNvGrpSpPr/>
          <p:nvPr/>
        </p:nvGrpSpPr>
        <p:grpSpPr>
          <a:xfrm>
            <a:off x="4116306" y="3563945"/>
            <a:ext cx="331200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三章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病情观察与抢救技术</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4" name="组合 33"/>
          <p:cNvGrpSpPr/>
          <p:nvPr/>
        </p:nvGrpSpPr>
        <p:grpSpPr>
          <a:xfrm>
            <a:off x="8361281" y="3563945"/>
            <a:ext cx="3312000"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四章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离院护理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40" name="组合 39"/>
          <p:cNvGrpSpPr/>
          <p:nvPr/>
        </p:nvGrpSpPr>
        <p:grpSpPr>
          <a:xfrm>
            <a:off x="4156311" y="4530415"/>
            <a:ext cx="331200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五章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医疗护理文件管理记录</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477520" y="908685"/>
            <a:ext cx="5276850" cy="506730"/>
          </a:xfrm>
          <a:prstGeom prst="rect">
            <a:avLst/>
          </a:prstGeom>
          <a:noFill/>
        </p:spPr>
        <p:txBody>
          <a:bodyPr wrap="square">
            <a:spAutoFit/>
          </a:bodyPr>
          <a:lstStyle/>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（四）传染性隔离种类与措施</a:t>
            </a:r>
            <a:endParaRPr kumimoji="0" lang="en-US" altLang="zh-CN" sz="1800" b="1" kern="1200" cap="none" spc="0" normalizeH="0" baseline="0" noProof="0" dirty="0">
              <a:latin typeface="+mn-ea"/>
              <a:ea typeface="+mn-ea"/>
              <a:cs typeface="+mn-cs"/>
            </a:endParaRPr>
          </a:p>
        </p:txBody>
      </p:sp>
      <p:sp>
        <p:nvSpPr>
          <p:cNvPr id="23"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二、传染性隔离</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0" name="任意多边形 79"/>
          <p:cNvSpPr/>
          <p:nvPr>
            <p:custDataLst>
              <p:tags r:id="rId2"/>
            </p:custDataLst>
          </p:nvPr>
        </p:nvSpPr>
        <p:spPr>
          <a:xfrm>
            <a:off x="2002193" y="2459242"/>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1F74AD">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81" name="等腰三角形 80"/>
          <p:cNvSpPr/>
          <p:nvPr>
            <p:custDataLst>
              <p:tags r:id="rId3"/>
            </p:custDataLst>
          </p:nvPr>
        </p:nvSpPr>
        <p:spPr>
          <a:xfrm rot="17703762">
            <a:off x="5160777" y="2974764"/>
            <a:ext cx="104775" cy="256837"/>
          </a:xfrm>
          <a:prstGeom prst="triangle">
            <a:avLst/>
          </a:prstGeom>
          <a:solidFill>
            <a:srgbClr val="1F74AD">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84" name="等腰三角形 83"/>
          <p:cNvSpPr/>
          <p:nvPr>
            <p:custDataLst>
              <p:tags r:id="rId4"/>
            </p:custDataLst>
          </p:nvPr>
        </p:nvSpPr>
        <p:spPr>
          <a:xfrm rot="14680307">
            <a:off x="5122406" y="2895764"/>
            <a:ext cx="104775" cy="140428"/>
          </a:xfrm>
          <a:prstGeom prst="triangle">
            <a:avLst/>
          </a:prstGeom>
          <a:solidFill>
            <a:srgbClr val="1F74AD">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85" name="任意多边形 84"/>
          <p:cNvSpPr/>
          <p:nvPr>
            <p:custDataLst>
              <p:tags r:id="rId5"/>
            </p:custDataLst>
          </p:nvPr>
        </p:nvSpPr>
        <p:spPr>
          <a:xfrm>
            <a:off x="2023608" y="2404826"/>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1F74AD"/>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89" name="任意多边形 88"/>
          <p:cNvSpPr/>
          <p:nvPr>
            <p:custDataLst>
              <p:tags r:id="rId6"/>
            </p:custDataLst>
          </p:nvPr>
        </p:nvSpPr>
        <p:spPr>
          <a:xfrm>
            <a:off x="2599093" y="3987012"/>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1AA3AA">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90" name="等腰三角形 89"/>
          <p:cNvSpPr/>
          <p:nvPr>
            <p:custDataLst>
              <p:tags r:id="rId7"/>
            </p:custDataLst>
          </p:nvPr>
        </p:nvSpPr>
        <p:spPr>
          <a:xfrm rot="17703762">
            <a:off x="5757677" y="4502534"/>
            <a:ext cx="104775" cy="256837"/>
          </a:xfrm>
          <a:prstGeom prst="triangle">
            <a:avLst/>
          </a:prstGeom>
          <a:solidFill>
            <a:srgbClr val="1AA3AA">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91" name="等腰三角形 90"/>
          <p:cNvSpPr/>
          <p:nvPr>
            <p:custDataLst>
              <p:tags r:id="rId8"/>
            </p:custDataLst>
          </p:nvPr>
        </p:nvSpPr>
        <p:spPr>
          <a:xfrm rot="14680307">
            <a:off x="5719306" y="4423534"/>
            <a:ext cx="104775" cy="140428"/>
          </a:xfrm>
          <a:prstGeom prst="triangle">
            <a:avLst/>
          </a:prstGeom>
          <a:solidFill>
            <a:srgbClr val="1AA3AA">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93" name="任意多边形 92"/>
          <p:cNvSpPr/>
          <p:nvPr>
            <p:custDataLst>
              <p:tags r:id="rId9"/>
            </p:custDataLst>
          </p:nvPr>
        </p:nvSpPr>
        <p:spPr>
          <a:xfrm>
            <a:off x="2620508" y="3932596"/>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1AA3AA"/>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94" name="任意多边形 93"/>
          <p:cNvSpPr/>
          <p:nvPr>
            <p:custDataLst>
              <p:tags r:id="rId10"/>
            </p:custDataLst>
          </p:nvPr>
        </p:nvSpPr>
        <p:spPr>
          <a:xfrm>
            <a:off x="3195993" y="5514781"/>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9BBB59">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95" name="等腰三角形 94"/>
          <p:cNvSpPr/>
          <p:nvPr>
            <p:custDataLst>
              <p:tags r:id="rId11"/>
            </p:custDataLst>
          </p:nvPr>
        </p:nvSpPr>
        <p:spPr>
          <a:xfrm rot="17703762">
            <a:off x="6354577" y="6030303"/>
            <a:ext cx="104775" cy="256837"/>
          </a:xfrm>
          <a:prstGeom prst="triangle">
            <a:avLst/>
          </a:prstGeom>
          <a:solidFill>
            <a:srgbClr val="9BBB59">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96" name="等腰三角形 95"/>
          <p:cNvSpPr/>
          <p:nvPr>
            <p:custDataLst>
              <p:tags r:id="rId12"/>
            </p:custDataLst>
          </p:nvPr>
        </p:nvSpPr>
        <p:spPr>
          <a:xfrm rot="14538485">
            <a:off x="6316206" y="5951303"/>
            <a:ext cx="104775" cy="140428"/>
          </a:xfrm>
          <a:prstGeom prst="triangle">
            <a:avLst/>
          </a:prstGeom>
          <a:solidFill>
            <a:srgbClr val="9BBB59">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97" name="任意多边形 96"/>
          <p:cNvSpPr/>
          <p:nvPr>
            <p:custDataLst>
              <p:tags r:id="rId13"/>
            </p:custDataLst>
          </p:nvPr>
        </p:nvSpPr>
        <p:spPr>
          <a:xfrm>
            <a:off x="3217408" y="5460365"/>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9BBB59"/>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98" name="任意多边形 97"/>
          <p:cNvSpPr/>
          <p:nvPr>
            <p:custDataLst>
              <p:tags r:id="rId14"/>
            </p:custDataLst>
          </p:nvPr>
        </p:nvSpPr>
        <p:spPr>
          <a:xfrm>
            <a:off x="5391188" y="1695357"/>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3498DB">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99" name="等腰三角形 98"/>
          <p:cNvSpPr/>
          <p:nvPr>
            <p:custDataLst>
              <p:tags r:id="rId15"/>
            </p:custDataLst>
          </p:nvPr>
        </p:nvSpPr>
        <p:spPr>
          <a:xfrm rot="17703762">
            <a:off x="8549772" y="2210879"/>
            <a:ext cx="104775" cy="256837"/>
          </a:xfrm>
          <a:prstGeom prst="triangle">
            <a:avLst/>
          </a:prstGeom>
          <a:solidFill>
            <a:srgbClr val="3498D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00" name="等腰三角形 99"/>
          <p:cNvSpPr/>
          <p:nvPr>
            <p:custDataLst>
              <p:tags r:id="rId16"/>
            </p:custDataLst>
          </p:nvPr>
        </p:nvSpPr>
        <p:spPr>
          <a:xfrm rot="14680307">
            <a:off x="8511401" y="2131879"/>
            <a:ext cx="104775" cy="140428"/>
          </a:xfrm>
          <a:prstGeom prst="triangle">
            <a:avLst/>
          </a:prstGeom>
          <a:solidFill>
            <a:srgbClr val="3498D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01" name="任意多边形 100"/>
          <p:cNvSpPr/>
          <p:nvPr>
            <p:custDataLst>
              <p:tags r:id="rId17"/>
            </p:custDataLst>
          </p:nvPr>
        </p:nvSpPr>
        <p:spPr>
          <a:xfrm>
            <a:off x="5412603" y="1640941"/>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3498DB"/>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103" name="任意多边形 102"/>
          <p:cNvSpPr/>
          <p:nvPr>
            <p:custDataLst>
              <p:tags r:id="rId18"/>
            </p:custDataLst>
          </p:nvPr>
        </p:nvSpPr>
        <p:spPr>
          <a:xfrm>
            <a:off x="5988088" y="3223127"/>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69A35B">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116" name="等腰三角形 115"/>
          <p:cNvSpPr/>
          <p:nvPr>
            <p:custDataLst>
              <p:tags r:id="rId19"/>
            </p:custDataLst>
          </p:nvPr>
        </p:nvSpPr>
        <p:spPr>
          <a:xfrm rot="17703762">
            <a:off x="9146672" y="3738649"/>
            <a:ext cx="104775" cy="256837"/>
          </a:xfrm>
          <a:prstGeom prst="triangle">
            <a:avLst/>
          </a:prstGeom>
          <a:solidFill>
            <a:srgbClr val="69A35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29" name="等腰三角形 128"/>
          <p:cNvSpPr/>
          <p:nvPr>
            <p:custDataLst>
              <p:tags r:id="rId20"/>
            </p:custDataLst>
          </p:nvPr>
        </p:nvSpPr>
        <p:spPr>
          <a:xfrm rot="14680307">
            <a:off x="9108301" y="3659649"/>
            <a:ext cx="104775" cy="140428"/>
          </a:xfrm>
          <a:prstGeom prst="triangle">
            <a:avLst/>
          </a:prstGeom>
          <a:solidFill>
            <a:srgbClr val="69A35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42" name="任意多边形 141"/>
          <p:cNvSpPr/>
          <p:nvPr>
            <p:custDataLst>
              <p:tags r:id="rId21"/>
            </p:custDataLst>
          </p:nvPr>
        </p:nvSpPr>
        <p:spPr>
          <a:xfrm>
            <a:off x="6009503" y="3166545"/>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69A35B"/>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143" name="任意多边形 142"/>
          <p:cNvSpPr/>
          <p:nvPr>
            <p:custDataLst>
              <p:tags r:id="rId22"/>
            </p:custDataLst>
          </p:nvPr>
        </p:nvSpPr>
        <p:spPr>
          <a:xfrm>
            <a:off x="6584988" y="4750897"/>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FFC000">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144" name="等腰三角形 143"/>
          <p:cNvSpPr/>
          <p:nvPr>
            <p:custDataLst>
              <p:tags r:id="rId23"/>
            </p:custDataLst>
          </p:nvPr>
        </p:nvSpPr>
        <p:spPr>
          <a:xfrm rot="17703762">
            <a:off x="9743572" y="5266419"/>
            <a:ext cx="104775" cy="256837"/>
          </a:xfrm>
          <a:prstGeom prst="triangle">
            <a:avLst/>
          </a:prstGeom>
          <a:solidFill>
            <a:srgbClr val="FFC000">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45" name="等腰三角形 144"/>
          <p:cNvSpPr/>
          <p:nvPr>
            <p:custDataLst>
              <p:tags r:id="rId24"/>
            </p:custDataLst>
          </p:nvPr>
        </p:nvSpPr>
        <p:spPr>
          <a:xfrm rot="14680307">
            <a:off x="9705201" y="5187419"/>
            <a:ext cx="104775" cy="140428"/>
          </a:xfrm>
          <a:prstGeom prst="triangle">
            <a:avLst/>
          </a:prstGeom>
          <a:solidFill>
            <a:srgbClr val="FFC000">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46" name="任意多边形 145"/>
          <p:cNvSpPr/>
          <p:nvPr>
            <p:custDataLst>
              <p:tags r:id="rId25"/>
            </p:custDataLst>
          </p:nvPr>
        </p:nvSpPr>
        <p:spPr>
          <a:xfrm>
            <a:off x="6606403" y="4696481"/>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FFC000"/>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147" name="矩形 146"/>
          <p:cNvSpPr/>
          <p:nvPr>
            <p:custDataLst>
              <p:tags r:id="rId26"/>
            </p:custDataLst>
          </p:nvPr>
        </p:nvSpPr>
        <p:spPr>
          <a:xfrm>
            <a:off x="2190858" y="2433453"/>
            <a:ext cx="441146"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01</a:t>
            </a:r>
            <a:endParaRPr lang="zh-CN" altLang="en-US" b="1" dirty="0" err="1">
              <a:solidFill>
                <a:sysClr val="window" lastClr="FFFFFF"/>
              </a:solidFill>
              <a:sym typeface="Arial" panose="020B0604020202020204" pitchFamily="34" charset="0"/>
            </a:endParaRPr>
          </a:p>
        </p:txBody>
      </p:sp>
      <p:sp>
        <p:nvSpPr>
          <p:cNvPr id="148" name="矩形 147"/>
          <p:cNvSpPr/>
          <p:nvPr>
            <p:custDataLst>
              <p:tags r:id="rId27"/>
            </p:custDataLst>
          </p:nvPr>
        </p:nvSpPr>
        <p:spPr>
          <a:xfrm>
            <a:off x="2787758" y="3961223"/>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03</a:t>
            </a:r>
            <a:endParaRPr lang="zh-CN" altLang="en-US" b="1" dirty="0" err="1">
              <a:solidFill>
                <a:sysClr val="window" lastClr="FFFFFF"/>
              </a:solidFill>
              <a:sym typeface="Arial" panose="020B0604020202020204" pitchFamily="34" charset="0"/>
            </a:endParaRPr>
          </a:p>
        </p:txBody>
      </p:sp>
      <p:sp>
        <p:nvSpPr>
          <p:cNvPr id="149" name="矩形 148"/>
          <p:cNvSpPr/>
          <p:nvPr>
            <p:custDataLst>
              <p:tags r:id="rId28"/>
            </p:custDataLst>
          </p:nvPr>
        </p:nvSpPr>
        <p:spPr>
          <a:xfrm>
            <a:off x="3384658" y="5488992"/>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05</a:t>
            </a:r>
            <a:endParaRPr lang="zh-CN" altLang="en-US" b="1" dirty="0" err="1">
              <a:solidFill>
                <a:sysClr val="window" lastClr="FFFFFF"/>
              </a:solidFill>
              <a:sym typeface="Arial" panose="020B0604020202020204" pitchFamily="34" charset="0"/>
            </a:endParaRPr>
          </a:p>
        </p:txBody>
      </p:sp>
      <p:sp>
        <p:nvSpPr>
          <p:cNvPr id="150" name="矩形 149"/>
          <p:cNvSpPr/>
          <p:nvPr>
            <p:custDataLst>
              <p:tags r:id="rId29"/>
            </p:custDataLst>
          </p:nvPr>
        </p:nvSpPr>
        <p:spPr>
          <a:xfrm>
            <a:off x="6176753" y="3195172"/>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04</a:t>
            </a:r>
            <a:endParaRPr lang="zh-CN" altLang="en-US" b="1" dirty="0" err="1">
              <a:solidFill>
                <a:sysClr val="window" lastClr="FFFFFF"/>
              </a:solidFill>
              <a:sym typeface="Arial" panose="020B0604020202020204" pitchFamily="34" charset="0"/>
            </a:endParaRPr>
          </a:p>
        </p:txBody>
      </p:sp>
      <p:sp>
        <p:nvSpPr>
          <p:cNvPr id="151" name="矩形 150"/>
          <p:cNvSpPr/>
          <p:nvPr>
            <p:custDataLst>
              <p:tags r:id="rId30"/>
            </p:custDataLst>
          </p:nvPr>
        </p:nvSpPr>
        <p:spPr>
          <a:xfrm>
            <a:off x="5579853" y="1669568"/>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02</a:t>
            </a:r>
            <a:endParaRPr lang="zh-CN" altLang="en-US" b="1" dirty="0" err="1">
              <a:solidFill>
                <a:sysClr val="window" lastClr="FFFFFF"/>
              </a:solidFill>
              <a:sym typeface="Arial" panose="020B0604020202020204" pitchFamily="34" charset="0"/>
            </a:endParaRPr>
          </a:p>
        </p:txBody>
      </p:sp>
      <p:sp>
        <p:nvSpPr>
          <p:cNvPr id="152" name="矩形 151"/>
          <p:cNvSpPr/>
          <p:nvPr>
            <p:custDataLst>
              <p:tags r:id="rId31"/>
            </p:custDataLst>
          </p:nvPr>
        </p:nvSpPr>
        <p:spPr>
          <a:xfrm>
            <a:off x="6773653" y="4725108"/>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06</a:t>
            </a:r>
            <a:endParaRPr lang="zh-CN" altLang="en-US" b="1" dirty="0" err="1">
              <a:solidFill>
                <a:sysClr val="window" lastClr="FFFFFF"/>
              </a:solidFill>
              <a:sym typeface="Arial" panose="020B0604020202020204" pitchFamily="34" charset="0"/>
            </a:endParaRPr>
          </a:p>
        </p:txBody>
      </p:sp>
      <p:sp>
        <p:nvSpPr>
          <p:cNvPr id="153" name="文本框 152"/>
          <p:cNvSpPr txBox="1"/>
          <p:nvPr>
            <p:custDataLst>
              <p:tags r:id="rId32"/>
            </p:custDataLst>
          </p:nvPr>
        </p:nvSpPr>
        <p:spPr>
          <a:xfrm>
            <a:off x="3393440" y="4076700"/>
            <a:ext cx="2246630" cy="492760"/>
          </a:xfrm>
          <a:prstGeom prst="rect">
            <a:avLst/>
          </a:prstGeom>
          <a:noFill/>
        </p:spPr>
        <p:txBody>
          <a:bodyPr wrap="square" rtlCol="0" anchor="ctr">
            <a:normAutofit/>
          </a:bodyPr>
          <a:p>
            <a:pPr>
              <a:lnSpc>
                <a:spcPct val="120000"/>
              </a:lnSpc>
            </a:pPr>
            <a:r>
              <a:rPr lang="zh-CN" altLang="en-US" sz="1800" spc="150">
                <a:solidFill>
                  <a:sysClr val="window" lastClr="FFFFFF"/>
                </a:solidFill>
                <a:latin typeface="微软雅黑" panose="020B0503020204020204" charset="-122"/>
                <a:ea typeface="微软雅黑" panose="020B0503020204020204" charset="-122"/>
              </a:rPr>
              <a:t>3. 消化道隔离</a:t>
            </a:r>
            <a:endParaRPr lang="zh-CN" altLang="en-US" sz="1800" spc="150">
              <a:solidFill>
                <a:sysClr val="window" lastClr="FFFFFF"/>
              </a:solidFill>
              <a:latin typeface="微软雅黑" panose="020B0503020204020204" charset="-122"/>
              <a:ea typeface="微软雅黑" panose="020B0503020204020204" charset="-122"/>
            </a:endParaRPr>
          </a:p>
        </p:txBody>
      </p:sp>
      <p:sp>
        <p:nvSpPr>
          <p:cNvPr id="154" name="文本框 153"/>
          <p:cNvSpPr txBox="1"/>
          <p:nvPr>
            <p:custDataLst>
              <p:tags r:id="rId33"/>
            </p:custDataLst>
          </p:nvPr>
        </p:nvSpPr>
        <p:spPr>
          <a:xfrm>
            <a:off x="6176753" y="1786564"/>
            <a:ext cx="2044208" cy="492919"/>
          </a:xfrm>
          <a:prstGeom prst="rect">
            <a:avLst/>
          </a:prstGeom>
          <a:noFill/>
        </p:spPr>
        <p:txBody>
          <a:bodyPr wrap="square" rtlCol="0" anchor="ctr">
            <a:normAutofit/>
          </a:bodyPr>
          <a:p>
            <a:pPr>
              <a:lnSpc>
                <a:spcPct val="120000"/>
              </a:lnSpc>
            </a:pPr>
            <a:r>
              <a:rPr lang="zh-CN" altLang="en-US" sz="1800" spc="150">
                <a:solidFill>
                  <a:sysClr val="window" lastClr="FFFFFF"/>
                </a:solidFill>
                <a:latin typeface="微软雅黑" panose="020B0503020204020204" charset="-122"/>
                <a:ea typeface="微软雅黑" panose="020B0503020204020204" charset="-122"/>
              </a:rPr>
              <a:t>2. 呼吸道隔离　</a:t>
            </a:r>
            <a:endParaRPr lang="zh-CN" altLang="en-US" sz="1800" spc="150">
              <a:solidFill>
                <a:sysClr val="window" lastClr="FFFFFF"/>
              </a:solidFill>
              <a:latin typeface="微软雅黑" panose="020B0503020204020204" charset="-122"/>
              <a:ea typeface="微软雅黑" panose="020B0503020204020204" charset="-122"/>
            </a:endParaRPr>
          </a:p>
        </p:txBody>
      </p:sp>
      <p:sp>
        <p:nvSpPr>
          <p:cNvPr id="155" name="文本框 154"/>
          <p:cNvSpPr txBox="1"/>
          <p:nvPr>
            <p:custDataLst>
              <p:tags r:id="rId34"/>
            </p:custDataLst>
          </p:nvPr>
        </p:nvSpPr>
        <p:spPr>
          <a:xfrm>
            <a:off x="2787758" y="2545805"/>
            <a:ext cx="2044208" cy="492919"/>
          </a:xfrm>
          <a:prstGeom prst="rect">
            <a:avLst/>
          </a:prstGeom>
          <a:noFill/>
        </p:spPr>
        <p:txBody>
          <a:bodyPr wrap="square" rtlCol="0" anchor="ctr">
            <a:normAutofit/>
          </a:bodyPr>
          <a:p>
            <a:pPr>
              <a:lnSpc>
                <a:spcPct val="120000"/>
              </a:lnSpc>
            </a:pPr>
            <a:r>
              <a:rPr lang="zh-CN" altLang="en-US" sz="1800" spc="150" dirty="0">
                <a:solidFill>
                  <a:sysClr val="window" lastClr="FFFFFF"/>
                </a:solidFill>
                <a:latin typeface="微软雅黑" panose="020B0503020204020204" charset="-122"/>
                <a:ea typeface="微软雅黑" panose="020B0503020204020204" charset="-122"/>
              </a:rPr>
              <a:t>1. 严密隔离</a:t>
            </a:r>
            <a:endParaRPr lang="zh-CN" altLang="en-US" sz="1800" spc="150" dirty="0">
              <a:solidFill>
                <a:sysClr val="window" lastClr="FFFFFF"/>
              </a:solidFill>
              <a:latin typeface="微软雅黑" panose="020B0503020204020204" charset="-122"/>
              <a:ea typeface="微软雅黑" panose="020B0503020204020204" charset="-122"/>
            </a:endParaRPr>
          </a:p>
        </p:txBody>
      </p:sp>
      <p:sp>
        <p:nvSpPr>
          <p:cNvPr id="156" name="文本框 155"/>
          <p:cNvSpPr txBox="1"/>
          <p:nvPr>
            <p:custDataLst>
              <p:tags r:id="rId35"/>
            </p:custDataLst>
          </p:nvPr>
        </p:nvSpPr>
        <p:spPr>
          <a:xfrm>
            <a:off x="6784975" y="3314065"/>
            <a:ext cx="2246630" cy="492760"/>
          </a:xfrm>
          <a:prstGeom prst="rect">
            <a:avLst/>
          </a:prstGeom>
          <a:noFill/>
        </p:spPr>
        <p:txBody>
          <a:bodyPr wrap="square" rtlCol="0" anchor="ctr">
            <a:normAutofit/>
          </a:bodyPr>
          <a:p>
            <a:pPr>
              <a:lnSpc>
                <a:spcPct val="120000"/>
              </a:lnSpc>
            </a:pPr>
            <a:r>
              <a:rPr lang="zh-CN" altLang="en-US" sz="1800" spc="150">
                <a:solidFill>
                  <a:sysClr val="window" lastClr="FFFFFF"/>
                </a:solidFill>
                <a:latin typeface="微软雅黑" panose="020B0503020204020204" charset="-122"/>
                <a:ea typeface="微软雅黑" panose="020B0503020204020204" charset="-122"/>
              </a:rPr>
              <a:t>4. 接触隔离</a:t>
            </a:r>
            <a:endParaRPr lang="zh-CN" altLang="en-US" sz="1800" spc="150">
              <a:solidFill>
                <a:sysClr val="window" lastClr="FFFFFF"/>
              </a:solidFill>
              <a:latin typeface="微软雅黑" panose="020B0503020204020204" charset="-122"/>
              <a:ea typeface="微软雅黑" panose="020B0503020204020204" charset="-122"/>
            </a:endParaRPr>
          </a:p>
        </p:txBody>
      </p:sp>
      <p:sp>
        <p:nvSpPr>
          <p:cNvPr id="157" name="文本框 156"/>
          <p:cNvSpPr txBox="1"/>
          <p:nvPr>
            <p:custDataLst>
              <p:tags r:id="rId36"/>
            </p:custDataLst>
          </p:nvPr>
        </p:nvSpPr>
        <p:spPr>
          <a:xfrm>
            <a:off x="7381875" y="4837430"/>
            <a:ext cx="2246630" cy="492760"/>
          </a:xfrm>
          <a:prstGeom prst="rect">
            <a:avLst/>
          </a:prstGeom>
          <a:noFill/>
        </p:spPr>
        <p:txBody>
          <a:bodyPr wrap="square" rtlCol="0" anchor="ctr">
            <a:normAutofit/>
          </a:bodyPr>
          <a:p>
            <a:pPr>
              <a:lnSpc>
                <a:spcPct val="120000"/>
              </a:lnSpc>
            </a:pPr>
            <a:r>
              <a:rPr lang="zh-CN" altLang="en-US" sz="1800" spc="150">
                <a:solidFill>
                  <a:sysClr val="window" lastClr="FFFFFF"/>
                </a:solidFill>
                <a:latin typeface="微软雅黑" panose="020B0503020204020204" charset="-122"/>
                <a:ea typeface="微软雅黑" panose="020B0503020204020204" charset="-122"/>
              </a:rPr>
              <a:t>6. 昆虫隔离</a:t>
            </a:r>
            <a:endParaRPr lang="zh-CN" altLang="en-US" sz="1800" spc="150">
              <a:solidFill>
                <a:sysClr val="window" lastClr="FFFFFF"/>
              </a:solidFill>
              <a:latin typeface="微软雅黑" panose="020B0503020204020204" charset="-122"/>
              <a:ea typeface="微软雅黑" panose="020B0503020204020204" charset="-122"/>
            </a:endParaRPr>
          </a:p>
        </p:txBody>
      </p:sp>
      <p:sp>
        <p:nvSpPr>
          <p:cNvPr id="158" name="文本框 157"/>
          <p:cNvSpPr txBox="1"/>
          <p:nvPr>
            <p:custDataLst>
              <p:tags r:id="rId37"/>
            </p:custDataLst>
          </p:nvPr>
        </p:nvSpPr>
        <p:spPr>
          <a:xfrm>
            <a:off x="3992880" y="5601335"/>
            <a:ext cx="2437130" cy="492760"/>
          </a:xfrm>
          <a:prstGeom prst="rect">
            <a:avLst/>
          </a:prstGeom>
          <a:noFill/>
        </p:spPr>
        <p:txBody>
          <a:bodyPr wrap="square" rtlCol="0" anchor="ctr">
            <a:noAutofit/>
          </a:bodyPr>
          <a:p>
            <a:pPr>
              <a:lnSpc>
                <a:spcPct val="120000"/>
              </a:lnSpc>
            </a:pPr>
            <a:r>
              <a:rPr lang="zh-CN" altLang="en-US" sz="1800" spc="150">
                <a:solidFill>
                  <a:sysClr val="window" lastClr="FFFFFF"/>
                </a:solidFill>
                <a:latin typeface="微软雅黑" panose="020B0503020204020204" charset="-122"/>
                <a:ea typeface="微软雅黑" panose="020B0503020204020204" charset="-122"/>
              </a:rPr>
              <a:t>5. 血液—体液隔离</a:t>
            </a:r>
            <a:endParaRPr lang="zh-CN" altLang="en-US" sz="1800" spc="150">
              <a:solidFill>
                <a:sysClr val="window" lastClr="FFFFFF"/>
              </a:solidFill>
              <a:latin typeface="微软雅黑" panose="020B0503020204020204" charset="-122"/>
              <a:ea typeface="微软雅黑" panose="020B050302020402020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839470" y="1694815"/>
            <a:ext cx="10462260" cy="4246245"/>
          </a:xfrm>
          <a:prstGeom prst="rect">
            <a:avLst/>
          </a:prstGeom>
          <a:noFill/>
        </p:spPr>
        <p:txBody>
          <a:bodyPr wrap="square">
            <a:spAutoFit/>
          </a:bodyPr>
          <a:lstStyle/>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保护性隔离（protective isolation）亦称反向隔离，是指将抵抗力低下或极度易感者置于特定区域中，使其免受感染，如严重烧伤患者、早产婴儿、白血病患者、脏器移植及免疫缺陷患者等。其隔离措施如下。</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（1）患者住单间病室隔离。</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（2）接触患者前，戴口罩、帽子、手套，穿隔离衣、鞋（隔离衣外面为污染面，内面为清洁面）。</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（3）接触患者前、后均应洗手。</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（4）病室内空气、地面、家具等均应严格消毒。</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（5）患呼吸道疾病或咽部带病原菌者，包括工作人员均应避免接触患者。</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（6）未经消毒处理的物品不可带入隔离室。</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（7）探视者应采取相应隔离措施。</a:t>
            </a:r>
            <a:endParaRPr kumimoji="0" lang="en-US" altLang="zh-CN" sz="1800" b="1" kern="1200" cap="none" spc="0" normalizeH="0" baseline="0" noProof="0" dirty="0">
              <a:latin typeface="+mn-ea"/>
              <a:ea typeface="+mn-ea"/>
              <a:cs typeface="+mn-cs"/>
            </a:endParaRPr>
          </a:p>
        </p:txBody>
      </p:sp>
      <p:sp>
        <p:nvSpPr>
          <p:cNvPr id="23" name="Title 6"/>
          <p:cNvSpPr txBox="1"/>
          <p:nvPr>
            <p:custDataLst>
              <p:tags r:id="rId1"/>
            </p:custDataLst>
          </p:nvPr>
        </p:nvSpPr>
        <p:spPr>
          <a:xfrm>
            <a:off x="193942" y="58649"/>
            <a:ext cx="315277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三、保护性隔离</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 name="矩形 91"/>
          <p:cNvSpPr/>
          <p:nvPr>
            <p:custDataLst>
              <p:tags r:id="rId2"/>
            </p:custDataLst>
          </p:nvPr>
        </p:nvSpPr>
        <p:spPr>
          <a:xfrm>
            <a:off x="336550" y="1412240"/>
            <a:ext cx="11518900" cy="468947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839470" y="1485265"/>
            <a:ext cx="10462260" cy="2999740"/>
          </a:xfrm>
          <a:prstGeom prst="rect">
            <a:avLst/>
          </a:prstGeom>
          <a:noFill/>
        </p:spPr>
        <p:txBody>
          <a:bodyPr wrap="square">
            <a:spAutoFit/>
          </a:bodyPr>
          <a:lstStyle/>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（一）口罩、帽子的使用</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1. 口罩的使用</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（1）目的：戴口罩是为了保护患者和工作人员，避免互相传染，防止飞沫污染无菌物品、伤口或清洁食品等。</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（2）评估：口罩的清洁度、使用时间及有无潮湿。</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（3）操作前准备：清洁、干燥、合适的口罩。</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（4）操作程序（见表 3−2−1）。</a:t>
            </a:r>
            <a:endParaRPr kumimoji="0" lang="en-US" altLang="zh-CN" sz="1800" b="1" kern="1200" cap="none" spc="0" normalizeH="0" baseline="0" noProof="0" dirty="0">
              <a:latin typeface="+mn-ea"/>
              <a:ea typeface="+mn-ea"/>
              <a:cs typeface="+mn-cs"/>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四、基本隔离技术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 name="矩形 91"/>
          <p:cNvSpPr/>
          <p:nvPr>
            <p:custDataLst>
              <p:tags r:id="rId2"/>
            </p:custDataLst>
          </p:nvPr>
        </p:nvSpPr>
        <p:spPr>
          <a:xfrm>
            <a:off x="336550" y="1412240"/>
            <a:ext cx="11518900" cy="486981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pic>
        <p:nvPicPr>
          <p:cNvPr id="3" name="图片 2"/>
          <p:cNvPicPr>
            <a:picLocks noChangeAspect="1"/>
          </p:cNvPicPr>
          <p:nvPr/>
        </p:nvPicPr>
        <p:blipFill>
          <a:blip r:embed="rId3"/>
          <a:stretch>
            <a:fillRect/>
          </a:stretch>
        </p:blipFill>
        <p:spPr>
          <a:xfrm>
            <a:off x="5015865" y="4004945"/>
            <a:ext cx="6667500" cy="216217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695960" y="1484630"/>
            <a:ext cx="6304915" cy="4661535"/>
          </a:xfrm>
          <a:prstGeom prst="rect">
            <a:avLst/>
          </a:prstGeom>
          <a:noFill/>
        </p:spPr>
        <p:txBody>
          <a:bodyPr wrap="square">
            <a:spAutoFit/>
          </a:bodyPr>
          <a:lstStyle/>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（5）注意事项：口罩应罩住口鼻部；勤换洗，潮湿后立即更换，接触严密隔离的患者后应立即更换。一次性口罩的使用时间不超过 4 小时。</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（6）目标评价。</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①戴口罩方法正确。</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②口罩不戴时未悬挂于胸前。</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③保持口罩清洁、干燥，并定时更换。</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2. 帽子的使用</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帽子可以防止工作人员的头发、头屑散落或被污染。圆顶帽要将头发全部遮住，并保持清洁；燕尾帽应戴在距发际约 2.5 cm 处，头发要求：前不遮眉，后不遮领，两侧不掩耳。</a:t>
            </a:r>
            <a:endParaRPr kumimoji="0" lang="en-US" altLang="zh-CN" sz="1800" b="1" kern="1200" cap="none" spc="0" normalizeH="0" baseline="0" noProof="0" dirty="0">
              <a:latin typeface="+mn-ea"/>
              <a:ea typeface="+mn-ea"/>
              <a:cs typeface="+mn-cs"/>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四、基本隔离技术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 name="矩形 91"/>
          <p:cNvSpPr/>
          <p:nvPr>
            <p:custDataLst>
              <p:tags r:id="rId2"/>
            </p:custDataLst>
          </p:nvPr>
        </p:nvSpPr>
        <p:spPr>
          <a:xfrm>
            <a:off x="336550" y="1412240"/>
            <a:ext cx="11518900" cy="4898390"/>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pic>
        <p:nvPicPr>
          <p:cNvPr id="4" name="图片 3"/>
          <p:cNvPicPr>
            <a:picLocks noChangeAspect="1"/>
          </p:cNvPicPr>
          <p:nvPr/>
        </p:nvPicPr>
        <p:blipFill>
          <a:blip r:embed="rId3"/>
          <a:stretch>
            <a:fillRect/>
          </a:stretch>
        </p:blipFill>
        <p:spPr>
          <a:xfrm>
            <a:off x="7392035" y="2527935"/>
            <a:ext cx="4209415" cy="245745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695325" y="1557020"/>
            <a:ext cx="7038975" cy="4661535"/>
          </a:xfrm>
          <a:prstGeom prst="rect">
            <a:avLst/>
          </a:prstGeom>
          <a:noFill/>
        </p:spPr>
        <p:txBody>
          <a:bodyPr wrap="square">
            <a:spAutoFit/>
          </a:bodyPr>
          <a:lstStyle/>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（二）手的清洁与消毒</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美国疾病控制与预防中心（CDC）将洗手定义为：将手涂满肥皂，并对其所有表面进行强有力的短暂的摩擦，产生大量泡沫，然后用流动水冲洗的过程。包括单纯使用肥皂或清洁剂洗手和用含有消毒剂的洗涤剂洗手两种方法。前者为机械去污过程，能使皮肤脂肪乳化和微生物悬浮于表面，再用水将其冲洗干净；后者为化学去污过程，能杀死或抑制微生物的生长繁殖，达到消毒灭菌的目的。洗手是重要的隔离预防技术之一，为保护患者、保护医护人员自己，必须坚持认真洗手。</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医护人员在执行各种操作前，应用皂液和流动水冲洗双手。在进行各种操作后，应进行手的卫生消毒。</a:t>
            </a:r>
            <a:endParaRPr kumimoji="0" lang="en-US" altLang="zh-CN" sz="1800" b="1" kern="1200" cap="none" spc="0" normalizeH="0" baseline="0" noProof="0" dirty="0">
              <a:latin typeface="+mn-ea"/>
              <a:ea typeface="+mn-ea"/>
              <a:cs typeface="+mn-cs"/>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四、基本隔离技术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 name="矩形 91"/>
          <p:cNvSpPr/>
          <p:nvPr>
            <p:custDataLst>
              <p:tags r:id="rId2"/>
            </p:custDataLst>
          </p:nvPr>
        </p:nvSpPr>
        <p:spPr>
          <a:xfrm>
            <a:off x="336550" y="1412240"/>
            <a:ext cx="11518900" cy="4898390"/>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pic>
        <p:nvPicPr>
          <p:cNvPr id="3" name="图片 2"/>
          <p:cNvPicPr>
            <a:picLocks noChangeAspect="1"/>
          </p:cNvPicPr>
          <p:nvPr/>
        </p:nvPicPr>
        <p:blipFill>
          <a:blip r:embed="rId3"/>
          <a:stretch>
            <a:fillRect/>
          </a:stretch>
        </p:blipFill>
        <p:spPr>
          <a:xfrm>
            <a:off x="8256270" y="2322830"/>
            <a:ext cx="3286125" cy="307657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983615" y="2204720"/>
            <a:ext cx="4899660" cy="2999740"/>
          </a:xfrm>
          <a:prstGeom prst="rect">
            <a:avLst/>
          </a:prstGeom>
          <a:noFill/>
        </p:spPr>
        <p:txBody>
          <a:bodyPr wrap="square">
            <a:spAutoFit/>
          </a:bodyPr>
          <a:lstStyle/>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（三）避污纸的使用</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避污纸是备用的清洁纸片，做简单隔离操作时，可使用避污纸保持双手或物品不被污染，以省略消毒手续。取避污纸时应从页面抓取，不可掀开撕取（见图 3 − 2 − 3）；避污纸用后随即丢入污物桶内，集中焚烧处理。使用过程中注意保持避污纸清洁以防交叉感染。</a:t>
            </a:r>
            <a:endParaRPr kumimoji="0" lang="en-US" altLang="zh-CN" sz="1800" b="1" kern="1200" cap="none" spc="0" normalizeH="0" baseline="0" noProof="0" dirty="0">
              <a:latin typeface="+mn-ea"/>
              <a:ea typeface="+mn-ea"/>
              <a:cs typeface="+mn-cs"/>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四、基本隔离技术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 name="矩形 91"/>
          <p:cNvSpPr/>
          <p:nvPr>
            <p:custDataLst>
              <p:tags r:id="rId2"/>
            </p:custDataLst>
          </p:nvPr>
        </p:nvSpPr>
        <p:spPr>
          <a:xfrm>
            <a:off x="336550" y="1526540"/>
            <a:ext cx="11518900" cy="4442460"/>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pic>
        <p:nvPicPr>
          <p:cNvPr id="4" name="图片 3"/>
          <p:cNvPicPr>
            <a:picLocks noChangeAspect="1"/>
          </p:cNvPicPr>
          <p:nvPr/>
        </p:nvPicPr>
        <p:blipFill>
          <a:blip r:embed="rId3"/>
          <a:stretch>
            <a:fillRect/>
          </a:stretch>
        </p:blipFill>
        <p:spPr>
          <a:xfrm>
            <a:off x="7896225" y="2637155"/>
            <a:ext cx="3095625" cy="251460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695325" y="1772920"/>
            <a:ext cx="10608945" cy="3830955"/>
          </a:xfrm>
          <a:prstGeom prst="rect">
            <a:avLst/>
          </a:prstGeom>
          <a:noFill/>
        </p:spPr>
        <p:txBody>
          <a:bodyPr wrap="square">
            <a:spAutoFit/>
          </a:bodyPr>
          <a:lstStyle/>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（四）穿、脱隔离衣</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1. 目的　防止病原体的传播；保护患者和工作人员免受病原体的侵袭。</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2. 评估　下列情况需使用隔离衣：护理患者有可能被传染性的分泌物、渗出物和排泄物污染时；进入易引起播散的感染性疾病如水痘患者的隔离室时；护理免疫力低下的患者时，如大面积烧伤患者、器官移植患者等。</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3. 操作前准备</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（1）护士准备：必要时修剪指甲、取下饰物、洗手、戴口罩。</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（2）用物准备：隔离衣、消毒洗手设备、避污纸及所需操作项目的用物等。</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（3）环境准备：符合隔离要求，宽敞。</a:t>
            </a:r>
            <a:endParaRPr kumimoji="0" lang="en-US" altLang="zh-CN" sz="1800" b="1" kern="1200" cap="none" spc="0" normalizeH="0" baseline="0" noProof="0" dirty="0">
              <a:latin typeface="+mn-ea"/>
              <a:ea typeface="+mn-ea"/>
              <a:cs typeface="+mn-cs"/>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四、基本隔离技术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 name="矩形 91"/>
          <p:cNvSpPr/>
          <p:nvPr>
            <p:custDataLst>
              <p:tags r:id="rId2"/>
            </p:custDataLst>
          </p:nvPr>
        </p:nvSpPr>
        <p:spPr>
          <a:xfrm>
            <a:off x="336550" y="1412240"/>
            <a:ext cx="11518900" cy="4898390"/>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四、基本隔离技术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911860" y="3357245"/>
            <a:ext cx="3629660" cy="368300"/>
          </a:xfrm>
          <a:prstGeom prst="rect">
            <a:avLst/>
          </a:prstGeom>
          <a:noFill/>
        </p:spPr>
        <p:txBody>
          <a:bodyPr wrap="square" rtlCol="0" anchor="t">
            <a:spAutoFit/>
          </a:bodyPr>
          <a:p>
            <a:r>
              <a:rPr lang="zh-CN" altLang="en-US" b="1">
                <a:latin typeface="微软雅黑" panose="020B0503020204020204" charset="-122"/>
                <a:ea typeface="微软雅黑" panose="020B0503020204020204" charset="-122"/>
                <a:cs typeface="微软雅黑" panose="020B0503020204020204" charset="-122"/>
              </a:rPr>
              <a:t>4. 操作程序（见表 3-2-4）</a:t>
            </a:r>
            <a:endParaRPr lang="zh-CN" altLang="en-US" b="1">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2"/>
          <a:stretch>
            <a:fillRect/>
          </a:stretch>
        </p:blipFill>
        <p:spPr>
          <a:xfrm>
            <a:off x="5664200" y="908685"/>
            <a:ext cx="5583555" cy="560768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623570" y="1268730"/>
            <a:ext cx="10213975" cy="5077460"/>
          </a:xfrm>
          <a:prstGeom prst="rect">
            <a:avLst/>
          </a:prstGeom>
          <a:noFill/>
        </p:spPr>
        <p:txBody>
          <a:bodyPr wrap="square">
            <a:spAutoFit/>
          </a:bodyPr>
          <a:lstStyle/>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5. 注意事项</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（1）穿隔离衣前应准备好操作中所需物品。</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（2）隔离衣长短合适，需完全遮盖内面工作服，并完好无损。</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（3）穿隔离衣后，只限在规定区域内活动，不得进入清洁区。</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（4）系领口时，勿使衣袖触及面部、衣领及工作帽。</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（5）洗手时，隔离衣不得污染洗手设备。</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（6）隔离衣应每日更换，如有潮湿或被污染，应立即更换。</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（7）挂隔离衣时，若在半污染区，不得露出污染面；若在污染区，不得露出清洁面。</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6. 目标评价</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（1）隔离衣长短合适，无破损。</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（2）隔离衣穿、脱时未污染。</a:t>
            </a:r>
            <a:endParaRPr kumimoji="0" lang="en-US" altLang="zh-CN" sz="1800" b="1" kern="1200" cap="none" spc="0" normalizeH="0" baseline="0" noProof="0" dirty="0">
              <a:latin typeface="+mn-ea"/>
              <a:ea typeface="+mn-ea"/>
              <a:cs typeface="+mn-cs"/>
            </a:endParaRPr>
          </a:p>
          <a:p>
            <a:pPr marR="0" algn="just" defTabSz="914400">
              <a:lnSpc>
                <a:spcPct val="150000"/>
              </a:lnSpc>
              <a:buClrTx/>
              <a:buSzTx/>
              <a:buFontTx/>
              <a:buNone/>
              <a:defRPr/>
            </a:pPr>
            <a:r>
              <a:rPr kumimoji="0" lang="en-US" altLang="zh-CN" sz="1800" b="1" kern="1200" cap="none" spc="0" normalizeH="0" baseline="0" noProof="0" dirty="0">
                <a:latin typeface="+mn-ea"/>
                <a:ea typeface="+mn-ea"/>
                <a:cs typeface="+mn-cs"/>
              </a:rPr>
              <a:t>（3）洗手、消毒时隔离衣未溅湿，也未污染水池。</a:t>
            </a:r>
            <a:endParaRPr kumimoji="0" lang="en-US" altLang="zh-CN" sz="1800" b="1" kern="1200" cap="none" spc="0" normalizeH="0" baseline="0" noProof="0" dirty="0">
              <a:latin typeface="+mn-ea"/>
              <a:ea typeface="+mn-ea"/>
              <a:cs typeface="+mn-cs"/>
            </a:endParaRPr>
          </a:p>
        </p:txBody>
      </p:sp>
      <p:sp>
        <p:nvSpPr>
          <p:cNvPr id="23" name="Title 6"/>
          <p:cNvSpPr txBox="1"/>
          <p:nvPr>
            <p:custDataLst>
              <p:tags r:id="rId1"/>
            </p:custDataLst>
          </p:nvPr>
        </p:nvSpPr>
        <p:spPr>
          <a:xfrm>
            <a:off x="193942" y="5864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四、基本隔离技术</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 name="矩形 91"/>
          <p:cNvSpPr/>
          <p:nvPr>
            <p:custDataLst>
              <p:tags r:id="rId2"/>
            </p:custDataLst>
          </p:nvPr>
        </p:nvSpPr>
        <p:spPr>
          <a:xfrm>
            <a:off x="336550" y="1151890"/>
            <a:ext cx="11518900" cy="5229860"/>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注意</a:t>
            </a: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事项</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矩形 2"/>
          <p:cNvSpPr/>
          <p:nvPr>
            <p:custDataLst>
              <p:tags r:id="rId2"/>
            </p:custDataLst>
          </p:nvPr>
        </p:nvSpPr>
        <p:spPr>
          <a:xfrm>
            <a:off x="809625" y="1432560"/>
            <a:ext cx="925195" cy="8661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2" name="文本框 1"/>
          <p:cNvSpPr txBox="1"/>
          <p:nvPr>
            <p:custDataLst>
              <p:tags r:id="rId3"/>
            </p:custDataLst>
          </p:nvPr>
        </p:nvSpPr>
        <p:spPr>
          <a:xfrm>
            <a:off x="2026920" y="148463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en-US" altLang="zh-CN" sz="1600" b="1" noProof="0" dirty="0">
                <a:ln>
                  <a:noFill/>
                </a:ln>
                <a:solidFill>
                  <a:prstClr val="black"/>
                </a:solidFill>
                <a:effectLst/>
                <a:uLnTx/>
                <a:uFillTx/>
                <a:latin typeface="+mn-ea"/>
                <a:ea typeface="+mn-ea"/>
                <a:sym typeface="+mn-ea"/>
              </a:rPr>
              <a:t>1</a:t>
            </a:r>
            <a:r>
              <a:rPr lang="zh-CN" altLang="en-US" sz="1600" b="1" noProof="0" dirty="0">
                <a:ln>
                  <a:noFill/>
                </a:ln>
                <a:solidFill>
                  <a:prstClr val="black"/>
                </a:solidFill>
                <a:effectLst/>
                <a:uLnTx/>
                <a:uFillTx/>
                <a:latin typeface="+mn-ea"/>
                <a:ea typeface="+mn-ea"/>
                <a:sym typeface="+mn-ea"/>
              </a:rPr>
              <a:t>．穿隔离衣前要检查隔离衣，以保证无潮湿、无破损；隔离衣长短要合适，应全部遮盖工作服。</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4" name="矩形 3"/>
          <p:cNvSpPr/>
          <p:nvPr>
            <p:custDataLst>
              <p:tags r:id="rId4"/>
            </p:custDataLst>
          </p:nvPr>
        </p:nvSpPr>
        <p:spPr>
          <a:xfrm>
            <a:off x="809625" y="2513330"/>
            <a:ext cx="925195" cy="866140"/>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7" name="文本框 6"/>
          <p:cNvSpPr txBox="1"/>
          <p:nvPr>
            <p:custDataLst>
              <p:tags r:id="rId5"/>
            </p:custDataLst>
          </p:nvPr>
        </p:nvSpPr>
        <p:spPr>
          <a:xfrm>
            <a:off x="2026920" y="256476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en-US" altLang="zh-CN" sz="1600" b="1" noProof="0" dirty="0">
                <a:ln>
                  <a:noFill/>
                </a:ln>
                <a:solidFill>
                  <a:prstClr val="black"/>
                </a:solidFill>
                <a:effectLst/>
                <a:uLnTx/>
                <a:uFillTx/>
                <a:latin typeface="+mn-ea"/>
                <a:ea typeface="+mn-ea"/>
                <a:sym typeface="+mn-ea"/>
              </a:rPr>
              <a:t>2</a:t>
            </a:r>
            <a:r>
              <a:rPr lang="zh-CN" altLang="en-US" sz="1600" b="1" noProof="0" dirty="0">
                <a:ln>
                  <a:noFill/>
                </a:ln>
                <a:solidFill>
                  <a:prstClr val="black"/>
                </a:solidFill>
                <a:effectLst/>
                <a:uLnTx/>
                <a:uFillTx/>
                <a:latin typeface="+mn-ea"/>
                <a:ea typeface="+mn-ea"/>
                <a:sym typeface="+mn-ea"/>
              </a:rPr>
              <a:t>．在穿脱隔离衣的过程中，隔离衣的污染面不可碰触清洁面以及操作者的面部、帽子及工作服</a:t>
            </a:r>
            <a:endPar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1" name="矩形 10"/>
          <p:cNvSpPr/>
          <p:nvPr>
            <p:custDataLst>
              <p:tags r:id="rId6"/>
            </p:custDataLst>
          </p:nvPr>
        </p:nvSpPr>
        <p:spPr>
          <a:xfrm>
            <a:off x="809625" y="3593465"/>
            <a:ext cx="925195" cy="866140"/>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9" name="文本框 18"/>
          <p:cNvSpPr txBox="1"/>
          <p:nvPr>
            <p:custDataLst>
              <p:tags r:id="rId7"/>
            </p:custDataLst>
          </p:nvPr>
        </p:nvSpPr>
        <p:spPr>
          <a:xfrm>
            <a:off x="2026920" y="364553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en-US" altLang="zh-CN" sz="1600" b="1" noProof="0" dirty="0">
                <a:ln>
                  <a:noFill/>
                </a:ln>
                <a:solidFill>
                  <a:prstClr val="black"/>
                </a:solidFill>
                <a:effectLst/>
                <a:uLnTx/>
                <a:uFillTx/>
                <a:latin typeface="+mn-ea"/>
                <a:ea typeface="+mn-ea"/>
                <a:sym typeface="+mn-ea"/>
              </a:rPr>
              <a:t>3</a:t>
            </a:r>
            <a:r>
              <a:rPr lang="zh-CN" altLang="en-US" sz="1600" b="1" noProof="0" dirty="0">
                <a:ln>
                  <a:noFill/>
                </a:ln>
                <a:solidFill>
                  <a:prstClr val="black"/>
                </a:solidFill>
                <a:effectLst/>
                <a:uLnTx/>
                <a:uFillTx/>
                <a:latin typeface="+mn-ea"/>
                <a:ea typeface="+mn-ea"/>
                <a:sym typeface="+mn-ea"/>
              </a:rPr>
              <a:t>．穿好隔离衣后，不得进入清洁区；双手应保持在腰部以上、视线范围以内，避免接触清洁物品。</a:t>
            </a:r>
            <a:endPar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4" name="矩形 23"/>
          <p:cNvSpPr/>
          <p:nvPr>
            <p:custDataLst>
              <p:tags r:id="rId8"/>
            </p:custDataLst>
          </p:nvPr>
        </p:nvSpPr>
        <p:spPr>
          <a:xfrm>
            <a:off x="809625" y="4674235"/>
            <a:ext cx="925195" cy="8661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26" name="文本框 25"/>
          <p:cNvSpPr txBox="1"/>
          <p:nvPr>
            <p:custDataLst>
              <p:tags r:id="rId9"/>
            </p:custDataLst>
          </p:nvPr>
        </p:nvSpPr>
        <p:spPr>
          <a:xfrm>
            <a:off x="2026920" y="472630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en-US" altLang="zh-CN" sz="1600" b="1" noProof="0" dirty="0">
                <a:ln>
                  <a:noFill/>
                </a:ln>
                <a:solidFill>
                  <a:prstClr val="black"/>
                </a:solidFill>
                <a:effectLst/>
                <a:uLnTx/>
                <a:uFillTx/>
                <a:latin typeface="+mn-ea"/>
                <a:ea typeface="+mn-ea"/>
                <a:sym typeface="+mn-ea"/>
              </a:rPr>
              <a:t>4</a:t>
            </a:r>
            <a:r>
              <a:rPr lang="zh-CN" altLang="en-US" sz="1600" b="1" noProof="0" dirty="0">
                <a:ln>
                  <a:noFill/>
                </a:ln>
                <a:solidFill>
                  <a:prstClr val="black"/>
                </a:solidFill>
                <a:effectLst/>
                <a:uLnTx/>
                <a:uFillTx/>
                <a:latin typeface="+mn-ea"/>
                <a:ea typeface="+mn-ea"/>
                <a:sym typeface="+mn-ea"/>
              </a:rPr>
              <a:t>．隔离衣每日更换，如有潮湿或污染，应立即更换。</a:t>
            </a:r>
            <a:endPar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7" name="文本框 26"/>
          <p:cNvSpPr txBox="1"/>
          <p:nvPr>
            <p:custDataLst>
              <p:tags r:id="rId10"/>
            </p:custDataLst>
          </p:nvPr>
        </p:nvSpPr>
        <p:spPr>
          <a:xfrm>
            <a:off x="1039495" y="3703955"/>
            <a:ext cx="464820" cy="645160"/>
          </a:xfrm>
          <a:prstGeom prst="rect">
            <a:avLst/>
          </a:prstGeom>
          <a:noFill/>
        </p:spPr>
        <p:txBody>
          <a:bodyPr wrap="none" rtlCol="0">
            <a:normAutofit fontScale="90000"/>
          </a:bodyPr>
          <a:lstStyle/>
          <a:p>
            <a:r>
              <a:rPr lang="en-US" altLang="zh-CN" sz="3600" b="1">
                <a:solidFill>
                  <a:srgbClr val="FFFFFF"/>
                </a:solidFill>
                <a:latin typeface="微软雅黑" panose="020B0503020204020204" charset="-122"/>
                <a:ea typeface="微软雅黑" panose="020B0503020204020204" charset="-122"/>
              </a:rPr>
              <a:t>3</a:t>
            </a:r>
            <a:endParaRPr lang="en-US" altLang="zh-CN" sz="3600" b="1">
              <a:solidFill>
                <a:srgbClr val="FFFFFF"/>
              </a:solidFill>
              <a:latin typeface="微软雅黑" panose="020B0503020204020204" charset="-122"/>
              <a:ea typeface="微软雅黑" panose="020B0503020204020204" charset="-122"/>
            </a:endParaRPr>
          </a:p>
        </p:txBody>
      </p:sp>
      <p:sp>
        <p:nvSpPr>
          <p:cNvPr id="28" name="文本框 27"/>
          <p:cNvSpPr txBox="1"/>
          <p:nvPr>
            <p:custDataLst>
              <p:tags r:id="rId11"/>
            </p:custDataLst>
          </p:nvPr>
        </p:nvSpPr>
        <p:spPr>
          <a:xfrm>
            <a:off x="1039495" y="2623185"/>
            <a:ext cx="464820" cy="645160"/>
          </a:xfrm>
          <a:prstGeom prst="rect">
            <a:avLst/>
          </a:prstGeom>
          <a:noFill/>
        </p:spPr>
        <p:txBody>
          <a:bodyPr wrap="none" rtlCol="0">
            <a:normAutofit fontScale="90000"/>
          </a:bodyPr>
          <a:lstStyle/>
          <a:p>
            <a:r>
              <a:rPr lang="en-US" altLang="zh-CN" sz="3600" b="1">
                <a:solidFill>
                  <a:srgbClr val="FFFFFF"/>
                </a:solidFill>
                <a:latin typeface="微软雅黑" panose="020B0503020204020204" charset="-122"/>
                <a:ea typeface="微软雅黑" panose="020B0503020204020204" charset="-122"/>
              </a:rPr>
              <a:t>2</a:t>
            </a:r>
            <a:endParaRPr lang="en-US" altLang="zh-CN" sz="3600" b="1">
              <a:solidFill>
                <a:srgbClr val="FFFFFF"/>
              </a:solidFill>
              <a:latin typeface="微软雅黑" panose="020B0503020204020204" charset="-122"/>
              <a:ea typeface="微软雅黑" panose="020B0503020204020204" charset="-122"/>
            </a:endParaRPr>
          </a:p>
        </p:txBody>
      </p:sp>
      <p:sp>
        <p:nvSpPr>
          <p:cNvPr id="29" name="文本框 28"/>
          <p:cNvSpPr txBox="1"/>
          <p:nvPr>
            <p:custDataLst>
              <p:tags r:id="rId12"/>
            </p:custDataLst>
          </p:nvPr>
        </p:nvSpPr>
        <p:spPr>
          <a:xfrm>
            <a:off x="1039495" y="1543050"/>
            <a:ext cx="464820" cy="645160"/>
          </a:xfrm>
          <a:prstGeom prst="rect">
            <a:avLst/>
          </a:prstGeom>
          <a:noFill/>
        </p:spPr>
        <p:txBody>
          <a:bodyPr wrap="none" rtlCol="0">
            <a:normAutofit fontScale="90000"/>
          </a:bodyPr>
          <a:lstStyle/>
          <a:p>
            <a:r>
              <a:rPr lang="en-US" altLang="zh-CN" sz="3600" b="1">
                <a:solidFill>
                  <a:srgbClr val="FFFFFF"/>
                </a:solidFill>
                <a:latin typeface="微软雅黑" panose="020B0503020204020204" charset="-122"/>
                <a:ea typeface="微软雅黑" panose="020B0503020204020204" charset="-122"/>
              </a:rPr>
              <a:t>1</a:t>
            </a:r>
            <a:endParaRPr lang="en-US" altLang="zh-CN" sz="3600" b="1">
              <a:solidFill>
                <a:srgbClr val="FFFFFF"/>
              </a:solidFill>
              <a:latin typeface="微软雅黑" panose="020B0503020204020204" charset="-122"/>
              <a:ea typeface="微软雅黑" panose="020B0503020204020204" charset="-122"/>
            </a:endParaRPr>
          </a:p>
        </p:txBody>
      </p:sp>
      <p:sp>
        <p:nvSpPr>
          <p:cNvPr id="30" name="文本框 29"/>
          <p:cNvSpPr txBox="1"/>
          <p:nvPr>
            <p:custDataLst>
              <p:tags r:id="rId13"/>
            </p:custDataLst>
          </p:nvPr>
        </p:nvSpPr>
        <p:spPr>
          <a:xfrm>
            <a:off x="1040130" y="4784725"/>
            <a:ext cx="464820" cy="645160"/>
          </a:xfrm>
          <a:prstGeom prst="rect">
            <a:avLst/>
          </a:prstGeom>
          <a:noFill/>
        </p:spPr>
        <p:txBody>
          <a:bodyPr wrap="none" rtlCol="0">
            <a:normAutofit fontScale="90000"/>
          </a:bodyPr>
          <a:lstStyle/>
          <a:p>
            <a:r>
              <a:rPr lang="en-US" altLang="zh-CN" sz="3600" b="1">
                <a:solidFill>
                  <a:srgbClr val="FFFFFF"/>
                </a:solidFill>
                <a:latin typeface="微软雅黑" panose="020B0503020204020204" charset="-122"/>
                <a:ea typeface="微软雅黑" panose="020B0503020204020204" charset="-122"/>
              </a:rPr>
              <a:t>4</a:t>
            </a:r>
            <a:endParaRPr lang="en-US" altLang="zh-CN" sz="3600" b="1">
              <a:solidFill>
                <a:srgbClr val="FFFFFF"/>
              </a:solidFill>
              <a:latin typeface="微软雅黑" panose="020B0503020204020204" charset="-122"/>
              <a:ea typeface="微软雅黑" panose="020B0503020204020204" charset="-122"/>
            </a:endParaRPr>
          </a:p>
        </p:txBody>
      </p:sp>
    </p:spTree>
  </p:cSld>
  <p:clrMapOvr>
    <a:masterClrMapping/>
  </p:clrMapOvr>
  <p:transition>
    <p:split orient="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微软雅黑" panose="020B0503020204020204" charset="-122"/>
                <a:ea typeface="微软雅黑" panose="020B0503020204020204" charset="-122"/>
                <a:cs typeface="+mn-ea"/>
                <a:sym typeface="微软雅黑" panose="020B0503020204020204" charset="-122"/>
              </a:rPr>
              <a:t>第</a:t>
            </a:r>
            <a:r>
              <a:rPr lang="zh-CN" altLang="en-US" sz="6600" b="1" dirty="0">
                <a:solidFill>
                  <a:srgbClr val="0070C0"/>
                </a:solidFill>
                <a:latin typeface="微软雅黑" panose="020B0503020204020204" charset="-122"/>
                <a:ea typeface="微软雅黑" panose="020B0503020204020204" charset="-122"/>
                <a:cs typeface="+mn-ea"/>
                <a:sym typeface="微软雅黑" panose="020B0503020204020204" charset="-122"/>
              </a:rPr>
              <a:t>三章</a:t>
            </a:r>
            <a:endParaRPr lang="zh-CN" altLang="en-US" sz="6600" b="1" dirty="0">
              <a:solidFill>
                <a:srgbClr val="0070C0"/>
              </a:solidFill>
              <a:latin typeface="微软雅黑" panose="020B0503020204020204" charset="-122"/>
              <a:ea typeface="微软雅黑" panose="020B0503020204020204" charset="-122"/>
              <a:cs typeface="+mn-ea"/>
              <a:sym typeface="微软雅黑" panose="020B0503020204020204" charset="-122"/>
            </a:endParaRPr>
          </a:p>
          <a:p>
            <a:pPr algn="ctr">
              <a:lnSpc>
                <a:spcPct val="150000"/>
              </a:lnSpc>
              <a:defRPr/>
            </a:pPr>
            <a:r>
              <a:rPr lang="zh-CN" altLang="en-US" sz="6600" b="1" dirty="0">
                <a:solidFill>
                  <a:srgbClr val="0070C0"/>
                </a:solidFill>
                <a:latin typeface="微软雅黑" panose="020B0503020204020204" charset="-122"/>
                <a:ea typeface="微软雅黑" panose="020B0503020204020204" charset="-122"/>
                <a:cs typeface="+mn-ea"/>
                <a:sym typeface="微软雅黑" panose="020B0503020204020204" charset="-122"/>
              </a:rPr>
              <a:t>医院感染的预防与控制</a:t>
            </a:r>
            <a:endParaRPr lang="zh-CN" altLang="en-US" sz="6600" b="1" dirty="0">
              <a:solidFill>
                <a:srgbClr val="0070C0"/>
              </a:solidFill>
              <a:latin typeface="微软雅黑" panose="020B0503020204020204" charset="-122"/>
              <a:ea typeface="微软雅黑" panose="020B0503020204020204" charset="-122"/>
              <a:cs typeface="+mn-ea"/>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2211705" y="1855470"/>
            <a:ext cx="7498080" cy="2749550"/>
          </a:xfrm>
          <a:prstGeom prst="rect">
            <a:avLst/>
          </a:prstGeom>
          <a:noFill/>
          <a:ln>
            <a:noFill/>
          </a:ln>
        </p:spPr>
        <p:txBody>
          <a:bodyPr wrap="none" rtlCol="0" anchor="t">
            <a:spAutoFit/>
          </a:bodyPr>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a:t>
            </a: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三节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清洁、消毒、灭菌</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一、概念</a:t>
            </a:r>
            <a:endParaRPr lang="zh-CN" altLang="en-US" sz="30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矩形 2"/>
          <p:cNvSpPr/>
          <p:nvPr>
            <p:custDataLst>
              <p:tags r:id="rId2"/>
            </p:custDataLst>
          </p:nvPr>
        </p:nvSpPr>
        <p:spPr>
          <a:xfrm>
            <a:off x="876300" y="1673225"/>
            <a:ext cx="925195" cy="8661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 name="文本框 16"/>
          <p:cNvSpPr txBox="1"/>
          <p:nvPr>
            <p:custDataLst>
              <p:tags r:id="rId3"/>
            </p:custDataLst>
          </p:nvPr>
        </p:nvSpPr>
        <p:spPr>
          <a:xfrm>
            <a:off x="2093595" y="1797050"/>
            <a:ext cx="9069705" cy="76200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algn="just" fontAlgn="auto">
              <a:lnSpc>
                <a:spcPct val="120000"/>
              </a:lnSpc>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rPr>
              <a:t>（一）清洁</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endParaRPr>
          </a:p>
          <a:p>
            <a:pPr algn="just" fontAlgn="auto">
              <a:lnSpc>
                <a:spcPct val="120000"/>
              </a:lnSpc>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rPr>
              <a:t>清洁（cleaning）是指用物理方法清除物体表面的污渍、尘埃和微生物的过程。其目的是清除和减少微生物的数量而并非杀灭微生物。</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8" name="矩形 7"/>
          <p:cNvSpPr/>
          <p:nvPr>
            <p:custDataLst>
              <p:tags r:id="rId4"/>
            </p:custDataLst>
          </p:nvPr>
        </p:nvSpPr>
        <p:spPr>
          <a:xfrm>
            <a:off x="876300" y="2995930"/>
            <a:ext cx="925195" cy="866140"/>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8" name="文本框 17"/>
          <p:cNvSpPr txBox="1"/>
          <p:nvPr>
            <p:custDataLst>
              <p:tags r:id="rId5"/>
            </p:custDataLst>
          </p:nvPr>
        </p:nvSpPr>
        <p:spPr>
          <a:xfrm>
            <a:off x="2093595" y="3119755"/>
            <a:ext cx="9069705" cy="76200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just">
              <a:lnSpc>
                <a:spcPct val="120000"/>
              </a:lnSpc>
              <a:buClrTx/>
              <a:buSzTx/>
              <a:buFontTx/>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（二）消毒</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a:p>
            <a:pPr lvl="0" algn="just">
              <a:lnSpc>
                <a:spcPct val="120000"/>
              </a:lnSpc>
              <a:buClrTx/>
              <a:buSzTx/>
              <a:buFontTx/>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消毒（disinfection）是指用物理或化学的方法清除或杀灭除芽孢以外的病原微生物，使其达到无害程度的过程。</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2" name="矩形 11"/>
          <p:cNvSpPr/>
          <p:nvPr>
            <p:custDataLst>
              <p:tags r:id="rId6"/>
            </p:custDataLst>
          </p:nvPr>
        </p:nvSpPr>
        <p:spPr>
          <a:xfrm>
            <a:off x="876300" y="4318635"/>
            <a:ext cx="925195" cy="866140"/>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9" name="文本框 18"/>
          <p:cNvSpPr txBox="1"/>
          <p:nvPr>
            <p:custDataLst>
              <p:tags r:id="rId7"/>
            </p:custDataLst>
          </p:nvPr>
        </p:nvSpPr>
        <p:spPr>
          <a:xfrm>
            <a:off x="2093595" y="4442460"/>
            <a:ext cx="9069705" cy="76200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just">
              <a:lnSpc>
                <a:spcPct val="120000"/>
              </a:lnSpc>
              <a:buClrTx/>
              <a:buSzTx/>
              <a:buFontTx/>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（三）灭菌</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a:p>
            <a:pPr lvl="0" algn="just">
              <a:lnSpc>
                <a:spcPct val="120000"/>
              </a:lnSpc>
              <a:buClrTx/>
              <a:buSzTx/>
              <a:buFontTx/>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灭菌（sterilization）是指清除或杀灭物品中一切微生物，包括致病和非致病的微生物繁殖体和芽孢的过程。</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5" name="文本框 14"/>
          <p:cNvSpPr txBox="1"/>
          <p:nvPr>
            <p:custDataLst>
              <p:tags r:id="rId8"/>
            </p:custDataLst>
          </p:nvPr>
        </p:nvSpPr>
        <p:spPr>
          <a:xfrm>
            <a:off x="1090930" y="4398645"/>
            <a:ext cx="495935" cy="70675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3</a:t>
            </a:r>
            <a:endParaRPr lang="en-US" altLang="zh-CN" sz="4000" b="1">
              <a:solidFill>
                <a:srgbClr val="FFFFFF"/>
              </a:solidFill>
              <a:latin typeface="微软雅黑" panose="020B0503020204020204" charset="-122"/>
              <a:ea typeface="微软雅黑" panose="020B0503020204020204" charset="-122"/>
            </a:endParaRPr>
          </a:p>
        </p:txBody>
      </p:sp>
      <p:sp>
        <p:nvSpPr>
          <p:cNvPr id="20" name="文本框 19"/>
          <p:cNvSpPr txBox="1"/>
          <p:nvPr>
            <p:custDataLst>
              <p:tags r:id="rId9"/>
            </p:custDataLst>
          </p:nvPr>
        </p:nvSpPr>
        <p:spPr>
          <a:xfrm>
            <a:off x="1090930" y="3075940"/>
            <a:ext cx="495935" cy="70675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10"/>
            </p:custDataLst>
          </p:nvPr>
        </p:nvSpPr>
        <p:spPr>
          <a:xfrm>
            <a:off x="1090930" y="1753235"/>
            <a:ext cx="495935" cy="70675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1</a:t>
            </a:r>
            <a:endParaRPr lang="en-US" altLang="zh-CN" sz="4000" b="1">
              <a:solidFill>
                <a:srgbClr val="FFFFFF"/>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4853" name="Group 37"/>
          <p:cNvGraphicFramePr>
            <a:graphicFrameLocks noGrp="1"/>
          </p:cNvGraphicFramePr>
          <p:nvPr>
            <p:custDataLst>
              <p:tags r:id="rId1"/>
            </p:custDataLst>
          </p:nvPr>
        </p:nvGraphicFramePr>
        <p:xfrm>
          <a:off x="431800" y="1052196"/>
          <a:ext cx="11425555" cy="4906010"/>
        </p:xfrm>
        <a:graphic>
          <a:graphicData uri="http://schemas.openxmlformats.org/drawingml/2006/table">
            <a:tbl>
              <a:tblPr/>
              <a:tblGrid>
                <a:gridCol w="1824355"/>
                <a:gridCol w="2679700"/>
                <a:gridCol w="4140200"/>
                <a:gridCol w="2781300"/>
              </a:tblGrid>
              <a:tr h="1033780">
                <a:tc>
                  <a:txBody>
                    <a:bodyPr/>
                    <a:lstStyle/>
                    <a:p>
                      <a:pPr marL="0" marR="0" lvl="0" indent="0" algn="ctr" defTabSz="914400" rtl="0" eaLnBrk="1" fontAlgn="base" latinLnBrk="0" hangingPunct="1">
                        <a:lnSpc>
                          <a:spcPct val="200000"/>
                        </a:lnSpc>
                        <a:spcBef>
                          <a:spcPct val="20000"/>
                        </a:spcBef>
                        <a:spcAft>
                          <a:spcPct val="0"/>
                        </a:spcAft>
                        <a:buClr>
                          <a:schemeClr val="hlink"/>
                        </a:buClr>
                        <a:buSzPct val="80000"/>
                        <a:buFont typeface="Wingdings" panose="05000000000000000000" pitchFamily="2" charset="2"/>
                        <a:buNone/>
                      </a:pPr>
                      <a:r>
                        <a:rPr kumimoji="1" lang="zh-CN" altLang="en-US" sz="2000" b="1" i="0" u="none" strike="noStrike" cap="none" normalizeH="0" baseline="0" dirty="0" smtClean="0">
                          <a:ln>
                            <a:noFill/>
                          </a:ln>
                          <a:solidFill>
                            <a:srgbClr val="002060"/>
                          </a:solidFill>
                          <a:effectLst/>
                          <a:latin typeface="+mn-ea"/>
                          <a:ea typeface="+mn-ea"/>
                          <a:cs typeface="Times New Roman" panose="02020603050405020304" pitchFamily="18" charset="0"/>
                        </a:rPr>
                        <a:t> 概 念</a:t>
                      </a:r>
                      <a:endParaRPr kumimoji="1" lang="zh-CN" altLang="en-US" sz="2000" b="1" i="0" u="none" strike="noStrike" cap="none" normalizeH="0" baseline="0" dirty="0" smtClean="0">
                        <a:ln>
                          <a:noFill/>
                        </a:ln>
                        <a:solidFill>
                          <a:srgbClr val="002060"/>
                        </a:solidFill>
                        <a:effectLst/>
                        <a:latin typeface="+mn-ea"/>
                        <a:ea typeface="+mn-ea"/>
                        <a:cs typeface="Times New Roman" panose="02020603050405020304" pitchFamily="18" charset="0"/>
                      </a:endParaRPr>
                    </a:p>
                  </a:txBody>
                  <a:tcPr marL="121920" marR="121920" marT="60965" marB="6096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200000"/>
                        </a:lnSpc>
                        <a:spcBef>
                          <a:spcPct val="0"/>
                        </a:spcBef>
                        <a:spcAft>
                          <a:spcPct val="0"/>
                        </a:spcAft>
                        <a:buClrTx/>
                        <a:buSzTx/>
                        <a:buFontTx/>
                        <a:buNone/>
                      </a:pPr>
                      <a:r>
                        <a:rPr kumimoji="1" lang="zh-CN" altLang="en-US" sz="2000" b="1" i="0" u="none" strike="noStrike" cap="none" normalizeH="0" baseline="0" dirty="0" smtClean="0">
                          <a:ln>
                            <a:noFill/>
                          </a:ln>
                          <a:solidFill>
                            <a:srgbClr val="002060"/>
                          </a:solidFill>
                          <a:effectLst/>
                          <a:latin typeface="+mn-ea"/>
                          <a:ea typeface="+mn-ea"/>
                          <a:cs typeface="Times New Roman" panose="02020603050405020304" pitchFamily="18" charset="0"/>
                        </a:rPr>
                        <a:t>使用的方法</a:t>
                      </a:r>
                      <a:endParaRPr kumimoji="1" lang="zh-CN" altLang="en-US" sz="2000" b="1" i="0" u="none" strike="noStrike" cap="none" normalizeH="0" baseline="0" dirty="0" smtClean="0">
                        <a:ln>
                          <a:noFill/>
                        </a:ln>
                        <a:solidFill>
                          <a:srgbClr val="002060"/>
                        </a:solidFill>
                        <a:effectLst/>
                        <a:latin typeface="+mn-ea"/>
                        <a:ea typeface="+mn-ea"/>
                        <a:cs typeface="Times New Roman" panose="02020603050405020304" pitchFamily="18" charset="0"/>
                      </a:endParaRPr>
                    </a:p>
                  </a:txBody>
                  <a:tcPr marL="121920" marR="121920" marT="60965" marB="6096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200000"/>
                        </a:lnSpc>
                        <a:spcBef>
                          <a:spcPct val="0"/>
                        </a:spcBef>
                        <a:spcAft>
                          <a:spcPct val="0"/>
                        </a:spcAft>
                        <a:buClrTx/>
                        <a:buSzTx/>
                        <a:buFontTx/>
                        <a:buNone/>
                      </a:pPr>
                      <a:r>
                        <a:rPr kumimoji="1" lang="zh-CN" altLang="en-US" sz="2000" b="1" i="0" u="none" strike="noStrike" cap="none" normalizeH="0" baseline="0" dirty="0" smtClean="0">
                          <a:ln>
                            <a:noFill/>
                          </a:ln>
                          <a:solidFill>
                            <a:srgbClr val="002060"/>
                          </a:solidFill>
                          <a:effectLst/>
                          <a:latin typeface="+mn-ea"/>
                          <a:ea typeface="+mn-ea"/>
                          <a:cs typeface="Times New Roman" panose="02020603050405020304" pitchFamily="18" charset="0"/>
                        </a:rPr>
                        <a:t>达到的目的</a:t>
                      </a:r>
                      <a:endParaRPr kumimoji="1" lang="zh-CN" altLang="en-US" sz="2000" b="1" i="0" u="none" strike="noStrike" cap="none" normalizeH="0" baseline="0" dirty="0" smtClean="0">
                        <a:ln>
                          <a:noFill/>
                        </a:ln>
                        <a:solidFill>
                          <a:srgbClr val="002060"/>
                        </a:solidFill>
                        <a:effectLst/>
                        <a:latin typeface="+mn-ea"/>
                        <a:ea typeface="+mn-ea"/>
                        <a:cs typeface="Times New Roman" panose="02020603050405020304" pitchFamily="18" charset="0"/>
                      </a:endParaRPr>
                    </a:p>
                  </a:txBody>
                  <a:tcPr marL="121920" marR="121920" marT="60965" marB="6096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200000"/>
                        </a:lnSpc>
                        <a:spcBef>
                          <a:spcPct val="0"/>
                        </a:spcBef>
                        <a:spcAft>
                          <a:spcPct val="0"/>
                        </a:spcAft>
                        <a:buClrTx/>
                        <a:buSzTx/>
                        <a:buFontTx/>
                        <a:buNone/>
                      </a:pPr>
                      <a:r>
                        <a:rPr kumimoji="1" lang="zh-CN" altLang="en-US" sz="2000" b="1" i="0" u="none" strike="noStrike" cap="none" normalizeH="0" baseline="0" dirty="0" smtClean="0">
                          <a:ln>
                            <a:noFill/>
                          </a:ln>
                          <a:solidFill>
                            <a:srgbClr val="002060"/>
                          </a:solidFill>
                          <a:effectLst/>
                          <a:latin typeface="+mn-ea"/>
                          <a:ea typeface="+mn-ea"/>
                          <a:cs typeface="Times New Roman" panose="02020603050405020304" pitchFamily="18" charset="0"/>
                        </a:rPr>
                        <a:t>产生的效果</a:t>
                      </a:r>
                      <a:endParaRPr kumimoji="1" lang="zh-CN" altLang="en-US" sz="2000" b="1" i="0" u="none" strike="noStrike" cap="none" normalizeH="0" baseline="0" dirty="0" smtClean="0">
                        <a:ln>
                          <a:noFill/>
                        </a:ln>
                        <a:solidFill>
                          <a:srgbClr val="002060"/>
                        </a:solidFill>
                        <a:effectLst/>
                        <a:latin typeface="+mn-ea"/>
                        <a:ea typeface="+mn-ea"/>
                        <a:cs typeface="Times New Roman" panose="02020603050405020304" pitchFamily="18" charset="0"/>
                      </a:endParaRPr>
                    </a:p>
                  </a:txBody>
                  <a:tcPr marL="121920" marR="121920" marT="60965" marB="6096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129095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rPr>
                        <a:t>清洁</a:t>
                      </a:r>
                      <a:endPar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marL="121920" marR="121920" marT="60965" marB="6096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rPr>
                        <a:t>去污剂</a:t>
                      </a:r>
                      <a:endParaRPr kumimoji="1" lang="en-US" altLang="zh-CN" sz="2000" b="1" i="0" u="none" strike="noStrike" cap="none" normalizeH="0" baseline="0" dirty="0" smtClean="0">
                        <a:ln>
                          <a:noFill/>
                        </a:ln>
                        <a:solidFill>
                          <a:schemeClr val="tx1"/>
                        </a:solidFill>
                        <a:effectLst/>
                        <a:latin typeface="+mn-ea"/>
                        <a:ea typeface="+mn-ea"/>
                        <a:cs typeface="Times New Roman" panose="02020603050405020304" pitchFamily="18" charset="0"/>
                      </a:endParaRPr>
                    </a:p>
                    <a:p>
                      <a:pPr marL="0" marR="0" lvl="0" indent="0" algn="ctr" defTabSz="914400" rtl="0" eaLnBrk="1" fontAlgn="base" latinLnBrk="0" hangingPunct="1">
                        <a:lnSpc>
                          <a:spcPct val="150000"/>
                        </a:lnSpc>
                        <a:spcBef>
                          <a:spcPct val="0"/>
                        </a:spcBef>
                        <a:spcAft>
                          <a:spcPct val="0"/>
                        </a:spcAft>
                        <a:buClrTx/>
                        <a:buSzTx/>
                        <a:buFontTx/>
                        <a:buNone/>
                      </a:pPr>
                      <a:r>
                        <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rPr>
                        <a:t>机械摩擦</a:t>
                      </a:r>
                      <a:endParaRPr kumimoji="1" lang="en-US" altLang="zh-CN" sz="2000" b="1" i="0" u="none" strike="noStrike" cap="none" normalizeH="0" baseline="0" dirty="0" smtClean="0">
                        <a:ln>
                          <a:noFill/>
                        </a:ln>
                        <a:solidFill>
                          <a:schemeClr val="tx1"/>
                        </a:solidFill>
                        <a:effectLst/>
                        <a:latin typeface="+mn-ea"/>
                        <a:ea typeface="+mn-ea"/>
                        <a:cs typeface="Times New Roman" panose="02020603050405020304" pitchFamily="18" charset="0"/>
                      </a:endParaRPr>
                    </a:p>
                    <a:p>
                      <a:pPr marL="0" marR="0" lvl="0" indent="0" algn="ctr" defTabSz="914400" rtl="0" eaLnBrk="1" fontAlgn="base" latinLnBrk="0" hangingPunct="1">
                        <a:lnSpc>
                          <a:spcPct val="150000"/>
                        </a:lnSpc>
                        <a:spcBef>
                          <a:spcPct val="0"/>
                        </a:spcBef>
                        <a:spcAft>
                          <a:spcPct val="0"/>
                        </a:spcAft>
                        <a:buClrTx/>
                        <a:buSzTx/>
                        <a:buFontTx/>
                        <a:buNone/>
                      </a:pPr>
                      <a:r>
                        <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rPr>
                        <a:t>水洗</a:t>
                      </a:r>
                      <a:endPar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marL="121920" marR="121920" marT="60965" marB="6096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pPr>
                      <a:r>
                        <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rPr>
                        <a:t>清除物品表面污垢、尘埃和有机物，去除或减少微生物</a:t>
                      </a:r>
                      <a:endPar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marL="121920" marR="121920" marT="60965" marB="6096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rPr>
                        <a:t>清洁</a:t>
                      </a:r>
                      <a:endPar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marL="121920" marR="121920" marT="60965" marB="6096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7282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000" b="1" i="0" u="none" strike="noStrike" cap="none" normalizeH="0" baseline="0" smtClean="0">
                          <a:ln>
                            <a:noFill/>
                          </a:ln>
                          <a:solidFill>
                            <a:schemeClr val="tx1"/>
                          </a:solidFill>
                          <a:effectLst/>
                          <a:latin typeface="+mn-ea"/>
                          <a:ea typeface="+mn-ea"/>
                          <a:cs typeface="Times New Roman" panose="02020603050405020304" pitchFamily="18" charset="0"/>
                        </a:rPr>
                        <a:t>消毒</a:t>
                      </a:r>
                      <a:endParaRPr kumimoji="1" lang="zh-CN" altLang="en-US" sz="2000" b="1" i="0" u="none" strike="noStrike" cap="none" normalizeH="0" baseline="0" smtClean="0">
                        <a:ln>
                          <a:noFill/>
                        </a:ln>
                        <a:solidFill>
                          <a:schemeClr val="tx1"/>
                        </a:solidFill>
                        <a:effectLst/>
                        <a:latin typeface="+mn-ea"/>
                        <a:ea typeface="+mn-ea"/>
                        <a:cs typeface="Times New Roman" panose="02020603050405020304" pitchFamily="18" charset="0"/>
                      </a:endParaRPr>
                    </a:p>
                  </a:txBody>
                  <a:tcPr marL="121920" marR="121920" marT="60965" marB="6096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1" lang="zh-CN" altLang="en-US" sz="2000" b="1" i="0" u="none" strike="noStrike" cap="none" normalizeH="0" baseline="0" smtClean="0">
                          <a:ln>
                            <a:noFill/>
                          </a:ln>
                          <a:solidFill>
                            <a:schemeClr val="tx1"/>
                          </a:solidFill>
                          <a:effectLst/>
                          <a:latin typeface="+mn-ea"/>
                          <a:ea typeface="+mn-ea"/>
                          <a:cs typeface="Times New Roman" panose="02020603050405020304" pitchFamily="18" charset="0"/>
                        </a:rPr>
                        <a:t>物理方法</a:t>
                      </a:r>
                      <a:endParaRPr kumimoji="1" lang="en-US" altLang="zh-CN" sz="2000" b="1" i="0" u="none" strike="noStrike" cap="none" normalizeH="0" baseline="0" smtClean="0">
                        <a:ln>
                          <a:noFill/>
                        </a:ln>
                        <a:solidFill>
                          <a:schemeClr val="tx1"/>
                        </a:solidFill>
                        <a:effectLst/>
                        <a:latin typeface="+mn-ea"/>
                        <a:ea typeface="+mn-ea"/>
                        <a:cs typeface="Times New Roman" panose="02020603050405020304" pitchFamily="18" charset="0"/>
                      </a:endParaRPr>
                    </a:p>
                    <a:p>
                      <a:pPr marL="0" marR="0" lvl="0" indent="0" algn="ctr" defTabSz="914400" rtl="0" eaLnBrk="1" fontAlgn="base" latinLnBrk="0" hangingPunct="1">
                        <a:lnSpc>
                          <a:spcPct val="150000"/>
                        </a:lnSpc>
                        <a:spcBef>
                          <a:spcPct val="0"/>
                        </a:spcBef>
                        <a:spcAft>
                          <a:spcPct val="0"/>
                        </a:spcAft>
                        <a:buClrTx/>
                        <a:buSzTx/>
                        <a:buFontTx/>
                        <a:buNone/>
                      </a:pPr>
                      <a:r>
                        <a:rPr kumimoji="1" lang="zh-CN" altLang="en-US" sz="2000" b="1" i="0" u="none" strike="noStrike" cap="none" normalizeH="0" baseline="0" smtClean="0">
                          <a:ln>
                            <a:noFill/>
                          </a:ln>
                          <a:solidFill>
                            <a:schemeClr val="tx1"/>
                          </a:solidFill>
                          <a:effectLst/>
                          <a:latin typeface="+mn-ea"/>
                          <a:ea typeface="+mn-ea"/>
                          <a:cs typeface="Times New Roman" panose="02020603050405020304" pitchFamily="18" charset="0"/>
                        </a:rPr>
                        <a:t>化学方法</a:t>
                      </a:r>
                      <a:endParaRPr kumimoji="1" lang="zh-CN" altLang="en-US" sz="2000" b="1" i="0" u="none" strike="noStrike" cap="none" normalizeH="0" baseline="0" smtClean="0">
                        <a:ln>
                          <a:noFill/>
                        </a:ln>
                        <a:solidFill>
                          <a:schemeClr val="tx1"/>
                        </a:solidFill>
                        <a:effectLst/>
                        <a:latin typeface="+mn-ea"/>
                        <a:ea typeface="+mn-ea"/>
                        <a:cs typeface="Times New Roman" panose="02020603050405020304" pitchFamily="18" charset="0"/>
                      </a:endParaRPr>
                    </a:p>
                  </a:txBody>
                  <a:tcPr marL="121920" marR="121920" marT="60965" marB="6096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pPr>
                      <a:r>
                        <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rPr>
                        <a:t>杀灭</a:t>
                      </a:r>
                      <a:r>
                        <a:rPr kumimoji="1" lang="zh-CN" altLang="en-US" sz="2000" b="1" i="0" u="none" strike="noStrike" cap="none" normalizeH="0" baseline="0" dirty="0" smtClean="0">
                          <a:ln>
                            <a:noFill/>
                          </a:ln>
                          <a:solidFill>
                            <a:srgbClr val="C00000"/>
                          </a:solidFill>
                          <a:effectLst/>
                          <a:latin typeface="+mn-ea"/>
                          <a:ea typeface="+mn-ea"/>
                          <a:cs typeface="Times New Roman" panose="02020603050405020304" pitchFamily="18" charset="0"/>
                        </a:rPr>
                        <a:t>除芽胞以外</a:t>
                      </a:r>
                      <a:r>
                        <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rPr>
                        <a:t>的所有病原微生物</a:t>
                      </a:r>
                      <a:endPar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marL="121920" marR="121920" marT="60965" marB="6096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000" b="1" i="0" u="none" strike="noStrike" cap="none" normalizeH="0" baseline="0" smtClean="0">
                          <a:ln>
                            <a:noFill/>
                          </a:ln>
                          <a:solidFill>
                            <a:srgbClr val="C00000"/>
                          </a:solidFill>
                          <a:effectLst/>
                          <a:latin typeface="+mn-ea"/>
                          <a:ea typeface="+mn-ea"/>
                          <a:cs typeface="Times New Roman" panose="02020603050405020304" pitchFamily="18" charset="0"/>
                        </a:rPr>
                        <a:t>无害</a:t>
                      </a:r>
                      <a:endParaRPr kumimoji="1" lang="zh-CN" altLang="en-US" sz="2000" b="1" i="0" u="none" strike="noStrike" cap="none" normalizeH="0" baseline="0" smtClean="0">
                        <a:ln>
                          <a:noFill/>
                        </a:ln>
                        <a:solidFill>
                          <a:srgbClr val="C00000"/>
                        </a:solidFill>
                        <a:effectLst/>
                        <a:latin typeface="+mn-ea"/>
                        <a:ea typeface="+mn-ea"/>
                        <a:cs typeface="Times New Roman" panose="02020603050405020304" pitchFamily="18" charset="0"/>
                      </a:endParaRPr>
                    </a:p>
                  </a:txBody>
                  <a:tcPr marL="121920" marR="121920" marT="60965" marB="6096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4239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000" b="1" i="0" u="none" strike="noStrike" cap="none" normalizeH="0" baseline="0" smtClean="0">
                          <a:ln>
                            <a:noFill/>
                          </a:ln>
                          <a:solidFill>
                            <a:schemeClr val="tx1"/>
                          </a:solidFill>
                          <a:effectLst/>
                          <a:latin typeface="+mn-ea"/>
                          <a:ea typeface="+mn-ea"/>
                          <a:cs typeface="Times New Roman" panose="02020603050405020304" pitchFamily="18" charset="0"/>
                        </a:rPr>
                        <a:t>灭菌</a:t>
                      </a:r>
                      <a:endParaRPr kumimoji="1" lang="zh-CN" altLang="en-US" sz="2000" b="1" i="0" u="none" strike="noStrike" cap="none" normalizeH="0" baseline="0" smtClean="0">
                        <a:ln>
                          <a:noFill/>
                        </a:ln>
                        <a:solidFill>
                          <a:schemeClr val="tx1"/>
                        </a:solidFill>
                        <a:effectLst/>
                        <a:latin typeface="+mn-ea"/>
                        <a:ea typeface="+mn-ea"/>
                        <a:cs typeface="Times New Roman" panose="02020603050405020304" pitchFamily="18" charset="0"/>
                      </a:endParaRPr>
                    </a:p>
                  </a:txBody>
                  <a:tcPr marL="121920" marR="121920" marT="60965" marB="6096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rPr>
                        <a:t>物理方法</a:t>
                      </a:r>
                      <a:endParaRPr kumimoji="1" lang="en-US" altLang="zh-CN" sz="2000" b="1" i="0" u="none" strike="noStrike" cap="none" normalizeH="0" baseline="0" dirty="0" smtClean="0">
                        <a:ln>
                          <a:noFill/>
                        </a:ln>
                        <a:solidFill>
                          <a:schemeClr val="tx1"/>
                        </a:solidFill>
                        <a:effectLst/>
                        <a:latin typeface="+mn-ea"/>
                        <a:ea typeface="+mn-ea"/>
                        <a:cs typeface="Times New Roman" panose="02020603050405020304" pitchFamily="18" charset="0"/>
                      </a:endParaRPr>
                    </a:p>
                    <a:p>
                      <a:pPr marL="0" marR="0" lvl="0" indent="0" algn="ctr" defTabSz="914400" rtl="0" eaLnBrk="1" fontAlgn="base" latinLnBrk="0" hangingPunct="1">
                        <a:lnSpc>
                          <a:spcPct val="150000"/>
                        </a:lnSpc>
                        <a:spcBef>
                          <a:spcPct val="0"/>
                        </a:spcBef>
                        <a:spcAft>
                          <a:spcPct val="0"/>
                        </a:spcAft>
                        <a:buClrTx/>
                        <a:buSzTx/>
                        <a:buFontTx/>
                        <a:buNone/>
                      </a:pPr>
                      <a:r>
                        <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rPr>
                        <a:t>化学方法</a:t>
                      </a:r>
                      <a:endPar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marL="121920" marR="121920" marT="60965" marB="6096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pPr>
                      <a:r>
                        <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rPr>
                        <a:t>杀灭全部微生物，</a:t>
                      </a:r>
                      <a:endPar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1" lang="zh-CN" altLang="en-US" sz="2000" b="1" i="0" u="none" strike="noStrike" cap="none" normalizeH="0" baseline="0" dirty="0" smtClean="0">
                          <a:ln>
                            <a:noFill/>
                          </a:ln>
                          <a:solidFill>
                            <a:srgbClr val="C00000"/>
                          </a:solidFill>
                          <a:effectLst/>
                          <a:latin typeface="+mn-ea"/>
                          <a:ea typeface="+mn-ea"/>
                          <a:cs typeface="Times New Roman" panose="02020603050405020304" pitchFamily="18" charset="0"/>
                        </a:rPr>
                        <a:t>包括芽胞</a:t>
                      </a:r>
                      <a:endParaRPr kumimoji="1" lang="zh-CN" altLang="en-US" sz="2000" b="1" i="0" u="none" strike="noStrike" cap="none" normalizeH="0" baseline="0" dirty="0" smtClean="0">
                        <a:ln>
                          <a:noFill/>
                        </a:ln>
                        <a:solidFill>
                          <a:srgbClr val="C00000"/>
                        </a:solidFill>
                        <a:effectLst/>
                        <a:latin typeface="+mn-ea"/>
                        <a:ea typeface="+mn-ea"/>
                        <a:cs typeface="Times New Roman" panose="02020603050405020304" pitchFamily="18" charset="0"/>
                      </a:endParaRPr>
                    </a:p>
                  </a:txBody>
                  <a:tcPr marL="121920" marR="121920" marT="60965" marB="6096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000" b="1" i="0" u="none" strike="noStrike" cap="none" normalizeH="0" baseline="0" dirty="0" smtClean="0">
                          <a:ln>
                            <a:noFill/>
                          </a:ln>
                          <a:solidFill>
                            <a:srgbClr val="C00000"/>
                          </a:solidFill>
                          <a:effectLst/>
                          <a:latin typeface="+mn-ea"/>
                          <a:ea typeface="+mn-ea"/>
                          <a:cs typeface="Times New Roman" panose="02020603050405020304" pitchFamily="18" charset="0"/>
                        </a:rPr>
                        <a:t>无菌</a:t>
                      </a:r>
                      <a:endParaRPr kumimoji="1" lang="zh-CN" altLang="en-US" sz="2000" b="1" i="0" u="none" strike="noStrike" cap="none" normalizeH="0" baseline="0" dirty="0" smtClean="0">
                        <a:ln>
                          <a:noFill/>
                        </a:ln>
                        <a:solidFill>
                          <a:srgbClr val="C00000"/>
                        </a:solidFill>
                        <a:effectLst/>
                        <a:latin typeface="+mn-ea"/>
                        <a:ea typeface="+mn-ea"/>
                        <a:cs typeface="Times New Roman" panose="02020603050405020304" pitchFamily="18" charset="0"/>
                      </a:endParaRPr>
                    </a:p>
                  </a:txBody>
                  <a:tcPr marL="121920" marR="121920" marT="60965" marB="6096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 name="左箭头 3">
            <a:hlinkClick r:id="rId2" action="ppaction://hlinksldjump"/>
          </p:cNvPr>
          <p:cNvSpPr/>
          <p:nvPr/>
        </p:nvSpPr>
        <p:spPr>
          <a:xfrm>
            <a:off x="11398548" y="6827300"/>
            <a:ext cx="702668" cy="434547"/>
          </a:xfrm>
          <a:prstGeom prst="leftArrow">
            <a:avLst/>
          </a:prstGeom>
          <a:ln w="50800">
            <a:solidFill>
              <a:schemeClr val="accent3"/>
            </a:solidFill>
          </a:ln>
        </p:spPr>
        <p:style>
          <a:lnRef idx="0">
            <a:schemeClr val="accent2"/>
          </a:lnRef>
          <a:fillRef idx="3">
            <a:schemeClr val="accent2"/>
          </a:fillRef>
          <a:effectRef idx="3">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 name="文本框 1"/>
          <p:cNvSpPr txBox="1"/>
          <p:nvPr/>
        </p:nvSpPr>
        <p:spPr>
          <a:xfrm>
            <a:off x="3048000" y="2807970"/>
            <a:ext cx="6096000" cy="666115"/>
          </a:xfrm>
          <a:prstGeom prst="rect">
            <a:avLst/>
          </a:prstGeom>
          <a:noFill/>
        </p:spPr>
        <p:txBody>
          <a:bodyPr wrap="square" rtlCol="0" anchor="t">
            <a:spAutoFit/>
          </a:bodyPr>
          <a:p>
            <a:pPr>
              <a:buNone/>
            </a:pPr>
            <a:endParaRPr lang="zh-CN" altLang="en-US" sz="3735" b="1" dirty="0">
              <a:solidFill>
                <a:schemeClr val="accent2"/>
              </a:solidFill>
              <a:latin typeface="Times New Roman" panose="02020603050405020304" pitchFamily="18" charset="0"/>
              <a:ea typeface="黑体" panose="02010609060101010101" charset="-122"/>
              <a:sym typeface="+mn-ea"/>
            </a:endParaRPr>
          </a:p>
        </p:txBody>
      </p:sp>
      <p:sp>
        <p:nvSpPr>
          <p:cNvPr id="23" name="Title 6"/>
          <p:cNvSpPr txBox="1"/>
          <p:nvPr>
            <p:custDataLst>
              <p:tags r:id="rId3"/>
            </p:custDataLst>
          </p:nvPr>
        </p:nvSpPr>
        <p:spPr>
          <a:xfrm>
            <a:off x="193942" y="130404"/>
            <a:ext cx="502221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清洁、消毒、灭菌的概念比较</a:t>
            </a:r>
            <a:endParaRPr lang="zh-CN" altLang="en-US" sz="3000" b="1" spc="388">
              <a:ln w="3175">
                <a:noFill/>
                <a:prstDash val="dash"/>
              </a:ln>
              <a:solidFill>
                <a:schemeClr val="bg1"/>
              </a:solidFill>
              <a:uFillTx/>
              <a:latin typeface="+mj-ea"/>
              <a:ea typeface="+mj-ea"/>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80" name="Rectangle 2"/>
          <p:cNvSpPr>
            <a:spLocks noChangeArrowheads="1"/>
          </p:cNvSpPr>
          <p:nvPr/>
        </p:nvSpPr>
        <p:spPr bwMode="auto">
          <a:xfrm>
            <a:off x="2423160" y="1268730"/>
            <a:ext cx="1080770" cy="523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500" b="1" i="0" u="none" strike="noStrike" kern="1200" cap="none" spc="0" normalizeH="0" baseline="0" noProof="0" dirty="0" smtClean="0">
                <a:ln>
                  <a:noFill/>
                </a:ln>
                <a:solidFill>
                  <a:schemeClr val="tx1"/>
                </a:solidFill>
                <a:effectLst/>
                <a:uLnTx/>
                <a:uFillTx/>
                <a:latin typeface="+mn-ea"/>
                <a:ea typeface="+mn-ea"/>
                <a:cs typeface="+mn-cs"/>
              </a:rPr>
              <a:t>物</a:t>
            </a:r>
            <a:endParaRPr kumimoji="0" lang="zh-CN" altLang="en-US" sz="25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500" b="1" i="0" u="none" strike="noStrike" kern="1200" cap="none" spc="0" normalizeH="0" baseline="0" noProof="0" dirty="0" smtClean="0">
                <a:ln>
                  <a:noFill/>
                </a:ln>
                <a:solidFill>
                  <a:schemeClr val="tx1"/>
                </a:solidFill>
                <a:effectLst/>
                <a:uLnTx/>
                <a:uFillTx/>
                <a:latin typeface="+mn-ea"/>
                <a:ea typeface="+mn-ea"/>
                <a:cs typeface="+mn-cs"/>
              </a:rPr>
              <a:t>理</a:t>
            </a:r>
            <a:endParaRPr kumimoji="0" lang="zh-CN" altLang="en-US" sz="25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500" b="1" i="0" u="none" strike="noStrike" kern="1200" cap="none" spc="0" normalizeH="0" baseline="0" noProof="0" dirty="0" smtClean="0">
                <a:ln>
                  <a:noFill/>
                </a:ln>
                <a:solidFill>
                  <a:schemeClr val="tx1"/>
                </a:solidFill>
                <a:effectLst/>
                <a:uLnTx/>
                <a:uFillTx/>
                <a:latin typeface="+mn-ea"/>
                <a:ea typeface="+mn-ea"/>
                <a:cs typeface="+mn-cs"/>
              </a:rPr>
              <a:t>消</a:t>
            </a:r>
            <a:endParaRPr kumimoji="0" lang="zh-CN" altLang="en-US" sz="25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500" b="1" i="0" u="none" strike="noStrike" kern="1200" cap="none" spc="0" normalizeH="0" baseline="0" noProof="0" dirty="0" smtClean="0">
                <a:ln>
                  <a:noFill/>
                </a:ln>
                <a:solidFill>
                  <a:schemeClr val="tx1"/>
                </a:solidFill>
                <a:effectLst/>
                <a:uLnTx/>
                <a:uFillTx/>
                <a:latin typeface="+mn-ea"/>
                <a:ea typeface="+mn-ea"/>
                <a:cs typeface="+mn-cs"/>
              </a:rPr>
              <a:t>毒</a:t>
            </a:r>
            <a:endParaRPr kumimoji="0" lang="zh-CN" altLang="en-US" sz="25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500" b="1" i="0" u="none" strike="noStrike" kern="1200" cap="none" spc="0" normalizeH="0" baseline="0" noProof="0" dirty="0" smtClean="0">
                <a:ln>
                  <a:noFill/>
                </a:ln>
                <a:solidFill>
                  <a:schemeClr val="tx1"/>
                </a:solidFill>
                <a:effectLst/>
                <a:uLnTx/>
                <a:uFillTx/>
                <a:latin typeface="+mn-ea"/>
                <a:ea typeface="+mn-ea"/>
                <a:cs typeface="+mn-cs"/>
              </a:rPr>
              <a:t>灭</a:t>
            </a:r>
            <a:endParaRPr kumimoji="0" lang="zh-CN" altLang="en-US" sz="25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500" b="1" i="0" u="none" strike="noStrike" kern="1200" cap="none" spc="0" normalizeH="0" baseline="0" noProof="0" dirty="0" smtClean="0">
                <a:ln>
                  <a:noFill/>
                </a:ln>
                <a:solidFill>
                  <a:schemeClr val="tx1"/>
                </a:solidFill>
                <a:effectLst/>
                <a:uLnTx/>
                <a:uFillTx/>
                <a:latin typeface="+mn-ea"/>
                <a:ea typeface="+mn-ea"/>
                <a:cs typeface="+mn-cs"/>
              </a:rPr>
              <a:t>菌</a:t>
            </a:r>
            <a:endParaRPr kumimoji="0" lang="zh-CN" altLang="en-US" sz="25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500" b="1" i="0" u="none" strike="noStrike" kern="1200" cap="none" spc="0" normalizeH="0" baseline="0" noProof="0" dirty="0" smtClean="0">
                <a:ln>
                  <a:noFill/>
                </a:ln>
                <a:solidFill>
                  <a:schemeClr val="tx1"/>
                </a:solidFill>
                <a:effectLst/>
                <a:uLnTx/>
                <a:uFillTx/>
                <a:latin typeface="+mn-ea"/>
                <a:ea typeface="+mn-ea"/>
                <a:cs typeface="+mn-cs"/>
              </a:rPr>
              <a:t>技</a:t>
            </a:r>
            <a:endParaRPr kumimoji="0" lang="en-US" altLang="zh-CN" sz="25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500" b="1" i="0" u="none" strike="noStrike" kern="1200" cap="none" spc="0" normalizeH="0" baseline="0" noProof="0" dirty="0" smtClean="0">
                <a:ln>
                  <a:noFill/>
                </a:ln>
                <a:solidFill>
                  <a:schemeClr val="tx1"/>
                </a:solidFill>
                <a:effectLst/>
                <a:uLnTx/>
                <a:uFillTx/>
                <a:latin typeface="+mn-ea"/>
                <a:ea typeface="+mn-ea"/>
                <a:cs typeface="+mn-cs"/>
              </a:rPr>
              <a:t>术</a:t>
            </a:r>
            <a:endParaRPr kumimoji="0" lang="zh-CN" altLang="en-US" sz="25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50181" name="Text Box 4">
            <a:hlinkClick r:id="rId1" action="ppaction://hlinksldjump"/>
          </p:cNvPr>
          <p:cNvSpPr txBox="1">
            <a:spLocks noChangeArrowheads="1"/>
          </p:cNvSpPr>
          <p:nvPr/>
        </p:nvSpPr>
        <p:spPr bwMode="auto">
          <a:xfrm>
            <a:off x="4464051" y="969646"/>
            <a:ext cx="3839633" cy="475615"/>
          </a:xfrm>
          <a:prstGeom prst="rect">
            <a:avLst/>
          </a:prstGeom>
          <a:solidFill>
            <a:srgbClr val="FFFF66"/>
          </a:solidFill>
          <a:ln w="9525">
            <a:solidFill>
              <a:schemeClr val="accent2"/>
            </a:solidFill>
            <a:miter lim="800000"/>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500" b="1" i="0" u="none" strike="noStrike" kern="1200" cap="none" spc="0" normalizeH="0" baseline="0" noProof="0" dirty="0" smtClean="0">
                <a:ln>
                  <a:noFill/>
                </a:ln>
                <a:solidFill>
                  <a:schemeClr val="tx1"/>
                </a:solidFill>
                <a:effectLst/>
                <a:uLnTx/>
                <a:uFillTx/>
                <a:latin typeface="+mn-ea"/>
                <a:ea typeface="+mn-ea"/>
                <a:cs typeface="+mn-cs"/>
              </a:rPr>
              <a:t>热力消毒灭菌法 </a:t>
            </a:r>
            <a:endParaRPr kumimoji="0" lang="zh-CN" altLang="en-US" sz="25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54277" name="AutoShape 5"/>
          <p:cNvSpPr/>
          <p:nvPr/>
        </p:nvSpPr>
        <p:spPr>
          <a:xfrm>
            <a:off x="3839210" y="1059180"/>
            <a:ext cx="290195" cy="5398770"/>
          </a:xfrm>
          <a:prstGeom prst="leftBrace">
            <a:avLst>
              <a:gd name="adj1" fmla="val 184853"/>
              <a:gd name="adj2" fmla="val 48995"/>
            </a:avLst>
          </a:prstGeom>
          <a:noFill/>
          <a:ln w="38100" cap="flat" cmpd="sng">
            <a:solidFill>
              <a:srgbClr val="3366CC"/>
            </a:solidFill>
            <a:prstDash val="solid"/>
            <a:headEnd type="none" w="med" len="med"/>
            <a:tailEnd type="none" w="med" len="med"/>
          </a:ln>
        </p:spPr>
        <p:txBody>
          <a:bodyPr wrap="none" anchor="ctr" anchorCtr="0"/>
          <a:p>
            <a:endParaRPr lang="zh-CN" altLang="en-US" sz="100" dirty="0">
              <a:latin typeface="Tahoma" panose="020B0604030504040204" pitchFamily="34" charset="0"/>
            </a:endParaRPr>
          </a:p>
        </p:txBody>
      </p:sp>
      <p:sp>
        <p:nvSpPr>
          <p:cNvPr id="50183" name="Text Box 6">
            <a:hlinkClick r:id="rId2" action="ppaction://hlinksldjump"/>
          </p:cNvPr>
          <p:cNvSpPr txBox="1">
            <a:spLocks noChangeArrowheads="1"/>
          </p:cNvSpPr>
          <p:nvPr/>
        </p:nvSpPr>
        <p:spPr bwMode="auto">
          <a:xfrm>
            <a:off x="4464051" y="1834092"/>
            <a:ext cx="3839633" cy="475615"/>
          </a:xfrm>
          <a:prstGeom prst="rect">
            <a:avLst/>
          </a:prstGeom>
          <a:solidFill>
            <a:schemeClr val="hlink"/>
          </a:solidFill>
          <a:ln w="9525">
            <a:solidFill>
              <a:schemeClr val="accent2"/>
            </a:solidFill>
            <a:miter lim="800000"/>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500" b="1" i="0" u="none" strike="noStrike" kern="1200" cap="none" spc="0" normalizeH="0" baseline="0" noProof="0" dirty="0" smtClean="0">
                <a:ln>
                  <a:noFill/>
                </a:ln>
                <a:solidFill>
                  <a:schemeClr val="tx1"/>
                </a:solidFill>
                <a:effectLst/>
                <a:uLnTx/>
                <a:uFillTx/>
                <a:latin typeface="+mn-ea"/>
                <a:ea typeface="+mn-ea"/>
                <a:cs typeface="+mn-cs"/>
              </a:rPr>
              <a:t>光照消毒法</a:t>
            </a:r>
            <a:endParaRPr kumimoji="0" lang="zh-CN" altLang="en-US" sz="25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50184" name="Text Box 7">
            <a:hlinkClick r:id="rId3" action="ppaction://hlinksldjump"/>
          </p:cNvPr>
          <p:cNvSpPr txBox="1">
            <a:spLocks noChangeArrowheads="1"/>
          </p:cNvSpPr>
          <p:nvPr/>
        </p:nvSpPr>
        <p:spPr bwMode="auto">
          <a:xfrm>
            <a:off x="4464051" y="3909484"/>
            <a:ext cx="3839633" cy="475615"/>
          </a:xfrm>
          <a:prstGeom prst="rect">
            <a:avLst/>
          </a:prstGeom>
          <a:solidFill>
            <a:srgbClr val="3366CC"/>
          </a:solidFill>
          <a:ln w="9525">
            <a:solidFill>
              <a:schemeClr val="accent2"/>
            </a:solidFill>
            <a:miter lim="800000"/>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500" b="1" i="0" u="none" strike="noStrike" kern="1200" cap="none" spc="0" normalizeH="0" baseline="0" noProof="0" dirty="0" smtClean="0">
                <a:ln>
                  <a:noFill/>
                </a:ln>
                <a:solidFill>
                  <a:schemeClr val="tx1"/>
                </a:solidFill>
                <a:effectLst/>
                <a:uLnTx/>
                <a:uFillTx/>
                <a:latin typeface="+mn-ea"/>
                <a:ea typeface="+mn-ea"/>
                <a:cs typeface="+mn-cs"/>
              </a:rPr>
              <a:t>电离辐射灭菌法</a:t>
            </a:r>
            <a:endParaRPr kumimoji="0" lang="zh-CN" altLang="en-US" sz="25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50185" name="Text Box 8">
            <a:hlinkClick r:id="rId4" action="ppaction://hlinksldjump"/>
          </p:cNvPr>
          <p:cNvSpPr txBox="1">
            <a:spLocks noChangeArrowheads="1"/>
          </p:cNvSpPr>
          <p:nvPr/>
        </p:nvSpPr>
        <p:spPr bwMode="auto">
          <a:xfrm>
            <a:off x="4464051" y="2844165"/>
            <a:ext cx="3839633" cy="475615"/>
          </a:xfrm>
          <a:prstGeom prst="rect">
            <a:avLst/>
          </a:prstGeom>
          <a:solidFill>
            <a:srgbClr val="66CCFF"/>
          </a:solidFill>
          <a:ln w="9525">
            <a:solidFill>
              <a:schemeClr val="accent2"/>
            </a:solidFill>
            <a:miter lim="800000"/>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500" b="1" i="0" u="none" strike="noStrike" kern="1200" cap="none" spc="0" normalizeH="0" baseline="0" noProof="0" dirty="0" smtClean="0">
                <a:ln>
                  <a:noFill/>
                </a:ln>
                <a:solidFill>
                  <a:schemeClr val="tx1"/>
                </a:solidFill>
                <a:effectLst/>
                <a:uLnTx/>
                <a:uFillTx/>
                <a:latin typeface="+mn-ea"/>
                <a:ea typeface="+mn-ea"/>
                <a:cs typeface="+mn-cs"/>
              </a:rPr>
              <a:t>微波消毒灭菌法</a:t>
            </a:r>
            <a:endParaRPr kumimoji="0" lang="zh-CN" altLang="en-US" sz="25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50186" name="Text Box 9">
            <a:hlinkClick r:id="rId5" action="ppaction://hlinksldjump"/>
          </p:cNvPr>
          <p:cNvSpPr txBox="1">
            <a:spLocks noChangeArrowheads="1"/>
          </p:cNvSpPr>
          <p:nvPr/>
        </p:nvSpPr>
        <p:spPr bwMode="auto">
          <a:xfrm>
            <a:off x="4464051" y="4931833"/>
            <a:ext cx="3839633" cy="475615"/>
          </a:xfrm>
          <a:prstGeom prst="rect">
            <a:avLst/>
          </a:prstGeom>
          <a:solidFill>
            <a:srgbClr val="FF99FF"/>
          </a:solidFill>
          <a:ln w="9525">
            <a:solidFill>
              <a:schemeClr val="accent2"/>
            </a:solidFill>
            <a:miter lim="800000"/>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500" b="1" i="0" u="none" strike="noStrike" kern="1200" cap="none" spc="0" normalizeH="0" baseline="0" noProof="0" dirty="0" smtClean="0">
                <a:ln>
                  <a:noFill/>
                </a:ln>
                <a:solidFill>
                  <a:schemeClr val="tx1"/>
                </a:solidFill>
                <a:effectLst/>
                <a:uLnTx/>
                <a:uFillTx/>
                <a:latin typeface="+mn-ea"/>
                <a:ea typeface="+mn-ea"/>
                <a:cs typeface="+mn-cs"/>
              </a:rPr>
              <a:t>等离子体灭菌法</a:t>
            </a:r>
            <a:endParaRPr kumimoji="0" lang="zh-CN" altLang="en-US" sz="25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50187" name="Text Box 11"/>
          <p:cNvSpPr txBox="1">
            <a:spLocks noChangeArrowheads="1"/>
          </p:cNvSpPr>
          <p:nvPr/>
        </p:nvSpPr>
        <p:spPr bwMode="auto">
          <a:xfrm>
            <a:off x="4464051" y="5950162"/>
            <a:ext cx="3839633" cy="475615"/>
          </a:xfrm>
          <a:prstGeom prst="rect">
            <a:avLst/>
          </a:prstGeom>
          <a:solidFill>
            <a:srgbClr val="A7DD7F"/>
          </a:solidFill>
          <a:ln w="9525">
            <a:solidFill>
              <a:schemeClr val="accent2"/>
            </a:solidFill>
            <a:miter lim="800000"/>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500" b="1" i="0" u="none" strike="noStrike" kern="1200" cap="none" spc="0" normalizeH="0" baseline="0" noProof="0" dirty="0" smtClean="0">
                <a:ln>
                  <a:noFill/>
                </a:ln>
                <a:solidFill>
                  <a:schemeClr val="tx1"/>
                </a:solidFill>
                <a:effectLst/>
                <a:uLnTx/>
                <a:uFillTx/>
                <a:latin typeface="+mn-ea"/>
                <a:ea typeface="+mn-ea"/>
                <a:cs typeface="+mn-cs"/>
              </a:rPr>
              <a:t>过滤除菌</a:t>
            </a:r>
            <a:endParaRPr kumimoji="0" lang="zh-CN" altLang="en-US" sz="25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3" name="Title 6"/>
          <p:cNvSpPr txBox="1"/>
          <p:nvPr>
            <p:custDataLst>
              <p:tags r:id="rId6"/>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38"/>
          <p:cNvGrpSpPr/>
          <p:nvPr/>
        </p:nvGrpSpPr>
        <p:grpSpPr>
          <a:xfrm>
            <a:off x="478791" y="2852420"/>
            <a:ext cx="10873316" cy="3113617"/>
            <a:chOff x="147" y="1806"/>
            <a:chExt cx="5137" cy="1471"/>
          </a:xfrm>
        </p:grpSpPr>
        <p:sp>
          <p:nvSpPr>
            <p:cNvPr id="51207" name="Rectangle 2"/>
            <p:cNvSpPr>
              <a:spLocks noChangeArrowheads="1"/>
            </p:cNvSpPr>
            <p:nvPr/>
          </p:nvSpPr>
          <p:spPr bwMode="auto">
            <a:xfrm>
              <a:off x="2109" y="2205"/>
              <a:ext cx="1270" cy="537"/>
            </a:xfrm>
            <a:prstGeom prst="rect">
              <a:avLst/>
            </a:prstGeom>
            <a:solidFill>
              <a:srgbClr val="A7DD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dirty="0" smtClean="0">
                  <a:ln>
                    <a:noFill/>
                  </a:ln>
                  <a:solidFill>
                    <a:srgbClr val="FF0000"/>
                  </a:solidFill>
                  <a:effectLst/>
                  <a:uLnTx/>
                  <a:uFillTx/>
                  <a:latin typeface="+mn-ea"/>
                  <a:ea typeface="+mn-ea"/>
                  <a:cs typeface="+mn-cs"/>
                </a:rPr>
                <a:t>热力消毒</a:t>
              </a:r>
              <a:br>
                <a:rPr kumimoji="0" lang="zh-CN" altLang="en-US" sz="3735" b="1" i="0" u="none" strike="noStrike" kern="1200" cap="none" spc="0" normalizeH="0" baseline="0" noProof="0" dirty="0" smtClean="0">
                  <a:ln>
                    <a:noFill/>
                  </a:ln>
                  <a:solidFill>
                    <a:srgbClr val="FF0000"/>
                  </a:solidFill>
                  <a:effectLst/>
                  <a:uLnTx/>
                  <a:uFillTx/>
                  <a:latin typeface="+mn-ea"/>
                  <a:ea typeface="+mn-ea"/>
                  <a:cs typeface="+mn-cs"/>
                </a:rPr>
              </a:br>
              <a:r>
                <a:rPr kumimoji="0" lang="zh-CN" altLang="en-US" sz="3735" b="1" i="0" u="none" strike="noStrike" kern="1200" cap="none" spc="0" normalizeH="0" baseline="0" noProof="0" dirty="0" smtClean="0">
                  <a:ln>
                    <a:noFill/>
                  </a:ln>
                  <a:solidFill>
                    <a:srgbClr val="FF0000"/>
                  </a:solidFill>
                  <a:effectLst/>
                  <a:uLnTx/>
                  <a:uFillTx/>
                  <a:latin typeface="+mn-ea"/>
                  <a:ea typeface="+mn-ea"/>
                  <a:cs typeface="+mn-cs"/>
                </a:rPr>
                <a:t>灭菌法</a:t>
              </a:r>
              <a:endParaRPr kumimoji="0" lang="zh-CN" altLang="en-US" sz="3735"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55304" name="AutoShape 26"/>
            <p:cNvSpPr/>
            <p:nvPr/>
          </p:nvSpPr>
          <p:spPr>
            <a:xfrm>
              <a:off x="3334" y="2251"/>
              <a:ext cx="454" cy="453"/>
            </a:xfrm>
            <a:prstGeom prst="rightArrow">
              <a:avLst>
                <a:gd name="adj1" fmla="val 50000"/>
                <a:gd name="adj2" fmla="val 25055"/>
              </a:avLst>
            </a:prstGeom>
            <a:solidFill>
              <a:srgbClr val="96D969"/>
            </a:solidFill>
            <a:ln w="9525">
              <a:noFill/>
            </a:ln>
          </p:spPr>
          <p:txBody>
            <a:bodyPr wrap="none" anchor="ctr" anchorCtr="0"/>
            <a:p>
              <a:endParaRPr lang="zh-CN" altLang="en-US" sz="100" dirty="0">
                <a:latin typeface="Tahoma" panose="020B0604030504040204" pitchFamily="34" charset="0"/>
              </a:endParaRPr>
            </a:p>
          </p:txBody>
        </p:sp>
        <p:sp>
          <p:nvSpPr>
            <p:cNvPr id="55305" name="AutoShape 27"/>
            <p:cNvSpPr/>
            <p:nvPr/>
          </p:nvSpPr>
          <p:spPr>
            <a:xfrm>
              <a:off x="1701" y="2251"/>
              <a:ext cx="454" cy="454"/>
            </a:xfrm>
            <a:prstGeom prst="leftArrow">
              <a:avLst>
                <a:gd name="adj1" fmla="val 50000"/>
                <a:gd name="adj2" fmla="val 25000"/>
              </a:avLst>
            </a:prstGeom>
            <a:solidFill>
              <a:srgbClr val="96D969"/>
            </a:solidFill>
            <a:ln w="9525">
              <a:noFill/>
            </a:ln>
          </p:spPr>
          <p:txBody>
            <a:bodyPr wrap="none" anchor="ctr" anchorCtr="0"/>
            <a:p>
              <a:endParaRPr lang="zh-CN" altLang="en-US" sz="100" dirty="0">
                <a:latin typeface="Tahoma" panose="020B0604030504040204" pitchFamily="34" charset="0"/>
              </a:endParaRPr>
            </a:p>
          </p:txBody>
        </p:sp>
        <p:sp>
          <p:nvSpPr>
            <p:cNvPr id="51210" name="Text Box 28"/>
            <p:cNvSpPr txBox="1">
              <a:spLocks noChangeArrowheads="1"/>
            </p:cNvSpPr>
            <p:nvPr/>
          </p:nvSpPr>
          <p:spPr bwMode="auto">
            <a:xfrm>
              <a:off x="1343" y="2205"/>
              <a:ext cx="358" cy="681"/>
            </a:xfrm>
            <a:prstGeom prst="rect">
              <a:avLst/>
            </a:prstGeom>
            <a:noFill/>
            <a:ln w="9525">
              <a:solidFill>
                <a:schemeClr val="folHlink"/>
              </a:solidFill>
              <a:miter lim="800000"/>
            </a:ln>
            <a:extLst>
              <a:ext uri="{909E8E84-426E-40DD-AFC4-6F175D3DCCD1}">
                <a14:hiddenFill xmlns:a14="http://schemas.microsoft.com/office/drawing/2010/main">
                  <a:solidFill>
                    <a:srgbClr val="FFFFFF"/>
                  </a:solidFill>
                </a14:hiddenFill>
              </a:ext>
            </a:extLst>
          </p:spPr>
          <p:txBody>
            <a:bodyPr vert="eaVert">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3735" b="1" i="0" u="none" strike="noStrike" kern="1200" cap="none" spc="0" normalizeH="0" baseline="0" noProof="0" dirty="0" smtClean="0">
                  <a:ln>
                    <a:noFill/>
                  </a:ln>
                  <a:solidFill>
                    <a:schemeClr val="tx1"/>
                  </a:solidFill>
                  <a:effectLst/>
                  <a:uLnTx/>
                  <a:uFillTx/>
                  <a:latin typeface="+mn-ea"/>
                  <a:ea typeface="+mn-ea"/>
                  <a:cs typeface="+mn-cs"/>
                </a:rPr>
                <a:t>干热</a:t>
              </a:r>
              <a:endParaRPr kumimoji="0" lang="zh-CN" altLang="en-US" sz="3735"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51211" name="Text Box 29"/>
            <p:cNvSpPr txBox="1">
              <a:spLocks noChangeArrowheads="1"/>
            </p:cNvSpPr>
            <p:nvPr/>
          </p:nvSpPr>
          <p:spPr bwMode="auto">
            <a:xfrm>
              <a:off x="3820" y="2205"/>
              <a:ext cx="358" cy="681"/>
            </a:xfrm>
            <a:prstGeom prst="rect">
              <a:avLst/>
            </a:prstGeom>
            <a:noFill/>
            <a:ln w="9525">
              <a:solidFill>
                <a:schemeClr val="folHlink"/>
              </a:solidFill>
              <a:miter lim="800000"/>
            </a:ln>
            <a:extLst>
              <a:ext uri="{909E8E84-426E-40DD-AFC4-6F175D3DCCD1}">
                <a14:hiddenFill xmlns:a14="http://schemas.microsoft.com/office/drawing/2010/main">
                  <a:solidFill>
                    <a:srgbClr val="FFFFFF"/>
                  </a:solidFill>
                </a14:hiddenFill>
              </a:ext>
            </a:extLst>
          </p:spPr>
          <p:txBody>
            <a:bodyPr vert="eaVert">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3735" b="1" i="0" u="none" strike="noStrike" kern="1200" cap="none" spc="0" normalizeH="0" baseline="0" noProof="0" dirty="0" smtClean="0">
                  <a:ln>
                    <a:noFill/>
                  </a:ln>
                  <a:solidFill>
                    <a:schemeClr val="tx1"/>
                  </a:solidFill>
                  <a:effectLst/>
                  <a:uLnTx/>
                  <a:uFillTx/>
                  <a:latin typeface="+mn-ea"/>
                  <a:ea typeface="+mn-ea"/>
                  <a:cs typeface="+mn-cs"/>
                </a:rPr>
                <a:t>湿热</a:t>
              </a:r>
              <a:endParaRPr kumimoji="0" lang="zh-CN" altLang="en-US" sz="3735"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55308" name="AutoShape 30"/>
            <p:cNvSpPr/>
            <p:nvPr/>
          </p:nvSpPr>
          <p:spPr>
            <a:xfrm>
              <a:off x="4195" y="1888"/>
              <a:ext cx="91" cy="1270"/>
            </a:xfrm>
            <a:prstGeom prst="leftBrace">
              <a:avLst>
                <a:gd name="adj1" fmla="val 116300"/>
                <a:gd name="adj2" fmla="val 50000"/>
              </a:avLst>
            </a:prstGeom>
            <a:noFill/>
            <a:ln w="38100" cap="flat" cmpd="sng">
              <a:solidFill>
                <a:schemeClr val="folHlink"/>
              </a:solidFill>
              <a:prstDash val="solid"/>
              <a:headEnd type="none" w="med" len="med"/>
              <a:tailEnd type="none" w="med" len="med"/>
            </a:ln>
          </p:spPr>
          <p:txBody>
            <a:bodyPr wrap="none" anchor="ctr" anchorCtr="0"/>
            <a:p>
              <a:endParaRPr lang="zh-CN" altLang="en-US" sz="100" dirty="0">
                <a:latin typeface="Tahoma" panose="020B0604030504040204" pitchFamily="34" charset="0"/>
              </a:endParaRPr>
            </a:p>
          </p:txBody>
        </p:sp>
        <p:sp>
          <p:nvSpPr>
            <p:cNvPr id="55309" name="AutoShape 31"/>
            <p:cNvSpPr/>
            <p:nvPr/>
          </p:nvSpPr>
          <p:spPr>
            <a:xfrm>
              <a:off x="1111" y="2155"/>
              <a:ext cx="181" cy="747"/>
            </a:xfrm>
            <a:prstGeom prst="rightBrace">
              <a:avLst>
                <a:gd name="adj1" fmla="val 56399"/>
                <a:gd name="adj2" fmla="val 50000"/>
              </a:avLst>
            </a:prstGeom>
            <a:noFill/>
            <a:ln w="38100" cap="flat" cmpd="sng">
              <a:solidFill>
                <a:schemeClr val="folHlink"/>
              </a:solidFill>
              <a:prstDash val="solid"/>
              <a:headEnd type="none" w="med" len="med"/>
              <a:tailEnd type="none" w="med" len="med"/>
            </a:ln>
          </p:spPr>
          <p:txBody>
            <a:bodyPr wrap="none" anchor="ctr" anchorCtr="0"/>
            <a:p>
              <a:endParaRPr lang="zh-CN" altLang="en-US" sz="100" dirty="0">
                <a:latin typeface="Tahoma" panose="020B0604030504040204" pitchFamily="34" charset="0"/>
              </a:endParaRPr>
            </a:p>
          </p:txBody>
        </p:sp>
        <p:sp>
          <p:nvSpPr>
            <p:cNvPr id="51214" name="Text Box 32"/>
            <p:cNvSpPr txBox="1">
              <a:spLocks noChangeArrowheads="1"/>
            </p:cNvSpPr>
            <p:nvPr/>
          </p:nvSpPr>
          <p:spPr bwMode="auto">
            <a:xfrm>
              <a:off x="193" y="2090"/>
              <a:ext cx="907" cy="334"/>
            </a:xfrm>
            <a:prstGeom prst="rect">
              <a:avLst/>
            </a:prstGeom>
            <a:solidFill>
              <a:srgbClr val="FFFF66"/>
            </a:solidFill>
            <a:ln w="9525">
              <a:solidFill>
                <a:schemeClr val="folHlink"/>
              </a:solidFill>
              <a:miter lim="800000"/>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accent2"/>
                  </a:solidFill>
                  <a:effectLst/>
                  <a:uLnTx/>
                  <a:uFillTx/>
                  <a:latin typeface="微软雅黑" panose="020B0503020204020204" charset="-122"/>
                  <a:ea typeface="微软雅黑" panose="020B0503020204020204" charset="-122"/>
                  <a:cs typeface="微软雅黑" panose="020B0503020204020204" charset="-122"/>
                </a:rPr>
                <a:t>燃   烧</a:t>
              </a:r>
              <a:endParaRPr kumimoji="0" lang="zh-CN" altLang="en-US" sz="2000" b="1" i="0" u="none" strike="noStrike" kern="1200" cap="none" spc="0" normalizeH="0" baseline="0" noProof="0" dirty="0" smtClean="0">
                <a:ln>
                  <a:noFill/>
                </a:ln>
                <a:solidFill>
                  <a:schemeClr val="accent2"/>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accent2"/>
                  </a:solidFill>
                  <a:effectLst/>
                  <a:uLnTx/>
                  <a:uFillTx/>
                  <a:latin typeface="微软雅黑" panose="020B0503020204020204" charset="-122"/>
                  <a:ea typeface="微软雅黑" panose="020B0503020204020204" charset="-122"/>
                  <a:cs typeface="微软雅黑" panose="020B0503020204020204" charset="-122"/>
                </a:rPr>
                <a:t>灭菌法</a:t>
              </a:r>
              <a:endParaRPr kumimoji="0" lang="zh-CN" altLang="en-US" sz="2000" b="1" i="0" u="none" strike="noStrike" kern="1200" cap="none" spc="0" normalizeH="0" baseline="0" noProof="0" dirty="0" smtClean="0">
                <a:ln>
                  <a:noFill/>
                </a:ln>
                <a:solidFill>
                  <a:schemeClr val="accent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1215" name="Text Box 33"/>
            <p:cNvSpPr txBox="1">
              <a:spLocks noChangeArrowheads="1"/>
            </p:cNvSpPr>
            <p:nvPr/>
          </p:nvSpPr>
          <p:spPr bwMode="auto">
            <a:xfrm>
              <a:off x="147" y="2750"/>
              <a:ext cx="953" cy="188"/>
            </a:xfrm>
            <a:prstGeom prst="rect">
              <a:avLst/>
            </a:prstGeom>
            <a:solidFill>
              <a:srgbClr val="FFFF66"/>
            </a:solidFill>
            <a:ln w="9525">
              <a:solidFill>
                <a:schemeClr val="folHlink"/>
              </a:solidFill>
              <a:miter lim="800000"/>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2000" b="1" i="0" u="none" strike="noStrike" kern="1200" cap="none" spc="0" normalizeH="0" baseline="0" noProof="0" dirty="0" smtClean="0">
                  <a:ln>
                    <a:noFill/>
                  </a:ln>
                  <a:solidFill>
                    <a:schemeClr val="accent2"/>
                  </a:solidFill>
                  <a:effectLst/>
                  <a:uLnTx/>
                  <a:uFillTx/>
                  <a:latin typeface="微软雅黑" panose="020B0503020204020204" charset="-122"/>
                  <a:ea typeface="微软雅黑" panose="020B0503020204020204" charset="-122"/>
                  <a:cs typeface="+mn-cs"/>
                </a:rPr>
                <a:t>干烤灭菌法</a:t>
              </a:r>
              <a:endParaRPr kumimoji="0" lang="zh-CN" altLang="en-US" sz="2000" b="1" i="0" u="none" strike="noStrike" kern="1200" cap="none" spc="0" normalizeH="0" baseline="0" noProof="0" dirty="0" smtClean="0">
                <a:ln>
                  <a:noFill/>
                </a:ln>
                <a:solidFill>
                  <a:schemeClr val="accent2"/>
                </a:solidFill>
                <a:effectLst/>
                <a:uLnTx/>
                <a:uFillTx/>
                <a:latin typeface="微软雅黑" panose="020B0503020204020204" charset="-122"/>
                <a:ea typeface="微软雅黑" panose="020B0503020204020204" charset="-122"/>
                <a:cs typeface="+mn-cs"/>
              </a:endParaRPr>
            </a:p>
          </p:txBody>
        </p:sp>
        <p:sp>
          <p:nvSpPr>
            <p:cNvPr id="55312" name="Text Box 34"/>
            <p:cNvSpPr txBox="1"/>
            <p:nvPr/>
          </p:nvSpPr>
          <p:spPr>
            <a:xfrm>
              <a:off x="4377" y="1806"/>
              <a:ext cx="907" cy="334"/>
            </a:xfrm>
            <a:prstGeom prst="rect">
              <a:avLst/>
            </a:prstGeom>
            <a:solidFill>
              <a:srgbClr val="FFFF66"/>
            </a:solidFill>
            <a:ln w="9525" cap="flat" cmpd="sng">
              <a:solidFill>
                <a:schemeClr val="folHlink"/>
              </a:solidFill>
              <a:prstDash val="solid"/>
              <a:miter/>
              <a:headEnd type="none" w="med" len="med"/>
              <a:tailEnd type="none" w="med" len="med"/>
            </a:ln>
          </p:spPr>
          <p:txBody>
            <a:bodyPr>
              <a:spAutoFit/>
            </a:bodyPr>
            <a:p>
              <a:pPr algn="ct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rPr>
                <a:t>煮   沸</a:t>
              </a:r>
              <a:endPar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endParaRPr>
            </a:p>
            <a:p>
              <a:pPr algn="ct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rPr>
                <a:t>消毒法</a:t>
              </a:r>
              <a:endPar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55313" name="Text Box 35"/>
            <p:cNvSpPr txBox="1"/>
            <p:nvPr/>
          </p:nvSpPr>
          <p:spPr>
            <a:xfrm>
              <a:off x="4377" y="2194"/>
              <a:ext cx="907" cy="334"/>
            </a:xfrm>
            <a:prstGeom prst="rect">
              <a:avLst/>
            </a:prstGeom>
            <a:solidFill>
              <a:srgbClr val="FFFF66"/>
            </a:solidFill>
            <a:ln w="9525" cap="flat" cmpd="sng">
              <a:solidFill>
                <a:schemeClr val="folHlink"/>
              </a:solidFill>
              <a:prstDash val="solid"/>
              <a:miter/>
              <a:headEnd type="none" w="med" len="med"/>
              <a:tailEnd type="none" w="med" len="med"/>
            </a:ln>
          </p:spPr>
          <p:txBody>
            <a:bodyPr>
              <a:spAutoFit/>
            </a:bodyPr>
            <a:p>
              <a:pPr algn="ctr"/>
              <a:r>
                <a:rPr lang="zh-CN" altLang="en-US" sz="2000" b="1" dirty="0">
                  <a:solidFill>
                    <a:schemeClr val="accent2"/>
                  </a:solidFill>
                  <a:latin typeface="微软雅黑" panose="020B0503020204020204" charset="-122"/>
                  <a:ea typeface="微软雅黑" panose="020B0503020204020204" charset="-122"/>
                </a:rPr>
                <a:t>流通蒸汽</a:t>
              </a:r>
              <a:endParaRPr lang="zh-CN" altLang="en-US" sz="2000" b="1" dirty="0">
                <a:solidFill>
                  <a:schemeClr val="accent2"/>
                </a:solidFill>
                <a:latin typeface="微软雅黑" panose="020B0503020204020204" charset="-122"/>
                <a:ea typeface="微软雅黑" panose="020B0503020204020204" charset="-122"/>
              </a:endParaRPr>
            </a:p>
            <a:p>
              <a:pPr algn="ctr"/>
              <a:r>
                <a:rPr lang="zh-CN" altLang="en-US" sz="2000" b="1" dirty="0">
                  <a:solidFill>
                    <a:schemeClr val="accent2"/>
                  </a:solidFill>
                  <a:latin typeface="微软雅黑" panose="020B0503020204020204" charset="-122"/>
                  <a:ea typeface="微软雅黑" panose="020B0503020204020204" charset="-122"/>
                </a:rPr>
                <a:t>消毒法</a:t>
              </a:r>
              <a:endParaRPr lang="zh-CN" altLang="en-US" sz="2000" b="1" dirty="0">
                <a:solidFill>
                  <a:schemeClr val="accent2"/>
                </a:solidFill>
                <a:latin typeface="微软雅黑" panose="020B0503020204020204" charset="-122"/>
                <a:ea typeface="微软雅黑" panose="020B0503020204020204" charset="-122"/>
              </a:endParaRPr>
            </a:p>
          </p:txBody>
        </p:sp>
        <p:sp>
          <p:nvSpPr>
            <p:cNvPr id="55314" name="Text Box 36"/>
            <p:cNvSpPr txBox="1"/>
            <p:nvPr/>
          </p:nvSpPr>
          <p:spPr>
            <a:xfrm>
              <a:off x="4377" y="2568"/>
              <a:ext cx="907" cy="334"/>
            </a:xfrm>
            <a:prstGeom prst="rect">
              <a:avLst/>
            </a:prstGeom>
            <a:solidFill>
              <a:srgbClr val="FFFF66"/>
            </a:solidFill>
            <a:ln w="9525" cap="flat" cmpd="sng">
              <a:solidFill>
                <a:schemeClr val="folHlink"/>
              </a:solidFill>
              <a:prstDash val="solid"/>
              <a:miter/>
              <a:headEnd type="none" w="med" len="med"/>
              <a:tailEnd type="none" w="med" len="med"/>
            </a:ln>
          </p:spPr>
          <p:txBody>
            <a:bodyPr>
              <a:spAutoFit/>
            </a:bodyPr>
            <a:p>
              <a:pPr algn="ctr"/>
              <a:r>
                <a:rPr lang="zh-CN" altLang="en-US" sz="2000" b="1" dirty="0">
                  <a:solidFill>
                    <a:schemeClr val="accent2"/>
                  </a:solidFill>
                  <a:latin typeface="微软雅黑" panose="020B0503020204020204" charset="-122"/>
                  <a:ea typeface="微软雅黑" panose="020B0503020204020204" charset="-122"/>
                </a:rPr>
                <a:t>低温蒸汽</a:t>
              </a:r>
              <a:endParaRPr lang="zh-CN" altLang="en-US" sz="2000" b="1" dirty="0">
                <a:solidFill>
                  <a:schemeClr val="accent2"/>
                </a:solidFill>
                <a:latin typeface="微软雅黑" panose="020B0503020204020204" charset="-122"/>
                <a:ea typeface="微软雅黑" panose="020B0503020204020204" charset="-122"/>
              </a:endParaRPr>
            </a:p>
            <a:p>
              <a:pPr algn="ctr"/>
              <a:r>
                <a:rPr lang="zh-CN" altLang="en-US" sz="2000" b="1" dirty="0">
                  <a:solidFill>
                    <a:schemeClr val="accent2"/>
                  </a:solidFill>
                  <a:latin typeface="微软雅黑" panose="020B0503020204020204" charset="-122"/>
                  <a:ea typeface="微软雅黑" panose="020B0503020204020204" charset="-122"/>
                </a:rPr>
                <a:t>消毒法</a:t>
              </a:r>
              <a:endParaRPr lang="zh-CN" altLang="en-US" sz="2000" b="1" dirty="0">
                <a:solidFill>
                  <a:schemeClr val="accent2"/>
                </a:solidFill>
                <a:latin typeface="微软雅黑" panose="020B0503020204020204" charset="-122"/>
                <a:ea typeface="微软雅黑" panose="020B0503020204020204" charset="-122"/>
              </a:endParaRPr>
            </a:p>
          </p:txBody>
        </p:sp>
        <p:sp>
          <p:nvSpPr>
            <p:cNvPr id="55315" name="Text Box 37"/>
            <p:cNvSpPr txBox="1"/>
            <p:nvPr/>
          </p:nvSpPr>
          <p:spPr>
            <a:xfrm>
              <a:off x="4377" y="2943"/>
              <a:ext cx="907" cy="334"/>
            </a:xfrm>
            <a:prstGeom prst="rect">
              <a:avLst/>
            </a:prstGeom>
            <a:solidFill>
              <a:srgbClr val="FFFF66"/>
            </a:solidFill>
            <a:ln w="9525" cap="flat" cmpd="sng">
              <a:solidFill>
                <a:schemeClr val="folHlink"/>
              </a:solidFill>
              <a:prstDash val="solid"/>
              <a:miter/>
              <a:headEnd type="none" w="med" len="med"/>
              <a:tailEnd type="none" w="med" len="med"/>
            </a:ln>
          </p:spPr>
          <p:txBody>
            <a:bodyPr>
              <a:spAutoFit/>
            </a:bodyPr>
            <a:p>
              <a:pPr algn="ctr"/>
              <a:r>
                <a:rPr lang="zh-CN" altLang="en-US" sz="2000" b="1" dirty="0">
                  <a:solidFill>
                    <a:schemeClr val="accent2"/>
                  </a:solidFill>
                  <a:latin typeface="微软雅黑" panose="020B0503020204020204" charset="-122"/>
                  <a:ea typeface="微软雅黑" panose="020B0503020204020204" charset="-122"/>
                </a:rPr>
                <a:t>压力蒸汽</a:t>
              </a:r>
              <a:endParaRPr lang="zh-CN" altLang="en-US" sz="2000" b="1" dirty="0">
                <a:solidFill>
                  <a:schemeClr val="accent2"/>
                </a:solidFill>
                <a:latin typeface="微软雅黑" panose="020B0503020204020204" charset="-122"/>
                <a:ea typeface="微软雅黑" panose="020B0503020204020204" charset="-122"/>
              </a:endParaRPr>
            </a:p>
            <a:p>
              <a:pPr algn="ctr"/>
              <a:r>
                <a:rPr lang="zh-CN" altLang="en-US" sz="2000" b="1" dirty="0">
                  <a:solidFill>
                    <a:schemeClr val="accent2"/>
                  </a:solidFill>
                  <a:latin typeface="微软雅黑" panose="020B0503020204020204" charset="-122"/>
                  <a:ea typeface="微软雅黑" panose="020B0503020204020204" charset="-122"/>
                </a:rPr>
                <a:t>灭菌法</a:t>
              </a:r>
              <a:endParaRPr lang="zh-CN" altLang="en-US" sz="2000" b="1" dirty="0">
                <a:solidFill>
                  <a:schemeClr val="accent2"/>
                </a:solidFill>
                <a:latin typeface="微软雅黑" panose="020B0503020204020204" charset="-122"/>
                <a:ea typeface="微软雅黑" panose="020B0503020204020204" charset="-122"/>
              </a:endParaRPr>
            </a:p>
          </p:txBody>
        </p:sp>
      </p:grpSp>
      <p:sp>
        <p:nvSpPr>
          <p:cNvPr id="23" name="Title 6"/>
          <p:cNvSpPr txBox="1"/>
          <p:nvPr>
            <p:custDataLst>
              <p:tags r:id="rId1"/>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sp>
        <p:nvSpPr>
          <p:cNvPr id="3" name="文本框 2"/>
          <p:cNvSpPr txBox="1"/>
          <p:nvPr/>
        </p:nvSpPr>
        <p:spPr>
          <a:xfrm>
            <a:off x="407035" y="1196340"/>
            <a:ext cx="10055225" cy="1337945"/>
          </a:xfrm>
          <a:prstGeom prst="rect">
            <a:avLst/>
          </a:prstGeom>
          <a:noFill/>
        </p:spPr>
        <p:txBody>
          <a:bodyPr wrap="square" rtlCol="0">
            <a:spAutoFit/>
          </a:bodyPr>
          <a:p>
            <a:pPr algn="just">
              <a:lnSpc>
                <a:spcPct val="150000"/>
              </a:lnSpc>
            </a:pPr>
            <a:r>
              <a:rPr lang="zh-CN" altLang="en-US" b="1"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  （一）热力消毒灭菌法</a:t>
            </a:r>
            <a:endParaRPr lang="zh-CN" altLang="en-US" b="1"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b="1"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是利用</a:t>
            </a:r>
            <a:r>
              <a:rPr lang="zh-CN" altLang="en-US" b="1"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热力</a:t>
            </a:r>
            <a:r>
              <a:rPr lang="zh-CN" altLang="en-US" b="1"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破坏微生物的蛋白质、核酸、细胞壁和细胞膜，使菌体蛋白质凝固、变性、酶失活而致其死亡。</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47837" name="Group 29"/>
          <p:cNvGraphicFramePr>
            <a:graphicFrameLocks noGrp="1"/>
          </p:cNvGraphicFramePr>
          <p:nvPr>
            <p:ph sz="half" idx="4294967295"/>
            <p:custDataLst>
              <p:tags r:id="rId1"/>
            </p:custDataLst>
          </p:nvPr>
        </p:nvGraphicFramePr>
        <p:xfrm>
          <a:off x="407035" y="1989455"/>
          <a:ext cx="11144250" cy="3661410"/>
        </p:xfrm>
        <a:graphic>
          <a:graphicData uri="http://schemas.openxmlformats.org/drawingml/2006/table">
            <a:tbl>
              <a:tblPr/>
              <a:tblGrid>
                <a:gridCol w="2497455"/>
                <a:gridCol w="4932045"/>
                <a:gridCol w="3714750"/>
              </a:tblGrid>
              <a:tr h="909955">
                <a:tc>
                  <a:txBody>
                    <a:bodyPr/>
                    <a:lstStyle/>
                    <a:p>
                      <a:pPr marL="342900" marR="0" lvl="0" indent="-342900" algn="ctr" defTabSz="914400" rtl="0" eaLnBrk="1" fontAlgn="base" latinLnBrk="0" hangingPunct="1">
                        <a:lnSpc>
                          <a:spcPct val="200000"/>
                        </a:lnSpc>
                        <a:spcBef>
                          <a:spcPct val="0"/>
                        </a:spcBef>
                        <a:spcAft>
                          <a:spcPct val="0"/>
                        </a:spcAft>
                        <a:buClrTx/>
                        <a:buSzTx/>
                        <a:buFontTx/>
                        <a:buNone/>
                      </a:pPr>
                      <a:r>
                        <a:rPr kumimoji="1" lang="zh-CN" altLang="en-US" sz="2000" b="1" i="0" u="none" strike="noStrike" cap="none" normalizeH="0" baseline="0" dirty="0" smtClean="0">
                          <a:ln>
                            <a:noFill/>
                          </a:ln>
                          <a:solidFill>
                            <a:srgbClr val="0033CC"/>
                          </a:solidFill>
                          <a:effectLst/>
                          <a:latin typeface="+mn-ea"/>
                          <a:ea typeface="+mn-ea"/>
                          <a:cs typeface="Times New Roman" panose="02020603050405020304" pitchFamily="18" charset="0"/>
                        </a:rPr>
                        <a:t>方   法</a:t>
                      </a:r>
                      <a:endParaRPr kumimoji="1" lang="zh-CN" altLang="en-US" sz="2000" b="1" i="0" u="none" strike="noStrike" cap="none" normalizeH="0" baseline="0" dirty="0" smtClean="0">
                        <a:ln>
                          <a:noFill/>
                        </a:ln>
                        <a:solidFill>
                          <a:srgbClr val="0033CC"/>
                        </a:solidFill>
                        <a:effectLst/>
                        <a:latin typeface="+mn-ea"/>
                        <a:ea typeface="+mn-ea"/>
                        <a:cs typeface="Times New Roman" panose="02020603050405020304" pitchFamily="18" charset="0"/>
                      </a:endParaRPr>
                    </a:p>
                  </a:txBody>
                  <a:tcPr marL="121920" marR="121920" marT="60974" marB="609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7DD7F"/>
                    </a:solidFill>
                  </a:tcPr>
                </a:tc>
                <a:tc>
                  <a:txBody>
                    <a:bodyPr/>
                    <a:lstStyle/>
                    <a:p>
                      <a:pPr marL="342900" marR="0" lvl="0" indent="-342900" algn="ctr" defTabSz="914400" rtl="0" eaLnBrk="1" fontAlgn="base" latinLnBrk="0" hangingPunct="1">
                        <a:lnSpc>
                          <a:spcPct val="200000"/>
                        </a:lnSpc>
                        <a:spcBef>
                          <a:spcPct val="0"/>
                        </a:spcBef>
                        <a:spcAft>
                          <a:spcPct val="0"/>
                        </a:spcAft>
                        <a:buClrTx/>
                        <a:buSzTx/>
                        <a:buFontTx/>
                        <a:buNone/>
                      </a:pPr>
                      <a:r>
                        <a:rPr kumimoji="1" lang="zh-CN" altLang="en-US" sz="2000" b="1" i="0" u="none" strike="noStrike" cap="none" normalizeH="0" baseline="0" dirty="0" smtClean="0">
                          <a:ln>
                            <a:noFill/>
                          </a:ln>
                          <a:solidFill>
                            <a:srgbClr val="0033CC"/>
                          </a:solidFill>
                          <a:effectLst/>
                          <a:latin typeface="+mn-ea"/>
                          <a:ea typeface="+mn-ea"/>
                          <a:cs typeface="Times New Roman" panose="02020603050405020304" pitchFamily="18" charset="0"/>
                        </a:rPr>
                        <a:t>特    点</a:t>
                      </a:r>
                      <a:endParaRPr kumimoji="1" lang="zh-CN" altLang="en-US" sz="2000" b="1" i="0" u="none" strike="noStrike" cap="none" normalizeH="0" baseline="0" dirty="0" smtClean="0">
                        <a:ln>
                          <a:noFill/>
                        </a:ln>
                        <a:solidFill>
                          <a:srgbClr val="0033CC"/>
                        </a:solidFill>
                        <a:effectLst/>
                        <a:latin typeface="+mn-ea"/>
                        <a:ea typeface="+mn-ea"/>
                        <a:cs typeface="Times New Roman" panose="02020603050405020304" pitchFamily="18" charset="0"/>
                      </a:endParaRPr>
                    </a:p>
                  </a:txBody>
                  <a:tcPr marL="121920" marR="121920" marT="60974" marB="609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7DD7F"/>
                    </a:solidFill>
                  </a:tcPr>
                </a:tc>
                <a:tc>
                  <a:txBody>
                    <a:bodyPr/>
                    <a:lstStyle/>
                    <a:p>
                      <a:pPr marL="342900" marR="0" lvl="0" indent="-342900" algn="ctr" defTabSz="914400" rtl="0" eaLnBrk="1" fontAlgn="base" latinLnBrk="0" hangingPunct="1">
                        <a:lnSpc>
                          <a:spcPct val="200000"/>
                        </a:lnSpc>
                        <a:spcBef>
                          <a:spcPct val="0"/>
                        </a:spcBef>
                        <a:spcAft>
                          <a:spcPct val="0"/>
                        </a:spcAft>
                        <a:buClrTx/>
                        <a:buSzTx/>
                        <a:buFontTx/>
                        <a:buNone/>
                      </a:pPr>
                      <a:r>
                        <a:rPr kumimoji="1" lang="zh-CN" altLang="en-US" sz="2000" b="1" i="0" u="none" strike="noStrike" cap="none" normalizeH="0" baseline="0" dirty="0" smtClean="0">
                          <a:ln>
                            <a:noFill/>
                          </a:ln>
                          <a:solidFill>
                            <a:srgbClr val="0033CC"/>
                          </a:solidFill>
                          <a:effectLst/>
                          <a:latin typeface="+mn-ea"/>
                          <a:ea typeface="+mn-ea"/>
                          <a:cs typeface="Times New Roman" panose="02020603050405020304" pitchFamily="18" charset="0"/>
                        </a:rPr>
                        <a:t>要   求</a:t>
                      </a:r>
                      <a:endParaRPr kumimoji="1" lang="zh-CN" altLang="en-US" sz="2000" b="1" i="0" u="none" strike="noStrike" cap="none" normalizeH="0" baseline="0" dirty="0" smtClean="0">
                        <a:ln>
                          <a:noFill/>
                        </a:ln>
                        <a:solidFill>
                          <a:srgbClr val="0033CC"/>
                        </a:solidFill>
                        <a:effectLst/>
                        <a:latin typeface="+mn-ea"/>
                        <a:ea typeface="+mn-ea"/>
                        <a:cs typeface="Times New Roman" panose="02020603050405020304" pitchFamily="18" charset="0"/>
                      </a:endParaRPr>
                    </a:p>
                  </a:txBody>
                  <a:tcPr marL="121920" marR="121920" marT="60974" marB="609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7DD7F"/>
                    </a:solidFill>
                  </a:tcPr>
                </a:tc>
              </a:tr>
              <a:tr h="1409065">
                <a:tc>
                  <a:txBody>
                    <a:bodyPr/>
                    <a:lstStyle/>
                    <a:p>
                      <a:pPr marL="342900" marR="0" lvl="0" indent="-342900" algn="ctr" defTabSz="914400" rtl="0" eaLnBrk="1" fontAlgn="base" latinLnBrk="0" hangingPunct="1">
                        <a:lnSpc>
                          <a:spcPct val="200000"/>
                        </a:lnSpc>
                        <a:spcBef>
                          <a:spcPct val="0"/>
                        </a:spcBef>
                        <a:spcAft>
                          <a:spcPct val="0"/>
                        </a:spcAft>
                        <a:buClrTx/>
                        <a:buSzTx/>
                        <a:buFontTx/>
                        <a:buNone/>
                      </a:pPr>
                      <a:r>
                        <a:rPr kumimoji="1" lang="en-US" altLang="zh-CN" sz="2000" b="1" i="0" u="none" strike="noStrike" cap="none" normalizeH="0" baseline="0" dirty="0" smtClean="0">
                          <a:ln>
                            <a:noFill/>
                          </a:ln>
                          <a:solidFill>
                            <a:schemeClr val="tx1"/>
                          </a:solidFill>
                          <a:effectLst/>
                          <a:latin typeface="+mn-ea"/>
                          <a:ea typeface="+mn-ea"/>
                          <a:cs typeface="Times New Roman" panose="02020603050405020304" pitchFamily="18" charset="0"/>
                        </a:rPr>
                        <a:t> </a:t>
                      </a:r>
                      <a:r>
                        <a:rPr kumimoji="1" lang="zh-CN" altLang="en-US" sz="2000" b="1" i="0" u="none" strike="noStrike" cap="none" normalizeH="0" baseline="0" dirty="0" smtClean="0">
                          <a:ln>
                            <a:noFill/>
                          </a:ln>
                          <a:solidFill>
                            <a:srgbClr val="FF0000"/>
                          </a:solidFill>
                          <a:effectLst/>
                          <a:latin typeface="+mn-ea"/>
                          <a:ea typeface="+mn-ea"/>
                          <a:cs typeface="Times New Roman" panose="02020603050405020304" pitchFamily="18" charset="0"/>
                        </a:rPr>
                        <a:t>干  热 </a:t>
                      </a:r>
                      <a:endPar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marL="121920" marR="121920" marT="60974" marB="609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200000"/>
                        </a:lnSpc>
                        <a:spcBef>
                          <a:spcPct val="0"/>
                        </a:spcBef>
                        <a:spcAft>
                          <a:spcPct val="0"/>
                        </a:spcAft>
                        <a:buClrTx/>
                        <a:buSzTx/>
                        <a:buFontTx/>
                        <a:buNone/>
                      </a:pPr>
                      <a:r>
                        <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rPr>
                        <a:t>由空气导热，传热速度慢、</a:t>
                      </a:r>
                      <a:endPar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endParaRPr>
                    </a:p>
                    <a:p>
                      <a:pPr marL="342900" marR="0" lvl="0" indent="-342900" algn="ctr" defTabSz="914400" rtl="0" eaLnBrk="1" fontAlgn="base" latinLnBrk="0" hangingPunct="1">
                        <a:lnSpc>
                          <a:spcPct val="200000"/>
                        </a:lnSpc>
                        <a:spcBef>
                          <a:spcPct val="0"/>
                        </a:spcBef>
                        <a:spcAft>
                          <a:spcPct val="0"/>
                        </a:spcAft>
                        <a:buClrTx/>
                        <a:buSzTx/>
                        <a:buFontTx/>
                        <a:buNone/>
                      </a:pPr>
                      <a:r>
                        <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rPr>
                        <a:t>穿透力弱</a:t>
                      </a:r>
                      <a:endPar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marL="121920" marR="121920" marT="60974" marB="609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200000"/>
                        </a:lnSpc>
                        <a:spcBef>
                          <a:spcPct val="0"/>
                        </a:spcBef>
                        <a:spcAft>
                          <a:spcPct val="0"/>
                        </a:spcAft>
                        <a:buClrTx/>
                        <a:buSzTx/>
                        <a:buFontTx/>
                        <a:buNone/>
                      </a:pPr>
                      <a:r>
                        <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rPr>
                        <a:t>温度高、时间长</a:t>
                      </a:r>
                      <a:endPar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marL="121920" marR="121920" marT="60974" marB="609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42390">
                <a:tc>
                  <a:txBody>
                    <a:bodyPr/>
                    <a:lstStyle/>
                    <a:p>
                      <a:pPr marL="342900" marR="0" lvl="0" indent="-342900" algn="ctr" defTabSz="914400" rtl="0" eaLnBrk="1" fontAlgn="base" latinLnBrk="0" hangingPunct="1">
                        <a:lnSpc>
                          <a:spcPct val="200000"/>
                        </a:lnSpc>
                        <a:spcBef>
                          <a:spcPct val="0"/>
                        </a:spcBef>
                        <a:spcAft>
                          <a:spcPct val="0"/>
                        </a:spcAft>
                        <a:buClrTx/>
                        <a:buSzTx/>
                        <a:buFontTx/>
                        <a:buNone/>
                      </a:pPr>
                      <a:r>
                        <a:rPr kumimoji="1" lang="zh-CN" altLang="en-US" sz="2000" b="1" i="0" u="none" strike="noStrike" cap="none" normalizeH="0" baseline="0" smtClean="0">
                          <a:ln>
                            <a:noFill/>
                          </a:ln>
                          <a:solidFill>
                            <a:srgbClr val="FF0000"/>
                          </a:solidFill>
                          <a:effectLst/>
                          <a:latin typeface="+mn-ea"/>
                          <a:ea typeface="+mn-ea"/>
                          <a:cs typeface="Times New Roman" panose="02020603050405020304" pitchFamily="18" charset="0"/>
                        </a:rPr>
                        <a:t> 湿  热</a:t>
                      </a:r>
                      <a:endParaRPr kumimoji="1" lang="zh-CN" altLang="en-US" sz="2000" b="1" i="0" u="none" strike="noStrike" cap="none" normalizeH="0" baseline="0" smtClean="0">
                        <a:ln>
                          <a:noFill/>
                        </a:ln>
                        <a:solidFill>
                          <a:srgbClr val="FF0000"/>
                        </a:solidFill>
                        <a:effectLst/>
                        <a:latin typeface="+mn-ea"/>
                        <a:ea typeface="+mn-ea"/>
                        <a:cs typeface="Times New Roman" panose="02020603050405020304" pitchFamily="18" charset="0"/>
                      </a:endParaRPr>
                    </a:p>
                  </a:txBody>
                  <a:tcPr marL="121920" marR="121920" marT="60974" marB="609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200000"/>
                        </a:lnSpc>
                        <a:spcBef>
                          <a:spcPct val="0"/>
                        </a:spcBef>
                        <a:spcAft>
                          <a:spcPct val="0"/>
                        </a:spcAft>
                        <a:buClrTx/>
                        <a:buSzTx/>
                        <a:buFontTx/>
                        <a:buNone/>
                      </a:pPr>
                      <a:r>
                        <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rPr>
                        <a:t>由空气和水蒸汽导热，</a:t>
                      </a:r>
                      <a:endPar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endParaRPr>
                    </a:p>
                    <a:p>
                      <a:pPr marL="342900" marR="0" lvl="0" indent="-342900" algn="ctr" defTabSz="914400" rtl="0" eaLnBrk="1" fontAlgn="base" latinLnBrk="0" hangingPunct="1">
                        <a:lnSpc>
                          <a:spcPct val="200000"/>
                        </a:lnSpc>
                        <a:spcBef>
                          <a:spcPct val="0"/>
                        </a:spcBef>
                        <a:spcAft>
                          <a:spcPct val="0"/>
                        </a:spcAft>
                        <a:buClrTx/>
                        <a:buSzTx/>
                        <a:buFontTx/>
                        <a:buNone/>
                      </a:pPr>
                      <a:r>
                        <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rPr>
                        <a:t>传热速度快，穿透力强</a:t>
                      </a:r>
                      <a:endPar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marL="121920" marR="121920" marT="60974" marB="609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200000"/>
                        </a:lnSpc>
                        <a:spcBef>
                          <a:spcPct val="0"/>
                        </a:spcBef>
                        <a:spcAft>
                          <a:spcPct val="0"/>
                        </a:spcAft>
                        <a:buClrTx/>
                        <a:buSzTx/>
                        <a:buFontTx/>
                        <a:buNone/>
                      </a:pPr>
                      <a:r>
                        <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rPr>
                        <a:t>温度相对较低、时间短</a:t>
                      </a:r>
                      <a:endParaRPr kumimoji="1" lang="zh-CN" altLang="en-US" sz="2000" b="1"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marL="121920" marR="121920" marT="60974" marB="609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6342" name="Text Box 26"/>
          <p:cNvSpPr txBox="1"/>
          <p:nvPr/>
        </p:nvSpPr>
        <p:spPr>
          <a:xfrm>
            <a:off x="425450" y="1413510"/>
            <a:ext cx="11064240" cy="368300"/>
          </a:xfrm>
          <a:prstGeom prst="rect">
            <a:avLst/>
          </a:prstGeom>
          <a:noFill/>
          <a:ln w="9525">
            <a:noFill/>
          </a:ln>
        </p:spPr>
        <p:txBody>
          <a:bodyPr wrap="square">
            <a:spAutoFit/>
          </a:bodyPr>
          <a:p>
            <a:pPr algn="ctr">
              <a:spcBef>
                <a:spcPts val="0"/>
              </a:spcBef>
            </a:pPr>
            <a:r>
              <a:rPr lang="zh-CN" altLang="en-US" sz="1800" b="1" dirty="0">
                <a:latin typeface="微软雅黑" panose="020B0503020204020204" charset="-122"/>
                <a:ea typeface="微软雅黑" panose="020B0503020204020204" charset="-122"/>
                <a:cs typeface="微软雅黑" panose="020B0503020204020204" charset="-122"/>
              </a:rPr>
              <a:t>干热与湿热消毒灭菌方法比较 </a:t>
            </a:r>
            <a:endParaRPr lang="zh-CN" altLang="en-US" sz="1800" b="1" dirty="0">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2"/>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spTree>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1" name="Rectangle 3"/>
          <p:cNvSpPr>
            <a:spLocks noGrp="1" noChangeArrowheads="1"/>
          </p:cNvSpPr>
          <p:nvPr>
            <p:ph idx="4294967295"/>
          </p:nvPr>
        </p:nvSpPr>
        <p:spPr>
          <a:xfrm>
            <a:off x="551815" y="1644650"/>
            <a:ext cx="2112645" cy="345440"/>
          </a:xfrm>
          <a:ln>
            <a:solidFill>
              <a:schemeClr val="tx1"/>
            </a:solidFill>
            <a:miter lim="800000"/>
          </a:ln>
        </p:spPr>
        <p:txBody>
          <a:bodyPr vert="horz" wrap="square" lIns="121920" tIns="60960" rIns="121920" bIns="60960" numCol="1" anchor="t" anchorCtr="0" compatLnSpc="1">
            <a:noAutofit/>
          </a:bodyPr>
          <a:lstStyle/>
          <a:p>
            <a:pPr marL="342900" marR="0" lvl="0" indent="-342900" algn="ctr" defTabSz="914400" rtl="0" eaLnBrk="1" fontAlgn="base" latinLnBrk="0" hangingPunct="1">
              <a:lnSpc>
                <a:spcPct val="100000"/>
              </a:lnSpc>
              <a:spcBef>
                <a:spcPct val="2000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特   点</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7172" name="Rectangle 4"/>
          <p:cNvSpPr>
            <a:spLocks noChangeArrowheads="1"/>
          </p:cNvSpPr>
          <p:nvPr/>
        </p:nvSpPr>
        <p:spPr bwMode="auto">
          <a:xfrm>
            <a:off x="626110" y="2317115"/>
            <a:ext cx="2061845" cy="352425"/>
          </a:xfrm>
          <a:prstGeom prst="rect">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a:lstStyle>
            <a:lvl1pPr marL="342900" indent="-3429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20000"/>
              </a:spcBef>
              <a:spcAft>
                <a:spcPct val="0"/>
              </a:spcAft>
              <a:buClr>
                <a:schemeClr val="tx1"/>
              </a:buClr>
              <a:buSzPct val="80000"/>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适用范围</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7173" name="Rectangle 5"/>
          <p:cNvSpPr>
            <a:spLocks noGrp="1" noChangeArrowheads="1"/>
          </p:cNvSpPr>
          <p:nvPr/>
        </p:nvSpPr>
        <p:spPr bwMode="auto">
          <a:xfrm>
            <a:off x="622935" y="3500755"/>
            <a:ext cx="2061845" cy="344170"/>
          </a:xfrm>
          <a:prstGeom prst="rect">
            <a:avLst/>
          </a:prstGeom>
          <a:noFill/>
          <a:ln w="9525">
            <a:solidFill>
              <a:schemeClr val="tx1"/>
            </a:solidFill>
            <a:miter lim="800000"/>
          </a:ln>
          <a:effectLst/>
        </p:spPr>
        <p:txBody>
          <a:bodyPr/>
          <a:p>
            <a:pPr algn="ctr" eaLnBrk="0" hangingPunct="0">
              <a:buClr>
                <a:schemeClr val="tx1"/>
              </a:buClr>
              <a:buSzPct val="81000"/>
              <a:buFont typeface="Wingdings" panose="05000000000000000000" pitchFamily="2" charset="2"/>
              <a:buNone/>
            </a:pPr>
            <a:r>
              <a:rPr lang="en-US" altLang="zh-CN" sz="1800" b="1" dirty="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 </a:t>
            </a:r>
            <a:r>
              <a:rPr lang="zh-CN" altLang="en-US" sz="1800" b="1" dirty="0">
                <a:latin typeface="微软雅黑" panose="020B0503020204020204" charset="-122"/>
                <a:ea typeface="微软雅黑" panose="020B0503020204020204" charset="-122"/>
                <a:cs typeface="微软雅黑" panose="020B0503020204020204" charset="-122"/>
              </a:rPr>
              <a:t>方   法</a:t>
            </a:r>
            <a:endParaRPr lang="zh-CN" altLang="en-US" sz="1800" b="1" dirty="0">
              <a:latin typeface="微软雅黑" panose="020B0503020204020204" charset="-122"/>
              <a:ea typeface="微软雅黑" panose="020B0503020204020204" charset="-122"/>
              <a:cs typeface="微软雅黑" panose="020B0503020204020204" charset="-122"/>
            </a:endParaRPr>
          </a:p>
          <a:p>
            <a:pPr algn="ctr" eaLnBrk="0" hangingPunct="0">
              <a:buClr>
                <a:schemeClr val="hlink"/>
              </a:buClr>
              <a:buFont typeface="Wingdings" panose="05000000000000000000" pitchFamily="2" charset="2"/>
              <a:buNone/>
            </a:pPr>
            <a:endParaRPr lang="en-US" altLang="zh-CN" sz="1800" b="1" dirty="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endParaRPr>
          </a:p>
        </p:txBody>
      </p:sp>
      <p:sp>
        <p:nvSpPr>
          <p:cNvPr id="7174" name="AutoShape 6"/>
          <p:cNvSpPr>
            <a:spLocks noChangeArrowheads="1"/>
          </p:cNvSpPr>
          <p:nvPr/>
        </p:nvSpPr>
        <p:spPr bwMode="auto">
          <a:xfrm>
            <a:off x="3024505" y="1644650"/>
            <a:ext cx="2203450" cy="375285"/>
          </a:xfrm>
          <a:prstGeom prst="wedgeRectCallout">
            <a:avLst>
              <a:gd name="adj1" fmla="val -63102"/>
              <a:gd name="adj2" fmla="val -36278"/>
            </a:avLst>
          </a:prstGeom>
        </p:spPr>
        <p:style>
          <a:lnRef idx="2">
            <a:schemeClr val="accent2"/>
          </a:lnRef>
          <a:fillRef idx="1">
            <a:schemeClr val="lt1"/>
          </a:fillRef>
          <a:effectRef idx="0">
            <a:schemeClr val="accent2"/>
          </a:effectRef>
          <a:fontRef idx="minor">
            <a:schemeClr val="dk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dk1"/>
                </a:solidFill>
                <a:effectLst/>
                <a:uLnTx/>
                <a:uFillTx/>
                <a:latin typeface="+mn-ea"/>
                <a:ea typeface="+mn-ea"/>
                <a:cs typeface="+mn-cs"/>
              </a:rPr>
              <a:t>简单、迅速、彻底</a:t>
            </a:r>
            <a:endParaRPr kumimoji="0" lang="zh-CN" altLang="en-US" sz="1800" b="1" i="0" u="none" strike="noStrike" kern="1200" cap="none" spc="0" normalizeH="0" baseline="0" noProof="0" dirty="0">
              <a:ln>
                <a:noFill/>
              </a:ln>
              <a:solidFill>
                <a:schemeClr val="dk1"/>
              </a:solidFill>
              <a:effectLst/>
              <a:uLnTx/>
              <a:uFillTx/>
              <a:latin typeface="+mn-ea"/>
              <a:ea typeface="+mn-ea"/>
              <a:cs typeface="+mn-cs"/>
            </a:endParaRPr>
          </a:p>
        </p:txBody>
      </p:sp>
      <p:sp>
        <p:nvSpPr>
          <p:cNvPr id="7175" name="AutoShape 7"/>
          <p:cNvSpPr>
            <a:spLocks noChangeArrowheads="1"/>
          </p:cNvSpPr>
          <p:nvPr/>
        </p:nvSpPr>
        <p:spPr bwMode="auto">
          <a:xfrm>
            <a:off x="3194685" y="2317115"/>
            <a:ext cx="7175500" cy="814705"/>
          </a:xfrm>
          <a:prstGeom prst="wedgeRectCallout">
            <a:avLst>
              <a:gd name="adj1" fmla="val -56875"/>
              <a:gd name="adj2" fmla="val -28611"/>
            </a:avLst>
          </a:prstGeom>
          <a:solidFill>
            <a:schemeClr val="bg1"/>
          </a:solidFill>
          <a:ln w="9525">
            <a:solidFill>
              <a:schemeClr val="tx1"/>
            </a:solidFill>
            <a:miter lim="800000"/>
          </a:ln>
        </p:spPr>
        <p:txBody>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algn="just" defTabSz="914400" rtl="0" eaLnBrk="1" fontAlgn="base" latinLnBrk="0" hangingPunct="1">
              <a:lnSpc>
                <a:spcPct val="120000"/>
              </a:lnSpc>
              <a:spcBef>
                <a:spcPts val="20"/>
              </a:spcBef>
              <a:spcAft>
                <a:spcPts val="0"/>
              </a:spcAft>
              <a:buClr>
                <a:schemeClr val="hlink"/>
              </a:buClr>
              <a:buSzPct val="80000"/>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mn-cs"/>
              </a:rPr>
              <a:t>特殊感染的敷料；无保留价值的污染废弃物品；微生物实验室接种环、的消毒灭菌；耐高温的金属器械急用时。</a:t>
            </a:r>
            <a:endPar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mn-cs"/>
            </a:endParaRPr>
          </a:p>
        </p:txBody>
      </p:sp>
      <p:sp>
        <p:nvSpPr>
          <p:cNvPr id="7176" name="Rectangle 8"/>
          <p:cNvSpPr>
            <a:spLocks noGrp="1" noChangeArrowheads="1"/>
          </p:cNvSpPr>
          <p:nvPr/>
        </p:nvSpPr>
        <p:spPr bwMode="auto">
          <a:xfrm>
            <a:off x="602615" y="4796790"/>
            <a:ext cx="2061845" cy="325755"/>
          </a:xfrm>
          <a:prstGeom prst="rect">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
                <a:schemeClr val="tx1"/>
              </a:buClr>
              <a:buSzPct val="81000"/>
              <a:buFont typeface="Wingdings" panose="05000000000000000000" pitchFamily="2" charset="2"/>
              <a:buNone/>
              <a:defRPr/>
            </a:pP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禁   忌</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7178" name="AutoShape 10"/>
          <p:cNvSpPr>
            <a:spLocks noChangeArrowheads="1"/>
          </p:cNvSpPr>
          <p:nvPr/>
        </p:nvSpPr>
        <p:spPr bwMode="auto">
          <a:xfrm>
            <a:off x="3623945" y="3429000"/>
            <a:ext cx="6733540" cy="1021715"/>
          </a:xfrm>
          <a:prstGeom prst="wedgeRectCallout">
            <a:avLst>
              <a:gd name="adj1" fmla="val -63494"/>
              <a:gd name="adj2" fmla="val -26631"/>
            </a:avLst>
          </a:prstGeom>
          <a:solidFill>
            <a:schemeClr val="bg1"/>
          </a:solidFill>
          <a:ln w="9525">
            <a:solidFill>
              <a:schemeClr val="tx1"/>
            </a:solidFill>
            <a:miter lim="800000"/>
          </a:ln>
        </p:spPr>
        <p:txBody>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金属器械可在火焰上</a:t>
            </a:r>
            <a:r>
              <a:rPr kumimoji="0" lang="zh-CN" altLang="en-US" sz="1800" b="1" i="0" u="none" strike="noStrike" kern="1200" cap="none" spc="0" normalizeH="0" baseline="0" noProof="0" dirty="0" smtClean="0">
                <a:ln>
                  <a:noFill/>
                </a:ln>
                <a:solidFill>
                  <a:srgbClr val="FF3300"/>
                </a:solidFill>
                <a:effectLst/>
                <a:uLnTx/>
                <a:uFillTx/>
                <a:latin typeface="微软雅黑" panose="020B0503020204020204" charset="-122"/>
                <a:ea typeface="微软雅黑" panose="020B0503020204020204" charset="-122"/>
                <a:cs typeface="微软雅黑" panose="020B0503020204020204" charset="-122"/>
              </a:rPr>
              <a:t>烧灼</a:t>
            </a:r>
            <a:r>
              <a:rPr kumimoji="0" lang="en-US" altLang="zh-CN" sz="1800" b="1" i="0" u="none" strike="noStrike" kern="1200" cap="none" spc="0" normalizeH="0" baseline="0" noProof="0" dirty="0" smtClean="0">
                <a:ln>
                  <a:noFill/>
                </a:ln>
                <a:solidFill>
                  <a:srgbClr val="FF3300"/>
                </a:solidFill>
                <a:effectLst/>
                <a:uLnTx/>
                <a:uFillTx/>
                <a:latin typeface="微软雅黑" panose="020B0503020204020204" charset="-122"/>
                <a:ea typeface="微软雅黑" panose="020B0503020204020204" charset="-122"/>
                <a:cs typeface="微软雅黑" panose="020B0503020204020204" charset="-122"/>
              </a:rPr>
              <a:t>20s</a:t>
            </a: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；容器类可倒入</a:t>
            </a:r>
            <a:r>
              <a:rPr kumimoji="0" lang="en-US" altLang="zh-CN"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95</a:t>
            </a: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％的乙醇，点火</a:t>
            </a:r>
            <a:r>
              <a:rPr kumimoji="0" lang="zh-CN" altLang="en-US" sz="1800" b="1" i="0" u="none" strike="noStrike" kern="1200" cap="none" spc="0" normalizeH="0" baseline="0" noProof="0" dirty="0" smtClean="0">
                <a:ln>
                  <a:noFill/>
                </a:ln>
                <a:solidFill>
                  <a:srgbClr val="FF3300"/>
                </a:solidFill>
                <a:effectLst/>
                <a:uLnTx/>
                <a:uFillTx/>
                <a:latin typeface="微软雅黑" panose="020B0503020204020204" charset="-122"/>
                <a:ea typeface="微软雅黑" panose="020B0503020204020204" charset="-122"/>
                <a:cs typeface="微软雅黑" panose="020B0503020204020204" charset="-122"/>
              </a:rPr>
              <a:t>燃烧</a:t>
            </a:r>
            <a:r>
              <a:rPr kumimoji="0" lang="en-US" altLang="zh-CN" sz="1800" b="1" i="0" u="none" strike="noStrike" kern="1200" cap="none" spc="0" normalizeH="0" baseline="0" noProof="0" dirty="0" smtClean="0">
                <a:ln>
                  <a:noFill/>
                </a:ln>
                <a:solidFill>
                  <a:srgbClr val="FF3300"/>
                </a:solidFill>
                <a:effectLst/>
                <a:uLnTx/>
                <a:uFillTx/>
                <a:latin typeface="微软雅黑" panose="020B0503020204020204" charset="-122"/>
                <a:ea typeface="微软雅黑" panose="020B0503020204020204" charset="-122"/>
                <a:cs typeface="微软雅黑" panose="020B0503020204020204" charset="-122"/>
              </a:rPr>
              <a:t>3min</a:t>
            </a:r>
            <a:r>
              <a:rPr kumimoji="0" lang="zh-CN" altLang="en-US" sz="1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接种环、试管口及塞子在火焰上</a:t>
            </a:r>
            <a:r>
              <a:rPr kumimoji="0" lang="zh-CN" altLang="en-US" sz="1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旋转烧灼</a:t>
            </a:r>
            <a:r>
              <a:rPr kumimoji="0" lang="en-US" altLang="zh-CN" sz="1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1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1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1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次；</a:t>
            </a: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无保留价值的污物、特殊感染的敷料</a:t>
            </a:r>
            <a:r>
              <a:rPr kumimoji="0" lang="zh-CN" altLang="en-US" sz="1800" b="1" i="0" u="none" strike="noStrike" kern="1200" cap="none" spc="0" normalizeH="0" baseline="0" noProof="0" dirty="0" smtClean="0">
                <a:ln>
                  <a:noFill/>
                </a:ln>
                <a:solidFill>
                  <a:srgbClr val="FF3300"/>
                </a:solidFill>
                <a:effectLst/>
                <a:uLnTx/>
                <a:uFillTx/>
                <a:latin typeface="微软雅黑" panose="020B0503020204020204" charset="-122"/>
                <a:ea typeface="微软雅黑" panose="020B0503020204020204" charset="-122"/>
                <a:cs typeface="微软雅黑" panose="020B0503020204020204" charset="-122"/>
              </a:rPr>
              <a:t>直接焚烧。</a:t>
            </a:r>
            <a:endParaRPr kumimoji="0" lang="zh-CN" altLang="en-US" sz="1800" b="1" i="0" u="none" strike="noStrike" kern="1200" cap="none" spc="0" normalizeH="0" baseline="0" noProof="0" dirty="0" smtClean="0">
              <a:ln>
                <a:noFill/>
              </a:ln>
              <a:solidFill>
                <a:srgbClr val="FF3300"/>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179" name="Text Box 11"/>
          <p:cNvSpPr txBox="1"/>
          <p:nvPr/>
        </p:nvSpPr>
        <p:spPr>
          <a:xfrm>
            <a:off x="601980" y="5859145"/>
            <a:ext cx="2205355" cy="368300"/>
          </a:xfrm>
          <a:prstGeom prst="rect">
            <a:avLst/>
          </a:prstGeom>
          <a:solidFill>
            <a:schemeClr val="accent1"/>
          </a:solidFill>
          <a:ln w="9525">
            <a:noFill/>
          </a:ln>
        </p:spPr>
        <p:txBody>
          <a:bodyPr wrap="square">
            <a:spAutoFit/>
          </a:bodyPr>
          <a:p>
            <a:pPr algn="ctr">
              <a:spcBef>
                <a:spcPct val="50000"/>
              </a:spcBef>
            </a:pPr>
            <a:r>
              <a:rPr lang="zh-CN" altLang="en-US" sz="1800" b="1" dirty="0">
                <a:solidFill>
                  <a:srgbClr val="FF0000"/>
                </a:solidFill>
                <a:latin typeface="微软雅黑" panose="020B0503020204020204" charset="-122"/>
                <a:ea typeface="微软雅黑" panose="020B0503020204020204" charset="-122"/>
              </a:rPr>
              <a:t>注意事项</a:t>
            </a:r>
            <a:endParaRPr lang="zh-CN" altLang="en-US" sz="1800" b="1" dirty="0">
              <a:solidFill>
                <a:srgbClr val="FF0000"/>
              </a:solidFill>
              <a:latin typeface="微软雅黑" panose="020B0503020204020204" charset="-122"/>
              <a:ea typeface="微软雅黑" panose="020B0503020204020204" charset="-122"/>
            </a:endParaRPr>
          </a:p>
        </p:txBody>
      </p:sp>
      <p:sp>
        <p:nvSpPr>
          <p:cNvPr id="7180" name="AutoShape 12"/>
          <p:cNvSpPr>
            <a:spLocks noChangeArrowheads="1"/>
          </p:cNvSpPr>
          <p:nvPr/>
        </p:nvSpPr>
        <p:spPr bwMode="auto">
          <a:xfrm>
            <a:off x="3719830" y="5300980"/>
            <a:ext cx="6649720" cy="1068070"/>
          </a:xfrm>
          <a:prstGeom prst="wedgeRectCallout">
            <a:avLst>
              <a:gd name="adj1" fmla="val -63139"/>
              <a:gd name="adj2" fmla="val 13198"/>
            </a:avLst>
          </a:prstGeom>
          <a:solidFill>
            <a:schemeClr val="accent1"/>
          </a:solidFill>
          <a:ln w="9525" algn="ctr">
            <a:solidFill>
              <a:schemeClr val="tx1"/>
            </a:solidFill>
            <a:miter lim="800000"/>
          </a:ln>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1800" b="0" i="0" u="none" strike="noStrike" kern="1200" cap="none" spc="0" normalizeH="0" baseline="0" noProof="0" dirty="0" smtClean="0">
                <a:ln>
                  <a:noFill/>
                </a:ln>
                <a:solidFill>
                  <a:schemeClr val="tx1"/>
                </a:solidFill>
                <a:effectLst/>
                <a:uLnTx/>
                <a:uFillTx/>
                <a:latin typeface="+mj-lt"/>
                <a:ea typeface="+mj-lt"/>
                <a:cs typeface="+mj-lt"/>
              </a:rPr>
              <a:t> </a:t>
            </a:r>
            <a:r>
              <a:rPr kumimoji="0" lang="en-US" altLang="zh-CN" sz="1800" b="1" i="0" u="none" strike="noStrike" kern="1200" cap="none" spc="0" normalizeH="0" baseline="0" noProof="0" dirty="0" smtClean="0">
                <a:ln>
                  <a:noFill/>
                </a:ln>
                <a:solidFill>
                  <a:schemeClr val="tx1"/>
                </a:solidFill>
                <a:effectLst/>
                <a:uLnTx/>
                <a:uFillTx/>
                <a:latin typeface="+mj-lt"/>
                <a:ea typeface="+mj-lt"/>
                <a:cs typeface="+mj-lt"/>
              </a:rPr>
              <a:t>①</a:t>
            </a: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燃烧过程中不得添加酒精 ②燃烧时远离易燃易爆物品 ③贵重器械和刀剪等锐器不宜采用此法灭菌</a:t>
            </a:r>
            <a:endParaRPr kumimoji="0" lang="zh-CN" altLang="en-US" sz="1800" b="1" i="0" u="none" strike="noStrike" kern="1200" cap="none" spc="0" normalizeH="0" baseline="0" noProof="0" dirty="0" smtClean="0">
              <a:ln>
                <a:noFill/>
              </a:ln>
              <a:solidFill>
                <a:schemeClr val="tx1"/>
              </a:solidFill>
              <a:effectLst/>
              <a:uLnTx/>
              <a:uFillTx/>
              <a:latin typeface="+mj-lt"/>
              <a:ea typeface="+mj-lt"/>
              <a:cs typeface="+mj-lt"/>
            </a:endParaRPr>
          </a:p>
        </p:txBody>
      </p:sp>
      <p:sp>
        <p:nvSpPr>
          <p:cNvPr id="7177" name="AutoShape 9"/>
          <p:cNvSpPr>
            <a:spLocks noChangeArrowheads="1"/>
          </p:cNvSpPr>
          <p:nvPr/>
        </p:nvSpPr>
        <p:spPr bwMode="auto">
          <a:xfrm>
            <a:off x="3431540" y="4723765"/>
            <a:ext cx="1570355" cy="394335"/>
          </a:xfrm>
          <a:prstGeom prst="wedgeRectCallout">
            <a:avLst>
              <a:gd name="adj1" fmla="val -92984"/>
              <a:gd name="adj2" fmla="val 13716"/>
            </a:avLst>
          </a:prstGeom>
          <a:solidFill>
            <a:schemeClr val="bg1"/>
          </a:solidFill>
          <a:ln w="9525">
            <a:solidFill>
              <a:schemeClr val="tx1"/>
            </a:solidFill>
            <a:miter lim="800000"/>
          </a:ln>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锐利刀剪禁用</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53262" name="Rectangle 2"/>
          <p:cNvSpPr>
            <a:spLocks noChangeArrowheads="1"/>
          </p:cNvSpPr>
          <p:nvPr/>
        </p:nvSpPr>
        <p:spPr bwMode="auto">
          <a:xfrm>
            <a:off x="602615" y="836295"/>
            <a:ext cx="8301990" cy="582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热力消毒灭菌法</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干热</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     </a:t>
            </a:r>
            <a:r>
              <a:rPr kumimoji="0" lang="en-US" altLang="zh-CN" sz="2000" b="1" i="0" u="none" strike="noStrike" kern="1200" cap="none" spc="0" normalizeH="0" baseline="0" noProof="0" dirty="0" smtClean="0">
                <a:ln>
                  <a:noFill/>
                </a:ln>
                <a:solidFill>
                  <a:schemeClr val="accent2"/>
                </a:solidFill>
                <a:effectLst/>
                <a:uLnTx/>
                <a:uFillTx/>
                <a:latin typeface="+mn-ea"/>
                <a:ea typeface="+mn-ea"/>
                <a:cs typeface="+mn-cs"/>
              </a:rPr>
              <a:t>—— </a:t>
            </a:r>
            <a:r>
              <a:rPr kumimoji="0" lang="zh-CN" altLang="en-US" sz="2000" b="1" i="0" u="none" strike="noStrike" kern="1200" cap="none" spc="0" normalizeH="0" baseline="0" noProof="0" dirty="0" smtClean="0">
                <a:ln>
                  <a:noFill/>
                </a:ln>
                <a:solidFill>
                  <a:srgbClr val="0033CC"/>
                </a:solidFill>
                <a:effectLst/>
                <a:uLnTx/>
                <a:uFillTx/>
                <a:latin typeface="+mn-ea"/>
                <a:ea typeface="+mn-ea"/>
                <a:cs typeface="+mn-cs"/>
              </a:rPr>
              <a:t>燃烧灭菌法</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 </a:t>
            </a:r>
            <a:endParaRPr kumimoji="0" lang="en-US"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174"/>
                                        </p:tgtEl>
                                        <p:attrNameLst>
                                          <p:attrName>style.visibility</p:attrName>
                                        </p:attrNameLst>
                                      </p:cBhvr>
                                      <p:to>
                                        <p:strVal val="visible"/>
                                      </p:to>
                                    </p:set>
                                    <p:animEffect transition="in" filter="slide(fromBottom)">
                                      <p:cBhvr>
                                        <p:cTn id="7" dur="500"/>
                                        <p:tgtEl>
                                          <p:spTgt spid="717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7174"/>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7172"/>
                                        </p:tgtEl>
                                        <p:attrNameLst>
                                          <p:attrName>style.visibility</p:attrName>
                                        </p:attrNameLst>
                                      </p:cBhvr>
                                      <p:to>
                                        <p:strVal val="visible"/>
                                      </p:to>
                                    </p:set>
                                    <p:anim calcmode="lin" valueType="num">
                                      <p:cBhvr additive="base">
                                        <p:cTn id="16" dur="500" fill="hold"/>
                                        <p:tgtEl>
                                          <p:spTgt spid="7172"/>
                                        </p:tgtEl>
                                        <p:attrNameLst>
                                          <p:attrName>ppt_x</p:attrName>
                                        </p:attrNameLst>
                                      </p:cBhvr>
                                      <p:tavLst>
                                        <p:tav tm="0">
                                          <p:val>
                                            <p:strVal val="0-#ppt_w/2"/>
                                          </p:val>
                                        </p:tav>
                                        <p:tav tm="100000">
                                          <p:val>
                                            <p:strVal val="#ppt_x"/>
                                          </p:val>
                                        </p:tav>
                                      </p:tavLst>
                                    </p:anim>
                                    <p:anim calcmode="lin" valueType="num">
                                      <p:cBhvr additive="base">
                                        <p:cTn id="17" dur="500" fill="hold"/>
                                        <p:tgtEl>
                                          <p:spTgt spid="7172"/>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175"/>
                                        </p:tgtEl>
                                        <p:attrNameLst>
                                          <p:attrName>style.visibility</p:attrName>
                                        </p:attrNameLst>
                                      </p:cBhvr>
                                      <p:to>
                                        <p:strVal val="visible"/>
                                      </p:to>
                                    </p:set>
                                    <p:animEffect transition="in" filter="checkerboard(across)">
                                      <p:cBhvr>
                                        <p:cTn id="22" dur="500"/>
                                        <p:tgtEl>
                                          <p:spTgt spid="717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1" nodeType="clickEffect">
                                  <p:stCondLst>
                                    <p:cond delay="0"/>
                                  </p:stCondLst>
                                  <p:childTnLst>
                                    <p:animEffect transition="out" filter="blinds(horizontal)">
                                      <p:cBhvr>
                                        <p:cTn id="26" dur="500"/>
                                        <p:tgtEl>
                                          <p:spTgt spid="7175"/>
                                        </p:tgtEl>
                                      </p:cBhvr>
                                    </p:animEffect>
                                    <p:set>
                                      <p:cBhvr>
                                        <p:cTn id="27" dur="1" fill="hold">
                                          <p:stCondLst>
                                            <p:cond delay="499"/>
                                          </p:stCondLst>
                                        </p:cTn>
                                        <p:tgtEl>
                                          <p:spTgt spid="717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7173"/>
                                        </p:tgtEl>
                                        <p:attrNameLst>
                                          <p:attrName>style.visibility</p:attrName>
                                        </p:attrNameLst>
                                      </p:cBhvr>
                                      <p:to>
                                        <p:strVal val="visible"/>
                                      </p:to>
                                    </p:set>
                                    <p:anim calcmode="lin" valueType="num">
                                      <p:cBhvr additive="base">
                                        <p:cTn id="32" dur="500" fill="hold"/>
                                        <p:tgtEl>
                                          <p:spTgt spid="7173"/>
                                        </p:tgtEl>
                                        <p:attrNameLst>
                                          <p:attrName>ppt_x</p:attrName>
                                        </p:attrNameLst>
                                      </p:cBhvr>
                                      <p:tavLst>
                                        <p:tav tm="0">
                                          <p:val>
                                            <p:strVal val="0-#ppt_w/2"/>
                                          </p:val>
                                        </p:tav>
                                        <p:tav tm="100000">
                                          <p:val>
                                            <p:strVal val="#ppt_x"/>
                                          </p:val>
                                        </p:tav>
                                      </p:tavLst>
                                    </p:anim>
                                    <p:anim calcmode="lin" valueType="num">
                                      <p:cBhvr additive="base">
                                        <p:cTn id="33" dur="500" fill="hold"/>
                                        <p:tgtEl>
                                          <p:spTgt spid="7173"/>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1" nodeType="clickEffect">
                                  <p:stCondLst>
                                    <p:cond delay="0"/>
                                  </p:stCondLst>
                                  <p:childTnLst>
                                    <p:set>
                                      <p:cBhvr>
                                        <p:cTn id="37" dur="1" fill="hold">
                                          <p:stCondLst>
                                            <p:cond delay="0"/>
                                          </p:stCondLst>
                                        </p:cTn>
                                        <p:tgtEl>
                                          <p:spTgt spid="7178"/>
                                        </p:tgtEl>
                                        <p:attrNameLst>
                                          <p:attrName>style.visibility</p:attrName>
                                        </p:attrNameLst>
                                      </p:cBhvr>
                                      <p:to>
                                        <p:strVal val="visible"/>
                                      </p:to>
                                    </p:set>
                                    <p:animEffect transition="in" filter="blinds(horizontal)">
                                      <p:cBhvr>
                                        <p:cTn id="38" dur="500"/>
                                        <p:tgtEl>
                                          <p:spTgt spid="7178"/>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xit" presetSubtype="10" fill="hold" grpId="0" nodeType="clickEffect">
                                  <p:stCondLst>
                                    <p:cond delay="0"/>
                                  </p:stCondLst>
                                  <p:childTnLst>
                                    <p:animEffect transition="out" filter="blinds(horizontal)">
                                      <p:cBhvr>
                                        <p:cTn id="42" dur="500"/>
                                        <p:tgtEl>
                                          <p:spTgt spid="7178"/>
                                        </p:tgtEl>
                                      </p:cBhvr>
                                    </p:animEffect>
                                    <p:set>
                                      <p:cBhvr>
                                        <p:cTn id="43" dur="1" fill="hold">
                                          <p:stCondLst>
                                            <p:cond delay="499"/>
                                          </p:stCondLst>
                                        </p:cTn>
                                        <p:tgtEl>
                                          <p:spTgt spid="7178"/>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7176"/>
                                        </p:tgtEl>
                                        <p:attrNameLst>
                                          <p:attrName>style.visibility</p:attrName>
                                        </p:attrNameLst>
                                      </p:cBhvr>
                                      <p:to>
                                        <p:strVal val="visible"/>
                                      </p:to>
                                    </p:set>
                                    <p:anim calcmode="lin" valueType="num">
                                      <p:cBhvr additive="base">
                                        <p:cTn id="48" dur="500" fill="hold"/>
                                        <p:tgtEl>
                                          <p:spTgt spid="7176"/>
                                        </p:tgtEl>
                                        <p:attrNameLst>
                                          <p:attrName>ppt_x</p:attrName>
                                        </p:attrNameLst>
                                      </p:cBhvr>
                                      <p:tavLst>
                                        <p:tav tm="0">
                                          <p:val>
                                            <p:strVal val="0-#ppt_w/2"/>
                                          </p:val>
                                        </p:tav>
                                        <p:tav tm="100000">
                                          <p:val>
                                            <p:strVal val="#ppt_x"/>
                                          </p:val>
                                        </p:tav>
                                      </p:tavLst>
                                    </p:anim>
                                    <p:anim calcmode="lin" valueType="num">
                                      <p:cBhvr additive="base">
                                        <p:cTn id="49" dur="500" fill="hold"/>
                                        <p:tgtEl>
                                          <p:spTgt spid="7176"/>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 presetClass="entr" presetSubtype="16" fill="hold" grpId="0" nodeType="clickEffect">
                                  <p:stCondLst>
                                    <p:cond delay="0"/>
                                  </p:stCondLst>
                                  <p:childTnLst>
                                    <p:set>
                                      <p:cBhvr>
                                        <p:cTn id="53" dur="1" fill="hold">
                                          <p:stCondLst>
                                            <p:cond delay="0"/>
                                          </p:stCondLst>
                                        </p:cTn>
                                        <p:tgtEl>
                                          <p:spTgt spid="7177"/>
                                        </p:tgtEl>
                                        <p:attrNameLst>
                                          <p:attrName>style.visibility</p:attrName>
                                        </p:attrNameLst>
                                      </p:cBhvr>
                                      <p:to>
                                        <p:strVal val="visible"/>
                                      </p:to>
                                    </p:set>
                                    <p:animEffect transition="in" filter="box(in)">
                                      <p:cBhvr>
                                        <p:cTn id="54" dur="500"/>
                                        <p:tgtEl>
                                          <p:spTgt spid="7177"/>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xit" presetSubtype="10" fill="hold" grpId="1" nodeType="clickEffect">
                                  <p:stCondLst>
                                    <p:cond delay="0"/>
                                  </p:stCondLst>
                                  <p:childTnLst>
                                    <p:animEffect transition="out" filter="blinds(horizontal)">
                                      <p:cBhvr>
                                        <p:cTn id="58" dur="500"/>
                                        <p:tgtEl>
                                          <p:spTgt spid="7177"/>
                                        </p:tgtEl>
                                      </p:cBhvr>
                                    </p:animEffect>
                                    <p:set>
                                      <p:cBhvr>
                                        <p:cTn id="59" dur="1" fill="hold">
                                          <p:stCondLst>
                                            <p:cond delay="499"/>
                                          </p:stCondLst>
                                        </p:cTn>
                                        <p:tgtEl>
                                          <p:spTgt spid="7177"/>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7179"/>
                                        </p:tgtEl>
                                        <p:attrNameLst>
                                          <p:attrName>style.visibility</p:attrName>
                                        </p:attrNameLst>
                                      </p:cBhvr>
                                      <p:to>
                                        <p:strVal val="visible"/>
                                      </p:to>
                                    </p:set>
                                    <p:animEffect transition="in" filter="blinds(horizontal)">
                                      <p:cBhvr>
                                        <p:cTn id="64" dur="500"/>
                                        <p:tgtEl>
                                          <p:spTgt spid="7179"/>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7180"/>
                                        </p:tgtEl>
                                        <p:attrNameLst>
                                          <p:attrName>style.visibility</p:attrName>
                                        </p:attrNameLst>
                                      </p:cBhvr>
                                      <p:to>
                                        <p:strVal val="visible"/>
                                      </p:to>
                                    </p:set>
                                    <p:animEffect transition="in" filter="blinds(horizontal)">
                                      <p:cBhvr>
                                        <p:cTn id="69" dur="500"/>
                                        <p:tgtEl>
                                          <p:spTgt spid="7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bldLvl="0" animBg="1"/>
      <p:bldP spid="7173" grpId="0" bldLvl="0" animBg="1"/>
      <p:bldP spid="7174" grpId="0" bldLvl="0" animBg="1"/>
      <p:bldP spid="7174" grpId="1" bldLvl="0" animBg="1"/>
      <p:bldP spid="7175" grpId="0" bldLvl="0" animBg="1"/>
      <p:bldP spid="7175" grpId="1" bldLvl="0" animBg="1"/>
      <p:bldP spid="7176" grpId="0" bldLvl="0" animBg="1"/>
      <p:bldP spid="7178" grpId="0" bldLvl="0" animBg="1"/>
      <p:bldP spid="7178" grpId="1" bldLvl="0" animBg="1"/>
      <p:bldP spid="7179" grpId="0" bldLvl="0" animBg="1"/>
      <p:bldP spid="7180" grpId="0" bldLvl="0" animBg="1"/>
      <p:bldP spid="7177" grpId="0" bldLvl="0" animBg="1"/>
      <p:bldP spid="7177" grpId="1"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Rectangle 3"/>
          <p:cNvSpPr>
            <a:spLocks noGrp="1" noChangeArrowheads="1"/>
          </p:cNvSpPr>
          <p:nvPr>
            <p:ph idx="4294967295"/>
          </p:nvPr>
        </p:nvSpPr>
        <p:spPr>
          <a:xfrm>
            <a:off x="479425" y="2132965"/>
            <a:ext cx="11414760" cy="4464685"/>
          </a:xfrm>
        </p:spPr>
        <p:txBody>
          <a:bodyPr vert="horz" wrap="square" lIns="121920" tIns="60960" rIns="121920" bIns="60960" numCol="1" rtlCol="0" anchor="t" anchorCtr="0" compatLnSpc="1">
            <a:normAutofit/>
          </a:bodyPr>
          <a:lstStyle/>
          <a:p>
            <a:pPr marL="342900" marR="0" lvl="0" indent="0" algn="l" defTabSz="914400" rtl="0" eaLnBrk="1" fontAlgn="auto" latinLnBrk="0" hangingPunct="1">
              <a:lnSpc>
                <a:spcPct val="150000"/>
              </a:lnSpc>
              <a:spcBef>
                <a:spcPct val="0"/>
              </a:spcBef>
              <a:spcAft>
                <a:spcPts val="0"/>
              </a:spcAft>
              <a:buClr>
                <a:schemeClr val="tx1"/>
              </a:buClr>
              <a:buSzTx/>
              <a:buFont typeface="Wingdings" panose="05000000000000000000" pitchFamily="2" charset="2"/>
              <a:buChar char="u"/>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特点：灭菌效果可靠。</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0" algn="l" defTabSz="914400" rtl="0" eaLnBrk="1" fontAlgn="auto" latinLnBrk="0" hangingPunct="1">
              <a:lnSpc>
                <a:spcPct val="150000"/>
              </a:lnSpc>
              <a:spcBef>
                <a:spcPct val="0"/>
              </a:spcBef>
              <a:spcAft>
                <a:spcPts val="0"/>
              </a:spcAft>
              <a:buClr>
                <a:schemeClr val="tx1"/>
              </a:buClr>
              <a:buSzTx/>
              <a:buFont typeface="Wingdings" panose="05000000000000000000" pitchFamily="2" charset="2"/>
              <a:buChar char="u"/>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应用：适用于在高温下不变质、不损坏、不蒸发的物品。</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0" algn="l" defTabSz="914400" rtl="0" eaLnBrk="1" fontAlgn="auto" latinLnBrk="0" hangingPunct="1">
              <a:lnSpc>
                <a:spcPct val="150000"/>
              </a:lnSpc>
              <a:spcBef>
                <a:spcPct val="0"/>
              </a:spcBef>
              <a:spcAft>
                <a:spcPts val="0"/>
              </a:spcAft>
              <a:buClr>
                <a:schemeClr val="tx1"/>
              </a:buClr>
              <a:buSzTx/>
              <a:buFont typeface="Wingdings" panose="05000000000000000000" pitchFamily="2" charset="2"/>
              <a:buChar char="u"/>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禁忌：纤维织物、塑料制品。</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0" algn="l" defTabSz="914400" rtl="0" eaLnBrk="1" fontAlgn="auto" latinLnBrk="0" hangingPunct="1">
              <a:lnSpc>
                <a:spcPct val="150000"/>
              </a:lnSpc>
              <a:spcBef>
                <a:spcPct val="0"/>
              </a:spcBef>
              <a:spcAft>
                <a:spcPts val="0"/>
              </a:spcAft>
              <a:buClr>
                <a:schemeClr val="tx1"/>
              </a:buClr>
              <a:buSzTx/>
              <a:buFont typeface="Wingdings" panose="05000000000000000000" pitchFamily="2" charset="2"/>
              <a:buChar char="u"/>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方法：</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0" algn="l" defTabSz="914400" rtl="0" eaLnBrk="1" fontAlgn="auto" latinLnBrk="0" hangingPunct="1">
              <a:lnSpc>
                <a:spcPct val="150000"/>
              </a:lnSpc>
              <a:spcBef>
                <a:spcPct val="20000"/>
              </a:spcBef>
              <a:spcAft>
                <a:spcPts val="0"/>
              </a:spcAft>
              <a:buClrTx/>
              <a:buSzTx/>
              <a:buFont typeface="Arial" panose="020B0604020202020204" pitchFamily="34" charset="0"/>
              <a:buChar char="•"/>
              <a:defRPr/>
            </a:pP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消毒</a:t>
            </a:r>
            <a:r>
              <a:rPr kumimoji="0" lang="zh-CN" altLang="en-US" sz="2000" b="1" i="0" u="none" strike="noStrike" kern="1200" cap="none" spc="0" normalizeH="0" baseline="0" noProof="0" dirty="0" smtClean="0">
                <a:ln>
                  <a:noFill/>
                </a:ln>
                <a:solidFill>
                  <a:srgbClr val="000000"/>
                </a:solidFill>
                <a:effectLst/>
                <a:uLnTx/>
                <a:uFillTx/>
                <a:latin typeface="+mn-ea"/>
                <a:ea typeface="+mn-ea"/>
                <a:cs typeface="+mn-cs"/>
              </a:rPr>
              <a:t>：</a:t>
            </a:r>
            <a:r>
              <a:rPr kumimoji="0" lang="en-US" altLang="zh-CN" sz="2000" b="1" i="0" u="none" strike="noStrike" kern="1200" cap="none" spc="0" normalizeH="0" baseline="0" noProof="0" dirty="0" smtClean="0">
                <a:ln>
                  <a:noFill/>
                </a:ln>
                <a:solidFill>
                  <a:srgbClr val="000000"/>
                </a:solidFill>
                <a:effectLst/>
                <a:uLnTx/>
                <a:uFillTx/>
                <a:latin typeface="+mn-ea"/>
                <a:ea typeface="+mn-ea"/>
                <a:cs typeface="+mn-cs"/>
              </a:rPr>
              <a:t>120~140℃</a:t>
            </a:r>
            <a:r>
              <a:rPr kumimoji="0" lang="zh-CN" altLang="en-US" sz="2000" b="1" i="0" u="none" strike="noStrike" kern="1200" cap="none" spc="0" normalizeH="0" baseline="0" noProof="0" dirty="0" smtClean="0">
                <a:ln>
                  <a:noFill/>
                </a:ln>
                <a:solidFill>
                  <a:srgbClr val="000000"/>
                </a:solidFill>
                <a:effectLst/>
                <a:uLnTx/>
                <a:uFillTx/>
                <a:latin typeface="+mn-ea"/>
                <a:ea typeface="+mn-ea"/>
                <a:cs typeface="+mn-cs"/>
              </a:rPr>
              <a:t>，</a:t>
            </a:r>
            <a:r>
              <a:rPr kumimoji="0" lang="en-US" altLang="zh-CN" sz="2000" b="1" i="0" u="none" strike="noStrike" kern="1200" cap="none" spc="0" normalizeH="0" baseline="0" noProof="0" dirty="0" smtClean="0">
                <a:ln>
                  <a:noFill/>
                </a:ln>
                <a:solidFill>
                  <a:srgbClr val="000000"/>
                </a:solidFill>
                <a:effectLst/>
                <a:uLnTx/>
                <a:uFillTx/>
                <a:latin typeface="+mn-ea"/>
                <a:ea typeface="+mn-ea"/>
                <a:cs typeface="+mn-cs"/>
              </a:rPr>
              <a:t>10～20min</a:t>
            </a:r>
            <a:endParaRPr kumimoji="0" lang="zh-CN" altLang="en-US" sz="2000" b="1" i="0" u="none" strike="noStrike" kern="1200" cap="none" spc="0" normalizeH="0" baseline="0" noProof="0" dirty="0" smtClean="0">
              <a:ln>
                <a:noFill/>
              </a:ln>
              <a:solidFill>
                <a:srgbClr val="000000"/>
              </a:solidFill>
              <a:effectLst/>
              <a:uLnTx/>
              <a:uFillTx/>
              <a:latin typeface="+mn-ea"/>
              <a:ea typeface="+mn-ea"/>
              <a:cs typeface="+mn-cs"/>
            </a:endParaRPr>
          </a:p>
          <a:p>
            <a:pPr marL="342900" marR="0" lvl="0" indent="0" algn="l" defTabSz="914400" rtl="0" eaLnBrk="1" fontAlgn="auto" latinLnBrk="0" hangingPunct="1">
              <a:lnSpc>
                <a:spcPct val="150000"/>
              </a:lnSpc>
              <a:spcBef>
                <a:spcPct val="20000"/>
              </a:spcBef>
              <a:spcAft>
                <a:spcPts val="0"/>
              </a:spcAft>
              <a:buClrTx/>
              <a:buSzTx/>
              <a:buFont typeface="Arial" panose="020B0604020202020204" pitchFamily="34" charset="0"/>
              <a:buChar char="•"/>
              <a:defRPr/>
            </a:pP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灭菌：</a:t>
            </a:r>
            <a:r>
              <a:rPr kumimoji="0" lang="en-US" altLang="zh-CN" sz="2000" b="1" i="0" u="none" strike="noStrike" kern="1200" cap="none" spc="0" normalizeH="0" baseline="0" noProof="0" dirty="0" smtClean="0">
                <a:ln>
                  <a:noFill/>
                </a:ln>
                <a:solidFill>
                  <a:srgbClr val="000000"/>
                </a:solidFill>
                <a:effectLst/>
                <a:uLnTx/>
                <a:uFillTx/>
                <a:latin typeface="+mn-ea"/>
                <a:ea typeface="+mn-ea"/>
                <a:cs typeface="+mn-cs"/>
              </a:rPr>
              <a:t>160℃</a:t>
            </a:r>
            <a:r>
              <a:rPr kumimoji="0" lang="zh-CN" altLang="en-US" sz="2000" b="1" i="0" u="none" strike="noStrike" kern="1200" cap="none" spc="0" normalizeH="0" baseline="0" noProof="0" dirty="0" smtClean="0">
                <a:ln>
                  <a:noFill/>
                </a:ln>
                <a:solidFill>
                  <a:srgbClr val="000000"/>
                </a:solidFill>
                <a:effectLst/>
                <a:uLnTx/>
                <a:uFillTx/>
                <a:latin typeface="+mn-ea"/>
                <a:ea typeface="+mn-ea"/>
                <a:cs typeface="+mn-cs"/>
              </a:rPr>
              <a:t>，</a:t>
            </a:r>
            <a:r>
              <a:rPr kumimoji="0" lang="en-US" altLang="zh-CN" sz="2000" b="1" i="0" u="none" strike="noStrike" kern="1200" cap="none" spc="0" normalizeH="0" baseline="0" noProof="0" dirty="0" smtClean="0">
                <a:ln>
                  <a:noFill/>
                </a:ln>
                <a:solidFill>
                  <a:srgbClr val="000000"/>
                </a:solidFill>
                <a:effectLst/>
                <a:uLnTx/>
                <a:uFillTx/>
                <a:latin typeface="+mn-ea"/>
                <a:ea typeface="+mn-ea"/>
                <a:cs typeface="+mn-cs"/>
              </a:rPr>
              <a:t>2h;   </a:t>
            </a:r>
            <a:endParaRPr kumimoji="0" lang="en-US" altLang="zh-CN" sz="2000" b="1" i="0" u="none" strike="noStrike" kern="1200" cap="none" spc="0" normalizeH="0" baseline="0" noProof="0" dirty="0" smtClean="0">
              <a:ln>
                <a:noFill/>
              </a:ln>
              <a:solidFill>
                <a:srgbClr val="000000"/>
              </a:solidFill>
              <a:effectLst/>
              <a:uLnTx/>
              <a:uFillTx/>
              <a:latin typeface="+mn-ea"/>
              <a:ea typeface="+mn-ea"/>
              <a:cs typeface="+mn-cs"/>
            </a:endParaRPr>
          </a:p>
          <a:p>
            <a:pPr marL="342900" marR="0" lvl="0" indent="0" algn="l" defTabSz="914400" rtl="0" eaLnBrk="1" fontAlgn="auto" latinLnBrk="0" hangingPunct="1">
              <a:lnSpc>
                <a:spcPct val="150000"/>
              </a:lnSpc>
              <a:spcBef>
                <a:spcPct val="20000"/>
              </a:spcBef>
              <a:spcAft>
                <a:spcPts val="0"/>
              </a:spcAft>
              <a:buClrTx/>
              <a:buSzTx/>
              <a:buFontTx/>
              <a:buNone/>
              <a:defRPr/>
            </a:pPr>
            <a:r>
              <a:rPr kumimoji="0" lang="en-US" altLang="zh-CN" sz="2000" b="1" i="0" u="none" strike="noStrike" kern="1200" cap="none" spc="0" normalizeH="0" baseline="0" noProof="0" dirty="0" smtClean="0">
                <a:ln>
                  <a:noFill/>
                </a:ln>
                <a:solidFill>
                  <a:srgbClr val="000000"/>
                </a:solidFill>
                <a:effectLst/>
                <a:uLnTx/>
                <a:uFillTx/>
                <a:latin typeface="+mn-ea"/>
                <a:ea typeface="+mn-ea"/>
                <a:cs typeface="+mn-cs"/>
              </a:rPr>
              <a:t>            170℃</a:t>
            </a:r>
            <a:r>
              <a:rPr kumimoji="0" lang="zh-CN" altLang="en-US" sz="2000" b="1" i="0" u="none" strike="noStrike" kern="1200" cap="none" spc="0" normalizeH="0" baseline="0" noProof="0" dirty="0" smtClean="0">
                <a:ln>
                  <a:noFill/>
                </a:ln>
                <a:solidFill>
                  <a:srgbClr val="000000"/>
                </a:solidFill>
                <a:effectLst/>
                <a:uLnTx/>
                <a:uFillTx/>
                <a:latin typeface="+mn-ea"/>
                <a:ea typeface="+mn-ea"/>
                <a:cs typeface="+mn-cs"/>
              </a:rPr>
              <a:t>,</a:t>
            </a:r>
            <a:r>
              <a:rPr kumimoji="0" lang="en-US" altLang="zh-CN" sz="2000" b="1" i="0" u="none" strike="noStrike" kern="1200" cap="none" spc="0" normalizeH="0" baseline="0" noProof="0" dirty="0" smtClean="0">
                <a:ln>
                  <a:noFill/>
                </a:ln>
                <a:solidFill>
                  <a:srgbClr val="000000"/>
                </a:solidFill>
                <a:effectLst/>
                <a:uLnTx/>
                <a:uFillTx/>
                <a:latin typeface="+mn-ea"/>
                <a:ea typeface="+mn-ea"/>
                <a:cs typeface="+mn-cs"/>
              </a:rPr>
              <a:t>1h;    </a:t>
            </a:r>
            <a:endParaRPr kumimoji="0" lang="en-US" altLang="zh-CN" sz="2000" b="1" i="0" u="none" strike="noStrike" kern="1200" cap="none" spc="0" normalizeH="0" baseline="0" noProof="0" dirty="0" smtClean="0">
              <a:ln>
                <a:noFill/>
              </a:ln>
              <a:solidFill>
                <a:srgbClr val="000000"/>
              </a:solidFill>
              <a:effectLst/>
              <a:uLnTx/>
              <a:uFillTx/>
              <a:latin typeface="+mn-ea"/>
              <a:ea typeface="+mn-ea"/>
              <a:cs typeface="+mn-cs"/>
            </a:endParaRPr>
          </a:p>
          <a:p>
            <a:pPr marL="342900" marR="0" lvl="0" indent="0" algn="l" defTabSz="914400" rtl="0" eaLnBrk="1" fontAlgn="auto" latinLnBrk="0" hangingPunct="1">
              <a:lnSpc>
                <a:spcPct val="150000"/>
              </a:lnSpc>
              <a:spcBef>
                <a:spcPct val="20000"/>
              </a:spcBef>
              <a:spcAft>
                <a:spcPts val="0"/>
              </a:spcAft>
              <a:buClrTx/>
              <a:buSzTx/>
              <a:buFontTx/>
              <a:buNone/>
              <a:defRPr/>
            </a:pPr>
            <a:r>
              <a:rPr kumimoji="0" lang="en-US" altLang="zh-CN" sz="2000" b="1" i="0" u="none" strike="noStrike" kern="1200" cap="none" spc="0" normalizeH="0" baseline="0" noProof="0" dirty="0" smtClean="0">
                <a:ln>
                  <a:noFill/>
                </a:ln>
                <a:solidFill>
                  <a:srgbClr val="000000"/>
                </a:solidFill>
                <a:effectLst/>
                <a:uLnTx/>
                <a:uFillTx/>
                <a:latin typeface="+mn-ea"/>
                <a:ea typeface="+mn-ea"/>
                <a:cs typeface="+mn-cs"/>
              </a:rPr>
              <a:t>            180℃</a:t>
            </a:r>
            <a:r>
              <a:rPr kumimoji="0" lang="zh-CN" altLang="en-US" sz="2000" b="1" i="0" u="none" strike="noStrike" kern="1200" cap="none" spc="0" normalizeH="0" baseline="0" noProof="0" dirty="0" smtClean="0">
                <a:ln>
                  <a:noFill/>
                </a:ln>
                <a:solidFill>
                  <a:srgbClr val="000000"/>
                </a:solidFill>
                <a:effectLst/>
                <a:uLnTx/>
                <a:uFillTx/>
                <a:latin typeface="+mn-ea"/>
                <a:ea typeface="+mn-ea"/>
                <a:cs typeface="+mn-cs"/>
              </a:rPr>
              <a:t>,</a:t>
            </a:r>
            <a:r>
              <a:rPr kumimoji="0" lang="en-US" altLang="zh-CN" sz="2000" b="1" i="0" u="none" strike="noStrike" kern="1200" cap="none" spc="0" normalizeH="0" baseline="0" noProof="0" dirty="0" smtClean="0">
                <a:ln>
                  <a:noFill/>
                </a:ln>
                <a:solidFill>
                  <a:srgbClr val="000000"/>
                </a:solidFill>
                <a:effectLst/>
                <a:uLnTx/>
                <a:uFillTx/>
                <a:latin typeface="+mn-ea"/>
                <a:ea typeface="+mn-ea"/>
                <a:cs typeface="+mn-cs"/>
              </a:rPr>
              <a:t>30min;</a:t>
            </a:r>
            <a:endParaRPr kumimoji="0" lang="zh-CN" altLang="en-US" sz="2000" b="1" i="0" u="none" strike="noStrike" kern="1200" cap="none" spc="0" normalizeH="0" baseline="0" noProof="0" dirty="0" smtClean="0">
              <a:ln>
                <a:noFill/>
              </a:ln>
              <a:solidFill>
                <a:srgbClr val="000000"/>
              </a:solidFill>
              <a:effectLst/>
              <a:uLnTx/>
              <a:uFillTx/>
              <a:latin typeface="+mn-ea"/>
              <a:ea typeface="+mn-ea"/>
              <a:cs typeface="+mn-cs"/>
            </a:endParaRPr>
          </a:p>
        </p:txBody>
      </p:sp>
      <p:sp>
        <p:nvSpPr>
          <p:cNvPr id="54277" name="Rectangle 2"/>
          <p:cNvSpPr>
            <a:spLocks noChangeArrowheads="1"/>
          </p:cNvSpPr>
          <p:nvPr/>
        </p:nvSpPr>
        <p:spPr bwMode="auto">
          <a:xfrm>
            <a:off x="479425" y="1124586"/>
            <a:ext cx="6144684" cy="865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热力消毒灭菌法</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干热</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      </a:t>
            </a:r>
            <a:r>
              <a:rPr kumimoji="0" lang="en-US" altLang="zh-CN" sz="2000" b="1" i="0" u="none" strike="noStrike" kern="1200" cap="none" spc="0" normalizeH="0" baseline="0" noProof="0" dirty="0" smtClean="0">
                <a:ln>
                  <a:noFill/>
                </a:ln>
                <a:solidFill>
                  <a:schemeClr val="accent2"/>
                </a:solidFill>
                <a:effectLst/>
                <a:uLnTx/>
                <a:uFillTx/>
                <a:latin typeface="+mn-ea"/>
                <a:ea typeface="+mn-ea"/>
                <a:cs typeface="+mn-cs"/>
              </a:rPr>
              <a:t>—— </a:t>
            </a:r>
            <a:r>
              <a:rPr kumimoji="0" lang="zh-CN" altLang="en-US" sz="2000" b="1" i="0" u="none" strike="noStrike" kern="1200" cap="none" spc="0" normalizeH="0" baseline="0" noProof="0" dirty="0" smtClean="0">
                <a:ln>
                  <a:noFill/>
                </a:ln>
                <a:solidFill>
                  <a:srgbClr val="0033CC"/>
                </a:solidFill>
                <a:effectLst/>
                <a:uLnTx/>
                <a:uFillTx/>
                <a:latin typeface="+mn-ea"/>
                <a:ea typeface="+mn-ea"/>
                <a:cs typeface="+mn-cs"/>
              </a:rPr>
              <a:t>干烤灭菌法</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 </a:t>
            </a:r>
            <a:endParaRPr kumimoji="0" lang="en-US"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pic>
        <p:nvPicPr>
          <p:cNvPr id="100" name="图片 99"/>
          <p:cNvPicPr/>
          <p:nvPr/>
        </p:nvPicPr>
        <p:blipFill>
          <a:blip r:embed="rId2"/>
          <a:stretch>
            <a:fillRect/>
          </a:stretch>
        </p:blipFill>
        <p:spPr>
          <a:xfrm>
            <a:off x="8472170" y="1916430"/>
            <a:ext cx="2780665" cy="3680460"/>
          </a:xfrm>
          <a:prstGeom prst="cloud">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195">
                                            <p:txEl>
                                              <p:charRg st="0" end="11"/>
                                            </p:txEl>
                                          </p:spTgt>
                                        </p:tgtEl>
                                        <p:attrNameLst>
                                          <p:attrName>style.visibility</p:attrName>
                                        </p:attrNameLst>
                                      </p:cBhvr>
                                      <p:to>
                                        <p:strVal val="visible"/>
                                      </p:to>
                                    </p:set>
                                    <p:animEffect transition="in" filter="checkerboard(across)">
                                      <p:cBhvr>
                                        <p:cTn id="7" dur="500"/>
                                        <p:tgtEl>
                                          <p:spTgt spid="8195">
                                            <p:txEl>
                                              <p:charRg st="0"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195">
                                            <p:txEl>
                                              <p:charRg st="11" end="37"/>
                                            </p:txEl>
                                          </p:spTgt>
                                        </p:tgtEl>
                                        <p:attrNameLst>
                                          <p:attrName>style.visibility</p:attrName>
                                        </p:attrNameLst>
                                      </p:cBhvr>
                                      <p:to>
                                        <p:strVal val="visible"/>
                                      </p:to>
                                    </p:set>
                                    <p:animEffect transition="in" filter="checkerboard(across)">
                                      <p:cBhvr>
                                        <p:cTn id="12" dur="500"/>
                                        <p:tgtEl>
                                          <p:spTgt spid="8195">
                                            <p:txEl>
                                              <p:charRg st="11" end="3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8195">
                                            <p:txEl>
                                              <p:charRg st="37" end="51"/>
                                            </p:txEl>
                                          </p:spTgt>
                                        </p:tgtEl>
                                        <p:attrNameLst>
                                          <p:attrName>style.visibility</p:attrName>
                                        </p:attrNameLst>
                                      </p:cBhvr>
                                      <p:to>
                                        <p:strVal val="visible"/>
                                      </p:to>
                                    </p:set>
                                    <p:animEffect transition="in" filter="checkerboard(across)">
                                      <p:cBhvr>
                                        <p:cTn id="17" dur="500"/>
                                        <p:tgtEl>
                                          <p:spTgt spid="8195">
                                            <p:txEl>
                                              <p:charRg st="37" end="5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8195">
                                            <p:txEl>
                                              <p:charRg st="51" end="55"/>
                                            </p:txEl>
                                          </p:spTgt>
                                        </p:tgtEl>
                                        <p:attrNameLst>
                                          <p:attrName>style.visibility</p:attrName>
                                        </p:attrNameLst>
                                      </p:cBhvr>
                                      <p:to>
                                        <p:strVal val="visible"/>
                                      </p:to>
                                    </p:set>
                                    <p:animEffect transition="in" filter="checkerboard(across)">
                                      <p:cBhvr>
                                        <p:cTn id="22" dur="500"/>
                                        <p:tgtEl>
                                          <p:spTgt spid="8195">
                                            <p:txEl>
                                              <p:charRg st="51" end="5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8195">
                                            <p:txEl>
                                              <p:charRg st="55" end="76"/>
                                            </p:txEl>
                                          </p:spTgt>
                                        </p:tgtEl>
                                        <p:attrNameLst>
                                          <p:attrName>style.visibility</p:attrName>
                                        </p:attrNameLst>
                                      </p:cBhvr>
                                      <p:to>
                                        <p:strVal val="visible"/>
                                      </p:to>
                                    </p:set>
                                    <p:animEffect transition="in" filter="checkerboard(across)">
                                      <p:cBhvr>
                                        <p:cTn id="27" dur="500"/>
                                        <p:tgtEl>
                                          <p:spTgt spid="8195">
                                            <p:txEl>
                                              <p:charRg st="55" end="7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8195">
                                            <p:txEl>
                                              <p:charRg st="76" end="91"/>
                                            </p:txEl>
                                          </p:spTgt>
                                        </p:tgtEl>
                                        <p:attrNameLst>
                                          <p:attrName>style.visibility</p:attrName>
                                        </p:attrNameLst>
                                      </p:cBhvr>
                                      <p:to>
                                        <p:strVal val="visible"/>
                                      </p:to>
                                    </p:set>
                                    <p:animEffect transition="in" filter="checkerboard(across)">
                                      <p:cBhvr>
                                        <p:cTn id="32" dur="500"/>
                                        <p:tgtEl>
                                          <p:spTgt spid="8195">
                                            <p:txEl>
                                              <p:charRg st="76" end="91"/>
                                            </p:txEl>
                                          </p:spTgt>
                                        </p:tgtEl>
                                      </p:cBhvr>
                                    </p:animEffect>
                                  </p:childTnLst>
                                </p:cTn>
                              </p:par>
                            </p:childTnLst>
                          </p:cTn>
                        </p:par>
                        <p:par>
                          <p:cTn id="33" fill="hold">
                            <p:stCondLst>
                              <p:cond delay="500"/>
                            </p:stCondLst>
                            <p:childTnLst>
                              <p:par>
                                <p:cTn id="34" presetID="5" presetClass="entr" presetSubtype="10" fill="hold" grpId="0" nodeType="afterEffect">
                                  <p:stCondLst>
                                    <p:cond delay="0"/>
                                  </p:stCondLst>
                                  <p:childTnLst>
                                    <p:set>
                                      <p:cBhvr>
                                        <p:cTn id="35" dur="1" fill="hold">
                                          <p:stCondLst>
                                            <p:cond delay="0"/>
                                          </p:stCondLst>
                                        </p:cTn>
                                        <p:tgtEl>
                                          <p:spTgt spid="8195">
                                            <p:txEl>
                                              <p:charRg st="91" end="116"/>
                                            </p:txEl>
                                          </p:spTgt>
                                        </p:tgtEl>
                                        <p:attrNameLst>
                                          <p:attrName>style.visibility</p:attrName>
                                        </p:attrNameLst>
                                      </p:cBhvr>
                                      <p:to>
                                        <p:strVal val="visible"/>
                                      </p:to>
                                    </p:set>
                                    <p:animEffect transition="in" filter="checkerboard(across)">
                                      <p:cBhvr>
                                        <p:cTn id="36" dur="500"/>
                                        <p:tgtEl>
                                          <p:spTgt spid="8195">
                                            <p:txEl>
                                              <p:charRg st="91" end="116"/>
                                            </p:txEl>
                                          </p:spTgt>
                                        </p:tgtEl>
                                      </p:cBhvr>
                                    </p:animEffect>
                                  </p:childTnLst>
                                </p:cTn>
                              </p:par>
                            </p:childTnLst>
                          </p:cTn>
                        </p:par>
                        <p:par>
                          <p:cTn id="37" fill="hold">
                            <p:stCondLst>
                              <p:cond delay="1000"/>
                            </p:stCondLst>
                            <p:childTnLst>
                              <p:par>
                                <p:cTn id="38" presetID="5" presetClass="entr" presetSubtype="10" fill="hold" grpId="0" nodeType="afterEffect">
                                  <p:stCondLst>
                                    <p:cond delay="0"/>
                                  </p:stCondLst>
                                  <p:childTnLst>
                                    <p:set>
                                      <p:cBhvr>
                                        <p:cTn id="39" dur="1" fill="hold">
                                          <p:stCondLst>
                                            <p:cond delay="0"/>
                                          </p:stCondLst>
                                        </p:cTn>
                                        <p:tgtEl>
                                          <p:spTgt spid="8195">
                                            <p:txEl>
                                              <p:charRg st="116" end="140"/>
                                            </p:txEl>
                                          </p:spTgt>
                                        </p:tgtEl>
                                        <p:attrNameLst>
                                          <p:attrName>style.visibility</p:attrName>
                                        </p:attrNameLst>
                                      </p:cBhvr>
                                      <p:to>
                                        <p:strVal val="visible"/>
                                      </p:to>
                                    </p:set>
                                    <p:animEffect transition="in" filter="checkerboard(across)">
                                      <p:cBhvr>
                                        <p:cTn id="40" dur="500"/>
                                        <p:tgtEl>
                                          <p:spTgt spid="8195">
                                            <p:txEl>
                                              <p:charRg st="116" end="1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300" name="Rectangle 2"/>
          <p:cNvSpPr>
            <a:spLocks noChangeArrowheads="1"/>
          </p:cNvSpPr>
          <p:nvPr/>
        </p:nvSpPr>
        <p:spPr bwMode="auto">
          <a:xfrm>
            <a:off x="478790" y="1413510"/>
            <a:ext cx="10068560" cy="865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热力消毒灭菌法</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湿热</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         </a:t>
            </a:r>
            <a:r>
              <a:rPr kumimoji="0" lang="en-US" altLang="zh-CN" sz="2000" b="1" i="0" u="none" strike="noStrike" kern="1200" cap="none" spc="0" normalizeH="0" baseline="0" noProof="0" dirty="0" smtClean="0">
                <a:ln>
                  <a:noFill/>
                </a:ln>
                <a:solidFill>
                  <a:schemeClr val="accent2"/>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0033CC"/>
                </a:solidFill>
                <a:effectLst/>
                <a:uLnTx/>
                <a:uFillTx/>
                <a:latin typeface="+mn-ea"/>
                <a:ea typeface="+mn-ea"/>
                <a:cs typeface="+mn-cs"/>
              </a:rPr>
              <a:t>煮沸消毒法</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 </a:t>
            </a:r>
            <a:endParaRPr kumimoji="0" lang="en-US"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8195" name="Rectangle 3"/>
          <p:cNvSpPr>
            <a:spLocks noChangeArrowheads="1"/>
          </p:cNvSpPr>
          <p:nvPr/>
        </p:nvSpPr>
        <p:spPr bwMode="auto">
          <a:xfrm>
            <a:off x="478790" y="2565400"/>
            <a:ext cx="5803900" cy="2917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效果及要求：</a:t>
            </a:r>
            <a:endParaRPr kumimoji="0" lang="zh-CN" altLang="en-US" sz="1800" b="1" i="0" u="none" strike="noStrike" kern="1200" cap="none" spc="0" normalizeH="0" baseline="0" noProof="0" dirty="0" smtClean="0">
              <a:ln>
                <a:noFill/>
              </a:ln>
              <a:solidFill>
                <a:srgbClr val="FF0000"/>
              </a:solidFill>
              <a:effectLst/>
              <a:uLnTx/>
              <a:uFillTx/>
              <a:latin typeface="+mj-lt"/>
              <a:ea typeface="+mj-lt"/>
              <a:cs typeface="+mj-lt"/>
            </a:endParaRPr>
          </a:p>
          <a:p>
            <a:pPr marL="342900" marR="0" lvl="0" indent="0" algn="just" defTabSz="914400" rtl="0" eaLnBrk="1" fontAlgn="base" latinLnBrk="0" hangingPunct="1">
              <a:lnSpc>
                <a:spcPct val="150000"/>
              </a:lnSpc>
              <a:spcBef>
                <a:spcPct val="20000"/>
              </a:spcBef>
              <a:spcAft>
                <a:spcPct val="0"/>
              </a:spcAft>
              <a:buClrTx/>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       煮沸</a:t>
            </a:r>
            <a:r>
              <a:rPr kumimoji="0" lang="en-US" altLang="zh-CN" sz="1800" b="1" i="0" u="none" strike="noStrike" kern="1200" cap="none" spc="0" normalizeH="0" baseline="0" noProof="0" dirty="0" smtClean="0">
                <a:ln>
                  <a:noFill/>
                </a:ln>
                <a:solidFill>
                  <a:schemeClr val="tx1"/>
                </a:solidFill>
                <a:effectLst/>
                <a:uLnTx/>
                <a:uFillTx/>
                <a:latin typeface="+mj-lt"/>
                <a:ea typeface="+mj-lt"/>
                <a:cs typeface="+mj-lt"/>
              </a:rPr>
              <a:t>100℃</a:t>
            </a: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a:t>
            </a:r>
            <a:r>
              <a:rPr kumimoji="0" lang="en-US" altLang="zh-CN" sz="1800" b="1" i="0" u="none" strike="noStrike" kern="1200" cap="none" spc="0" normalizeH="0" baseline="0" noProof="0" dirty="0" smtClean="0">
                <a:ln>
                  <a:noFill/>
                </a:ln>
                <a:solidFill>
                  <a:schemeClr val="tx1"/>
                </a:solidFill>
                <a:effectLst/>
                <a:uLnTx/>
                <a:uFillTx/>
                <a:latin typeface="+mj-lt"/>
                <a:ea typeface="+mj-lt"/>
                <a:cs typeface="+mj-lt"/>
              </a:rPr>
              <a:t>5～10min</a:t>
            </a: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，达到消毒效果</a:t>
            </a:r>
            <a:endParaRPr kumimoji="0" lang="zh-CN" altLang="en-US" sz="1800" b="1" i="0" u="none" strike="noStrike" kern="1200" cap="none" spc="0" normalizeH="0" baseline="0" noProof="0" dirty="0" smtClean="0">
              <a:ln>
                <a:noFill/>
              </a:ln>
              <a:solidFill>
                <a:schemeClr val="tx1"/>
              </a:solidFill>
              <a:effectLst/>
              <a:uLnTx/>
              <a:uFillTx/>
              <a:latin typeface="+mj-lt"/>
              <a:ea typeface="+mj-lt"/>
              <a:cs typeface="+mj-lt"/>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增强效果的方法：</a:t>
            </a:r>
            <a:endParaRPr kumimoji="0" lang="zh-CN" altLang="en-US" sz="1800" b="1" i="0" u="none" strike="noStrike" kern="1200" cap="none" spc="0" normalizeH="0" baseline="0" noProof="0" dirty="0" smtClean="0">
              <a:ln>
                <a:noFill/>
              </a:ln>
              <a:solidFill>
                <a:schemeClr val="tx1"/>
              </a:solidFill>
              <a:effectLst/>
              <a:uLnTx/>
              <a:uFillTx/>
              <a:latin typeface="+mj-lt"/>
              <a:ea typeface="+mj-lt"/>
              <a:cs typeface="+mj-lt"/>
            </a:endParaRPr>
          </a:p>
          <a:p>
            <a:pPr marL="342900" marR="0" lvl="0" indent="0" algn="just" defTabSz="914400" rtl="0" eaLnBrk="1" fontAlgn="base" latinLnBrk="0" hangingPunct="1">
              <a:lnSpc>
                <a:spcPct val="150000"/>
              </a:lnSpc>
              <a:spcBef>
                <a:spcPct val="20000"/>
              </a:spcBef>
              <a:spcAft>
                <a:spcPct val="0"/>
              </a:spcAft>
              <a:buClrTx/>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      水中加碳酸氢钠至</a:t>
            </a:r>
            <a:r>
              <a:rPr kumimoji="0" lang="en-US" altLang="zh-CN" sz="1800" b="1" i="0" u="none" strike="noStrike" kern="1200" cap="none" spc="0" normalizeH="0" baseline="0" noProof="0" dirty="0" smtClean="0">
                <a:ln>
                  <a:noFill/>
                </a:ln>
                <a:solidFill>
                  <a:schemeClr val="tx1"/>
                </a:solidFill>
                <a:effectLst/>
                <a:uLnTx/>
                <a:uFillTx/>
                <a:latin typeface="+mj-lt"/>
                <a:ea typeface="+mj-lt"/>
                <a:cs typeface="+mj-lt"/>
              </a:rPr>
              <a:t>1%～2%</a:t>
            </a: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的浓度，可使水的沸点提高至</a:t>
            </a:r>
            <a:r>
              <a:rPr kumimoji="0" lang="en-US" altLang="zh-CN" sz="1800" b="1" i="0" u="none" strike="noStrike" kern="1200" cap="none" spc="0" normalizeH="0" baseline="0" noProof="0" dirty="0" smtClean="0">
                <a:ln>
                  <a:noFill/>
                </a:ln>
                <a:solidFill>
                  <a:schemeClr val="tx1"/>
                </a:solidFill>
                <a:effectLst/>
                <a:uLnTx/>
                <a:uFillTx/>
                <a:latin typeface="+mj-lt"/>
                <a:ea typeface="+mj-lt"/>
                <a:cs typeface="+mj-lt"/>
              </a:rPr>
              <a:t>105℃</a:t>
            </a: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，增强灭菌效果，去污、防锈。</a:t>
            </a:r>
            <a:endParaRPr kumimoji="0" lang="zh-CN" altLang="en-US" sz="1800" b="1" i="0" u="none" strike="noStrike" kern="1200" cap="none" spc="0" normalizeH="0" baseline="0" noProof="0" dirty="0" smtClean="0">
              <a:ln>
                <a:noFill/>
              </a:ln>
              <a:solidFill>
                <a:srgbClr val="000000"/>
              </a:solidFill>
              <a:effectLst/>
              <a:uLnTx/>
              <a:uFillTx/>
              <a:latin typeface="+mj-lt"/>
              <a:ea typeface="+mj-lt"/>
              <a:cs typeface="+mj-lt"/>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适用对象：</a:t>
            </a:r>
            <a:endParaRPr kumimoji="0" lang="zh-CN" altLang="en-US" sz="1800" b="1" i="0" u="none" strike="noStrike" kern="1200" cap="none" spc="0" normalizeH="0" baseline="0" noProof="0" dirty="0" smtClean="0">
              <a:ln>
                <a:noFill/>
              </a:ln>
              <a:solidFill>
                <a:schemeClr val="tx1"/>
              </a:solidFill>
              <a:effectLst/>
              <a:uLnTx/>
              <a:uFillTx/>
              <a:latin typeface="+mj-lt"/>
              <a:ea typeface="+mj-lt"/>
              <a:cs typeface="+mj-lt"/>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      耐高温、耐潮湿的物品。</a:t>
            </a:r>
            <a:endParaRPr kumimoji="0" lang="zh-CN" altLang="en-US" sz="1800" b="1" i="0" u="none" strike="noStrike" kern="1200" cap="none" spc="0" normalizeH="0" baseline="0" noProof="0" dirty="0" smtClean="0">
              <a:ln>
                <a:noFill/>
              </a:ln>
              <a:solidFill>
                <a:schemeClr val="tx1"/>
              </a:solidFill>
              <a:effectLst/>
              <a:uLnTx/>
              <a:uFillTx/>
              <a:latin typeface="+mj-lt"/>
              <a:ea typeface="+mj-lt"/>
              <a:cs typeface="+mj-lt"/>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rgbClr val="FF3300"/>
                </a:solidFill>
                <a:effectLst/>
                <a:uLnTx/>
                <a:uFillTx/>
                <a:latin typeface="+mj-lt"/>
                <a:ea typeface="+mj-lt"/>
                <a:cs typeface="+mj-lt"/>
              </a:rPr>
              <a:t>      </a:t>
            </a:r>
            <a:r>
              <a:rPr kumimoji="0" lang="zh-CN" altLang="en-US" sz="1800" b="1" i="0" u="none" strike="noStrike" kern="1200" cap="none" spc="0" normalizeH="0" baseline="0" noProof="0" dirty="0" smtClean="0">
                <a:ln>
                  <a:noFill/>
                </a:ln>
                <a:solidFill>
                  <a:srgbClr val="FF0000"/>
                </a:solidFill>
                <a:effectLst/>
                <a:uLnTx/>
                <a:uFillTx/>
                <a:latin typeface="+mj-lt"/>
                <a:ea typeface="+mj-lt"/>
                <a:cs typeface="+mj-lt"/>
              </a:rPr>
              <a:t>不能用于外科手术器械的灭菌</a:t>
            </a: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 </a:t>
            </a:r>
            <a:endParaRPr kumimoji="0" lang="zh-CN" altLang="en-US" sz="1800" b="1" i="0" u="none" strike="noStrike" kern="1200" cap="none" spc="0" normalizeH="0" baseline="0" noProof="0" dirty="0" smtClean="0">
              <a:ln>
                <a:noFill/>
              </a:ln>
              <a:solidFill>
                <a:schemeClr val="tx1"/>
              </a:solidFill>
              <a:effectLst/>
              <a:uLnTx/>
              <a:uFillTx/>
              <a:latin typeface="+mj-lt"/>
              <a:ea typeface="+mj-lt"/>
              <a:cs typeface="+mj-lt"/>
            </a:endParaRPr>
          </a:p>
          <a:p>
            <a:pPr marL="342900" marR="0" lvl="0" indent="0" algn="l" defTabSz="914400" rtl="0" eaLnBrk="1" fontAlgn="base" latinLnBrk="0" hangingPunct="1">
              <a:lnSpc>
                <a:spcPct val="125000"/>
              </a:lnSpc>
              <a:spcBef>
                <a:spcPct val="20000"/>
              </a:spcBef>
              <a:spcAft>
                <a:spcPct val="0"/>
              </a:spcAft>
              <a:buClrTx/>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     </a:t>
            </a:r>
            <a:endParaRPr kumimoji="0" lang="zh-CN" altLang="en-US" sz="1800" b="1" i="0" u="none" strike="noStrike" kern="1200" cap="none" spc="0" normalizeH="0" baseline="0" noProof="0" dirty="0" smtClean="0">
              <a:ln>
                <a:noFill/>
              </a:ln>
              <a:solidFill>
                <a:schemeClr val="tx1"/>
              </a:solidFill>
              <a:effectLst/>
              <a:uLnTx/>
              <a:uFillTx/>
              <a:latin typeface="+mj-lt"/>
              <a:ea typeface="+mj-lt"/>
              <a:cs typeface="+mj-lt"/>
            </a:endParaRPr>
          </a:p>
        </p:txBody>
      </p:sp>
      <p:sp>
        <p:nvSpPr>
          <p:cNvPr id="23" name="Title 6"/>
          <p:cNvSpPr txBox="1"/>
          <p:nvPr>
            <p:custDataLst>
              <p:tags r:id="rId1"/>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pic>
        <p:nvPicPr>
          <p:cNvPr id="101" name="图片 100"/>
          <p:cNvPicPr/>
          <p:nvPr/>
        </p:nvPicPr>
        <p:blipFill>
          <a:blip r:embed="rId2"/>
          <a:stretch>
            <a:fillRect/>
          </a:stretch>
        </p:blipFill>
        <p:spPr>
          <a:xfrm>
            <a:off x="6887845" y="2420620"/>
            <a:ext cx="4973955" cy="232981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195">
                                            <p:txEl>
                                              <p:charRg st="0" end="7"/>
                                            </p:txEl>
                                          </p:spTgt>
                                        </p:tgtEl>
                                        <p:attrNameLst>
                                          <p:attrName>style.visibility</p:attrName>
                                        </p:attrNameLst>
                                      </p:cBhvr>
                                      <p:to>
                                        <p:strVal val="visible"/>
                                      </p:to>
                                    </p:set>
                                    <p:animEffect transition="in" filter="checkerboard(across)">
                                      <p:cBhvr>
                                        <p:cTn id="7" dur="500"/>
                                        <p:tgtEl>
                                          <p:spTgt spid="8195">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195">
                                            <p:txEl>
                                              <p:charRg st="7" end="36"/>
                                            </p:txEl>
                                          </p:spTgt>
                                        </p:tgtEl>
                                        <p:attrNameLst>
                                          <p:attrName>style.visibility</p:attrName>
                                        </p:attrNameLst>
                                      </p:cBhvr>
                                      <p:to>
                                        <p:strVal val="visible"/>
                                      </p:to>
                                    </p:set>
                                    <p:animEffect transition="in" filter="checkerboard(across)">
                                      <p:cBhvr>
                                        <p:cTn id="12" dur="500"/>
                                        <p:tgtEl>
                                          <p:spTgt spid="8195">
                                            <p:txEl>
                                              <p:charRg st="7" end="36"/>
                                            </p:txEl>
                                          </p:spTgt>
                                        </p:tgtEl>
                                      </p:cBhvr>
                                    </p:animEffect>
                                  </p:childTnLst>
                                </p:cTn>
                              </p:par>
                            </p:childTnLst>
                          </p:cTn>
                        </p:par>
                        <p:par>
                          <p:cTn id="13" fill="hold">
                            <p:stCondLst>
                              <p:cond delay="500"/>
                            </p:stCondLst>
                            <p:childTnLst>
                              <p:par>
                                <p:cTn id="14" presetID="5" presetClass="entr" presetSubtype="10" fill="hold" grpId="0" nodeType="afterEffect">
                                  <p:stCondLst>
                                    <p:cond delay="0"/>
                                  </p:stCondLst>
                                  <p:childTnLst>
                                    <p:set>
                                      <p:cBhvr>
                                        <p:cTn id="15" dur="1" fill="hold">
                                          <p:stCondLst>
                                            <p:cond delay="0"/>
                                          </p:stCondLst>
                                        </p:cTn>
                                        <p:tgtEl>
                                          <p:spTgt spid="8195">
                                            <p:txEl>
                                              <p:charRg st="36" end="45"/>
                                            </p:txEl>
                                          </p:spTgt>
                                        </p:tgtEl>
                                        <p:attrNameLst>
                                          <p:attrName>style.visibility</p:attrName>
                                        </p:attrNameLst>
                                      </p:cBhvr>
                                      <p:to>
                                        <p:strVal val="visible"/>
                                      </p:to>
                                    </p:set>
                                    <p:animEffect transition="in" filter="checkerboard(across)">
                                      <p:cBhvr>
                                        <p:cTn id="16" dur="500"/>
                                        <p:tgtEl>
                                          <p:spTgt spid="8195">
                                            <p:txEl>
                                              <p:charRg st="36" end="4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8195">
                                            <p:txEl>
                                              <p:charRg st="45" end="96"/>
                                            </p:txEl>
                                          </p:spTgt>
                                        </p:tgtEl>
                                        <p:attrNameLst>
                                          <p:attrName>style.visibility</p:attrName>
                                        </p:attrNameLst>
                                      </p:cBhvr>
                                      <p:to>
                                        <p:strVal val="visible"/>
                                      </p:to>
                                    </p:set>
                                    <p:animEffect transition="in" filter="checkerboard(across)">
                                      <p:cBhvr>
                                        <p:cTn id="21" dur="500"/>
                                        <p:tgtEl>
                                          <p:spTgt spid="8195">
                                            <p:txEl>
                                              <p:charRg st="45" end="9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8195">
                                            <p:txEl>
                                              <p:charRg st="96" end="102"/>
                                            </p:txEl>
                                          </p:spTgt>
                                        </p:tgtEl>
                                        <p:attrNameLst>
                                          <p:attrName>style.visibility</p:attrName>
                                        </p:attrNameLst>
                                      </p:cBhvr>
                                      <p:to>
                                        <p:strVal val="visible"/>
                                      </p:to>
                                    </p:set>
                                    <p:animEffect transition="in" filter="checkerboard(across)">
                                      <p:cBhvr>
                                        <p:cTn id="26" dur="500"/>
                                        <p:tgtEl>
                                          <p:spTgt spid="8195">
                                            <p:txEl>
                                              <p:charRg st="96" end="10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8195">
                                            <p:txEl>
                                              <p:charRg st="102" end="120"/>
                                            </p:txEl>
                                          </p:spTgt>
                                        </p:tgtEl>
                                        <p:attrNameLst>
                                          <p:attrName>style.visibility</p:attrName>
                                        </p:attrNameLst>
                                      </p:cBhvr>
                                      <p:to>
                                        <p:strVal val="visible"/>
                                      </p:to>
                                    </p:set>
                                    <p:animEffect transition="in" filter="checkerboard(across)">
                                      <p:cBhvr>
                                        <p:cTn id="31" dur="500"/>
                                        <p:tgtEl>
                                          <p:spTgt spid="8195">
                                            <p:txEl>
                                              <p:charRg st="102" end="12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8195">
                                            <p:txEl>
                                              <p:charRg st="120" end="141"/>
                                            </p:txEl>
                                          </p:spTgt>
                                        </p:tgtEl>
                                        <p:attrNameLst>
                                          <p:attrName>style.visibility</p:attrName>
                                        </p:attrNameLst>
                                      </p:cBhvr>
                                      <p:to>
                                        <p:strVal val="visible"/>
                                      </p:to>
                                    </p:set>
                                    <p:animEffect transition="in" filter="checkerboard(across)">
                                      <p:cBhvr>
                                        <p:cTn id="36" dur="500"/>
                                        <p:tgtEl>
                                          <p:spTgt spid="8195">
                                            <p:txEl>
                                              <p:charRg st="120" end="14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8195">
                                            <p:txEl>
                                              <p:charRg st="141" end="147"/>
                                            </p:txEl>
                                          </p:spTgt>
                                        </p:tgtEl>
                                        <p:attrNameLst>
                                          <p:attrName>style.visibility</p:attrName>
                                        </p:attrNameLst>
                                      </p:cBhvr>
                                      <p:to>
                                        <p:strVal val="visible"/>
                                      </p:to>
                                    </p:set>
                                    <p:animEffect transition="in" filter="checkerboard(across)">
                                      <p:cBhvr>
                                        <p:cTn id="41" dur="500"/>
                                        <p:tgtEl>
                                          <p:spTgt spid="8195">
                                            <p:txEl>
                                              <p:charRg st="141" end="14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4" name="Rectangle 2"/>
          <p:cNvSpPr>
            <a:spLocks noChangeArrowheads="1"/>
          </p:cNvSpPr>
          <p:nvPr/>
        </p:nvSpPr>
        <p:spPr bwMode="auto">
          <a:xfrm>
            <a:off x="407670" y="1051984"/>
            <a:ext cx="6144684" cy="865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热力消毒灭菌法</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湿热</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         </a:t>
            </a:r>
            <a:r>
              <a:rPr kumimoji="0" lang="en-US" altLang="zh-CN" sz="2000" b="1" i="0" u="none" strike="noStrike" kern="1200" cap="none" spc="0" normalizeH="0" baseline="0" noProof="0" dirty="0" smtClean="0">
                <a:ln>
                  <a:noFill/>
                </a:ln>
                <a:solidFill>
                  <a:schemeClr val="accent2"/>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0033CC"/>
                </a:solidFill>
                <a:effectLst/>
                <a:uLnTx/>
                <a:uFillTx/>
                <a:latin typeface="+mn-ea"/>
                <a:ea typeface="+mn-ea"/>
                <a:cs typeface="+mn-cs"/>
              </a:rPr>
              <a:t>煮沸消毒法</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 </a:t>
            </a:r>
            <a:endParaRPr kumimoji="0" lang="en-US"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8195" name="Rectangle 3"/>
          <p:cNvSpPr>
            <a:spLocks noChangeArrowheads="1"/>
          </p:cNvSpPr>
          <p:nvPr/>
        </p:nvSpPr>
        <p:spPr bwMode="auto">
          <a:xfrm>
            <a:off x="407670" y="1988185"/>
            <a:ext cx="11233150" cy="444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方法：</a:t>
            </a:r>
            <a:endParaRPr kumimoji="0" lang="zh-CN" altLang="en-US" sz="1800" b="1" i="0" u="none" strike="noStrike" kern="1200" cap="none" spc="0" normalizeH="0" baseline="0" noProof="0" dirty="0" smtClean="0">
              <a:ln>
                <a:noFill/>
              </a:ln>
              <a:solidFill>
                <a:srgbClr val="FF0000"/>
              </a:solidFill>
              <a:effectLst/>
              <a:uLnTx/>
              <a:uFillTx/>
              <a:latin typeface="+mn-lt"/>
              <a:ea typeface="+mn-lt"/>
              <a:cs typeface="+mn-lt"/>
            </a:endParaRPr>
          </a:p>
          <a:p>
            <a:pPr marL="342900" marR="0" lvl="0" indent="0" algn="just"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      物品刷洗干净，全部浸没在水中，加热煮沸，水沸计时。</a:t>
            </a:r>
            <a:r>
              <a:rPr kumimoji="0" lang="zh-CN" altLang="en-US" sz="1800" b="0" i="0" u="none" strike="noStrike" kern="1200" cap="none" spc="0" normalizeH="0" baseline="0" noProof="0" dirty="0" smtClean="0">
                <a:ln>
                  <a:noFill/>
                </a:ln>
                <a:solidFill>
                  <a:schemeClr val="tx1"/>
                </a:solidFill>
                <a:effectLst/>
                <a:uLnTx/>
                <a:uFillTx/>
                <a:latin typeface="+mn-lt"/>
                <a:ea typeface="+mn-lt"/>
                <a:cs typeface="+mn-lt"/>
              </a:rPr>
              <a:t> </a:t>
            </a:r>
            <a:endParaRPr kumimoji="0" lang="zh-CN" altLang="en-US" sz="1800" b="1" i="0" u="none" strike="noStrike" kern="1200" cap="none" spc="0" normalizeH="0" baseline="0" noProof="0" dirty="0" smtClean="0">
              <a:ln>
                <a:noFill/>
              </a:ln>
              <a:solidFill>
                <a:schemeClr val="tx1"/>
              </a:solidFill>
              <a:effectLst/>
              <a:uLnTx/>
              <a:uFillTx/>
              <a:latin typeface="+mn-lt"/>
              <a:ea typeface="+mn-lt"/>
              <a:cs typeface="+mn-lt"/>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注意事项：</a:t>
            </a:r>
            <a:endParaRPr kumimoji="0" lang="zh-CN" altLang="en-US" sz="1800" b="1" i="0" u="none" strike="noStrike" kern="1200" cap="none" spc="0" normalizeH="0" baseline="0" noProof="0" dirty="0" smtClean="0">
              <a:ln>
                <a:noFill/>
              </a:ln>
              <a:solidFill>
                <a:schemeClr val="tx1"/>
              </a:solidFill>
              <a:effectLst/>
              <a:uLnTx/>
              <a:uFillTx/>
              <a:latin typeface="+mn-lt"/>
              <a:ea typeface="+mn-lt"/>
              <a:cs typeface="+mn-lt"/>
            </a:endParaRPr>
          </a:p>
          <a:p>
            <a:pPr marL="1143000" marR="0" lvl="2" indent="-228600" algn="just" defTabSz="914400" rtl="0" eaLnBrk="1" fontAlgn="base" latinLnBrk="0" hangingPunct="1">
              <a:lnSpc>
                <a:spcPct val="150000"/>
              </a:lnSpc>
              <a:spcBef>
                <a:spcPct val="0"/>
              </a:spcBef>
              <a:spcAft>
                <a:spcPct val="0"/>
              </a:spcAft>
              <a:buClr>
                <a:schemeClr val="tx1"/>
              </a:buClr>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①物品应洗刷干净，全部浸没于水中；</a:t>
            </a:r>
            <a:endParaRPr kumimoji="0" lang="zh-CN" altLang="en-US" sz="1800" b="1" i="0" u="none" strike="noStrike" kern="1200" cap="none" spc="0" normalizeH="0" baseline="0" noProof="0" dirty="0" smtClean="0">
              <a:ln>
                <a:noFill/>
              </a:ln>
              <a:solidFill>
                <a:schemeClr val="tx1"/>
              </a:solidFill>
              <a:effectLst/>
              <a:uLnTx/>
              <a:uFillTx/>
              <a:latin typeface="+mn-lt"/>
              <a:ea typeface="+mn-lt"/>
              <a:cs typeface="+mn-lt"/>
            </a:endParaRPr>
          </a:p>
          <a:p>
            <a:pPr marL="1143000" marR="0" lvl="2" indent="-228600" algn="just" defTabSz="914400" rtl="0" eaLnBrk="1" fontAlgn="base" latinLnBrk="0" hangingPunct="1">
              <a:lnSpc>
                <a:spcPct val="150000"/>
              </a:lnSpc>
              <a:spcBef>
                <a:spcPct val="0"/>
              </a:spcBef>
              <a:spcAft>
                <a:spcPct val="0"/>
              </a:spcAft>
              <a:buClr>
                <a:schemeClr val="tx1"/>
              </a:buClr>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②物品放置不超过容器的</a:t>
            </a:r>
            <a:r>
              <a:rPr kumimoji="0" lang="en-US" altLang="zh-CN" sz="1800" b="1" i="0" u="none" strike="noStrike" kern="1200" cap="none" spc="0" normalizeH="0" baseline="0" noProof="0" dirty="0" smtClean="0">
                <a:ln>
                  <a:noFill/>
                </a:ln>
                <a:solidFill>
                  <a:schemeClr val="tx1"/>
                </a:solidFill>
                <a:effectLst/>
                <a:uLnTx/>
                <a:uFillTx/>
                <a:latin typeface="+mn-lt"/>
                <a:ea typeface="+mn-lt"/>
                <a:cs typeface="+mn-lt"/>
              </a:rPr>
              <a:t>3/4</a:t>
            </a: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a:t>
            </a:r>
            <a:endParaRPr kumimoji="0" lang="zh-CN" altLang="en-US" sz="1800" b="1" i="0" u="none" strike="noStrike" kern="1200" cap="none" spc="0" normalizeH="0" baseline="0" noProof="0" dirty="0" smtClean="0">
              <a:ln>
                <a:noFill/>
              </a:ln>
              <a:solidFill>
                <a:schemeClr val="tx1"/>
              </a:solidFill>
              <a:effectLst/>
              <a:uLnTx/>
              <a:uFillTx/>
              <a:latin typeface="+mn-lt"/>
              <a:ea typeface="+mn-lt"/>
              <a:cs typeface="+mn-lt"/>
            </a:endParaRPr>
          </a:p>
          <a:p>
            <a:pPr marL="1143000" marR="0" lvl="2" indent="-228600" algn="just" defTabSz="914400" rtl="0" eaLnBrk="1" fontAlgn="base" latinLnBrk="0" hangingPunct="1">
              <a:lnSpc>
                <a:spcPct val="150000"/>
              </a:lnSpc>
              <a:spcBef>
                <a:spcPct val="0"/>
              </a:spcBef>
              <a:spcAft>
                <a:spcPct val="0"/>
              </a:spcAft>
              <a:buClr>
                <a:schemeClr val="tx1"/>
              </a:buClr>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③消毒时间从水沸后开始计时，中途加入重新计时；</a:t>
            </a:r>
            <a:endParaRPr kumimoji="0" lang="zh-CN" altLang="en-US" sz="1800" b="1" i="0" u="none" strike="noStrike" kern="1200" cap="none" spc="0" normalizeH="0" baseline="0" noProof="0" dirty="0" smtClean="0">
              <a:ln>
                <a:noFill/>
              </a:ln>
              <a:solidFill>
                <a:schemeClr val="tx1"/>
              </a:solidFill>
              <a:effectLst/>
              <a:uLnTx/>
              <a:uFillTx/>
              <a:latin typeface="+mn-lt"/>
              <a:ea typeface="+mn-lt"/>
              <a:cs typeface="+mn-lt"/>
            </a:endParaRPr>
          </a:p>
          <a:p>
            <a:pPr marL="1143000" marR="0" lvl="2" indent="-228600" algn="just" defTabSz="914400" rtl="0" eaLnBrk="1" fontAlgn="base" latinLnBrk="0" hangingPunct="1">
              <a:lnSpc>
                <a:spcPct val="150000"/>
              </a:lnSpc>
              <a:spcBef>
                <a:spcPct val="0"/>
              </a:spcBef>
              <a:spcAft>
                <a:spcPct val="0"/>
              </a:spcAft>
              <a:buClr>
                <a:schemeClr val="tx1"/>
              </a:buClr>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④轴节器械及带盖容器应打开，大小相同的碗、盆不能叠放；</a:t>
            </a:r>
            <a:endParaRPr kumimoji="0" lang="zh-CN" altLang="en-US" sz="1800" b="1" i="0" u="none" strike="noStrike" kern="1200" cap="none" spc="0" normalizeH="0" baseline="0" noProof="0" dirty="0" smtClean="0">
              <a:ln>
                <a:noFill/>
              </a:ln>
              <a:solidFill>
                <a:schemeClr val="tx1"/>
              </a:solidFill>
              <a:effectLst/>
              <a:uLnTx/>
              <a:uFillTx/>
              <a:latin typeface="+mn-lt"/>
              <a:ea typeface="+mn-lt"/>
              <a:cs typeface="+mn-lt"/>
            </a:endParaRPr>
          </a:p>
          <a:p>
            <a:pPr marL="1143000" marR="0" lvl="2" indent="-228600" algn="just" defTabSz="914400" rtl="0" eaLnBrk="1" fontAlgn="base" latinLnBrk="0" hangingPunct="1">
              <a:lnSpc>
                <a:spcPct val="150000"/>
              </a:lnSpc>
              <a:spcBef>
                <a:spcPct val="0"/>
              </a:spcBef>
              <a:spcAft>
                <a:spcPct val="0"/>
              </a:spcAft>
              <a:buClr>
                <a:schemeClr val="tx1"/>
              </a:buClr>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⑤玻璃类物品放冷水或温水中煮沸，橡胶类物品水沸后放入，煮沸 </a:t>
            </a:r>
            <a:r>
              <a:rPr kumimoji="0" lang="en-US" altLang="zh-CN" sz="1800" b="1" i="0" u="none" strike="noStrike" kern="1200" cap="none" spc="0" normalizeH="0" baseline="0" noProof="0" dirty="0" smtClean="0">
                <a:ln>
                  <a:noFill/>
                </a:ln>
                <a:solidFill>
                  <a:schemeClr val="tx1"/>
                </a:solidFill>
                <a:effectLst/>
                <a:uLnTx/>
                <a:uFillTx/>
                <a:latin typeface="+mn-lt"/>
                <a:ea typeface="+mn-lt"/>
                <a:cs typeface="+mn-lt"/>
              </a:rPr>
              <a:t>3</a:t>
            </a: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a:t>
            </a:r>
            <a:r>
              <a:rPr kumimoji="0" lang="en-US" altLang="zh-CN" sz="1800" b="1" i="0" u="none" strike="noStrike" kern="1200" cap="none" spc="0" normalizeH="0" baseline="0" noProof="0" dirty="0" smtClean="0">
                <a:ln>
                  <a:noFill/>
                </a:ln>
                <a:solidFill>
                  <a:schemeClr val="tx1"/>
                </a:solidFill>
                <a:effectLst/>
                <a:uLnTx/>
                <a:uFillTx/>
                <a:latin typeface="+mn-lt"/>
                <a:ea typeface="+mn-lt"/>
                <a:cs typeface="+mn-lt"/>
              </a:rPr>
              <a:t>5min</a:t>
            </a: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取出，空腔导管应在腔内充满水；</a:t>
            </a:r>
            <a:endParaRPr kumimoji="0" lang="zh-CN" altLang="en-US" sz="1800" b="1" i="0" u="none" strike="noStrike" kern="1200" cap="none" spc="0" normalizeH="0" baseline="0" noProof="0" dirty="0" smtClean="0">
              <a:ln>
                <a:noFill/>
              </a:ln>
              <a:solidFill>
                <a:schemeClr val="tx1"/>
              </a:solidFill>
              <a:effectLst/>
              <a:uLnTx/>
              <a:uFillTx/>
              <a:latin typeface="+mn-lt"/>
              <a:ea typeface="+mn-lt"/>
              <a:cs typeface="+mn-lt"/>
            </a:endParaRPr>
          </a:p>
          <a:p>
            <a:pPr marL="1143000" marR="0" lvl="2" indent="-228600" algn="just" defTabSz="914400" rtl="0" eaLnBrk="1" fontAlgn="base" latinLnBrk="0" hangingPunct="1">
              <a:lnSpc>
                <a:spcPct val="150000"/>
              </a:lnSpc>
              <a:spcBef>
                <a:spcPct val="0"/>
              </a:spcBef>
              <a:spcAft>
                <a:spcPct val="0"/>
              </a:spcAft>
              <a:buClr>
                <a:schemeClr val="tx1"/>
              </a:buClr>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⑥海拔每增高</a:t>
            </a:r>
            <a:r>
              <a:rPr kumimoji="0" lang="en-US" altLang="zh-CN" sz="1800" b="1" i="0" u="none" strike="noStrike" kern="1200" cap="none" spc="0" normalizeH="0" baseline="0" noProof="0" dirty="0" smtClean="0">
                <a:ln>
                  <a:noFill/>
                </a:ln>
                <a:solidFill>
                  <a:schemeClr val="tx1"/>
                </a:solidFill>
                <a:effectLst/>
                <a:uLnTx/>
                <a:uFillTx/>
                <a:latin typeface="+mn-lt"/>
                <a:ea typeface="+mn-lt"/>
                <a:cs typeface="+mn-lt"/>
              </a:rPr>
              <a:t>300m</a:t>
            </a: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，需延长煮沸时间</a:t>
            </a:r>
            <a:r>
              <a:rPr kumimoji="0" lang="en-US" altLang="zh-CN" sz="1800" b="1" i="0" u="none" strike="noStrike" kern="1200" cap="none" spc="0" normalizeH="0" baseline="0" noProof="0" dirty="0" smtClean="0">
                <a:ln>
                  <a:noFill/>
                </a:ln>
                <a:solidFill>
                  <a:schemeClr val="tx1"/>
                </a:solidFill>
                <a:effectLst/>
                <a:uLnTx/>
                <a:uFillTx/>
                <a:latin typeface="+mn-lt"/>
                <a:ea typeface="+mn-lt"/>
                <a:cs typeface="+mn-lt"/>
              </a:rPr>
              <a:t>2min</a:t>
            </a: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，或用加压煮锅。</a:t>
            </a: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    </a:t>
            </a:r>
            <a:endParaRPr kumimoji="0" lang="zh-CN" altLang="en-US" sz="1800" b="1" i="0" u="none" strike="noStrike" kern="1200" cap="none" spc="0" normalizeH="0" baseline="0" noProof="0" dirty="0" smtClean="0">
              <a:ln>
                <a:noFill/>
              </a:ln>
              <a:solidFill>
                <a:schemeClr val="tx1"/>
              </a:solidFill>
              <a:effectLst/>
              <a:uLnTx/>
              <a:uFillTx/>
              <a:latin typeface="+mn-lt"/>
              <a:ea typeface="+mn-lt"/>
              <a:cs typeface="+mn-lt"/>
            </a:endParaRPr>
          </a:p>
          <a:p>
            <a:pPr marL="342900" marR="0" lvl="0" indent="0" algn="just" defTabSz="914400" rtl="0" eaLnBrk="1" fontAlgn="base" latinLnBrk="0" hangingPunct="1">
              <a:lnSpc>
                <a:spcPct val="150000"/>
              </a:lnSpc>
              <a:spcBef>
                <a:spcPct val="20000"/>
              </a:spcBef>
              <a:spcAft>
                <a:spcPct val="0"/>
              </a:spcAft>
              <a:buClrTx/>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     </a:t>
            </a:r>
            <a:endParaRPr kumimoji="0" lang="zh-CN" altLang="en-US" sz="1800" b="1" i="0" u="none" strike="noStrike" kern="1200" cap="none" spc="0" normalizeH="0" baseline="0" noProof="0" dirty="0" smtClean="0">
              <a:ln>
                <a:noFill/>
              </a:ln>
              <a:solidFill>
                <a:schemeClr val="tx1"/>
              </a:solidFill>
              <a:effectLst/>
              <a:uLnTx/>
              <a:uFillTx/>
              <a:latin typeface="+mn-lt"/>
              <a:ea typeface="+mn-lt"/>
              <a:cs typeface="+mn-lt"/>
            </a:endParaRPr>
          </a:p>
        </p:txBody>
      </p:sp>
      <p:sp>
        <p:nvSpPr>
          <p:cNvPr id="23" name="Title 6"/>
          <p:cNvSpPr txBox="1"/>
          <p:nvPr>
            <p:custDataLst>
              <p:tags r:id="rId1"/>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195">
                                            <p:txEl>
                                              <p:charRg st="0" end="4"/>
                                            </p:txEl>
                                          </p:spTgt>
                                        </p:tgtEl>
                                        <p:attrNameLst>
                                          <p:attrName>style.visibility</p:attrName>
                                        </p:attrNameLst>
                                      </p:cBhvr>
                                      <p:to>
                                        <p:strVal val="visible"/>
                                      </p:to>
                                    </p:set>
                                    <p:animEffect transition="in" filter="checkerboard(across)">
                                      <p:cBhvr>
                                        <p:cTn id="7" dur="500"/>
                                        <p:tgtEl>
                                          <p:spTgt spid="8195">
                                            <p:txEl>
                                              <p:charRg st="0"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195">
                                            <p:txEl>
                                              <p:charRg st="4" end="37"/>
                                            </p:txEl>
                                          </p:spTgt>
                                        </p:tgtEl>
                                        <p:attrNameLst>
                                          <p:attrName>style.visibility</p:attrName>
                                        </p:attrNameLst>
                                      </p:cBhvr>
                                      <p:to>
                                        <p:strVal val="visible"/>
                                      </p:to>
                                    </p:set>
                                    <p:animEffect transition="in" filter="checkerboard(across)">
                                      <p:cBhvr>
                                        <p:cTn id="12" dur="500"/>
                                        <p:tgtEl>
                                          <p:spTgt spid="8195">
                                            <p:txEl>
                                              <p:charRg st="4" end="3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8195">
                                            <p:txEl>
                                              <p:charRg st="37" end="43"/>
                                            </p:txEl>
                                          </p:spTgt>
                                        </p:tgtEl>
                                        <p:attrNameLst>
                                          <p:attrName>style.visibility</p:attrName>
                                        </p:attrNameLst>
                                      </p:cBhvr>
                                      <p:to>
                                        <p:strVal val="visible"/>
                                      </p:to>
                                    </p:set>
                                    <p:animEffect transition="in" filter="checkerboard(across)">
                                      <p:cBhvr>
                                        <p:cTn id="17" dur="500"/>
                                        <p:tgtEl>
                                          <p:spTgt spid="8195">
                                            <p:txEl>
                                              <p:charRg st="37" end="4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8195">
                                            <p:txEl>
                                              <p:charRg st="43" end="61"/>
                                            </p:txEl>
                                          </p:spTgt>
                                        </p:tgtEl>
                                        <p:attrNameLst>
                                          <p:attrName>style.visibility</p:attrName>
                                        </p:attrNameLst>
                                      </p:cBhvr>
                                      <p:to>
                                        <p:strVal val="visible"/>
                                      </p:to>
                                    </p:set>
                                    <p:animEffect transition="in" filter="checkerboard(across)">
                                      <p:cBhvr>
                                        <p:cTn id="22" dur="500"/>
                                        <p:tgtEl>
                                          <p:spTgt spid="8195">
                                            <p:txEl>
                                              <p:charRg st="43" end="61"/>
                                            </p:txEl>
                                          </p:spTgt>
                                        </p:tgtEl>
                                      </p:cBhvr>
                                    </p:animEffect>
                                  </p:childTnLst>
                                </p:cTn>
                              </p:par>
                            </p:childTnLst>
                          </p:cTn>
                        </p:par>
                        <p:par>
                          <p:cTn id="23" fill="hold">
                            <p:stCondLst>
                              <p:cond delay="500"/>
                            </p:stCondLst>
                            <p:childTnLst>
                              <p:par>
                                <p:cTn id="24" presetID="5" presetClass="entr" presetSubtype="10" fill="hold" grpId="0" nodeType="afterEffect">
                                  <p:stCondLst>
                                    <p:cond delay="0"/>
                                  </p:stCondLst>
                                  <p:childTnLst>
                                    <p:set>
                                      <p:cBhvr>
                                        <p:cTn id="25" dur="1" fill="hold">
                                          <p:stCondLst>
                                            <p:cond delay="0"/>
                                          </p:stCondLst>
                                        </p:cTn>
                                        <p:tgtEl>
                                          <p:spTgt spid="8195">
                                            <p:txEl>
                                              <p:charRg st="61" end="77"/>
                                            </p:txEl>
                                          </p:spTgt>
                                        </p:tgtEl>
                                        <p:attrNameLst>
                                          <p:attrName>style.visibility</p:attrName>
                                        </p:attrNameLst>
                                      </p:cBhvr>
                                      <p:to>
                                        <p:strVal val="visible"/>
                                      </p:to>
                                    </p:set>
                                    <p:animEffect transition="in" filter="checkerboard(across)">
                                      <p:cBhvr>
                                        <p:cTn id="26" dur="500"/>
                                        <p:tgtEl>
                                          <p:spTgt spid="8195">
                                            <p:txEl>
                                              <p:charRg st="61" end="77"/>
                                            </p:txEl>
                                          </p:spTgt>
                                        </p:tgtEl>
                                      </p:cBhvr>
                                    </p:animEffect>
                                  </p:childTnLst>
                                </p:cTn>
                              </p:par>
                            </p:childTnLst>
                          </p:cTn>
                        </p:par>
                        <p:par>
                          <p:cTn id="27" fill="hold">
                            <p:stCondLst>
                              <p:cond delay="1000"/>
                            </p:stCondLst>
                            <p:childTnLst>
                              <p:par>
                                <p:cTn id="28" presetID="5" presetClass="entr" presetSubtype="10" fill="hold" grpId="0" nodeType="afterEffect">
                                  <p:stCondLst>
                                    <p:cond delay="0"/>
                                  </p:stCondLst>
                                  <p:childTnLst>
                                    <p:set>
                                      <p:cBhvr>
                                        <p:cTn id="29" dur="1" fill="hold">
                                          <p:stCondLst>
                                            <p:cond delay="0"/>
                                          </p:stCondLst>
                                        </p:cTn>
                                        <p:tgtEl>
                                          <p:spTgt spid="8195">
                                            <p:txEl>
                                              <p:charRg st="77" end="101"/>
                                            </p:txEl>
                                          </p:spTgt>
                                        </p:tgtEl>
                                        <p:attrNameLst>
                                          <p:attrName>style.visibility</p:attrName>
                                        </p:attrNameLst>
                                      </p:cBhvr>
                                      <p:to>
                                        <p:strVal val="visible"/>
                                      </p:to>
                                    </p:set>
                                    <p:animEffect transition="in" filter="checkerboard(across)">
                                      <p:cBhvr>
                                        <p:cTn id="30" dur="500"/>
                                        <p:tgtEl>
                                          <p:spTgt spid="8195">
                                            <p:txEl>
                                              <p:charRg st="77" end="101"/>
                                            </p:txEl>
                                          </p:spTgt>
                                        </p:tgtEl>
                                      </p:cBhvr>
                                    </p:animEffect>
                                  </p:childTnLst>
                                </p:cTn>
                              </p:par>
                            </p:childTnLst>
                          </p:cTn>
                        </p:par>
                        <p:par>
                          <p:cTn id="31" fill="hold">
                            <p:stCondLst>
                              <p:cond delay="1500"/>
                            </p:stCondLst>
                            <p:childTnLst>
                              <p:par>
                                <p:cTn id="32" presetID="5" presetClass="entr" presetSubtype="10" fill="hold" grpId="0" nodeType="afterEffect">
                                  <p:stCondLst>
                                    <p:cond delay="0"/>
                                  </p:stCondLst>
                                  <p:childTnLst>
                                    <p:set>
                                      <p:cBhvr>
                                        <p:cTn id="33" dur="1" fill="hold">
                                          <p:stCondLst>
                                            <p:cond delay="0"/>
                                          </p:stCondLst>
                                        </p:cTn>
                                        <p:tgtEl>
                                          <p:spTgt spid="8195">
                                            <p:txEl>
                                              <p:charRg st="101" end="129"/>
                                            </p:txEl>
                                          </p:spTgt>
                                        </p:tgtEl>
                                        <p:attrNameLst>
                                          <p:attrName>style.visibility</p:attrName>
                                        </p:attrNameLst>
                                      </p:cBhvr>
                                      <p:to>
                                        <p:strVal val="visible"/>
                                      </p:to>
                                    </p:set>
                                    <p:animEffect transition="in" filter="checkerboard(across)">
                                      <p:cBhvr>
                                        <p:cTn id="34" dur="500"/>
                                        <p:tgtEl>
                                          <p:spTgt spid="8195">
                                            <p:txEl>
                                              <p:charRg st="101" end="129"/>
                                            </p:txEl>
                                          </p:spTgt>
                                        </p:tgtEl>
                                      </p:cBhvr>
                                    </p:animEffect>
                                  </p:childTnLst>
                                </p:cTn>
                              </p:par>
                            </p:childTnLst>
                          </p:cTn>
                        </p:par>
                        <p:par>
                          <p:cTn id="35" fill="hold">
                            <p:stCondLst>
                              <p:cond delay="2000"/>
                            </p:stCondLst>
                            <p:childTnLst>
                              <p:par>
                                <p:cTn id="36" presetID="5" presetClass="entr" presetSubtype="10" fill="hold" grpId="0" nodeType="afterEffect">
                                  <p:stCondLst>
                                    <p:cond delay="0"/>
                                  </p:stCondLst>
                                  <p:childTnLst>
                                    <p:set>
                                      <p:cBhvr>
                                        <p:cTn id="37" dur="1" fill="hold">
                                          <p:stCondLst>
                                            <p:cond delay="0"/>
                                          </p:stCondLst>
                                        </p:cTn>
                                        <p:tgtEl>
                                          <p:spTgt spid="8195">
                                            <p:txEl>
                                              <p:charRg st="129" end="181"/>
                                            </p:txEl>
                                          </p:spTgt>
                                        </p:tgtEl>
                                        <p:attrNameLst>
                                          <p:attrName>style.visibility</p:attrName>
                                        </p:attrNameLst>
                                      </p:cBhvr>
                                      <p:to>
                                        <p:strVal val="visible"/>
                                      </p:to>
                                    </p:set>
                                    <p:animEffect transition="in" filter="checkerboard(across)">
                                      <p:cBhvr>
                                        <p:cTn id="38" dur="500"/>
                                        <p:tgtEl>
                                          <p:spTgt spid="8195">
                                            <p:txEl>
                                              <p:charRg st="129" end="181"/>
                                            </p:txEl>
                                          </p:spTgt>
                                        </p:tgtEl>
                                      </p:cBhvr>
                                    </p:animEffect>
                                  </p:childTnLst>
                                </p:cTn>
                              </p:par>
                            </p:childTnLst>
                          </p:cTn>
                        </p:par>
                        <p:par>
                          <p:cTn id="39" fill="hold">
                            <p:stCondLst>
                              <p:cond delay="2500"/>
                            </p:stCondLst>
                            <p:childTnLst>
                              <p:par>
                                <p:cTn id="40" presetID="5" presetClass="entr" presetSubtype="10" fill="hold" grpId="0" nodeType="afterEffect">
                                  <p:stCondLst>
                                    <p:cond delay="0"/>
                                  </p:stCondLst>
                                  <p:childTnLst>
                                    <p:set>
                                      <p:cBhvr>
                                        <p:cTn id="41" dur="1" fill="hold">
                                          <p:stCondLst>
                                            <p:cond delay="0"/>
                                          </p:stCondLst>
                                        </p:cTn>
                                        <p:tgtEl>
                                          <p:spTgt spid="8195">
                                            <p:txEl>
                                              <p:charRg st="181" end="218"/>
                                            </p:txEl>
                                          </p:spTgt>
                                        </p:tgtEl>
                                        <p:attrNameLst>
                                          <p:attrName>style.visibility</p:attrName>
                                        </p:attrNameLst>
                                      </p:cBhvr>
                                      <p:to>
                                        <p:strVal val="visible"/>
                                      </p:to>
                                    </p:set>
                                    <p:animEffect transition="in" filter="checkerboard(across)">
                                      <p:cBhvr>
                                        <p:cTn id="42" dur="500"/>
                                        <p:tgtEl>
                                          <p:spTgt spid="8195">
                                            <p:txEl>
                                              <p:charRg st="181" end="2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2" name="矩形 1"/>
            <p:cNvSpPr/>
            <p:nvPr/>
          </p:nvSpPr>
          <p:spPr>
            <a:xfrm>
              <a:off x="3574" y="4253"/>
              <a:ext cx="2144" cy="580"/>
            </a:xfrm>
            <a:prstGeom prst="rect">
              <a:avLst/>
            </a:prstGeom>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知识目标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800" dirty="0">
                <a:solidFill>
                  <a:schemeClr val="tx1"/>
                </a:solidFill>
                <a:latin typeface="微软雅黑" panose="020B0503020204020204" charset="-122"/>
                <a:ea typeface="微软雅黑" panose="020B0503020204020204"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能力目标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素质目标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1183005" y="4007485"/>
            <a:ext cx="3302000" cy="232791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spcBef>
                <a:spcPts val="0"/>
              </a:spcBef>
              <a:spcAft>
                <a:spcPts val="0"/>
              </a:spcAft>
            </a:pPr>
            <a:r>
              <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rPr>
              <a:t>1. 熟练解释下列概念：医院感染、内源性感染、外源性感染、消毒、灭菌、无菌技术、隔离。</a:t>
            </a:r>
            <a:endPar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rPr>
              <a:t>2. 掌握医院内感染的预防与控制措施。</a:t>
            </a:r>
            <a:endPar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rPr>
              <a:t>3. 学会传染病区隔离单位的设置、划分及隔离要求。</a:t>
            </a:r>
            <a:endPar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rPr>
              <a:t>4. 学会隔离原则、无菌技术操作原则。</a:t>
            </a:r>
            <a:endPar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rPr>
              <a:t>5. 学会常用的物理和化学消毒灭菌技术。</a:t>
            </a:r>
            <a:endPar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22"/>
          <p:cNvSpPr txBox="1"/>
          <p:nvPr/>
        </p:nvSpPr>
        <p:spPr>
          <a:xfrm flipH="1">
            <a:off x="4879975" y="4007485"/>
            <a:ext cx="2830195" cy="2047875"/>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spcBef>
                <a:spcPts val="0"/>
              </a:spcBef>
              <a:spcAft>
                <a:spcPts val="0"/>
              </a:spcAft>
            </a:pPr>
            <a:r>
              <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rPr>
              <a:t>1. 能够采取医院的预防措施控制医院感染的发生。</a:t>
            </a:r>
            <a:endPar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rPr>
              <a:t>2. 能够遵循无菌技术操作原则、消毒隔离原则完成各项无菌技术操作、隔离技术操作。</a:t>
            </a:r>
            <a:endPar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rPr>
              <a:t>3. 能够遵循隔离原则完成隔离技术基本操作。</a:t>
            </a:r>
            <a:endPar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22"/>
          <p:cNvSpPr txBox="1"/>
          <p:nvPr/>
        </p:nvSpPr>
        <p:spPr>
          <a:xfrm flipH="1">
            <a:off x="8314690" y="4007485"/>
            <a:ext cx="2713990" cy="1209675"/>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spcBef>
                <a:spcPts val="0"/>
              </a:spcBef>
              <a:spcAft>
                <a:spcPts val="0"/>
              </a:spcAft>
            </a:pPr>
            <a:r>
              <a:rPr sz="1400" dirty="0">
                <a:solidFill>
                  <a:schemeClr val="bg2">
                    <a:lumMod val="25000"/>
                  </a:schemeClr>
                </a:solidFill>
                <a:latin typeface="微软雅黑" panose="020B0503020204020204" charset="-122"/>
                <a:ea typeface="微软雅黑" panose="020B0503020204020204" charset="-122"/>
                <a:cs typeface="华文中宋" panose="02010600040101010101" charset="-122"/>
                <a:sym typeface="+mn-ea"/>
              </a:rPr>
              <a:t>在护理工作中，树立慎独精神、无菌观念，加强对标准预防、消毒、隔离的认识和理解，培养沟通、合作和共情能力。</a:t>
            </a:r>
            <a:endParaRPr sz="1400" dirty="0">
              <a:solidFill>
                <a:schemeClr val="bg2">
                  <a:lumMod val="25000"/>
                </a:schemeClr>
              </a:solidFill>
              <a:latin typeface="微软雅黑" panose="020B0503020204020204" charset="-122"/>
              <a:ea typeface="微软雅黑" panose="020B0503020204020204" charset="-122"/>
              <a:cs typeface="华文中宋" panose="02010600040101010101" charset="-122"/>
              <a:sym typeface="+mn-ea"/>
            </a:endParaRPr>
          </a:p>
        </p:txBody>
      </p:sp>
      <p:cxnSp>
        <p:nvCxnSpPr>
          <p:cNvPr id="14" name="直接连接符 13"/>
          <p:cNvCxnSpPr/>
          <p:nvPr/>
        </p:nvCxnSpPr>
        <p:spPr>
          <a:xfrm flipV="1">
            <a:off x="462216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8" name="Rectangle 2"/>
          <p:cNvSpPr>
            <a:spLocks noChangeArrowheads="1"/>
          </p:cNvSpPr>
          <p:nvPr/>
        </p:nvSpPr>
        <p:spPr bwMode="auto">
          <a:xfrm>
            <a:off x="693420" y="1412664"/>
            <a:ext cx="7105651" cy="963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热力消毒灭菌法</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湿热</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         </a:t>
            </a:r>
            <a:r>
              <a:rPr kumimoji="0" lang="en-US" altLang="zh-CN" sz="2000" b="1" i="0" u="none" strike="noStrike" kern="1200" cap="none" spc="0" normalizeH="0" baseline="0" noProof="0" dirty="0" smtClean="0">
                <a:ln>
                  <a:noFill/>
                </a:ln>
                <a:solidFill>
                  <a:schemeClr val="accent2"/>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0033CC"/>
                </a:solidFill>
                <a:effectLst/>
                <a:uLnTx/>
                <a:uFillTx/>
                <a:latin typeface="+mn-ea"/>
                <a:ea typeface="+mn-ea"/>
                <a:cs typeface="+mn-cs"/>
              </a:rPr>
              <a:t>压力蒸汽灭菌法</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 </a:t>
            </a:r>
            <a:endParaRPr kumimoji="0" lang="en-US"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8195" name="Rectangle 3"/>
          <p:cNvSpPr>
            <a:spLocks noChangeArrowheads="1"/>
          </p:cNvSpPr>
          <p:nvPr/>
        </p:nvSpPr>
        <p:spPr bwMode="auto">
          <a:xfrm>
            <a:off x="693420" y="2564765"/>
            <a:ext cx="11231245" cy="348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原理：利用高压下的</a:t>
            </a:r>
            <a:r>
              <a:rPr kumimoji="0" lang="zh-CN" altLang="en-US" sz="1800" b="1" i="0" u="none" strike="noStrike" kern="1200" cap="none" spc="0" normalizeH="0" baseline="0" noProof="0" dirty="0" smtClean="0">
                <a:ln>
                  <a:noFill/>
                </a:ln>
                <a:solidFill>
                  <a:srgbClr val="FF0000"/>
                </a:solidFill>
                <a:effectLst/>
                <a:uLnTx/>
                <a:uFillTx/>
                <a:latin typeface="+mn-ea"/>
                <a:ea typeface="+mn-ea"/>
                <a:cs typeface="+mn-cs"/>
              </a:rPr>
              <a:t>高温饱和蒸汽</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杀灭所有微生物及其芽孢。</a:t>
            </a:r>
            <a:r>
              <a:rPr kumimoji="0" lang="zh-CN" altLang="en-US" sz="1800" b="0"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特点：灭菌效果可靠，临床应用广泛，为医院</a:t>
            </a:r>
            <a:r>
              <a:rPr kumimoji="0" lang="zh-CN" altLang="en-US" sz="1800" b="1" i="0" u="none" strike="noStrike" kern="1200" cap="none" spc="0" normalizeH="0" baseline="0" noProof="0" dirty="0" smtClean="0">
                <a:ln>
                  <a:noFill/>
                </a:ln>
                <a:solidFill>
                  <a:srgbClr val="FF0000"/>
                </a:solidFill>
                <a:effectLst/>
                <a:uLnTx/>
                <a:uFillTx/>
                <a:latin typeface="+mn-ea"/>
                <a:ea typeface="+mn-ea"/>
                <a:cs typeface="+mn-cs"/>
              </a:rPr>
              <a:t>首选</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的灭菌方法。</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应用：用于耐高温、耐高压、耐潮湿的物品的灭菌</a:t>
            </a:r>
            <a:r>
              <a:rPr kumimoji="0" lang="zh-CN" altLang="en-US" sz="1800" b="0"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灭菌器种类</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1143000" marR="0" lvl="2" indent="-22860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accent2"/>
                </a:solidFill>
                <a:effectLst/>
                <a:uLnTx/>
                <a:uFillTx/>
                <a:latin typeface="+mn-ea"/>
                <a:ea typeface="+mn-ea"/>
                <a:cs typeface="+mn-cs"/>
              </a:rPr>
              <a:t>下排气压力蒸汽灭菌器</a:t>
            </a:r>
            <a:endParaRPr kumimoji="0" lang="zh-CN" altLang="en-US" sz="1800" b="1" i="0" u="none" strike="noStrike" kern="1200" cap="none" spc="0" normalizeH="0" baseline="0" noProof="0" dirty="0" smtClean="0">
              <a:ln>
                <a:noFill/>
              </a:ln>
              <a:solidFill>
                <a:schemeClr val="accent2"/>
              </a:solidFill>
              <a:effectLst/>
              <a:uLnTx/>
              <a:uFillTx/>
              <a:latin typeface="+mn-ea"/>
              <a:ea typeface="+mn-ea"/>
              <a:cs typeface="+mn-cs"/>
            </a:endParaRPr>
          </a:p>
          <a:p>
            <a:pPr marL="1600200" marR="0" lvl="3" indent="-22860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手提式</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1600200" marR="0" lvl="3" indent="-22860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卧式</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1143000" marR="0" lvl="2" indent="-22860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accent2"/>
                </a:solidFill>
                <a:effectLst/>
                <a:uLnTx/>
                <a:uFillTx/>
                <a:latin typeface="+mn-ea"/>
                <a:ea typeface="+mn-ea"/>
                <a:cs typeface="+mn-cs"/>
              </a:rPr>
              <a:t>预真空压力蒸汽灭菌器</a:t>
            </a:r>
            <a:endParaRPr kumimoji="0" lang="zh-CN" altLang="en-US" sz="1800" b="1" i="0" u="none" strike="noStrike" kern="1200" cap="none" spc="0" normalizeH="0" baseline="0" noProof="0" dirty="0" smtClean="0">
              <a:ln>
                <a:noFill/>
              </a:ln>
              <a:solidFill>
                <a:schemeClr val="accent2"/>
              </a:solidFill>
              <a:effectLst/>
              <a:uLnTx/>
              <a:uFillTx/>
              <a:latin typeface="+mn-ea"/>
              <a:ea typeface="+mn-ea"/>
              <a:cs typeface="+mn-cs"/>
            </a:endParaRPr>
          </a:p>
          <a:p>
            <a:pPr marL="1143000" marR="0" lvl="2" indent="-22860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endParaRPr kumimoji="0" lang="zh-CN" altLang="en-US" sz="1800" b="1" i="0" u="none" strike="noStrike" kern="1200" cap="none" spc="0" normalizeH="0" baseline="0" noProof="0" dirty="0" smtClean="0">
              <a:ln>
                <a:noFill/>
              </a:ln>
              <a:solidFill>
                <a:schemeClr val="accent2"/>
              </a:solidFill>
              <a:effectLst/>
              <a:uLnTx/>
              <a:uFillTx/>
              <a:latin typeface="楷体_GB2312" panose="02010609030101010101" pitchFamily="49" charset="-122"/>
              <a:ea typeface="楷体_GB2312" panose="02010609030101010101" pitchFamily="49" charset="-122"/>
              <a:cs typeface="+mn-cs"/>
            </a:endParaRPr>
          </a:p>
        </p:txBody>
      </p:sp>
      <p:sp>
        <p:nvSpPr>
          <p:cNvPr id="23" name="Title 6"/>
          <p:cNvSpPr txBox="1"/>
          <p:nvPr>
            <p:custDataLst>
              <p:tags r:id="rId1"/>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sp>
        <p:nvSpPr>
          <p:cNvPr id="92" name="矩形 91"/>
          <p:cNvSpPr/>
          <p:nvPr>
            <p:custDataLst>
              <p:tags r:id="rId2"/>
            </p:custDataLst>
          </p:nvPr>
        </p:nvSpPr>
        <p:spPr>
          <a:xfrm>
            <a:off x="336550" y="1412240"/>
            <a:ext cx="11518900" cy="4898390"/>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195">
                                            <p:txEl>
                                              <p:charRg st="0" end="29"/>
                                            </p:txEl>
                                          </p:spTgt>
                                        </p:tgtEl>
                                        <p:attrNameLst>
                                          <p:attrName>style.visibility</p:attrName>
                                        </p:attrNameLst>
                                      </p:cBhvr>
                                      <p:to>
                                        <p:strVal val="visible"/>
                                      </p:to>
                                    </p:set>
                                    <p:animEffect transition="in" filter="checkerboard(across)">
                                      <p:cBhvr>
                                        <p:cTn id="7" dur="500"/>
                                        <p:tgtEl>
                                          <p:spTgt spid="8195">
                                            <p:txEl>
                                              <p:charRg st="0" end="29"/>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195">
                                            <p:txEl>
                                              <p:charRg st="29" end="58"/>
                                            </p:txEl>
                                          </p:spTgt>
                                        </p:tgtEl>
                                        <p:attrNameLst>
                                          <p:attrName>style.visibility</p:attrName>
                                        </p:attrNameLst>
                                      </p:cBhvr>
                                      <p:to>
                                        <p:strVal val="visible"/>
                                      </p:to>
                                    </p:set>
                                    <p:animEffect transition="in" filter="checkerboard(across)">
                                      <p:cBhvr>
                                        <p:cTn id="12" dur="500"/>
                                        <p:tgtEl>
                                          <p:spTgt spid="8195">
                                            <p:txEl>
                                              <p:charRg st="29" end="5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8195">
                                            <p:txEl>
                                              <p:charRg st="58" end="82"/>
                                            </p:txEl>
                                          </p:spTgt>
                                        </p:tgtEl>
                                        <p:attrNameLst>
                                          <p:attrName>style.visibility</p:attrName>
                                        </p:attrNameLst>
                                      </p:cBhvr>
                                      <p:to>
                                        <p:strVal val="visible"/>
                                      </p:to>
                                    </p:set>
                                    <p:animEffect transition="in" filter="checkerboard(across)">
                                      <p:cBhvr>
                                        <p:cTn id="17" dur="500"/>
                                        <p:tgtEl>
                                          <p:spTgt spid="8195">
                                            <p:txEl>
                                              <p:charRg st="58" end="8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8195">
                                            <p:txEl>
                                              <p:charRg st="82" end="88"/>
                                            </p:txEl>
                                          </p:spTgt>
                                        </p:tgtEl>
                                        <p:attrNameLst>
                                          <p:attrName>style.visibility</p:attrName>
                                        </p:attrNameLst>
                                      </p:cBhvr>
                                      <p:to>
                                        <p:strVal val="visible"/>
                                      </p:to>
                                    </p:set>
                                    <p:animEffect transition="in" filter="checkerboard(across)">
                                      <p:cBhvr>
                                        <p:cTn id="22" dur="500"/>
                                        <p:tgtEl>
                                          <p:spTgt spid="8195">
                                            <p:txEl>
                                              <p:charRg st="82" end="88"/>
                                            </p:txEl>
                                          </p:spTgt>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8195">
                                            <p:txEl>
                                              <p:charRg st="88" end="99"/>
                                            </p:txEl>
                                          </p:spTgt>
                                        </p:tgtEl>
                                        <p:attrNameLst>
                                          <p:attrName>style.visibility</p:attrName>
                                        </p:attrNameLst>
                                      </p:cBhvr>
                                      <p:to>
                                        <p:strVal val="visible"/>
                                      </p:to>
                                    </p:set>
                                    <p:animEffect transition="in" filter="checkerboard(across)">
                                      <p:cBhvr>
                                        <p:cTn id="25" dur="500"/>
                                        <p:tgtEl>
                                          <p:spTgt spid="8195">
                                            <p:txEl>
                                              <p:charRg st="88" end="99"/>
                                            </p:txEl>
                                          </p:spTgt>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8195">
                                            <p:txEl>
                                              <p:charRg st="99" end="103"/>
                                            </p:txEl>
                                          </p:spTgt>
                                        </p:tgtEl>
                                        <p:attrNameLst>
                                          <p:attrName>style.visibility</p:attrName>
                                        </p:attrNameLst>
                                      </p:cBhvr>
                                      <p:to>
                                        <p:strVal val="visible"/>
                                      </p:to>
                                    </p:set>
                                    <p:animEffect transition="in" filter="checkerboard(across)">
                                      <p:cBhvr>
                                        <p:cTn id="28" dur="500"/>
                                        <p:tgtEl>
                                          <p:spTgt spid="8195">
                                            <p:txEl>
                                              <p:charRg st="99" end="103"/>
                                            </p:txEl>
                                          </p:spTgt>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8195">
                                            <p:txEl>
                                              <p:charRg st="103" end="106"/>
                                            </p:txEl>
                                          </p:spTgt>
                                        </p:tgtEl>
                                        <p:attrNameLst>
                                          <p:attrName>style.visibility</p:attrName>
                                        </p:attrNameLst>
                                      </p:cBhvr>
                                      <p:to>
                                        <p:strVal val="visible"/>
                                      </p:to>
                                    </p:set>
                                    <p:animEffect transition="in" filter="checkerboard(across)">
                                      <p:cBhvr>
                                        <p:cTn id="31" dur="500"/>
                                        <p:tgtEl>
                                          <p:spTgt spid="8195">
                                            <p:txEl>
                                              <p:charRg st="103" end="106"/>
                                            </p:txEl>
                                          </p:spTgt>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8195">
                                            <p:txEl>
                                              <p:charRg st="106" end="117"/>
                                            </p:txEl>
                                          </p:spTgt>
                                        </p:tgtEl>
                                        <p:attrNameLst>
                                          <p:attrName>style.visibility</p:attrName>
                                        </p:attrNameLst>
                                      </p:cBhvr>
                                      <p:to>
                                        <p:strVal val="visible"/>
                                      </p:to>
                                    </p:set>
                                    <p:animEffect transition="in" filter="checkerboard(across)">
                                      <p:cBhvr>
                                        <p:cTn id="34" dur="500"/>
                                        <p:tgtEl>
                                          <p:spTgt spid="8195">
                                            <p:txEl>
                                              <p:charRg st="106" end="1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2" name="Rectangle 2"/>
          <p:cNvSpPr>
            <a:spLocks noChangeArrowheads="1"/>
          </p:cNvSpPr>
          <p:nvPr/>
        </p:nvSpPr>
        <p:spPr bwMode="auto">
          <a:xfrm>
            <a:off x="1775461" y="836084"/>
            <a:ext cx="7105651" cy="963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热力消毒灭菌法</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湿热</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         </a:t>
            </a:r>
            <a:r>
              <a:rPr kumimoji="0" lang="en-US" altLang="zh-CN" sz="2000" b="1" i="0" u="none" strike="noStrike" kern="1200" cap="none" spc="0" normalizeH="0" baseline="0" noProof="0" dirty="0" smtClean="0">
                <a:ln>
                  <a:noFill/>
                </a:ln>
                <a:solidFill>
                  <a:schemeClr val="accent2"/>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0033CC"/>
                </a:solidFill>
                <a:effectLst/>
                <a:uLnTx/>
                <a:uFillTx/>
                <a:latin typeface="+mn-ea"/>
                <a:ea typeface="+mn-ea"/>
                <a:cs typeface="+mn-cs"/>
              </a:rPr>
              <a:t>压力蒸汽灭菌法</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 </a:t>
            </a:r>
            <a:endParaRPr kumimoji="0" lang="en-US"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grpSp>
        <p:nvGrpSpPr>
          <p:cNvPr id="62468" name="Group 11"/>
          <p:cNvGrpSpPr/>
          <p:nvPr/>
        </p:nvGrpSpPr>
        <p:grpSpPr>
          <a:xfrm>
            <a:off x="2063115" y="1974215"/>
            <a:ext cx="3229610" cy="4030391"/>
            <a:chOff x="450" y="1215"/>
            <a:chExt cx="2385" cy="2671"/>
          </a:xfrm>
        </p:grpSpPr>
        <p:pic>
          <p:nvPicPr>
            <p:cNvPr id="46082" name="Picture 2" descr="Image68"/>
            <p:cNvPicPr>
              <a:picLocks noChangeAspect="1" noChangeArrowheads="1"/>
            </p:cNvPicPr>
            <p:nvPr/>
          </p:nvPicPr>
          <p:blipFill>
            <a:blip r:embed="rId1">
              <a:lum contrast="30000"/>
            </a:blip>
            <a:srcRect/>
            <a:stretch>
              <a:fillRect/>
            </a:stretch>
          </p:blipFill>
          <p:spPr bwMode="auto">
            <a:xfrm>
              <a:off x="450" y="1215"/>
              <a:ext cx="2385" cy="2309"/>
            </a:xfrm>
            <a:prstGeom prst="rect">
              <a:avLst/>
            </a:prstGeom>
          </p:spPr>
          <p:style>
            <a:lnRef idx="2">
              <a:schemeClr val="accent2"/>
            </a:lnRef>
            <a:fillRef idx="1">
              <a:schemeClr val="lt1"/>
            </a:fillRef>
            <a:effectRef idx="0">
              <a:schemeClr val="accent2"/>
            </a:effectRef>
            <a:fontRef idx="minor">
              <a:schemeClr val="dk1"/>
            </a:fontRef>
          </p:style>
        </p:pic>
        <p:sp>
          <p:nvSpPr>
            <p:cNvPr id="58378" name="Text Box 9"/>
            <p:cNvSpPr txBox="1">
              <a:spLocks noChangeArrowheads="1"/>
            </p:cNvSpPr>
            <p:nvPr/>
          </p:nvSpPr>
          <p:spPr bwMode="auto">
            <a:xfrm>
              <a:off x="716" y="3622"/>
              <a:ext cx="1990"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卧式压力蒸汽灭菌器</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grpSp>
      <p:grpSp>
        <p:nvGrpSpPr>
          <p:cNvPr id="62469" name="Group 12"/>
          <p:cNvGrpSpPr/>
          <p:nvPr/>
        </p:nvGrpSpPr>
        <p:grpSpPr>
          <a:xfrm>
            <a:off x="6022975" y="1974215"/>
            <a:ext cx="3229610" cy="4083574"/>
            <a:chOff x="2970" y="1215"/>
            <a:chExt cx="2385" cy="2706"/>
          </a:xfrm>
        </p:grpSpPr>
        <p:pic>
          <p:nvPicPr>
            <p:cNvPr id="5" name="Picture 2" descr="Image67"/>
            <p:cNvPicPr>
              <a:picLocks noChangeAspect="1" noChangeArrowheads="1"/>
            </p:cNvPicPr>
            <p:nvPr/>
          </p:nvPicPr>
          <p:blipFill>
            <a:blip r:embed="rId2">
              <a:lum contrast="30000"/>
            </a:blip>
            <a:srcRect/>
            <a:stretch>
              <a:fillRect/>
            </a:stretch>
          </p:blipFill>
          <p:spPr bwMode="auto">
            <a:xfrm>
              <a:off x="2970" y="1215"/>
              <a:ext cx="2385" cy="2326"/>
            </a:xfrm>
            <a:prstGeom prst="rect">
              <a:avLst/>
            </a:prstGeom>
          </p:spPr>
          <p:style>
            <a:lnRef idx="2">
              <a:schemeClr val="accent2"/>
            </a:lnRef>
            <a:fillRef idx="1">
              <a:schemeClr val="lt1"/>
            </a:fillRef>
            <a:effectRef idx="0">
              <a:schemeClr val="accent2"/>
            </a:effectRef>
            <a:fontRef idx="minor">
              <a:schemeClr val="dk1"/>
            </a:fontRef>
          </p:style>
        </p:pic>
        <p:sp>
          <p:nvSpPr>
            <p:cNvPr id="58376" name="Text Box 10"/>
            <p:cNvSpPr txBox="1">
              <a:spLocks noChangeArrowheads="1"/>
            </p:cNvSpPr>
            <p:nvPr/>
          </p:nvSpPr>
          <p:spPr bwMode="auto">
            <a:xfrm>
              <a:off x="3236" y="3657"/>
              <a:ext cx="1968"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手提压力蒸汽灭菌器</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grpSp>
      <p:sp>
        <p:nvSpPr>
          <p:cNvPr id="23" name="Title 6"/>
          <p:cNvSpPr txBox="1"/>
          <p:nvPr>
            <p:custDataLst>
              <p:tags r:id="rId3"/>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spTree>
  </p:cSld>
  <p:clrMapOvr>
    <a:masterClrMapping/>
  </p:clrMapOvr>
  <p:transition>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6" name="Rectangle 2"/>
          <p:cNvSpPr>
            <a:spLocks noChangeArrowheads="1"/>
          </p:cNvSpPr>
          <p:nvPr/>
        </p:nvSpPr>
        <p:spPr bwMode="auto">
          <a:xfrm>
            <a:off x="551180" y="1125855"/>
            <a:ext cx="9357360" cy="963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热力消毒灭菌法</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湿热</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         </a:t>
            </a:r>
            <a:r>
              <a:rPr kumimoji="0" lang="en-US" altLang="zh-CN" sz="2000" b="1" i="0" u="none" strike="noStrike" kern="1200" cap="none" spc="0" normalizeH="0" baseline="0" noProof="0" dirty="0" smtClean="0">
                <a:ln>
                  <a:noFill/>
                </a:ln>
                <a:solidFill>
                  <a:schemeClr val="accent2"/>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0033CC"/>
                </a:solidFill>
                <a:effectLst/>
                <a:uLnTx/>
                <a:uFillTx/>
                <a:latin typeface="+mn-ea"/>
                <a:ea typeface="+mn-ea"/>
                <a:cs typeface="+mn-cs"/>
              </a:rPr>
              <a:t>压力蒸汽灭菌法</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 </a:t>
            </a:r>
            <a:endParaRPr kumimoji="0" lang="en-US"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8195" name="Rectangle 3"/>
          <p:cNvSpPr>
            <a:spLocks noChangeArrowheads="1"/>
          </p:cNvSpPr>
          <p:nvPr/>
        </p:nvSpPr>
        <p:spPr bwMode="auto">
          <a:xfrm>
            <a:off x="551180" y="2421890"/>
            <a:ext cx="10655300" cy="3670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342900" marR="0" lvl="0" indent="0" algn="l"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灭菌要求：</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1143000" marR="0" lvl="2" indent="-228600" algn="l"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accent2"/>
                </a:solidFill>
                <a:effectLst/>
                <a:uLnTx/>
                <a:uFillTx/>
                <a:latin typeface="+mn-ea"/>
                <a:ea typeface="+mn-ea"/>
                <a:cs typeface="+mn-cs"/>
              </a:rPr>
              <a:t>卧式压力蒸汽灭菌器</a:t>
            </a:r>
            <a:endParaRPr kumimoji="0" lang="zh-CN" altLang="en-US" sz="1800" b="1" i="0" u="none" strike="noStrike" kern="1200" cap="none" spc="0" normalizeH="0" baseline="0" noProof="0" dirty="0" smtClean="0">
              <a:ln>
                <a:noFill/>
              </a:ln>
              <a:solidFill>
                <a:schemeClr val="accent2"/>
              </a:solidFill>
              <a:effectLst/>
              <a:uLnTx/>
              <a:uFillTx/>
              <a:latin typeface="+mn-ea"/>
              <a:ea typeface="+mn-ea"/>
              <a:cs typeface="+mn-cs"/>
            </a:endParaRPr>
          </a:p>
          <a:p>
            <a:pPr marL="1600200" marR="0" lvl="3" indent="-228600" algn="l"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rgbClr val="FF0000"/>
                </a:solidFill>
                <a:effectLst/>
                <a:uLnTx/>
                <a:uFillTx/>
                <a:latin typeface="+mn-ea"/>
                <a:ea typeface="+mn-ea"/>
                <a:cs typeface="+mn-cs"/>
              </a:rPr>
              <a:t>压力</a:t>
            </a:r>
            <a:r>
              <a:rPr kumimoji="0" lang="zh-CN" altLang="en-US" sz="1800" b="1" i="0" u="none" strike="noStrike" kern="1200" cap="none" spc="0" normalizeH="0" baseline="0" noProof="0" dirty="0" smtClean="0">
                <a:ln>
                  <a:noFill/>
                </a:ln>
                <a:solidFill>
                  <a:schemeClr val="accent2"/>
                </a:solidFill>
                <a:effectLst/>
                <a:uLnTx/>
                <a:uFillTx/>
                <a:latin typeface="+mn-ea"/>
                <a:ea typeface="+mn-ea"/>
                <a:cs typeface="+mn-cs"/>
              </a:rPr>
              <a:t>： </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103</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137.30kpa</a:t>
            </a:r>
            <a:endParaRPr kumimoji="0" lang="zh-CN" altLang="en-US" sz="1800" b="1" i="0" u="none" strike="noStrike" kern="1200" cap="none" spc="0" normalizeH="0" baseline="0" noProof="0" dirty="0" smtClean="0">
              <a:ln>
                <a:noFill/>
              </a:ln>
              <a:solidFill>
                <a:schemeClr val="accent2"/>
              </a:solidFill>
              <a:effectLst/>
              <a:uLnTx/>
              <a:uFillTx/>
              <a:latin typeface="+mn-ea"/>
              <a:ea typeface="+mn-ea"/>
              <a:cs typeface="+mn-cs"/>
            </a:endParaRPr>
          </a:p>
          <a:p>
            <a:pPr marL="1600200" marR="0" lvl="3" indent="-228600" algn="l"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rgbClr val="FF0000"/>
                </a:solidFill>
                <a:effectLst/>
                <a:uLnTx/>
                <a:uFillTx/>
                <a:latin typeface="+mn-ea"/>
                <a:ea typeface="+mn-ea"/>
                <a:cs typeface="+mn-cs"/>
              </a:rPr>
              <a:t>温度</a:t>
            </a:r>
            <a:r>
              <a:rPr kumimoji="0" lang="zh-CN" altLang="en-US" sz="1800" b="1" i="0" u="none" strike="noStrike" kern="1200" cap="none" spc="0" normalizeH="0" baseline="0" noProof="0" dirty="0" smtClean="0">
                <a:ln>
                  <a:noFill/>
                </a:ln>
                <a:solidFill>
                  <a:schemeClr val="accent2"/>
                </a:solidFill>
                <a:effectLst/>
                <a:uLnTx/>
                <a:uFillTx/>
                <a:latin typeface="+mn-ea"/>
                <a:ea typeface="+mn-ea"/>
                <a:cs typeface="+mn-cs"/>
              </a:rPr>
              <a:t>： </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121</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126℃</a:t>
            </a:r>
            <a:endParaRPr kumimoji="0" lang="zh-CN" altLang="en-US" sz="1800" b="1" i="0" u="none" strike="noStrike" kern="1200" cap="none" spc="0" normalizeH="0" baseline="0" noProof="0" dirty="0" smtClean="0">
              <a:ln>
                <a:noFill/>
              </a:ln>
              <a:solidFill>
                <a:schemeClr val="accent2"/>
              </a:solidFill>
              <a:effectLst/>
              <a:uLnTx/>
              <a:uFillTx/>
              <a:latin typeface="+mn-ea"/>
              <a:ea typeface="+mn-ea"/>
              <a:cs typeface="+mn-cs"/>
            </a:endParaRPr>
          </a:p>
          <a:p>
            <a:pPr marL="1600200" marR="0" lvl="3" indent="-228600" algn="l" defTabSz="914400" rtl="0" eaLnBrk="1" fontAlgn="base" latinLnBrk="0" hangingPunct="1">
              <a:lnSpc>
                <a:spcPct val="115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rgbClr val="FF0000"/>
                </a:solidFill>
                <a:effectLst/>
                <a:uLnTx/>
                <a:uFillTx/>
                <a:latin typeface="+mn-ea"/>
                <a:ea typeface="+mn-ea"/>
                <a:cs typeface="+mn-cs"/>
              </a:rPr>
              <a:t>时间</a:t>
            </a:r>
            <a:r>
              <a:rPr kumimoji="0" lang="zh-CN" altLang="en-US" sz="1800" b="1" i="0" u="none" strike="noStrike" kern="1200" cap="none" spc="0" normalizeH="0" baseline="0" noProof="0" dirty="0" smtClean="0">
                <a:ln>
                  <a:noFill/>
                </a:ln>
                <a:solidFill>
                  <a:schemeClr val="accent2"/>
                </a:solidFill>
                <a:effectLst/>
                <a:uLnTx/>
                <a:uFillTx/>
                <a:latin typeface="+mn-ea"/>
                <a:ea typeface="+mn-ea"/>
                <a:cs typeface="+mn-cs"/>
              </a:rPr>
              <a:t>： </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15</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30min</a:t>
            </a:r>
            <a:r>
              <a:rPr kumimoji="0" lang="en-US" altLang="zh-CN" sz="1800" b="0"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1800" b="1" i="0" u="none" strike="noStrike" kern="1200" cap="none" spc="0" normalizeH="0" baseline="0" noProof="0" dirty="0" smtClean="0">
              <a:ln>
                <a:noFill/>
              </a:ln>
              <a:solidFill>
                <a:schemeClr val="accent2"/>
              </a:solidFill>
              <a:effectLst/>
              <a:uLnTx/>
              <a:uFillTx/>
              <a:latin typeface="+mn-ea"/>
              <a:ea typeface="+mn-ea"/>
              <a:cs typeface="+mn-cs"/>
            </a:endParaRPr>
          </a:p>
          <a:p>
            <a:pPr marL="1143000" marR="0" lvl="2" indent="-228600" algn="l"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accent2"/>
                </a:solidFill>
                <a:effectLst/>
                <a:uLnTx/>
                <a:uFillTx/>
                <a:latin typeface="+mn-ea"/>
                <a:ea typeface="+mn-ea"/>
                <a:cs typeface="+mn-cs"/>
              </a:rPr>
              <a:t>预真空压力蒸汽灭菌器</a:t>
            </a:r>
            <a:endParaRPr kumimoji="0" lang="zh-CN" altLang="en-US" sz="1800" b="1" i="0" u="none" strike="noStrike" kern="1200" cap="none" spc="0" normalizeH="0" baseline="0" noProof="0" dirty="0" smtClean="0">
              <a:ln>
                <a:noFill/>
              </a:ln>
              <a:solidFill>
                <a:schemeClr val="accent2"/>
              </a:solidFill>
              <a:effectLst/>
              <a:uLnTx/>
              <a:uFillTx/>
              <a:latin typeface="+mn-ea"/>
              <a:ea typeface="+mn-ea"/>
              <a:cs typeface="+mn-cs"/>
            </a:endParaRPr>
          </a:p>
          <a:p>
            <a:pPr marL="1600200" marR="0" lvl="3" indent="-228600" algn="l" defTabSz="914400" rtl="0" eaLnBrk="1" fontAlgn="base" latinLnBrk="0" hangingPunct="1">
              <a:lnSpc>
                <a:spcPct val="14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rgbClr val="FF0000"/>
                </a:solidFill>
                <a:effectLst/>
                <a:uLnTx/>
                <a:uFillTx/>
                <a:latin typeface="+mn-ea"/>
                <a:ea typeface="+mn-ea"/>
                <a:cs typeface="+mn-cs"/>
              </a:rPr>
              <a:t>压力</a:t>
            </a:r>
            <a:r>
              <a:rPr kumimoji="0" lang="zh-CN" altLang="en-US" sz="1800" b="1" i="0" u="none" strike="noStrike" kern="1200" cap="none" spc="0" normalizeH="0" baseline="0" noProof="0" dirty="0" smtClean="0">
                <a:ln>
                  <a:noFill/>
                </a:ln>
                <a:solidFill>
                  <a:schemeClr val="accent2"/>
                </a:solidFill>
                <a:effectLst/>
                <a:uLnTx/>
                <a:uFillTx/>
                <a:latin typeface="+mn-ea"/>
                <a:ea typeface="+mn-ea"/>
                <a:cs typeface="+mn-cs"/>
              </a:rPr>
              <a:t>： </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205kpa</a:t>
            </a:r>
            <a:endParaRPr kumimoji="0" lang="zh-CN" altLang="en-US" sz="1800" b="1" i="0" u="none" strike="noStrike" kern="1200" cap="none" spc="0" normalizeH="0" baseline="0" noProof="0" dirty="0" smtClean="0">
              <a:ln>
                <a:noFill/>
              </a:ln>
              <a:solidFill>
                <a:schemeClr val="accent2"/>
              </a:solidFill>
              <a:effectLst/>
              <a:uLnTx/>
              <a:uFillTx/>
              <a:latin typeface="+mn-ea"/>
              <a:ea typeface="+mn-ea"/>
              <a:cs typeface="+mn-cs"/>
            </a:endParaRPr>
          </a:p>
          <a:p>
            <a:pPr marL="1600200" marR="0" lvl="3" indent="-228600" algn="l" defTabSz="914400" rtl="0" eaLnBrk="1" fontAlgn="base" latinLnBrk="0" hangingPunct="1">
              <a:lnSpc>
                <a:spcPct val="14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rgbClr val="FF0000"/>
                </a:solidFill>
                <a:effectLst/>
                <a:uLnTx/>
                <a:uFillTx/>
                <a:latin typeface="+mn-ea"/>
                <a:ea typeface="+mn-ea"/>
                <a:cs typeface="+mn-cs"/>
              </a:rPr>
              <a:t>温度</a:t>
            </a:r>
            <a:r>
              <a:rPr kumimoji="0" lang="zh-CN" altLang="en-US" sz="1800" b="1" i="0" u="none" strike="noStrike" kern="1200" cap="none" spc="0" normalizeH="0" baseline="0" noProof="0" dirty="0" smtClean="0">
                <a:ln>
                  <a:noFill/>
                </a:ln>
                <a:solidFill>
                  <a:schemeClr val="accent2"/>
                </a:solidFill>
                <a:effectLst/>
                <a:uLnTx/>
                <a:uFillTx/>
                <a:latin typeface="+mn-ea"/>
                <a:ea typeface="+mn-ea"/>
                <a:cs typeface="+mn-cs"/>
              </a:rPr>
              <a:t>： </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132℃</a:t>
            </a:r>
            <a:endParaRPr kumimoji="0" lang="zh-CN" altLang="en-US" sz="1800" b="1" i="0" u="none" strike="noStrike" kern="1200" cap="none" spc="0" normalizeH="0" baseline="0" noProof="0" dirty="0" smtClean="0">
              <a:ln>
                <a:noFill/>
              </a:ln>
              <a:solidFill>
                <a:schemeClr val="accent2"/>
              </a:solidFill>
              <a:effectLst/>
              <a:uLnTx/>
              <a:uFillTx/>
              <a:latin typeface="+mn-ea"/>
              <a:ea typeface="+mn-ea"/>
              <a:cs typeface="+mn-cs"/>
            </a:endParaRPr>
          </a:p>
          <a:p>
            <a:pPr marL="1600200" marR="0" lvl="3" indent="-228600" algn="l" defTabSz="914400" rtl="0" eaLnBrk="1" fontAlgn="base" latinLnBrk="0" hangingPunct="1">
              <a:lnSpc>
                <a:spcPct val="14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rgbClr val="FF0000"/>
                </a:solidFill>
                <a:effectLst/>
                <a:uLnTx/>
                <a:uFillTx/>
                <a:latin typeface="+mn-ea"/>
                <a:ea typeface="+mn-ea"/>
                <a:cs typeface="+mn-cs"/>
              </a:rPr>
              <a:t>时间</a:t>
            </a:r>
            <a:r>
              <a:rPr kumimoji="0" lang="zh-CN" altLang="en-US" sz="1800" b="1" i="0" u="none" strike="noStrike" kern="1200" cap="none" spc="0" normalizeH="0" baseline="0" noProof="0" dirty="0" smtClean="0">
                <a:ln>
                  <a:noFill/>
                </a:ln>
                <a:solidFill>
                  <a:schemeClr val="accent2"/>
                </a:solidFill>
                <a:effectLst/>
                <a:uLnTx/>
                <a:uFillTx/>
                <a:latin typeface="+mn-ea"/>
                <a:ea typeface="+mn-ea"/>
                <a:cs typeface="+mn-cs"/>
              </a:rPr>
              <a:t>：</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 </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4</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5min</a:t>
            </a:r>
            <a:r>
              <a:rPr kumimoji="0" lang="en-US" altLang="zh-CN" sz="1800" b="0"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pic>
        <p:nvPicPr>
          <p:cNvPr id="103" name="图片 102"/>
          <p:cNvPicPr/>
          <p:nvPr/>
        </p:nvPicPr>
        <p:blipFill>
          <a:blip r:embed="rId2"/>
          <a:stretch>
            <a:fillRect/>
          </a:stretch>
        </p:blipFill>
        <p:spPr>
          <a:xfrm>
            <a:off x="6527800" y="1700530"/>
            <a:ext cx="3543300" cy="4572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195">
                                            <p:txEl>
                                              <p:charRg st="0" end="6"/>
                                            </p:txEl>
                                          </p:spTgt>
                                        </p:tgtEl>
                                        <p:attrNameLst>
                                          <p:attrName>style.visibility</p:attrName>
                                        </p:attrNameLst>
                                      </p:cBhvr>
                                      <p:to>
                                        <p:strVal val="visible"/>
                                      </p:to>
                                    </p:set>
                                    <p:animEffect transition="in" filter="checkerboard(across)">
                                      <p:cBhvr>
                                        <p:cTn id="7" dur="500"/>
                                        <p:tgtEl>
                                          <p:spTgt spid="8195">
                                            <p:txEl>
                                              <p:charRg st="0" end="6"/>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195">
                                            <p:txEl>
                                              <p:charRg st="6" end="16"/>
                                            </p:txEl>
                                          </p:spTgt>
                                        </p:tgtEl>
                                        <p:attrNameLst>
                                          <p:attrName>style.visibility</p:attrName>
                                        </p:attrNameLst>
                                      </p:cBhvr>
                                      <p:to>
                                        <p:strVal val="visible"/>
                                      </p:to>
                                    </p:set>
                                    <p:animEffect transition="in" filter="checkerboard(across)">
                                      <p:cBhvr>
                                        <p:cTn id="10" dur="500"/>
                                        <p:tgtEl>
                                          <p:spTgt spid="8195">
                                            <p:txEl>
                                              <p:charRg st="6" end="16"/>
                                            </p:txEl>
                                          </p:spTgt>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8195">
                                            <p:txEl>
                                              <p:charRg st="16" end="34"/>
                                            </p:txEl>
                                          </p:spTgt>
                                        </p:tgtEl>
                                        <p:attrNameLst>
                                          <p:attrName>style.visibility</p:attrName>
                                        </p:attrNameLst>
                                      </p:cBhvr>
                                      <p:to>
                                        <p:strVal val="visible"/>
                                      </p:to>
                                    </p:set>
                                    <p:animEffect transition="in" filter="checkerboard(across)">
                                      <p:cBhvr>
                                        <p:cTn id="13" dur="500"/>
                                        <p:tgtEl>
                                          <p:spTgt spid="8195">
                                            <p:txEl>
                                              <p:charRg st="16" end="34"/>
                                            </p:txEl>
                                          </p:spTgt>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8195">
                                            <p:txEl>
                                              <p:charRg st="34" end="47"/>
                                            </p:txEl>
                                          </p:spTgt>
                                        </p:tgtEl>
                                        <p:attrNameLst>
                                          <p:attrName>style.visibility</p:attrName>
                                        </p:attrNameLst>
                                      </p:cBhvr>
                                      <p:to>
                                        <p:strVal val="visible"/>
                                      </p:to>
                                    </p:set>
                                    <p:animEffect transition="in" filter="checkerboard(across)">
                                      <p:cBhvr>
                                        <p:cTn id="16" dur="500"/>
                                        <p:tgtEl>
                                          <p:spTgt spid="8195">
                                            <p:txEl>
                                              <p:charRg st="34" end="47"/>
                                            </p:txEl>
                                          </p:spTgt>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8195">
                                            <p:txEl>
                                              <p:charRg st="47" end="61"/>
                                            </p:txEl>
                                          </p:spTgt>
                                        </p:tgtEl>
                                        <p:attrNameLst>
                                          <p:attrName>style.visibility</p:attrName>
                                        </p:attrNameLst>
                                      </p:cBhvr>
                                      <p:to>
                                        <p:strVal val="visible"/>
                                      </p:to>
                                    </p:set>
                                    <p:animEffect transition="in" filter="checkerboard(across)">
                                      <p:cBhvr>
                                        <p:cTn id="19" dur="500"/>
                                        <p:tgtEl>
                                          <p:spTgt spid="8195">
                                            <p:txEl>
                                              <p:charRg st="47" end="61"/>
                                            </p:txEl>
                                          </p:spTgt>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8195">
                                            <p:txEl>
                                              <p:charRg st="61" end="72"/>
                                            </p:txEl>
                                          </p:spTgt>
                                        </p:tgtEl>
                                        <p:attrNameLst>
                                          <p:attrName>style.visibility</p:attrName>
                                        </p:attrNameLst>
                                      </p:cBhvr>
                                      <p:to>
                                        <p:strVal val="visible"/>
                                      </p:to>
                                    </p:set>
                                    <p:animEffect transition="in" filter="checkerboard(across)">
                                      <p:cBhvr>
                                        <p:cTn id="22" dur="500"/>
                                        <p:tgtEl>
                                          <p:spTgt spid="8195">
                                            <p:txEl>
                                              <p:charRg st="61" end="72"/>
                                            </p:txEl>
                                          </p:spTgt>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8195">
                                            <p:txEl>
                                              <p:charRg st="72" end="83"/>
                                            </p:txEl>
                                          </p:spTgt>
                                        </p:tgtEl>
                                        <p:attrNameLst>
                                          <p:attrName>style.visibility</p:attrName>
                                        </p:attrNameLst>
                                      </p:cBhvr>
                                      <p:to>
                                        <p:strVal val="visible"/>
                                      </p:to>
                                    </p:set>
                                    <p:animEffect transition="in" filter="checkerboard(across)">
                                      <p:cBhvr>
                                        <p:cTn id="25" dur="500"/>
                                        <p:tgtEl>
                                          <p:spTgt spid="8195">
                                            <p:txEl>
                                              <p:charRg st="72" end="83"/>
                                            </p:txEl>
                                          </p:spTgt>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8195">
                                            <p:txEl>
                                              <p:charRg st="83" end="92"/>
                                            </p:txEl>
                                          </p:spTgt>
                                        </p:tgtEl>
                                        <p:attrNameLst>
                                          <p:attrName>style.visibility</p:attrName>
                                        </p:attrNameLst>
                                      </p:cBhvr>
                                      <p:to>
                                        <p:strVal val="visible"/>
                                      </p:to>
                                    </p:set>
                                    <p:animEffect transition="in" filter="checkerboard(across)">
                                      <p:cBhvr>
                                        <p:cTn id="28" dur="500"/>
                                        <p:tgtEl>
                                          <p:spTgt spid="8195">
                                            <p:txEl>
                                              <p:charRg st="83" end="92"/>
                                            </p:txEl>
                                          </p:spTgt>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8195">
                                            <p:txEl>
                                              <p:charRg st="92" end="104"/>
                                            </p:txEl>
                                          </p:spTgt>
                                        </p:tgtEl>
                                        <p:attrNameLst>
                                          <p:attrName>style.visibility</p:attrName>
                                        </p:attrNameLst>
                                      </p:cBhvr>
                                      <p:to>
                                        <p:strVal val="visible"/>
                                      </p:to>
                                    </p:set>
                                    <p:animEffect transition="in" filter="checkerboard(across)">
                                      <p:cBhvr>
                                        <p:cTn id="31" dur="500"/>
                                        <p:tgtEl>
                                          <p:spTgt spid="8195">
                                            <p:txEl>
                                              <p:charRg st="92" end="10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20" name="Rectangle 2"/>
          <p:cNvSpPr>
            <a:spLocks noChangeArrowheads="1"/>
          </p:cNvSpPr>
          <p:nvPr/>
        </p:nvSpPr>
        <p:spPr bwMode="auto">
          <a:xfrm>
            <a:off x="768350" y="763905"/>
            <a:ext cx="10397490" cy="963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热力消毒灭菌法</a:t>
            </a:r>
            <a:r>
              <a:rPr kumimoji="0" lang="en-US" altLang="zh-CN"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湿热</a:t>
            </a:r>
            <a:r>
              <a:rPr kumimoji="0" lang="en-US" altLang="zh-CN"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b="1" i="0" u="none" strike="noStrike" kern="1200" cap="none" spc="0" normalizeH="0" baseline="0" noProof="0" dirty="0" smtClean="0">
                <a:ln>
                  <a:noFill/>
                </a:ln>
                <a:solidFill>
                  <a:schemeClr val="accent2"/>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b="1" i="0" u="none" strike="noStrike" kern="1200" cap="none" spc="0" normalizeH="0" baseline="0" noProof="0" dirty="0" smtClean="0">
                <a:ln>
                  <a:noFill/>
                </a:ln>
                <a:solidFill>
                  <a:schemeClr val="tx2">
                    <a:lumMod val="40000"/>
                    <a:lumOff val="60000"/>
                  </a:schemeClr>
                </a:solidFill>
                <a:effectLst/>
                <a:uLnTx/>
                <a:uFillTx/>
                <a:latin typeface="微软雅黑" panose="020B0503020204020204" charset="-122"/>
                <a:ea typeface="微软雅黑" panose="020B0503020204020204" charset="-122"/>
                <a:cs typeface="微软雅黑" panose="020B0503020204020204" charset="-122"/>
              </a:rPr>
              <a:t>压力蒸汽灭菌法 </a:t>
            </a:r>
            <a:endParaRPr kumimoji="0" lang="en-US" altLang="zh-CN" sz="2000" b="1" i="0" u="none" strike="noStrike" kern="1200" cap="none" spc="0" normalizeH="0" baseline="0" noProof="0" dirty="0" smtClean="0">
              <a:ln>
                <a:noFill/>
              </a:ln>
              <a:solidFill>
                <a:schemeClr val="tx2">
                  <a:lumMod val="40000"/>
                  <a:lumOff val="60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8195" name="Rectangle 3"/>
          <p:cNvSpPr>
            <a:spLocks noChangeArrowheads="1"/>
          </p:cNvSpPr>
          <p:nvPr/>
        </p:nvSpPr>
        <p:spPr bwMode="auto">
          <a:xfrm>
            <a:off x="768350" y="2275840"/>
            <a:ext cx="10655300" cy="3845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注意事项：</a:t>
            </a:r>
            <a:endPar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28600" algn="just" defTabSz="914400" rtl="0" eaLnBrk="1" fontAlgn="base" latinLnBrk="0" hangingPunct="1">
              <a:lnSpc>
                <a:spcPct val="150000"/>
              </a:lnSpc>
              <a:spcBef>
                <a:spcPct val="0"/>
              </a:spcBef>
              <a:spcAft>
                <a:spcPct val="0"/>
              </a:spcAft>
              <a:buClr>
                <a:schemeClr val="tx1"/>
              </a:buClr>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①灭菌物品包装和容器要合适，包不宜过大，包扎不宜过紧，盛装物品的容器应有孔，必要时将容器盖打开；</a:t>
            </a:r>
            <a:endPar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28600" algn="just" defTabSz="914400" rtl="0" eaLnBrk="1" fontAlgn="base" latinLnBrk="0" hangingPunct="1">
              <a:lnSpc>
                <a:spcPct val="150000"/>
              </a:lnSpc>
              <a:spcBef>
                <a:spcPct val="0"/>
              </a:spcBef>
              <a:spcAft>
                <a:spcPct val="0"/>
              </a:spcAft>
              <a:buClr>
                <a:schemeClr val="tx1"/>
              </a:buClr>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②灭菌物品合理摆放，同类材质的器械、器具和物品宜置于同一批次进行灭菌，材质不相同时，布类物品应放在金属、搪瓷类物品之上；</a:t>
            </a:r>
            <a:endPar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28600" algn="just" defTabSz="914400" rtl="0" eaLnBrk="1" fontAlgn="base" latinLnBrk="0" hangingPunct="1">
              <a:lnSpc>
                <a:spcPct val="150000"/>
              </a:lnSpc>
              <a:spcBef>
                <a:spcPct val="0"/>
              </a:spcBef>
              <a:spcAft>
                <a:spcPct val="0"/>
              </a:spcAft>
              <a:buClr>
                <a:schemeClr val="tx1"/>
              </a:buClr>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③控制加热速度</a:t>
            </a:r>
            <a:r>
              <a:rPr kumimoji="0" lang="en-US" altLang="zh-CN"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避免加热过急、过快影响灭菌效果；</a:t>
            </a:r>
            <a:endPar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28600" algn="just" defTabSz="914400" rtl="0" eaLnBrk="1" fontAlgn="base" latinLnBrk="0" hangingPunct="1">
              <a:lnSpc>
                <a:spcPct val="150000"/>
              </a:lnSpc>
              <a:spcBef>
                <a:spcPct val="0"/>
              </a:spcBef>
              <a:spcAft>
                <a:spcPct val="0"/>
              </a:spcAft>
              <a:buClr>
                <a:schemeClr val="tx1"/>
              </a:buClr>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④灭菌后的物品应待干燥后才能取出备用；</a:t>
            </a:r>
            <a:endPar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28600" algn="just" defTabSz="914400" rtl="0" eaLnBrk="1" fontAlgn="base" latinLnBrk="0" hangingPunct="1">
              <a:lnSpc>
                <a:spcPct val="150000"/>
              </a:lnSpc>
              <a:spcBef>
                <a:spcPct val="0"/>
              </a:spcBef>
              <a:spcAft>
                <a:spcPct val="0"/>
              </a:spcAft>
              <a:buClr>
                <a:schemeClr val="tx1"/>
              </a:buClr>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⑤注意操作安全；</a:t>
            </a:r>
            <a:endPar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28600" algn="just" defTabSz="914400" rtl="0" eaLnBrk="1" fontAlgn="base" latinLnBrk="0" hangingPunct="1">
              <a:lnSpc>
                <a:spcPct val="150000"/>
              </a:lnSpc>
              <a:spcBef>
                <a:spcPct val="0"/>
              </a:spcBef>
              <a:spcAft>
                <a:spcPct val="0"/>
              </a:spcAft>
              <a:buClr>
                <a:schemeClr val="tx1"/>
              </a:buClr>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⑥应定期监测灭菌效果。</a:t>
            </a:r>
            <a:endPar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8195">
                                            <p:txEl>
                                              <p:charRg st="0" end="6"/>
                                            </p:txEl>
                                          </p:spTgt>
                                        </p:tgtEl>
                                        <p:attrNameLst>
                                          <p:attrName>style.visibility</p:attrName>
                                        </p:attrNameLst>
                                      </p:cBhvr>
                                      <p:to>
                                        <p:strVal val="visible"/>
                                      </p:to>
                                    </p:set>
                                    <p:animEffect transition="in" filter="checkerboard(across)">
                                      <p:cBhvr>
                                        <p:cTn id="7" dur="500"/>
                                        <p:tgtEl>
                                          <p:spTgt spid="8195">
                                            <p:txEl>
                                              <p:charRg st="0" end="6"/>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195">
                                            <p:txEl>
                                              <p:charRg st="6" end="55"/>
                                            </p:txEl>
                                          </p:spTgt>
                                        </p:tgtEl>
                                        <p:attrNameLst>
                                          <p:attrName>style.visibility</p:attrName>
                                        </p:attrNameLst>
                                      </p:cBhvr>
                                      <p:to>
                                        <p:strVal val="visible"/>
                                      </p:to>
                                    </p:set>
                                    <p:animEffect transition="in" filter="checkerboard(across)">
                                      <p:cBhvr>
                                        <p:cTn id="10" dur="500"/>
                                        <p:tgtEl>
                                          <p:spTgt spid="8195">
                                            <p:txEl>
                                              <p:charRg st="6" end="55"/>
                                            </p:txEl>
                                          </p:spTgt>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8195">
                                            <p:txEl>
                                              <p:charRg st="55" end="116"/>
                                            </p:txEl>
                                          </p:spTgt>
                                        </p:tgtEl>
                                        <p:attrNameLst>
                                          <p:attrName>style.visibility</p:attrName>
                                        </p:attrNameLst>
                                      </p:cBhvr>
                                      <p:to>
                                        <p:strVal val="visible"/>
                                      </p:to>
                                    </p:set>
                                    <p:animEffect transition="in" filter="checkerboard(across)">
                                      <p:cBhvr>
                                        <p:cTn id="13" dur="500"/>
                                        <p:tgtEl>
                                          <p:spTgt spid="8195">
                                            <p:txEl>
                                              <p:charRg st="55" end="116"/>
                                            </p:txEl>
                                          </p:spTgt>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8195">
                                            <p:txEl>
                                              <p:charRg st="116" end="141"/>
                                            </p:txEl>
                                          </p:spTgt>
                                        </p:tgtEl>
                                        <p:attrNameLst>
                                          <p:attrName>style.visibility</p:attrName>
                                        </p:attrNameLst>
                                      </p:cBhvr>
                                      <p:to>
                                        <p:strVal val="visible"/>
                                      </p:to>
                                    </p:set>
                                    <p:animEffect transition="in" filter="checkerboard(across)">
                                      <p:cBhvr>
                                        <p:cTn id="16" dur="500"/>
                                        <p:tgtEl>
                                          <p:spTgt spid="8195">
                                            <p:txEl>
                                              <p:charRg st="116" end="141"/>
                                            </p:txEl>
                                          </p:spTgt>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8195">
                                            <p:txEl>
                                              <p:charRg st="141" end="161"/>
                                            </p:txEl>
                                          </p:spTgt>
                                        </p:tgtEl>
                                        <p:attrNameLst>
                                          <p:attrName>style.visibility</p:attrName>
                                        </p:attrNameLst>
                                      </p:cBhvr>
                                      <p:to>
                                        <p:strVal val="visible"/>
                                      </p:to>
                                    </p:set>
                                    <p:animEffect transition="in" filter="checkerboard(across)">
                                      <p:cBhvr>
                                        <p:cTn id="19" dur="500"/>
                                        <p:tgtEl>
                                          <p:spTgt spid="8195">
                                            <p:txEl>
                                              <p:charRg st="141" end="161"/>
                                            </p:txEl>
                                          </p:spTgt>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8195">
                                            <p:txEl>
                                              <p:charRg st="161" end="170"/>
                                            </p:txEl>
                                          </p:spTgt>
                                        </p:tgtEl>
                                        <p:attrNameLst>
                                          <p:attrName>style.visibility</p:attrName>
                                        </p:attrNameLst>
                                      </p:cBhvr>
                                      <p:to>
                                        <p:strVal val="visible"/>
                                      </p:to>
                                    </p:set>
                                    <p:animEffect transition="in" filter="checkerboard(across)">
                                      <p:cBhvr>
                                        <p:cTn id="22" dur="500"/>
                                        <p:tgtEl>
                                          <p:spTgt spid="8195">
                                            <p:txEl>
                                              <p:charRg st="161" end="170"/>
                                            </p:txEl>
                                          </p:spTgt>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8195">
                                            <p:txEl>
                                              <p:charRg st="170" end="182"/>
                                            </p:txEl>
                                          </p:spTgt>
                                        </p:tgtEl>
                                        <p:attrNameLst>
                                          <p:attrName>style.visibility</p:attrName>
                                        </p:attrNameLst>
                                      </p:cBhvr>
                                      <p:to>
                                        <p:strVal val="visible"/>
                                      </p:to>
                                    </p:set>
                                    <p:animEffect transition="in" filter="checkerboard(across)">
                                      <p:cBhvr>
                                        <p:cTn id="25" dur="500"/>
                                        <p:tgtEl>
                                          <p:spTgt spid="8195">
                                            <p:txEl>
                                              <p:charRg st="170" end="18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5" name="Rectangle 3"/>
          <p:cNvSpPr>
            <a:spLocks noGrp="1" noChangeArrowheads="1"/>
          </p:cNvSpPr>
          <p:nvPr>
            <p:ph idx="4294967295"/>
          </p:nvPr>
        </p:nvSpPr>
        <p:spPr>
          <a:xfrm>
            <a:off x="906145" y="1839595"/>
            <a:ext cx="11285855" cy="3303270"/>
          </a:xfrm>
        </p:spPr>
        <p:txBody>
          <a:bodyPr vert="horz" wrap="square" lIns="121920" tIns="60960" rIns="121920" bIns="60960" numCol="1" rtlCol="0" anchor="t" anchorCtr="0" compatLnSpc="1">
            <a:normAutofit lnSpcReduction="10000"/>
          </a:bodyPr>
          <a:lstStyle/>
          <a:p>
            <a:pPr marL="0" marR="0" lvl="0" indent="0" algn="just" defTabSz="914400"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灭菌效果监测</a:t>
            </a:r>
            <a:endPar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just" defTabSz="914400" rtl="0" eaLnBrk="1" fontAlgn="auto" latinLnBrk="0" hangingPunct="1">
              <a:lnSpc>
                <a:spcPct val="150000"/>
              </a:lnSpc>
              <a:spcBef>
                <a:spcPct val="20000"/>
              </a:spcBef>
              <a:spcAft>
                <a:spcPts val="0"/>
              </a:spcAft>
              <a:buClrTx/>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b="1" i="0" u="none" strike="noStrike" kern="1200" cap="none" spc="0" normalizeH="0" baseline="0" noProof="0" dirty="0" smtClean="0">
                <a:ln>
                  <a:noFill/>
                </a:ln>
                <a:solidFill>
                  <a:srgbClr val="0033CC"/>
                </a:solidFill>
                <a:effectLst/>
                <a:uLnTx/>
                <a:uFillTx/>
                <a:latin typeface="微软雅黑" panose="020B0503020204020204" charset="-122"/>
                <a:ea typeface="微软雅黑" panose="020B0503020204020204" charset="-122"/>
                <a:cs typeface="微软雅黑" panose="020B0503020204020204" charset="-122"/>
              </a:rPr>
              <a:t>物理监测法：</a:t>
            </a: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将留点温度计放于包的中央，灭菌后检测温度。 </a:t>
            </a:r>
            <a:r>
              <a:rPr kumimoji="0" lang="zh-CN" altLang="en-US"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  </a:t>
            </a:r>
            <a:endParaRPr kumimoji="0" lang="zh-CN" altLang="en-US"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just" defTabSz="914400" rtl="0" eaLnBrk="1" fontAlgn="auto" latinLnBrk="0" hangingPunct="1">
              <a:lnSpc>
                <a:spcPct val="150000"/>
              </a:lnSpc>
              <a:spcBef>
                <a:spcPct val="20000"/>
              </a:spcBef>
              <a:spcAft>
                <a:spcPts val="0"/>
              </a:spcAft>
              <a:buClrTx/>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b="1" i="0" u="none" strike="noStrike" kern="1200" cap="none" spc="0" normalizeH="0" baseline="0" noProof="0" dirty="0" smtClean="0">
                <a:ln>
                  <a:noFill/>
                </a:ln>
                <a:solidFill>
                  <a:srgbClr val="0033CC"/>
                </a:solidFill>
                <a:effectLst/>
                <a:uLnTx/>
                <a:uFillTx/>
                <a:latin typeface="微软雅黑" panose="020B0503020204020204" charset="-122"/>
                <a:ea typeface="微软雅黑" panose="020B0503020204020204" charset="-122"/>
                <a:cs typeface="微软雅黑" panose="020B0503020204020204" charset="-122"/>
              </a:rPr>
              <a:t>化学监测法：</a:t>
            </a:r>
            <a:endParaRPr kumimoji="0" lang="zh-CN" altLang="en-US" sz="1800" b="1" i="0" u="none" strike="noStrike" kern="1200" cap="none" spc="0" normalizeH="0" baseline="0" noProof="0" dirty="0" smtClean="0">
              <a:ln>
                <a:noFill/>
              </a:ln>
              <a:solidFill>
                <a:srgbClr val="0033CC"/>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just" defTabSz="914400" rtl="0" eaLnBrk="1" fontAlgn="auto" latinLnBrk="0" hangingPunct="1">
              <a:lnSpc>
                <a:spcPct val="150000"/>
              </a:lnSpc>
              <a:spcBef>
                <a:spcPct val="20000"/>
              </a:spcBef>
              <a:spcAft>
                <a:spcPts val="0"/>
              </a:spcAft>
              <a:buClrTx/>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化学指示卡：放于每一包的中央</a:t>
            </a:r>
            <a:endParaRPr kumimoji="0" lang="zh-CN" altLang="en-US"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just" defTabSz="914400" rtl="0" eaLnBrk="1" fontAlgn="auto" latinLnBrk="0" hangingPunct="1">
              <a:lnSpc>
                <a:spcPct val="150000"/>
              </a:lnSpc>
              <a:spcBef>
                <a:spcPct val="20000"/>
              </a:spcBef>
              <a:spcAft>
                <a:spcPts val="0"/>
              </a:spcAft>
              <a:buClrTx/>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             化学指示胶带：贴于包或容器外</a:t>
            </a:r>
            <a:endParaRPr kumimoji="0" lang="zh-CN" altLang="en-US"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just" defTabSz="914400" rtl="0" eaLnBrk="1" fontAlgn="auto" latinLnBrk="0" hangingPunct="1">
              <a:lnSpc>
                <a:spcPct val="150000"/>
              </a:lnSpc>
              <a:spcBef>
                <a:spcPct val="20000"/>
              </a:spcBef>
              <a:spcAft>
                <a:spcPts val="0"/>
              </a:spcAft>
              <a:buClrTx/>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b="1" i="0" u="none" strike="noStrike" kern="1200" cap="none" spc="0" normalizeH="0" baseline="0" noProof="0" dirty="0" smtClean="0">
                <a:ln>
                  <a:noFill/>
                </a:ln>
                <a:solidFill>
                  <a:srgbClr val="0033CC"/>
                </a:solidFill>
                <a:effectLst/>
                <a:uLnTx/>
                <a:uFillTx/>
                <a:latin typeface="微软雅黑" panose="020B0503020204020204" charset="-122"/>
                <a:ea typeface="微软雅黑" panose="020B0503020204020204" charset="-122"/>
                <a:cs typeface="微软雅黑" panose="020B0503020204020204" charset="-122"/>
              </a:rPr>
              <a:t>生物监测法：</a:t>
            </a:r>
            <a:endParaRPr kumimoji="0" lang="en-US" altLang="zh-CN" sz="1800" b="1" i="0" u="none" strike="noStrike" kern="1200" cap="none" spc="0" normalizeH="0" baseline="0" noProof="0" dirty="0" smtClean="0">
              <a:ln>
                <a:noFill/>
              </a:ln>
              <a:solidFill>
                <a:srgbClr val="0033CC"/>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just" defTabSz="914400" rtl="0" eaLnBrk="1" fontAlgn="auto" latinLnBrk="0" hangingPunct="1">
              <a:lnSpc>
                <a:spcPct val="150000"/>
              </a:lnSpc>
              <a:spcBef>
                <a:spcPct val="20000"/>
              </a:spcBef>
              <a:spcAft>
                <a:spcPts val="0"/>
              </a:spcAft>
              <a:buClrTx/>
              <a:buSzTx/>
              <a:buFont typeface="Wingdings" panose="05000000000000000000" pitchFamily="2" charset="2"/>
              <a:buNone/>
              <a:defRPr/>
            </a:pPr>
            <a:r>
              <a:rPr kumimoji="0" lang="en-US" altLang="zh-CN" sz="1800" b="1" i="0" u="none" strike="noStrike" kern="1200" cap="none" spc="0" normalizeH="0" baseline="0" noProof="0" dirty="0" smtClean="0">
                <a:ln>
                  <a:noFill/>
                </a:ln>
                <a:solidFill>
                  <a:srgbClr val="0033CC"/>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将非致病性耐热脂肪杆菌</a:t>
            </a:r>
            <a:r>
              <a:rPr kumimoji="0" lang="zh-CN" altLang="en-US" sz="1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芽孢菌</a:t>
            </a: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纸片放于包内，灭菌后作培养。</a:t>
            </a:r>
            <a:endPar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61445" name="Rectangle 2"/>
          <p:cNvSpPr>
            <a:spLocks noChangeArrowheads="1"/>
          </p:cNvSpPr>
          <p:nvPr/>
        </p:nvSpPr>
        <p:spPr bwMode="auto">
          <a:xfrm>
            <a:off x="788035" y="834390"/>
            <a:ext cx="7750810" cy="963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热力</a:t>
            </a:r>
            <a:r>
              <a:rPr kumimoji="0" lang="zh-CN" altLang="en-US" sz="20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消毒</a:t>
            </a:r>
            <a:r>
              <a:rPr kumimoji="0" lang="zh-CN" altLang="en-US"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灭菌法</a:t>
            </a:r>
            <a:r>
              <a:rPr kumimoji="0" lang="en-US" altLang="zh-CN"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湿热</a:t>
            </a:r>
            <a:r>
              <a:rPr kumimoji="0" lang="en-US" altLang="zh-CN"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b="1" i="0" u="none" strike="noStrike" kern="1200" cap="none" spc="0" normalizeH="0" baseline="0" noProof="0" dirty="0" smtClean="0">
                <a:ln>
                  <a:noFill/>
                </a:ln>
                <a:solidFill>
                  <a:schemeClr val="tx2">
                    <a:lumMod val="40000"/>
                    <a:lumOff val="60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b="1" i="0" u="none" strike="noStrike" kern="1200" cap="none" spc="0" normalizeH="0" baseline="0" noProof="0" dirty="0" smtClean="0">
                <a:ln>
                  <a:noFill/>
                </a:ln>
                <a:solidFill>
                  <a:schemeClr val="tx2">
                    <a:lumMod val="40000"/>
                    <a:lumOff val="60000"/>
                  </a:schemeClr>
                </a:solidFill>
                <a:effectLst/>
                <a:uLnTx/>
                <a:uFillTx/>
                <a:latin typeface="微软雅黑" panose="020B0503020204020204" charset="-122"/>
                <a:ea typeface="微软雅黑" panose="020B0503020204020204" charset="-122"/>
                <a:cs typeface="微软雅黑" panose="020B0503020204020204" charset="-122"/>
              </a:rPr>
              <a:t>压力蒸汽灭菌法 </a:t>
            </a:r>
            <a:endParaRPr kumimoji="0" lang="en-US" altLang="zh-CN" sz="2000" b="1" i="0" u="none" strike="noStrike" kern="1200" cap="none" spc="0" normalizeH="0" baseline="0" noProof="0" dirty="0" smtClean="0">
              <a:ln>
                <a:noFill/>
              </a:ln>
              <a:solidFill>
                <a:schemeClr val="tx2">
                  <a:lumMod val="40000"/>
                  <a:lumOff val="60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 name="矩形 4"/>
          <p:cNvSpPr>
            <a:spLocks noChangeArrowheads="1"/>
          </p:cNvSpPr>
          <p:nvPr/>
        </p:nvSpPr>
        <p:spPr bwMode="auto">
          <a:xfrm>
            <a:off x="788035" y="5074285"/>
            <a:ext cx="10668000"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1800" b="1" i="0" u="none" strike="noStrike" kern="1200" cap="none" spc="0" normalizeH="0" baseline="0" noProof="0" dirty="0" smtClean="0">
                <a:ln>
                  <a:noFill/>
                </a:ln>
                <a:solidFill>
                  <a:srgbClr val="0033CC"/>
                </a:solidFill>
                <a:effectLst/>
                <a:uLnTx/>
                <a:uFillTx/>
                <a:latin typeface="微软雅黑" panose="020B0503020204020204" charset="-122"/>
                <a:ea typeface="微软雅黑" panose="020B0503020204020204" charset="-122"/>
                <a:cs typeface="微软雅黑" panose="020B0503020204020204" charset="-122"/>
              </a:rPr>
              <a:t>B-D</a:t>
            </a:r>
            <a:r>
              <a:rPr kumimoji="0" lang="zh-CN" altLang="en-US" sz="1800" b="1" i="0" u="none" strike="noStrike" kern="1200" cap="none" spc="0" normalizeH="0" baseline="0" noProof="0" dirty="0" smtClean="0">
                <a:ln>
                  <a:noFill/>
                </a:ln>
                <a:solidFill>
                  <a:srgbClr val="0033CC"/>
                </a:solidFill>
                <a:effectLst/>
                <a:uLnTx/>
                <a:uFillTx/>
                <a:latin typeface="微软雅黑" panose="020B0503020204020204" charset="-122"/>
                <a:ea typeface="微软雅黑" panose="020B0503020204020204" charset="-122"/>
                <a:cs typeface="微软雅黑" panose="020B0503020204020204" charset="-122"/>
              </a:rPr>
              <a:t>试验检测：</a:t>
            </a:r>
            <a:r>
              <a:rPr kumimoji="0" lang="zh-CN" altLang="en-US"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将专用</a:t>
            </a:r>
            <a:r>
              <a:rPr kumimoji="0" lang="en-US" altLang="zh-CN"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B-D</a:t>
            </a:r>
            <a:r>
              <a:rPr kumimoji="0" lang="zh-CN" altLang="en-US"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测试试纸进行检测。</a:t>
            </a:r>
            <a:endParaRPr kumimoji="0" lang="zh-CN" altLang="en-US"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专门用于预真空（包括脉冲真空）压力蒸汽灭菌器冷空气排除效果的检测。</a:t>
            </a:r>
            <a:endParaRPr kumimoji="0" lang="zh-CN" altLang="en-US"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rPr>
              <a:t>不适用于下排气式压力蒸汽灭菌器的监测</a:t>
            </a:r>
            <a:r>
              <a:rPr kumimoji="0" lang="zh-CN" altLang="en-US" sz="1800" b="0"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zh-CN" altLang="en-US"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endParaRPr>
          </a:p>
        </p:txBody>
      </p:sp>
      <p:sp>
        <p:nvSpPr>
          <p:cNvPr id="65544" name="AutoShape 8" descr="http://www.med126.com/xinzhi/UploadFiles_85/200609/20060904032027397.jpg"/>
          <p:cNvSpPr>
            <a:spLocks noChangeAspect="1"/>
          </p:cNvSpPr>
          <p:nvPr/>
        </p:nvSpPr>
        <p:spPr>
          <a:xfrm>
            <a:off x="218017" y="-2423583"/>
            <a:ext cx="4610100" cy="2667000"/>
          </a:xfrm>
          <a:prstGeom prst="rect">
            <a:avLst/>
          </a:prstGeom>
          <a:noFill/>
          <a:ln w="9525">
            <a:noFill/>
          </a:ln>
        </p:spPr>
        <p:txBody>
          <a:bodyPr/>
          <a:p>
            <a:endParaRPr lang="zh-CN" altLang="en-US" sz="100" dirty="0">
              <a:latin typeface="Tahoma" panose="020B0604030504040204" pitchFamily="34" charset="0"/>
            </a:endParaRPr>
          </a:p>
        </p:txBody>
      </p:sp>
      <p:sp>
        <p:nvSpPr>
          <p:cNvPr id="23" name="Title 6"/>
          <p:cNvSpPr txBox="1"/>
          <p:nvPr>
            <p:custDataLst>
              <p:tags r:id="rId1"/>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pic>
        <p:nvPicPr>
          <p:cNvPr id="103" name="图片 102"/>
          <p:cNvPicPr/>
          <p:nvPr/>
        </p:nvPicPr>
        <p:blipFill>
          <a:blip r:embed="rId2"/>
          <a:stretch>
            <a:fillRect/>
          </a:stretch>
        </p:blipFill>
        <p:spPr>
          <a:xfrm>
            <a:off x="8472170" y="1412875"/>
            <a:ext cx="3543300" cy="4572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5475">
                                            <p:txEl>
                                              <p:charRg st="0" end="7"/>
                                            </p:txEl>
                                          </p:spTgt>
                                        </p:tgtEl>
                                        <p:attrNameLst>
                                          <p:attrName>style.visibility</p:attrName>
                                        </p:attrNameLst>
                                      </p:cBhvr>
                                      <p:to>
                                        <p:strVal val="visible"/>
                                      </p:to>
                                    </p:set>
                                    <p:animEffect transition="in" filter="blinds(horizontal)">
                                      <p:cBhvr>
                                        <p:cTn id="7" dur="500"/>
                                        <p:tgtEl>
                                          <p:spTgt spid="105475">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5475">
                                            <p:txEl>
                                              <p:charRg st="7" end="42"/>
                                            </p:txEl>
                                          </p:spTgt>
                                        </p:tgtEl>
                                        <p:attrNameLst>
                                          <p:attrName>style.visibility</p:attrName>
                                        </p:attrNameLst>
                                      </p:cBhvr>
                                      <p:to>
                                        <p:strVal val="visible"/>
                                      </p:to>
                                    </p:set>
                                    <p:animEffect transition="in" filter="blinds(horizontal)">
                                      <p:cBhvr>
                                        <p:cTn id="12" dur="500"/>
                                        <p:tgtEl>
                                          <p:spTgt spid="105475">
                                            <p:txEl>
                                              <p:charRg st="7" end="4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5475">
                                            <p:txEl>
                                              <p:charRg st="42" end="53"/>
                                            </p:txEl>
                                          </p:spTgt>
                                        </p:tgtEl>
                                        <p:attrNameLst>
                                          <p:attrName>style.visibility</p:attrName>
                                        </p:attrNameLst>
                                      </p:cBhvr>
                                      <p:to>
                                        <p:strVal val="visible"/>
                                      </p:to>
                                    </p:set>
                                    <p:animEffect transition="in" filter="blinds(horizontal)">
                                      <p:cBhvr>
                                        <p:cTn id="17" dur="500"/>
                                        <p:tgtEl>
                                          <p:spTgt spid="105475">
                                            <p:txEl>
                                              <p:charRg st="42" end="5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5475">
                                            <p:txEl>
                                              <p:charRg st="53" end="79"/>
                                            </p:txEl>
                                          </p:spTgt>
                                        </p:tgtEl>
                                        <p:attrNameLst>
                                          <p:attrName>style.visibility</p:attrName>
                                        </p:attrNameLst>
                                      </p:cBhvr>
                                      <p:to>
                                        <p:strVal val="visible"/>
                                      </p:to>
                                    </p:set>
                                    <p:animEffect transition="in" filter="blinds(horizontal)">
                                      <p:cBhvr>
                                        <p:cTn id="22" dur="500"/>
                                        <p:tgtEl>
                                          <p:spTgt spid="105475">
                                            <p:txEl>
                                              <p:charRg st="53" end="7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5475">
                                            <p:txEl>
                                              <p:charRg st="79" end="107"/>
                                            </p:txEl>
                                          </p:spTgt>
                                        </p:tgtEl>
                                        <p:attrNameLst>
                                          <p:attrName>style.visibility</p:attrName>
                                        </p:attrNameLst>
                                      </p:cBhvr>
                                      <p:to>
                                        <p:strVal val="visible"/>
                                      </p:to>
                                    </p:set>
                                    <p:animEffect transition="in" filter="blinds(horizontal)">
                                      <p:cBhvr>
                                        <p:cTn id="27" dur="500"/>
                                        <p:tgtEl>
                                          <p:spTgt spid="105475">
                                            <p:txEl>
                                              <p:charRg st="79" end="10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5475">
                                            <p:txEl>
                                              <p:charRg st="107" end="119"/>
                                            </p:txEl>
                                          </p:spTgt>
                                        </p:tgtEl>
                                        <p:attrNameLst>
                                          <p:attrName>style.visibility</p:attrName>
                                        </p:attrNameLst>
                                      </p:cBhvr>
                                      <p:to>
                                        <p:strVal val="visible"/>
                                      </p:to>
                                    </p:set>
                                    <p:animEffect transition="in" filter="blinds(horizontal)">
                                      <p:cBhvr>
                                        <p:cTn id="32" dur="500"/>
                                        <p:tgtEl>
                                          <p:spTgt spid="105475">
                                            <p:txEl>
                                              <p:charRg st="107" end="11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5475">
                                            <p:txEl>
                                              <p:charRg st="119" end="154"/>
                                            </p:txEl>
                                          </p:spTgt>
                                        </p:tgtEl>
                                        <p:attrNameLst>
                                          <p:attrName>style.visibility</p:attrName>
                                        </p:attrNameLst>
                                      </p:cBhvr>
                                      <p:to>
                                        <p:strVal val="visible"/>
                                      </p:to>
                                    </p:set>
                                    <p:animEffect transition="in" filter="blinds(horizontal)">
                                      <p:cBhvr>
                                        <p:cTn id="37" dur="500"/>
                                        <p:tgtEl>
                                          <p:spTgt spid="105475">
                                            <p:txEl>
                                              <p:charRg st="119" end="15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blinds(horizontal)">
                                      <p:cBhvr>
                                        <p:cTn id="4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build="p"/>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noChangeArrowheads="1"/>
          </p:cNvSpPr>
          <p:nvPr>
            <p:ph idx="4294967295"/>
          </p:nvPr>
        </p:nvSpPr>
        <p:spPr>
          <a:xfrm>
            <a:off x="623570" y="3211830"/>
            <a:ext cx="11135995" cy="2833370"/>
          </a:xfrm>
        </p:spPr>
        <p:txBody>
          <a:bodyPr vert="horz" wrap="square" lIns="121920" tIns="60960" rIns="121920" bIns="60960" numCol="1" anchor="t" anchorCtr="0" compatLnSpc="1"/>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方法： </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     控制温度在</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73℃</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80℃</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，维持</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10</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15min</a:t>
            </a:r>
            <a:endParaRPr kumimoji="0" lang="en-US" altLang="zh-CN" sz="1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效果：</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     可杀灭大多数致病性微生物</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应用：</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     用于不耐高温的物品的消毒 </a:t>
            </a:r>
            <a:endParaRPr kumimoji="0" lang="en-US" altLang="zh-CN" sz="1800" b="1" i="0" u="none" strike="noStrike" kern="1200" cap="none" spc="0" normalizeH="0" baseline="0" noProof="0" dirty="0">
              <a:ln>
                <a:noFill/>
              </a:ln>
              <a:solidFill>
                <a:schemeClr val="tx1"/>
              </a:solidFill>
              <a:effectLst/>
              <a:uLnTx/>
              <a:uFillTx/>
              <a:latin typeface="+mn-ea"/>
              <a:ea typeface="+mn-ea"/>
              <a:cs typeface="+mn-cs"/>
            </a:endParaRPr>
          </a:p>
        </p:txBody>
      </p:sp>
      <p:sp>
        <p:nvSpPr>
          <p:cNvPr id="62469" name="Rectangle 2"/>
          <p:cNvSpPr>
            <a:spLocks noChangeArrowheads="1"/>
          </p:cNvSpPr>
          <p:nvPr/>
        </p:nvSpPr>
        <p:spPr bwMode="auto">
          <a:xfrm>
            <a:off x="623570" y="1483360"/>
            <a:ext cx="8891905" cy="963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热力消毒灭菌法</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湿热</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         </a:t>
            </a:r>
            <a:r>
              <a:rPr kumimoji="0" lang="en-US" altLang="zh-CN" sz="2000" b="1" i="0" u="none" strike="noStrike" kern="1200" cap="none" spc="0" normalizeH="0" baseline="0" noProof="0" dirty="0" smtClean="0">
                <a:ln>
                  <a:noFill/>
                </a:ln>
                <a:solidFill>
                  <a:schemeClr val="accent2"/>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0033CC"/>
                </a:solidFill>
                <a:effectLst/>
                <a:uLnTx/>
                <a:uFillTx/>
                <a:latin typeface="+mn-ea"/>
                <a:ea typeface="+mn-ea"/>
                <a:cs typeface="+mn-cs"/>
              </a:rPr>
              <a:t>低温蒸汽消毒法</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 </a:t>
            </a:r>
            <a:endParaRPr kumimoji="0" lang="en-US"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pic>
        <p:nvPicPr>
          <p:cNvPr id="104" name="图片 103"/>
          <p:cNvPicPr/>
          <p:nvPr/>
        </p:nvPicPr>
        <p:blipFill>
          <a:blip r:embed="rId2"/>
          <a:stretch>
            <a:fillRect/>
          </a:stretch>
        </p:blipFill>
        <p:spPr>
          <a:xfrm>
            <a:off x="7320280" y="2636520"/>
            <a:ext cx="4064000" cy="304800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219">
                                            <p:txEl>
                                              <p:charRg st="0" end="5"/>
                                            </p:txEl>
                                          </p:spTgt>
                                        </p:tgtEl>
                                        <p:attrNameLst>
                                          <p:attrName>style.visibility</p:attrName>
                                        </p:attrNameLst>
                                      </p:cBhvr>
                                      <p:to>
                                        <p:strVal val="visible"/>
                                      </p:to>
                                    </p:set>
                                    <p:animEffect transition="in" filter="checkerboard(across)">
                                      <p:cBhvr>
                                        <p:cTn id="7" dur="500"/>
                                        <p:tgtEl>
                                          <p:spTgt spid="9219">
                                            <p:txEl>
                                              <p:charRg st="0" end="5"/>
                                            </p:txEl>
                                          </p:spTgt>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9219">
                                            <p:txEl>
                                              <p:charRg st="5" end="34"/>
                                            </p:txEl>
                                          </p:spTgt>
                                        </p:tgtEl>
                                        <p:attrNameLst>
                                          <p:attrName>style.visibility</p:attrName>
                                        </p:attrNameLst>
                                      </p:cBhvr>
                                      <p:to>
                                        <p:strVal val="visible"/>
                                      </p:to>
                                    </p:set>
                                    <p:animEffect transition="in" filter="checkerboard(across)">
                                      <p:cBhvr>
                                        <p:cTn id="11" dur="500"/>
                                        <p:tgtEl>
                                          <p:spTgt spid="9219">
                                            <p:txEl>
                                              <p:charRg st="5" end="34"/>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9219">
                                            <p:txEl>
                                              <p:charRg st="34" end="38"/>
                                            </p:txEl>
                                          </p:spTgt>
                                        </p:tgtEl>
                                        <p:attrNameLst>
                                          <p:attrName>style.visibility</p:attrName>
                                        </p:attrNameLst>
                                      </p:cBhvr>
                                      <p:to>
                                        <p:strVal val="visible"/>
                                      </p:to>
                                    </p:set>
                                    <p:animEffect transition="in" filter="checkerboard(across)">
                                      <p:cBhvr>
                                        <p:cTn id="16" dur="500"/>
                                        <p:tgtEl>
                                          <p:spTgt spid="9219">
                                            <p:txEl>
                                              <p:charRg st="34" end="38"/>
                                            </p:txEl>
                                          </p:spTgt>
                                        </p:tgtEl>
                                      </p:cBhvr>
                                    </p:animEffect>
                                  </p:childTnLst>
                                </p:cTn>
                              </p:par>
                            </p:childTnLst>
                          </p:cTn>
                        </p:par>
                        <p:par>
                          <p:cTn id="17" fill="hold">
                            <p:stCondLst>
                              <p:cond delay="500"/>
                            </p:stCondLst>
                            <p:childTnLst>
                              <p:par>
                                <p:cTn id="18" presetID="5" presetClass="entr" presetSubtype="10" fill="hold" grpId="0" nodeType="afterEffect">
                                  <p:stCondLst>
                                    <p:cond delay="0"/>
                                  </p:stCondLst>
                                  <p:childTnLst>
                                    <p:set>
                                      <p:cBhvr>
                                        <p:cTn id="19" dur="1" fill="hold">
                                          <p:stCondLst>
                                            <p:cond delay="0"/>
                                          </p:stCondLst>
                                        </p:cTn>
                                        <p:tgtEl>
                                          <p:spTgt spid="9219">
                                            <p:txEl>
                                              <p:charRg st="38" end="57"/>
                                            </p:txEl>
                                          </p:spTgt>
                                        </p:tgtEl>
                                        <p:attrNameLst>
                                          <p:attrName>style.visibility</p:attrName>
                                        </p:attrNameLst>
                                      </p:cBhvr>
                                      <p:to>
                                        <p:strVal val="visible"/>
                                      </p:to>
                                    </p:set>
                                    <p:animEffect transition="in" filter="checkerboard(across)">
                                      <p:cBhvr>
                                        <p:cTn id="20" dur="500"/>
                                        <p:tgtEl>
                                          <p:spTgt spid="9219">
                                            <p:txEl>
                                              <p:charRg st="38" end="57"/>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219">
                                            <p:txEl>
                                              <p:charRg st="57" end="61"/>
                                            </p:txEl>
                                          </p:spTgt>
                                        </p:tgtEl>
                                        <p:attrNameLst>
                                          <p:attrName>style.visibility</p:attrName>
                                        </p:attrNameLst>
                                      </p:cBhvr>
                                      <p:to>
                                        <p:strVal val="visible"/>
                                      </p:to>
                                    </p:set>
                                    <p:animEffect transition="in" filter="checkerboard(across)">
                                      <p:cBhvr>
                                        <p:cTn id="25" dur="500"/>
                                        <p:tgtEl>
                                          <p:spTgt spid="9219">
                                            <p:txEl>
                                              <p:charRg st="57" end="61"/>
                                            </p:txEl>
                                          </p:spTgt>
                                        </p:tgtEl>
                                      </p:cBhvr>
                                    </p:animEffect>
                                  </p:childTnLst>
                                </p:cTn>
                              </p:par>
                            </p:childTnLst>
                          </p:cTn>
                        </p:par>
                        <p:par>
                          <p:cTn id="26" fill="hold">
                            <p:stCondLst>
                              <p:cond delay="500"/>
                            </p:stCondLst>
                            <p:childTnLst>
                              <p:par>
                                <p:cTn id="27" presetID="5" presetClass="entr" presetSubtype="10" fill="hold" grpId="0" nodeType="afterEffect">
                                  <p:stCondLst>
                                    <p:cond delay="0"/>
                                  </p:stCondLst>
                                  <p:childTnLst>
                                    <p:set>
                                      <p:cBhvr>
                                        <p:cTn id="28" dur="1" fill="hold">
                                          <p:stCondLst>
                                            <p:cond delay="0"/>
                                          </p:stCondLst>
                                        </p:cTn>
                                        <p:tgtEl>
                                          <p:spTgt spid="9219">
                                            <p:txEl>
                                              <p:charRg st="61" end="80"/>
                                            </p:txEl>
                                          </p:spTgt>
                                        </p:tgtEl>
                                        <p:attrNameLst>
                                          <p:attrName>style.visibility</p:attrName>
                                        </p:attrNameLst>
                                      </p:cBhvr>
                                      <p:to>
                                        <p:strVal val="visible"/>
                                      </p:to>
                                    </p:set>
                                    <p:animEffect transition="in" filter="checkerboard(across)">
                                      <p:cBhvr>
                                        <p:cTn id="29" dur="500"/>
                                        <p:tgtEl>
                                          <p:spTgt spid="9219">
                                            <p:txEl>
                                              <p:charRg st="61" end="8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3"/>
          <p:cNvSpPr>
            <a:spLocks noGrp="1" noChangeArrowheads="1"/>
          </p:cNvSpPr>
          <p:nvPr>
            <p:ph idx="4294967295"/>
          </p:nvPr>
        </p:nvSpPr>
        <p:spPr>
          <a:xfrm>
            <a:off x="695325" y="3067685"/>
            <a:ext cx="4890135" cy="2801620"/>
          </a:xfrm>
        </p:spPr>
        <p:txBody>
          <a:bodyPr vert="horz" wrap="square" lIns="121920" tIns="60960" rIns="121920" bIns="60960" numCol="1" anchor="t" anchorCtr="0" compatLnSpc="1">
            <a:normAutofit fontScale="90000" lnSpcReduction="10000"/>
          </a:bodyPr>
          <a:lstStyle/>
          <a:p>
            <a:pPr marL="0" marR="0" lvl="0" indent="0" algn="just" defTabSz="914400" rtl="0" eaLnBrk="1" fontAlgn="base" latinLnBrk="0" hangingPunct="1">
              <a:lnSpc>
                <a:spcPct val="150000"/>
              </a:lnSpc>
              <a:spcBef>
                <a:spcPct val="2000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方法：</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a:p>
            <a:pPr marL="342900" marR="0" lvl="0" indent="-342900" algn="just" defTabSz="914400" rtl="0" eaLnBrk="1" fontAlgn="base" latinLnBrk="0" hangingPunct="1">
              <a:lnSpc>
                <a:spcPct val="150000"/>
              </a:lnSpc>
              <a:spcBef>
                <a:spcPct val="20000"/>
              </a:spcBef>
              <a:spcAft>
                <a:spcPct val="0"/>
              </a:spcAft>
              <a:buClrTx/>
              <a:buSzTx/>
              <a:buFont typeface="Wingdings" panose="05000000000000000000" pitchFamily="2" charset="2"/>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      在</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个大气压下，用</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100℃</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左右的水蒸汽进行消毒，消毒时间</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10</a:t>
            </a:r>
            <a:r>
              <a:rPr kumimoji="0" lang="zh-CN" altLang="en-US" sz="18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a:ln>
                  <a:noFill/>
                </a:ln>
                <a:solidFill>
                  <a:schemeClr val="tx1"/>
                </a:solidFill>
                <a:effectLst/>
                <a:uLnTx/>
                <a:uFillTx/>
                <a:latin typeface="+mn-ea"/>
                <a:ea typeface="+mn-ea"/>
                <a:cs typeface="+mn-cs"/>
              </a:rPr>
              <a:t>15min</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150000"/>
              </a:lnSpc>
              <a:spcBef>
                <a:spcPct val="2000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效果：</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a:p>
            <a:pPr marL="342900" marR="0" lvl="0" indent="-342900" algn="just" defTabSz="914400" rtl="0" eaLnBrk="1" fontAlgn="base" latinLnBrk="0" hangingPunct="1">
              <a:lnSpc>
                <a:spcPct val="150000"/>
              </a:lnSpc>
              <a:spcBef>
                <a:spcPct val="20000"/>
              </a:spcBef>
              <a:spcAft>
                <a:spcPct val="0"/>
              </a:spcAft>
              <a:buClrTx/>
              <a:buSzTx/>
              <a:buFont typeface="Wingdings" panose="05000000000000000000" pitchFamily="2" charset="2"/>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      可杀灭细菌繁殖体，但不能杀死芽孢</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150000"/>
              </a:lnSpc>
              <a:spcBef>
                <a:spcPct val="2000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应用：</a:t>
            </a:r>
            <a:endParaRPr kumimoji="0" lang="zh-CN" altLang="en-US" sz="1800" b="1" i="0" u="none" strike="noStrike" kern="1200" cap="none" spc="0" normalizeH="0" baseline="0" noProof="0" dirty="0">
              <a:ln>
                <a:noFill/>
              </a:ln>
              <a:solidFill>
                <a:schemeClr val="tx1"/>
              </a:solidFill>
              <a:effectLst/>
              <a:uLnTx/>
              <a:uFillTx/>
              <a:latin typeface="+mn-ea"/>
              <a:ea typeface="+mn-ea"/>
              <a:cs typeface="+mn-cs"/>
            </a:endParaRPr>
          </a:p>
          <a:p>
            <a:pPr marL="342900" marR="0" lvl="0" indent="-342900" algn="just"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1800" b="1" i="0" u="none" strike="noStrike" kern="1200" cap="none" spc="0" normalizeH="0" baseline="0" noProof="0" dirty="0">
                <a:ln>
                  <a:noFill/>
                </a:ln>
                <a:solidFill>
                  <a:schemeClr val="tx1"/>
                </a:solidFill>
                <a:effectLst/>
                <a:uLnTx/>
                <a:uFillTx/>
                <a:latin typeface="+mn-ea"/>
                <a:ea typeface="+mn-ea"/>
                <a:cs typeface="+mn-cs"/>
              </a:rPr>
              <a:t>      常用于食品和一些不耐高热的物品的消毒</a:t>
            </a:r>
            <a:endParaRPr kumimoji="0" lang="en-US" altLang="zh-CN" sz="1800" b="1" i="0" u="none" strike="noStrike" kern="1200" cap="none" spc="0" normalizeH="0" baseline="0" noProof="0" dirty="0">
              <a:ln>
                <a:noFill/>
              </a:ln>
              <a:solidFill>
                <a:schemeClr val="tx1"/>
              </a:solidFill>
              <a:effectLst/>
              <a:uLnTx/>
              <a:uFillTx/>
              <a:latin typeface="+mn-ea"/>
              <a:ea typeface="+mn-ea"/>
              <a:cs typeface="+mn-cs"/>
            </a:endParaRPr>
          </a:p>
          <a:p>
            <a:pPr marL="342900" marR="0" lvl="0" indent="-342900" algn="just" defTabSz="914400" rtl="0" eaLnBrk="1" fontAlgn="base" latinLnBrk="0" hangingPunct="1">
              <a:lnSpc>
                <a:spcPct val="150000"/>
              </a:lnSpc>
              <a:spcBef>
                <a:spcPct val="20000"/>
              </a:spcBef>
              <a:spcAft>
                <a:spcPct val="0"/>
              </a:spcAft>
              <a:buClrTx/>
              <a:buSzTx/>
              <a:buFont typeface="Wingdings" panose="05000000000000000000" pitchFamily="2" charset="2"/>
              <a:buNone/>
              <a:defRPr/>
            </a:pPr>
            <a:endParaRPr kumimoji="0" lang="en-US" altLang="zh-CN" sz="1800" b="1" i="0" u="none" strike="noStrike" kern="1200" cap="none" spc="0" normalizeH="0" baseline="0" noProof="0" dirty="0" smtClean="0">
              <a:ln>
                <a:noFill/>
              </a:ln>
              <a:solidFill>
                <a:schemeClr val="tx1"/>
              </a:solidFill>
              <a:effectLst/>
              <a:uLnTx/>
              <a:uFillTx/>
              <a:latin typeface="楷体_GB2312" panose="02010609030101010101" pitchFamily="49" charset="-122"/>
              <a:ea typeface="楷体_GB2312" panose="02010609030101010101" pitchFamily="49" charset="-122"/>
              <a:cs typeface="+mn-cs"/>
            </a:endParaRPr>
          </a:p>
        </p:txBody>
      </p:sp>
      <p:sp>
        <p:nvSpPr>
          <p:cNvPr id="67588" name="Rectangle 2"/>
          <p:cNvSpPr/>
          <p:nvPr/>
        </p:nvSpPr>
        <p:spPr>
          <a:xfrm>
            <a:off x="695325" y="1555750"/>
            <a:ext cx="7395210" cy="960755"/>
          </a:xfrm>
          <a:prstGeom prst="rect">
            <a:avLst/>
          </a:prstGeom>
          <a:noFill/>
          <a:ln w="9525">
            <a:noFill/>
          </a:ln>
        </p:spPr>
        <p:txBody>
          <a:bodyPr anchor="ctr" anchorCtr="0"/>
          <a:p>
            <a:r>
              <a:rPr lang="zh-CN" altLang="en-US" sz="2000" b="1" dirty="0">
                <a:solidFill>
                  <a:srgbClr val="FF0000"/>
                </a:solidFill>
                <a:latin typeface="+mj-lt"/>
                <a:ea typeface="+mj-lt"/>
                <a:cs typeface="+mj-lt"/>
              </a:rPr>
              <a:t>热力消毒灭菌法</a:t>
            </a:r>
            <a:r>
              <a:rPr lang="en-US" altLang="zh-CN" sz="2000" b="1" dirty="0">
                <a:solidFill>
                  <a:srgbClr val="FF0000"/>
                </a:solidFill>
                <a:latin typeface="+mj-lt"/>
                <a:ea typeface="+mj-lt"/>
                <a:cs typeface="+mj-lt"/>
              </a:rPr>
              <a:t>（</a:t>
            </a:r>
            <a:r>
              <a:rPr lang="zh-CN" altLang="en-US" sz="2000" b="1" dirty="0">
                <a:solidFill>
                  <a:srgbClr val="FF0000"/>
                </a:solidFill>
                <a:latin typeface="+mj-lt"/>
                <a:ea typeface="+mj-lt"/>
                <a:cs typeface="+mj-lt"/>
              </a:rPr>
              <a:t>湿热</a:t>
            </a:r>
            <a:r>
              <a:rPr lang="en-US" altLang="zh-CN" sz="2000" b="1" dirty="0">
                <a:solidFill>
                  <a:srgbClr val="FF0000"/>
                </a:solidFill>
                <a:latin typeface="+mj-lt"/>
                <a:ea typeface="+mj-lt"/>
                <a:cs typeface="+mj-lt"/>
              </a:rPr>
              <a:t>）         </a:t>
            </a:r>
            <a:r>
              <a:rPr lang="en-US" altLang="zh-CN" sz="2000" b="1" dirty="0">
                <a:solidFill>
                  <a:schemeClr val="accent2"/>
                </a:solidFill>
                <a:latin typeface="+mj-lt"/>
                <a:ea typeface="+mj-lt"/>
                <a:cs typeface="+mj-lt"/>
              </a:rPr>
              <a:t>——</a:t>
            </a:r>
            <a:r>
              <a:rPr lang="zh-CN" altLang="en-US" sz="2000" b="1" dirty="0">
                <a:solidFill>
                  <a:srgbClr val="0033CC"/>
                </a:solidFill>
                <a:latin typeface="+mj-lt"/>
                <a:ea typeface="+mj-lt"/>
                <a:cs typeface="+mj-lt"/>
              </a:rPr>
              <a:t>流通蒸汽消毒法</a:t>
            </a:r>
            <a:r>
              <a:rPr lang="zh-CN" altLang="en-US" sz="2000" b="1" dirty="0">
                <a:latin typeface="+mj-lt"/>
                <a:ea typeface="+mj-lt"/>
                <a:cs typeface="+mj-lt"/>
              </a:rPr>
              <a:t> </a:t>
            </a:r>
            <a:endParaRPr lang="en-US" altLang="zh-CN" sz="2000" b="1" dirty="0">
              <a:latin typeface="+mj-lt"/>
              <a:ea typeface="+mj-lt"/>
              <a:cs typeface="+mj-lt"/>
            </a:endParaRPr>
          </a:p>
        </p:txBody>
      </p:sp>
      <p:sp>
        <p:nvSpPr>
          <p:cNvPr id="23" name="Title 6"/>
          <p:cNvSpPr txBox="1"/>
          <p:nvPr>
            <p:custDataLst>
              <p:tags r:id="rId1"/>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pic>
        <p:nvPicPr>
          <p:cNvPr id="105" name="图片 104"/>
          <p:cNvPicPr/>
          <p:nvPr/>
        </p:nvPicPr>
        <p:blipFill>
          <a:blip r:embed="rId2"/>
          <a:stretch>
            <a:fillRect/>
          </a:stretch>
        </p:blipFill>
        <p:spPr>
          <a:xfrm>
            <a:off x="6600190" y="2516505"/>
            <a:ext cx="5247640" cy="3603625"/>
          </a:xfrm>
          <a:prstGeom prst="sun">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219">
                                            <p:txEl>
                                              <p:charRg st="0" end="4"/>
                                            </p:txEl>
                                          </p:spTgt>
                                        </p:tgtEl>
                                        <p:attrNameLst>
                                          <p:attrName>style.visibility</p:attrName>
                                        </p:attrNameLst>
                                      </p:cBhvr>
                                      <p:to>
                                        <p:strVal val="visible"/>
                                      </p:to>
                                    </p:set>
                                    <p:animEffect transition="in" filter="checkerboard(across)">
                                      <p:cBhvr>
                                        <p:cTn id="7" dur="500"/>
                                        <p:tgtEl>
                                          <p:spTgt spid="9219">
                                            <p:txEl>
                                              <p:charRg st="0" end="4"/>
                                            </p:txEl>
                                          </p:spTgt>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9219">
                                            <p:txEl>
                                              <p:charRg st="4" end="47"/>
                                            </p:txEl>
                                          </p:spTgt>
                                        </p:tgtEl>
                                        <p:attrNameLst>
                                          <p:attrName>style.visibility</p:attrName>
                                        </p:attrNameLst>
                                      </p:cBhvr>
                                      <p:to>
                                        <p:strVal val="visible"/>
                                      </p:to>
                                    </p:set>
                                    <p:animEffect transition="in" filter="checkerboard(across)">
                                      <p:cBhvr>
                                        <p:cTn id="11" dur="500"/>
                                        <p:tgtEl>
                                          <p:spTgt spid="9219">
                                            <p:txEl>
                                              <p:charRg st="4" end="47"/>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9219">
                                            <p:txEl>
                                              <p:charRg st="47" end="51"/>
                                            </p:txEl>
                                          </p:spTgt>
                                        </p:tgtEl>
                                        <p:attrNameLst>
                                          <p:attrName>style.visibility</p:attrName>
                                        </p:attrNameLst>
                                      </p:cBhvr>
                                      <p:to>
                                        <p:strVal val="visible"/>
                                      </p:to>
                                    </p:set>
                                    <p:animEffect transition="in" filter="checkerboard(across)">
                                      <p:cBhvr>
                                        <p:cTn id="16" dur="500"/>
                                        <p:tgtEl>
                                          <p:spTgt spid="9219">
                                            <p:txEl>
                                              <p:charRg st="47" end="51"/>
                                            </p:txEl>
                                          </p:spTgt>
                                        </p:tgtEl>
                                      </p:cBhvr>
                                    </p:animEffect>
                                  </p:childTnLst>
                                </p:cTn>
                              </p:par>
                            </p:childTnLst>
                          </p:cTn>
                        </p:par>
                        <p:par>
                          <p:cTn id="17" fill="hold">
                            <p:stCondLst>
                              <p:cond delay="500"/>
                            </p:stCondLst>
                            <p:childTnLst>
                              <p:par>
                                <p:cTn id="18" presetID="5" presetClass="entr" presetSubtype="10" fill="hold" grpId="0" nodeType="afterEffect">
                                  <p:stCondLst>
                                    <p:cond delay="0"/>
                                  </p:stCondLst>
                                  <p:childTnLst>
                                    <p:set>
                                      <p:cBhvr>
                                        <p:cTn id="19" dur="1" fill="hold">
                                          <p:stCondLst>
                                            <p:cond delay="0"/>
                                          </p:stCondLst>
                                        </p:cTn>
                                        <p:tgtEl>
                                          <p:spTgt spid="9219">
                                            <p:txEl>
                                              <p:charRg st="51" end="74"/>
                                            </p:txEl>
                                          </p:spTgt>
                                        </p:tgtEl>
                                        <p:attrNameLst>
                                          <p:attrName>style.visibility</p:attrName>
                                        </p:attrNameLst>
                                      </p:cBhvr>
                                      <p:to>
                                        <p:strVal val="visible"/>
                                      </p:to>
                                    </p:set>
                                    <p:animEffect transition="in" filter="checkerboard(across)">
                                      <p:cBhvr>
                                        <p:cTn id="20" dur="500"/>
                                        <p:tgtEl>
                                          <p:spTgt spid="9219">
                                            <p:txEl>
                                              <p:charRg st="51" end="7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219">
                                            <p:txEl>
                                              <p:charRg st="74" end="78"/>
                                            </p:txEl>
                                          </p:spTgt>
                                        </p:tgtEl>
                                        <p:attrNameLst>
                                          <p:attrName>style.visibility</p:attrName>
                                        </p:attrNameLst>
                                      </p:cBhvr>
                                      <p:to>
                                        <p:strVal val="visible"/>
                                      </p:to>
                                    </p:set>
                                    <p:animEffect transition="in" filter="checkerboard(across)">
                                      <p:cBhvr>
                                        <p:cTn id="25" dur="500"/>
                                        <p:tgtEl>
                                          <p:spTgt spid="9219">
                                            <p:txEl>
                                              <p:charRg st="74" end="78"/>
                                            </p:txEl>
                                          </p:spTgt>
                                        </p:tgtEl>
                                      </p:cBhvr>
                                    </p:animEffect>
                                  </p:childTnLst>
                                </p:cTn>
                              </p:par>
                            </p:childTnLst>
                          </p:cTn>
                        </p:par>
                        <p:par>
                          <p:cTn id="26" fill="hold">
                            <p:stCondLst>
                              <p:cond delay="500"/>
                            </p:stCondLst>
                            <p:childTnLst>
                              <p:par>
                                <p:cTn id="27" presetID="5" presetClass="entr" presetSubtype="10" fill="hold" grpId="0" nodeType="afterEffect">
                                  <p:stCondLst>
                                    <p:cond delay="0"/>
                                  </p:stCondLst>
                                  <p:childTnLst>
                                    <p:set>
                                      <p:cBhvr>
                                        <p:cTn id="28" dur="1" fill="hold">
                                          <p:stCondLst>
                                            <p:cond delay="0"/>
                                          </p:stCondLst>
                                        </p:cTn>
                                        <p:tgtEl>
                                          <p:spTgt spid="9219">
                                            <p:txEl>
                                              <p:charRg st="78" end="103"/>
                                            </p:txEl>
                                          </p:spTgt>
                                        </p:tgtEl>
                                        <p:attrNameLst>
                                          <p:attrName>style.visibility</p:attrName>
                                        </p:attrNameLst>
                                      </p:cBhvr>
                                      <p:to>
                                        <p:strVal val="visible"/>
                                      </p:to>
                                    </p:set>
                                    <p:animEffect transition="in" filter="checkerboard(across)">
                                      <p:cBhvr>
                                        <p:cTn id="29" dur="500"/>
                                        <p:tgtEl>
                                          <p:spTgt spid="9219">
                                            <p:txEl>
                                              <p:charRg st="78" end="10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911860" y="2708275"/>
            <a:ext cx="7771130" cy="2935605"/>
            <a:chOff x="1435" y="3132"/>
            <a:chExt cx="12238" cy="4623"/>
          </a:xfrm>
        </p:grpSpPr>
        <p:sp>
          <p:nvSpPr>
            <p:cNvPr id="68611" name="Rectangle 2"/>
            <p:cNvSpPr/>
            <p:nvPr/>
          </p:nvSpPr>
          <p:spPr>
            <a:xfrm>
              <a:off x="1549" y="3132"/>
              <a:ext cx="6627" cy="1517"/>
            </a:xfrm>
            <a:prstGeom prst="rect">
              <a:avLst/>
            </a:prstGeom>
            <a:noFill/>
            <a:ln w="9525">
              <a:noFill/>
            </a:ln>
          </p:spPr>
          <p:txBody>
            <a:bodyPr anchor="ctr" anchorCtr="0"/>
            <a:p>
              <a:r>
                <a:rPr lang="zh-CN" altLang="en-US" sz="1800" b="1" dirty="0">
                  <a:solidFill>
                    <a:srgbClr val="FF0000"/>
                  </a:solidFill>
                  <a:latin typeface="+mj-lt"/>
                  <a:ea typeface="+mj-lt"/>
                  <a:cs typeface="+mj-lt"/>
                </a:rPr>
                <a:t>光照消毒法</a:t>
              </a:r>
              <a:r>
                <a:rPr lang="en-US" altLang="zh-CN" sz="1800" b="1" dirty="0">
                  <a:solidFill>
                    <a:srgbClr val="FF0000"/>
                  </a:solidFill>
                  <a:latin typeface="+mj-lt"/>
                  <a:ea typeface="+mj-lt"/>
                  <a:cs typeface="+mj-lt"/>
                </a:rPr>
                <a:t> </a:t>
              </a:r>
              <a:r>
                <a:rPr lang="en-US" altLang="zh-CN" sz="1800" b="1" dirty="0">
                  <a:solidFill>
                    <a:schemeClr val="accent2"/>
                  </a:solidFill>
                  <a:latin typeface="+mj-lt"/>
                  <a:ea typeface="+mj-lt"/>
                  <a:cs typeface="+mj-lt"/>
                </a:rPr>
                <a:t>——</a:t>
              </a:r>
              <a:r>
                <a:rPr lang="zh-CN" altLang="en-US" sz="1800" b="1" dirty="0">
                  <a:solidFill>
                    <a:srgbClr val="0033CC"/>
                  </a:solidFill>
                  <a:latin typeface="+mj-lt"/>
                  <a:ea typeface="+mj-lt"/>
                  <a:cs typeface="+mj-lt"/>
                </a:rPr>
                <a:t>日光暴晒</a:t>
              </a:r>
              <a:r>
                <a:rPr lang="zh-CN" altLang="en-US" sz="1800" b="1" dirty="0">
                  <a:latin typeface="+mj-lt"/>
                  <a:ea typeface="+mj-lt"/>
                  <a:cs typeface="+mj-lt"/>
                </a:rPr>
                <a:t> </a:t>
              </a:r>
              <a:endParaRPr lang="en-US" altLang="zh-CN" sz="1800" b="1" dirty="0">
                <a:latin typeface="+mj-lt"/>
                <a:ea typeface="+mj-lt"/>
                <a:cs typeface="+mj-lt"/>
              </a:endParaRPr>
            </a:p>
          </p:txBody>
        </p:sp>
        <p:sp>
          <p:nvSpPr>
            <p:cNvPr id="9219" name="Rectangle 3"/>
            <p:cNvSpPr>
              <a:spLocks noChangeArrowheads="1"/>
            </p:cNvSpPr>
            <p:nvPr/>
          </p:nvSpPr>
          <p:spPr bwMode="auto">
            <a:xfrm>
              <a:off x="1435" y="4719"/>
              <a:ext cx="12239" cy="3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2000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方法：</a:t>
              </a:r>
              <a:endParaRPr kumimoji="0" lang="zh-CN" altLang="en-US" sz="1800" b="1" i="0" u="none" strike="noStrike" kern="1200" cap="none" spc="0" normalizeH="0" baseline="0" noProof="0" dirty="0" smtClean="0">
                <a:ln>
                  <a:noFill/>
                </a:ln>
                <a:solidFill>
                  <a:schemeClr val="tx1"/>
                </a:solidFill>
                <a:effectLst/>
                <a:uLnTx/>
                <a:uFillTx/>
                <a:latin typeface="+mn-lt"/>
                <a:ea typeface="+mn-lt"/>
                <a:cs typeface="+mn-lt"/>
              </a:endParaRPr>
            </a:p>
            <a:p>
              <a:pPr marL="342900" marR="0" lvl="0" indent="-342900" algn="l" defTabSz="914400" rtl="0" eaLnBrk="1" fontAlgn="base" latinLnBrk="0" hangingPunct="1">
                <a:lnSpc>
                  <a:spcPct val="150000"/>
                </a:lnSpc>
                <a:spcBef>
                  <a:spcPct val="20000"/>
                </a:spcBef>
                <a:spcAft>
                  <a:spcPct val="0"/>
                </a:spcAft>
                <a:buClrTx/>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    物品放在日光下直接暴晒</a:t>
              </a:r>
              <a:r>
                <a:rPr kumimoji="0" lang="en-US" altLang="zh-CN" sz="1800" b="1" i="0" u="none" strike="noStrike" kern="1200" cap="none" spc="0" normalizeH="0" baseline="0" noProof="0" dirty="0" smtClean="0">
                  <a:ln>
                    <a:noFill/>
                  </a:ln>
                  <a:solidFill>
                    <a:schemeClr val="tx1"/>
                  </a:solidFill>
                  <a:effectLst/>
                  <a:uLnTx/>
                  <a:uFillTx/>
                  <a:latin typeface="+mn-lt"/>
                  <a:ea typeface="+mn-lt"/>
                  <a:cs typeface="+mn-lt"/>
                </a:rPr>
                <a:t>6</a:t>
              </a: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小时以上。</a:t>
              </a:r>
              <a:endParaRPr kumimoji="0" lang="zh-CN" altLang="en-US" sz="1800" b="1" i="0" u="none" strike="noStrike" kern="1200" cap="none" spc="0" normalizeH="0" baseline="0" noProof="0" dirty="0" smtClean="0">
                <a:ln>
                  <a:noFill/>
                </a:ln>
                <a:solidFill>
                  <a:schemeClr val="tx1"/>
                </a:solidFill>
                <a:effectLst/>
                <a:uLnTx/>
                <a:uFillTx/>
                <a:latin typeface="+mn-lt"/>
                <a:ea typeface="+mn-lt"/>
                <a:cs typeface="+mn-lt"/>
              </a:endParaRPr>
            </a:p>
            <a:p>
              <a:pPr marL="0" marR="0" lvl="0" indent="0" algn="l" defTabSz="914400" rtl="0" eaLnBrk="1" fontAlgn="base" latinLnBrk="0" hangingPunct="1">
                <a:lnSpc>
                  <a:spcPct val="150000"/>
                </a:lnSpc>
                <a:spcBef>
                  <a:spcPct val="2000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应用：</a:t>
              </a:r>
              <a:endParaRPr kumimoji="0" lang="zh-CN" altLang="en-US" sz="1800" b="1" i="0" u="none" strike="noStrike" kern="1200" cap="none" spc="0" normalizeH="0" baseline="0" noProof="0" dirty="0" smtClean="0">
                <a:ln>
                  <a:noFill/>
                </a:ln>
                <a:solidFill>
                  <a:schemeClr val="tx1"/>
                </a:solidFill>
                <a:effectLst/>
                <a:uLnTx/>
                <a:uFillTx/>
                <a:latin typeface="+mn-lt"/>
                <a:ea typeface="+mn-lt"/>
                <a:cs typeface="+mn-lt"/>
              </a:endParaRPr>
            </a:p>
            <a:p>
              <a:pPr marL="342900" marR="0" lvl="0" indent="-342900" algn="l" defTabSz="914400" rtl="0" eaLnBrk="1" fontAlgn="base" latinLnBrk="0" hangingPunct="1">
                <a:lnSpc>
                  <a:spcPct val="15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        常用于床垫、毛毯、棉胎、衣服、书籍等的消毒。</a:t>
              </a:r>
              <a:endParaRPr kumimoji="0" lang="en-US" altLang="zh-CN" sz="1800" b="1" i="0" u="none" strike="noStrike" kern="1200" cap="none" spc="0" normalizeH="0" baseline="0" noProof="0" dirty="0" smtClean="0">
                <a:ln>
                  <a:noFill/>
                </a:ln>
                <a:solidFill>
                  <a:schemeClr val="tx1"/>
                </a:solidFill>
                <a:effectLst/>
                <a:uLnTx/>
                <a:uFillTx/>
                <a:latin typeface="+mn-lt"/>
                <a:ea typeface="+mn-lt"/>
                <a:cs typeface="+mn-lt"/>
              </a:endParaRPr>
            </a:p>
          </p:txBody>
        </p:sp>
      </p:grpSp>
      <p:sp>
        <p:nvSpPr>
          <p:cNvPr id="23" name="Title 6"/>
          <p:cNvSpPr txBox="1"/>
          <p:nvPr>
            <p:custDataLst>
              <p:tags r:id="rId1"/>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sp>
        <p:nvSpPr>
          <p:cNvPr id="2" name="文本框 1"/>
          <p:cNvSpPr txBox="1"/>
          <p:nvPr/>
        </p:nvSpPr>
        <p:spPr>
          <a:xfrm>
            <a:off x="911860" y="1555115"/>
            <a:ext cx="6096000" cy="398780"/>
          </a:xfrm>
          <a:prstGeom prst="rect">
            <a:avLst/>
          </a:prstGeom>
          <a:noFill/>
        </p:spPr>
        <p:txBody>
          <a:bodyPr wrap="square" rtlCol="0" anchor="t">
            <a:spAutoFit/>
          </a:bodyPr>
          <a:p>
            <a:r>
              <a:rPr lang="zh-CN" altLang="en-US" sz="2000" b="1">
                <a:latin typeface="微软雅黑" panose="020B0503020204020204" charset="-122"/>
                <a:ea typeface="微软雅黑" panose="020B0503020204020204" charset="-122"/>
              </a:rPr>
              <a:t>（二）光照消毒</a:t>
            </a:r>
            <a:endParaRPr lang="zh-CN" altLang="en-US" sz="2000" b="1">
              <a:latin typeface="微软雅黑" panose="020B0503020204020204" charset="-122"/>
              <a:ea typeface="微软雅黑" panose="020B0503020204020204" charset="-122"/>
            </a:endParaRPr>
          </a:p>
        </p:txBody>
      </p:sp>
      <p:sp>
        <p:nvSpPr>
          <p:cNvPr id="92" name="矩形 91"/>
          <p:cNvSpPr/>
          <p:nvPr>
            <p:custDataLst>
              <p:tags r:id="rId2"/>
            </p:custDataLst>
          </p:nvPr>
        </p:nvSpPr>
        <p:spPr>
          <a:xfrm>
            <a:off x="336550" y="1151890"/>
            <a:ext cx="11518900" cy="5229860"/>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pic>
        <p:nvPicPr>
          <p:cNvPr id="4" name="图片 3"/>
          <p:cNvPicPr>
            <a:picLocks noChangeAspect="1"/>
          </p:cNvPicPr>
          <p:nvPr/>
        </p:nvPicPr>
        <p:blipFill>
          <a:blip r:embed="rId3"/>
          <a:stretch>
            <a:fillRect/>
          </a:stretch>
        </p:blipFill>
        <p:spPr>
          <a:xfrm>
            <a:off x="7752080" y="2060575"/>
            <a:ext cx="3445510" cy="3148965"/>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40" name="Rectangle 2"/>
          <p:cNvSpPr>
            <a:spLocks noChangeArrowheads="1"/>
          </p:cNvSpPr>
          <p:nvPr/>
        </p:nvSpPr>
        <p:spPr bwMode="auto">
          <a:xfrm>
            <a:off x="695325" y="2061210"/>
            <a:ext cx="4827905" cy="963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光照消毒法</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      </a:t>
            </a:r>
            <a:r>
              <a:rPr kumimoji="0" lang="en-US" altLang="zh-CN" sz="2000" b="1" i="0" u="none" strike="noStrike" kern="1200" cap="none" spc="0" normalizeH="0" baseline="0" noProof="0" dirty="0" smtClean="0">
                <a:ln>
                  <a:noFill/>
                </a:ln>
                <a:solidFill>
                  <a:schemeClr val="accent2"/>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0033CC"/>
                </a:solidFill>
                <a:effectLst/>
                <a:uLnTx/>
                <a:uFillTx/>
                <a:latin typeface="+mn-ea"/>
                <a:ea typeface="+mn-ea"/>
                <a:cs typeface="+mn-cs"/>
              </a:rPr>
              <a:t>紫外线灯照射消毒法</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 </a:t>
            </a:r>
            <a:endParaRPr kumimoji="0" lang="en-US"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8195" name="Rectangle 3"/>
          <p:cNvSpPr>
            <a:spLocks noChangeArrowheads="1"/>
          </p:cNvSpPr>
          <p:nvPr/>
        </p:nvSpPr>
        <p:spPr bwMode="auto">
          <a:xfrm>
            <a:off x="695325" y="3213100"/>
            <a:ext cx="4363720" cy="2315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紫外线杀菌的最佳波长是</a:t>
            </a:r>
            <a:r>
              <a:rPr kumimoji="0" lang="en-US" altLang="zh-CN" sz="1800" b="1" i="0" u="none" strike="noStrike" kern="1200" cap="none" spc="0" normalizeH="0" baseline="0" noProof="0" dirty="0" smtClean="0">
                <a:ln>
                  <a:noFill/>
                </a:ln>
                <a:solidFill>
                  <a:schemeClr val="tx1"/>
                </a:solidFill>
                <a:effectLst/>
                <a:uLnTx/>
                <a:uFillTx/>
                <a:latin typeface="+mj-lt"/>
                <a:ea typeface="+mj-lt"/>
                <a:cs typeface="+mj-lt"/>
              </a:rPr>
              <a:t>250</a:t>
            </a: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a:t>
            </a:r>
            <a:r>
              <a:rPr kumimoji="0" lang="en-US" altLang="zh-CN" sz="1800" b="1" i="0" u="none" strike="noStrike" kern="1200" cap="none" spc="0" normalizeH="0" baseline="0" noProof="0" dirty="0" smtClean="0">
                <a:ln>
                  <a:noFill/>
                </a:ln>
                <a:solidFill>
                  <a:schemeClr val="tx1"/>
                </a:solidFill>
                <a:effectLst/>
                <a:uLnTx/>
                <a:uFillTx/>
                <a:latin typeface="+mj-lt"/>
                <a:ea typeface="+mj-lt"/>
                <a:cs typeface="+mj-lt"/>
              </a:rPr>
              <a:t>270nm</a:t>
            </a: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a:t>
            </a:r>
            <a:endParaRPr kumimoji="0" lang="zh-CN" altLang="en-US" sz="1800" b="1" i="0" u="none" strike="noStrike" kern="1200" cap="none" spc="0" normalizeH="0" baseline="0" noProof="0" dirty="0" smtClean="0">
              <a:ln>
                <a:noFill/>
              </a:ln>
              <a:solidFill>
                <a:schemeClr val="tx1"/>
              </a:solidFill>
              <a:effectLst/>
              <a:uLnTx/>
              <a:uFillTx/>
              <a:latin typeface="+mj-lt"/>
              <a:ea typeface="+mj-lt"/>
              <a:cs typeface="+mj-lt"/>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     常用的紫外线灯有</a:t>
            </a:r>
            <a:r>
              <a:rPr kumimoji="0" lang="en-US" altLang="zh-CN" sz="1800" b="1" i="0" u="none" strike="noStrike" kern="1200" cap="none" spc="0" normalizeH="0" baseline="0" noProof="0" dirty="0" smtClean="0">
                <a:ln>
                  <a:noFill/>
                </a:ln>
                <a:solidFill>
                  <a:schemeClr val="tx1"/>
                </a:solidFill>
                <a:effectLst/>
                <a:uLnTx/>
                <a:uFillTx/>
                <a:latin typeface="+mj-lt"/>
                <a:ea typeface="+mj-lt"/>
                <a:cs typeface="+mj-lt"/>
              </a:rPr>
              <a:t>15W</a:t>
            </a: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a:t>
            </a:r>
            <a:r>
              <a:rPr kumimoji="0" lang="en-US" altLang="zh-CN" sz="1800" b="1" i="0" u="none" strike="noStrike" kern="1200" cap="none" spc="0" normalizeH="0" baseline="0" noProof="0" dirty="0" smtClean="0">
                <a:ln>
                  <a:noFill/>
                </a:ln>
                <a:solidFill>
                  <a:schemeClr val="tx1"/>
                </a:solidFill>
                <a:effectLst/>
                <a:uLnTx/>
                <a:uFillTx/>
                <a:latin typeface="+mj-lt"/>
                <a:ea typeface="+mj-lt"/>
                <a:cs typeface="+mj-lt"/>
              </a:rPr>
              <a:t>20W</a:t>
            </a: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a:t>
            </a:r>
            <a:r>
              <a:rPr kumimoji="0" lang="en-US" altLang="zh-CN" sz="1800" b="1" i="0" u="none" strike="noStrike" kern="1200" cap="none" spc="0" normalizeH="0" baseline="0" noProof="0" dirty="0" smtClean="0">
                <a:ln>
                  <a:noFill/>
                </a:ln>
                <a:solidFill>
                  <a:schemeClr val="tx1"/>
                </a:solidFill>
                <a:effectLst/>
                <a:uLnTx/>
                <a:uFillTx/>
                <a:latin typeface="+mj-lt"/>
                <a:ea typeface="+mj-lt"/>
                <a:cs typeface="+mj-lt"/>
              </a:rPr>
              <a:t>30W</a:t>
            </a: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a:t>
            </a:r>
            <a:r>
              <a:rPr kumimoji="0" lang="en-US" altLang="zh-CN" sz="1800" b="1" i="0" u="none" strike="noStrike" kern="1200" cap="none" spc="0" normalizeH="0" baseline="0" noProof="0" dirty="0" smtClean="0">
                <a:ln>
                  <a:noFill/>
                </a:ln>
                <a:solidFill>
                  <a:schemeClr val="tx1"/>
                </a:solidFill>
                <a:effectLst/>
                <a:uLnTx/>
                <a:uFillTx/>
                <a:latin typeface="+mj-lt"/>
                <a:ea typeface="+mj-lt"/>
                <a:cs typeface="+mj-lt"/>
              </a:rPr>
              <a:t>40W</a:t>
            </a: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四种。</a:t>
            </a:r>
            <a:endParaRPr kumimoji="0" lang="zh-CN" altLang="en-US" sz="1800" b="1" i="0" u="none" strike="noStrike" kern="1200" cap="none" spc="0" normalizeH="0" baseline="0" noProof="0" dirty="0" smtClean="0">
              <a:ln>
                <a:noFill/>
              </a:ln>
              <a:solidFill>
                <a:schemeClr val="tx1"/>
              </a:solidFill>
              <a:effectLst/>
              <a:uLnTx/>
              <a:uFillTx/>
              <a:latin typeface="+mj-lt"/>
              <a:ea typeface="+mj-lt"/>
              <a:cs typeface="+mj-lt"/>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j-lt"/>
                <a:ea typeface="+mj-lt"/>
                <a:cs typeface="+mj-lt"/>
              </a:rPr>
              <a:t>     </a:t>
            </a:r>
            <a:endParaRPr kumimoji="0" lang="zh-CN" altLang="en-US" sz="1800" b="1" i="0" u="none" strike="noStrike" kern="1200" cap="none" spc="0" normalizeH="0" baseline="0" noProof="0" dirty="0" smtClean="0">
              <a:ln>
                <a:noFill/>
              </a:ln>
              <a:solidFill>
                <a:schemeClr val="tx1"/>
              </a:solidFill>
              <a:effectLst/>
              <a:uLnTx/>
              <a:uFillTx/>
              <a:latin typeface="+mj-lt"/>
              <a:ea typeface="+mj-lt"/>
              <a:cs typeface="+mj-lt"/>
            </a:endParaRPr>
          </a:p>
        </p:txBody>
      </p:sp>
      <p:pic>
        <p:nvPicPr>
          <p:cNvPr id="69637" name="Picture 2" descr="Dsc01414A"/>
          <p:cNvPicPr>
            <a:picLocks noChangeAspect="1"/>
          </p:cNvPicPr>
          <p:nvPr/>
        </p:nvPicPr>
        <p:blipFill>
          <a:blip r:embed="rId1"/>
          <a:stretch>
            <a:fillRect/>
          </a:stretch>
        </p:blipFill>
        <p:spPr>
          <a:xfrm>
            <a:off x="6167967" y="2204932"/>
            <a:ext cx="5856816" cy="3714749"/>
          </a:xfrm>
          <a:prstGeom prst="rect">
            <a:avLst/>
          </a:prstGeom>
          <a:noFill/>
          <a:ln w="9525" cap="flat" cmpd="sng">
            <a:solidFill>
              <a:srgbClr val="3366CC"/>
            </a:solidFill>
            <a:prstDash val="solid"/>
            <a:miter/>
            <a:headEnd type="none" w="med" len="med"/>
            <a:tailEnd type="none" w="med" len="med"/>
          </a:ln>
        </p:spPr>
      </p:pic>
      <p:sp>
        <p:nvSpPr>
          <p:cNvPr id="23" name="Title 6"/>
          <p:cNvSpPr txBox="1"/>
          <p:nvPr>
            <p:custDataLst>
              <p:tags r:id="rId2"/>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195">
                                            <p:txEl>
                                              <p:charRg st="0" end="27"/>
                                            </p:txEl>
                                          </p:spTgt>
                                        </p:tgtEl>
                                        <p:attrNameLst>
                                          <p:attrName>style.visibility</p:attrName>
                                        </p:attrNameLst>
                                      </p:cBhvr>
                                      <p:to>
                                        <p:strVal val="visible"/>
                                      </p:to>
                                    </p:set>
                                    <p:animEffect transition="in" filter="checkerboard(across)">
                                      <p:cBhvr>
                                        <p:cTn id="7" dur="500"/>
                                        <p:tgtEl>
                                          <p:spTgt spid="8195">
                                            <p:txEl>
                                              <p:charRg st="0" end="27"/>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195">
                                            <p:txEl>
                                              <p:charRg st="27" end="59"/>
                                            </p:txEl>
                                          </p:spTgt>
                                        </p:tgtEl>
                                        <p:attrNameLst>
                                          <p:attrName>style.visibility</p:attrName>
                                        </p:attrNameLst>
                                      </p:cBhvr>
                                      <p:to>
                                        <p:strVal val="visible"/>
                                      </p:to>
                                    </p:set>
                                    <p:animEffect transition="in" filter="checkerboard(across)">
                                      <p:cBhvr>
                                        <p:cTn id="12" dur="500"/>
                                        <p:tgtEl>
                                          <p:spTgt spid="8195">
                                            <p:txEl>
                                              <p:charRg st="27" end="5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8195">
                                            <p:txEl>
                                              <p:charRg st="59" end="65"/>
                                            </p:txEl>
                                          </p:spTgt>
                                        </p:tgtEl>
                                        <p:attrNameLst>
                                          <p:attrName>style.visibility</p:attrName>
                                        </p:attrNameLst>
                                      </p:cBhvr>
                                      <p:to>
                                        <p:strVal val="visible"/>
                                      </p:to>
                                    </p:set>
                                    <p:animEffect transition="in" filter="checkerboard(across)">
                                      <p:cBhvr>
                                        <p:cTn id="17" dur="500"/>
                                        <p:tgtEl>
                                          <p:spTgt spid="8195">
                                            <p:txEl>
                                              <p:charRg st="59" end="6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4" name="Rectangle 2"/>
          <p:cNvSpPr>
            <a:spLocks noChangeArrowheads="1"/>
          </p:cNvSpPr>
          <p:nvPr/>
        </p:nvSpPr>
        <p:spPr bwMode="auto">
          <a:xfrm>
            <a:off x="839259" y="1628987"/>
            <a:ext cx="7200900" cy="963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光照消毒法</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      </a:t>
            </a:r>
            <a:r>
              <a:rPr kumimoji="0" lang="en-US" altLang="zh-CN" sz="2000" b="1" i="0" u="none" strike="noStrike" kern="1200" cap="none" spc="0" normalizeH="0" baseline="0" noProof="0" dirty="0" smtClean="0">
                <a:ln>
                  <a:noFill/>
                </a:ln>
                <a:solidFill>
                  <a:schemeClr val="accent2"/>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0033CC"/>
                </a:solidFill>
                <a:effectLst/>
                <a:uLnTx/>
                <a:uFillTx/>
                <a:latin typeface="+mn-ea"/>
                <a:ea typeface="+mn-ea"/>
                <a:cs typeface="+mn-cs"/>
              </a:rPr>
              <a:t>紫外线灯照射消毒法</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 </a:t>
            </a:r>
            <a:endParaRPr kumimoji="0" lang="en-US"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8195" name="Rectangle 3"/>
          <p:cNvSpPr>
            <a:spLocks noChangeArrowheads="1"/>
          </p:cNvSpPr>
          <p:nvPr/>
        </p:nvSpPr>
        <p:spPr bwMode="auto">
          <a:xfrm>
            <a:off x="695325" y="2636520"/>
            <a:ext cx="5067935" cy="301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紫外线的杀菌机制：</a:t>
            </a:r>
            <a:endParaRPr kumimoji="0" lang="zh-CN" altLang="en-US" sz="1800" b="1" i="0" u="none" strike="noStrike" kern="1200" cap="none" spc="0" normalizeH="0" baseline="0" noProof="0" dirty="0" smtClean="0">
              <a:ln>
                <a:noFill/>
              </a:ln>
              <a:solidFill>
                <a:schemeClr val="tx1"/>
              </a:solidFill>
              <a:effectLst/>
              <a:uLnTx/>
              <a:uFillTx/>
              <a:latin typeface="+mn-lt"/>
              <a:ea typeface="+mn-lt"/>
              <a:cs typeface="+mn-lt"/>
            </a:endParaRPr>
          </a:p>
          <a:p>
            <a:pPr marL="1143000" marR="0" lvl="2" indent="-22860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    ①破坏菌体蛋白质中的氨基酸，使菌体蛋白光解变性；</a:t>
            </a:r>
            <a:endParaRPr kumimoji="0" lang="zh-CN" altLang="en-US" sz="1800" b="1" i="0" u="none" strike="noStrike" kern="1200" cap="none" spc="0" normalizeH="0" baseline="0" noProof="0" dirty="0" smtClean="0">
              <a:ln>
                <a:noFill/>
              </a:ln>
              <a:solidFill>
                <a:schemeClr val="tx1"/>
              </a:solidFill>
              <a:effectLst/>
              <a:uLnTx/>
              <a:uFillTx/>
              <a:latin typeface="+mn-lt"/>
              <a:ea typeface="+mn-lt"/>
              <a:cs typeface="+mn-lt"/>
            </a:endParaRPr>
          </a:p>
          <a:p>
            <a:pPr marL="1143000" marR="0" lvl="2" indent="-22860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    ②使微生物的</a:t>
            </a:r>
            <a:r>
              <a:rPr kumimoji="0" lang="en-US" altLang="zh-CN" sz="1800" b="1" i="0" u="none" strike="noStrike" kern="1200" cap="none" spc="0" normalizeH="0" baseline="0" noProof="0" dirty="0" smtClean="0">
                <a:ln>
                  <a:noFill/>
                </a:ln>
                <a:solidFill>
                  <a:schemeClr val="tx1"/>
                </a:solidFill>
                <a:effectLst/>
                <a:uLnTx/>
                <a:uFillTx/>
                <a:latin typeface="+mn-lt"/>
                <a:ea typeface="+mn-lt"/>
                <a:cs typeface="+mn-lt"/>
              </a:rPr>
              <a:t>DNA</a:t>
            </a: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失去转化能力；</a:t>
            </a:r>
            <a:endParaRPr kumimoji="0" lang="zh-CN" altLang="en-US" sz="1800" b="1" i="0" u="none" strike="noStrike" kern="1200" cap="none" spc="0" normalizeH="0" baseline="0" noProof="0" dirty="0" smtClean="0">
              <a:ln>
                <a:noFill/>
              </a:ln>
              <a:solidFill>
                <a:schemeClr val="tx1"/>
              </a:solidFill>
              <a:effectLst/>
              <a:uLnTx/>
              <a:uFillTx/>
              <a:latin typeface="+mn-lt"/>
              <a:ea typeface="+mn-lt"/>
              <a:cs typeface="+mn-lt"/>
            </a:endParaRPr>
          </a:p>
          <a:p>
            <a:pPr marL="1143000" marR="0" lvl="2" indent="-22860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    ③降低细菌体内氧化酶的活性，使氧化能力丧失；</a:t>
            </a:r>
            <a:endParaRPr kumimoji="0" lang="zh-CN" altLang="en-US" sz="1800" b="1" i="0" u="none" strike="noStrike" kern="1200" cap="none" spc="0" normalizeH="0" baseline="0" noProof="0" dirty="0" smtClean="0">
              <a:ln>
                <a:noFill/>
              </a:ln>
              <a:solidFill>
                <a:schemeClr val="tx1"/>
              </a:solidFill>
              <a:effectLst/>
              <a:uLnTx/>
              <a:uFillTx/>
              <a:latin typeface="+mn-lt"/>
              <a:ea typeface="+mn-lt"/>
              <a:cs typeface="+mn-lt"/>
            </a:endParaRPr>
          </a:p>
          <a:p>
            <a:pPr marL="1143000" marR="0" lvl="2" indent="-22860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    ④使空气中的氧电离产生臭氧而杀菌。</a:t>
            </a:r>
            <a:endParaRPr kumimoji="0" lang="zh-CN" altLang="en-US" sz="1800" b="1" i="0" u="none" strike="noStrike" kern="1200" cap="none" spc="0" normalizeH="0" baseline="0" noProof="0" dirty="0" smtClean="0">
              <a:ln>
                <a:noFill/>
              </a:ln>
              <a:solidFill>
                <a:schemeClr val="tx1"/>
              </a:solidFill>
              <a:effectLst/>
              <a:uLnTx/>
              <a:uFillTx/>
              <a:latin typeface="+mn-lt"/>
              <a:ea typeface="+mn-lt"/>
              <a:cs typeface="+mn-lt"/>
            </a:endParaRPr>
          </a:p>
        </p:txBody>
      </p:sp>
      <p:sp>
        <p:nvSpPr>
          <p:cNvPr id="92" name="矩形 91"/>
          <p:cNvSpPr/>
          <p:nvPr>
            <p:custDataLst>
              <p:tags r:id="rId1"/>
            </p:custDataLst>
          </p:nvPr>
        </p:nvSpPr>
        <p:spPr>
          <a:xfrm>
            <a:off x="336550" y="1151890"/>
            <a:ext cx="11518900" cy="5229860"/>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sp>
        <p:nvSpPr>
          <p:cNvPr id="23" name="Title 6"/>
          <p:cNvSpPr txBox="1"/>
          <p:nvPr>
            <p:custDataLst>
              <p:tags r:id="rId2"/>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pic>
        <p:nvPicPr>
          <p:cNvPr id="2" name="图片 1"/>
          <p:cNvPicPr>
            <a:picLocks noChangeAspect="1"/>
          </p:cNvPicPr>
          <p:nvPr/>
        </p:nvPicPr>
        <p:blipFill>
          <a:blip r:embed="rId3"/>
          <a:stretch>
            <a:fillRect/>
          </a:stretch>
        </p:blipFill>
        <p:spPr>
          <a:xfrm>
            <a:off x="6744335" y="2592070"/>
            <a:ext cx="4857750" cy="305435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195">
                                            <p:txEl>
                                              <p:charRg st="0" end="10"/>
                                            </p:txEl>
                                          </p:spTgt>
                                        </p:tgtEl>
                                        <p:attrNameLst>
                                          <p:attrName>style.visibility</p:attrName>
                                        </p:attrNameLst>
                                      </p:cBhvr>
                                      <p:to>
                                        <p:strVal val="visible"/>
                                      </p:to>
                                    </p:set>
                                    <p:animEffect transition="in" filter="checkerboard(across)">
                                      <p:cBhvr>
                                        <p:cTn id="7" dur="500"/>
                                        <p:tgtEl>
                                          <p:spTgt spid="8195">
                                            <p:txEl>
                                              <p:charRg st="0" end="10"/>
                                            </p:txEl>
                                          </p:spTgt>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8195">
                                            <p:txEl>
                                              <p:charRg st="10" end="39"/>
                                            </p:txEl>
                                          </p:spTgt>
                                        </p:tgtEl>
                                        <p:attrNameLst>
                                          <p:attrName>style.visibility</p:attrName>
                                        </p:attrNameLst>
                                      </p:cBhvr>
                                      <p:to>
                                        <p:strVal val="visible"/>
                                      </p:to>
                                    </p:set>
                                    <p:animEffect transition="in" filter="checkerboard(across)">
                                      <p:cBhvr>
                                        <p:cTn id="11" dur="500"/>
                                        <p:tgtEl>
                                          <p:spTgt spid="8195">
                                            <p:txEl>
                                              <p:charRg st="10" end="39"/>
                                            </p:txEl>
                                          </p:spTgt>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8195">
                                            <p:txEl>
                                              <p:charRg st="39" end="60"/>
                                            </p:txEl>
                                          </p:spTgt>
                                        </p:tgtEl>
                                        <p:attrNameLst>
                                          <p:attrName>style.visibility</p:attrName>
                                        </p:attrNameLst>
                                      </p:cBhvr>
                                      <p:to>
                                        <p:strVal val="visible"/>
                                      </p:to>
                                    </p:set>
                                    <p:animEffect transition="in" filter="checkerboard(across)">
                                      <p:cBhvr>
                                        <p:cTn id="15" dur="500"/>
                                        <p:tgtEl>
                                          <p:spTgt spid="8195">
                                            <p:txEl>
                                              <p:charRg st="39" end="60"/>
                                            </p:txEl>
                                          </p:spTgt>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8195">
                                            <p:txEl>
                                              <p:charRg st="60" end="87"/>
                                            </p:txEl>
                                          </p:spTgt>
                                        </p:tgtEl>
                                        <p:attrNameLst>
                                          <p:attrName>style.visibility</p:attrName>
                                        </p:attrNameLst>
                                      </p:cBhvr>
                                      <p:to>
                                        <p:strVal val="visible"/>
                                      </p:to>
                                    </p:set>
                                    <p:animEffect transition="in" filter="checkerboard(across)">
                                      <p:cBhvr>
                                        <p:cTn id="19" dur="500"/>
                                        <p:tgtEl>
                                          <p:spTgt spid="8195">
                                            <p:txEl>
                                              <p:charRg st="60" end="87"/>
                                            </p:txEl>
                                          </p:spTgt>
                                        </p:tgtEl>
                                      </p:cBhvr>
                                    </p:animEffect>
                                  </p:childTnLst>
                                </p:cTn>
                              </p:par>
                            </p:childTnLst>
                          </p:cTn>
                        </p:par>
                        <p:par>
                          <p:cTn id="20" fill="hold">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8195">
                                            <p:txEl>
                                              <p:charRg st="87" end="109"/>
                                            </p:txEl>
                                          </p:spTgt>
                                        </p:tgtEl>
                                        <p:attrNameLst>
                                          <p:attrName>style.visibility</p:attrName>
                                        </p:attrNameLst>
                                      </p:cBhvr>
                                      <p:to>
                                        <p:strVal val="visible"/>
                                      </p:to>
                                    </p:set>
                                    <p:animEffect transition="in" filter="checkerboard(across)">
                                      <p:cBhvr>
                                        <p:cTn id="23" dur="500"/>
                                        <p:tgtEl>
                                          <p:spTgt spid="8195">
                                            <p:txEl>
                                              <p:charRg st="87" end="10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229298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知识技能点</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1" name="圆角矩形 20"/>
          <p:cNvSpPr/>
          <p:nvPr>
            <p:custDataLst>
              <p:tags r:id="rId2"/>
            </p:custDataLst>
          </p:nvPr>
        </p:nvSpPr>
        <p:spPr>
          <a:xfrm>
            <a:off x="1729296" y="1519971"/>
            <a:ext cx="5716255" cy="816224"/>
          </a:xfrm>
          <a:prstGeom prst="roundRect">
            <a:avLst>
              <a:gd name="adj" fmla="val 50000"/>
            </a:avLst>
          </a:prstGeom>
          <a:solidFill>
            <a:srgbClr val="1F74AD">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da-DK" altLang="zh-CN" sz="1400" spc="150" dirty="0">
              <a:solidFill>
                <a:srgbClr val="000000"/>
              </a:solidFill>
              <a:latin typeface="微软雅黑" panose="020B0503020204020204" charset="-122"/>
              <a:ea typeface="微软雅黑" panose="020B0503020204020204" charset="-122"/>
            </a:endParaRPr>
          </a:p>
        </p:txBody>
      </p:sp>
      <p:sp>
        <p:nvSpPr>
          <p:cNvPr id="22" name="椭圆 21"/>
          <p:cNvSpPr/>
          <p:nvPr>
            <p:custDataLst>
              <p:tags r:id="rId3"/>
            </p:custDataLst>
          </p:nvPr>
        </p:nvSpPr>
        <p:spPr>
          <a:xfrm>
            <a:off x="1054944" y="1348590"/>
            <a:ext cx="1158982" cy="1158982"/>
          </a:xfrm>
          <a:prstGeom prst="ellipse">
            <a:avLst/>
          </a:prstGeom>
          <a:solidFill>
            <a:srgbClr val="1F74AD"/>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a:latin typeface="微软雅黑" panose="020B0503020204020204" charset="-122"/>
              <a:ea typeface="微软雅黑" panose="020B0503020204020204" charset="-122"/>
            </a:endParaRPr>
          </a:p>
        </p:txBody>
      </p:sp>
      <p:sp>
        <p:nvSpPr>
          <p:cNvPr id="26" name="椭圆 25"/>
          <p:cNvSpPr/>
          <p:nvPr>
            <p:custDataLst>
              <p:tags r:id="rId4"/>
            </p:custDataLst>
          </p:nvPr>
        </p:nvSpPr>
        <p:spPr>
          <a:xfrm>
            <a:off x="1154736" y="1448383"/>
            <a:ext cx="959399" cy="959399"/>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rPr>
              <a:t>01</a:t>
            </a:r>
            <a:endPar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30" name="圆角矩形 29"/>
          <p:cNvSpPr/>
          <p:nvPr>
            <p:custDataLst>
              <p:tags r:id="rId5"/>
            </p:custDataLst>
          </p:nvPr>
        </p:nvSpPr>
        <p:spPr>
          <a:xfrm>
            <a:off x="5470839" y="2589304"/>
            <a:ext cx="5716255" cy="816224"/>
          </a:xfrm>
          <a:prstGeom prst="roundRect">
            <a:avLst>
              <a:gd name="adj" fmla="val 50000"/>
            </a:avLst>
          </a:prstGeom>
          <a:solidFill>
            <a:srgbClr val="3498DB">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da-DK" altLang="zh-CN" sz="1400" spc="150" dirty="0">
              <a:solidFill>
                <a:srgbClr val="000000"/>
              </a:solidFill>
              <a:latin typeface="微软雅黑" panose="020B0503020204020204" charset="-122"/>
              <a:ea typeface="微软雅黑" panose="020B0503020204020204" charset="-122"/>
            </a:endParaRPr>
          </a:p>
        </p:txBody>
      </p:sp>
      <p:sp>
        <p:nvSpPr>
          <p:cNvPr id="35" name="椭圆 34"/>
          <p:cNvSpPr/>
          <p:nvPr>
            <p:custDataLst>
              <p:tags r:id="rId6"/>
            </p:custDataLst>
          </p:nvPr>
        </p:nvSpPr>
        <p:spPr>
          <a:xfrm>
            <a:off x="4796487" y="2417923"/>
            <a:ext cx="1158982" cy="1158982"/>
          </a:xfrm>
          <a:prstGeom prst="ellipse">
            <a:avLst/>
          </a:prstGeom>
          <a:solidFill>
            <a:srgbClr val="3498DB"/>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a:latin typeface="微软雅黑" panose="020B0503020204020204" charset="-122"/>
              <a:ea typeface="微软雅黑" panose="020B0503020204020204" charset="-122"/>
            </a:endParaRPr>
          </a:p>
        </p:txBody>
      </p:sp>
      <p:sp>
        <p:nvSpPr>
          <p:cNvPr id="36" name="椭圆 35"/>
          <p:cNvSpPr/>
          <p:nvPr>
            <p:custDataLst>
              <p:tags r:id="rId7"/>
            </p:custDataLst>
          </p:nvPr>
        </p:nvSpPr>
        <p:spPr>
          <a:xfrm>
            <a:off x="4896280" y="2517716"/>
            <a:ext cx="959399" cy="959399"/>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rPr>
              <a:t>02</a:t>
            </a:r>
            <a:endPar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38" name="圆角矩形 37"/>
          <p:cNvSpPr/>
          <p:nvPr>
            <p:custDataLst>
              <p:tags r:id="rId8"/>
            </p:custDataLst>
          </p:nvPr>
        </p:nvSpPr>
        <p:spPr>
          <a:xfrm>
            <a:off x="1729296" y="3658635"/>
            <a:ext cx="5716255" cy="816224"/>
          </a:xfrm>
          <a:prstGeom prst="roundRect">
            <a:avLst>
              <a:gd name="adj" fmla="val 50000"/>
            </a:avLst>
          </a:prstGeom>
          <a:solidFill>
            <a:srgbClr val="1AA3AA">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zh-CN" altLang="en-US" sz="1400" spc="150" dirty="0">
              <a:solidFill>
                <a:srgbClr val="000000"/>
              </a:solidFill>
              <a:latin typeface="微软雅黑" panose="020B0503020204020204" charset="-122"/>
              <a:ea typeface="微软雅黑" panose="020B0503020204020204" charset="-122"/>
            </a:endParaRPr>
          </a:p>
        </p:txBody>
      </p:sp>
      <p:sp>
        <p:nvSpPr>
          <p:cNvPr id="40" name="椭圆 39"/>
          <p:cNvSpPr/>
          <p:nvPr>
            <p:custDataLst>
              <p:tags r:id="rId9"/>
            </p:custDataLst>
          </p:nvPr>
        </p:nvSpPr>
        <p:spPr>
          <a:xfrm>
            <a:off x="1054944" y="3487256"/>
            <a:ext cx="1158982" cy="1158982"/>
          </a:xfrm>
          <a:prstGeom prst="ellipse">
            <a:avLst/>
          </a:prstGeom>
          <a:solidFill>
            <a:srgbClr val="1AA3AA"/>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a:latin typeface="微软雅黑" panose="020B0503020204020204" charset="-122"/>
              <a:ea typeface="微软雅黑" panose="020B0503020204020204" charset="-122"/>
            </a:endParaRPr>
          </a:p>
        </p:txBody>
      </p:sp>
      <p:sp>
        <p:nvSpPr>
          <p:cNvPr id="41" name="椭圆 40"/>
          <p:cNvSpPr/>
          <p:nvPr>
            <p:custDataLst>
              <p:tags r:id="rId10"/>
            </p:custDataLst>
          </p:nvPr>
        </p:nvSpPr>
        <p:spPr>
          <a:xfrm>
            <a:off x="1154736" y="3587047"/>
            <a:ext cx="959399" cy="959399"/>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rPr>
              <a:t>03</a:t>
            </a:r>
            <a:endPar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43" name="圆角矩形 42"/>
          <p:cNvSpPr/>
          <p:nvPr>
            <p:custDataLst>
              <p:tags r:id="rId11"/>
            </p:custDataLst>
          </p:nvPr>
        </p:nvSpPr>
        <p:spPr>
          <a:xfrm>
            <a:off x="5470839" y="4727968"/>
            <a:ext cx="5716255" cy="816224"/>
          </a:xfrm>
          <a:prstGeom prst="roundRect">
            <a:avLst>
              <a:gd name="adj" fmla="val 50000"/>
            </a:avLst>
          </a:prstGeom>
          <a:solidFill>
            <a:srgbClr val="69A35B">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zh-CN" altLang="en-US" sz="1400" spc="150" dirty="0">
              <a:solidFill>
                <a:srgbClr val="000000"/>
              </a:solidFill>
              <a:latin typeface="微软雅黑" panose="020B0503020204020204" charset="-122"/>
              <a:ea typeface="微软雅黑" panose="020B0503020204020204" charset="-122"/>
            </a:endParaRPr>
          </a:p>
        </p:txBody>
      </p:sp>
      <p:sp>
        <p:nvSpPr>
          <p:cNvPr id="45" name="椭圆 44"/>
          <p:cNvSpPr/>
          <p:nvPr>
            <p:custDataLst>
              <p:tags r:id="rId12"/>
            </p:custDataLst>
          </p:nvPr>
        </p:nvSpPr>
        <p:spPr>
          <a:xfrm>
            <a:off x="4796487" y="4556589"/>
            <a:ext cx="1158982" cy="1158982"/>
          </a:xfrm>
          <a:prstGeom prst="ellipse">
            <a:avLst/>
          </a:prstGeom>
          <a:solidFill>
            <a:srgbClr val="69A35B"/>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a:latin typeface="微软雅黑" panose="020B0503020204020204" charset="-122"/>
              <a:ea typeface="微软雅黑" panose="020B0503020204020204" charset="-122"/>
            </a:endParaRPr>
          </a:p>
        </p:txBody>
      </p:sp>
      <p:sp>
        <p:nvSpPr>
          <p:cNvPr id="46" name="椭圆 45"/>
          <p:cNvSpPr/>
          <p:nvPr>
            <p:custDataLst>
              <p:tags r:id="rId13"/>
            </p:custDataLst>
          </p:nvPr>
        </p:nvSpPr>
        <p:spPr>
          <a:xfrm>
            <a:off x="4896280" y="4656380"/>
            <a:ext cx="959399" cy="959399"/>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rPr>
              <a:t>04</a:t>
            </a:r>
            <a:endPar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34" name="文本框 33"/>
          <p:cNvSpPr txBox="1"/>
          <p:nvPr>
            <p:custDataLst>
              <p:tags r:id="rId14"/>
            </p:custDataLst>
          </p:nvPr>
        </p:nvSpPr>
        <p:spPr>
          <a:xfrm>
            <a:off x="2290760" y="1656540"/>
            <a:ext cx="4725668" cy="543087"/>
          </a:xfrm>
          <a:prstGeom prst="rect">
            <a:avLst/>
          </a:prstGeom>
          <a:noFill/>
        </p:spPr>
        <p:txBody>
          <a:bodyPr wrap="square" rtlCol="0" anchor="ctr">
            <a:normAutofit/>
          </a:bodyPr>
          <a:p>
            <a:pPr>
              <a:lnSpc>
                <a:spcPct val="120000"/>
              </a:lnSpc>
            </a:pPr>
            <a:r>
              <a:rPr lang="zh-CN" altLang="en-US" sz="1400" spc="150" dirty="0">
                <a:latin typeface="微软雅黑" panose="020B0503020204020204" charset="-122"/>
                <a:ea typeface="微软雅黑" panose="020B0503020204020204" charset="-122"/>
              </a:rPr>
              <a:t>1. 能正确说出医院感染形成的基本条件。</a:t>
            </a:r>
            <a:endParaRPr lang="zh-CN" altLang="en-US" sz="1400" spc="150" dirty="0">
              <a:latin typeface="微软雅黑" panose="020B0503020204020204" charset="-122"/>
              <a:ea typeface="微软雅黑" panose="020B0503020204020204" charset="-122"/>
            </a:endParaRPr>
          </a:p>
        </p:txBody>
      </p:sp>
      <p:sp>
        <p:nvSpPr>
          <p:cNvPr id="37" name="文本框 36"/>
          <p:cNvSpPr txBox="1"/>
          <p:nvPr>
            <p:custDataLst>
              <p:tags r:id="rId15"/>
            </p:custDataLst>
          </p:nvPr>
        </p:nvSpPr>
        <p:spPr>
          <a:xfrm>
            <a:off x="6043930" y="2726055"/>
            <a:ext cx="4799330" cy="542925"/>
          </a:xfrm>
          <a:prstGeom prst="rect">
            <a:avLst/>
          </a:prstGeom>
          <a:noFill/>
        </p:spPr>
        <p:txBody>
          <a:bodyPr wrap="square" rtlCol="0" anchor="ctr">
            <a:normAutofit lnSpcReduction="20000"/>
          </a:bodyPr>
          <a:p>
            <a:pPr>
              <a:lnSpc>
                <a:spcPct val="120000"/>
              </a:lnSpc>
            </a:pPr>
            <a:r>
              <a:rPr lang="zh-CN" altLang="en-US" sz="1400" spc="150" dirty="0">
                <a:latin typeface="微软雅黑" panose="020B0503020204020204" charset="-122"/>
                <a:ea typeface="微软雅黑" panose="020B0503020204020204" charset="-122"/>
              </a:rPr>
              <a:t>2. 能正确概述常用物理消毒灭菌方法和使用注意事项。</a:t>
            </a:r>
            <a:endParaRPr lang="zh-CN" altLang="en-US" sz="1400" spc="150" dirty="0">
              <a:latin typeface="微软雅黑" panose="020B0503020204020204" charset="-122"/>
              <a:ea typeface="微软雅黑" panose="020B0503020204020204" charset="-122"/>
            </a:endParaRPr>
          </a:p>
        </p:txBody>
      </p:sp>
      <p:sp>
        <p:nvSpPr>
          <p:cNvPr id="39" name="文本框 38"/>
          <p:cNvSpPr txBox="1"/>
          <p:nvPr>
            <p:custDataLst>
              <p:tags r:id="rId16"/>
            </p:custDataLst>
          </p:nvPr>
        </p:nvSpPr>
        <p:spPr>
          <a:xfrm>
            <a:off x="2290760" y="3795204"/>
            <a:ext cx="4725668" cy="543087"/>
          </a:xfrm>
          <a:prstGeom prst="rect">
            <a:avLst/>
          </a:prstGeom>
          <a:noFill/>
        </p:spPr>
        <p:txBody>
          <a:bodyPr wrap="square" rtlCol="0" anchor="ctr">
            <a:normAutofit lnSpcReduction="20000"/>
          </a:bodyPr>
          <a:p>
            <a:pPr>
              <a:lnSpc>
                <a:spcPct val="120000"/>
              </a:lnSpc>
            </a:pPr>
            <a:r>
              <a:rPr lang="zh-CN" altLang="en-US" sz="1400" spc="150" dirty="0">
                <a:latin typeface="微软雅黑" panose="020B0503020204020204" charset="-122"/>
                <a:ea typeface="微软雅黑" panose="020B0503020204020204" charset="-122"/>
              </a:rPr>
              <a:t>3. 能准确说出化学消毒灭菌方法和化学消毒剂的分类与使用原则。</a:t>
            </a:r>
            <a:endParaRPr lang="zh-CN" altLang="en-US" sz="1400" spc="150" dirty="0">
              <a:latin typeface="微软雅黑" panose="020B0503020204020204" charset="-122"/>
              <a:ea typeface="微软雅黑" panose="020B0503020204020204" charset="-122"/>
            </a:endParaRPr>
          </a:p>
        </p:txBody>
      </p:sp>
      <p:sp>
        <p:nvSpPr>
          <p:cNvPr id="44" name="文本框 43"/>
          <p:cNvSpPr txBox="1"/>
          <p:nvPr>
            <p:custDataLst>
              <p:tags r:id="rId17"/>
            </p:custDataLst>
          </p:nvPr>
        </p:nvSpPr>
        <p:spPr>
          <a:xfrm>
            <a:off x="6043782" y="4864537"/>
            <a:ext cx="4725668" cy="543087"/>
          </a:xfrm>
          <a:prstGeom prst="rect">
            <a:avLst/>
          </a:prstGeom>
          <a:noFill/>
        </p:spPr>
        <p:txBody>
          <a:bodyPr wrap="square" rtlCol="0" anchor="ctr">
            <a:normAutofit/>
          </a:bodyPr>
          <a:p>
            <a:pPr>
              <a:lnSpc>
                <a:spcPct val="120000"/>
              </a:lnSpc>
            </a:pPr>
            <a:r>
              <a:rPr lang="zh-CN" altLang="en-US" sz="1400" spc="150" dirty="0">
                <a:latin typeface="微软雅黑" panose="020B0503020204020204" charset="-122"/>
                <a:ea typeface="微软雅黑" panose="020B0503020204020204" charset="-122"/>
              </a:rPr>
              <a:t>4. 能正确表述无菌技术原则和隔离原则。</a:t>
            </a:r>
            <a:endParaRPr lang="zh-CN" altLang="en-US" sz="1400" spc="15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8" name="Rectangle 2"/>
          <p:cNvSpPr>
            <a:spLocks noChangeArrowheads="1"/>
          </p:cNvSpPr>
          <p:nvPr/>
        </p:nvSpPr>
        <p:spPr bwMode="auto">
          <a:xfrm>
            <a:off x="335281" y="1628775"/>
            <a:ext cx="7200900" cy="963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光照消毒法</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      </a:t>
            </a:r>
            <a:r>
              <a:rPr kumimoji="0" lang="en-US" altLang="zh-CN" sz="2000" b="1" i="0" u="none" strike="noStrike" kern="1200" cap="none" spc="0" normalizeH="0" baseline="0" noProof="0" dirty="0" smtClean="0">
                <a:ln>
                  <a:noFill/>
                </a:ln>
                <a:solidFill>
                  <a:schemeClr val="accent2"/>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0033CC"/>
                </a:solidFill>
                <a:effectLst/>
                <a:uLnTx/>
                <a:uFillTx/>
                <a:latin typeface="+mn-ea"/>
                <a:ea typeface="+mn-ea"/>
                <a:cs typeface="+mn-cs"/>
              </a:rPr>
              <a:t>紫外线灯照射消毒法</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 </a:t>
            </a:r>
            <a:endParaRPr kumimoji="0" lang="en-US"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8195" name="Rectangle 3"/>
          <p:cNvSpPr>
            <a:spLocks noChangeArrowheads="1"/>
          </p:cNvSpPr>
          <p:nvPr/>
        </p:nvSpPr>
        <p:spPr bwMode="auto">
          <a:xfrm>
            <a:off x="407670" y="2781300"/>
            <a:ext cx="11028680" cy="2821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342900" marR="0" lvl="0" indent="0" algn="l" defTabSz="914400" rtl="0" eaLnBrk="1" fontAlgn="base" latinLnBrk="0" hangingPunct="1">
              <a:lnSpc>
                <a:spcPct val="17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紫外线杀菌的特点：</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742950" marR="0" lvl="1" indent="-285750" algn="l" defTabSz="914400" rtl="0" eaLnBrk="1" fontAlgn="base" latinLnBrk="0" hangingPunct="1">
              <a:lnSpc>
                <a:spcPct val="17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    ①紫外线能杀灭多种微生物。</a:t>
            </a:r>
            <a:endParaRPr kumimoji="0" lang="en-US" altLang="zh-CN" sz="1800" b="1" i="0" u="none" strike="noStrike" kern="1200" cap="none" spc="0" normalizeH="0" baseline="0" noProof="0" dirty="0" smtClean="0">
              <a:ln>
                <a:noFill/>
              </a:ln>
              <a:solidFill>
                <a:schemeClr val="tx1"/>
              </a:solidFill>
              <a:effectLst/>
              <a:uLnTx/>
              <a:uFillTx/>
              <a:latin typeface="+mn-ea"/>
              <a:ea typeface="+mn-ea"/>
              <a:cs typeface="+mn-cs"/>
            </a:endParaRPr>
          </a:p>
          <a:p>
            <a:pPr marL="742950" marR="0" lvl="1" indent="-285750" algn="l" defTabSz="914400" rtl="0" eaLnBrk="1" fontAlgn="base" latinLnBrk="0" hangingPunct="1">
              <a:lnSpc>
                <a:spcPct val="170000"/>
              </a:lnSpc>
              <a:spcBef>
                <a:spcPct val="0"/>
              </a:spcBef>
              <a:spcAft>
                <a:spcPct val="0"/>
              </a:spcAft>
              <a:buClr>
                <a:schemeClr val="tx1"/>
              </a:buClr>
              <a:buSzTx/>
              <a:buFont typeface="Wingdings" panose="05000000000000000000" pitchFamily="2" charset="2"/>
              <a:buNone/>
              <a:defRPr/>
            </a:pP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对杆菌杀菌力强，对球菌杀菌力弱，对霉菌、酵母菌更弱，</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对生长期细菌敏感，对芽孢敏感性差；</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742950" marR="0" lvl="1" indent="-285750" algn="l" defTabSz="914400" rtl="0" eaLnBrk="1" fontAlgn="base" latinLnBrk="0" hangingPunct="1">
              <a:lnSpc>
                <a:spcPct val="17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    ②紫外线的辐射能量低，</a:t>
            </a:r>
            <a:endParaRPr kumimoji="0" lang="en-US" altLang="zh-CN" sz="1800" b="1" i="0" u="none" strike="noStrike" kern="1200" cap="none" spc="0" normalizeH="0" baseline="0" noProof="0" dirty="0" smtClean="0">
              <a:ln>
                <a:noFill/>
              </a:ln>
              <a:solidFill>
                <a:schemeClr val="tx1"/>
              </a:solidFill>
              <a:effectLst/>
              <a:uLnTx/>
              <a:uFillTx/>
              <a:latin typeface="+mn-ea"/>
              <a:ea typeface="+mn-ea"/>
              <a:cs typeface="+mn-cs"/>
            </a:endParaRPr>
          </a:p>
          <a:p>
            <a:pPr marL="742950" marR="0" lvl="1" indent="-285750" algn="l" defTabSz="914400" rtl="0" eaLnBrk="1" fontAlgn="base" latinLnBrk="0" hangingPunct="1">
              <a:lnSpc>
                <a:spcPct val="170000"/>
              </a:lnSpc>
              <a:spcBef>
                <a:spcPct val="0"/>
              </a:spcBef>
              <a:spcAft>
                <a:spcPct val="0"/>
              </a:spcAft>
              <a:buClr>
                <a:schemeClr val="tx1"/>
              </a:buClr>
              <a:buSzTx/>
              <a:buFont typeface="Wingdings" panose="05000000000000000000" pitchFamily="2" charset="2"/>
              <a:buNone/>
              <a:defRPr/>
            </a:pP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穿透力弱，不能穿透液体、玻璃、尘埃、纸张及其他固体物质，仅能杀灭照射到的微生物。     </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sp>
        <p:nvSpPr>
          <p:cNvPr id="92" name="矩形 91"/>
          <p:cNvSpPr/>
          <p:nvPr>
            <p:custDataLst>
              <p:tags r:id="rId2"/>
            </p:custDataLst>
          </p:nvPr>
        </p:nvSpPr>
        <p:spPr>
          <a:xfrm>
            <a:off x="336550" y="1151890"/>
            <a:ext cx="11518900" cy="5229860"/>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sp>
        <p:nvSpPr>
          <p:cNvPr id="2" name="文本框 1"/>
          <p:cNvSpPr txBox="1"/>
          <p:nvPr/>
        </p:nvSpPr>
        <p:spPr>
          <a:xfrm>
            <a:off x="10647680" y="1050925"/>
            <a:ext cx="4064000" cy="368300"/>
          </a:xfrm>
          <a:prstGeom prst="rect">
            <a:avLst/>
          </a:prstGeom>
          <a:noFill/>
        </p:spPr>
        <p:txBody>
          <a:bodyPr wrap="square" rtlCol="0">
            <a:spAutoFit/>
          </a:bodyPr>
          <a:p>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195">
                                            <p:txEl>
                                              <p:charRg st="0" end="10"/>
                                            </p:txEl>
                                          </p:spTgt>
                                        </p:tgtEl>
                                        <p:attrNameLst>
                                          <p:attrName>style.visibility</p:attrName>
                                        </p:attrNameLst>
                                      </p:cBhvr>
                                      <p:to>
                                        <p:strVal val="visible"/>
                                      </p:to>
                                    </p:set>
                                    <p:animEffect transition="in" filter="checkerboard(across)">
                                      <p:cBhvr>
                                        <p:cTn id="7" dur="500"/>
                                        <p:tgtEl>
                                          <p:spTgt spid="8195">
                                            <p:txEl>
                                              <p:charRg st="0" end="10"/>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195">
                                            <p:txEl>
                                              <p:charRg st="10" end="28"/>
                                            </p:txEl>
                                          </p:spTgt>
                                        </p:tgtEl>
                                        <p:attrNameLst>
                                          <p:attrName>style.visibility</p:attrName>
                                        </p:attrNameLst>
                                      </p:cBhvr>
                                      <p:to>
                                        <p:strVal val="visible"/>
                                      </p:to>
                                    </p:set>
                                    <p:animEffect transition="in" filter="checkerboard(across)">
                                      <p:cBhvr>
                                        <p:cTn id="10" dur="500"/>
                                        <p:tgtEl>
                                          <p:spTgt spid="8195">
                                            <p:txEl>
                                              <p:charRg st="10" end="28"/>
                                            </p:txEl>
                                          </p:spTgt>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8195">
                                            <p:txEl>
                                              <p:charRg st="28" end="58"/>
                                            </p:txEl>
                                          </p:spTgt>
                                        </p:tgtEl>
                                        <p:attrNameLst>
                                          <p:attrName>style.visibility</p:attrName>
                                        </p:attrNameLst>
                                      </p:cBhvr>
                                      <p:to>
                                        <p:strVal val="visible"/>
                                      </p:to>
                                    </p:set>
                                    <p:animEffect transition="in" filter="checkerboard(across)">
                                      <p:cBhvr>
                                        <p:cTn id="13" dur="500"/>
                                        <p:tgtEl>
                                          <p:spTgt spid="8195">
                                            <p:txEl>
                                              <p:charRg st="28" end="5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2" name="Rectangle 2"/>
          <p:cNvSpPr>
            <a:spLocks noChangeArrowheads="1"/>
          </p:cNvSpPr>
          <p:nvPr/>
        </p:nvSpPr>
        <p:spPr bwMode="auto">
          <a:xfrm>
            <a:off x="839259" y="1844464"/>
            <a:ext cx="7200900" cy="963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光照消毒法</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      </a:t>
            </a:r>
            <a:r>
              <a:rPr kumimoji="0" lang="en-US" altLang="zh-CN" sz="2000" b="1" i="0" u="none" strike="noStrike" kern="1200" cap="none" spc="0" normalizeH="0" baseline="0" noProof="0" dirty="0" smtClean="0">
                <a:ln>
                  <a:noFill/>
                </a:ln>
                <a:solidFill>
                  <a:schemeClr val="accent2"/>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0033CC"/>
                </a:solidFill>
                <a:effectLst/>
                <a:uLnTx/>
                <a:uFillTx/>
                <a:latin typeface="+mn-ea"/>
                <a:ea typeface="+mn-ea"/>
                <a:cs typeface="+mn-cs"/>
              </a:rPr>
              <a:t>紫外线灯照射消毒法</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 </a:t>
            </a:r>
            <a:endParaRPr kumimoji="0" lang="en-US"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8195" name="Rectangle 3"/>
          <p:cNvSpPr>
            <a:spLocks noChangeArrowheads="1"/>
          </p:cNvSpPr>
          <p:nvPr/>
        </p:nvSpPr>
        <p:spPr bwMode="auto">
          <a:xfrm>
            <a:off x="479425" y="3140710"/>
            <a:ext cx="11135995" cy="251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紫外线灯使用方法：</a:t>
            </a:r>
            <a:endPar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742950" marR="0" lvl="1" indent="-28575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①空气消毒：</a:t>
            </a:r>
            <a:endPar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742950" marR="0" lvl="1" indent="-28575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有效距离</a:t>
            </a:r>
            <a:r>
              <a:rPr kumimoji="0" lang="zh-CN" altLang="en-US" sz="1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不超过</a:t>
            </a:r>
            <a:r>
              <a:rPr kumimoji="0" lang="en-US" altLang="zh-CN" sz="1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2m</a:t>
            </a: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，照射时间</a:t>
            </a:r>
            <a:r>
              <a:rPr kumimoji="0" lang="zh-CN" altLang="en-US" sz="1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不少于</a:t>
            </a:r>
            <a:r>
              <a:rPr kumimoji="0" lang="en-US" altLang="zh-CN" sz="1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30min</a:t>
            </a:r>
            <a:endParaRPr kumimoji="0" lang="zh-CN" altLang="en-US" sz="1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endParaRPr>
          </a:p>
          <a:p>
            <a:pPr marL="742950" marR="0" lvl="1" indent="-28575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②物品消毒：</a:t>
            </a:r>
            <a:endPar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742950" marR="0" lvl="1" indent="-28575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有效距离为</a:t>
            </a:r>
            <a:r>
              <a:rPr kumimoji="0" lang="en-US" altLang="zh-CN" sz="1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25</a:t>
            </a:r>
            <a:r>
              <a:rPr kumimoji="0" lang="zh-CN" altLang="en-US" sz="1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1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60cm</a:t>
            </a: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，照射时间</a:t>
            </a:r>
            <a:r>
              <a:rPr kumimoji="0" lang="zh-CN" altLang="en-US" sz="1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不少于</a:t>
            </a:r>
            <a:r>
              <a:rPr kumimoji="0" lang="en-US" altLang="zh-CN" sz="1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30min</a:t>
            </a:r>
            <a:endPar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pic>
        <p:nvPicPr>
          <p:cNvPr id="100" name="图片 99"/>
          <p:cNvPicPr/>
          <p:nvPr/>
        </p:nvPicPr>
        <p:blipFill>
          <a:blip r:embed="rId2"/>
          <a:stretch>
            <a:fillRect/>
          </a:stretch>
        </p:blipFill>
        <p:spPr>
          <a:xfrm>
            <a:off x="7103745" y="2780665"/>
            <a:ext cx="4163695" cy="1887855"/>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195">
                                            <p:txEl>
                                              <p:charRg st="0" end="10"/>
                                            </p:txEl>
                                          </p:spTgt>
                                        </p:tgtEl>
                                        <p:attrNameLst>
                                          <p:attrName>style.visibility</p:attrName>
                                        </p:attrNameLst>
                                      </p:cBhvr>
                                      <p:to>
                                        <p:strVal val="visible"/>
                                      </p:to>
                                    </p:set>
                                    <p:animEffect transition="in" filter="checkerboard(across)">
                                      <p:cBhvr>
                                        <p:cTn id="7" dur="500"/>
                                        <p:tgtEl>
                                          <p:spTgt spid="8195">
                                            <p:txEl>
                                              <p:charRg st="0" end="1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195">
                                            <p:txEl>
                                              <p:charRg st="10" end="23"/>
                                            </p:txEl>
                                          </p:spTgt>
                                        </p:tgtEl>
                                        <p:attrNameLst>
                                          <p:attrName>style.visibility</p:attrName>
                                        </p:attrNameLst>
                                      </p:cBhvr>
                                      <p:to>
                                        <p:strVal val="visible"/>
                                      </p:to>
                                    </p:set>
                                    <p:animEffect transition="in" filter="checkerboard(across)">
                                      <p:cBhvr>
                                        <p:cTn id="12" dur="500"/>
                                        <p:tgtEl>
                                          <p:spTgt spid="8195">
                                            <p:txEl>
                                              <p:charRg st="10" end="23"/>
                                            </p:txEl>
                                          </p:spTgt>
                                        </p:tgtEl>
                                      </p:cBhvr>
                                    </p:animEffect>
                                  </p:childTnLst>
                                </p:cTn>
                              </p:par>
                            </p:childTnLst>
                          </p:cTn>
                        </p:par>
                        <p:par>
                          <p:cTn id="13" fill="hold">
                            <p:stCondLst>
                              <p:cond delay="500"/>
                            </p:stCondLst>
                            <p:childTnLst>
                              <p:par>
                                <p:cTn id="14" presetID="5" presetClass="entr" presetSubtype="10" fill="hold" grpId="0" nodeType="afterEffect">
                                  <p:stCondLst>
                                    <p:cond delay="0"/>
                                  </p:stCondLst>
                                  <p:childTnLst>
                                    <p:set>
                                      <p:cBhvr>
                                        <p:cTn id="15" dur="1" fill="hold">
                                          <p:stCondLst>
                                            <p:cond delay="0"/>
                                          </p:stCondLst>
                                        </p:cTn>
                                        <p:tgtEl>
                                          <p:spTgt spid="8195">
                                            <p:txEl>
                                              <p:charRg st="23" end="56"/>
                                            </p:txEl>
                                          </p:spTgt>
                                        </p:tgtEl>
                                        <p:attrNameLst>
                                          <p:attrName>style.visibility</p:attrName>
                                        </p:attrNameLst>
                                      </p:cBhvr>
                                      <p:to>
                                        <p:strVal val="visible"/>
                                      </p:to>
                                    </p:set>
                                    <p:animEffect transition="in" filter="checkerboard(across)">
                                      <p:cBhvr>
                                        <p:cTn id="16" dur="500"/>
                                        <p:tgtEl>
                                          <p:spTgt spid="8195">
                                            <p:txEl>
                                              <p:charRg st="23" end="56"/>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8195">
                                            <p:txEl>
                                              <p:charRg st="56" end="69"/>
                                            </p:txEl>
                                          </p:spTgt>
                                        </p:tgtEl>
                                        <p:attrNameLst>
                                          <p:attrName>style.visibility</p:attrName>
                                        </p:attrNameLst>
                                      </p:cBhvr>
                                      <p:to>
                                        <p:strVal val="visible"/>
                                      </p:to>
                                    </p:set>
                                    <p:animEffect transition="in" filter="checkerboard(across)">
                                      <p:cBhvr>
                                        <p:cTn id="21" dur="500"/>
                                        <p:tgtEl>
                                          <p:spTgt spid="8195">
                                            <p:txEl>
                                              <p:charRg st="56" end="69"/>
                                            </p:txEl>
                                          </p:spTgt>
                                        </p:tgtEl>
                                      </p:cBhvr>
                                    </p:animEffect>
                                  </p:childTnLst>
                                </p:cTn>
                              </p:par>
                            </p:childTnLst>
                          </p:cTn>
                        </p:par>
                        <p:par>
                          <p:cTn id="22" fill="hold">
                            <p:stCondLst>
                              <p:cond delay="500"/>
                            </p:stCondLst>
                            <p:childTnLst>
                              <p:par>
                                <p:cTn id="23" presetID="5" presetClass="entr" presetSubtype="10" fill="hold" grpId="0" nodeType="afterEffect">
                                  <p:stCondLst>
                                    <p:cond delay="0"/>
                                  </p:stCondLst>
                                  <p:childTnLst>
                                    <p:set>
                                      <p:cBhvr>
                                        <p:cTn id="24" dur="1" fill="hold">
                                          <p:stCondLst>
                                            <p:cond delay="0"/>
                                          </p:stCondLst>
                                        </p:cTn>
                                        <p:tgtEl>
                                          <p:spTgt spid="8195">
                                            <p:txEl>
                                              <p:charRg st="69" end="105"/>
                                            </p:txEl>
                                          </p:spTgt>
                                        </p:tgtEl>
                                        <p:attrNameLst>
                                          <p:attrName>style.visibility</p:attrName>
                                        </p:attrNameLst>
                                      </p:cBhvr>
                                      <p:to>
                                        <p:strVal val="visible"/>
                                      </p:to>
                                    </p:set>
                                    <p:animEffect transition="in" filter="checkerboard(across)">
                                      <p:cBhvr>
                                        <p:cTn id="25" dur="500"/>
                                        <p:tgtEl>
                                          <p:spTgt spid="8195">
                                            <p:txEl>
                                              <p:charRg st="69" end="10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6" name="Rectangle 2"/>
          <p:cNvSpPr>
            <a:spLocks noChangeArrowheads="1"/>
          </p:cNvSpPr>
          <p:nvPr/>
        </p:nvSpPr>
        <p:spPr bwMode="auto">
          <a:xfrm>
            <a:off x="839470" y="1268942"/>
            <a:ext cx="7200900" cy="963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光照消毒法</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      </a:t>
            </a:r>
            <a:r>
              <a:rPr kumimoji="0" lang="en-US" altLang="zh-CN" sz="2000" b="1" i="0" u="none" strike="noStrike" kern="1200" cap="none" spc="0" normalizeH="0" baseline="0" noProof="0" dirty="0" smtClean="0">
                <a:ln>
                  <a:noFill/>
                </a:ln>
                <a:solidFill>
                  <a:schemeClr val="accent2"/>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0033CC"/>
                </a:solidFill>
                <a:effectLst/>
                <a:uLnTx/>
                <a:uFillTx/>
                <a:latin typeface="+mn-ea"/>
                <a:ea typeface="+mn-ea"/>
                <a:cs typeface="+mn-cs"/>
              </a:rPr>
              <a:t>紫外线灯照射消毒法</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 </a:t>
            </a:r>
            <a:endParaRPr kumimoji="0" lang="en-US"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8195" name="Rectangle 3"/>
          <p:cNvSpPr>
            <a:spLocks noChangeArrowheads="1"/>
          </p:cNvSpPr>
          <p:nvPr/>
        </p:nvSpPr>
        <p:spPr bwMode="auto">
          <a:xfrm>
            <a:off x="335280" y="2420620"/>
            <a:ext cx="11135995" cy="363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342900" marR="0" lvl="0" indent="0" algn="just" defTabSz="914400" rtl="0" eaLnBrk="1" fontAlgn="base" latinLnBrk="0" hangingPunct="1">
              <a:lnSpc>
                <a:spcPct val="150000"/>
              </a:lnSpc>
              <a:spcBef>
                <a:spcPct val="0"/>
              </a:spcBef>
              <a:spcAft>
                <a:spcPct val="0"/>
              </a:spcAft>
              <a:buClr>
                <a:schemeClr val="tx1"/>
              </a:buClr>
              <a:buSzTx/>
              <a:buFont typeface="Arial" panose="020B0604020202020204" pitchFamily="34" charset="0"/>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紫外线消毒的</a:t>
            </a:r>
            <a:r>
              <a:rPr kumimoji="0" lang="zh-CN" altLang="en-US" sz="1800" b="1" i="0" u="none" strike="noStrike" kern="1200" cap="none" spc="0" normalizeH="0" baseline="0" noProof="0" dirty="0" smtClean="0">
                <a:ln>
                  <a:noFill/>
                </a:ln>
                <a:solidFill>
                  <a:srgbClr val="FF0000"/>
                </a:solidFill>
                <a:effectLst/>
                <a:uLnTx/>
                <a:uFillTx/>
                <a:latin typeface="+mn-ea"/>
                <a:ea typeface="+mn-ea"/>
                <a:cs typeface="+mn-cs"/>
              </a:rPr>
              <a:t>注意事项：</a:t>
            </a:r>
            <a:endParaRPr kumimoji="0" lang="zh-CN" altLang="en-US" sz="1800" b="1" i="0" u="none" strike="noStrike" kern="1200" cap="none" spc="0" normalizeH="0" baseline="0" noProof="0" dirty="0" smtClean="0">
              <a:ln>
                <a:noFill/>
              </a:ln>
              <a:solidFill>
                <a:srgbClr val="FF0000"/>
              </a:solidFill>
              <a:effectLst/>
              <a:uLnTx/>
              <a:uFillTx/>
              <a:latin typeface="+mn-ea"/>
              <a:ea typeface="+mn-ea"/>
              <a:cs typeface="+mn-cs"/>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    ①保持紫外线灯管的清洁；</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    ②被消毒的物品应定时翻动，使其表面直接照射；</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    ③注意保护眼睛及皮肤；</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    ④适宜温度为</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27</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40℃</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，相对湿度为</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40%</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60%</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，过高或过低均可影响消毒效果；</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    ⑤从灯亮</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5</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7min</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后开始计时，关灯后如需再开启，应间隔</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3</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4min</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    ⑥应定期检测灯管照射强度及杀菌效果。</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⑦定期进行空气培养，以监测消毒效果。</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8195">
                                            <p:txEl>
                                              <p:charRg st="0" end="12"/>
                                            </p:txEl>
                                          </p:spTgt>
                                        </p:tgtEl>
                                        <p:attrNameLst>
                                          <p:attrName>style.visibility</p:attrName>
                                        </p:attrNameLst>
                                      </p:cBhvr>
                                      <p:to>
                                        <p:strVal val="visible"/>
                                      </p:to>
                                    </p:set>
                                    <p:animEffect transition="in" filter="checkerboard(across)">
                                      <p:cBhvr>
                                        <p:cTn id="7" dur="500"/>
                                        <p:tgtEl>
                                          <p:spTgt spid="8195">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195">
                                            <p:txEl>
                                              <p:charRg st="12" end="29"/>
                                            </p:txEl>
                                          </p:spTgt>
                                        </p:tgtEl>
                                        <p:attrNameLst>
                                          <p:attrName>style.visibility</p:attrName>
                                        </p:attrNameLst>
                                      </p:cBhvr>
                                      <p:to>
                                        <p:strVal val="visible"/>
                                      </p:to>
                                    </p:set>
                                    <p:animEffect transition="in" filter="checkerboard(across)">
                                      <p:cBhvr>
                                        <p:cTn id="12" dur="500"/>
                                        <p:tgtEl>
                                          <p:spTgt spid="8195">
                                            <p:txEl>
                                              <p:charRg st="12" end="29"/>
                                            </p:txEl>
                                          </p:spTgt>
                                        </p:tgtEl>
                                      </p:cBhvr>
                                    </p:animEffect>
                                  </p:childTnLst>
                                </p:cTn>
                              </p:par>
                            </p:childTnLst>
                          </p:cTn>
                        </p:par>
                        <p:par>
                          <p:cTn id="13" fill="hold">
                            <p:stCondLst>
                              <p:cond delay="500"/>
                            </p:stCondLst>
                            <p:childTnLst>
                              <p:par>
                                <p:cTn id="14" presetID="5" presetClass="entr" presetSubtype="10" fill="hold" grpId="0" nodeType="afterEffect">
                                  <p:stCondLst>
                                    <p:cond delay="0"/>
                                  </p:stCondLst>
                                  <p:childTnLst>
                                    <p:set>
                                      <p:cBhvr>
                                        <p:cTn id="15" dur="1" fill="hold">
                                          <p:stCondLst>
                                            <p:cond delay="0"/>
                                          </p:stCondLst>
                                        </p:cTn>
                                        <p:tgtEl>
                                          <p:spTgt spid="8195">
                                            <p:txEl>
                                              <p:charRg st="29" end="56"/>
                                            </p:txEl>
                                          </p:spTgt>
                                        </p:tgtEl>
                                        <p:attrNameLst>
                                          <p:attrName>style.visibility</p:attrName>
                                        </p:attrNameLst>
                                      </p:cBhvr>
                                      <p:to>
                                        <p:strVal val="visible"/>
                                      </p:to>
                                    </p:set>
                                    <p:animEffect transition="in" filter="checkerboard(across)">
                                      <p:cBhvr>
                                        <p:cTn id="16" dur="500"/>
                                        <p:tgtEl>
                                          <p:spTgt spid="8195">
                                            <p:txEl>
                                              <p:charRg st="29" end="56"/>
                                            </p:txEl>
                                          </p:spTgt>
                                        </p:tgtEl>
                                      </p:cBhvr>
                                    </p:animEffect>
                                  </p:childTnLst>
                                </p:cTn>
                              </p:par>
                            </p:childTnLst>
                          </p:cTn>
                        </p:par>
                        <p:par>
                          <p:cTn id="17" fill="hold">
                            <p:stCondLst>
                              <p:cond delay="1000"/>
                            </p:stCondLst>
                            <p:childTnLst>
                              <p:par>
                                <p:cTn id="18" presetID="5" presetClass="entr" presetSubtype="10" fill="hold" grpId="0" nodeType="afterEffect">
                                  <p:stCondLst>
                                    <p:cond delay="0"/>
                                  </p:stCondLst>
                                  <p:childTnLst>
                                    <p:set>
                                      <p:cBhvr>
                                        <p:cTn id="19" dur="1" fill="hold">
                                          <p:stCondLst>
                                            <p:cond delay="0"/>
                                          </p:stCondLst>
                                        </p:cTn>
                                        <p:tgtEl>
                                          <p:spTgt spid="8195">
                                            <p:txEl>
                                              <p:charRg st="56" end="72"/>
                                            </p:txEl>
                                          </p:spTgt>
                                        </p:tgtEl>
                                        <p:attrNameLst>
                                          <p:attrName>style.visibility</p:attrName>
                                        </p:attrNameLst>
                                      </p:cBhvr>
                                      <p:to>
                                        <p:strVal val="visible"/>
                                      </p:to>
                                    </p:set>
                                    <p:animEffect transition="in" filter="checkerboard(across)">
                                      <p:cBhvr>
                                        <p:cTn id="20" dur="500"/>
                                        <p:tgtEl>
                                          <p:spTgt spid="8195">
                                            <p:txEl>
                                              <p:charRg st="56" end="72"/>
                                            </p:txEl>
                                          </p:spTgt>
                                        </p:tgtEl>
                                      </p:cBhvr>
                                    </p:animEffect>
                                  </p:childTnLst>
                                </p:cTn>
                              </p:par>
                            </p:childTnLst>
                          </p:cTn>
                        </p:par>
                        <p:par>
                          <p:cTn id="21" fill="hold">
                            <p:stCondLst>
                              <p:cond delay="1500"/>
                            </p:stCondLst>
                            <p:childTnLst>
                              <p:par>
                                <p:cTn id="22" presetID="5" presetClass="entr" presetSubtype="10" fill="hold" grpId="0" nodeType="afterEffect">
                                  <p:stCondLst>
                                    <p:cond delay="0"/>
                                  </p:stCondLst>
                                  <p:childTnLst>
                                    <p:set>
                                      <p:cBhvr>
                                        <p:cTn id="23" dur="1" fill="hold">
                                          <p:stCondLst>
                                            <p:cond delay="0"/>
                                          </p:stCondLst>
                                        </p:cTn>
                                        <p:tgtEl>
                                          <p:spTgt spid="8195">
                                            <p:txEl>
                                              <p:charRg st="72" end="117"/>
                                            </p:txEl>
                                          </p:spTgt>
                                        </p:tgtEl>
                                        <p:attrNameLst>
                                          <p:attrName>style.visibility</p:attrName>
                                        </p:attrNameLst>
                                      </p:cBhvr>
                                      <p:to>
                                        <p:strVal val="visible"/>
                                      </p:to>
                                    </p:set>
                                    <p:animEffect transition="in" filter="checkerboard(across)">
                                      <p:cBhvr>
                                        <p:cTn id="24" dur="500"/>
                                        <p:tgtEl>
                                          <p:spTgt spid="8195">
                                            <p:txEl>
                                              <p:charRg st="72" end="117"/>
                                            </p:txEl>
                                          </p:spTgt>
                                        </p:tgtEl>
                                      </p:cBhvr>
                                    </p:animEffect>
                                  </p:childTnLst>
                                </p:cTn>
                              </p:par>
                            </p:childTnLst>
                          </p:cTn>
                        </p:par>
                        <p:par>
                          <p:cTn id="25" fill="hold">
                            <p:stCondLst>
                              <p:cond delay="2000"/>
                            </p:stCondLst>
                            <p:childTnLst>
                              <p:par>
                                <p:cTn id="26" presetID="5" presetClass="entr" presetSubtype="10" fill="hold" grpId="0" nodeType="afterEffect">
                                  <p:stCondLst>
                                    <p:cond delay="0"/>
                                  </p:stCondLst>
                                  <p:childTnLst>
                                    <p:set>
                                      <p:cBhvr>
                                        <p:cTn id="27" dur="1" fill="hold">
                                          <p:stCondLst>
                                            <p:cond delay="0"/>
                                          </p:stCondLst>
                                        </p:cTn>
                                        <p:tgtEl>
                                          <p:spTgt spid="8195">
                                            <p:txEl>
                                              <p:charRg st="117" end="157"/>
                                            </p:txEl>
                                          </p:spTgt>
                                        </p:tgtEl>
                                        <p:attrNameLst>
                                          <p:attrName>style.visibility</p:attrName>
                                        </p:attrNameLst>
                                      </p:cBhvr>
                                      <p:to>
                                        <p:strVal val="visible"/>
                                      </p:to>
                                    </p:set>
                                    <p:animEffect transition="in" filter="checkerboard(across)">
                                      <p:cBhvr>
                                        <p:cTn id="28" dur="500"/>
                                        <p:tgtEl>
                                          <p:spTgt spid="8195">
                                            <p:txEl>
                                              <p:charRg st="117" end="157"/>
                                            </p:txEl>
                                          </p:spTgt>
                                        </p:tgtEl>
                                      </p:cBhvr>
                                    </p:animEffect>
                                  </p:childTnLst>
                                </p:cTn>
                              </p:par>
                            </p:childTnLst>
                          </p:cTn>
                        </p:par>
                        <p:par>
                          <p:cTn id="29" fill="hold">
                            <p:stCondLst>
                              <p:cond delay="2500"/>
                            </p:stCondLst>
                            <p:childTnLst>
                              <p:par>
                                <p:cTn id="30" presetID="5" presetClass="entr" presetSubtype="10" fill="hold" grpId="0" nodeType="afterEffect">
                                  <p:stCondLst>
                                    <p:cond delay="0"/>
                                  </p:stCondLst>
                                  <p:childTnLst>
                                    <p:set>
                                      <p:cBhvr>
                                        <p:cTn id="31" dur="1" fill="hold">
                                          <p:stCondLst>
                                            <p:cond delay="0"/>
                                          </p:stCondLst>
                                        </p:cTn>
                                        <p:tgtEl>
                                          <p:spTgt spid="8195">
                                            <p:txEl>
                                              <p:charRg st="157" end="180"/>
                                            </p:txEl>
                                          </p:spTgt>
                                        </p:tgtEl>
                                        <p:attrNameLst>
                                          <p:attrName>style.visibility</p:attrName>
                                        </p:attrNameLst>
                                      </p:cBhvr>
                                      <p:to>
                                        <p:strVal val="visible"/>
                                      </p:to>
                                    </p:set>
                                    <p:animEffect transition="in" filter="checkerboard(across)">
                                      <p:cBhvr>
                                        <p:cTn id="32" dur="500"/>
                                        <p:tgtEl>
                                          <p:spTgt spid="8195">
                                            <p:txEl>
                                              <p:charRg st="157" end="18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8195">
                                            <p:txEl>
                                              <p:charRg st="7" end="7"/>
                                            </p:txEl>
                                          </p:spTgt>
                                        </p:tgtEl>
                                        <p:attrNameLst>
                                          <p:attrName>style.visibility</p:attrName>
                                        </p:attrNameLst>
                                      </p:cBhvr>
                                      <p:to>
                                        <p:strVal val="visible"/>
                                      </p:to>
                                    </p:set>
                                    <p:animEffect transition="in" filter="checkerboard(across)">
                                      <p:cBhvr>
                                        <p:cTn id="37" dur="500"/>
                                        <p:tgtEl>
                                          <p:spTgt spid="8195">
                                            <p:txEl>
                                              <p:char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60" name="Rectangle 2"/>
          <p:cNvSpPr>
            <a:spLocks noChangeArrowheads="1"/>
          </p:cNvSpPr>
          <p:nvPr/>
        </p:nvSpPr>
        <p:spPr bwMode="auto">
          <a:xfrm>
            <a:off x="1127972" y="908897"/>
            <a:ext cx="7200900" cy="963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光照消毒法</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       </a:t>
            </a:r>
            <a:r>
              <a:rPr kumimoji="0" lang="en-US" altLang="zh-CN" sz="2000" b="1" i="0" u="none" strike="noStrike" kern="1200" cap="none" spc="0" normalizeH="0" baseline="0" noProof="0" dirty="0" smtClean="0">
                <a:ln>
                  <a:noFill/>
                </a:ln>
                <a:solidFill>
                  <a:schemeClr val="accent2"/>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0033CC"/>
                </a:solidFill>
                <a:effectLst/>
                <a:uLnTx/>
                <a:uFillTx/>
                <a:latin typeface="+mn-ea"/>
                <a:ea typeface="+mn-ea"/>
                <a:cs typeface="+mn-cs"/>
              </a:rPr>
              <a:t>紫外线灯照射消毒法</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 </a:t>
            </a:r>
            <a:endParaRPr kumimoji="0" lang="en-US"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4" name="Rectangle 3"/>
          <p:cNvSpPr>
            <a:spLocks noChangeArrowheads="1"/>
          </p:cNvSpPr>
          <p:nvPr/>
        </p:nvSpPr>
        <p:spPr bwMode="auto">
          <a:xfrm>
            <a:off x="767715" y="1916430"/>
            <a:ext cx="11135995" cy="305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342900" marR="0" lvl="0" indent="0" algn="just" defTabSz="914400" rtl="0" eaLnBrk="1" fontAlgn="base" latinLnBrk="0" hangingPunct="1">
              <a:lnSpc>
                <a:spcPct val="150000"/>
              </a:lnSpc>
              <a:spcBef>
                <a:spcPct val="0"/>
              </a:spcBef>
              <a:spcAft>
                <a:spcPct val="0"/>
              </a:spcAft>
              <a:buClr>
                <a:schemeClr val="tx1"/>
              </a:buClr>
              <a:buSzTx/>
              <a:buFont typeface="Arial" panose="020B0604020202020204" pitchFamily="34" charset="0"/>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消毒效果的监测：</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rgbClr val="0033CC"/>
                </a:solidFill>
                <a:effectLst/>
                <a:uLnTx/>
                <a:uFillTx/>
                <a:latin typeface="+mn-ea"/>
                <a:ea typeface="+mn-ea"/>
                <a:cs typeface="+mn-cs"/>
              </a:rPr>
              <a:t>①紫外线灯管辐射强度测定仪监测法：</a:t>
            </a:r>
            <a:endParaRPr kumimoji="0" lang="en-US" altLang="zh-CN" sz="1800" b="1" i="0" u="none" strike="noStrike" kern="1200" cap="none" spc="0" normalizeH="0" baseline="0" noProof="0" dirty="0" smtClean="0">
              <a:ln>
                <a:noFill/>
              </a:ln>
              <a:solidFill>
                <a:srgbClr val="0033CC"/>
              </a:solidFill>
              <a:effectLst/>
              <a:uLnTx/>
              <a:uFillTx/>
              <a:latin typeface="+mn-ea"/>
              <a:ea typeface="+mn-ea"/>
              <a:cs typeface="+mn-cs"/>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          新灯管辐射强度应≥</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90μW /cm2</a:t>
            </a:r>
            <a:endParaRPr kumimoji="0" lang="en-US" altLang="zh-CN"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          使用中的灯管辐射强度应≥</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70μW/cm2</a:t>
            </a:r>
            <a:endParaRPr kumimoji="0" lang="en-US" altLang="zh-CN"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rgbClr val="0033CC"/>
                </a:solidFill>
                <a:effectLst/>
                <a:uLnTx/>
                <a:uFillTx/>
                <a:latin typeface="+mn-ea"/>
                <a:ea typeface="+mn-ea"/>
                <a:cs typeface="+mn-cs"/>
              </a:rPr>
              <a:t>②化学指示卡测定法：</a:t>
            </a:r>
            <a:endParaRPr kumimoji="0" lang="en-US" altLang="zh-CN" sz="1800" b="1" i="0" u="none" strike="noStrike" kern="1200" cap="none" spc="0" normalizeH="0" baseline="0" noProof="0" dirty="0" smtClean="0">
              <a:ln>
                <a:noFill/>
              </a:ln>
              <a:solidFill>
                <a:srgbClr val="0033CC"/>
              </a:solidFill>
              <a:effectLst/>
              <a:uLnTx/>
              <a:uFillTx/>
              <a:latin typeface="+mn-ea"/>
              <a:ea typeface="+mn-ea"/>
              <a:cs typeface="+mn-cs"/>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          用紫外线强度与消毒剂量指示卡进行测定</a:t>
            </a:r>
            <a:endParaRPr kumimoji="0" lang="en-US" altLang="zh-CN"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0" algn="just" defTabSz="914400" rtl="0" eaLnBrk="1" fontAlgn="base" latinLnBrk="0" hangingPunct="1">
              <a:lnSpc>
                <a:spcPct val="150000"/>
              </a:lnSpc>
              <a:spcBef>
                <a:spcPct val="0"/>
              </a:spcBef>
              <a:spcAft>
                <a:spcPct val="0"/>
              </a:spcAft>
              <a:buClr>
                <a:schemeClr val="tx1"/>
              </a:buClr>
              <a:buSzTx/>
              <a:buFontTx/>
              <a:buNone/>
              <a:defRPr/>
            </a:pPr>
            <a:r>
              <a:rPr kumimoji="0" lang="zh-CN" altLang="en-US" sz="1800" b="1" i="0" u="none" strike="noStrike" kern="1200" cap="none" spc="0" normalizeH="0" baseline="0" noProof="0" dirty="0" smtClean="0">
                <a:ln>
                  <a:noFill/>
                </a:ln>
                <a:solidFill>
                  <a:srgbClr val="0033CC"/>
                </a:solidFill>
                <a:effectLst/>
                <a:uLnTx/>
                <a:uFillTx/>
                <a:latin typeface="+mn-ea"/>
                <a:ea typeface="+mn-ea"/>
                <a:cs typeface="+mn-cs"/>
              </a:rPr>
              <a:t>③时间累计法：</a:t>
            </a:r>
            <a:endParaRPr kumimoji="0" lang="en-US" altLang="zh-CN" sz="1800" b="1" i="0" u="none" strike="noStrike" kern="1200" cap="none" spc="0" normalizeH="0" baseline="0" noProof="0" dirty="0" smtClean="0">
              <a:ln>
                <a:noFill/>
              </a:ln>
              <a:solidFill>
                <a:srgbClr val="0033CC"/>
              </a:solidFill>
              <a:effectLst/>
              <a:uLnTx/>
              <a:uFillTx/>
              <a:latin typeface="+mn-ea"/>
              <a:ea typeface="+mn-ea"/>
              <a:cs typeface="+mn-cs"/>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          使用时间累计超过</a:t>
            </a: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1000h</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，则应更换灯管</a:t>
            </a:r>
            <a:endParaRPr kumimoji="0" lang="en-US" altLang="zh-CN"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rgbClr val="0033CC"/>
                </a:solidFill>
                <a:effectLst/>
                <a:uLnTx/>
                <a:uFillTx/>
                <a:latin typeface="+mn-ea"/>
                <a:ea typeface="+mn-ea"/>
                <a:cs typeface="+mn-cs"/>
              </a:rPr>
              <a:t>④生物检测法：</a:t>
            </a:r>
            <a:endParaRPr kumimoji="0" lang="en-US" altLang="zh-CN" sz="1800" b="1" i="0" u="none" strike="noStrike" kern="1200" cap="none" spc="0" normalizeH="0" baseline="0" noProof="0" dirty="0" smtClean="0">
              <a:ln>
                <a:noFill/>
              </a:ln>
              <a:solidFill>
                <a:srgbClr val="0033CC"/>
              </a:solidFill>
              <a:effectLst/>
              <a:uLnTx/>
              <a:uFillTx/>
              <a:latin typeface="+mn-ea"/>
              <a:ea typeface="+mn-ea"/>
              <a:cs typeface="+mn-cs"/>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          用标准菌片，在紫外线消毒后计算杀菌率来评价紫外线灯的消毒效果</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
                                            <p:txEl>
                                              <p:charRg st="0" end="9"/>
                                            </p:txEl>
                                          </p:spTgt>
                                        </p:tgtEl>
                                        <p:attrNameLst>
                                          <p:attrName>style.visibility</p:attrName>
                                        </p:attrNameLst>
                                      </p:cBhvr>
                                      <p:to>
                                        <p:strVal val="visible"/>
                                      </p:to>
                                    </p:set>
                                    <p:animEffect transition="in" filter="checkerboard(across)">
                                      <p:cBhvr>
                                        <p:cTn id="7" dur="500"/>
                                        <p:tgtEl>
                                          <p:spTgt spid="4">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xEl>
                                              <p:charRg st="9" end="27"/>
                                            </p:txEl>
                                          </p:spTgt>
                                        </p:tgtEl>
                                        <p:attrNameLst>
                                          <p:attrName>style.visibility</p:attrName>
                                        </p:attrNameLst>
                                      </p:cBhvr>
                                      <p:to>
                                        <p:strVal val="visible"/>
                                      </p:to>
                                    </p:set>
                                    <p:animEffect transition="in" filter="checkerboard(across)">
                                      <p:cBhvr>
                                        <p:cTn id="12" dur="500"/>
                                        <p:tgtEl>
                                          <p:spTgt spid="4">
                                            <p:txEl>
                                              <p:charRg st="9" end="2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
                                            <p:txEl>
                                              <p:charRg st="27" end="56"/>
                                            </p:txEl>
                                          </p:spTgt>
                                        </p:tgtEl>
                                        <p:attrNameLst>
                                          <p:attrName>style.visibility</p:attrName>
                                        </p:attrNameLst>
                                      </p:cBhvr>
                                      <p:to>
                                        <p:strVal val="visible"/>
                                      </p:to>
                                    </p:set>
                                    <p:animEffect transition="in" filter="checkerboard(across)">
                                      <p:cBhvr>
                                        <p:cTn id="17" dur="500"/>
                                        <p:tgtEl>
                                          <p:spTgt spid="4">
                                            <p:txEl>
                                              <p:charRg st="27" end="5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4">
                                            <p:txEl>
                                              <p:charRg st="56" end="87"/>
                                            </p:txEl>
                                          </p:spTgt>
                                        </p:tgtEl>
                                        <p:attrNameLst>
                                          <p:attrName>style.visibility</p:attrName>
                                        </p:attrNameLst>
                                      </p:cBhvr>
                                      <p:to>
                                        <p:strVal val="visible"/>
                                      </p:to>
                                    </p:set>
                                    <p:animEffect transition="in" filter="checkerboard(across)">
                                      <p:cBhvr>
                                        <p:cTn id="22" dur="500"/>
                                        <p:tgtEl>
                                          <p:spTgt spid="4">
                                            <p:txEl>
                                              <p:charRg st="56" end="8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4">
                                            <p:txEl>
                                              <p:charRg st="87" end="98"/>
                                            </p:txEl>
                                          </p:spTgt>
                                        </p:tgtEl>
                                        <p:attrNameLst>
                                          <p:attrName>style.visibility</p:attrName>
                                        </p:attrNameLst>
                                      </p:cBhvr>
                                      <p:to>
                                        <p:strVal val="visible"/>
                                      </p:to>
                                    </p:set>
                                    <p:animEffect transition="in" filter="checkerboard(across)">
                                      <p:cBhvr>
                                        <p:cTn id="27" dur="500"/>
                                        <p:tgtEl>
                                          <p:spTgt spid="4">
                                            <p:txEl>
                                              <p:charRg st="87" end="9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4">
                                            <p:txEl>
                                              <p:charRg st="98" end="127"/>
                                            </p:txEl>
                                          </p:spTgt>
                                        </p:tgtEl>
                                        <p:attrNameLst>
                                          <p:attrName>style.visibility</p:attrName>
                                        </p:attrNameLst>
                                      </p:cBhvr>
                                      <p:to>
                                        <p:strVal val="visible"/>
                                      </p:to>
                                    </p:set>
                                    <p:animEffect transition="in" filter="checkerboard(across)">
                                      <p:cBhvr>
                                        <p:cTn id="32" dur="500"/>
                                        <p:tgtEl>
                                          <p:spTgt spid="4">
                                            <p:txEl>
                                              <p:charRg st="98" end="12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4">
                                            <p:txEl>
                                              <p:charRg st="127" end="135"/>
                                            </p:txEl>
                                          </p:spTgt>
                                        </p:tgtEl>
                                        <p:attrNameLst>
                                          <p:attrName>style.visibility</p:attrName>
                                        </p:attrNameLst>
                                      </p:cBhvr>
                                      <p:to>
                                        <p:strVal val="visible"/>
                                      </p:to>
                                    </p:set>
                                    <p:animEffect transition="in" filter="checkerboard(across)">
                                      <p:cBhvr>
                                        <p:cTn id="37" dur="500"/>
                                        <p:tgtEl>
                                          <p:spTgt spid="4">
                                            <p:txEl>
                                              <p:charRg st="127" end="13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4">
                                            <p:txEl>
                                              <p:charRg st="135" end="166"/>
                                            </p:txEl>
                                          </p:spTgt>
                                        </p:tgtEl>
                                        <p:attrNameLst>
                                          <p:attrName>style.visibility</p:attrName>
                                        </p:attrNameLst>
                                      </p:cBhvr>
                                      <p:to>
                                        <p:strVal val="visible"/>
                                      </p:to>
                                    </p:set>
                                    <p:animEffect transition="in" filter="checkerboard(across)">
                                      <p:cBhvr>
                                        <p:cTn id="42" dur="500"/>
                                        <p:tgtEl>
                                          <p:spTgt spid="4">
                                            <p:txEl>
                                              <p:charRg st="135" end="16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4">
                                            <p:txEl>
                                              <p:charRg st="166" end="174"/>
                                            </p:txEl>
                                          </p:spTgt>
                                        </p:tgtEl>
                                        <p:attrNameLst>
                                          <p:attrName>style.visibility</p:attrName>
                                        </p:attrNameLst>
                                      </p:cBhvr>
                                      <p:to>
                                        <p:strVal val="visible"/>
                                      </p:to>
                                    </p:set>
                                    <p:animEffect transition="in" filter="checkerboard(across)">
                                      <p:cBhvr>
                                        <p:cTn id="47" dur="500"/>
                                        <p:tgtEl>
                                          <p:spTgt spid="4">
                                            <p:txEl>
                                              <p:charRg st="166" end="17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4">
                                            <p:txEl>
                                              <p:charRg st="174" end="215"/>
                                            </p:txEl>
                                          </p:spTgt>
                                        </p:tgtEl>
                                        <p:attrNameLst>
                                          <p:attrName>style.visibility</p:attrName>
                                        </p:attrNameLst>
                                      </p:cBhvr>
                                      <p:to>
                                        <p:strVal val="visible"/>
                                      </p:to>
                                    </p:set>
                                    <p:animEffect transition="in" filter="checkerboard(across)">
                                      <p:cBhvr>
                                        <p:cTn id="52" dur="500"/>
                                        <p:tgtEl>
                                          <p:spTgt spid="4">
                                            <p:txEl>
                                              <p:charRg st="174" end="2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5779" name="Group 10"/>
          <p:cNvGrpSpPr/>
          <p:nvPr/>
        </p:nvGrpSpPr>
        <p:grpSpPr>
          <a:xfrm>
            <a:off x="7031991" y="1844676"/>
            <a:ext cx="3359149" cy="4415367"/>
            <a:chOff x="3969" y="1570"/>
            <a:chExt cx="1682" cy="2454"/>
          </a:xfrm>
        </p:grpSpPr>
        <p:pic>
          <p:nvPicPr>
            <p:cNvPr id="75783" name="Picture 3" descr="Image19"/>
            <p:cNvPicPr>
              <a:picLocks noChangeAspect="1"/>
            </p:cNvPicPr>
            <p:nvPr/>
          </p:nvPicPr>
          <p:blipFill>
            <a:blip r:embed="rId1"/>
            <a:stretch>
              <a:fillRect/>
            </a:stretch>
          </p:blipFill>
          <p:spPr>
            <a:xfrm>
              <a:off x="3969" y="1570"/>
              <a:ext cx="1682" cy="2161"/>
            </a:xfrm>
            <a:prstGeom prst="rect">
              <a:avLst/>
            </a:prstGeom>
            <a:noFill/>
            <a:ln w="9525">
              <a:noFill/>
            </a:ln>
          </p:spPr>
        </p:pic>
        <p:sp>
          <p:nvSpPr>
            <p:cNvPr id="5" name="Rectangle 2"/>
            <p:cNvSpPr txBox="1">
              <a:spLocks noChangeArrowheads="1"/>
            </p:cNvSpPr>
            <p:nvPr/>
          </p:nvSpPr>
          <p:spPr bwMode="auto">
            <a:xfrm>
              <a:off x="4005" y="3702"/>
              <a:ext cx="1642" cy="322"/>
            </a:xfrm>
            <a:prstGeom prst="rect">
              <a:avLst/>
            </a:prstGeom>
            <a:solidFill>
              <a:srgbClr val="A7DD7F"/>
            </a:solidFill>
            <a:ln w="38100" algn="ctr">
              <a:solidFill>
                <a:schemeClr val="bg1"/>
              </a:solidFill>
              <a:miter lim="800000"/>
            </a:ln>
            <a:effectLst>
              <a:outerShdw dist="20000" dir="5400000" rotWithShape="0">
                <a:srgbClr val="000000">
                  <a:alpha val="37999"/>
                </a:srgbClr>
              </a:outerShdw>
            </a:effectLst>
          </p:spPr>
          <p:txBody>
            <a:bodyPr anchor="ctr"/>
            <a:lstStyle/>
            <a:p>
              <a:pPr marR="0" algn="ctr" defTabSz="914400">
                <a:buClrTx/>
                <a:buSzTx/>
                <a:buFontTx/>
                <a:buNone/>
                <a:defRPr/>
              </a:pPr>
              <a:r>
                <a:rPr kumimoji="0" lang="zh-CN" altLang="en-US" sz="3200" b="1" kern="0" cap="none" spc="0" normalizeH="0" baseline="0" noProof="0" dirty="0">
                  <a:solidFill>
                    <a:schemeClr val="tx2"/>
                  </a:solidFill>
                  <a:latin typeface="黑体" panose="02010609060101010101" charset="-122"/>
                  <a:ea typeface="黑体" panose="02010609060101010101" charset="-122"/>
                  <a:cs typeface="+mj-cs"/>
                </a:rPr>
                <a:t>床单位臭氧消毒</a:t>
              </a:r>
              <a:endParaRPr kumimoji="0" lang="zh-CN" altLang="en-US" sz="3200" b="1" kern="0" cap="none" spc="0" normalizeH="0" baseline="0" noProof="0" dirty="0">
                <a:solidFill>
                  <a:schemeClr val="tx2"/>
                </a:solidFill>
                <a:latin typeface="黑体" panose="02010609060101010101" charset="-122"/>
                <a:ea typeface="黑体" panose="02010609060101010101" charset="-122"/>
                <a:cs typeface="+mj-cs"/>
              </a:endParaRPr>
            </a:p>
          </p:txBody>
        </p:sp>
      </p:grpSp>
      <p:sp>
        <p:nvSpPr>
          <p:cNvPr id="8195" name="Rectangle 3"/>
          <p:cNvSpPr>
            <a:spLocks noChangeArrowheads="1"/>
          </p:cNvSpPr>
          <p:nvPr/>
        </p:nvSpPr>
        <p:spPr bwMode="auto">
          <a:xfrm>
            <a:off x="479425" y="3140710"/>
            <a:ext cx="4966335" cy="2601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Char char="u"/>
              <a:defRPr/>
            </a:pPr>
            <a:r>
              <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注意事项：</a:t>
            </a:r>
            <a:endPar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①臭氧对人体有毒，注意防护；</a:t>
            </a:r>
            <a:endPar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②臭氧对多种物品有损坏作用；</a:t>
            </a:r>
            <a:endPar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0" algn="just" defTabSz="914400" rtl="0" eaLnBrk="1" fontAlgn="base" latinLnBrk="0" hangingPunct="1">
              <a:lnSpc>
                <a:spcPct val="150000"/>
              </a:lnSpc>
              <a:spcBef>
                <a:spcPct val="0"/>
              </a:spcBef>
              <a:spcAft>
                <a:spcPct val="0"/>
              </a:spcAft>
              <a:buClr>
                <a:schemeClr val="tx1"/>
              </a:buClr>
              <a:buSzTx/>
              <a:buFont typeface="Wingdings" panose="05000000000000000000" pitchFamily="2" charset="2"/>
              <a:buNone/>
              <a:defRPr/>
            </a:pPr>
            <a:r>
              <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③控制影响因素，确保消毒效果。</a:t>
            </a:r>
            <a:endPar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28600" algn="just" defTabSz="914400" rtl="0" eaLnBrk="1" fontAlgn="base" latinLnBrk="0" hangingPunct="1">
              <a:lnSpc>
                <a:spcPct val="160000"/>
              </a:lnSpc>
              <a:spcBef>
                <a:spcPct val="0"/>
              </a:spcBef>
              <a:spcAft>
                <a:spcPct val="0"/>
              </a:spcAft>
              <a:buClr>
                <a:schemeClr val="tx1"/>
              </a:buClr>
              <a:buSzTx/>
              <a:buFont typeface="Wingdings" panose="05000000000000000000" pitchFamily="2" charset="2"/>
              <a:buNone/>
              <a:defRPr/>
            </a:pPr>
            <a:r>
              <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1686" name="Rectangle 2"/>
          <p:cNvSpPr>
            <a:spLocks noChangeArrowheads="1"/>
          </p:cNvSpPr>
          <p:nvPr/>
        </p:nvSpPr>
        <p:spPr bwMode="auto">
          <a:xfrm>
            <a:off x="623147" y="1772920"/>
            <a:ext cx="5568951" cy="963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光照消毒法</a:t>
            </a:r>
            <a:r>
              <a:rPr kumimoji="0" lang="en-US" altLang="zh-CN" sz="2000" b="1" i="0" u="none" strike="noStrike" kern="1200" cap="none" spc="0" normalizeH="0" baseline="0" noProof="0" dirty="0" smtClean="0">
                <a:ln>
                  <a:noFill/>
                </a:ln>
                <a:solidFill>
                  <a:srgbClr val="FF0000"/>
                </a:solidFill>
                <a:effectLst/>
                <a:uLnTx/>
                <a:uFillTx/>
                <a:latin typeface="+mn-ea"/>
                <a:ea typeface="+mn-ea"/>
                <a:cs typeface="+mn-cs"/>
              </a:rPr>
              <a:t>      </a:t>
            </a:r>
            <a:r>
              <a:rPr kumimoji="0" lang="en-US" altLang="zh-CN" sz="2000" b="1" i="0" u="none" strike="noStrike" kern="1200" cap="none" spc="0" normalizeH="0" baseline="0" noProof="0" dirty="0" smtClean="0">
                <a:ln>
                  <a:noFill/>
                </a:ln>
                <a:solidFill>
                  <a:schemeClr val="accent2"/>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0033CC"/>
                </a:solidFill>
                <a:effectLst/>
                <a:uLnTx/>
                <a:uFillTx/>
                <a:latin typeface="+mn-ea"/>
                <a:ea typeface="+mn-ea"/>
                <a:cs typeface="+mn-cs"/>
              </a:rPr>
              <a:t>臭氧消毒法</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 </a:t>
            </a:r>
            <a:endParaRPr kumimoji="0" lang="en-US" altLang="zh-CN"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3" name="Title 6"/>
          <p:cNvSpPr txBox="1"/>
          <p:nvPr>
            <p:custDataLst>
              <p:tags r:id="rId2"/>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195">
                                            <p:txEl>
                                              <p:charRg st="0" end="6"/>
                                            </p:txEl>
                                          </p:spTgt>
                                        </p:tgtEl>
                                        <p:attrNameLst>
                                          <p:attrName>style.visibility</p:attrName>
                                        </p:attrNameLst>
                                      </p:cBhvr>
                                      <p:to>
                                        <p:strVal val="visible"/>
                                      </p:to>
                                    </p:set>
                                    <p:animEffect transition="in" filter="checkerboard(across)">
                                      <p:cBhvr>
                                        <p:cTn id="7" dur="500"/>
                                        <p:tgtEl>
                                          <p:spTgt spid="8195">
                                            <p:txEl>
                                              <p:charRg st="0" end="6"/>
                                            </p:txEl>
                                          </p:spTgt>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8195">
                                            <p:txEl>
                                              <p:charRg st="6" end="25"/>
                                            </p:txEl>
                                          </p:spTgt>
                                        </p:tgtEl>
                                        <p:attrNameLst>
                                          <p:attrName>style.visibility</p:attrName>
                                        </p:attrNameLst>
                                      </p:cBhvr>
                                      <p:to>
                                        <p:strVal val="visible"/>
                                      </p:to>
                                    </p:set>
                                    <p:animEffect transition="in" filter="checkerboard(across)">
                                      <p:cBhvr>
                                        <p:cTn id="11" dur="500"/>
                                        <p:tgtEl>
                                          <p:spTgt spid="8195">
                                            <p:txEl>
                                              <p:charRg st="6" end="25"/>
                                            </p:txEl>
                                          </p:spTgt>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8195">
                                            <p:txEl>
                                              <p:charRg st="25" end="44"/>
                                            </p:txEl>
                                          </p:spTgt>
                                        </p:tgtEl>
                                        <p:attrNameLst>
                                          <p:attrName>style.visibility</p:attrName>
                                        </p:attrNameLst>
                                      </p:cBhvr>
                                      <p:to>
                                        <p:strVal val="visible"/>
                                      </p:to>
                                    </p:set>
                                    <p:animEffect transition="in" filter="checkerboard(across)">
                                      <p:cBhvr>
                                        <p:cTn id="15" dur="500"/>
                                        <p:tgtEl>
                                          <p:spTgt spid="8195">
                                            <p:txEl>
                                              <p:charRg st="25" end="44"/>
                                            </p:txEl>
                                          </p:spTgt>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8195">
                                            <p:txEl>
                                              <p:charRg st="44" end="64"/>
                                            </p:txEl>
                                          </p:spTgt>
                                        </p:tgtEl>
                                        <p:attrNameLst>
                                          <p:attrName>style.visibility</p:attrName>
                                        </p:attrNameLst>
                                      </p:cBhvr>
                                      <p:to>
                                        <p:strVal val="visible"/>
                                      </p:to>
                                    </p:set>
                                    <p:animEffect transition="in" filter="checkerboard(across)">
                                      <p:cBhvr>
                                        <p:cTn id="19" dur="500"/>
                                        <p:tgtEl>
                                          <p:spTgt spid="8195">
                                            <p:txEl>
                                              <p:charRg st="44" end="6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矩形 9"/>
          <p:cNvSpPr>
            <a:spLocks noChangeArrowheads="1"/>
          </p:cNvSpPr>
          <p:nvPr/>
        </p:nvSpPr>
        <p:spPr bwMode="auto">
          <a:xfrm>
            <a:off x="911014" y="1773132"/>
            <a:ext cx="431800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3300"/>
                </a:solidFill>
                <a:effectLst/>
                <a:uLnTx/>
                <a:uFillTx/>
                <a:latin typeface="+mn-ea"/>
                <a:ea typeface="+mn-ea"/>
                <a:cs typeface="+mn-cs"/>
              </a:rPr>
              <a:t>微波消毒灭菌法</a:t>
            </a:r>
            <a:endParaRPr kumimoji="0" lang="zh-CN" altLang="en-US" sz="2000" b="1" i="0" u="none" strike="noStrike" kern="1200" cap="none" spc="0" normalizeH="0" baseline="0" noProof="0" dirty="0" smtClean="0">
              <a:ln>
                <a:noFill/>
              </a:ln>
              <a:solidFill>
                <a:srgbClr val="FF3300"/>
              </a:solidFill>
              <a:effectLst/>
              <a:uLnTx/>
              <a:uFillTx/>
              <a:latin typeface="+mn-ea"/>
              <a:ea typeface="+mn-ea"/>
              <a:cs typeface="+mn-cs"/>
            </a:endParaRPr>
          </a:p>
        </p:txBody>
      </p:sp>
      <p:sp>
        <p:nvSpPr>
          <p:cNvPr id="73732" name="矩形 12"/>
          <p:cNvSpPr>
            <a:spLocks noChangeArrowheads="1"/>
          </p:cNvSpPr>
          <p:nvPr/>
        </p:nvSpPr>
        <p:spPr bwMode="auto">
          <a:xfrm>
            <a:off x="767080" y="1916430"/>
            <a:ext cx="4614545" cy="356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200000"/>
              </a:lnSpc>
              <a:spcBef>
                <a:spcPct val="0"/>
              </a:spcBef>
              <a:spcAft>
                <a:spcPct val="0"/>
              </a:spcAft>
              <a:buClrTx/>
              <a:buSzTx/>
              <a:buFont typeface="Arial" panose="020B0604020202020204" pitchFamily="34" charset="0"/>
              <a:buNone/>
              <a:defRPr/>
            </a:pPr>
            <a:r>
              <a:rPr kumimoji="0" lang="zh-CN" altLang="en-US" b="1"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  微波消毒常用于食品、餐具的处理、医疗文件、药品及耐热非金属材料器械的消毒灭菌。</a:t>
            </a:r>
            <a:endParaRPr kumimoji="0" lang="zh-CN" altLang="en-US" sz="1800" b="1" i="0" u="none" strike="noStrike" kern="1200" cap="none" spc="0" normalizeH="0" baseline="0" noProof="0" dirty="0" smtClean="0">
              <a:ln>
                <a:noFill/>
              </a:ln>
              <a:solidFill>
                <a:schemeClr val="tx1"/>
              </a:solidFill>
              <a:effectLst/>
              <a:uLnTx/>
              <a:uFillTx/>
              <a:latin typeface="+mn-lt"/>
              <a:ea typeface="+mn-lt"/>
              <a:cs typeface="+mn-lt"/>
            </a:endParaRPr>
          </a:p>
          <a:p>
            <a:pPr marL="0" marR="0" lvl="0" indent="0" algn="l" defTabSz="914400" rtl="0" eaLnBrk="1" fontAlgn="base" latinLnBrk="0" hangingPunct="1">
              <a:lnSpc>
                <a:spcPct val="2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    一般物品在</a:t>
            </a:r>
            <a:r>
              <a:rPr kumimoji="0" lang="en-US" altLang="zh-CN" sz="1800" b="1" i="0" u="none" strike="noStrike" kern="1200" cap="none" spc="0" normalizeH="0" baseline="0" noProof="0" dirty="0" smtClean="0">
                <a:ln>
                  <a:noFill/>
                </a:ln>
                <a:solidFill>
                  <a:schemeClr val="tx1"/>
                </a:solidFill>
                <a:effectLst/>
                <a:uLnTx/>
                <a:uFillTx/>
                <a:latin typeface="+mn-lt"/>
                <a:ea typeface="+mn-lt"/>
                <a:cs typeface="+mn-lt"/>
              </a:rPr>
              <a:t>5</a:t>
            </a: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a:t>
            </a:r>
            <a:r>
              <a:rPr kumimoji="0" lang="en-US" altLang="zh-CN" sz="1800" b="1" i="0" u="none" strike="noStrike" kern="1200" cap="none" spc="0" normalizeH="0" baseline="0" noProof="0" dirty="0" smtClean="0">
                <a:ln>
                  <a:noFill/>
                </a:ln>
                <a:solidFill>
                  <a:schemeClr val="tx1"/>
                </a:solidFill>
                <a:effectLst/>
                <a:uLnTx/>
                <a:uFillTx/>
                <a:latin typeface="+mn-lt"/>
                <a:ea typeface="+mn-lt"/>
                <a:cs typeface="+mn-lt"/>
              </a:rPr>
              <a:t>10 kW</a:t>
            </a: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功率的微波炉中，持续</a:t>
            </a:r>
            <a:r>
              <a:rPr kumimoji="0" lang="en-US" altLang="zh-CN" sz="1800" b="1" i="0" u="none" strike="noStrike" kern="1200" cap="none" spc="0" normalizeH="0" baseline="0" noProof="0" dirty="0" smtClean="0">
                <a:ln>
                  <a:noFill/>
                </a:ln>
                <a:solidFill>
                  <a:schemeClr val="tx1"/>
                </a:solidFill>
                <a:effectLst/>
                <a:uLnTx/>
                <a:uFillTx/>
                <a:latin typeface="+mn-lt"/>
                <a:ea typeface="+mn-lt"/>
                <a:cs typeface="+mn-lt"/>
              </a:rPr>
              <a:t>3</a:t>
            </a: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a:t>
            </a:r>
            <a:r>
              <a:rPr kumimoji="0" lang="en-US" altLang="zh-CN" sz="1800" b="1" i="0" u="none" strike="noStrike" kern="1200" cap="none" spc="0" normalizeH="0" baseline="0" noProof="0" dirty="0" smtClean="0">
                <a:ln>
                  <a:noFill/>
                </a:ln>
                <a:solidFill>
                  <a:schemeClr val="tx1"/>
                </a:solidFill>
                <a:effectLst/>
                <a:uLnTx/>
                <a:uFillTx/>
                <a:latin typeface="+mn-lt"/>
                <a:ea typeface="+mn-lt"/>
                <a:cs typeface="+mn-lt"/>
              </a:rPr>
              <a:t>15min</a:t>
            </a: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，即可达到灭菌要求。</a:t>
            </a:r>
            <a:endParaRPr kumimoji="0" lang="zh-CN" altLang="en-US" sz="1800" b="1" i="0" u="none" strike="noStrike" kern="1200" cap="none" spc="0" normalizeH="0" baseline="0" noProof="0" dirty="0" smtClean="0">
              <a:ln>
                <a:noFill/>
              </a:ln>
              <a:solidFill>
                <a:srgbClr val="333399"/>
              </a:solidFill>
              <a:effectLst/>
              <a:uLnTx/>
              <a:uFillTx/>
              <a:latin typeface="+mn-lt"/>
              <a:ea typeface="+mn-lt"/>
              <a:cs typeface="+mn-lt"/>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endParaRPr kumimoji="0" lang="zh-CN" altLang="en-US" sz="1800" b="1" i="0" u="none" strike="noStrike" kern="1200" cap="none" spc="0" normalizeH="0" baseline="0" noProof="0" dirty="0" smtClean="0">
              <a:ln>
                <a:noFill/>
              </a:ln>
              <a:solidFill>
                <a:srgbClr val="333399"/>
              </a:solidFill>
              <a:effectLst/>
              <a:uLnTx/>
              <a:uFillTx/>
              <a:latin typeface="+mn-lt"/>
              <a:ea typeface="+mn-lt"/>
              <a:cs typeface="+mn-lt"/>
            </a:endParaRPr>
          </a:p>
        </p:txBody>
      </p:sp>
      <p:sp>
        <p:nvSpPr>
          <p:cNvPr id="23" name="Title 6"/>
          <p:cNvSpPr txBox="1"/>
          <p:nvPr>
            <p:custDataLst>
              <p:tags r:id="rId1"/>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pic>
        <p:nvPicPr>
          <p:cNvPr id="101" name="图片 100"/>
          <p:cNvPicPr/>
          <p:nvPr/>
        </p:nvPicPr>
        <p:blipFill>
          <a:blip r:embed="rId2"/>
          <a:stretch>
            <a:fillRect/>
          </a:stretch>
        </p:blipFill>
        <p:spPr>
          <a:xfrm>
            <a:off x="6456045" y="2060575"/>
            <a:ext cx="4485640" cy="2925445"/>
          </a:xfrm>
          <a:prstGeom prst="rect">
            <a:avLst/>
          </a:prstGeom>
          <a:noFill/>
          <a:ln w="9525">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7" name="Rectangle 3"/>
          <p:cNvSpPr>
            <a:spLocks noGrp="1" noChangeArrowheads="1"/>
          </p:cNvSpPr>
          <p:nvPr>
            <p:ph type="title" idx="4294967295"/>
          </p:nvPr>
        </p:nvSpPr>
        <p:spPr>
          <a:xfrm>
            <a:off x="694055" y="2345690"/>
            <a:ext cx="3983355" cy="1005840"/>
          </a:xfrm>
        </p:spPr>
        <p:txBody>
          <a:bodyPr vert="horz" wrap="square" lIns="121920" tIns="60960" rIns="121920" bIns="6096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mn-lt"/>
                <a:ea typeface="+mn-lt"/>
                <a:cs typeface="+mj-cs"/>
              </a:rPr>
              <a:t>电离辐射灭菌法</a:t>
            </a:r>
            <a:endParaRPr kumimoji="0" lang="zh-CN" altLang="en-US" sz="2000" b="1" i="0" u="none" strike="noStrike" kern="1200" cap="none" spc="0" normalizeH="0" baseline="0" noProof="0" dirty="0" smtClean="0">
              <a:ln>
                <a:noFill/>
              </a:ln>
              <a:solidFill>
                <a:srgbClr val="FF0000"/>
              </a:solidFill>
              <a:effectLst/>
              <a:uLnTx/>
              <a:uFillTx/>
              <a:latin typeface="+mn-lt"/>
              <a:ea typeface="+mn-lt"/>
              <a:cs typeface="+mj-cs"/>
            </a:endParaRPr>
          </a:p>
        </p:txBody>
      </p:sp>
      <p:sp>
        <p:nvSpPr>
          <p:cNvPr id="72708" name="矩形 5"/>
          <p:cNvSpPr>
            <a:spLocks noChangeArrowheads="1"/>
          </p:cNvSpPr>
          <p:nvPr/>
        </p:nvSpPr>
        <p:spPr bwMode="auto">
          <a:xfrm>
            <a:off x="694055" y="3569970"/>
            <a:ext cx="4219575" cy="1799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5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smtClean="0">
                <a:ln>
                  <a:noFill/>
                </a:ln>
                <a:solidFill>
                  <a:srgbClr val="000000"/>
                </a:solidFill>
                <a:effectLst/>
                <a:uLnTx/>
                <a:uFillTx/>
                <a:latin typeface="+mn-lt"/>
                <a:ea typeface="+mn-lt"/>
                <a:cs typeface="+mn-lt"/>
              </a:rPr>
              <a:t>又称“</a:t>
            </a:r>
            <a:r>
              <a:rPr kumimoji="0" lang="zh-CN" altLang="en-US" sz="1800" b="1" i="0" u="none" strike="noStrike" kern="1200" cap="none" spc="0" normalizeH="0" baseline="0" noProof="0" dirty="0" smtClean="0">
                <a:ln>
                  <a:noFill/>
                </a:ln>
                <a:solidFill>
                  <a:srgbClr val="FF0000"/>
                </a:solidFill>
                <a:effectLst/>
                <a:uLnTx/>
                <a:uFillTx/>
                <a:latin typeface="+mn-lt"/>
                <a:ea typeface="+mn-lt"/>
                <a:cs typeface="+mn-lt"/>
              </a:rPr>
              <a:t>冷灭菌</a:t>
            </a:r>
            <a:r>
              <a:rPr kumimoji="0" lang="zh-CN" altLang="en-US" sz="1800" b="1" i="0" u="none" strike="noStrike" kern="1200" cap="none" spc="0" normalizeH="0" baseline="0" noProof="0" dirty="0" smtClean="0">
                <a:ln>
                  <a:noFill/>
                </a:ln>
                <a:solidFill>
                  <a:srgbClr val="000000"/>
                </a:solidFill>
                <a:effectLst/>
                <a:uLnTx/>
                <a:uFillTx/>
                <a:latin typeface="+mn-lt"/>
                <a:ea typeface="+mn-lt"/>
                <a:cs typeface="+mn-lt"/>
              </a:rPr>
              <a:t>”，具有广谱灭菌作用。</a:t>
            </a:r>
            <a:endParaRPr kumimoji="0" lang="en-US" altLang="zh-CN" sz="1800" b="1" i="0" u="none" strike="noStrike" kern="1200" cap="none" spc="0" normalizeH="0" baseline="0" noProof="0" dirty="0" smtClean="0">
              <a:ln>
                <a:noFill/>
              </a:ln>
              <a:solidFill>
                <a:srgbClr val="000000"/>
              </a:solidFill>
              <a:effectLst/>
              <a:uLnTx/>
              <a:uFillTx/>
              <a:latin typeface="+mn-lt"/>
              <a:ea typeface="+mn-lt"/>
              <a:cs typeface="+mn-lt"/>
            </a:endParaRPr>
          </a:p>
          <a:p>
            <a:pPr marL="0" marR="0" lvl="0" indent="0" algn="l" defTabSz="914400" rtl="0" eaLnBrk="0" fontAlgn="base" latinLnBrk="0" hangingPunct="0">
              <a:lnSpc>
                <a:spcPct val="15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smtClean="0">
                <a:ln>
                  <a:noFill/>
                </a:ln>
                <a:solidFill>
                  <a:srgbClr val="000000"/>
                </a:solidFill>
                <a:effectLst/>
                <a:uLnTx/>
                <a:uFillTx/>
                <a:latin typeface="+mn-lt"/>
                <a:ea typeface="+mn-lt"/>
                <a:cs typeface="+mn-lt"/>
              </a:rPr>
              <a:t>可用于金属、橡胶、塑料、高分子聚合物、精密医疗器械、生物医学制品等</a:t>
            </a:r>
            <a:endParaRPr kumimoji="0" lang="zh-CN" altLang="en-US" sz="1800" b="1" i="0" u="none" strike="noStrike" kern="1200" cap="none" spc="0" normalizeH="0" baseline="0" noProof="0" dirty="0" smtClean="0">
              <a:ln>
                <a:noFill/>
              </a:ln>
              <a:solidFill>
                <a:srgbClr val="000000"/>
              </a:solidFill>
              <a:effectLst/>
              <a:uLnTx/>
              <a:uFillTx/>
              <a:latin typeface="+mn-lt"/>
              <a:ea typeface="+mn-lt"/>
              <a:cs typeface="+mn-lt"/>
            </a:endParaRPr>
          </a:p>
          <a:p>
            <a:pPr marL="0" marR="0" lvl="0" indent="0" algn="l" defTabSz="914400" rtl="0" eaLnBrk="0" fontAlgn="base" latinLnBrk="0" hangingPunct="0">
              <a:lnSpc>
                <a:spcPct val="150000"/>
              </a:lnSpc>
              <a:spcBef>
                <a:spcPct val="0"/>
              </a:spcBef>
              <a:spcAft>
                <a:spcPct val="0"/>
              </a:spcAft>
              <a:buClrTx/>
              <a:buSzTx/>
              <a:buFont typeface="Wingdings" panose="05000000000000000000" pitchFamily="2" charset="2"/>
              <a:buNone/>
              <a:defRPr/>
            </a:pPr>
            <a:r>
              <a:rPr kumimoji="0" lang="zh-CN" altLang="en-US" sz="2000" b="1" i="0" u="none" strike="noStrike" kern="1200" cap="none" spc="0" normalizeH="0" baseline="0" noProof="0" dirty="0" smtClean="0">
                <a:ln>
                  <a:noFill/>
                </a:ln>
                <a:solidFill>
                  <a:srgbClr val="000000"/>
                </a:solidFill>
                <a:effectLst/>
                <a:uLnTx/>
                <a:uFillTx/>
                <a:latin typeface="+mn-lt"/>
                <a:ea typeface="+mn-lt"/>
                <a:cs typeface="+mn-lt"/>
              </a:rPr>
              <a:t> </a:t>
            </a:r>
            <a:endParaRPr kumimoji="0" lang="zh-CN" altLang="en-US" sz="2000" b="1" i="0" u="none" strike="noStrike" kern="1200" cap="none" spc="0" normalizeH="0" baseline="0" noProof="0" dirty="0" smtClean="0">
              <a:ln>
                <a:noFill/>
              </a:ln>
              <a:solidFill>
                <a:srgbClr val="000000"/>
              </a:solidFill>
              <a:effectLst/>
              <a:uLnTx/>
              <a:uFillTx/>
              <a:latin typeface="+mn-lt"/>
              <a:ea typeface="+mn-lt"/>
              <a:cs typeface="+mn-lt"/>
            </a:endParaRPr>
          </a:p>
        </p:txBody>
      </p:sp>
      <p:pic>
        <p:nvPicPr>
          <p:cNvPr id="102" name="图片 101"/>
          <p:cNvPicPr/>
          <p:nvPr/>
        </p:nvPicPr>
        <p:blipFill>
          <a:blip r:embed="rId1"/>
          <a:stretch>
            <a:fillRect/>
          </a:stretch>
        </p:blipFill>
        <p:spPr>
          <a:xfrm>
            <a:off x="6167755" y="2636520"/>
            <a:ext cx="5210810" cy="2352040"/>
          </a:xfrm>
          <a:prstGeom prst="rect">
            <a:avLst/>
          </a:prstGeom>
          <a:noFill/>
          <a:ln w="9525">
            <a:noFill/>
          </a:ln>
        </p:spPr>
      </p:pic>
      <p:sp>
        <p:nvSpPr>
          <p:cNvPr id="23" name="Title 6"/>
          <p:cNvSpPr txBox="1"/>
          <p:nvPr>
            <p:custDataLst>
              <p:tags r:id="rId2"/>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spTree>
  </p:cSld>
  <p:clrMapOvr>
    <a:masterClrMapping/>
  </p:clrMapOvr>
  <p:transition>
    <p:rand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5" name="矩形 9"/>
          <p:cNvSpPr>
            <a:spLocks noChangeArrowheads="1"/>
          </p:cNvSpPr>
          <p:nvPr/>
        </p:nvSpPr>
        <p:spPr bwMode="auto">
          <a:xfrm>
            <a:off x="958851" y="1112732"/>
            <a:ext cx="4320117"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3300"/>
                </a:solidFill>
                <a:effectLst/>
                <a:uLnTx/>
                <a:uFillTx/>
                <a:latin typeface="微软雅黑" panose="020B0503020204020204" charset="-122"/>
                <a:ea typeface="微软雅黑" panose="020B0503020204020204" charset="-122"/>
                <a:cs typeface="+mn-cs"/>
              </a:rPr>
              <a:t>等离子体灭菌法</a:t>
            </a:r>
            <a:endParaRPr kumimoji="0" lang="zh-CN" altLang="en-US" sz="2000" b="1" i="0" u="none" strike="noStrike" kern="1200" cap="none" spc="0" normalizeH="0" baseline="0" noProof="0" dirty="0" smtClean="0">
              <a:ln>
                <a:noFill/>
              </a:ln>
              <a:solidFill>
                <a:srgbClr val="FF3300"/>
              </a:solidFill>
              <a:effectLst/>
              <a:uLnTx/>
              <a:uFillTx/>
              <a:latin typeface="微软雅黑" panose="020B0503020204020204" charset="-122"/>
              <a:ea typeface="微软雅黑" panose="020B0503020204020204" charset="-122"/>
              <a:cs typeface="+mn-cs"/>
            </a:endParaRPr>
          </a:p>
        </p:txBody>
      </p:sp>
      <p:sp>
        <p:nvSpPr>
          <p:cNvPr id="74756" name="矩形 12"/>
          <p:cNvSpPr>
            <a:spLocks noChangeArrowheads="1"/>
          </p:cNvSpPr>
          <p:nvPr/>
        </p:nvSpPr>
        <p:spPr bwMode="auto">
          <a:xfrm>
            <a:off x="958851" y="1677035"/>
            <a:ext cx="10272184"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利用氧化氮气或氧、氮、氩等混合气体，在特制的容器内进行辉光放电，产生低温等离子体进行灭菌。</a:t>
            </a:r>
            <a:endPar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适用于注射器、导管等一次性医疗用品的灭菌。</a:t>
            </a:r>
            <a:endPar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其优点是无毒性残留，灭菌时间短，低热不损坏灭菌材料。</a:t>
            </a:r>
            <a:endPar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130404"/>
            <a:ext cx="427164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二、常用物理消毒灭菌法</a:t>
            </a:r>
            <a:endParaRPr lang="zh-CN" altLang="en-US" sz="3000" b="1">
              <a:solidFill>
                <a:schemeClr val="bg1"/>
              </a:solidFill>
              <a:latin typeface="+mj-ea"/>
              <a:ea typeface="+mj-ea"/>
              <a:sym typeface="+mn-ea"/>
            </a:endParaRPr>
          </a:p>
        </p:txBody>
      </p:sp>
      <p:sp>
        <p:nvSpPr>
          <p:cNvPr id="3" name="矩形 9"/>
          <p:cNvSpPr>
            <a:spLocks noChangeArrowheads="1"/>
          </p:cNvSpPr>
          <p:nvPr>
            <p:custDataLst>
              <p:tags r:id="rId2"/>
            </p:custDataLst>
          </p:nvPr>
        </p:nvSpPr>
        <p:spPr bwMode="auto">
          <a:xfrm>
            <a:off x="1055371" y="3789257"/>
            <a:ext cx="4320117"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3300"/>
                </a:solidFill>
                <a:effectLst/>
                <a:uLnTx/>
                <a:uFillTx/>
                <a:latin typeface="微软雅黑" panose="020B0503020204020204" charset="-122"/>
                <a:ea typeface="微软雅黑" panose="020B0503020204020204" charset="-122"/>
                <a:cs typeface="+mn-cs"/>
              </a:rPr>
              <a:t>过滤除菌</a:t>
            </a:r>
            <a:endParaRPr kumimoji="0" lang="zh-CN" altLang="en-US" sz="2000" b="1" i="0" u="none" strike="noStrike" kern="1200" cap="none" spc="0" normalizeH="0" baseline="0" noProof="0" dirty="0" smtClean="0">
              <a:ln>
                <a:noFill/>
              </a:ln>
              <a:solidFill>
                <a:srgbClr val="FF3300"/>
              </a:solidFill>
              <a:effectLst/>
              <a:uLnTx/>
              <a:uFillTx/>
              <a:latin typeface="微软雅黑" panose="020B0503020204020204" charset="-122"/>
              <a:ea typeface="微软雅黑" panose="020B0503020204020204" charset="-122"/>
              <a:cs typeface="+mn-cs"/>
            </a:endParaRPr>
          </a:p>
        </p:txBody>
      </p:sp>
      <p:sp>
        <p:nvSpPr>
          <p:cNvPr id="4" name="矩形 12"/>
          <p:cNvSpPr>
            <a:spLocks noChangeArrowheads="1"/>
          </p:cNvSpPr>
          <p:nvPr>
            <p:custDataLst>
              <p:tags r:id="rId3"/>
            </p:custDataLst>
          </p:nvPr>
        </p:nvSpPr>
        <p:spPr bwMode="auto">
          <a:xfrm>
            <a:off x="982981" y="4436745"/>
            <a:ext cx="10272184"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过滤除菌（removing bacteria by fi ltration）通过三级空气过滤器，选用合理的气流方式，除掉空气中 0.5～5 μm 的尘埃，达到洁净空气的目的。</a:t>
            </a:r>
            <a:endParaRPr kumimoji="0" lang="zh-CN" altLang="en-US" sz="20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3" name="Rectangle 3"/>
          <p:cNvSpPr>
            <a:spLocks noGrp="1" noChangeArrowheads="1"/>
          </p:cNvSpPr>
          <p:nvPr>
            <p:ph idx="4294967295"/>
          </p:nvPr>
        </p:nvSpPr>
        <p:spPr>
          <a:xfrm>
            <a:off x="551180" y="1772920"/>
            <a:ext cx="11137900" cy="3674745"/>
          </a:xfrm>
        </p:spPr>
        <p:txBody>
          <a:bodyPr vert="horz" wrap="square" lIns="121920" tIns="60960" rIns="121920" bIns="60960" numCol="1" rtlCol="0" anchor="t" anchorCtr="0" compatLnSpc="1">
            <a:normAutofit fontScale="90000"/>
          </a:bodyPr>
          <a:lstStyle/>
          <a:p>
            <a:pPr marL="342900" marR="0" lvl="0" indent="-342900" algn="l" defTabSz="914400" rtl="0" eaLnBrk="1" fontAlgn="auto" latinLnBrk="0" hangingPunct="1">
              <a:lnSpc>
                <a:spcPct val="125000"/>
              </a:lnSpc>
              <a:spcBef>
                <a:spcPct val="20000"/>
              </a:spcBef>
              <a:spcAft>
                <a:spcPts val="0"/>
              </a:spcAft>
              <a:buClrTx/>
              <a:buSzTx/>
              <a:buFont typeface="Wingdings" panose="05000000000000000000" pitchFamily="2" charset="2"/>
              <a:buNone/>
              <a:defRPr/>
            </a:pP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化学消毒剂的作用原理</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（1）与菌体蛋白质的氨基结合，使蛋白质变性、酶活性消失，如甲醛、碘酊。</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（2）与菌体蛋白质的巯基、氨基结合，使蛋白质变性，如戊二醛。</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（3）通过对菌体蛋白质分子的烷基化作用，干扰酶的正常代谢而杀灭微生物，如环氧乙烷。</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（4）抑制细菌酶活性，破坏细胞代谢导致菌体死亡，如含氯杀菌剂漂白粉、优氯净。</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（5）使菌体蛋白凝固变性，如 70%～75% 的乙醇。</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（6）破坏细胞膜的酶活性，使胞浆膜破裂，如氯己定。</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130404"/>
            <a:ext cx="464693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三、常用化学消毒灭菌技术</a:t>
            </a:r>
            <a:endParaRPr lang="zh-CN" altLang="en-US" sz="3000" b="1">
              <a:solidFill>
                <a:schemeClr val="bg1"/>
              </a:solidFill>
              <a:latin typeface="+mj-ea"/>
              <a:ea typeface="+mj-ea"/>
              <a:sym typeface="+mn-ea"/>
            </a:endParaRPr>
          </a:p>
        </p:txBody>
      </p:sp>
    </p:spTree>
  </p:cSld>
  <p:clrMapOvr>
    <a:masterClrMapping/>
  </p:clrMapOvr>
  <p:transition/>
  <p:timing>
    <p:tnLst>
      <p:par>
        <p:cTn id="1" dur="indefinite" restart="never" nodeType="tmRoot"/>
      </p:par>
    </p:tnLst>
    <p:bldLst>
      <p:bldP spid="3072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3" name="Rectangle 3"/>
          <p:cNvSpPr>
            <a:spLocks noGrp="1" noChangeArrowheads="1"/>
          </p:cNvSpPr>
          <p:nvPr>
            <p:ph idx="4294967295"/>
          </p:nvPr>
        </p:nvSpPr>
        <p:spPr>
          <a:xfrm>
            <a:off x="551180" y="1772920"/>
            <a:ext cx="11137900" cy="3674745"/>
          </a:xfrm>
        </p:spPr>
        <p:txBody>
          <a:bodyPr vert="horz" wrap="square" lIns="121920" tIns="60960" rIns="121920" bIns="60960" numCol="1" rtlCol="0" anchor="t" anchorCtr="0" compatLnSpc="1">
            <a:normAutofit/>
          </a:bodyPr>
          <a:lstStyle/>
          <a:p>
            <a:pPr marL="342900" marR="0" lvl="0" indent="-342900" algn="l" defTabSz="914400" rtl="0" eaLnBrk="1" fontAlgn="auto" latinLnBrk="0" hangingPunct="1">
              <a:lnSpc>
                <a:spcPct val="125000"/>
              </a:lnSpc>
              <a:spcBef>
                <a:spcPct val="20000"/>
              </a:spcBef>
              <a:spcAft>
                <a:spcPts val="0"/>
              </a:spcAft>
              <a:buClrTx/>
              <a:buSzTx/>
              <a:buFont typeface="Wingdings" panose="05000000000000000000" pitchFamily="2" charset="2"/>
              <a:buNone/>
              <a:defRPr/>
            </a:pP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消毒剂分类：</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just" defTabSz="914400" rtl="0" eaLnBrk="1" fontAlgn="auto" latinLnBrk="0" hangingPunct="1">
              <a:lnSpc>
                <a:spcPct val="150000"/>
              </a:lnSpc>
              <a:spcBef>
                <a:spcPct val="20000"/>
              </a:spcBef>
              <a:spcAft>
                <a:spcPts val="0"/>
              </a:spcAft>
              <a:buClrTx/>
              <a:buSzTx/>
              <a:buFont typeface="Arial" panose="020B0604020202020204" pitchFamily="34" charset="0"/>
              <a:buChar char="•"/>
              <a:defRPr/>
            </a:pPr>
            <a:r>
              <a:rPr kumimoji="0" lang="zh-CN" altLang="en-US" sz="2000" b="1" i="0" u="none" strike="noStrike" kern="1200" cap="none" spc="0" normalizeH="0" baseline="0" noProof="0" dirty="0" smtClean="0">
                <a:ln>
                  <a:noFill/>
                </a:ln>
                <a:solidFill>
                  <a:schemeClr val="accent2"/>
                </a:solidFill>
                <a:effectLst/>
                <a:uLnTx/>
                <a:uFillTx/>
                <a:latin typeface="+mn-ea"/>
                <a:ea typeface="+mn-ea"/>
                <a:cs typeface="+mn-cs"/>
              </a:rPr>
              <a:t>灭菌剂</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：能杀灭一切微生物，包括芽孢和真菌孢子。</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just" defTabSz="914400" rtl="0" eaLnBrk="1" fontAlgn="auto" latinLnBrk="0" hangingPunct="1">
              <a:lnSpc>
                <a:spcPct val="150000"/>
              </a:lnSpc>
              <a:spcBef>
                <a:spcPct val="20000"/>
              </a:spcBef>
              <a:spcAft>
                <a:spcPts val="0"/>
              </a:spcAft>
              <a:buClrTx/>
              <a:buSzTx/>
              <a:buFont typeface="Arial" panose="020B0604020202020204" pitchFamily="34" charset="0"/>
              <a:buChar char="•"/>
              <a:defRPr/>
            </a:pPr>
            <a:r>
              <a:rPr kumimoji="0" lang="zh-CN" altLang="en-US" sz="2000" b="1" i="0" u="none" strike="noStrike" kern="1200" cap="none" spc="0" normalizeH="0" baseline="0" noProof="0" dirty="0" smtClean="0">
                <a:ln>
                  <a:noFill/>
                </a:ln>
                <a:solidFill>
                  <a:schemeClr val="accent2"/>
                </a:solidFill>
                <a:effectLst/>
                <a:uLnTx/>
                <a:uFillTx/>
                <a:latin typeface="+mn-ea"/>
                <a:ea typeface="+mn-ea"/>
                <a:cs typeface="+mn-cs"/>
              </a:rPr>
              <a:t>高效消毒剂</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：能杀灭一切细菌繁殖体、结核分枝杆菌、病毒、真菌及其孢子和绝大多数细菌芽孢。</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just" defTabSz="914400" rtl="0" eaLnBrk="1" fontAlgn="auto" latinLnBrk="0" hangingPunct="1">
              <a:lnSpc>
                <a:spcPct val="150000"/>
              </a:lnSpc>
              <a:spcBef>
                <a:spcPct val="20000"/>
              </a:spcBef>
              <a:spcAft>
                <a:spcPts val="0"/>
              </a:spcAft>
              <a:buClrTx/>
              <a:buSzTx/>
              <a:buFont typeface="Arial" panose="020B0604020202020204" pitchFamily="34" charset="0"/>
              <a:buChar char="•"/>
              <a:defRPr/>
            </a:pPr>
            <a:r>
              <a:rPr kumimoji="0" lang="zh-CN" altLang="en-US" sz="2000" b="1" i="0" u="none" strike="noStrike" kern="1200" cap="none" spc="0" normalizeH="0" baseline="0" noProof="0" dirty="0" smtClean="0">
                <a:ln>
                  <a:noFill/>
                </a:ln>
                <a:solidFill>
                  <a:schemeClr val="accent2"/>
                </a:solidFill>
                <a:effectLst/>
                <a:uLnTx/>
                <a:uFillTx/>
                <a:latin typeface="+mn-ea"/>
                <a:ea typeface="+mn-ea"/>
                <a:cs typeface="+mn-cs"/>
              </a:rPr>
              <a:t>中效消毒剂：</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能杀灭细菌繁殖体、结核分枝杆菌、病毒，不能杀灭芽孢。</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just" defTabSz="914400" rtl="0" eaLnBrk="1" fontAlgn="auto" latinLnBrk="0" hangingPunct="1">
              <a:lnSpc>
                <a:spcPct val="150000"/>
              </a:lnSpc>
              <a:spcBef>
                <a:spcPct val="20000"/>
              </a:spcBef>
              <a:spcAft>
                <a:spcPts val="0"/>
              </a:spcAft>
              <a:buClrTx/>
              <a:buSzTx/>
              <a:buFont typeface="Arial" panose="020B0604020202020204" pitchFamily="34" charset="0"/>
              <a:buChar char="•"/>
              <a:defRPr/>
            </a:pPr>
            <a:r>
              <a:rPr kumimoji="0" lang="zh-CN" altLang="en-US" sz="2000" b="1" i="0" u="none" strike="noStrike" kern="1200" cap="none" spc="0" normalizeH="0" baseline="0" noProof="0" dirty="0" smtClean="0">
                <a:ln>
                  <a:noFill/>
                </a:ln>
                <a:solidFill>
                  <a:schemeClr val="accent2"/>
                </a:solidFill>
                <a:effectLst/>
                <a:uLnTx/>
                <a:uFillTx/>
                <a:latin typeface="+mn-ea"/>
                <a:ea typeface="+mn-ea"/>
                <a:cs typeface="+mn-cs"/>
              </a:rPr>
              <a:t>低效消毒剂</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：能杀灭细菌繁殖体、部分真菌孢子和亲脂性病毒，不能杀灭结核分枝杆菌、亲水性病毒和芽孢。</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130404"/>
            <a:ext cx="464693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三、常用化学消毒灭菌技术</a:t>
            </a:r>
            <a:endParaRPr lang="zh-CN" altLang="en-US" sz="3000" b="1">
              <a:solidFill>
                <a:schemeClr val="bg1"/>
              </a:solidFill>
              <a:latin typeface="+mj-ea"/>
              <a:ea typeface="+mj-ea"/>
              <a:sym typeface="+mn-ea"/>
            </a:endParaRPr>
          </a:p>
        </p:txBody>
      </p:sp>
    </p:spTree>
  </p:cSld>
  <p:clrMapOvr>
    <a:masterClrMapping/>
  </p:clrMapOvr>
  <p:transition/>
  <p:timing>
    <p:tnLst>
      <p:par>
        <p:cTn id="1" dur="indefinite" restart="never" nodeType="tmRoot"/>
      </p:par>
    </p:tnLst>
    <p:bldLst>
      <p:bldP spid="3072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护理情境</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 name="矩形 91"/>
          <p:cNvSpPr/>
          <p:nvPr>
            <p:custDataLst>
              <p:tags r:id="rId2"/>
            </p:custDataLst>
          </p:nvPr>
        </p:nvSpPr>
        <p:spPr>
          <a:xfrm>
            <a:off x="336550" y="1209040"/>
            <a:ext cx="11518900" cy="4584700"/>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sp>
        <p:nvSpPr>
          <p:cNvPr id="2" name="文本框 1"/>
          <p:cNvSpPr txBox="1"/>
          <p:nvPr/>
        </p:nvSpPr>
        <p:spPr>
          <a:xfrm>
            <a:off x="767715" y="1585595"/>
            <a:ext cx="10797540" cy="3830955"/>
          </a:xfrm>
          <a:prstGeom prst="rect">
            <a:avLst/>
          </a:prstGeom>
          <a:noFill/>
        </p:spPr>
        <p:txBody>
          <a:bodyPr wrap="square" rtlCol="0">
            <a:spAutoFit/>
          </a:bodyPr>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某市中心医院的产科内，这一天共有 4 名产妇要进行剖宫产，几位产科医生正在为即将开始的手术做精心的准备。8 点左右产妇在麻醉下陆陆续续完成了剖宫产手术，顺利产下 2 男 2 女，术后产妇及婴儿平平安安地回到病房，病房洋溢着幸福的气氛。按照以往的情况，产妇手术后在医院住上一周左右，带上可爱的小宝宝就能高高兴兴回家了。然而这一次似乎有点异常，术后第 5 天，4 名产妇切口处发红；第 10 天，切口流出脓性分泌物，并伴有局部疼痛，检查发现淋巴结肿大，显然是感染了，随即给予输液、抗感染治疗。治疗近 10 天，切口感染仍未控制，即将产妇送往上级医院治疗，经上级医院检查确诊为非结核性分枝杆菌感染。事后，4 名产妇联名将这家医院告上法庭，要求赔偿，在法院调解下，产妇和医院达成赔偿协议。这是一起院内感染事件，有关卫生监督管理部门对此事进行了调查，调查发现：该院在院内感染防控方面存在严重问题，手术用刀片、剪刀等器械用戊二醛浸泡，不能达到灭菌效果，对</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5" name="Rectangle 3"/>
          <p:cNvSpPr>
            <a:spLocks noGrp="1" noChangeArrowheads="1"/>
          </p:cNvSpPr>
          <p:nvPr>
            <p:ph idx="4294967295"/>
          </p:nvPr>
        </p:nvSpPr>
        <p:spPr>
          <a:xfrm>
            <a:off x="695325" y="1124585"/>
            <a:ext cx="10970260" cy="5098415"/>
          </a:xfrm>
        </p:spPr>
        <p:txBody>
          <a:bodyPr vert="horz" wrap="square" lIns="121920" tIns="60960" rIns="121920" bIns="60960" numCol="1" anchor="t" anchorCtr="0" compatLnSpc="1">
            <a:normAutofit fontScale="90000"/>
          </a:bodyPr>
          <a:lstStyle/>
          <a:p>
            <a:pPr marL="609600" marR="0" lvl="0" indent="-609600" algn="just" defTabSz="914400" rtl="0" eaLnBrk="1" fontAlgn="base" latinLnBrk="0" hangingPunct="1">
              <a:lnSpc>
                <a:spcPct val="150000"/>
              </a:lnSpc>
              <a:spcBef>
                <a:spcPct val="20000"/>
              </a:spcBef>
              <a:spcAft>
                <a:spcPct val="0"/>
              </a:spcAft>
              <a:buClrTx/>
              <a:buSzTx/>
              <a:buFont typeface="Wingdings" panose="05000000000000000000" pitchFamily="2" charset="2"/>
              <a:buNone/>
              <a:defRPr/>
            </a:pPr>
            <a:r>
              <a:rPr kumimoji="0" lang="zh-CN" altLang="en-US" sz="2000" b="1" i="0" u="none" strike="noStrike" kern="1200" cap="none" spc="0" normalizeH="0" baseline="0" noProof="0" dirty="0" smtClean="0">
                <a:ln>
                  <a:noFill/>
                </a:ln>
                <a:solidFill>
                  <a:schemeClr val="tx1"/>
                </a:solidFill>
                <a:effectLst/>
                <a:uLnTx/>
                <a:uFillTx/>
                <a:latin typeface="+mn-lt"/>
                <a:ea typeface="+mn-lt"/>
                <a:cs typeface="+mn-lt"/>
              </a:rPr>
              <a:t>消毒剂的</a:t>
            </a:r>
            <a:r>
              <a:rPr kumimoji="0" lang="zh-CN" altLang="en-US" sz="2000" b="1" i="0" u="none" strike="noStrike" kern="1200" cap="none" spc="0" normalizeH="0" baseline="0" noProof="0" dirty="0" smtClean="0">
                <a:ln>
                  <a:noFill/>
                </a:ln>
                <a:solidFill>
                  <a:srgbClr val="FF0000"/>
                </a:solidFill>
                <a:effectLst/>
                <a:uLnTx/>
                <a:uFillTx/>
                <a:latin typeface="+mn-lt"/>
                <a:ea typeface="+mn-lt"/>
                <a:cs typeface="+mn-lt"/>
              </a:rPr>
              <a:t>使用原则</a:t>
            </a:r>
            <a:endParaRPr kumimoji="0" lang="en-US" altLang="zh-CN" sz="2000" b="1" i="0" u="none" strike="noStrike" kern="1200" cap="none" spc="0" normalizeH="0" baseline="0" noProof="0" dirty="0" smtClean="0">
              <a:ln>
                <a:noFill/>
              </a:ln>
              <a:solidFill>
                <a:srgbClr val="FF0000"/>
              </a:solidFill>
              <a:effectLst/>
              <a:uLnTx/>
              <a:uFillTx/>
              <a:latin typeface="+mn-lt"/>
              <a:ea typeface="+mn-lt"/>
              <a:cs typeface="+mn-lt"/>
            </a:endParaRPr>
          </a:p>
          <a:p>
            <a:pPr marL="609600" marR="0" lvl="0" indent="-609600" algn="just" defTabSz="914400" rtl="0" eaLnBrk="1" fontAlgn="base" latinLnBrk="0" hangingPunct="1">
              <a:lnSpc>
                <a:spcPct val="150000"/>
              </a:lnSpc>
              <a:spcBef>
                <a:spcPct val="20000"/>
              </a:spcBef>
              <a:spcAft>
                <a:spcPct val="0"/>
              </a:spcAft>
              <a:buClrTx/>
              <a:buSzTx/>
              <a:buFont typeface="Wingdings" panose="05000000000000000000" pitchFamily="2" charset="2"/>
              <a:buNone/>
              <a:defRPr/>
            </a:pPr>
            <a:endParaRPr kumimoji="0" lang="zh-CN" altLang="en-US" sz="2000" b="1" i="0" u="none" strike="noStrike" kern="1200" cap="none" spc="0" normalizeH="0" baseline="0" noProof="0" dirty="0" smtClean="0">
              <a:ln>
                <a:noFill/>
              </a:ln>
              <a:solidFill>
                <a:srgbClr val="FF0000"/>
              </a:solidFill>
              <a:effectLst/>
              <a:uLnTx/>
              <a:uFillTx/>
              <a:latin typeface="+mn-lt"/>
              <a:ea typeface="+mn-lt"/>
              <a:cs typeface="+mn-lt"/>
            </a:endParaRPr>
          </a:p>
          <a:p>
            <a:pPr marL="609600" marR="0" lvl="0" indent="-609600" algn="just" defTabSz="914400" rtl="0" eaLnBrk="1" fontAlgn="base" latinLnBrk="0" hangingPunct="1">
              <a:lnSpc>
                <a:spcPct val="20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tx1"/>
                </a:solidFill>
                <a:effectLst/>
                <a:uLnTx/>
                <a:uFillTx/>
                <a:latin typeface="+mn-lt"/>
                <a:ea typeface="+mn-lt"/>
                <a:cs typeface="+mn-lt"/>
              </a:rPr>
              <a:t>1.</a:t>
            </a:r>
            <a:r>
              <a:rPr kumimoji="0" lang="zh-CN" altLang="en-US" sz="2000" b="1" i="0" u="none" strike="noStrike" kern="1200" cap="none" spc="0" normalizeH="0" baseline="0" noProof="0" dirty="0" smtClean="0">
                <a:ln>
                  <a:noFill/>
                </a:ln>
                <a:solidFill>
                  <a:schemeClr val="tx1"/>
                </a:solidFill>
                <a:effectLst/>
                <a:uLnTx/>
                <a:uFillTx/>
                <a:latin typeface="+mn-lt"/>
                <a:ea typeface="+mn-lt"/>
                <a:cs typeface="+mn-lt"/>
              </a:rPr>
              <a:t>根据物品的性能及微生物的特性选择合适的消毒剂。</a:t>
            </a:r>
            <a:endParaRPr kumimoji="0" lang="zh-CN" altLang="en-US" sz="2000" b="1" i="0" u="none" strike="noStrike" kern="1200" cap="none" spc="0" normalizeH="0" baseline="0" noProof="0" dirty="0" smtClean="0">
              <a:ln>
                <a:noFill/>
              </a:ln>
              <a:solidFill>
                <a:schemeClr val="tx1"/>
              </a:solidFill>
              <a:effectLst/>
              <a:uLnTx/>
              <a:uFillTx/>
              <a:latin typeface="+mn-lt"/>
              <a:ea typeface="+mn-lt"/>
              <a:cs typeface="+mn-lt"/>
            </a:endParaRPr>
          </a:p>
          <a:p>
            <a:pPr marL="609600" marR="0" lvl="0" indent="-609600" algn="just" defTabSz="914400" rtl="0" eaLnBrk="1" fontAlgn="base" latinLnBrk="0" hangingPunct="1">
              <a:lnSpc>
                <a:spcPct val="20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tx1"/>
                </a:solidFill>
                <a:effectLst/>
                <a:uLnTx/>
                <a:uFillTx/>
                <a:latin typeface="+mn-lt"/>
                <a:ea typeface="+mn-lt"/>
                <a:cs typeface="+mn-lt"/>
              </a:rPr>
              <a:t>2.</a:t>
            </a:r>
            <a:r>
              <a:rPr kumimoji="0" lang="zh-CN" altLang="en-US" sz="2000" b="1" i="0" u="none" strike="noStrike" kern="1200" cap="none" spc="0" normalizeH="0" baseline="0" noProof="0" dirty="0" smtClean="0">
                <a:ln>
                  <a:noFill/>
                </a:ln>
                <a:solidFill>
                  <a:schemeClr val="tx1"/>
                </a:solidFill>
                <a:effectLst/>
                <a:uLnTx/>
                <a:uFillTx/>
                <a:latin typeface="+mn-lt"/>
                <a:ea typeface="+mn-lt"/>
                <a:cs typeface="+mn-lt"/>
              </a:rPr>
              <a:t>严格掌握消毒剂的有效浓度、消毒时间及使用方法。</a:t>
            </a:r>
            <a:endParaRPr kumimoji="0" lang="zh-CN" altLang="en-US" sz="2000" b="1" i="0" u="none" strike="noStrike" kern="1200" cap="none" spc="0" normalizeH="0" baseline="0" noProof="0" dirty="0" smtClean="0">
              <a:ln>
                <a:noFill/>
              </a:ln>
              <a:solidFill>
                <a:schemeClr val="tx1"/>
              </a:solidFill>
              <a:effectLst/>
              <a:uLnTx/>
              <a:uFillTx/>
              <a:latin typeface="+mn-lt"/>
              <a:ea typeface="+mn-lt"/>
              <a:cs typeface="+mn-lt"/>
            </a:endParaRPr>
          </a:p>
          <a:p>
            <a:pPr marL="609600" marR="0" lvl="0" indent="-609600" algn="just" defTabSz="914400" rtl="0" eaLnBrk="1" fontAlgn="base" latinLnBrk="0" hangingPunct="1">
              <a:lnSpc>
                <a:spcPct val="20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tx1"/>
                </a:solidFill>
                <a:effectLst/>
                <a:uLnTx/>
                <a:uFillTx/>
                <a:latin typeface="+mn-lt"/>
                <a:ea typeface="+mn-lt"/>
                <a:cs typeface="+mn-lt"/>
              </a:rPr>
              <a:t>3.</a:t>
            </a:r>
            <a:r>
              <a:rPr kumimoji="0" lang="zh-CN" altLang="en-US" sz="2000" b="1" i="0" u="none" strike="noStrike" kern="1200" cap="none" spc="0" normalizeH="0" baseline="0" noProof="0" dirty="0" smtClean="0">
                <a:ln>
                  <a:noFill/>
                </a:ln>
                <a:solidFill>
                  <a:schemeClr val="tx1"/>
                </a:solidFill>
                <a:effectLst/>
                <a:uLnTx/>
                <a:uFillTx/>
                <a:latin typeface="+mn-lt"/>
                <a:ea typeface="+mn-lt"/>
                <a:cs typeface="+mn-lt"/>
              </a:rPr>
              <a:t>消毒剂应定期更换，易挥发的消毒剂要加盖盛放，并定期 </a:t>
            </a:r>
            <a:r>
              <a:rPr kumimoji="0" lang="en-US" altLang="zh-CN" sz="2000" b="1" i="0" u="none" strike="noStrike" kern="1200" cap="none" spc="0" normalizeH="0" baseline="0" noProof="0" dirty="0" smtClean="0">
                <a:ln>
                  <a:noFill/>
                </a:ln>
                <a:solidFill>
                  <a:schemeClr val="tx1"/>
                </a:solidFill>
                <a:effectLst/>
                <a:uLnTx/>
                <a:uFillTx/>
                <a:latin typeface="+mn-lt"/>
                <a:ea typeface="+mn-lt"/>
                <a:cs typeface="+mn-lt"/>
              </a:rPr>
              <a:t> </a:t>
            </a:r>
            <a:r>
              <a:rPr kumimoji="0" lang="zh-CN" altLang="en-US" sz="2000" b="1" i="0" u="none" strike="noStrike" kern="1200" cap="none" spc="0" normalizeH="0" baseline="0" noProof="0" dirty="0" smtClean="0">
                <a:ln>
                  <a:noFill/>
                </a:ln>
                <a:solidFill>
                  <a:schemeClr val="tx1"/>
                </a:solidFill>
                <a:effectLst/>
                <a:uLnTx/>
                <a:uFillTx/>
                <a:latin typeface="+mn-lt"/>
                <a:ea typeface="+mn-lt"/>
                <a:cs typeface="+mn-lt"/>
              </a:rPr>
              <a:t>检测、调整其浓度。</a:t>
            </a:r>
            <a:endParaRPr kumimoji="0" lang="zh-CN" altLang="en-US" sz="2000" b="1" i="0" u="none" strike="noStrike" kern="1200" cap="none" spc="0" normalizeH="0" baseline="0" noProof="0" dirty="0" smtClean="0">
              <a:ln>
                <a:noFill/>
              </a:ln>
              <a:solidFill>
                <a:schemeClr val="tx1"/>
              </a:solidFill>
              <a:effectLst/>
              <a:uLnTx/>
              <a:uFillTx/>
              <a:latin typeface="+mn-lt"/>
              <a:ea typeface="+mn-lt"/>
              <a:cs typeface="+mn-lt"/>
            </a:endParaRPr>
          </a:p>
          <a:p>
            <a:pPr marL="609600" marR="0" lvl="0" indent="-609600" algn="just" defTabSz="914400" rtl="0" eaLnBrk="1" fontAlgn="base" latinLnBrk="0" hangingPunct="1">
              <a:lnSpc>
                <a:spcPct val="20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tx1"/>
                </a:solidFill>
                <a:effectLst/>
                <a:uLnTx/>
                <a:uFillTx/>
                <a:latin typeface="+mn-lt"/>
                <a:ea typeface="+mn-lt"/>
                <a:cs typeface="+mn-lt"/>
              </a:rPr>
              <a:t>4.</a:t>
            </a:r>
            <a:r>
              <a:rPr kumimoji="0" lang="zh-CN" altLang="en-US" sz="2000" b="1" i="0" u="none" strike="noStrike" kern="1200" cap="none" spc="0" normalizeH="0" baseline="0" noProof="0" dirty="0" smtClean="0">
                <a:ln>
                  <a:noFill/>
                </a:ln>
                <a:solidFill>
                  <a:schemeClr val="tx1"/>
                </a:solidFill>
                <a:effectLst/>
                <a:uLnTx/>
                <a:uFillTx/>
                <a:latin typeface="+mn-lt"/>
                <a:ea typeface="+mn-lt"/>
                <a:cs typeface="+mn-lt"/>
              </a:rPr>
              <a:t>应先将物品洗净、擦干再浸泡在消毒液内，打开轴节或套 </a:t>
            </a:r>
            <a:r>
              <a:rPr kumimoji="0" lang="en-US" altLang="zh-CN" sz="2000" b="1" i="0" u="none" strike="noStrike" kern="1200" cap="none" spc="0" normalizeH="0" baseline="0" noProof="0" dirty="0" smtClean="0">
                <a:ln>
                  <a:noFill/>
                </a:ln>
                <a:solidFill>
                  <a:schemeClr val="tx1"/>
                </a:solidFill>
                <a:effectLst/>
                <a:uLnTx/>
                <a:uFillTx/>
                <a:latin typeface="+mn-lt"/>
                <a:ea typeface="+mn-lt"/>
                <a:cs typeface="+mn-lt"/>
              </a:rPr>
              <a:t> </a:t>
            </a:r>
            <a:r>
              <a:rPr kumimoji="0" lang="zh-CN" altLang="en-US" sz="2000" b="1" i="0" u="none" strike="noStrike" kern="1200" cap="none" spc="0" normalizeH="0" baseline="0" noProof="0" dirty="0" smtClean="0">
                <a:ln>
                  <a:noFill/>
                </a:ln>
                <a:solidFill>
                  <a:schemeClr val="tx1"/>
                </a:solidFill>
                <a:effectLst/>
                <a:uLnTx/>
                <a:uFillTx/>
                <a:latin typeface="+mn-lt"/>
                <a:ea typeface="+mn-lt"/>
                <a:cs typeface="+mn-lt"/>
              </a:rPr>
              <a:t>盖，管腔内注满消毒液。</a:t>
            </a:r>
            <a:endParaRPr kumimoji="0" lang="zh-CN" altLang="en-US" sz="2000" b="1" i="0" u="none" strike="noStrike" kern="1200" cap="none" spc="0" normalizeH="0" baseline="0" noProof="0" dirty="0" smtClean="0">
              <a:ln>
                <a:noFill/>
              </a:ln>
              <a:solidFill>
                <a:schemeClr val="tx1"/>
              </a:solidFill>
              <a:effectLst/>
              <a:uLnTx/>
              <a:uFillTx/>
              <a:latin typeface="+mn-lt"/>
              <a:ea typeface="+mn-lt"/>
              <a:cs typeface="+mn-lt"/>
            </a:endParaRPr>
          </a:p>
          <a:p>
            <a:pPr marL="0" marR="0" lvl="0" indent="0" algn="just" defTabSz="914400" rtl="0" fontAlgn="base">
              <a:lnSpc>
                <a:spcPct val="200000"/>
              </a:lnSpc>
              <a:spcBef>
                <a:spcPct val="0"/>
              </a:spcBef>
              <a:spcAft>
                <a:spcPct val="0"/>
              </a:spcAft>
              <a:buClrTx/>
              <a:buSzTx/>
              <a:buFontTx/>
              <a:buNone/>
              <a:defRPr/>
            </a:pPr>
            <a:r>
              <a:rPr lang="en-US" altLang="zh-CN" sz="2000" b="1" noProof="0" dirty="0" smtClean="0">
                <a:ln>
                  <a:noFill/>
                </a:ln>
                <a:effectLst/>
                <a:uLnTx/>
                <a:uFillTx/>
                <a:latin typeface="+mn-lt"/>
                <a:ea typeface="+mn-lt"/>
                <a:cs typeface="+mn-lt"/>
                <a:sym typeface="+mn-ea"/>
              </a:rPr>
              <a:t>5.</a:t>
            </a:r>
            <a:r>
              <a:rPr lang="zh-CN" altLang="en-US" sz="2000" b="1" noProof="0" dirty="0" smtClean="0">
                <a:ln>
                  <a:noFill/>
                </a:ln>
                <a:effectLst/>
                <a:uLnTx/>
                <a:uFillTx/>
                <a:latin typeface="+mn-lt"/>
                <a:ea typeface="+mn-lt"/>
                <a:cs typeface="+mn-lt"/>
                <a:sym typeface="+mn-ea"/>
              </a:rPr>
              <a:t>浸泡消毒后的物品，在使用前需用无菌蒸馏水或生理盐水 </a:t>
            </a:r>
            <a:r>
              <a:rPr lang="en-US" altLang="zh-CN" sz="2000" b="1" noProof="0" dirty="0" smtClean="0">
                <a:ln>
                  <a:noFill/>
                </a:ln>
                <a:effectLst/>
                <a:uLnTx/>
                <a:uFillTx/>
                <a:latin typeface="+mn-lt"/>
                <a:ea typeface="+mn-lt"/>
                <a:cs typeface="+mn-lt"/>
                <a:sym typeface="+mn-ea"/>
              </a:rPr>
              <a:t> </a:t>
            </a:r>
            <a:r>
              <a:rPr lang="zh-CN" altLang="en-US" sz="2000" b="1" noProof="0" dirty="0" smtClean="0">
                <a:ln>
                  <a:noFill/>
                </a:ln>
                <a:effectLst/>
                <a:uLnTx/>
                <a:uFillTx/>
                <a:latin typeface="+mn-lt"/>
                <a:ea typeface="+mn-lt"/>
                <a:cs typeface="+mn-lt"/>
                <a:sym typeface="+mn-ea"/>
              </a:rPr>
              <a:t>冲洗，气体消毒剂消毒后的物品待气体散发后再使用。</a:t>
            </a:r>
            <a:endParaRPr kumimoji="0" lang="zh-CN" altLang="en-US" sz="2000" b="1" i="0" u="none" strike="noStrike" kern="1200" cap="none" spc="0" normalizeH="0" baseline="0" noProof="0" dirty="0" smtClean="0">
              <a:ln>
                <a:noFill/>
              </a:ln>
              <a:solidFill>
                <a:schemeClr val="tx1"/>
              </a:solidFill>
              <a:effectLst/>
              <a:uLnTx/>
              <a:uFillTx/>
              <a:latin typeface="+mn-lt"/>
              <a:ea typeface="+mn-lt"/>
              <a:cs typeface="+mn-lt"/>
            </a:endParaRPr>
          </a:p>
          <a:p>
            <a:pPr marL="609600" marR="0" lvl="0" indent="-609600" algn="just" defTabSz="914400" rtl="0" eaLnBrk="1" fontAlgn="base" latinLnBrk="0" hangingPunct="1">
              <a:lnSpc>
                <a:spcPct val="20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tx1"/>
                </a:solidFill>
                <a:effectLst/>
                <a:uLnTx/>
                <a:uFillTx/>
                <a:latin typeface="+mn-lt"/>
                <a:ea typeface="+mn-lt"/>
                <a:cs typeface="+mn-lt"/>
              </a:rPr>
              <a:t>6.</a:t>
            </a:r>
            <a:r>
              <a:rPr kumimoji="0" lang="zh-CN" altLang="en-US" sz="2000" b="1" i="0" u="none" strike="noStrike" kern="1200" cap="none" spc="0" normalizeH="0" baseline="0" noProof="0" dirty="0" smtClean="0">
                <a:ln>
                  <a:noFill/>
                </a:ln>
                <a:solidFill>
                  <a:schemeClr val="tx1"/>
                </a:solidFill>
                <a:effectLst/>
                <a:uLnTx/>
                <a:uFillTx/>
                <a:latin typeface="+mn-lt"/>
                <a:ea typeface="+mn-lt"/>
                <a:cs typeface="+mn-lt"/>
              </a:rPr>
              <a:t>消毒液中不能放置纱布、棉花等物，以免降低消毒效力。</a:t>
            </a:r>
            <a:endParaRPr kumimoji="0" lang="zh-CN" altLang="en-US" sz="2000" b="1" i="0" u="none" strike="noStrike" kern="1200" cap="none" spc="0" normalizeH="0" baseline="0" noProof="0" dirty="0" smtClean="0">
              <a:ln>
                <a:noFill/>
              </a:ln>
              <a:solidFill>
                <a:schemeClr val="tx1"/>
              </a:solidFill>
              <a:effectLst/>
              <a:uLnTx/>
              <a:uFillTx/>
              <a:latin typeface="+mn-lt"/>
              <a:ea typeface="+mn-lt"/>
              <a:cs typeface="+mn-lt"/>
            </a:endParaRPr>
          </a:p>
        </p:txBody>
      </p:sp>
      <p:sp>
        <p:nvSpPr>
          <p:cNvPr id="23" name="Title 6"/>
          <p:cNvSpPr txBox="1"/>
          <p:nvPr>
            <p:custDataLst>
              <p:tags r:id="rId1"/>
            </p:custDataLst>
          </p:nvPr>
        </p:nvSpPr>
        <p:spPr>
          <a:xfrm>
            <a:off x="193942" y="130404"/>
            <a:ext cx="464693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三、常用化学消毒灭菌技术</a:t>
            </a:r>
            <a:endParaRPr lang="zh-CN" altLang="en-US" sz="3000" b="1">
              <a:solidFill>
                <a:schemeClr val="bg1"/>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0595"/>
                                        </p:tgtEl>
                                        <p:attrNameLst>
                                          <p:attrName>style.visibility</p:attrName>
                                        </p:attrNameLst>
                                      </p:cBhvr>
                                      <p:to>
                                        <p:strVal val="visible"/>
                                      </p:to>
                                    </p:set>
                                    <p:animEffect transition="in" filter="blinds(horizontal)">
                                      <p:cBhvr>
                                        <p:cTn id="7" dur="500"/>
                                        <p:tgtEl>
                                          <p:spTgt spid="1105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3" name="Rectangle 8"/>
          <p:cNvSpPr/>
          <p:nvPr/>
        </p:nvSpPr>
        <p:spPr>
          <a:xfrm>
            <a:off x="0" y="3937000"/>
            <a:ext cx="12192000" cy="106680"/>
          </a:xfrm>
          <a:prstGeom prst="rect">
            <a:avLst/>
          </a:prstGeom>
          <a:noFill/>
          <a:ln w="9525">
            <a:noFill/>
          </a:ln>
        </p:spPr>
        <p:txBody>
          <a:bodyPr>
            <a:spAutoFit/>
          </a:bodyPr>
          <a:p>
            <a:endParaRPr lang="zh-CN" altLang="en-US" sz="100" b="1" dirty="0">
              <a:latin typeface="黑体" panose="02010609060101010101" charset="-122"/>
              <a:ea typeface="黑体" panose="02010609060101010101" charset="-122"/>
            </a:endParaRPr>
          </a:p>
        </p:txBody>
      </p:sp>
      <p:sp>
        <p:nvSpPr>
          <p:cNvPr id="77829" name="Text Box 16"/>
          <p:cNvSpPr txBox="1">
            <a:spLocks noChangeArrowheads="1"/>
          </p:cNvSpPr>
          <p:nvPr/>
        </p:nvSpPr>
        <p:spPr bwMode="auto">
          <a:xfrm>
            <a:off x="1992207" y="1700742"/>
            <a:ext cx="4224867"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altLang="en-US" sz="2000" b="1" i="0" u="none" strike="noStrike" kern="1200" cap="none" spc="0" normalizeH="0" baseline="0" noProof="0" dirty="0" smtClean="0">
                <a:ln>
                  <a:noFill/>
                </a:ln>
                <a:effectLst/>
                <a:uLnTx/>
                <a:uFillTx/>
                <a:latin typeface="+mn-ea"/>
                <a:ea typeface="+mn-ea"/>
                <a:cs typeface="+mn-cs"/>
              </a:rPr>
              <a:t>化学消毒剂的</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使用技术</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graphicFrame>
        <p:nvGraphicFramePr>
          <p:cNvPr id="63534" name="Group 46"/>
          <p:cNvGraphicFramePr>
            <a:graphicFrameLocks noGrp="1"/>
          </p:cNvGraphicFramePr>
          <p:nvPr>
            <p:custDataLst>
              <p:tags r:id="rId1"/>
            </p:custDataLst>
          </p:nvPr>
        </p:nvGraphicFramePr>
        <p:xfrm>
          <a:off x="1991996" y="2348866"/>
          <a:ext cx="7583805" cy="3390900"/>
        </p:xfrm>
        <a:graphic>
          <a:graphicData uri="http://schemas.openxmlformats.org/drawingml/2006/table">
            <a:tbl>
              <a:tblPr/>
              <a:tblGrid>
                <a:gridCol w="2956560"/>
                <a:gridCol w="4627245"/>
              </a:tblGrid>
              <a:tr h="609600">
                <a:tc>
                  <a:txBody>
                    <a:bodyPr/>
                    <a:lstStyle/>
                    <a:p>
                      <a:pPr marL="0" marR="0" lvl="0" indent="0" algn="ctr" defTabSz="914400" rtl="0" eaLnBrk="0" fontAlgn="base" latinLnBrk="0" hangingPunct="0">
                        <a:lnSpc>
                          <a:spcPct val="150000"/>
                        </a:lnSpc>
                        <a:spcBef>
                          <a:spcPct val="2000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微软雅黑" panose="020B0503020204020204" charset="-122"/>
                          <a:ea typeface="微软雅黑" panose="020B0503020204020204" charset="-122"/>
                        </a:rPr>
                        <a:t>使用方法</a:t>
                      </a:r>
                      <a:endParaRPr kumimoji="0" lang="zh-CN" altLang="en-US" sz="2000" b="1" i="0" u="none" strike="noStrike" cap="none" normalizeH="0" baseline="0" dirty="0" smtClean="0">
                        <a:ln>
                          <a:noFill/>
                        </a:ln>
                        <a:solidFill>
                          <a:schemeClr val="tx1"/>
                        </a:solidFill>
                        <a:effectLst/>
                        <a:latin typeface="微软雅黑" panose="020B0503020204020204" charset="-122"/>
                        <a:ea typeface="微软雅黑" panose="020B0503020204020204" charset="-122"/>
                      </a:endParaRPr>
                    </a:p>
                  </a:txBody>
                  <a:tcPr marL="121920" marR="121920" marT="60960" marB="6096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7DD7F"/>
                    </a:solidFill>
                  </a:tcPr>
                </a:tc>
                <a:tc>
                  <a:txBody>
                    <a:bodyPr/>
                    <a:lstStyle/>
                    <a:p>
                      <a:pPr marL="0" marR="0" lvl="0" indent="0" algn="ctr" defTabSz="914400" rtl="0" eaLnBrk="0" fontAlgn="base" latinLnBrk="0" hangingPunct="0">
                        <a:lnSpc>
                          <a:spcPct val="150000"/>
                        </a:lnSpc>
                        <a:spcBef>
                          <a:spcPct val="2000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微软雅黑" panose="020B0503020204020204" charset="-122"/>
                          <a:ea typeface="微软雅黑" panose="020B0503020204020204" charset="-122"/>
                          <a:cs typeface="微软雅黑" panose="020B0503020204020204" charset="-122"/>
                        </a:rPr>
                        <a:t>要  求</a:t>
                      </a:r>
                      <a:endParaRPr kumimoji="0" lang="zh-CN" altLang="en-US" sz="2000" b="1" i="0" u="none" strike="noStrike" cap="none" normalizeH="0" baseline="0" dirty="0" smtClean="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121920" marR="121920" marT="60960" marB="6096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7DD7F"/>
                    </a:solidFill>
                  </a:tcPr>
                </a:tc>
              </a:tr>
              <a:tr h="723900">
                <a:tc>
                  <a:txBody>
                    <a:bodyPr/>
                    <a:lstStyle/>
                    <a:p>
                      <a:pPr marL="0" marR="0" lvl="0" indent="0" algn="ctr" defTabSz="914400" rtl="0" eaLnBrk="0" fontAlgn="base" latinLnBrk="0" hangingPunct="0">
                        <a:lnSpc>
                          <a:spcPct val="15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charset="-122"/>
                          <a:ea typeface="微软雅黑" panose="020B0503020204020204" charset="-122"/>
                        </a:rPr>
                        <a:t>浸泡法</a:t>
                      </a:r>
                      <a:endParaRPr kumimoji="0" lang="zh-CN" altLang="en-US" sz="20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121920" marR="121920" marT="60960" marB="6096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50000"/>
                        </a:lnSpc>
                        <a:spcBef>
                          <a:spcPct val="2000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微软雅黑" panose="020B0503020204020204" charset="-122"/>
                          <a:ea typeface="微软雅黑" panose="020B0503020204020204" charset="-122"/>
                          <a:cs typeface="微软雅黑" panose="020B0503020204020204" charset="-122"/>
                        </a:rPr>
                        <a:t>    标准浓度、准确时间  </a:t>
                      </a:r>
                      <a:endParaRPr kumimoji="0" lang="zh-CN" altLang="en-US" sz="2000" b="1" i="0" u="none" strike="noStrike" cap="none" normalizeH="0" baseline="0" dirty="0" smtClean="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121920" marR="121920" marT="60960" marB="6096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3900">
                <a:tc>
                  <a:txBody>
                    <a:bodyPr/>
                    <a:lstStyle/>
                    <a:p>
                      <a:pPr marL="0" marR="0" lvl="0" indent="0" algn="ctr" defTabSz="914400" rtl="0" eaLnBrk="0" fontAlgn="base" latinLnBrk="0" hangingPunct="0">
                        <a:lnSpc>
                          <a:spcPct val="15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charset="-122"/>
                          <a:ea typeface="微软雅黑" panose="020B0503020204020204" charset="-122"/>
                        </a:rPr>
                        <a:t>喷雾法</a:t>
                      </a:r>
                      <a:endParaRPr kumimoji="0" lang="zh-CN" altLang="en-US" sz="20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121920" marR="121920" marT="60960" marB="6096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457200" marR="0" lvl="1" indent="0" algn="ctr"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微软雅黑" panose="020B0503020204020204" charset="-122"/>
                          <a:ea typeface="微软雅黑" panose="020B0503020204020204" charset="-122"/>
                        </a:rPr>
                        <a:t>标准浓度、一定的时间</a:t>
                      </a:r>
                      <a:endParaRPr kumimoji="0" lang="zh-CN" altLang="en-US" sz="2000" b="1" i="0" u="none" strike="noStrike" cap="none" normalizeH="0" baseline="0" dirty="0" smtClean="0">
                        <a:ln>
                          <a:noFill/>
                        </a:ln>
                        <a:solidFill>
                          <a:schemeClr val="tx1"/>
                        </a:solidFill>
                        <a:effectLst/>
                        <a:latin typeface="微软雅黑" panose="020B0503020204020204" charset="-122"/>
                        <a:ea typeface="微软雅黑" panose="020B0503020204020204" charset="-122"/>
                      </a:endParaRPr>
                    </a:p>
                  </a:txBody>
                  <a:tcPr marL="121920" marR="121920" marT="60960" marB="6096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9600">
                <a:tc>
                  <a:txBody>
                    <a:bodyPr/>
                    <a:lstStyle/>
                    <a:p>
                      <a:pPr marL="0" marR="0" lvl="0" indent="0" algn="ctr" defTabSz="914400" rtl="0" eaLnBrk="0" fontAlgn="base" latinLnBrk="0" hangingPunct="0">
                        <a:lnSpc>
                          <a:spcPct val="15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charset="-122"/>
                          <a:ea typeface="微软雅黑" panose="020B0503020204020204" charset="-122"/>
                        </a:rPr>
                        <a:t>擦拭法</a:t>
                      </a:r>
                      <a:endParaRPr kumimoji="0" lang="zh-CN" altLang="en-US" sz="20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121920" marR="121920" marT="60960" marB="6096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50000"/>
                        </a:lnSpc>
                        <a:spcBef>
                          <a:spcPct val="2000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微软雅黑" panose="020B0503020204020204" charset="-122"/>
                          <a:ea typeface="微软雅黑" panose="020B0503020204020204" charset="-122"/>
                          <a:cs typeface="微软雅黑" panose="020B0503020204020204" charset="-122"/>
                        </a:rPr>
                        <a:t>    标准浓度</a:t>
                      </a:r>
                      <a:endParaRPr kumimoji="0" lang="zh-CN" altLang="en-US" sz="2000" b="1" i="0" u="none" strike="noStrike" cap="none" normalizeH="0" baseline="0" dirty="0" smtClean="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121920" marR="121920" marT="60960" marB="6096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3900">
                <a:tc>
                  <a:txBody>
                    <a:bodyPr/>
                    <a:lstStyle/>
                    <a:p>
                      <a:pPr marL="0" marR="0" lvl="0" indent="0" algn="ctr" defTabSz="914400" rtl="0" eaLnBrk="0" fontAlgn="base" latinLnBrk="0" hangingPunct="0">
                        <a:lnSpc>
                          <a:spcPct val="15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charset="-122"/>
                          <a:ea typeface="微软雅黑" panose="020B0503020204020204" charset="-122"/>
                        </a:rPr>
                        <a:t>熏蒸法</a:t>
                      </a:r>
                      <a:endParaRPr kumimoji="0" lang="zh-CN" altLang="en-US" sz="20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121920" marR="121920" marT="60960" marB="6096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50000"/>
                        </a:lnSpc>
                        <a:spcBef>
                          <a:spcPct val="2000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微软雅黑" panose="020B0503020204020204" charset="-122"/>
                          <a:ea typeface="微软雅黑" panose="020B0503020204020204" charset="-122"/>
                          <a:cs typeface="微软雅黑" panose="020B0503020204020204" charset="-122"/>
                        </a:rPr>
                        <a:t>    标准浓度、准确时间</a:t>
                      </a:r>
                      <a:endParaRPr kumimoji="0" lang="zh-CN" altLang="en-US" sz="2000" b="1" i="0" u="none" strike="noStrike" cap="none" normalizeH="0" baseline="0" dirty="0" smtClean="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121920" marR="121920" marT="60960" marB="6096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3" name="Title 6"/>
          <p:cNvSpPr txBox="1"/>
          <p:nvPr>
            <p:custDataLst>
              <p:tags r:id="rId2"/>
            </p:custDataLst>
          </p:nvPr>
        </p:nvSpPr>
        <p:spPr>
          <a:xfrm>
            <a:off x="193942" y="130404"/>
            <a:ext cx="464693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三、常用化学消毒灭菌技术</a:t>
            </a:r>
            <a:endParaRPr lang="zh-CN" altLang="en-US" sz="3000" b="1">
              <a:solidFill>
                <a:schemeClr val="bg1"/>
              </a:solidFill>
              <a:latin typeface="+mj-ea"/>
              <a:ea typeface="+mj-ea"/>
              <a:sym typeface="+mn-ea"/>
            </a:endParaRPr>
          </a:p>
        </p:txBody>
      </p:sp>
    </p:spTree>
  </p:cSld>
  <p:clrMapOvr>
    <a:masterClrMapping/>
  </p:clrMapOvr>
  <p:transition>
    <p:rand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3" name="Rectangle 8"/>
          <p:cNvSpPr/>
          <p:nvPr/>
        </p:nvSpPr>
        <p:spPr>
          <a:xfrm>
            <a:off x="0" y="3937000"/>
            <a:ext cx="12192000" cy="106680"/>
          </a:xfrm>
          <a:prstGeom prst="rect">
            <a:avLst/>
          </a:prstGeom>
          <a:noFill/>
          <a:ln w="9525">
            <a:noFill/>
          </a:ln>
        </p:spPr>
        <p:txBody>
          <a:bodyPr>
            <a:spAutoFit/>
          </a:bodyPr>
          <a:p>
            <a:endParaRPr lang="zh-CN" altLang="en-US" sz="100" b="1" dirty="0">
              <a:latin typeface="黑体" panose="02010609060101010101" charset="-122"/>
              <a:ea typeface="黑体" panose="02010609060101010101" charset="-122"/>
            </a:endParaRPr>
          </a:p>
        </p:txBody>
      </p:sp>
      <p:sp>
        <p:nvSpPr>
          <p:cNvPr id="77829" name="Text Box 16"/>
          <p:cNvSpPr txBox="1">
            <a:spLocks noChangeArrowheads="1"/>
          </p:cNvSpPr>
          <p:nvPr/>
        </p:nvSpPr>
        <p:spPr bwMode="auto">
          <a:xfrm>
            <a:off x="551815" y="1052830"/>
            <a:ext cx="696341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altLang="en-US" sz="2000" b="1" i="0" u="none" strike="noStrike" kern="1200" cap="none" spc="0" normalizeH="0" baseline="0" noProof="0" dirty="0" smtClean="0">
                <a:ln>
                  <a:noFill/>
                </a:ln>
                <a:effectLst/>
                <a:uLnTx/>
                <a:uFillTx/>
                <a:latin typeface="+mn-ea"/>
                <a:ea typeface="+mn-ea"/>
                <a:cs typeface="+mn-cs"/>
              </a:rPr>
              <a:t>（五）常用的化学消毒剂（见表 3-3-1）</a:t>
            </a:r>
            <a:endParaRPr kumimoji="0" lang="zh-CN" altLang="en-US" sz="2000" b="1" i="0" u="none" strike="noStrike" kern="1200" cap="none" spc="0" normalizeH="0" baseline="0" noProof="0" dirty="0" smtClean="0">
              <a:ln>
                <a:noFill/>
              </a:ln>
              <a:effectLst/>
              <a:uLnTx/>
              <a:uFillTx/>
              <a:latin typeface="+mn-ea"/>
              <a:ea typeface="+mn-ea"/>
              <a:cs typeface="+mn-cs"/>
            </a:endParaRPr>
          </a:p>
        </p:txBody>
      </p:sp>
      <p:sp>
        <p:nvSpPr>
          <p:cNvPr id="23" name="Title 6"/>
          <p:cNvSpPr txBox="1"/>
          <p:nvPr>
            <p:custDataLst>
              <p:tags r:id="rId1"/>
            </p:custDataLst>
          </p:nvPr>
        </p:nvSpPr>
        <p:spPr>
          <a:xfrm>
            <a:off x="193942" y="130404"/>
            <a:ext cx="464693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三、常用化学消毒灭菌技术</a:t>
            </a:r>
            <a:endParaRPr lang="zh-CN" altLang="en-US" sz="3000" b="1">
              <a:solidFill>
                <a:schemeClr val="bg1"/>
              </a:solidFill>
              <a:latin typeface="+mj-ea"/>
              <a:ea typeface="+mj-ea"/>
              <a:sym typeface="+mn-ea"/>
            </a:endParaRPr>
          </a:p>
        </p:txBody>
      </p:sp>
      <p:pic>
        <p:nvPicPr>
          <p:cNvPr id="2" name="图片 1"/>
          <p:cNvPicPr>
            <a:picLocks noChangeAspect="1"/>
          </p:cNvPicPr>
          <p:nvPr>
            <p:custDataLst>
              <p:tags r:id="rId2"/>
            </p:custDataLst>
          </p:nvPr>
        </p:nvPicPr>
        <p:blipFill>
          <a:blip r:embed="rId3"/>
          <a:stretch>
            <a:fillRect/>
          </a:stretch>
        </p:blipFill>
        <p:spPr>
          <a:xfrm>
            <a:off x="1343660" y="1484630"/>
            <a:ext cx="4309745" cy="3709670"/>
          </a:xfrm>
          <a:prstGeom prst="rect">
            <a:avLst/>
          </a:prstGeom>
        </p:spPr>
      </p:pic>
      <p:pic>
        <p:nvPicPr>
          <p:cNvPr id="3" name="图片 2"/>
          <p:cNvPicPr>
            <a:picLocks noChangeAspect="1"/>
          </p:cNvPicPr>
          <p:nvPr>
            <p:custDataLst>
              <p:tags r:id="rId4"/>
            </p:custDataLst>
          </p:nvPr>
        </p:nvPicPr>
        <p:blipFill>
          <a:blip r:embed="rId5"/>
          <a:stretch>
            <a:fillRect/>
          </a:stretch>
        </p:blipFill>
        <p:spPr>
          <a:xfrm>
            <a:off x="7032625" y="980440"/>
            <a:ext cx="3826510" cy="5502910"/>
          </a:xfrm>
          <a:prstGeom prst="rect">
            <a:avLst/>
          </a:prstGeom>
        </p:spPr>
      </p:pic>
      <p:pic>
        <p:nvPicPr>
          <p:cNvPr id="4" name="图片 3"/>
          <p:cNvPicPr>
            <a:picLocks noChangeAspect="1"/>
          </p:cNvPicPr>
          <p:nvPr>
            <p:custDataLst>
              <p:tags r:id="rId6"/>
            </p:custDataLst>
          </p:nvPr>
        </p:nvPicPr>
        <p:blipFill>
          <a:blip r:embed="rId7"/>
          <a:stretch>
            <a:fillRect/>
          </a:stretch>
        </p:blipFill>
        <p:spPr>
          <a:xfrm>
            <a:off x="1343660" y="5401310"/>
            <a:ext cx="4386580" cy="1214755"/>
          </a:xfrm>
          <a:prstGeom prst="rect">
            <a:avLst/>
          </a:prstGeom>
        </p:spPr>
      </p:pic>
    </p:spTree>
  </p:cSld>
  <p:clrMapOvr>
    <a:masterClrMapping/>
  </p:clrMapOvr>
  <p:transition>
    <p:random/>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4040505" y="1855470"/>
            <a:ext cx="3840480" cy="2749550"/>
          </a:xfrm>
          <a:prstGeom prst="rect">
            <a:avLst/>
          </a:prstGeom>
          <a:noFill/>
          <a:ln>
            <a:noFill/>
          </a:ln>
        </p:spPr>
        <p:txBody>
          <a:bodyPr wrap="none" rtlCol="0" anchor="t">
            <a:spAutoFit/>
          </a:bodyPr>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第四</a:t>
            </a: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无菌技术</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Rectangle 3"/>
          <p:cNvSpPr>
            <a:spLocks noGrp="1" noRot="1" noChangeArrowheads="1"/>
          </p:cNvSpPr>
          <p:nvPr>
            <p:ph idx="4294967295"/>
          </p:nvPr>
        </p:nvSpPr>
        <p:spPr>
          <a:xfrm>
            <a:off x="695325" y="1341120"/>
            <a:ext cx="10177145" cy="4765040"/>
          </a:xfrm>
        </p:spPr>
        <p:txBody>
          <a:bodyPr vert="horz" wrap="square" lIns="121920" tIns="60960" rIns="121920" bIns="60960" numCol="1" rtlCol="0" anchor="t" anchorCtr="0" compatLnSpc="1">
            <a:normAutofit/>
          </a:bodyPr>
          <a:lstStyle/>
          <a:p>
            <a:pPr marL="342900" marR="0" lvl="0" indent="-34290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smtClean="0">
                <a:ln>
                  <a:noFill/>
                </a:ln>
                <a:solidFill>
                  <a:srgbClr val="FF0000"/>
                </a:solidFill>
                <a:effectLst/>
                <a:uLnTx/>
                <a:uFillTx/>
                <a:latin typeface="+mn-ea"/>
                <a:ea typeface="+mn-ea"/>
                <a:cs typeface="+mn-cs"/>
              </a:rPr>
              <a:t>无菌技术：</a:t>
            </a:r>
            <a:endParaRPr kumimoji="0" lang="zh-CN" altLang="en-US" sz="1800" b="1" i="0" u="none" strike="noStrike" kern="1200" cap="none" spc="0" normalizeH="0" baseline="0" noProof="0" dirty="0" smtClean="0">
              <a:ln>
                <a:noFill/>
              </a:ln>
              <a:solidFill>
                <a:srgbClr val="FF0000"/>
              </a:solidFill>
              <a:effectLst/>
              <a:uLnTx/>
              <a:uFillTx/>
              <a:latin typeface="+mn-ea"/>
              <a:ea typeface="+mn-ea"/>
              <a:cs typeface="+mn-cs"/>
            </a:endParaRPr>
          </a:p>
          <a:p>
            <a:pPr marL="342900" marR="0" lvl="0" indent="-342900" algn="just"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       是指在医疗护理操作过程中，保持无菌物品不被污染、防止一切微生物侵入或传播给他人的一系列操作技术和管理方法，是预防医院感染的一项重要的基本措施。</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smtClean="0">
                <a:ln>
                  <a:noFill/>
                </a:ln>
                <a:solidFill>
                  <a:schemeClr val="hlink"/>
                </a:solidFill>
                <a:effectLst/>
                <a:uLnTx/>
                <a:uFillTx/>
                <a:latin typeface="+mn-ea"/>
                <a:ea typeface="+mn-ea"/>
                <a:cs typeface="+mn-cs"/>
              </a:rPr>
              <a:t>无菌物品：</a:t>
            </a:r>
            <a:r>
              <a:rPr kumimoji="0" lang="zh-CN" altLang="en-US" sz="1800" b="1" i="0" u="none" strike="noStrike" kern="1200" cap="none" spc="0" normalizeH="0" baseline="0" noProof="0" dirty="0" smtClean="0">
                <a:ln>
                  <a:noFill/>
                </a:ln>
                <a:solidFill>
                  <a:srgbClr val="FF3300"/>
                </a:solidFill>
                <a:effectLst/>
                <a:uLnTx/>
                <a:uFillTx/>
                <a:latin typeface="+mn-ea"/>
                <a:ea typeface="+mn-ea"/>
                <a:cs typeface="+mn-cs"/>
              </a:rPr>
              <a:t> </a:t>
            </a:r>
            <a:endParaRPr kumimoji="0" lang="zh-CN" altLang="en-US" sz="1800" b="1" i="0" u="none" strike="noStrike" kern="1200" cap="none" spc="0" normalizeH="0" baseline="0" noProof="0" dirty="0" smtClean="0">
              <a:ln>
                <a:noFill/>
              </a:ln>
              <a:solidFill>
                <a:srgbClr val="FF3300"/>
              </a:solidFill>
              <a:effectLst/>
              <a:uLnTx/>
              <a:uFillTx/>
              <a:latin typeface="+mn-ea"/>
              <a:ea typeface="+mn-ea"/>
              <a:cs typeface="+mn-cs"/>
            </a:endParaRPr>
          </a:p>
          <a:p>
            <a:pPr marL="342900" marR="0" lvl="0" indent="-34290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smtClean="0">
                <a:ln>
                  <a:noFill/>
                </a:ln>
                <a:solidFill>
                  <a:srgbClr val="FF3300"/>
                </a:solidFill>
                <a:effectLst/>
                <a:uLnTx/>
                <a:uFillTx/>
                <a:latin typeface="+mn-ea"/>
                <a:ea typeface="+mn-ea"/>
                <a:cs typeface="+mn-cs"/>
              </a:rPr>
              <a:t>       </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经过物理或化学方法灭菌后未被污染的物品。</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just" defTabSz="914400" rtl="0" eaLnBrk="1" fontAlgn="auto" latinLnBrk="0" hangingPunct="1">
              <a:lnSpc>
                <a:spcPct val="150000"/>
              </a:lnSpc>
              <a:spcBef>
                <a:spcPts val="0"/>
              </a:spcBef>
              <a:spcAft>
                <a:spcPts val="0"/>
              </a:spcAft>
              <a:buClrTx/>
              <a:buSzTx/>
              <a:buFontTx/>
              <a:buNone/>
              <a:defRPr/>
            </a:pPr>
            <a:r>
              <a:rPr lang="zh-CN" altLang="en-US" sz="1800" b="1" noProof="0" dirty="0" smtClean="0">
                <a:ln>
                  <a:noFill/>
                </a:ln>
                <a:solidFill>
                  <a:schemeClr val="hlink"/>
                </a:solidFill>
                <a:effectLst/>
                <a:uLnTx/>
                <a:uFillTx/>
                <a:latin typeface="+mn-ea"/>
                <a:ea typeface="+mn-ea"/>
                <a:cs typeface="+mn-cs"/>
                <a:sym typeface="+mn-ea"/>
              </a:rPr>
              <a:t>无菌区</a:t>
            </a:r>
            <a:endParaRPr kumimoji="0" lang="zh-CN" altLang="en-US" sz="1800" b="1" i="0" u="none" strike="noStrike" kern="1200" cap="none" spc="0" normalizeH="0" baseline="0" noProof="0" dirty="0" smtClean="0">
              <a:ln>
                <a:noFill/>
              </a:ln>
              <a:solidFill>
                <a:schemeClr val="hlink"/>
              </a:solidFill>
              <a:effectLst/>
              <a:uLnTx/>
              <a:uFillTx/>
              <a:latin typeface="+mn-ea"/>
              <a:ea typeface="+mn-ea"/>
              <a:cs typeface="+mn-cs"/>
            </a:endParaRPr>
          </a:p>
          <a:p>
            <a:pPr marL="342900" marR="0" lvl="0" indent="-342900" algn="just"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zh-CN" altLang="en-US" sz="1800" b="1" noProof="0" dirty="0" smtClean="0">
                <a:ln>
                  <a:noFill/>
                </a:ln>
                <a:solidFill>
                  <a:srgbClr val="FF3300"/>
                </a:solidFill>
                <a:effectLst/>
                <a:uLnTx/>
                <a:uFillTx/>
                <a:latin typeface="+mn-ea"/>
                <a:ea typeface="+mn-ea"/>
                <a:cs typeface="+mn-cs"/>
                <a:sym typeface="+mn-ea"/>
              </a:rPr>
              <a:t>      </a:t>
            </a:r>
            <a:r>
              <a:rPr lang="zh-CN" altLang="en-US" sz="1800" b="1" noProof="0" dirty="0" smtClean="0">
                <a:ln>
                  <a:noFill/>
                </a:ln>
                <a:effectLst/>
                <a:uLnTx/>
                <a:uFillTx/>
                <a:latin typeface="+mn-ea"/>
                <a:ea typeface="+mn-ea"/>
                <a:cs typeface="+mn-cs"/>
                <a:sym typeface="+mn-ea"/>
              </a:rPr>
              <a:t>经过物理或化学方法灭菌处理而未被污染的区域。</a:t>
            </a:r>
            <a:endParaRPr lang="zh-CN" altLang="en-US" sz="1800" b="1" noProof="0" dirty="0" smtClean="0">
              <a:ln>
                <a:noFill/>
              </a:ln>
              <a:effectLst/>
              <a:uLnTx/>
              <a:uFillTx/>
              <a:latin typeface="+mn-ea"/>
              <a:ea typeface="+mn-ea"/>
              <a:cs typeface="+mn-cs"/>
              <a:sym typeface="+mn-ea"/>
            </a:endParaRPr>
          </a:p>
          <a:p>
            <a:pPr marL="342900" marR="0" lvl="0" indent="-342900" algn="just" defTabSz="914400" rtl="0" eaLnBrk="1" fontAlgn="auto" latinLnBrk="0" hangingPunct="1">
              <a:lnSpc>
                <a:spcPct val="150000"/>
              </a:lnSpc>
              <a:spcBef>
                <a:spcPts val="0"/>
              </a:spcBef>
              <a:spcAft>
                <a:spcPts val="0"/>
              </a:spcAft>
              <a:buClrTx/>
              <a:buSzTx/>
              <a:buFontTx/>
              <a:buNone/>
              <a:defRPr/>
            </a:pPr>
            <a:r>
              <a:rPr lang="zh-CN" altLang="en-US" sz="1800" b="1" noProof="0" dirty="0" smtClean="0">
                <a:ln>
                  <a:noFill/>
                </a:ln>
                <a:solidFill>
                  <a:schemeClr val="hlink"/>
                </a:solidFill>
                <a:effectLst/>
                <a:uLnTx/>
                <a:uFillTx/>
                <a:latin typeface="+mn-ea"/>
                <a:ea typeface="+mn-ea"/>
                <a:cs typeface="+mn-cs"/>
                <a:sym typeface="+mn-ea"/>
              </a:rPr>
              <a:t>非无菌区</a:t>
            </a:r>
            <a:endParaRPr kumimoji="0" lang="zh-CN" altLang="en-US" sz="1800" b="1" i="0" u="none" strike="noStrike" kern="1200" cap="none" spc="0" normalizeH="0" baseline="0" noProof="0" dirty="0" smtClean="0">
              <a:ln>
                <a:noFill/>
              </a:ln>
              <a:solidFill>
                <a:schemeClr val="hlink"/>
              </a:solidFill>
              <a:effectLst/>
              <a:uLnTx/>
              <a:uFillTx/>
              <a:latin typeface="+mn-ea"/>
              <a:ea typeface="+mn-ea"/>
              <a:cs typeface="+mn-cs"/>
            </a:endParaRPr>
          </a:p>
          <a:p>
            <a:pPr marL="342900" marR="0" lvl="0" indent="-342900" algn="just"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zh-CN" altLang="en-US" sz="1800" b="1" noProof="0" dirty="0" smtClean="0">
                <a:ln>
                  <a:noFill/>
                </a:ln>
                <a:effectLst/>
                <a:uLnTx/>
                <a:uFillTx/>
                <a:latin typeface="+mn-ea"/>
                <a:ea typeface="+mn-ea"/>
                <a:cs typeface="+mn-cs"/>
                <a:sym typeface="+mn-ea"/>
              </a:rPr>
              <a:t>    未经灭菌处理或经灭菌处理后被污染的区域。</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smtClean="0">
                <a:ln>
                  <a:noFill/>
                </a:ln>
                <a:solidFill>
                  <a:schemeClr val="hlink"/>
                </a:solidFill>
                <a:effectLst/>
                <a:uLnTx/>
                <a:uFillTx/>
                <a:latin typeface="+mn-ea"/>
                <a:ea typeface="+mn-ea"/>
                <a:cs typeface="+mn-cs"/>
              </a:rPr>
              <a:t>交界区：</a:t>
            </a:r>
            <a:endParaRPr kumimoji="0" lang="zh-CN" altLang="en-US" sz="1800" b="1" i="0" u="none" strike="noStrike" kern="1200" cap="none" spc="0" normalizeH="0" baseline="0" noProof="0" dirty="0" smtClean="0">
              <a:ln>
                <a:noFill/>
              </a:ln>
              <a:solidFill>
                <a:schemeClr val="hlink"/>
              </a:solidFill>
              <a:effectLst/>
              <a:uLnTx/>
              <a:uFillTx/>
              <a:latin typeface="+mn-ea"/>
              <a:ea typeface="+mn-ea"/>
              <a:cs typeface="+mn-cs"/>
            </a:endParaRPr>
          </a:p>
          <a:p>
            <a:pPr marL="342900" marR="0" lvl="0" indent="-342900" algn="just"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smtClean="0">
                <a:ln>
                  <a:noFill/>
                </a:ln>
                <a:solidFill>
                  <a:schemeClr val="hlink"/>
                </a:solidFill>
                <a:effectLst/>
                <a:uLnTx/>
                <a:uFillTx/>
                <a:latin typeface="+mn-ea"/>
                <a:ea typeface="+mn-ea"/>
                <a:cs typeface="+mn-cs"/>
              </a:rPr>
              <a:t>     </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是指无菌区与有菌区交界处。</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just" defTabSz="914400" rtl="0" eaLnBrk="1" fontAlgn="auto" latinLnBrk="0" hangingPunct="1">
              <a:lnSpc>
                <a:spcPct val="150000"/>
              </a:lnSpc>
              <a:spcBef>
                <a:spcPts val="0"/>
              </a:spcBef>
              <a:spcAft>
                <a:spcPts val="0"/>
              </a:spcAft>
              <a:buClrTx/>
              <a:buSzTx/>
              <a:buFontTx/>
              <a:buNone/>
              <a:defRPr/>
            </a:pP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130404"/>
            <a:ext cx="239522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一、基本概念</a:t>
            </a:r>
            <a:endParaRPr lang="zh-CN" altLang="en-US" sz="3000" b="1">
              <a:solidFill>
                <a:schemeClr val="bg1"/>
              </a:solidFill>
              <a:latin typeface="+mj-ea"/>
              <a:ea typeface="+mj-ea"/>
              <a:sym typeface="+mn-ea"/>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5123">
                                            <p:txEl>
                                              <p:charRg st="0" end="6"/>
                                            </p:txEl>
                                          </p:spTgt>
                                        </p:tgtEl>
                                        <p:attrNameLst>
                                          <p:attrName>style.visibility</p:attrName>
                                        </p:attrNameLst>
                                      </p:cBhvr>
                                      <p:to>
                                        <p:strVal val="visible"/>
                                      </p:to>
                                    </p:set>
                                    <p:animEffect transition="in" filter="barn(outHorizontal)">
                                      <p:cBhvr>
                                        <p:cTn id="7" dur="500"/>
                                        <p:tgtEl>
                                          <p:spTgt spid="5123">
                                            <p:txEl>
                                              <p:charRg st="0" end="6"/>
                                            </p:txEl>
                                          </p:spTgt>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123">
                                            <p:txEl>
                                              <p:charRg st="6" end="58"/>
                                            </p:txEl>
                                          </p:spTgt>
                                        </p:tgtEl>
                                        <p:attrNameLst>
                                          <p:attrName>style.visibility</p:attrName>
                                        </p:attrNameLst>
                                      </p:cBhvr>
                                      <p:to>
                                        <p:strVal val="visible"/>
                                      </p:to>
                                    </p:set>
                                    <p:animEffect transition="in" filter="barn(outHorizontal)">
                                      <p:cBhvr>
                                        <p:cTn id="11" dur="500"/>
                                        <p:tgtEl>
                                          <p:spTgt spid="5123">
                                            <p:txEl>
                                              <p:charRg st="6" end="58"/>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42" fill="hold" grpId="0" nodeType="clickEffect">
                                  <p:stCondLst>
                                    <p:cond delay="0"/>
                                  </p:stCondLst>
                                  <p:childTnLst>
                                    <p:set>
                                      <p:cBhvr>
                                        <p:cTn id="15" dur="1" fill="hold">
                                          <p:stCondLst>
                                            <p:cond delay="0"/>
                                          </p:stCondLst>
                                        </p:cTn>
                                        <p:tgtEl>
                                          <p:spTgt spid="5123">
                                            <p:txEl>
                                              <p:charRg st="58" end="65"/>
                                            </p:txEl>
                                          </p:spTgt>
                                        </p:tgtEl>
                                        <p:attrNameLst>
                                          <p:attrName>style.visibility</p:attrName>
                                        </p:attrNameLst>
                                      </p:cBhvr>
                                      <p:to>
                                        <p:strVal val="visible"/>
                                      </p:to>
                                    </p:set>
                                    <p:animEffect transition="in" filter="barn(outHorizontal)">
                                      <p:cBhvr>
                                        <p:cTn id="16" dur="500"/>
                                        <p:tgtEl>
                                          <p:spTgt spid="5123">
                                            <p:txEl>
                                              <p:charRg st="58" end="65"/>
                                            </p:txEl>
                                          </p:spTgt>
                                        </p:tgtEl>
                                      </p:cBhvr>
                                    </p:animEffect>
                                  </p:childTnLst>
                                </p:cTn>
                              </p:par>
                            </p:childTnLst>
                          </p:cTn>
                        </p:par>
                        <p:par>
                          <p:cTn id="17" fill="hold">
                            <p:stCondLst>
                              <p:cond delay="500"/>
                            </p:stCondLst>
                            <p:childTnLst>
                              <p:par>
                                <p:cTn id="18" presetID="16" presetClass="entr" presetSubtype="42" fill="hold" grpId="0" nodeType="afterEffect">
                                  <p:stCondLst>
                                    <p:cond delay="0"/>
                                  </p:stCondLst>
                                  <p:childTnLst>
                                    <p:set>
                                      <p:cBhvr>
                                        <p:cTn id="19" dur="1" fill="hold">
                                          <p:stCondLst>
                                            <p:cond delay="0"/>
                                          </p:stCondLst>
                                        </p:cTn>
                                        <p:tgtEl>
                                          <p:spTgt spid="5123">
                                            <p:txEl>
                                              <p:charRg st="65" end="86"/>
                                            </p:txEl>
                                          </p:spTgt>
                                        </p:tgtEl>
                                        <p:attrNameLst>
                                          <p:attrName>style.visibility</p:attrName>
                                        </p:attrNameLst>
                                      </p:cBhvr>
                                      <p:to>
                                        <p:strVal val="visible"/>
                                      </p:to>
                                    </p:set>
                                    <p:animEffect transition="in" filter="barn(outHorizontal)">
                                      <p:cBhvr>
                                        <p:cTn id="20" dur="500"/>
                                        <p:tgtEl>
                                          <p:spTgt spid="5123">
                                            <p:txEl>
                                              <p:charRg st="65" end="86"/>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42" fill="hold" grpId="0" nodeType="clickEffect">
                                  <p:stCondLst>
                                    <p:cond delay="0"/>
                                  </p:stCondLst>
                                  <p:childTnLst>
                                    <p:set>
                                      <p:cBhvr>
                                        <p:cTn id="24" dur="1" fill="hold">
                                          <p:stCondLst>
                                            <p:cond delay="0"/>
                                          </p:stCondLst>
                                        </p:cTn>
                                        <p:tgtEl>
                                          <p:spTgt spid="5123">
                                            <p:txEl>
                                              <p:charRg st="4" end="4"/>
                                            </p:txEl>
                                          </p:spTgt>
                                        </p:tgtEl>
                                        <p:attrNameLst>
                                          <p:attrName>style.visibility</p:attrName>
                                        </p:attrNameLst>
                                      </p:cBhvr>
                                      <p:to>
                                        <p:strVal val="visible"/>
                                      </p:to>
                                    </p:set>
                                    <p:animEffect transition="in" filter="barn(outHorizontal)">
                                      <p:cBhvr>
                                        <p:cTn id="25" dur="500"/>
                                        <p:tgtEl>
                                          <p:spTgt spid="5123">
                                            <p:txEl>
                                              <p:char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42" fill="hold" grpId="0" nodeType="clickEffect">
                                  <p:stCondLst>
                                    <p:cond delay="0"/>
                                  </p:stCondLst>
                                  <p:childTnLst>
                                    <p:set>
                                      <p:cBhvr>
                                        <p:cTn id="29" dur="1" fill="hold">
                                          <p:stCondLst>
                                            <p:cond delay="0"/>
                                          </p:stCondLst>
                                        </p:cTn>
                                        <p:tgtEl>
                                          <p:spTgt spid="5123">
                                            <p:txEl>
                                              <p:charRg st="5" end="5"/>
                                            </p:txEl>
                                          </p:spTgt>
                                        </p:tgtEl>
                                        <p:attrNameLst>
                                          <p:attrName>style.visibility</p:attrName>
                                        </p:attrNameLst>
                                      </p:cBhvr>
                                      <p:to>
                                        <p:strVal val="visible"/>
                                      </p:to>
                                    </p:set>
                                    <p:animEffect transition="in" filter="barn(outHorizontal)">
                                      <p:cBhvr>
                                        <p:cTn id="30" dur="500"/>
                                        <p:tgtEl>
                                          <p:spTgt spid="5123">
                                            <p:txEl>
                                              <p:char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42" fill="hold" grpId="0" nodeType="clickEffect">
                                  <p:stCondLst>
                                    <p:cond delay="0"/>
                                  </p:stCondLst>
                                  <p:childTnLst>
                                    <p:set>
                                      <p:cBhvr>
                                        <p:cTn id="34" dur="1" fill="hold">
                                          <p:stCondLst>
                                            <p:cond delay="0"/>
                                          </p:stCondLst>
                                        </p:cTn>
                                        <p:tgtEl>
                                          <p:spTgt spid="5123">
                                            <p:txEl>
                                              <p:charRg st="6" end="6"/>
                                            </p:txEl>
                                          </p:spTgt>
                                        </p:tgtEl>
                                        <p:attrNameLst>
                                          <p:attrName>style.visibility</p:attrName>
                                        </p:attrNameLst>
                                      </p:cBhvr>
                                      <p:to>
                                        <p:strVal val="visible"/>
                                      </p:to>
                                    </p:set>
                                    <p:animEffect transition="in" filter="barn(outHorizontal)">
                                      <p:cBhvr>
                                        <p:cTn id="35" dur="500"/>
                                        <p:tgtEl>
                                          <p:spTgt spid="5123">
                                            <p:txEl>
                                              <p:char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42" fill="hold" grpId="0" nodeType="clickEffect">
                                  <p:stCondLst>
                                    <p:cond delay="0"/>
                                  </p:stCondLst>
                                  <p:childTnLst>
                                    <p:set>
                                      <p:cBhvr>
                                        <p:cTn id="39" dur="1" fill="hold">
                                          <p:stCondLst>
                                            <p:cond delay="0"/>
                                          </p:stCondLst>
                                        </p:cTn>
                                        <p:tgtEl>
                                          <p:spTgt spid="5123">
                                            <p:txEl>
                                              <p:charRg st="7" end="7"/>
                                            </p:txEl>
                                          </p:spTgt>
                                        </p:tgtEl>
                                        <p:attrNameLst>
                                          <p:attrName>style.visibility</p:attrName>
                                        </p:attrNameLst>
                                      </p:cBhvr>
                                      <p:to>
                                        <p:strVal val="visible"/>
                                      </p:to>
                                    </p:set>
                                    <p:animEffect transition="in" filter="barn(outHorizontal)">
                                      <p:cBhvr>
                                        <p:cTn id="40" dur="500"/>
                                        <p:tgtEl>
                                          <p:spTgt spid="5123">
                                            <p:txEl>
                                              <p:char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42" fill="hold" grpId="0" nodeType="clickEffect">
                                  <p:stCondLst>
                                    <p:cond delay="0"/>
                                  </p:stCondLst>
                                  <p:childTnLst>
                                    <p:set>
                                      <p:cBhvr>
                                        <p:cTn id="44" dur="1" fill="hold">
                                          <p:stCondLst>
                                            <p:cond delay="0"/>
                                          </p:stCondLst>
                                        </p:cTn>
                                        <p:tgtEl>
                                          <p:spTgt spid="5123">
                                            <p:txEl>
                                              <p:charRg st="86" end="93"/>
                                            </p:txEl>
                                          </p:spTgt>
                                        </p:tgtEl>
                                        <p:attrNameLst>
                                          <p:attrName>style.visibility</p:attrName>
                                        </p:attrNameLst>
                                      </p:cBhvr>
                                      <p:to>
                                        <p:strVal val="visible"/>
                                      </p:to>
                                    </p:set>
                                    <p:animEffect transition="in" filter="barn(outHorizontal)">
                                      <p:cBhvr>
                                        <p:cTn id="45" dur="500"/>
                                        <p:tgtEl>
                                          <p:spTgt spid="5123">
                                            <p:txEl>
                                              <p:charRg st="86" end="93"/>
                                            </p:txEl>
                                          </p:spTgt>
                                        </p:tgtEl>
                                      </p:cBhvr>
                                    </p:animEffect>
                                  </p:childTnLst>
                                </p:cTn>
                              </p:par>
                            </p:childTnLst>
                          </p:cTn>
                        </p:par>
                        <p:par>
                          <p:cTn id="46" fill="hold">
                            <p:stCondLst>
                              <p:cond delay="500"/>
                            </p:stCondLst>
                            <p:childTnLst>
                              <p:par>
                                <p:cTn id="47" presetID="16" presetClass="entr" presetSubtype="42" fill="hold" grpId="0" nodeType="afterEffect">
                                  <p:stCondLst>
                                    <p:cond delay="0"/>
                                  </p:stCondLst>
                                  <p:childTnLst>
                                    <p:set>
                                      <p:cBhvr>
                                        <p:cTn id="48" dur="1" fill="hold">
                                          <p:stCondLst>
                                            <p:cond delay="0"/>
                                          </p:stCondLst>
                                        </p:cTn>
                                        <p:tgtEl>
                                          <p:spTgt spid="5123">
                                            <p:txEl>
                                              <p:charRg st="93" end="123"/>
                                            </p:txEl>
                                          </p:spTgt>
                                        </p:tgtEl>
                                        <p:attrNameLst>
                                          <p:attrName>style.visibility</p:attrName>
                                        </p:attrNameLst>
                                      </p:cBhvr>
                                      <p:to>
                                        <p:strVal val="visible"/>
                                      </p:to>
                                    </p:set>
                                    <p:animEffect transition="in" filter="barn(outHorizontal)">
                                      <p:cBhvr>
                                        <p:cTn id="49" dur="500"/>
                                        <p:tgtEl>
                                          <p:spTgt spid="5123">
                                            <p:txEl>
                                              <p:charRg st="93" end="12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ldLvl="2"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3" name="Rectangle 3"/>
          <p:cNvSpPr>
            <a:spLocks noGrp="1" noRot="1" noChangeArrowheads="1"/>
          </p:cNvSpPr>
          <p:nvPr>
            <p:ph idx="4294967295"/>
          </p:nvPr>
        </p:nvSpPr>
        <p:spPr>
          <a:xfrm>
            <a:off x="909955" y="2205355"/>
            <a:ext cx="5854700" cy="3164205"/>
          </a:xfrm>
          <a:solidFill>
            <a:schemeClr val="accent1"/>
          </a:solidFill>
          <a:ln>
            <a:solidFill>
              <a:srgbClr val="3366CC"/>
            </a:solidFill>
            <a:miter lim="800000"/>
          </a:ln>
        </p:spPr>
        <p:txBody>
          <a:bodyPr vert="horz" wrap="square" lIns="121920" tIns="60960" rIns="121920" bIns="60960" numCol="1" anchor="t" anchorCtr="0" compatLnSpc="1">
            <a:normAutofit/>
          </a:bodyPr>
          <a:lstStyle/>
          <a:p>
            <a:pPr marL="342900" marR="0" lvl="0" indent="0" algn="just" defTabSz="914400" rtl="0" eaLnBrk="1" fontAlgn="base" latinLnBrk="0" hangingPunct="1">
              <a:lnSpc>
                <a:spcPct val="150000"/>
              </a:lnSpc>
              <a:spcBef>
                <a:spcPct val="2000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smtClean="0">
                <a:ln>
                  <a:noFill/>
                </a:ln>
                <a:solidFill>
                  <a:schemeClr val="bg1"/>
                </a:solidFill>
                <a:effectLst/>
                <a:uLnTx/>
                <a:uFillTx/>
                <a:latin typeface="+mn-ea"/>
                <a:ea typeface="+mn-ea"/>
                <a:cs typeface="+mn-cs"/>
              </a:rPr>
              <a:t>1</a:t>
            </a:r>
            <a:r>
              <a:rPr kumimoji="0" lang="zh-CN" altLang="en-US" sz="2000" b="1" i="0" u="none" strike="noStrike" kern="1200" cap="none" spc="0" normalizeH="0" baseline="0" noProof="0" dirty="0" smtClean="0">
                <a:ln>
                  <a:noFill/>
                </a:ln>
                <a:solidFill>
                  <a:schemeClr val="bg1"/>
                </a:solidFill>
                <a:effectLst/>
                <a:uLnTx/>
                <a:uFillTx/>
                <a:latin typeface="+mn-ea"/>
                <a:ea typeface="+mn-ea"/>
                <a:cs typeface="+mn-cs"/>
              </a:rPr>
              <a:t>．环境清洁宽敞</a:t>
            </a:r>
            <a:endParaRPr kumimoji="0" lang="zh-CN" altLang="en-US" sz="2000" b="1" i="0" u="none" strike="noStrike" kern="1200" cap="none" spc="0" normalizeH="0" baseline="0" noProof="0" dirty="0" smtClean="0">
              <a:ln>
                <a:noFill/>
              </a:ln>
              <a:solidFill>
                <a:schemeClr val="bg1"/>
              </a:solidFill>
              <a:effectLst/>
              <a:uLnTx/>
              <a:uFillTx/>
              <a:latin typeface="+mn-ea"/>
              <a:ea typeface="+mn-ea"/>
              <a:cs typeface="+mn-cs"/>
            </a:endParaRPr>
          </a:p>
          <a:p>
            <a:pPr marL="342900" marR="0" lvl="0" indent="0" algn="just" defTabSz="914400" rtl="0" eaLnBrk="1" fontAlgn="base" latinLnBrk="0" hangingPunct="1">
              <a:lnSpc>
                <a:spcPct val="150000"/>
              </a:lnSpc>
              <a:spcBef>
                <a:spcPct val="2000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smtClean="0">
                <a:ln>
                  <a:noFill/>
                </a:ln>
                <a:solidFill>
                  <a:schemeClr val="bg1"/>
                </a:solidFill>
                <a:effectLst/>
                <a:uLnTx/>
                <a:uFillTx/>
                <a:latin typeface="+mn-ea"/>
                <a:ea typeface="+mn-ea"/>
                <a:cs typeface="+mn-cs"/>
              </a:rPr>
              <a:t>2</a:t>
            </a:r>
            <a:r>
              <a:rPr kumimoji="0" lang="zh-CN" altLang="en-US" sz="2000" b="1" i="0" u="none" strike="noStrike" kern="1200" cap="none" spc="0" normalizeH="0" baseline="0" noProof="0" dirty="0" smtClean="0">
                <a:ln>
                  <a:noFill/>
                </a:ln>
                <a:solidFill>
                  <a:schemeClr val="bg1"/>
                </a:solidFill>
                <a:effectLst/>
                <a:uLnTx/>
                <a:uFillTx/>
                <a:latin typeface="+mn-ea"/>
                <a:ea typeface="+mn-ea"/>
                <a:cs typeface="+mn-cs"/>
              </a:rPr>
              <a:t>．工作人员着装符合无菌操作要求</a:t>
            </a:r>
            <a:endParaRPr kumimoji="0" lang="zh-CN" altLang="en-US" sz="2000" b="1" i="0" u="none" strike="noStrike" kern="1200" cap="none" spc="0" normalizeH="0" baseline="0" noProof="0" dirty="0" smtClean="0">
              <a:ln>
                <a:noFill/>
              </a:ln>
              <a:solidFill>
                <a:schemeClr val="bg1"/>
              </a:solidFill>
              <a:effectLst/>
              <a:uLnTx/>
              <a:uFillTx/>
              <a:latin typeface="+mn-ea"/>
              <a:ea typeface="+mn-ea"/>
              <a:cs typeface="+mn-cs"/>
            </a:endParaRPr>
          </a:p>
          <a:p>
            <a:pPr marL="342900" marR="0" lvl="0" indent="0" algn="just" defTabSz="914400" rtl="0" eaLnBrk="1" fontAlgn="base" latinLnBrk="0" hangingPunct="1">
              <a:lnSpc>
                <a:spcPct val="150000"/>
              </a:lnSpc>
              <a:spcBef>
                <a:spcPct val="2000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smtClean="0">
                <a:ln>
                  <a:noFill/>
                </a:ln>
                <a:solidFill>
                  <a:schemeClr val="bg1"/>
                </a:solidFill>
                <a:effectLst/>
                <a:uLnTx/>
                <a:uFillTx/>
                <a:latin typeface="+mn-ea"/>
                <a:ea typeface="+mn-ea"/>
                <a:cs typeface="+mn-cs"/>
              </a:rPr>
              <a:t>3</a:t>
            </a:r>
            <a:r>
              <a:rPr kumimoji="0" lang="zh-CN" altLang="en-US" sz="2000" b="1" i="0" u="none" strike="noStrike" kern="1200" cap="none" spc="0" normalizeH="0" baseline="0" noProof="0" dirty="0" smtClean="0">
                <a:ln>
                  <a:noFill/>
                </a:ln>
                <a:solidFill>
                  <a:schemeClr val="bg1"/>
                </a:solidFill>
                <a:effectLst/>
                <a:uLnTx/>
                <a:uFillTx/>
                <a:latin typeface="+mn-ea"/>
                <a:ea typeface="+mn-ea"/>
                <a:cs typeface="+mn-cs"/>
              </a:rPr>
              <a:t>．物品管理有序  </a:t>
            </a:r>
            <a:endParaRPr kumimoji="0" lang="zh-CN" altLang="en-US" sz="2000" b="1" i="0" u="none" strike="noStrike" kern="1200" cap="none" spc="0" normalizeH="0" baseline="0" noProof="0" dirty="0" smtClean="0">
              <a:ln>
                <a:noFill/>
              </a:ln>
              <a:solidFill>
                <a:schemeClr val="bg1"/>
              </a:solidFill>
              <a:effectLst/>
              <a:uLnTx/>
              <a:uFillTx/>
              <a:latin typeface="+mn-ea"/>
              <a:ea typeface="+mn-ea"/>
              <a:cs typeface="+mn-cs"/>
            </a:endParaRPr>
          </a:p>
          <a:p>
            <a:pPr marL="342900" marR="0" lvl="0" indent="0" algn="just" defTabSz="914400" rtl="0" eaLnBrk="1" fontAlgn="base" latinLnBrk="0" hangingPunct="1">
              <a:lnSpc>
                <a:spcPct val="150000"/>
              </a:lnSpc>
              <a:spcBef>
                <a:spcPct val="2000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smtClean="0">
                <a:ln>
                  <a:noFill/>
                </a:ln>
                <a:solidFill>
                  <a:schemeClr val="bg1"/>
                </a:solidFill>
                <a:effectLst/>
                <a:uLnTx/>
                <a:uFillTx/>
                <a:latin typeface="+mn-ea"/>
                <a:ea typeface="+mn-ea"/>
                <a:cs typeface="+mn-cs"/>
              </a:rPr>
              <a:t>4</a:t>
            </a:r>
            <a:r>
              <a:rPr kumimoji="0" lang="zh-CN" altLang="en-US" sz="2000" b="1" i="0" u="none" strike="noStrike" kern="1200" cap="none" spc="0" normalizeH="0" baseline="0" noProof="0" dirty="0" smtClean="0">
                <a:ln>
                  <a:noFill/>
                </a:ln>
                <a:solidFill>
                  <a:schemeClr val="bg1"/>
                </a:solidFill>
                <a:effectLst/>
                <a:uLnTx/>
                <a:uFillTx/>
                <a:latin typeface="+mn-ea"/>
                <a:ea typeface="+mn-ea"/>
                <a:cs typeface="+mn-cs"/>
              </a:rPr>
              <a:t>．明确无菌区、非无菌区及交界区</a:t>
            </a:r>
            <a:endParaRPr kumimoji="0" lang="zh-CN" altLang="en-US" sz="2000" b="1" i="0" u="none" strike="noStrike" kern="1200" cap="none" spc="0" normalizeH="0" baseline="0" noProof="0" dirty="0" smtClean="0">
              <a:ln>
                <a:noFill/>
              </a:ln>
              <a:solidFill>
                <a:schemeClr val="bg1"/>
              </a:solidFill>
              <a:effectLst/>
              <a:uLnTx/>
              <a:uFillTx/>
              <a:latin typeface="+mn-ea"/>
              <a:ea typeface="+mn-ea"/>
              <a:cs typeface="+mn-cs"/>
            </a:endParaRPr>
          </a:p>
          <a:p>
            <a:pPr marL="342900" marR="0" lvl="0" indent="0" algn="just" defTabSz="914400" rtl="0" eaLnBrk="1" fontAlgn="base" latinLnBrk="0" hangingPunct="1">
              <a:lnSpc>
                <a:spcPct val="150000"/>
              </a:lnSpc>
              <a:spcBef>
                <a:spcPct val="2000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smtClean="0">
                <a:ln>
                  <a:noFill/>
                </a:ln>
                <a:solidFill>
                  <a:schemeClr val="bg1"/>
                </a:solidFill>
                <a:effectLst/>
                <a:uLnTx/>
                <a:uFillTx/>
                <a:latin typeface="+mn-ea"/>
                <a:ea typeface="+mn-ea"/>
                <a:cs typeface="+mn-cs"/>
              </a:rPr>
              <a:t>5</a:t>
            </a:r>
            <a:r>
              <a:rPr kumimoji="0" lang="zh-CN" altLang="en-US" sz="2000" b="1" i="0" u="none" strike="noStrike" kern="1200" cap="none" spc="0" normalizeH="0" baseline="0" noProof="0" dirty="0" smtClean="0">
                <a:ln>
                  <a:noFill/>
                </a:ln>
                <a:solidFill>
                  <a:schemeClr val="bg1"/>
                </a:solidFill>
                <a:effectLst/>
                <a:uLnTx/>
                <a:uFillTx/>
                <a:latin typeface="+mn-ea"/>
                <a:ea typeface="+mn-ea"/>
                <a:cs typeface="+mn-cs"/>
              </a:rPr>
              <a:t>．一套无菌物品只供一位患者使用，以防交叉感染  </a:t>
            </a:r>
            <a:endParaRPr kumimoji="0" lang="zh-CN" altLang="en-US" sz="2000" b="1" i="0" u="none" strike="noStrike" kern="1200" cap="none" spc="0" normalizeH="0" baseline="0" noProof="0" dirty="0" smtClean="0">
              <a:ln>
                <a:noFill/>
              </a:ln>
              <a:solidFill>
                <a:schemeClr val="bg1"/>
              </a:solidFill>
              <a:effectLst/>
              <a:uLnTx/>
              <a:uFillTx/>
              <a:latin typeface="+mn-ea"/>
              <a:ea typeface="+mn-ea"/>
              <a:cs typeface="+mn-cs"/>
            </a:endParaRPr>
          </a:p>
        </p:txBody>
      </p:sp>
      <p:pic>
        <p:nvPicPr>
          <p:cNvPr id="95236" name="Picture 7" descr="05-3-08"/>
          <p:cNvPicPr>
            <a:picLocks noChangeAspect="1"/>
          </p:cNvPicPr>
          <p:nvPr/>
        </p:nvPicPr>
        <p:blipFill>
          <a:blip r:embed="rId1"/>
          <a:srcRect r="1796" b="7265"/>
          <a:stretch>
            <a:fillRect/>
          </a:stretch>
        </p:blipFill>
        <p:spPr>
          <a:xfrm>
            <a:off x="7606877" y="1267884"/>
            <a:ext cx="2976033" cy="1864783"/>
          </a:xfrm>
          <a:prstGeom prst="rect">
            <a:avLst/>
          </a:prstGeom>
          <a:noFill/>
          <a:ln w="38100" cap="flat" cmpd="dbl">
            <a:solidFill>
              <a:schemeClr val="hlink"/>
            </a:solidFill>
            <a:prstDash val="solid"/>
            <a:miter/>
            <a:headEnd type="none" w="med" len="med"/>
            <a:tailEnd type="none" w="med" len="med"/>
          </a:ln>
        </p:spPr>
      </p:pic>
      <p:pic>
        <p:nvPicPr>
          <p:cNvPr id="95240" name="Picture 6" descr="138"/>
          <p:cNvPicPr>
            <a:picLocks noChangeAspect="1"/>
          </p:cNvPicPr>
          <p:nvPr/>
        </p:nvPicPr>
        <p:blipFill>
          <a:blip r:embed="rId2"/>
          <a:stretch>
            <a:fillRect/>
          </a:stretch>
        </p:blipFill>
        <p:spPr>
          <a:xfrm>
            <a:off x="7606665" y="3357245"/>
            <a:ext cx="2914650" cy="2740660"/>
          </a:xfrm>
          <a:prstGeom prst="rect">
            <a:avLst/>
          </a:prstGeom>
          <a:noFill/>
          <a:ln w="38100" cap="flat" cmpd="dbl">
            <a:solidFill>
              <a:schemeClr val="hlink"/>
            </a:solidFill>
            <a:prstDash val="solid"/>
            <a:miter/>
            <a:headEnd type="none" w="med" len="med"/>
            <a:tailEnd type="none" w="med" len="med"/>
          </a:ln>
        </p:spPr>
      </p:pic>
      <p:sp>
        <p:nvSpPr>
          <p:cNvPr id="23" name="Title 6"/>
          <p:cNvSpPr txBox="1"/>
          <p:nvPr>
            <p:custDataLst>
              <p:tags r:id="rId3"/>
            </p:custDataLst>
          </p:nvPr>
        </p:nvSpPr>
        <p:spPr>
          <a:xfrm>
            <a:off x="193942" y="130404"/>
            <a:ext cx="389636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二、无菌技术操作原则</a:t>
            </a:r>
            <a:endParaRPr lang="zh-CN" altLang="en-US" sz="3000" b="1">
              <a:solidFill>
                <a:schemeClr val="bg1"/>
              </a:solidFill>
              <a:latin typeface="+mj-ea"/>
              <a:ea typeface="+mj-ea"/>
              <a:sym typeface="+mn-ea"/>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23"/>
                                        </p:tgtEl>
                                        <p:attrNameLst>
                                          <p:attrName>style.visibility</p:attrName>
                                        </p:attrNameLst>
                                      </p:cBhvr>
                                      <p:to>
                                        <p:strVal val="visible"/>
                                      </p:to>
                                    </p:set>
                                    <p:animEffect transition="in" filter="blinds(horizontal)">
                                      <p:cBhvr>
                                        <p:cTn id="7" dur="500"/>
                                        <p:tgtEl>
                                          <p:spTgt spid="8192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1923">
                                            <p:txEl>
                                              <p:charRg st="0" end="9"/>
                                            </p:txEl>
                                          </p:spTgt>
                                        </p:tgtEl>
                                        <p:attrNameLst>
                                          <p:attrName>style.visibility</p:attrName>
                                        </p:attrNameLst>
                                      </p:cBhvr>
                                      <p:to>
                                        <p:strVal val="visible"/>
                                      </p:to>
                                    </p:set>
                                    <p:animEffect transition="in" filter="blinds(horizontal)">
                                      <p:cBhvr>
                                        <p:cTn id="11" dur="500"/>
                                        <p:tgtEl>
                                          <p:spTgt spid="81923">
                                            <p:txEl>
                                              <p:charRg st="0" end="9"/>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1923">
                                            <p:txEl>
                                              <p:charRg st="9" end="18"/>
                                            </p:txEl>
                                          </p:spTgt>
                                        </p:tgtEl>
                                        <p:attrNameLst>
                                          <p:attrName>style.visibility</p:attrName>
                                        </p:attrNameLst>
                                      </p:cBhvr>
                                      <p:to>
                                        <p:strVal val="visible"/>
                                      </p:to>
                                    </p:set>
                                    <p:animEffect transition="in" filter="blinds(horizontal)">
                                      <p:cBhvr>
                                        <p:cTn id="16" dur="500"/>
                                        <p:tgtEl>
                                          <p:spTgt spid="81923">
                                            <p:txEl>
                                              <p:charRg st="9" end="18"/>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81923">
                                            <p:txEl>
                                              <p:charRg st="18" end="31"/>
                                            </p:txEl>
                                          </p:spTgt>
                                        </p:tgtEl>
                                        <p:attrNameLst>
                                          <p:attrName>style.visibility</p:attrName>
                                        </p:attrNameLst>
                                      </p:cBhvr>
                                      <p:to>
                                        <p:strVal val="visible"/>
                                      </p:to>
                                    </p:set>
                                    <p:animEffect transition="in" filter="blinds(horizontal)">
                                      <p:cBhvr>
                                        <p:cTn id="21" dur="500"/>
                                        <p:tgtEl>
                                          <p:spTgt spid="81923">
                                            <p:txEl>
                                              <p:charRg st="18" end="31"/>
                                            </p:txEl>
                                          </p:spTgt>
                                        </p:tgtEl>
                                      </p:cBhvr>
                                    </p:animEffect>
                                  </p:childTnLst>
                                </p:cTn>
                              </p:par>
                            </p:childTnLst>
                          </p:cTn>
                        </p:par>
                        <p:par>
                          <p:cTn id="22" fill="hold">
                            <p:stCondLst>
                              <p:cond delay="500"/>
                            </p:stCondLst>
                            <p:childTnLst>
                              <p:par>
                                <p:cTn id="23" presetID="3" presetClass="entr" presetSubtype="10" fill="hold" nodeType="afterEffect">
                                  <p:stCondLst>
                                    <p:cond delay="0"/>
                                  </p:stCondLst>
                                  <p:childTnLst>
                                    <p:set>
                                      <p:cBhvr>
                                        <p:cTn id="24" dur="1" fill="hold">
                                          <p:stCondLst>
                                            <p:cond delay="0"/>
                                          </p:stCondLst>
                                        </p:cTn>
                                        <p:tgtEl>
                                          <p:spTgt spid="95236"/>
                                        </p:tgtEl>
                                        <p:attrNameLst>
                                          <p:attrName>style.visibility</p:attrName>
                                        </p:attrNameLst>
                                      </p:cBhvr>
                                      <p:to>
                                        <p:strVal val="visible"/>
                                      </p:to>
                                    </p:set>
                                    <p:animEffect transition="in" filter="blinds(horizontal)">
                                      <p:cBhvr>
                                        <p:cTn id="25" dur="500"/>
                                        <p:tgtEl>
                                          <p:spTgt spid="9523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81923">
                                            <p:txEl>
                                              <p:charRg st="31" end="42"/>
                                            </p:txEl>
                                          </p:spTgt>
                                        </p:tgtEl>
                                        <p:attrNameLst>
                                          <p:attrName>style.visibility</p:attrName>
                                        </p:attrNameLst>
                                      </p:cBhvr>
                                      <p:to>
                                        <p:strVal val="visible"/>
                                      </p:to>
                                    </p:set>
                                    <p:animEffect transition="in" filter="blinds(horizontal)">
                                      <p:cBhvr>
                                        <p:cTn id="30" dur="500"/>
                                        <p:tgtEl>
                                          <p:spTgt spid="81923">
                                            <p:txEl>
                                              <p:charRg st="31" end="4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81923">
                                            <p:txEl>
                                              <p:charRg st="42" end="54"/>
                                            </p:txEl>
                                          </p:spTgt>
                                        </p:tgtEl>
                                        <p:attrNameLst>
                                          <p:attrName>style.visibility</p:attrName>
                                        </p:attrNameLst>
                                      </p:cBhvr>
                                      <p:to>
                                        <p:strVal val="visible"/>
                                      </p:to>
                                    </p:set>
                                    <p:animEffect transition="in" filter="blinds(horizontal)">
                                      <p:cBhvr>
                                        <p:cTn id="35" dur="500"/>
                                        <p:tgtEl>
                                          <p:spTgt spid="81923">
                                            <p:txEl>
                                              <p:charRg st="42" end="54"/>
                                            </p:txEl>
                                          </p:spTgt>
                                        </p:tgtEl>
                                      </p:cBhvr>
                                    </p:animEffect>
                                  </p:childTnLst>
                                </p:cTn>
                              </p:par>
                            </p:childTnLst>
                          </p:cTn>
                        </p:par>
                        <p:par>
                          <p:cTn id="36" fill="hold">
                            <p:stCondLst>
                              <p:cond delay="500"/>
                            </p:stCondLst>
                            <p:childTnLst>
                              <p:par>
                                <p:cTn id="37" presetID="3" presetClass="entr" presetSubtype="10" fill="hold" nodeType="afterEffect">
                                  <p:stCondLst>
                                    <p:cond delay="0"/>
                                  </p:stCondLst>
                                  <p:childTnLst>
                                    <p:set>
                                      <p:cBhvr>
                                        <p:cTn id="38" dur="1" fill="hold">
                                          <p:stCondLst>
                                            <p:cond delay="0"/>
                                          </p:stCondLst>
                                        </p:cTn>
                                        <p:tgtEl>
                                          <p:spTgt spid="95240"/>
                                        </p:tgtEl>
                                        <p:attrNameLst>
                                          <p:attrName>style.visibility</p:attrName>
                                        </p:attrNameLst>
                                      </p:cBhvr>
                                      <p:to>
                                        <p:strVal val="visible"/>
                                      </p:to>
                                    </p:set>
                                    <p:animEffect transition="in" filter="blinds(horizontal)">
                                      <p:cBhvr>
                                        <p:cTn id="39" dur="500"/>
                                        <p:tgtEl>
                                          <p:spTgt spid="952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animBg="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130404"/>
            <a:ext cx="314579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三、基本无菌技术</a:t>
            </a:r>
            <a:endParaRPr lang="zh-CN" altLang="en-US" sz="3000" b="1">
              <a:solidFill>
                <a:schemeClr val="bg1"/>
              </a:solidFill>
              <a:latin typeface="+mj-ea"/>
              <a:ea typeface="+mj-ea"/>
              <a:sym typeface="+mn-ea"/>
            </a:endParaRPr>
          </a:p>
        </p:txBody>
      </p:sp>
      <p:grpSp>
        <p:nvGrpSpPr>
          <p:cNvPr id="18" name="组合 17"/>
          <p:cNvGrpSpPr/>
          <p:nvPr>
            <p:custDataLst>
              <p:tags r:id="rId2"/>
            </p:custDataLst>
          </p:nvPr>
        </p:nvGrpSpPr>
        <p:grpSpPr>
          <a:xfrm>
            <a:off x="1099703" y="1504316"/>
            <a:ext cx="2855454" cy="1882074"/>
            <a:chOff x="1304924" y="3171825"/>
            <a:chExt cx="2647951" cy="1745305"/>
          </a:xfrm>
        </p:grpSpPr>
        <p:cxnSp>
          <p:nvCxnSpPr>
            <p:cNvPr id="9" name="直接连接符 8"/>
            <p:cNvCxnSpPr/>
            <p:nvPr>
              <p:custDataLst>
                <p:tags r:id="rId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0" name="直接连接符 9"/>
            <p:cNvCxnSpPr/>
            <p:nvPr>
              <p:custDataLst>
                <p:tags r:id="rId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6"/>
              </p:custDataLst>
            </p:nvPr>
          </p:nvSpPr>
          <p:spPr>
            <a:xfrm>
              <a:off x="3295650" y="4539734"/>
              <a:ext cx="476250" cy="369332"/>
            </a:xfrm>
            <a:prstGeom prst="rect">
              <a:avLst/>
            </a:prstGeom>
            <a:noFill/>
          </p:spPr>
          <p:txBody>
            <a:bodyPr wrap="square" rtlCol="0" anchor="ctr">
              <a:normAutofit fontScale="90000"/>
            </a:bodyPr>
            <a:p>
              <a:pPr algn="ctr" fontAlgn="auto">
                <a:lnSpc>
                  <a:spcPct val="120000"/>
                </a:lnSpc>
              </a:pPr>
              <a:r>
                <a:rPr lang="en-US" altLang="zh-CN" dirty="0"/>
                <a:t>A</a:t>
              </a:r>
              <a:endParaRPr lang="zh-CN" altLang="en-US" dirty="0"/>
            </a:p>
          </p:txBody>
        </p:sp>
      </p:grpSp>
      <p:grpSp>
        <p:nvGrpSpPr>
          <p:cNvPr id="19" name="组合 18"/>
          <p:cNvGrpSpPr/>
          <p:nvPr>
            <p:custDataLst>
              <p:tags r:id="rId7"/>
            </p:custDataLst>
          </p:nvPr>
        </p:nvGrpSpPr>
        <p:grpSpPr>
          <a:xfrm>
            <a:off x="4788638" y="1504316"/>
            <a:ext cx="2855454" cy="1882074"/>
            <a:chOff x="1304924" y="3171825"/>
            <a:chExt cx="2647951" cy="1745305"/>
          </a:xfrm>
        </p:grpSpPr>
        <p:cxnSp>
          <p:nvCxnSpPr>
            <p:cNvPr id="20" name="直接连接符 19"/>
            <p:cNvCxnSpPr/>
            <p:nvPr>
              <p:custDataLst>
                <p:tags r:id="rId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3" name="文本框 2"/>
            <p:cNvSpPr txBox="1"/>
            <p:nvPr>
              <p:custDataLst>
                <p:tags r:id="rId11"/>
              </p:custDataLst>
            </p:nvPr>
          </p:nvSpPr>
          <p:spPr>
            <a:xfrm>
              <a:off x="3295650" y="4539734"/>
              <a:ext cx="476250" cy="369332"/>
            </a:xfrm>
            <a:prstGeom prst="rect">
              <a:avLst/>
            </a:prstGeom>
            <a:noFill/>
          </p:spPr>
          <p:txBody>
            <a:bodyPr wrap="square" rtlCol="0" anchor="ctr">
              <a:normAutofit fontScale="90000"/>
            </a:bodyPr>
            <a:p>
              <a:pPr algn="ctr" fontAlgn="auto">
                <a:lnSpc>
                  <a:spcPct val="120000"/>
                </a:lnSpc>
              </a:pPr>
              <a:r>
                <a:rPr lang="en-US" altLang="zh-CN" dirty="0"/>
                <a:t>B</a:t>
              </a:r>
              <a:endParaRPr lang="zh-CN" altLang="en-US" dirty="0"/>
            </a:p>
          </p:txBody>
        </p:sp>
      </p:grpSp>
      <p:grpSp>
        <p:nvGrpSpPr>
          <p:cNvPr id="36" name="组合 35"/>
          <p:cNvGrpSpPr/>
          <p:nvPr>
            <p:custDataLst>
              <p:tags r:id="rId12"/>
            </p:custDataLst>
          </p:nvPr>
        </p:nvGrpSpPr>
        <p:grpSpPr>
          <a:xfrm>
            <a:off x="1099703" y="3707197"/>
            <a:ext cx="2855454" cy="1882074"/>
            <a:chOff x="1304924" y="3171825"/>
            <a:chExt cx="2647951" cy="1745305"/>
          </a:xfrm>
        </p:grpSpPr>
        <p:cxnSp>
          <p:nvCxnSpPr>
            <p:cNvPr id="42" name="直接连接符 41"/>
            <p:cNvCxnSpPr/>
            <p:nvPr>
              <p:custDataLst>
                <p:tags r:id="rId1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6"/>
              </p:custDataLst>
            </p:nvPr>
          </p:nvSpPr>
          <p:spPr>
            <a:xfrm>
              <a:off x="3295650" y="4532145"/>
              <a:ext cx="476249" cy="384513"/>
            </a:xfrm>
            <a:prstGeom prst="rect">
              <a:avLst/>
            </a:prstGeom>
            <a:noFill/>
          </p:spPr>
          <p:txBody>
            <a:bodyPr wrap="square" rtlCol="0" anchor="ctr">
              <a:normAutofit fontScale="92500"/>
            </a:bodyPr>
            <a:p>
              <a:pPr algn="ctr" fontAlgn="auto">
                <a:lnSpc>
                  <a:spcPct val="120000"/>
                </a:lnSpc>
              </a:pPr>
              <a:r>
                <a:rPr lang="en-US" altLang="zh-CN" dirty="0"/>
                <a:t>D</a:t>
              </a:r>
              <a:endParaRPr lang="zh-CN" altLang="en-US" dirty="0"/>
            </a:p>
          </p:txBody>
        </p:sp>
      </p:grpSp>
      <p:grpSp>
        <p:nvGrpSpPr>
          <p:cNvPr id="37" name="组合 36"/>
          <p:cNvGrpSpPr/>
          <p:nvPr>
            <p:custDataLst>
              <p:tags r:id="rId17"/>
            </p:custDataLst>
          </p:nvPr>
        </p:nvGrpSpPr>
        <p:grpSpPr>
          <a:xfrm>
            <a:off x="4788638" y="3707197"/>
            <a:ext cx="2855454" cy="1882074"/>
            <a:chOff x="1304924" y="3171825"/>
            <a:chExt cx="2647951" cy="1745305"/>
          </a:xfrm>
        </p:grpSpPr>
        <p:cxnSp>
          <p:nvCxnSpPr>
            <p:cNvPr id="38" name="直接连接符 37"/>
            <p:cNvCxnSpPr/>
            <p:nvPr>
              <p:custDataLst>
                <p:tags r:id="rId1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1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1"/>
              </p:custDataLst>
            </p:nvPr>
          </p:nvSpPr>
          <p:spPr>
            <a:xfrm>
              <a:off x="3295650" y="4532145"/>
              <a:ext cx="476249" cy="384513"/>
            </a:xfrm>
            <a:prstGeom prst="rect">
              <a:avLst/>
            </a:prstGeom>
            <a:noFill/>
          </p:spPr>
          <p:txBody>
            <a:bodyPr wrap="square" rtlCol="0" anchor="ctr">
              <a:normAutofit fontScale="92500"/>
            </a:bodyPr>
            <a:p>
              <a:pPr algn="ctr" fontAlgn="auto">
                <a:lnSpc>
                  <a:spcPct val="120000"/>
                </a:lnSpc>
              </a:pPr>
              <a:r>
                <a:rPr lang="en-US" altLang="zh-CN" dirty="0"/>
                <a:t>E</a:t>
              </a:r>
              <a:endParaRPr lang="zh-CN" altLang="en-US" dirty="0"/>
            </a:p>
          </p:txBody>
        </p:sp>
      </p:grpSp>
      <p:grpSp>
        <p:nvGrpSpPr>
          <p:cNvPr id="24" name="组合 23"/>
          <p:cNvGrpSpPr/>
          <p:nvPr>
            <p:custDataLst>
              <p:tags r:id="rId22"/>
            </p:custDataLst>
          </p:nvPr>
        </p:nvGrpSpPr>
        <p:grpSpPr>
          <a:xfrm>
            <a:off x="8475435" y="1504316"/>
            <a:ext cx="2855454" cy="1882074"/>
            <a:chOff x="1304924" y="3171825"/>
            <a:chExt cx="2647951" cy="1745305"/>
          </a:xfrm>
        </p:grpSpPr>
        <p:cxnSp>
          <p:nvCxnSpPr>
            <p:cNvPr id="25" name="直接连接符 24"/>
            <p:cNvCxnSpPr/>
            <p:nvPr>
              <p:custDataLst>
                <p:tags r:id="rId2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6" name="直接连接符 25"/>
            <p:cNvCxnSpPr/>
            <p:nvPr>
              <p:custDataLst>
                <p:tags r:id="rId2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7" name="任意多边形 26"/>
            <p:cNvSpPr/>
            <p:nvPr>
              <p:custDataLst>
                <p:tags r:id="rId2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8" name="文本框 27"/>
            <p:cNvSpPr txBox="1"/>
            <p:nvPr>
              <p:custDataLst>
                <p:tags r:id="rId26"/>
              </p:custDataLst>
            </p:nvPr>
          </p:nvSpPr>
          <p:spPr>
            <a:xfrm>
              <a:off x="3295650" y="4532145"/>
              <a:ext cx="476249" cy="384513"/>
            </a:xfrm>
            <a:prstGeom prst="rect">
              <a:avLst/>
            </a:prstGeom>
            <a:noFill/>
          </p:spPr>
          <p:txBody>
            <a:bodyPr wrap="square" rtlCol="0" anchor="ctr">
              <a:normAutofit fontScale="92500"/>
            </a:bodyPr>
            <a:p>
              <a:pPr algn="ctr" fontAlgn="auto">
                <a:lnSpc>
                  <a:spcPct val="120000"/>
                </a:lnSpc>
              </a:pPr>
              <a:r>
                <a:rPr lang="en-US" altLang="zh-CN" dirty="0"/>
                <a:t>C</a:t>
              </a:r>
              <a:endParaRPr lang="zh-CN" altLang="en-US" dirty="0"/>
            </a:p>
          </p:txBody>
        </p:sp>
      </p:grpSp>
      <p:grpSp>
        <p:nvGrpSpPr>
          <p:cNvPr id="29" name="组合 28"/>
          <p:cNvGrpSpPr/>
          <p:nvPr>
            <p:custDataLst>
              <p:tags r:id="rId27"/>
            </p:custDataLst>
          </p:nvPr>
        </p:nvGrpSpPr>
        <p:grpSpPr>
          <a:xfrm>
            <a:off x="8475435" y="3707197"/>
            <a:ext cx="2855454" cy="1882074"/>
            <a:chOff x="1304924" y="3171825"/>
            <a:chExt cx="2647951" cy="1745305"/>
          </a:xfrm>
        </p:grpSpPr>
        <p:cxnSp>
          <p:nvCxnSpPr>
            <p:cNvPr id="31" name="直接连接符 30"/>
            <p:cNvCxnSpPr/>
            <p:nvPr>
              <p:custDataLst>
                <p:tags r:id="rId2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2" name="直接连接符 31"/>
            <p:cNvCxnSpPr/>
            <p:nvPr>
              <p:custDataLst>
                <p:tags r:id="rId2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33" name="任意多边形 32"/>
            <p:cNvSpPr/>
            <p:nvPr>
              <p:custDataLst>
                <p:tags r:id="rId3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34" name="文本框 33"/>
            <p:cNvSpPr txBox="1"/>
            <p:nvPr>
              <p:custDataLst>
                <p:tags r:id="rId31"/>
              </p:custDataLst>
            </p:nvPr>
          </p:nvSpPr>
          <p:spPr>
            <a:xfrm>
              <a:off x="3295650" y="4532145"/>
              <a:ext cx="476249" cy="384513"/>
            </a:xfrm>
            <a:prstGeom prst="rect">
              <a:avLst/>
            </a:prstGeom>
            <a:noFill/>
          </p:spPr>
          <p:txBody>
            <a:bodyPr wrap="square" rtlCol="0" anchor="ctr">
              <a:normAutofit fontScale="92500"/>
            </a:bodyPr>
            <a:p>
              <a:pPr algn="ctr" fontAlgn="auto">
                <a:lnSpc>
                  <a:spcPct val="120000"/>
                </a:lnSpc>
              </a:pPr>
              <a:r>
                <a:rPr lang="en-US" altLang="zh-CN" dirty="0"/>
                <a:t>F</a:t>
              </a:r>
              <a:endParaRPr lang="zh-CN" altLang="en-US" dirty="0"/>
            </a:p>
          </p:txBody>
        </p:sp>
      </p:grpSp>
      <p:sp>
        <p:nvSpPr>
          <p:cNvPr id="35" name="文本框 34"/>
          <p:cNvSpPr txBox="1"/>
          <p:nvPr>
            <p:custDataLst>
              <p:tags r:id="rId32"/>
            </p:custDataLst>
          </p:nvPr>
        </p:nvSpPr>
        <p:spPr>
          <a:xfrm>
            <a:off x="1099703" y="1511922"/>
            <a:ext cx="2855454" cy="1433514"/>
          </a:xfrm>
          <a:prstGeom prst="rect">
            <a:avLst/>
          </a:prstGeom>
          <a:noFill/>
        </p:spPr>
        <p:txBody>
          <a:bodyPr wrap="square" rtlCol="0" anchor="ctr" anchorCtr="0">
            <a:normAutofit/>
          </a:bodyPr>
          <a:p>
            <a:pPr algn="ctr" fontAlgn="auto">
              <a:lnSpc>
                <a:spcPct val="120000"/>
              </a:lnSpc>
            </a:pPr>
            <a:r>
              <a:rPr lang="zh-CN" altLang="en-US" sz="1600" spc="150">
                <a:solidFill>
                  <a:srgbClr val="FFFFFF"/>
                </a:solidFill>
                <a:latin typeface="微软雅黑" panose="020B0503020204020204" charset="-122"/>
                <a:ea typeface="微软雅黑" panose="020B0503020204020204" charset="-122"/>
              </a:rPr>
              <a:t>（一）无菌持物钳的使用</a:t>
            </a:r>
            <a:endParaRPr lang="zh-CN" altLang="en-US" sz="1600" spc="150">
              <a:solidFill>
                <a:srgbClr val="FFFFFF"/>
              </a:solidFill>
              <a:latin typeface="微软雅黑" panose="020B0503020204020204" charset="-122"/>
              <a:ea typeface="微软雅黑" panose="020B0503020204020204" charset="-122"/>
            </a:endParaRPr>
          </a:p>
        </p:txBody>
      </p:sp>
      <p:sp>
        <p:nvSpPr>
          <p:cNvPr id="46" name="文本框 45"/>
          <p:cNvSpPr txBox="1"/>
          <p:nvPr>
            <p:custDataLst>
              <p:tags r:id="rId33"/>
            </p:custDataLst>
          </p:nvPr>
        </p:nvSpPr>
        <p:spPr>
          <a:xfrm>
            <a:off x="4815175" y="1511922"/>
            <a:ext cx="2855454" cy="1433514"/>
          </a:xfrm>
          <a:prstGeom prst="rect">
            <a:avLst/>
          </a:prstGeom>
          <a:noFill/>
        </p:spPr>
        <p:txBody>
          <a:bodyPr wrap="square" rtlCol="0" anchor="ctr" anchorCtr="0">
            <a:normAutofit/>
          </a:bodyPr>
          <a:p>
            <a:pPr algn="ctr" fontAlgn="auto">
              <a:lnSpc>
                <a:spcPct val="120000"/>
              </a:lnSpc>
            </a:pPr>
            <a:r>
              <a:rPr lang="zh-CN" altLang="en-US" sz="1600" spc="150">
                <a:solidFill>
                  <a:srgbClr val="FFFFFF"/>
                </a:solidFill>
                <a:latin typeface="微软雅黑" panose="020B0503020204020204" charset="-122"/>
                <a:ea typeface="微软雅黑" panose="020B0503020204020204" charset="-122"/>
              </a:rPr>
              <a:t>（二）无菌容器的使用</a:t>
            </a:r>
            <a:endParaRPr lang="zh-CN" altLang="en-US" sz="1600" spc="150">
              <a:solidFill>
                <a:srgbClr val="FFFFFF"/>
              </a:solidFill>
              <a:latin typeface="微软雅黑" panose="020B0503020204020204" charset="-122"/>
              <a:ea typeface="微软雅黑" panose="020B0503020204020204" charset="-122"/>
            </a:endParaRPr>
          </a:p>
        </p:txBody>
      </p:sp>
      <p:sp>
        <p:nvSpPr>
          <p:cNvPr id="47" name="文本框 46"/>
          <p:cNvSpPr txBox="1"/>
          <p:nvPr>
            <p:custDataLst>
              <p:tags r:id="rId34"/>
            </p:custDataLst>
          </p:nvPr>
        </p:nvSpPr>
        <p:spPr>
          <a:xfrm>
            <a:off x="8475435" y="1511922"/>
            <a:ext cx="2855454" cy="1433514"/>
          </a:xfrm>
          <a:prstGeom prst="rect">
            <a:avLst/>
          </a:prstGeom>
          <a:noFill/>
        </p:spPr>
        <p:txBody>
          <a:bodyPr wrap="square" rtlCol="0" anchor="ctr" anchorCtr="0">
            <a:normAutofit/>
          </a:bodyPr>
          <a:p>
            <a:pPr algn="ctr" fontAlgn="auto">
              <a:lnSpc>
                <a:spcPct val="120000"/>
              </a:lnSpc>
            </a:pPr>
            <a:r>
              <a:rPr lang="zh-CN" altLang="en-US" sz="1600" spc="150">
                <a:solidFill>
                  <a:srgbClr val="FFFFFF"/>
                </a:solidFill>
                <a:latin typeface="微软雅黑" panose="020B0503020204020204" charset="-122"/>
                <a:ea typeface="微软雅黑" panose="020B0503020204020204" charset="-122"/>
              </a:rPr>
              <a:t>（三）无菌包的使用</a:t>
            </a:r>
            <a:endParaRPr lang="zh-CN" altLang="en-US" sz="1600" spc="150">
              <a:solidFill>
                <a:srgbClr val="FFFFFF"/>
              </a:solidFill>
              <a:latin typeface="微软雅黑" panose="020B0503020204020204" charset="-122"/>
              <a:ea typeface="微软雅黑" panose="020B0503020204020204" charset="-122"/>
            </a:endParaRPr>
          </a:p>
        </p:txBody>
      </p:sp>
      <p:sp>
        <p:nvSpPr>
          <p:cNvPr id="48" name="文本框 47"/>
          <p:cNvSpPr txBox="1"/>
          <p:nvPr>
            <p:custDataLst>
              <p:tags r:id="rId35"/>
            </p:custDataLst>
          </p:nvPr>
        </p:nvSpPr>
        <p:spPr>
          <a:xfrm>
            <a:off x="1110925" y="3704925"/>
            <a:ext cx="2844233" cy="1433514"/>
          </a:xfrm>
          <a:prstGeom prst="rect">
            <a:avLst/>
          </a:prstGeom>
          <a:noFill/>
        </p:spPr>
        <p:txBody>
          <a:bodyPr wrap="square" rtlCol="0" anchor="ctr" anchorCtr="0">
            <a:normAutofit/>
          </a:bodyPr>
          <a:p>
            <a:pPr algn="ctr" fontAlgn="auto">
              <a:lnSpc>
                <a:spcPct val="120000"/>
              </a:lnSpc>
            </a:pPr>
            <a:r>
              <a:rPr lang="zh-CN" altLang="en-US" sz="1600" spc="150">
                <a:solidFill>
                  <a:srgbClr val="FFFFFF"/>
                </a:solidFill>
                <a:latin typeface="微软雅黑" panose="020B0503020204020204" charset="-122"/>
                <a:ea typeface="微软雅黑" panose="020B0503020204020204" charset="-122"/>
              </a:rPr>
              <a:t>（四）铺无菌盘</a:t>
            </a:r>
            <a:endParaRPr lang="zh-CN" altLang="en-US" sz="1600" spc="150">
              <a:solidFill>
                <a:srgbClr val="FFFFFF"/>
              </a:solidFill>
              <a:latin typeface="微软雅黑" panose="020B0503020204020204" charset="-122"/>
              <a:ea typeface="微软雅黑" panose="020B0503020204020204" charset="-122"/>
            </a:endParaRPr>
          </a:p>
        </p:txBody>
      </p:sp>
      <p:sp>
        <p:nvSpPr>
          <p:cNvPr id="49" name="文本框 48"/>
          <p:cNvSpPr txBox="1"/>
          <p:nvPr>
            <p:custDataLst>
              <p:tags r:id="rId36"/>
            </p:custDataLst>
          </p:nvPr>
        </p:nvSpPr>
        <p:spPr>
          <a:xfrm>
            <a:off x="4786500" y="3704925"/>
            <a:ext cx="2857591" cy="1433514"/>
          </a:xfrm>
          <a:prstGeom prst="rect">
            <a:avLst/>
          </a:prstGeom>
          <a:noFill/>
        </p:spPr>
        <p:txBody>
          <a:bodyPr wrap="square" rtlCol="0" anchor="ctr" anchorCtr="0">
            <a:normAutofit/>
          </a:bodyPr>
          <a:p>
            <a:pPr algn="ctr" fontAlgn="auto">
              <a:lnSpc>
                <a:spcPct val="120000"/>
              </a:lnSpc>
            </a:pPr>
            <a:r>
              <a:rPr lang="zh-CN" altLang="en-US" sz="1600" spc="150">
                <a:solidFill>
                  <a:srgbClr val="FFFFFF"/>
                </a:solidFill>
                <a:latin typeface="微软雅黑" panose="020B0503020204020204" charset="-122"/>
                <a:ea typeface="微软雅黑" panose="020B0503020204020204" charset="-122"/>
              </a:rPr>
              <a:t>（五）无菌溶液的取用</a:t>
            </a:r>
            <a:endParaRPr lang="zh-CN" altLang="en-US" sz="1600" spc="150">
              <a:solidFill>
                <a:srgbClr val="FFFFFF"/>
              </a:solidFill>
              <a:latin typeface="微软雅黑" panose="020B0503020204020204" charset="-122"/>
              <a:ea typeface="微软雅黑" panose="020B0503020204020204" charset="-122"/>
            </a:endParaRPr>
          </a:p>
        </p:txBody>
      </p:sp>
      <p:sp>
        <p:nvSpPr>
          <p:cNvPr id="50" name="文本框 49"/>
          <p:cNvSpPr txBox="1"/>
          <p:nvPr>
            <p:custDataLst>
              <p:tags r:id="rId37"/>
            </p:custDataLst>
          </p:nvPr>
        </p:nvSpPr>
        <p:spPr>
          <a:xfrm>
            <a:off x="8475434" y="3704925"/>
            <a:ext cx="2855454" cy="1433514"/>
          </a:xfrm>
          <a:prstGeom prst="rect">
            <a:avLst/>
          </a:prstGeom>
          <a:noFill/>
        </p:spPr>
        <p:txBody>
          <a:bodyPr wrap="square" rtlCol="0" anchor="ctr" anchorCtr="0">
            <a:normAutofit/>
          </a:bodyPr>
          <a:p>
            <a:pPr algn="ctr" fontAlgn="auto">
              <a:lnSpc>
                <a:spcPct val="120000"/>
              </a:lnSpc>
            </a:pPr>
            <a:r>
              <a:rPr lang="zh-CN" altLang="en-US" sz="1600" spc="150">
                <a:solidFill>
                  <a:srgbClr val="FFFFFF"/>
                </a:solidFill>
                <a:latin typeface="微软雅黑" panose="020B0503020204020204" charset="-122"/>
                <a:ea typeface="微软雅黑" panose="020B0503020204020204" charset="-122"/>
              </a:rPr>
              <a:t>（六）无菌手套的使用</a:t>
            </a:r>
            <a:endParaRPr lang="zh-CN" altLang="en-US" sz="1600" spc="150">
              <a:solidFill>
                <a:srgbClr val="FFFFFF"/>
              </a:solidFill>
              <a:latin typeface="微软雅黑" panose="020B0503020204020204" charset="-122"/>
              <a:ea typeface="微软雅黑" panose="020B0503020204020204"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3" name="Rectangle 3"/>
          <p:cNvSpPr>
            <a:spLocks noGrp="1" noChangeArrowheads="1"/>
          </p:cNvSpPr>
          <p:nvPr>
            <p:ph idx="4294967295"/>
          </p:nvPr>
        </p:nvSpPr>
        <p:spPr>
          <a:xfrm>
            <a:off x="609600" y="1916430"/>
            <a:ext cx="7583805" cy="586740"/>
          </a:xfrm>
        </p:spPr>
        <p:txBody>
          <a:bodyPr vert="horz" wrap="square" lIns="121920" tIns="60960" rIns="121920" bIns="6096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1800" b="1" i="0" u="none" strike="noStrike" kern="1200" cap="none" spc="0" normalizeH="0" baseline="0" noProof="0" dirty="0" smtClean="0">
                <a:ln>
                  <a:noFill/>
                </a:ln>
                <a:solidFill>
                  <a:srgbClr val="000099"/>
                </a:solidFill>
                <a:effectLst/>
                <a:uLnTx/>
                <a:uFillTx/>
                <a:latin typeface="+mn-ea"/>
                <a:ea typeface="+mn-ea"/>
                <a:cs typeface="+mn-cs"/>
              </a:rPr>
              <a:t>目的</a:t>
            </a:r>
            <a:r>
              <a:rPr kumimoji="0" lang="en-US" altLang="zh-CN" sz="1800" b="0" i="0" u="none" strike="noStrike" kern="1200" cap="none" spc="0" normalizeH="0" baseline="0" noProof="0" dirty="0" smtClean="0">
                <a:ln>
                  <a:noFill/>
                </a:ln>
                <a:solidFill>
                  <a:srgbClr val="000099"/>
                </a:solidFill>
                <a:effectLst/>
                <a:uLnTx/>
                <a:uFillTx/>
                <a:latin typeface="+mn-ea"/>
                <a:ea typeface="+mn-ea"/>
                <a:cs typeface="+mn-cs"/>
              </a:rPr>
              <a:t>：</a:t>
            </a:r>
            <a:r>
              <a:rPr kumimoji="0" lang="en-US" altLang="zh-CN" sz="1800" b="0" i="0" u="none" strike="noStrike" kern="1200" cap="none" spc="0" normalizeH="0" baseline="0" noProof="0" dirty="0" smtClean="0">
                <a:ln>
                  <a:noFill/>
                </a:ln>
                <a:solidFill>
                  <a:schemeClr val="bg2"/>
                </a:solidFill>
                <a:effectLst/>
                <a:uLnTx/>
                <a:uFillTx/>
                <a:latin typeface="+mn-ea"/>
                <a:ea typeface="+mn-ea"/>
                <a:cs typeface="+mn-cs"/>
              </a:rPr>
              <a:t> </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用于取用或传递无菌物品。</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zh-CN" altLang="en-US"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92164" name="矩形 4"/>
          <p:cNvSpPr>
            <a:spLocks noChangeArrowheads="1"/>
          </p:cNvSpPr>
          <p:nvPr/>
        </p:nvSpPr>
        <p:spPr bwMode="auto">
          <a:xfrm>
            <a:off x="609600" y="1124585"/>
            <a:ext cx="269748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rgbClr val="FF0000"/>
                </a:solidFill>
                <a:effectLst/>
                <a:uLnTx/>
                <a:uFillTx/>
                <a:latin typeface="+mn-ea"/>
                <a:ea typeface="+mn-ea"/>
                <a:cs typeface="+mn-cs"/>
              </a:rPr>
              <a:t>（一）无菌持物钳的使用</a:t>
            </a:r>
            <a:endParaRPr kumimoji="0" lang="zh-CN" altLang="en-US" sz="1800" b="1" i="0" u="none" strike="noStrike" kern="1200" cap="none" spc="0" normalizeH="0" baseline="0" noProof="0" dirty="0" smtClean="0">
              <a:ln>
                <a:noFill/>
              </a:ln>
              <a:solidFill>
                <a:srgbClr val="FF0000"/>
              </a:solidFill>
              <a:effectLst/>
              <a:uLnTx/>
              <a:uFillTx/>
              <a:latin typeface="+mn-ea"/>
              <a:ea typeface="+mn-ea"/>
              <a:cs typeface="+mn-cs"/>
            </a:endParaRPr>
          </a:p>
        </p:txBody>
      </p:sp>
      <p:grpSp>
        <p:nvGrpSpPr>
          <p:cNvPr id="87045" name="Group 10"/>
          <p:cNvGrpSpPr/>
          <p:nvPr/>
        </p:nvGrpSpPr>
        <p:grpSpPr>
          <a:xfrm>
            <a:off x="609600" y="2932176"/>
            <a:ext cx="11135784" cy="2857573"/>
            <a:chOff x="340" y="2076"/>
            <a:chExt cx="5080" cy="1104"/>
          </a:xfrm>
        </p:grpSpPr>
        <p:pic>
          <p:nvPicPr>
            <p:cNvPr id="87047" name="Picture 4" descr="Image169"/>
            <p:cNvPicPr>
              <a:picLocks noChangeAspect="1"/>
            </p:cNvPicPr>
            <p:nvPr/>
          </p:nvPicPr>
          <p:blipFill>
            <a:blip r:embed="rId1">
              <a:lum contrast="18000"/>
            </a:blip>
            <a:stretch>
              <a:fillRect/>
            </a:stretch>
          </p:blipFill>
          <p:spPr>
            <a:xfrm>
              <a:off x="340" y="2296"/>
              <a:ext cx="5080" cy="884"/>
            </a:xfrm>
            <a:prstGeom prst="rect">
              <a:avLst/>
            </a:prstGeom>
            <a:noFill/>
            <a:ln w="9525">
              <a:noFill/>
            </a:ln>
          </p:spPr>
        </p:pic>
        <p:sp>
          <p:nvSpPr>
            <p:cNvPr id="87048" name="Rectangle 6"/>
            <p:cNvSpPr/>
            <p:nvPr/>
          </p:nvSpPr>
          <p:spPr>
            <a:xfrm>
              <a:off x="839" y="3022"/>
              <a:ext cx="102" cy="41"/>
            </a:xfrm>
            <a:prstGeom prst="rect">
              <a:avLst/>
            </a:prstGeom>
            <a:noFill/>
            <a:ln w="9525">
              <a:noFill/>
            </a:ln>
          </p:spPr>
          <p:txBody>
            <a:bodyPr wrap="none">
              <a:spAutoFit/>
            </a:bodyPr>
            <a:p>
              <a:r>
                <a:rPr lang="zh-CN" altLang="en-US" sz="100" b="1" dirty="0">
                  <a:latin typeface="Tahoma" panose="020B0604030504040204" pitchFamily="34" charset="0"/>
                  <a:ea typeface="楷体_GB2312" panose="02010609030101010101" pitchFamily="49" charset="-122"/>
                </a:rPr>
                <a:t>卵圆钳</a:t>
              </a:r>
              <a:endParaRPr lang="zh-CN" altLang="en-US" sz="100" b="1" dirty="0">
                <a:latin typeface="Tahoma" panose="020B0604030504040204" pitchFamily="34" charset="0"/>
                <a:ea typeface="楷体_GB2312" panose="02010609030101010101" pitchFamily="49" charset="-122"/>
              </a:endParaRPr>
            </a:p>
          </p:txBody>
        </p:sp>
        <p:sp>
          <p:nvSpPr>
            <p:cNvPr id="87049" name="Rectangle 7"/>
            <p:cNvSpPr/>
            <p:nvPr/>
          </p:nvSpPr>
          <p:spPr>
            <a:xfrm>
              <a:off x="2290" y="2886"/>
              <a:ext cx="102" cy="41"/>
            </a:xfrm>
            <a:prstGeom prst="rect">
              <a:avLst/>
            </a:prstGeom>
            <a:noFill/>
            <a:ln w="9525">
              <a:noFill/>
            </a:ln>
          </p:spPr>
          <p:txBody>
            <a:bodyPr wrap="none">
              <a:spAutoFit/>
            </a:bodyPr>
            <a:p>
              <a:r>
                <a:rPr lang="zh-CN" altLang="en-US" sz="100" b="1" dirty="0">
                  <a:latin typeface="Tahoma" panose="020B0604030504040204" pitchFamily="34" charset="0"/>
                  <a:ea typeface="楷体_GB2312" panose="02010609030101010101" pitchFamily="49" charset="-122"/>
                </a:rPr>
                <a:t>三叉钳</a:t>
              </a:r>
              <a:endParaRPr lang="zh-CN" altLang="en-US" sz="100" b="1" dirty="0">
                <a:latin typeface="Tahoma" panose="020B0604030504040204" pitchFamily="34" charset="0"/>
                <a:ea typeface="楷体_GB2312" panose="02010609030101010101" pitchFamily="49" charset="-122"/>
              </a:endParaRPr>
            </a:p>
          </p:txBody>
        </p:sp>
        <p:sp>
          <p:nvSpPr>
            <p:cNvPr id="87050" name="Rectangle 8"/>
            <p:cNvSpPr/>
            <p:nvPr/>
          </p:nvSpPr>
          <p:spPr>
            <a:xfrm>
              <a:off x="4059" y="2523"/>
              <a:ext cx="114" cy="41"/>
            </a:xfrm>
            <a:prstGeom prst="rect">
              <a:avLst/>
            </a:prstGeom>
            <a:noFill/>
            <a:ln w="9525">
              <a:noFill/>
            </a:ln>
          </p:spPr>
          <p:txBody>
            <a:bodyPr wrap="none">
              <a:spAutoFit/>
            </a:bodyPr>
            <a:p>
              <a:r>
                <a:rPr lang="zh-CN" altLang="en-US" sz="100" b="1" dirty="0">
                  <a:latin typeface="Tahoma" panose="020B0604030504040204" pitchFamily="34" charset="0"/>
                  <a:ea typeface="楷体_GB2312" panose="02010609030101010101" pitchFamily="49" charset="-122"/>
                </a:rPr>
                <a:t>长、短镊子</a:t>
              </a:r>
              <a:endParaRPr lang="zh-CN" altLang="en-US" sz="100" b="1" dirty="0">
                <a:latin typeface="Tahoma" panose="020B0604030504040204" pitchFamily="34" charset="0"/>
                <a:ea typeface="楷体_GB2312" panose="02010609030101010101" pitchFamily="49" charset="-122"/>
              </a:endParaRPr>
            </a:p>
          </p:txBody>
        </p:sp>
        <p:sp>
          <p:nvSpPr>
            <p:cNvPr id="87051" name="Rectangle 9"/>
            <p:cNvSpPr/>
            <p:nvPr/>
          </p:nvSpPr>
          <p:spPr>
            <a:xfrm>
              <a:off x="385" y="2076"/>
              <a:ext cx="292" cy="142"/>
            </a:xfrm>
            <a:prstGeom prst="rect">
              <a:avLst/>
            </a:prstGeom>
            <a:noFill/>
            <a:ln w="9525">
              <a:noFill/>
            </a:ln>
          </p:spPr>
          <p:txBody>
            <a:bodyPr wrap="none">
              <a:spAutoFit/>
            </a:bodyPr>
            <a:p>
              <a:r>
                <a:rPr lang="zh-CN" altLang="en-US" sz="1800" b="1" dirty="0">
                  <a:solidFill>
                    <a:srgbClr val="000099"/>
                  </a:solidFill>
                  <a:latin typeface="微软雅黑" panose="020B0503020204020204" charset="-122"/>
                  <a:ea typeface="微软雅黑" panose="020B0503020204020204" charset="-122"/>
                </a:rPr>
                <a:t>种类</a:t>
              </a:r>
              <a:endParaRPr lang="zh-CN" altLang="en-US" sz="1800" b="1" dirty="0">
                <a:solidFill>
                  <a:srgbClr val="000099"/>
                </a:solidFill>
                <a:latin typeface="微软雅黑" panose="020B0503020204020204" charset="-122"/>
                <a:ea typeface="微软雅黑" panose="020B0503020204020204" charset="-122"/>
              </a:endParaRPr>
            </a:p>
          </p:txBody>
        </p:sp>
      </p:grpSp>
      <p:sp>
        <p:nvSpPr>
          <p:cNvPr id="23" name="Title 6"/>
          <p:cNvSpPr txBox="1"/>
          <p:nvPr>
            <p:custDataLst>
              <p:tags r:id="rId2"/>
            </p:custDataLst>
          </p:nvPr>
        </p:nvSpPr>
        <p:spPr>
          <a:xfrm>
            <a:off x="193942" y="130404"/>
            <a:ext cx="314579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三、基本无菌技术</a:t>
            </a:r>
            <a:endParaRPr lang="zh-CN" altLang="en-US" sz="3000" b="1">
              <a:solidFill>
                <a:schemeClr val="bg1"/>
              </a:solidFill>
              <a:latin typeface="+mj-ea"/>
              <a:ea typeface="+mj-ea"/>
              <a:sym typeface="+mn-ea"/>
            </a:endParaRPr>
          </a:p>
        </p:txBody>
      </p:sp>
    </p:spTree>
  </p:cSld>
  <p:clrMapOvr>
    <a:masterClrMapping/>
  </p:clrMapOvr>
  <p:transition spd="med">
    <p:strips dir="ru"/>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7" name="Rectangle 2"/>
          <p:cNvSpPr>
            <a:spLocks noGrp="1" noChangeArrowheads="1"/>
          </p:cNvSpPr>
          <p:nvPr>
            <p:ph type="title" idx="4294967295"/>
          </p:nvPr>
        </p:nvSpPr>
        <p:spPr>
          <a:xfrm>
            <a:off x="1148080" y="2203450"/>
            <a:ext cx="4224655" cy="675640"/>
          </a:xfrm>
        </p:spPr>
        <p:txBody>
          <a:bodyPr vert="horz" wrap="square" lIns="121920" tIns="60960" rIns="121920" bIns="6096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rgbClr val="000099"/>
                </a:solidFill>
                <a:effectLst/>
                <a:uLnTx/>
                <a:uFillTx/>
                <a:latin typeface="微软雅黑" panose="020B0503020204020204" charset="-122"/>
                <a:ea typeface="微软雅黑" panose="020B0503020204020204" charset="-122"/>
                <a:cs typeface="+mj-cs"/>
              </a:rPr>
              <a:t>无菌持物钳的</a:t>
            </a:r>
            <a:r>
              <a:rPr kumimoji="0" lang="zh-CN" altLang="en-US" sz="1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j-cs"/>
              </a:rPr>
              <a:t>存放</a:t>
            </a:r>
            <a:endParaRPr kumimoji="0" lang="zh-CN" altLang="en-US" sz="1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j-cs"/>
            </a:endParaRPr>
          </a:p>
        </p:txBody>
      </p:sp>
      <p:sp>
        <p:nvSpPr>
          <p:cNvPr id="88068" name="Rectangle 3"/>
          <p:cNvSpPr>
            <a:spLocks noGrp="1"/>
          </p:cNvSpPr>
          <p:nvPr>
            <p:ph idx="4294967295"/>
          </p:nvPr>
        </p:nvSpPr>
        <p:spPr>
          <a:xfrm>
            <a:off x="1148080" y="3139440"/>
            <a:ext cx="5094605" cy="1480820"/>
          </a:xfrm>
        </p:spPr>
        <p:txBody>
          <a:bodyPr vert="horz" wrap="square" lIns="121920" tIns="60960" rIns="121920" bIns="60960" anchor="t" anchorCtr="0"/>
          <a:p>
            <a:pPr eaLnBrk="1" hangingPunct="1">
              <a:lnSpc>
                <a:spcPct val="120000"/>
              </a:lnSpc>
              <a:buFont typeface="Wingdings" panose="05000000000000000000" pitchFamily="2" charset="2"/>
              <a:buNone/>
            </a:pPr>
            <a:r>
              <a:rPr lang="zh-CN" altLang="en-US" sz="1800" b="1" dirty="0">
                <a:latin typeface="微软雅黑" panose="020B0503020204020204" charset="-122"/>
                <a:ea typeface="微软雅黑" panose="020B0503020204020204" charset="-122"/>
                <a:cs typeface="微软雅黑" panose="020B0503020204020204" charset="-122"/>
              </a:rPr>
              <a:t>经压力蒸汽灭菌后放大口有盖容器内保存：</a:t>
            </a:r>
            <a:endParaRPr lang="zh-CN" altLang="en-US" sz="1800" b="1" dirty="0">
              <a:latin typeface="微软雅黑" panose="020B0503020204020204" charset="-122"/>
              <a:ea typeface="微软雅黑" panose="020B0503020204020204" charset="-122"/>
              <a:cs typeface="微软雅黑" panose="020B0503020204020204" charset="-122"/>
            </a:endParaRPr>
          </a:p>
          <a:p>
            <a:pPr eaLnBrk="1" hangingPunct="1">
              <a:lnSpc>
                <a:spcPct val="120000"/>
              </a:lnSpc>
              <a:buFont typeface="Wingdings" panose="05000000000000000000" pitchFamily="2" charset="2"/>
              <a:buNone/>
            </a:pPr>
            <a:r>
              <a:rPr lang="zh-CN" altLang="en-US" sz="1800" b="1" dirty="0">
                <a:solidFill>
                  <a:srgbClr val="006666"/>
                </a:solidFill>
                <a:latin typeface="微软雅黑" panose="020B0503020204020204" charset="-122"/>
                <a:ea typeface="微软雅黑" panose="020B0503020204020204" charset="-122"/>
                <a:cs typeface="微软雅黑" panose="020B0503020204020204" charset="-122"/>
              </a:rPr>
              <a:t>消毒液浸泡法：</a:t>
            </a:r>
            <a:r>
              <a:rPr lang="zh-CN" altLang="en-US" sz="1800" b="1" dirty="0">
                <a:latin typeface="微软雅黑" panose="020B0503020204020204" charset="-122"/>
                <a:ea typeface="微软雅黑" panose="020B0503020204020204" charset="-122"/>
                <a:cs typeface="微软雅黑" panose="020B0503020204020204" charset="-122"/>
              </a:rPr>
              <a:t>每周或每日更换</a:t>
            </a:r>
            <a:endParaRPr lang="zh-CN" altLang="en-US" sz="1800" b="1" dirty="0">
              <a:latin typeface="微软雅黑" panose="020B0503020204020204" charset="-122"/>
              <a:ea typeface="微软雅黑" panose="020B0503020204020204" charset="-122"/>
              <a:cs typeface="微软雅黑" panose="020B0503020204020204" charset="-122"/>
            </a:endParaRPr>
          </a:p>
          <a:p>
            <a:pPr eaLnBrk="1" hangingPunct="1">
              <a:lnSpc>
                <a:spcPct val="120000"/>
              </a:lnSpc>
              <a:buFont typeface="Wingdings" panose="05000000000000000000" pitchFamily="2" charset="2"/>
              <a:buNone/>
            </a:pPr>
            <a:r>
              <a:rPr lang="zh-CN" altLang="en-US" sz="1800" b="1" dirty="0">
                <a:solidFill>
                  <a:srgbClr val="006666"/>
                </a:solidFill>
                <a:latin typeface="微软雅黑" panose="020B0503020204020204" charset="-122"/>
                <a:ea typeface="微软雅黑" panose="020B0503020204020204" charset="-122"/>
                <a:cs typeface="微软雅黑" panose="020B0503020204020204" charset="-122"/>
              </a:rPr>
              <a:t>干罐法</a:t>
            </a:r>
            <a:r>
              <a:rPr lang="zh-CN" altLang="en-US" sz="1800" dirty="0">
                <a:solidFill>
                  <a:srgbClr val="006666"/>
                </a:solidFill>
                <a:latin typeface="微软雅黑" panose="020B0503020204020204" charset="-122"/>
                <a:ea typeface="微软雅黑" panose="020B0503020204020204" charset="-122"/>
                <a:cs typeface="微软雅黑" panose="020B0503020204020204" charset="-122"/>
              </a:rPr>
              <a:t> ：</a:t>
            </a:r>
            <a:r>
              <a:rPr lang="en-US" altLang="zh-CN" sz="1800" b="1" dirty="0">
                <a:latin typeface="微软雅黑" panose="020B0503020204020204" charset="-122"/>
                <a:ea typeface="微软雅黑" panose="020B0503020204020204" charset="-122"/>
                <a:cs typeface="微软雅黑" panose="020B0503020204020204" charset="-122"/>
              </a:rPr>
              <a:t>4</a:t>
            </a:r>
            <a:r>
              <a:rPr lang="zh-CN" altLang="en-US" sz="1800" b="1" dirty="0">
                <a:latin typeface="微软雅黑" panose="020B0503020204020204" charset="-122"/>
                <a:ea typeface="微软雅黑" panose="020B0503020204020204" charset="-122"/>
                <a:cs typeface="微软雅黑" panose="020B0503020204020204" charset="-122"/>
              </a:rPr>
              <a:t>～</a:t>
            </a:r>
            <a:r>
              <a:rPr lang="en-US" altLang="zh-CN" sz="1800" b="1" dirty="0">
                <a:latin typeface="微软雅黑" panose="020B0503020204020204" charset="-122"/>
                <a:ea typeface="微软雅黑" panose="020B0503020204020204" charset="-122"/>
                <a:cs typeface="微软雅黑" panose="020B0503020204020204" charset="-122"/>
              </a:rPr>
              <a:t>6h</a:t>
            </a:r>
            <a:r>
              <a:rPr lang="zh-CN" altLang="en-US" sz="1800" b="1" dirty="0">
                <a:latin typeface="微软雅黑" panose="020B0503020204020204" charset="-122"/>
                <a:ea typeface="微软雅黑" panose="020B0503020204020204" charset="-122"/>
                <a:cs typeface="微软雅黑" panose="020B0503020204020204" charset="-122"/>
              </a:rPr>
              <a:t>更换</a:t>
            </a:r>
            <a:r>
              <a:rPr lang="zh-CN" altLang="en-US" sz="1800" dirty="0">
                <a:latin typeface="微软雅黑" panose="020B0503020204020204" charset="-122"/>
                <a:ea typeface="微软雅黑" panose="020B0503020204020204" charset="-122"/>
                <a:cs typeface="微软雅黑" panose="020B0503020204020204" charset="-122"/>
              </a:rPr>
              <a:t> </a:t>
            </a:r>
            <a:endParaRPr lang="zh-CN" altLang="en-US" sz="1800" dirty="0">
              <a:latin typeface="微软雅黑" panose="020B0503020204020204" charset="-122"/>
              <a:ea typeface="微软雅黑" panose="020B0503020204020204" charset="-122"/>
              <a:cs typeface="微软雅黑" panose="020B0503020204020204" charset="-122"/>
            </a:endParaRPr>
          </a:p>
        </p:txBody>
      </p:sp>
      <p:pic>
        <p:nvPicPr>
          <p:cNvPr id="94212" name="Picture 4" descr="05-3-10"/>
          <p:cNvPicPr>
            <a:picLocks noChangeAspect="1" noChangeArrowheads="1"/>
          </p:cNvPicPr>
          <p:nvPr/>
        </p:nvPicPr>
        <p:blipFill>
          <a:blip r:embed="rId1"/>
          <a:srcRect/>
          <a:stretch>
            <a:fillRect/>
          </a:stretch>
        </p:blipFill>
        <p:spPr bwMode="auto">
          <a:xfrm>
            <a:off x="7968192" y="1485477"/>
            <a:ext cx="3067049" cy="4491568"/>
          </a:xfrm>
          <a:prstGeom prst="rect">
            <a:avLst/>
          </a:prstGeom>
          <a:ln>
            <a:noFill/>
          </a:ln>
          <a:effectLst>
            <a:softEdge rad="112500"/>
          </a:effectLst>
        </p:spPr>
      </p:pic>
      <p:sp>
        <p:nvSpPr>
          <p:cNvPr id="23" name="Title 6"/>
          <p:cNvSpPr txBox="1"/>
          <p:nvPr>
            <p:custDataLst>
              <p:tags r:id="rId2"/>
            </p:custDataLst>
          </p:nvPr>
        </p:nvSpPr>
        <p:spPr>
          <a:xfrm>
            <a:off x="193942" y="130404"/>
            <a:ext cx="314579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三、基本无菌技术</a:t>
            </a:r>
            <a:endParaRPr lang="zh-CN" altLang="en-US" sz="3000" b="1">
              <a:solidFill>
                <a:schemeClr val="bg1"/>
              </a:solidFill>
              <a:latin typeface="+mj-ea"/>
              <a:ea typeface="+mj-ea"/>
              <a:sym typeface="+mn-ea"/>
            </a:endParaRPr>
          </a:p>
        </p:txBody>
      </p:sp>
    </p:spTree>
  </p:cSld>
  <p:clrMapOvr>
    <a:masterClrMapping/>
  </p:clrMapOvr>
  <p:transition spd="med">
    <p:wheel spokes="8"/>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1" name="Rectangle 2"/>
          <p:cNvSpPr>
            <a:spLocks noGrp="1" noChangeArrowheads="1"/>
          </p:cNvSpPr>
          <p:nvPr>
            <p:ph type="title" idx="4294967295"/>
          </p:nvPr>
        </p:nvSpPr>
        <p:spPr>
          <a:xfrm>
            <a:off x="775970" y="1125220"/>
            <a:ext cx="4319905" cy="596265"/>
          </a:xfrm>
        </p:spPr>
        <p:txBody>
          <a:bodyPr vert="horz" wrap="square" lIns="121920" tIns="60960" rIns="121920" bIns="6096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rgbClr val="000099"/>
                </a:solidFill>
                <a:effectLst/>
                <a:uLnTx/>
                <a:uFillTx/>
                <a:latin typeface="+mn-ea"/>
                <a:ea typeface="+mn-ea"/>
                <a:cs typeface="+mj-cs"/>
              </a:rPr>
              <a:t>无菌持物钳的</a:t>
            </a:r>
            <a:r>
              <a:rPr kumimoji="0" lang="zh-CN" altLang="en-US" sz="1800" b="1" i="0" u="none" strike="noStrike" kern="1200" cap="none" spc="0" normalizeH="0" baseline="0" noProof="0" dirty="0" smtClean="0">
                <a:ln>
                  <a:noFill/>
                </a:ln>
                <a:solidFill>
                  <a:srgbClr val="FF0000"/>
                </a:solidFill>
                <a:effectLst/>
                <a:uLnTx/>
                <a:uFillTx/>
                <a:latin typeface="+mn-ea"/>
                <a:ea typeface="+mn-ea"/>
                <a:cs typeface="+mj-cs"/>
              </a:rPr>
              <a:t>使用</a:t>
            </a:r>
            <a:endParaRPr kumimoji="0" lang="zh-CN" altLang="en-US" sz="1800" b="1" i="0" u="none" strike="noStrike" kern="1200" cap="none" spc="0" normalizeH="0" baseline="0" noProof="0" dirty="0" smtClean="0">
              <a:ln>
                <a:noFill/>
              </a:ln>
              <a:solidFill>
                <a:srgbClr val="FF0000"/>
              </a:solidFill>
              <a:effectLst/>
              <a:uLnTx/>
              <a:uFillTx/>
              <a:latin typeface="+mn-ea"/>
              <a:ea typeface="+mn-ea"/>
              <a:cs typeface="+mj-cs"/>
            </a:endParaRPr>
          </a:p>
        </p:txBody>
      </p:sp>
      <p:grpSp>
        <p:nvGrpSpPr>
          <p:cNvPr id="89092" name="Group 15"/>
          <p:cNvGrpSpPr/>
          <p:nvPr/>
        </p:nvGrpSpPr>
        <p:grpSpPr>
          <a:xfrm>
            <a:off x="821055" y="2061210"/>
            <a:ext cx="3001645" cy="2109282"/>
            <a:chOff x="295" y="814"/>
            <a:chExt cx="1587" cy="1419"/>
          </a:xfrm>
        </p:grpSpPr>
        <p:pic>
          <p:nvPicPr>
            <p:cNvPr id="90123" name="Picture 8" descr="image004"/>
            <p:cNvPicPr>
              <a:picLocks noChangeAspect="1" noChangeArrowheads="1"/>
            </p:cNvPicPr>
            <p:nvPr/>
          </p:nvPicPr>
          <p:blipFill>
            <a:blip r:embed="rId1"/>
            <a:srcRect/>
            <a:stretch>
              <a:fillRect/>
            </a:stretch>
          </p:blipFill>
          <p:spPr bwMode="auto">
            <a:xfrm>
              <a:off x="295" y="814"/>
              <a:ext cx="1587" cy="1414"/>
            </a:xfrm>
            <a:prstGeom prst="rect">
              <a:avLst/>
            </a:prstGeom>
            <a:ln>
              <a:noFill/>
            </a:ln>
            <a:effectLst>
              <a:softEdge rad="112500"/>
            </a:effectLst>
          </p:spPr>
        </p:pic>
        <p:sp>
          <p:nvSpPr>
            <p:cNvPr id="89101" name="Rectangle 9"/>
            <p:cNvSpPr/>
            <p:nvPr/>
          </p:nvSpPr>
          <p:spPr>
            <a:xfrm>
              <a:off x="385" y="2160"/>
              <a:ext cx="143" cy="73"/>
            </a:xfrm>
            <a:prstGeom prst="rect">
              <a:avLst/>
            </a:prstGeom>
            <a:noFill/>
            <a:ln w="9525">
              <a:noFill/>
            </a:ln>
          </p:spPr>
          <p:txBody>
            <a:bodyPr wrap="square">
              <a:spAutoFit/>
            </a:bodyPr>
            <a:p>
              <a:pPr eaLnBrk="0" hangingPunct="0">
                <a:lnSpc>
                  <a:spcPct val="120000"/>
                </a:lnSpc>
              </a:pPr>
              <a:r>
                <a:rPr lang="zh-CN" altLang="en-US" sz="100" b="1" dirty="0">
                  <a:latin typeface="Tahoma" panose="020B0604030504040204" pitchFamily="34" charset="0"/>
                </a:rPr>
                <a:t>取、放时应</a:t>
              </a:r>
              <a:r>
                <a:rPr lang="zh-CN" altLang="en-US" sz="100" b="1" dirty="0">
                  <a:solidFill>
                    <a:srgbClr val="B32E13"/>
                  </a:solidFill>
                  <a:latin typeface="Tahoma" panose="020B0604030504040204" pitchFamily="34" charset="0"/>
                </a:rPr>
                <a:t>前端闭合</a:t>
              </a:r>
              <a:endParaRPr lang="zh-CN" altLang="en-US" sz="100" b="1" dirty="0">
                <a:solidFill>
                  <a:srgbClr val="B32E13"/>
                </a:solidFill>
                <a:latin typeface="Tahoma" panose="020B0604030504040204" pitchFamily="34" charset="0"/>
              </a:endParaRPr>
            </a:p>
          </p:txBody>
        </p:sp>
      </p:grpSp>
      <p:grpSp>
        <p:nvGrpSpPr>
          <p:cNvPr id="89093" name="Group 16"/>
          <p:cNvGrpSpPr/>
          <p:nvPr/>
        </p:nvGrpSpPr>
        <p:grpSpPr>
          <a:xfrm>
            <a:off x="4224020" y="3141345"/>
            <a:ext cx="3813175" cy="2190848"/>
            <a:chOff x="1882" y="1344"/>
            <a:chExt cx="2016" cy="1474"/>
          </a:xfrm>
        </p:grpSpPr>
        <p:sp>
          <p:nvSpPr>
            <p:cNvPr id="89098" name="Rectangle 10"/>
            <p:cNvSpPr/>
            <p:nvPr/>
          </p:nvSpPr>
          <p:spPr>
            <a:xfrm>
              <a:off x="2200" y="2745"/>
              <a:ext cx="143" cy="73"/>
            </a:xfrm>
            <a:prstGeom prst="rect">
              <a:avLst/>
            </a:prstGeom>
            <a:noFill/>
            <a:ln w="9525">
              <a:noFill/>
            </a:ln>
          </p:spPr>
          <p:txBody>
            <a:bodyPr wrap="square">
              <a:spAutoFit/>
            </a:bodyPr>
            <a:p>
              <a:pPr eaLnBrk="0" hangingPunct="0">
                <a:lnSpc>
                  <a:spcPct val="120000"/>
                </a:lnSpc>
              </a:pPr>
              <a:r>
                <a:rPr lang="zh-CN" altLang="en-US" sz="100" b="1" dirty="0">
                  <a:latin typeface="Tahoma" panose="020B0604030504040204" pitchFamily="34" charset="0"/>
                </a:rPr>
                <a:t>使用时保持</a:t>
              </a:r>
              <a:r>
                <a:rPr lang="zh-CN" altLang="en-US" sz="100" b="1" dirty="0">
                  <a:solidFill>
                    <a:srgbClr val="B32E13"/>
                  </a:solidFill>
                  <a:latin typeface="Tahoma" panose="020B0604030504040204" pitchFamily="34" charset="0"/>
                </a:rPr>
                <a:t>钳端向下</a:t>
              </a:r>
              <a:endParaRPr lang="zh-CN" altLang="en-US" sz="100" b="1" dirty="0">
                <a:solidFill>
                  <a:srgbClr val="B32E13"/>
                </a:solidFill>
                <a:latin typeface="Tahoma" panose="020B0604030504040204" pitchFamily="34" charset="0"/>
              </a:endParaRPr>
            </a:p>
          </p:txBody>
        </p:sp>
        <p:pic>
          <p:nvPicPr>
            <p:cNvPr id="90122" name="Picture 13" descr="image060"/>
            <p:cNvPicPr>
              <a:picLocks noChangeAspect="1" noChangeArrowheads="1"/>
            </p:cNvPicPr>
            <p:nvPr/>
          </p:nvPicPr>
          <p:blipFill>
            <a:blip r:embed="rId2"/>
            <a:srcRect/>
            <a:stretch>
              <a:fillRect/>
            </a:stretch>
          </p:blipFill>
          <p:spPr bwMode="auto">
            <a:xfrm>
              <a:off x="1882" y="1344"/>
              <a:ext cx="2016" cy="1436"/>
            </a:xfrm>
            <a:prstGeom prst="rect">
              <a:avLst/>
            </a:prstGeom>
            <a:ln>
              <a:noFill/>
            </a:ln>
            <a:effectLst>
              <a:softEdge rad="112500"/>
            </a:effectLst>
          </p:spPr>
        </p:pic>
      </p:grpSp>
      <p:grpSp>
        <p:nvGrpSpPr>
          <p:cNvPr id="89094" name="Group 17"/>
          <p:cNvGrpSpPr/>
          <p:nvPr/>
        </p:nvGrpSpPr>
        <p:grpSpPr>
          <a:xfrm>
            <a:off x="8438515" y="3933190"/>
            <a:ext cx="3258820" cy="2535555"/>
            <a:chOff x="3878" y="1933"/>
            <a:chExt cx="1723" cy="1706"/>
          </a:xfrm>
        </p:grpSpPr>
        <p:pic>
          <p:nvPicPr>
            <p:cNvPr id="90119" name="Picture 3" descr="05-3-15"/>
            <p:cNvPicPr>
              <a:picLocks noChangeAspect="1" noChangeArrowheads="1"/>
            </p:cNvPicPr>
            <p:nvPr/>
          </p:nvPicPr>
          <p:blipFill>
            <a:blip r:embed="rId3"/>
            <a:srcRect/>
            <a:stretch>
              <a:fillRect/>
            </a:stretch>
          </p:blipFill>
          <p:spPr bwMode="auto">
            <a:xfrm>
              <a:off x="3878" y="1933"/>
              <a:ext cx="1723" cy="1706"/>
            </a:xfrm>
            <a:prstGeom prst="rect">
              <a:avLst/>
            </a:prstGeom>
            <a:ln>
              <a:noFill/>
            </a:ln>
            <a:effectLst>
              <a:softEdge rad="112500"/>
            </a:effectLst>
          </p:spPr>
        </p:pic>
        <p:sp>
          <p:nvSpPr>
            <p:cNvPr id="89097" name="Rectangle 12"/>
            <p:cNvSpPr/>
            <p:nvPr/>
          </p:nvSpPr>
          <p:spPr>
            <a:xfrm>
              <a:off x="4140" y="3556"/>
              <a:ext cx="1298" cy="82"/>
            </a:xfrm>
            <a:prstGeom prst="rect">
              <a:avLst/>
            </a:prstGeom>
            <a:noFill/>
            <a:ln w="9525">
              <a:noFill/>
            </a:ln>
          </p:spPr>
          <p:txBody>
            <a:bodyPr>
              <a:spAutoFit/>
            </a:bodyPr>
            <a:p>
              <a:r>
                <a:rPr lang="zh-CN" altLang="en-US" sz="100" b="1" dirty="0">
                  <a:latin typeface="Tahoma" panose="020B0604030504040204" pitchFamily="34" charset="0"/>
                </a:rPr>
                <a:t>只能夹取无菌物品</a:t>
              </a:r>
              <a:endParaRPr lang="zh-CN" altLang="en-US" sz="100" b="1" dirty="0">
                <a:latin typeface="Tahoma" panose="020B0604030504040204" pitchFamily="34" charset="0"/>
              </a:endParaRPr>
            </a:p>
            <a:p>
              <a:r>
                <a:rPr lang="zh-CN" altLang="en-US" sz="100" b="1" dirty="0">
                  <a:latin typeface="Tahoma" panose="020B0604030504040204" pitchFamily="34" charset="0"/>
                </a:rPr>
                <a:t>   </a:t>
              </a:r>
              <a:r>
                <a:rPr lang="zh-CN" altLang="en-US" sz="100" b="1" dirty="0">
                  <a:solidFill>
                    <a:srgbClr val="B32E13"/>
                  </a:solidFill>
                  <a:latin typeface="Tahoma" panose="020B0604030504040204" pitchFamily="34" charset="0"/>
                </a:rPr>
                <a:t>不能夹取油纱布</a:t>
              </a:r>
              <a:endParaRPr lang="zh-CN" altLang="en-US" sz="100" b="1" dirty="0">
                <a:solidFill>
                  <a:srgbClr val="B32E13"/>
                </a:solidFill>
                <a:latin typeface="Tahoma" panose="020B0604030504040204" pitchFamily="34" charset="0"/>
              </a:endParaRPr>
            </a:p>
          </p:txBody>
        </p:sp>
      </p:grpSp>
      <p:sp>
        <p:nvSpPr>
          <p:cNvPr id="23" name="Title 6"/>
          <p:cNvSpPr txBox="1"/>
          <p:nvPr>
            <p:custDataLst>
              <p:tags r:id="rId4"/>
            </p:custDataLst>
          </p:nvPr>
        </p:nvSpPr>
        <p:spPr>
          <a:xfrm>
            <a:off x="193942" y="130404"/>
            <a:ext cx="314579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三、基本无菌技术</a:t>
            </a:r>
            <a:endParaRPr lang="zh-CN" altLang="en-US" sz="3000" b="1">
              <a:solidFill>
                <a:schemeClr val="bg1"/>
              </a:solidFill>
              <a:latin typeface="+mj-ea"/>
              <a:ea typeface="+mj-ea"/>
              <a:sym typeface="+mn-ea"/>
            </a:endParaRPr>
          </a:p>
        </p:txBody>
      </p:sp>
    </p:spTree>
  </p:cSld>
  <p:clrMapOvr>
    <a:masterClrMapping/>
  </p:clrMapOvr>
  <p:transition spd="med">
    <p:wheel spokes="8"/>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护理情境</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 name="矩形 91"/>
          <p:cNvSpPr/>
          <p:nvPr>
            <p:custDataLst>
              <p:tags r:id="rId2"/>
            </p:custDataLst>
          </p:nvPr>
        </p:nvSpPr>
        <p:spPr>
          <a:xfrm>
            <a:off x="336550" y="1574165"/>
            <a:ext cx="11518900" cy="434657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sp>
        <p:nvSpPr>
          <p:cNvPr id="2" name="文本框 1"/>
          <p:cNvSpPr txBox="1"/>
          <p:nvPr/>
        </p:nvSpPr>
        <p:spPr>
          <a:xfrm>
            <a:off x="4295775" y="2060575"/>
            <a:ext cx="7021830" cy="3461385"/>
          </a:xfrm>
          <a:prstGeom prst="rect">
            <a:avLst/>
          </a:prstGeom>
          <a:noFill/>
        </p:spPr>
        <p:txBody>
          <a:bodyPr wrap="square" rtlCol="0">
            <a:spAutoFit/>
          </a:bodyPr>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部分手术器械及物品的灭菌效果未实施有效监测，手术用的外科手消毒剂不达标；忽视院内感染管理，规章制度不健全、不落实，医务人员感染防控意识淡薄等。</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b="1">
                <a:solidFill>
                  <a:schemeClr val="accent1"/>
                </a:solidFill>
                <a:latin typeface="微软雅黑" panose="020B0503020204020204" charset="-122"/>
                <a:ea typeface="微软雅黑" panose="020B0503020204020204" charset="-122"/>
                <a:cs typeface="微软雅黑" panose="020B0503020204020204" charset="-122"/>
              </a:rPr>
              <a:t>情境思考</a:t>
            </a:r>
            <a:endParaRPr lang="zh-CN" altLang="en-US" sz="2000" b="1">
              <a:solidFill>
                <a:schemeClr val="accent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1. 4 名接受剖宫产手术的产妇发生的术后切口感染属于哪种性质的感染？</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2. 手术切口感染是否可以预防？可以采取哪些措施防止这类事件的发生？</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3"/>
            </p:custDataLst>
          </p:nvPr>
        </p:nvPicPr>
        <p:blipFill>
          <a:blip r:embed="rId4"/>
          <a:stretch>
            <a:fillRect/>
          </a:stretch>
        </p:blipFill>
        <p:spPr>
          <a:xfrm>
            <a:off x="1127760" y="2060575"/>
            <a:ext cx="2286000" cy="3629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7" name="Rectangle 2"/>
          <p:cNvSpPr>
            <a:spLocks noChangeArrowheads="1"/>
          </p:cNvSpPr>
          <p:nvPr/>
        </p:nvSpPr>
        <p:spPr bwMode="auto">
          <a:xfrm>
            <a:off x="590127" y="1892301"/>
            <a:ext cx="6242051" cy="115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rgbClr val="000099"/>
                </a:solidFill>
                <a:effectLst/>
                <a:uLnTx/>
                <a:uFillTx/>
                <a:latin typeface="+mn-ea"/>
                <a:ea typeface="+mn-ea"/>
                <a:cs typeface="+mn-cs"/>
              </a:rPr>
              <a:t>使用无菌持物钳的</a:t>
            </a:r>
            <a:r>
              <a:rPr kumimoji="0" lang="zh-CN" altLang="en-US" sz="1800" b="1" i="0" u="none" strike="noStrike" kern="1200" cap="none" spc="0" normalizeH="0" baseline="0" noProof="0" dirty="0" smtClean="0">
                <a:ln>
                  <a:noFill/>
                </a:ln>
                <a:solidFill>
                  <a:srgbClr val="FF0000"/>
                </a:solidFill>
                <a:effectLst/>
                <a:uLnTx/>
                <a:uFillTx/>
                <a:latin typeface="+mn-ea"/>
                <a:ea typeface="+mn-ea"/>
                <a:cs typeface="+mn-cs"/>
              </a:rPr>
              <a:t>注意事项</a:t>
            </a:r>
            <a:endParaRPr kumimoji="0" lang="zh-CN" altLang="en-US" sz="18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95238" name="Text Box 11"/>
          <p:cNvSpPr txBox="1">
            <a:spLocks noChangeArrowheads="1"/>
          </p:cNvSpPr>
          <p:nvPr/>
        </p:nvSpPr>
        <p:spPr bwMode="auto">
          <a:xfrm>
            <a:off x="589915" y="3141980"/>
            <a:ext cx="678116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1</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．到远处取物时，应将持物钳和容器一起移动。</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2</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．不可用无菌持物钳夹取油纱布；也不可用于换药或消毒皮肤。</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3</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．使用过程中，无菌持物钳应保持在使用者胸腹部水平。</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4</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．无菌持物钳如被污染或可疑污染，应重新灭菌。</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130404"/>
            <a:ext cx="314579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三、基本无菌技术</a:t>
            </a:r>
            <a:endParaRPr lang="zh-CN" altLang="en-US" sz="3000" b="1">
              <a:solidFill>
                <a:schemeClr val="bg1"/>
              </a:solidFill>
              <a:latin typeface="+mj-ea"/>
              <a:ea typeface="+mj-ea"/>
              <a:sym typeface="+mn-ea"/>
            </a:endParaRPr>
          </a:p>
        </p:txBody>
      </p:sp>
      <p:pic>
        <p:nvPicPr>
          <p:cNvPr id="103" name="图片 102"/>
          <p:cNvPicPr/>
          <p:nvPr/>
        </p:nvPicPr>
        <p:blipFill>
          <a:blip r:embed="rId2"/>
          <a:stretch>
            <a:fillRect/>
          </a:stretch>
        </p:blipFill>
        <p:spPr>
          <a:xfrm>
            <a:off x="7752080" y="2132965"/>
            <a:ext cx="3425190" cy="3197860"/>
          </a:xfrm>
          <a:prstGeom prst="rect">
            <a:avLst/>
          </a:prstGeom>
          <a:noFill/>
          <a:ln w="9525">
            <a:noFill/>
          </a:ln>
        </p:spPr>
      </p:pic>
    </p:spTree>
  </p:cSld>
  <p:clrMapOvr>
    <a:masterClrMapping/>
  </p:clrMapOvr>
  <p:transition spd="med">
    <p:wheel spokes="3"/>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9" name="Rectangle 3"/>
          <p:cNvSpPr>
            <a:spLocks noGrp="1" noRot="1" noChangeArrowheads="1"/>
          </p:cNvSpPr>
          <p:nvPr>
            <p:ph idx="4294967295"/>
          </p:nvPr>
        </p:nvSpPr>
        <p:spPr>
          <a:xfrm>
            <a:off x="622935" y="3284220"/>
            <a:ext cx="5813425" cy="1234440"/>
          </a:xfrm>
        </p:spPr>
        <p:txBody>
          <a:bodyPr vert="horz" wrap="square" lIns="121920" tIns="60960" rIns="121920" bIns="60960" numCol="1" anchor="t" anchorCtr="0" compatLnSpc="1">
            <a:normAutofit fontScale="90000"/>
          </a:bodyPr>
          <a:lstStyle/>
          <a:p>
            <a:pPr marL="742950" marR="0" lvl="1" indent="-285750" algn="l" defTabSz="914400" rtl="0" eaLnBrk="1" fontAlgn="base" latinLnBrk="0" hangingPunct="1">
              <a:lnSpc>
                <a:spcPct val="150000"/>
              </a:lnSpc>
              <a:spcBef>
                <a:spcPct val="20000"/>
              </a:spcBef>
              <a:spcAft>
                <a:spcPct val="0"/>
              </a:spcAft>
              <a:buClrTx/>
              <a:buSzTx/>
              <a:buFont typeface="Wingdings" panose="05000000000000000000" pitchFamily="2" charset="2"/>
              <a:buNone/>
              <a:defRPr/>
            </a:pPr>
            <a:r>
              <a:rPr kumimoji="0" lang="zh-CN" altLang="en-US" sz="1800" b="1" i="0" u="none" strike="noStrike" kern="1200" cap="none" spc="0" normalizeH="0" baseline="0" noProof="0" dirty="0" smtClean="0">
                <a:ln>
                  <a:noFill/>
                </a:ln>
                <a:solidFill>
                  <a:srgbClr val="0000CC"/>
                </a:solidFill>
                <a:effectLst/>
                <a:uLnTx/>
                <a:uFillTx/>
                <a:latin typeface="+mn-ea"/>
                <a:ea typeface="+mn-ea"/>
                <a:cs typeface="+mn-cs"/>
              </a:rPr>
              <a:t>目的：</a:t>
            </a:r>
            <a:endParaRPr kumimoji="0" lang="zh-CN" altLang="en-US" sz="1800" b="1" i="0" u="none" strike="noStrike" kern="1200" cap="none" spc="0" normalizeH="0" baseline="0" noProof="0" dirty="0" smtClean="0">
              <a:ln>
                <a:noFill/>
              </a:ln>
              <a:solidFill>
                <a:srgbClr val="0000CC"/>
              </a:solidFill>
              <a:effectLst/>
              <a:uLnTx/>
              <a:uFillTx/>
              <a:latin typeface="+mn-ea"/>
              <a:ea typeface="+mn-ea"/>
              <a:cs typeface="+mn-cs"/>
            </a:endParaRPr>
          </a:p>
          <a:p>
            <a:pPr marL="742950" marR="0" lvl="1" indent="-285750" algn="l" defTabSz="914400" rtl="0" eaLnBrk="1" fontAlgn="base" latinLnBrk="0" hangingPunct="1">
              <a:lnSpc>
                <a:spcPct val="150000"/>
              </a:lnSpc>
              <a:spcBef>
                <a:spcPct val="20000"/>
              </a:spcBef>
              <a:spcAft>
                <a:spcPct val="0"/>
              </a:spcAft>
              <a:buClrTx/>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用于盛放无菌物品，保持已灭菌的物品处于无菌状态</a:t>
            </a:r>
            <a:r>
              <a:rPr kumimoji="0" lang="zh-CN" altLang="en-US" sz="1800" b="0"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96260" name="矩形 4"/>
          <p:cNvSpPr>
            <a:spLocks noChangeArrowheads="1"/>
          </p:cNvSpPr>
          <p:nvPr/>
        </p:nvSpPr>
        <p:spPr bwMode="auto">
          <a:xfrm>
            <a:off x="622935" y="2418715"/>
            <a:ext cx="1527810"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rgbClr val="FF0000"/>
                </a:solidFill>
                <a:effectLst/>
                <a:uLnTx/>
                <a:uFillTx/>
                <a:latin typeface="+mn-ea"/>
                <a:ea typeface="+mn-ea"/>
                <a:cs typeface="+mn-cs"/>
              </a:rPr>
              <a:t>（二）无菌容器的使用</a:t>
            </a:r>
            <a:endParaRPr kumimoji="0" lang="zh-CN" altLang="en-US" sz="1800" b="1" i="0" u="none" strike="noStrike" kern="1200" cap="none" spc="0" normalizeH="0" baseline="0" noProof="0" dirty="0" smtClean="0">
              <a:ln>
                <a:noFill/>
              </a:ln>
              <a:solidFill>
                <a:srgbClr val="FF0000"/>
              </a:solidFill>
              <a:effectLst/>
              <a:uLnTx/>
              <a:uFillTx/>
              <a:latin typeface="+mn-ea"/>
              <a:ea typeface="+mn-ea"/>
              <a:cs typeface="+mn-cs"/>
            </a:endParaRPr>
          </a:p>
        </p:txBody>
      </p:sp>
      <p:pic>
        <p:nvPicPr>
          <p:cNvPr id="33797" name="无菌容器的使用.MPG">
            <a:hlinkClick r:id="" action="ppaction://media"/>
          </p:cNvPr>
          <p:cNvPicPr>
            <a:picLocks noRot="1" noChangeAspect="1"/>
          </p:cNvPicPr>
          <p:nvPr>
            <a:videoFile r:link="rId1"/>
            <p:extLst>
              <p:ext uri="{DAA4B4D4-6D71-4841-9C94-3DE7FCFB9230}">
                <p14:media xmlns:p14="http://schemas.microsoft.com/office/powerpoint/2010/main" r:link="rId2"/>
              </p:ext>
            </p:extLst>
          </p:nvPr>
        </p:nvPicPr>
        <p:blipFill>
          <a:blip r:embed="rId3"/>
          <a:stretch>
            <a:fillRect/>
          </a:stretch>
        </p:blipFill>
        <p:spPr>
          <a:xfrm>
            <a:off x="7679690" y="2204085"/>
            <a:ext cx="3666490" cy="2672080"/>
          </a:xfrm>
          <a:prstGeom prst="rect">
            <a:avLst/>
          </a:prstGeom>
          <a:noFill/>
          <a:ln w="9525">
            <a:noFill/>
          </a:ln>
        </p:spPr>
      </p:pic>
      <p:sp>
        <p:nvSpPr>
          <p:cNvPr id="23" name="Title 6"/>
          <p:cNvSpPr txBox="1"/>
          <p:nvPr>
            <p:custDataLst>
              <p:tags r:id="rId4"/>
            </p:custDataLst>
          </p:nvPr>
        </p:nvSpPr>
        <p:spPr>
          <a:xfrm>
            <a:off x="193942" y="130404"/>
            <a:ext cx="314579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三、基本无菌技术</a:t>
            </a:r>
            <a:endParaRPr lang="zh-CN" altLang="en-US" sz="3000" b="1">
              <a:solidFill>
                <a:schemeClr val="bg1"/>
              </a:solidFill>
              <a:latin typeface="+mj-ea"/>
              <a:ea typeface="+mj-ea"/>
              <a:sym typeface="+mn-ea"/>
            </a:endParaRPr>
          </a:p>
        </p:txBody>
      </p:sp>
    </p:spTree>
  </p:cSld>
  <p:clrMapOvr>
    <a:masterClrMapping/>
  </p:clrMapOvr>
  <p:transition>
    <p:split orient="vert"/>
  </p:transition>
  <p:timing>
    <p:tnLst>
      <p:par>
        <p:cTn id="1" dur="indefinite" restart="never" nodeType="tmRoot">
          <p:childTnLst>
            <p:seq concurrent="1" nextAc="seek">
              <p:cTn id="2" restart="whenNotActive" fill="hold" evtFilter="cancelBubble" nodeType="interactiveSeq">
                <p:stCondLst>
                  <p:cond evt="onClick" delay="0">
                    <p:tgtEl>
                      <p:spTgt spid="3379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3797"/>
                                        </p:tgtEl>
                                      </p:cBhvr>
                                    </p:cmd>
                                  </p:childTnLst>
                                </p:cTn>
                              </p:par>
                            </p:childTnLst>
                          </p:cTn>
                        </p:par>
                      </p:childTnLst>
                    </p:cTn>
                  </p:par>
                </p:childTnLst>
              </p:cTn>
              <p:nextCondLst>
                <p:cond evt="onClick" delay="0">
                  <p:tgtEl>
                    <p:spTgt spid="33797"/>
                  </p:tgtEl>
                </p:cond>
              </p:nextCondLst>
            </p:seq>
            <p:video>
              <p:cMediaNode>
                <p:cTn id="7" fill="hold" display="0">
                  <p:stCondLst>
                    <p:cond delay="indefinite"/>
                  </p:stCondLst>
                  <p:endCondLst>
                    <p:cond evt="onNext" delay="0">
                      <p:tgtEl>
                        <p:sldTgt/>
                      </p:tgtEl>
                    </p:cond>
                    <p:cond evt="onPrev" delay="0">
                      <p:tgtEl>
                        <p:sldTgt/>
                      </p:tgtEl>
                    </p:cond>
                  </p:endCondLst>
                </p:cTn>
                <p:tgtEl>
                  <p:spTgt spid="33797"/>
                </p:tgtEl>
              </p:cMediaNode>
            </p:video>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3" name="Text Box 6"/>
          <p:cNvSpPr txBox="1">
            <a:spLocks noChangeArrowheads="1"/>
          </p:cNvSpPr>
          <p:nvPr/>
        </p:nvSpPr>
        <p:spPr bwMode="auto">
          <a:xfrm>
            <a:off x="623782" y="1988821"/>
            <a:ext cx="375920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000099"/>
                </a:solidFill>
                <a:effectLst/>
                <a:uLnTx/>
                <a:uFillTx/>
                <a:latin typeface="+mn-ea"/>
                <a:ea typeface="+mn-ea"/>
                <a:cs typeface="+mn-cs"/>
              </a:rPr>
              <a:t>无菌容器的</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使用</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grpSp>
        <p:nvGrpSpPr>
          <p:cNvPr id="92164" name="Group 14"/>
          <p:cNvGrpSpPr/>
          <p:nvPr/>
        </p:nvGrpSpPr>
        <p:grpSpPr>
          <a:xfrm>
            <a:off x="5688330" y="1196975"/>
            <a:ext cx="6386830" cy="2935486"/>
            <a:chOff x="385" y="754"/>
            <a:chExt cx="3448" cy="1860"/>
          </a:xfrm>
        </p:grpSpPr>
        <p:pic>
          <p:nvPicPr>
            <p:cNvPr id="93193" name="Picture 8" descr="image058"/>
            <p:cNvPicPr>
              <a:picLocks noChangeAspect="1" noChangeArrowheads="1"/>
            </p:cNvPicPr>
            <p:nvPr/>
          </p:nvPicPr>
          <p:blipFill>
            <a:blip r:embed="rId1"/>
            <a:srcRect/>
            <a:stretch>
              <a:fillRect/>
            </a:stretch>
          </p:blipFill>
          <p:spPr bwMode="auto">
            <a:xfrm>
              <a:off x="385" y="754"/>
              <a:ext cx="1633" cy="1531"/>
            </a:xfrm>
            <a:prstGeom prst="rect">
              <a:avLst/>
            </a:prstGeom>
            <a:ln>
              <a:noFill/>
            </a:ln>
            <a:effectLst>
              <a:softEdge rad="112500"/>
            </a:effectLst>
          </p:spPr>
        </p:pic>
        <p:pic>
          <p:nvPicPr>
            <p:cNvPr id="93194" name="Picture 12" descr="image050"/>
            <p:cNvPicPr>
              <a:picLocks noChangeAspect="1" noChangeArrowheads="1"/>
            </p:cNvPicPr>
            <p:nvPr/>
          </p:nvPicPr>
          <p:blipFill>
            <a:blip r:embed="rId2"/>
            <a:srcRect/>
            <a:stretch>
              <a:fillRect/>
            </a:stretch>
          </p:blipFill>
          <p:spPr bwMode="auto">
            <a:xfrm>
              <a:off x="1927" y="754"/>
              <a:ext cx="1906" cy="1548"/>
            </a:xfrm>
            <a:prstGeom prst="rect">
              <a:avLst/>
            </a:prstGeom>
            <a:ln>
              <a:noFill/>
            </a:ln>
            <a:effectLst>
              <a:softEdge rad="112500"/>
            </a:effectLst>
          </p:spPr>
        </p:pic>
        <p:sp>
          <p:nvSpPr>
            <p:cNvPr id="97292" name="Text Box 11"/>
            <p:cNvSpPr txBox="1">
              <a:spLocks noChangeArrowheads="1"/>
            </p:cNvSpPr>
            <p:nvPr/>
          </p:nvSpPr>
          <p:spPr bwMode="auto">
            <a:xfrm>
              <a:off x="436" y="2205"/>
              <a:ext cx="3330"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对侧向近侧（或由一侧向另一侧）</a:t>
              </a:r>
              <a:endParaRPr kumimoji="0" lang="en-US" altLang="zh-CN" sz="18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打开无菌容器盖</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grpSp>
      <p:grpSp>
        <p:nvGrpSpPr>
          <p:cNvPr id="92165" name="Group 16"/>
          <p:cNvGrpSpPr/>
          <p:nvPr/>
        </p:nvGrpSpPr>
        <p:grpSpPr>
          <a:xfrm>
            <a:off x="478155" y="3933825"/>
            <a:ext cx="5972175" cy="2404341"/>
            <a:chOff x="160" y="2434"/>
            <a:chExt cx="3479" cy="1552"/>
          </a:xfrm>
        </p:grpSpPr>
        <p:pic>
          <p:nvPicPr>
            <p:cNvPr id="99330" name="Picture 3" descr="05-3-14"/>
            <p:cNvPicPr>
              <a:picLocks noChangeAspect="1" noChangeArrowheads="1"/>
            </p:cNvPicPr>
            <p:nvPr/>
          </p:nvPicPr>
          <p:blipFill>
            <a:blip r:embed="rId3"/>
            <a:srcRect/>
            <a:stretch>
              <a:fillRect/>
            </a:stretch>
          </p:blipFill>
          <p:spPr bwMode="auto">
            <a:xfrm>
              <a:off x="1884" y="2434"/>
              <a:ext cx="1755" cy="1358"/>
            </a:xfrm>
            <a:prstGeom prst="rect">
              <a:avLst/>
            </a:prstGeom>
            <a:ln>
              <a:noFill/>
            </a:ln>
            <a:effectLst>
              <a:softEdge rad="112500"/>
            </a:effectLst>
          </p:spPr>
        </p:pic>
        <p:pic>
          <p:nvPicPr>
            <p:cNvPr id="101378" name="Picture 2" descr="05-3-13"/>
            <p:cNvPicPr>
              <a:picLocks noChangeAspect="1" noChangeArrowheads="1"/>
            </p:cNvPicPr>
            <p:nvPr/>
          </p:nvPicPr>
          <p:blipFill>
            <a:blip r:embed="rId4"/>
            <a:srcRect/>
            <a:stretch>
              <a:fillRect/>
            </a:stretch>
          </p:blipFill>
          <p:spPr bwMode="auto">
            <a:xfrm>
              <a:off x="160" y="2435"/>
              <a:ext cx="1811" cy="1358"/>
            </a:xfrm>
            <a:prstGeom prst="rect">
              <a:avLst/>
            </a:prstGeom>
            <a:ln>
              <a:noFill/>
            </a:ln>
            <a:effectLst>
              <a:softEdge rad="112500"/>
            </a:effectLst>
          </p:spPr>
        </p:pic>
        <p:sp>
          <p:nvSpPr>
            <p:cNvPr id="97289" name="Text Box 15"/>
            <p:cNvSpPr txBox="1">
              <a:spLocks noChangeArrowheads="1"/>
            </p:cNvSpPr>
            <p:nvPr/>
          </p:nvSpPr>
          <p:spPr bwMode="auto">
            <a:xfrm>
              <a:off x="180" y="3748"/>
              <a:ext cx="3375"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盖的内面朝上放于操作台稳妥处，或拿在手上</a:t>
              </a:r>
              <a:r>
                <a:rPr kumimoji="0" lang="zh-CN" altLang="en-US" sz="1800" b="0"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1800" b="0" i="0" u="none" strike="noStrike" kern="1200" cap="none" spc="0" normalizeH="0" baseline="0" noProof="0" dirty="0" smtClean="0">
                <a:ln>
                  <a:noFill/>
                </a:ln>
                <a:solidFill>
                  <a:schemeClr val="tx1"/>
                </a:solidFill>
                <a:effectLst/>
                <a:uLnTx/>
                <a:uFillTx/>
                <a:latin typeface="+mn-ea"/>
                <a:ea typeface="+mn-ea"/>
                <a:cs typeface="+mn-cs"/>
              </a:endParaRPr>
            </a:p>
          </p:txBody>
        </p:sp>
      </p:grpSp>
      <p:sp>
        <p:nvSpPr>
          <p:cNvPr id="23" name="Title 6"/>
          <p:cNvSpPr txBox="1"/>
          <p:nvPr>
            <p:custDataLst>
              <p:tags r:id="rId5"/>
            </p:custDataLst>
          </p:nvPr>
        </p:nvSpPr>
        <p:spPr>
          <a:xfrm>
            <a:off x="193942" y="130404"/>
            <a:ext cx="314579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三、基本无菌技术</a:t>
            </a:r>
            <a:endParaRPr lang="zh-CN" altLang="en-US" sz="3000" b="1">
              <a:solidFill>
                <a:schemeClr val="bg1"/>
              </a:solidFill>
              <a:latin typeface="+mj-ea"/>
              <a:ea typeface="+mj-ea"/>
              <a:sym typeface="+mn-ea"/>
            </a:endParaRPr>
          </a:p>
        </p:txBody>
      </p:sp>
    </p:spTree>
  </p:cSld>
  <p:clrMapOvr>
    <a:masterClrMapping/>
  </p:clrMapOvr>
  <p:transition spd="med">
    <p:wheel spokes="2"/>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9331" name="Picture 4" descr="05-3-12"/>
          <p:cNvPicPr>
            <a:picLocks noGrp="1" noChangeAspect="1" noChangeArrowheads="1"/>
          </p:cNvPicPr>
          <p:nvPr>
            <p:ph type="body" idx="4294967295"/>
          </p:nvPr>
        </p:nvPicPr>
        <p:blipFill>
          <a:blip r:embed="rId1"/>
          <a:srcRect b="17487"/>
          <a:stretch>
            <a:fillRect/>
          </a:stretch>
        </p:blipFill>
        <p:spPr>
          <a:xfrm>
            <a:off x="1593850" y="765175"/>
            <a:ext cx="3857625" cy="2837180"/>
          </a:xfrm>
          <a:effectLst>
            <a:softEdge rad="112500"/>
          </a:effectLst>
        </p:spPr>
      </p:pic>
      <p:sp>
        <p:nvSpPr>
          <p:cNvPr id="98308" name="Text Box 6"/>
          <p:cNvSpPr txBox="1">
            <a:spLocks noChangeArrowheads="1"/>
          </p:cNvSpPr>
          <p:nvPr/>
        </p:nvSpPr>
        <p:spPr bwMode="auto">
          <a:xfrm>
            <a:off x="5588000" y="1648461"/>
            <a:ext cx="375920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000099"/>
                </a:solidFill>
                <a:effectLst/>
                <a:uLnTx/>
                <a:uFillTx/>
                <a:latin typeface="+mn-ea"/>
                <a:ea typeface="+mn-ea"/>
                <a:cs typeface="+mn-cs"/>
              </a:rPr>
              <a:t>无菌容器的</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使用</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98310" name="Text Box 10"/>
          <p:cNvSpPr txBox="1">
            <a:spLocks noChangeArrowheads="1"/>
          </p:cNvSpPr>
          <p:nvPr/>
        </p:nvSpPr>
        <p:spPr bwMode="auto">
          <a:xfrm>
            <a:off x="5588000" y="2205355"/>
            <a:ext cx="489394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base" latinLnBrk="0" hangingPunct="1">
              <a:lnSpc>
                <a:spcPct val="120000"/>
              </a:lnSpc>
              <a:spcBef>
                <a:spcPts val="50"/>
              </a:spcBef>
              <a:spcAft>
                <a:spcPts val="0"/>
              </a:spcAft>
              <a:buClrTx/>
              <a:buSzTx/>
              <a:buFontTx/>
              <a:buNone/>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用无菌持物钳垂直夹取物品，不可在容器内翻找 </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grpSp>
        <p:nvGrpSpPr>
          <p:cNvPr id="93190" name="Group 13"/>
          <p:cNvGrpSpPr/>
          <p:nvPr/>
        </p:nvGrpSpPr>
        <p:grpSpPr>
          <a:xfrm>
            <a:off x="1501140" y="3604240"/>
            <a:ext cx="4076897" cy="2974740"/>
            <a:chOff x="113" y="2178"/>
            <a:chExt cx="2739" cy="1945"/>
          </a:xfrm>
        </p:grpSpPr>
        <p:pic>
          <p:nvPicPr>
            <p:cNvPr id="94218" name="Picture 7" descr="image002"/>
            <p:cNvPicPr>
              <a:picLocks noChangeAspect="1" noChangeArrowheads="1"/>
            </p:cNvPicPr>
            <p:nvPr/>
          </p:nvPicPr>
          <p:blipFill>
            <a:blip r:embed="rId2"/>
            <a:srcRect/>
            <a:stretch>
              <a:fillRect/>
            </a:stretch>
          </p:blipFill>
          <p:spPr bwMode="auto">
            <a:xfrm>
              <a:off x="620" y="2178"/>
              <a:ext cx="1724" cy="1481"/>
            </a:xfrm>
            <a:prstGeom prst="rect">
              <a:avLst/>
            </a:prstGeom>
            <a:ln>
              <a:noFill/>
            </a:ln>
            <a:effectLst>
              <a:softEdge rad="112500"/>
            </a:effectLst>
          </p:spPr>
        </p:pic>
        <p:sp>
          <p:nvSpPr>
            <p:cNvPr id="98316" name="Text Box 11"/>
            <p:cNvSpPr txBox="1">
              <a:spLocks noChangeArrowheads="1"/>
            </p:cNvSpPr>
            <p:nvPr/>
          </p:nvSpPr>
          <p:spPr bwMode="auto">
            <a:xfrm>
              <a:off x="113" y="3661"/>
              <a:ext cx="2739" cy="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取物后将容器盖由近侧向对侧（或由一侧向另一侧）盖上 </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grpSp>
      <p:grpSp>
        <p:nvGrpSpPr>
          <p:cNvPr id="93191" name="Group 14"/>
          <p:cNvGrpSpPr/>
          <p:nvPr/>
        </p:nvGrpSpPr>
        <p:grpSpPr>
          <a:xfrm>
            <a:off x="7103745" y="3604260"/>
            <a:ext cx="3498850" cy="2927574"/>
            <a:chOff x="3833" y="2115"/>
            <a:chExt cx="1898" cy="1913"/>
          </a:xfrm>
        </p:grpSpPr>
        <p:pic>
          <p:nvPicPr>
            <p:cNvPr id="94216" name="Picture 5" descr="image002"/>
            <p:cNvPicPr>
              <a:picLocks noChangeAspect="1" noChangeArrowheads="1"/>
            </p:cNvPicPr>
            <p:nvPr/>
          </p:nvPicPr>
          <p:blipFill>
            <a:blip r:embed="rId3"/>
            <a:srcRect/>
            <a:stretch>
              <a:fillRect/>
            </a:stretch>
          </p:blipFill>
          <p:spPr bwMode="auto">
            <a:xfrm>
              <a:off x="3833" y="2115"/>
              <a:ext cx="1724" cy="1459"/>
            </a:xfrm>
            <a:prstGeom prst="rect">
              <a:avLst/>
            </a:prstGeom>
            <a:ln>
              <a:noFill/>
            </a:ln>
            <a:effectLst>
              <a:softEdge rad="112500"/>
            </a:effectLst>
          </p:spPr>
        </p:pic>
        <p:sp>
          <p:nvSpPr>
            <p:cNvPr id="98314" name="Text Box 12"/>
            <p:cNvSpPr txBox="1">
              <a:spLocks noChangeArrowheads="1"/>
            </p:cNvSpPr>
            <p:nvPr/>
          </p:nvSpPr>
          <p:spPr bwMode="auto">
            <a:xfrm>
              <a:off x="3833" y="3566"/>
              <a:ext cx="1898" cy="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手持无菌容器时，应托起容器底部</a:t>
              </a:r>
              <a:r>
                <a:rPr kumimoji="0" lang="zh-CN" altLang="en-US" sz="2000" b="0"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p:txBody>
        </p:sp>
      </p:grpSp>
      <p:sp>
        <p:nvSpPr>
          <p:cNvPr id="23" name="Title 6"/>
          <p:cNvSpPr txBox="1"/>
          <p:nvPr>
            <p:custDataLst>
              <p:tags r:id="rId4"/>
            </p:custDataLst>
          </p:nvPr>
        </p:nvSpPr>
        <p:spPr>
          <a:xfrm>
            <a:off x="193942" y="130404"/>
            <a:ext cx="314579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三、基本无菌技术</a:t>
            </a:r>
            <a:endParaRPr lang="zh-CN" altLang="en-US" sz="3000" b="1">
              <a:solidFill>
                <a:schemeClr val="bg1"/>
              </a:solidFill>
              <a:latin typeface="+mj-ea"/>
              <a:ea typeface="+mj-ea"/>
              <a:sym typeface="+mn-ea"/>
            </a:endParaRPr>
          </a:p>
        </p:txBody>
      </p:sp>
    </p:spTree>
  </p:cSld>
  <p:clrMapOvr>
    <a:masterClrMapping/>
  </p:clrMapOvr>
  <p:transition spd="med">
    <p:wheel spokes="2"/>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2" name="Text Box 6"/>
          <p:cNvSpPr txBox="1">
            <a:spLocks noChangeArrowheads="1"/>
          </p:cNvSpPr>
          <p:nvPr/>
        </p:nvSpPr>
        <p:spPr bwMode="auto">
          <a:xfrm>
            <a:off x="888366" y="1770803"/>
            <a:ext cx="5759451"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000099"/>
                </a:solidFill>
                <a:effectLst/>
                <a:uLnTx/>
                <a:uFillTx/>
                <a:latin typeface="+mn-ea"/>
                <a:ea typeface="+mn-ea"/>
                <a:cs typeface="+mn-cs"/>
              </a:rPr>
              <a:t>使用无菌容器的</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注意事项</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99333" name="Text Box 7"/>
          <p:cNvSpPr txBox="1">
            <a:spLocks noChangeArrowheads="1"/>
          </p:cNvSpPr>
          <p:nvPr/>
        </p:nvSpPr>
        <p:spPr bwMode="auto">
          <a:xfrm>
            <a:off x="888365" y="2276475"/>
            <a:ext cx="517525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1</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．打开或盖上无菌容器盖时，手不可触及容器及盖的边缘和内壁。</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2</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．无菌容器打开后，手臂及其他非无菌物品不可跨越容器上方。</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smtClean="0">
                <a:ln>
                  <a:noFill/>
                </a:ln>
                <a:solidFill>
                  <a:schemeClr val="tx1"/>
                </a:solidFill>
                <a:effectLst/>
                <a:uLnTx/>
                <a:uFillTx/>
                <a:latin typeface="+mn-ea"/>
                <a:ea typeface="+mn-ea"/>
                <a:cs typeface="+mn-cs"/>
              </a:rPr>
              <a:t>3</a:t>
            </a: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．无菌物品一经从容器中取出，即使未用，也不可再放回容器内。</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3" name="Title 6"/>
          <p:cNvSpPr txBox="1"/>
          <p:nvPr>
            <p:custDataLst>
              <p:tags r:id="rId1"/>
            </p:custDataLst>
          </p:nvPr>
        </p:nvSpPr>
        <p:spPr>
          <a:xfrm>
            <a:off x="193942" y="130404"/>
            <a:ext cx="314579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三、基本无菌技术</a:t>
            </a:r>
            <a:endParaRPr lang="zh-CN" altLang="en-US" sz="3000" b="1">
              <a:solidFill>
                <a:schemeClr val="bg1"/>
              </a:solidFill>
              <a:latin typeface="+mj-ea"/>
              <a:ea typeface="+mj-ea"/>
              <a:sym typeface="+mn-ea"/>
            </a:endParaRPr>
          </a:p>
        </p:txBody>
      </p:sp>
      <p:pic>
        <p:nvPicPr>
          <p:cNvPr id="104" name="图片 103"/>
          <p:cNvPicPr/>
          <p:nvPr/>
        </p:nvPicPr>
        <p:blipFill>
          <a:blip r:embed="rId2"/>
          <a:stretch>
            <a:fillRect/>
          </a:stretch>
        </p:blipFill>
        <p:spPr>
          <a:xfrm>
            <a:off x="6527800" y="1551305"/>
            <a:ext cx="4425950" cy="4154170"/>
          </a:xfrm>
          <a:prstGeom prst="rect">
            <a:avLst/>
          </a:prstGeom>
          <a:noFill/>
          <a:ln w="9525">
            <a:noFill/>
          </a:ln>
        </p:spPr>
      </p:pic>
    </p:spTree>
  </p:cSld>
  <p:clrMapOvr>
    <a:masterClrMapping/>
  </p:clrMapOvr>
  <p:transition spd="med">
    <p:newsflash/>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5" name="Rectangle 3"/>
          <p:cNvSpPr>
            <a:spLocks noGrp="1" noChangeArrowheads="1"/>
          </p:cNvSpPr>
          <p:nvPr>
            <p:ph type="body" sz="half" idx="4294967295"/>
          </p:nvPr>
        </p:nvSpPr>
        <p:spPr>
          <a:xfrm>
            <a:off x="551180" y="1845310"/>
            <a:ext cx="10574655" cy="1003300"/>
          </a:xfrm>
        </p:spPr>
        <p:txBody>
          <a:bodyPr vert="horz" wrap="square" lIns="121920" tIns="60960" rIns="121920" bIns="60960" numCol="1" anchor="t" anchorCtr="0" compatLnSpc="1">
            <a:normAutofit lnSpcReduction="20000"/>
          </a:bodyPr>
          <a:lstStyle/>
          <a:p>
            <a:pPr marL="342900" marR="0" lvl="0" indent="-342900" algn="l" defTabSz="914400" rtl="0" eaLnBrk="1" fontAlgn="base" latinLnBrk="0" hangingPunct="1">
              <a:lnSpc>
                <a:spcPct val="150000"/>
              </a:lnSpc>
              <a:spcBef>
                <a:spcPct val="20000"/>
              </a:spcBef>
              <a:spcAft>
                <a:spcPct val="0"/>
              </a:spcAft>
              <a:buClrTx/>
              <a:buSzTx/>
              <a:buFontTx/>
              <a:buNone/>
              <a:defRPr/>
            </a:pPr>
            <a:r>
              <a:rPr kumimoji="0" lang="zh-CN" altLang="en-US" sz="2000" b="1" i="0" u="none" strike="noStrike" kern="1200" cap="none" spc="0" normalizeH="0" baseline="0" noProof="0" dirty="0" smtClean="0">
                <a:ln>
                  <a:noFill/>
                </a:ln>
                <a:solidFill>
                  <a:srgbClr val="000099"/>
                </a:solidFill>
                <a:effectLst/>
                <a:uLnTx/>
                <a:uFillTx/>
                <a:latin typeface="+mn-lt"/>
                <a:ea typeface="+mn-lt"/>
                <a:cs typeface="+mn-lt"/>
              </a:rPr>
              <a:t>目的：</a:t>
            </a:r>
            <a:endParaRPr kumimoji="0" lang="zh-CN" altLang="en-US" sz="2000" b="1" i="0" u="none" strike="noStrike" kern="1200" cap="none" spc="0" normalizeH="0" baseline="0" noProof="0" dirty="0" smtClean="0">
              <a:ln>
                <a:noFill/>
              </a:ln>
              <a:solidFill>
                <a:srgbClr val="000099"/>
              </a:solidFill>
              <a:effectLst/>
              <a:uLnTx/>
              <a:uFillTx/>
              <a:latin typeface="+mn-lt"/>
              <a:ea typeface="+mn-lt"/>
              <a:cs typeface="+mn-lt"/>
            </a:endParaRPr>
          </a:p>
          <a:p>
            <a:pPr marL="342900" marR="0" lvl="0" indent="-342900" algn="l" defTabSz="914400" rtl="0" eaLnBrk="1" fontAlgn="base" latinLnBrk="0" hangingPunct="1">
              <a:lnSpc>
                <a:spcPct val="150000"/>
              </a:lnSpc>
              <a:spcBef>
                <a:spcPct val="20000"/>
              </a:spcBef>
              <a:spcAft>
                <a:spcPct val="0"/>
              </a:spcAft>
              <a:buClrTx/>
              <a:buSzTx/>
              <a:buFontTx/>
              <a:buNone/>
              <a:defRPr/>
            </a:pPr>
            <a:r>
              <a:rPr kumimoji="0" lang="zh-CN" altLang="en-US" sz="2000" b="1" i="0" u="none" strike="noStrike" kern="1200" cap="none" spc="0" normalizeH="0" baseline="0" noProof="0" dirty="0" smtClean="0">
                <a:ln>
                  <a:noFill/>
                </a:ln>
                <a:solidFill>
                  <a:srgbClr val="000099"/>
                </a:solidFill>
                <a:effectLst/>
                <a:uLnTx/>
                <a:uFillTx/>
                <a:latin typeface="+mn-lt"/>
                <a:ea typeface="+mn-lt"/>
                <a:cs typeface="+mn-lt"/>
              </a:rPr>
              <a:t>   </a:t>
            </a:r>
            <a:r>
              <a:rPr kumimoji="0" lang="zh-CN" altLang="en-US" sz="2000" b="1" i="0" u="none" strike="noStrike" kern="1200" cap="none" spc="0" normalizeH="0" baseline="0" noProof="0" dirty="0" smtClean="0">
                <a:ln>
                  <a:noFill/>
                </a:ln>
                <a:solidFill>
                  <a:schemeClr val="tx1"/>
                </a:solidFill>
                <a:effectLst/>
                <a:uLnTx/>
                <a:uFillTx/>
                <a:latin typeface="+mn-lt"/>
                <a:ea typeface="+mn-lt"/>
                <a:cs typeface="+mn-lt"/>
              </a:rPr>
              <a:t>用于包裹无菌物品，保持包内的物品处于无菌状态。</a:t>
            </a:r>
            <a:endParaRPr kumimoji="0" lang="zh-CN" altLang="en-US" sz="2000" b="1" i="0" u="none" strike="noStrike" kern="1200" cap="none" spc="0" normalizeH="0" baseline="0" noProof="0" dirty="0" smtClean="0">
              <a:ln>
                <a:noFill/>
              </a:ln>
              <a:solidFill>
                <a:schemeClr val="tx1"/>
              </a:solidFill>
              <a:effectLst/>
              <a:uLnTx/>
              <a:uFillTx/>
              <a:latin typeface="+mn-lt"/>
              <a:ea typeface="+mn-lt"/>
              <a:cs typeface="+mn-lt"/>
            </a:endParaRPr>
          </a:p>
        </p:txBody>
      </p:sp>
      <p:pic>
        <p:nvPicPr>
          <p:cNvPr id="48137" name="无菌包的使用.MPG">
            <a:hlinkClick r:id="" action="ppaction://media"/>
          </p:cNvPr>
          <p:cNvPicPr>
            <a:picLocks noGrp="1" noRot="1" noChangeAspect="1"/>
          </p:cNvPicPr>
          <p:nvPr>
            <p:ph type="media" sz="half" idx="4294967295"/>
            <a:videoFile r:link="rId1"/>
            <p:extLst>
              <p:ext uri="{DAA4B4D4-6D71-4841-9C94-3DE7FCFB9230}">
                <p14:media xmlns:p14="http://schemas.microsoft.com/office/powerpoint/2010/main" r:link="rId2"/>
              </p:ext>
            </p:extLst>
          </p:nvPr>
        </p:nvPicPr>
        <p:blipFill>
          <a:blip r:embed="rId3"/>
          <a:srcRect/>
          <a:stretch>
            <a:fillRect/>
          </a:stretch>
        </p:blipFill>
        <p:spPr>
          <a:xfrm>
            <a:off x="1055370" y="3068955"/>
            <a:ext cx="4032250" cy="3026410"/>
          </a:xfrm>
          <a:ln>
            <a:solidFill>
              <a:srgbClr val="3366CC">
                <a:alpha val="100000"/>
              </a:srgbClr>
            </a:solidFill>
            <a:miter lim="800000"/>
            <a:headEnd/>
            <a:tailEnd/>
          </a:ln>
        </p:spPr>
      </p:pic>
      <p:pic>
        <p:nvPicPr>
          <p:cNvPr id="95237" name="Picture 4" descr="05-3-20"/>
          <p:cNvPicPr>
            <a:picLocks noChangeAspect="1"/>
          </p:cNvPicPr>
          <p:nvPr/>
        </p:nvPicPr>
        <p:blipFill>
          <a:blip r:embed="rId4"/>
          <a:stretch>
            <a:fillRect/>
          </a:stretch>
        </p:blipFill>
        <p:spPr>
          <a:xfrm>
            <a:off x="6456045" y="3141133"/>
            <a:ext cx="3659717" cy="3196167"/>
          </a:xfrm>
          <a:prstGeom prst="rect">
            <a:avLst/>
          </a:prstGeom>
          <a:noFill/>
          <a:ln w="9525" cap="flat" cmpd="sng">
            <a:solidFill>
              <a:srgbClr val="3366CC"/>
            </a:solidFill>
            <a:prstDash val="solid"/>
            <a:miter/>
            <a:headEnd type="none" w="med" len="med"/>
            <a:tailEnd type="none" w="med" len="med"/>
          </a:ln>
        </p:spPr>
      </p:pic>
      <p:sp>
        <p:nvSpPr>
          <p:cNvPr id="100358" name="矩形 4"/>
          <p:cNvSpPr>
            <a:spLocks noChangeArrowheads="1"/>
          </p:cNvSpPr>
          <p:nvPr/>
        </p:nvSpPr>
        <p:spPr bwMode="auto">
          <a:xfrm>
            <a:off x="551180" y="1268519"/>
            <a:ext cx="2468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（三）无菌包的使用</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23" name="Title 6"/>
          <p:cNvSpPr txBox="1"/>
          <p:nvPr>
            <p:custDataLst>
              <p:tags r:id="rId5"/>
            </p:custDataLst>
          </p:nvPr>
        </p:nvSpPr>
        <p:spPr>
          <a:xfrm>
            <a:off x="193942" y="130404"/>
            <a:ext cx="314579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三、基本无菌技术</a:t>
            </a:r>
            <a:endParaRPr lang="zh-CN" altLang="en-US" sz="3000" b="1">
              <a:solidFill>
                <a:schemeClr val="bg1"/>
              </a:solidFill>
              <a:latin typeface="+mj-ea"/>
              <a:ea typeface="+mj-ea"/>
              <a:sym typeface="+mn-ea"/>
            </a:endParaRPr>
          </a:p>
        </p:txBody>
      </p:sp>
    </p:spTree>
  </p:cSld>
  <p:clrMapOvr>
    <a:masterClrMapping/>
  </p:clrMapOvr>
  <p:transition spd="med">
    <p:pull/>
  </p:transition>
  <p:timing>
    <p:tnLst>
      <p:par>
        <p:cTn id="1" dur="indefinite" restart="never" nodeType="tmRoot">
          <p:childTnLst>
            <p:seq concurrent="1" nextAc="seek">
              <p:cTn id="2" restart="whenNotActive" fill="hold" evtFilter="cancelBubble" nodeType="interactiveSeq">
                <p:stCondLst>
                  <p:cond evt="onClick" delay="0">
                    <p:tgtEl>
                      <p:spTgt spid="4813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8137"/>
                                        </p:tgtEl>
                                      </p:cBhvr>
                                    </p:cmd>
                                  </p:childTnLst>
                                </p:cTn>
                              </p:par>
                            </p:childTnLst>
                          </p:cTn>
                        </p:par>
                      </p:childTnLst>
                    </p:cTn>
                  </p:par>
                </p:childTnLst>
              </p:cTn>
              <p:nextCondLst>
                <p:cond evt="onClick" delay="0">
                  <p:tgtEl>
                    <p:spTgt spid="48137"/>
                  </p:tgtEl>
                </p:cond>
              </p:nextCondLst>
            </p:seq>
            <p:video>
              <p:cMediaNode>
                <p:cTn id="7" fill="hold" display="0">
                  <p:stCondLst>
                    <p:cond delay="indefinite"/>
                  </p:stCondLst>
                  <p:endCondLst>
                    <p:cond evt="onNext" delay="0">
                      <p:tgtEl>
                        <p:sldTgt/>
                      </p:tgtEl>
                    </p:cond>
                    <p:cond evt="onPrev" delay="0">
                      <p:tgtEl>
                        <p:sldTgt/>
                      </p:tgtEl>
                    </p:cond>
                  </p:endCondLst>
                </p:cTn>
                <p:tgtEl>
                  <p:spTgt spid="48137"/>
                </p:tgtEl>
              </p:cMediaNode>
            </p:video>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9" name="Rectangle 2"/>
          <p:cNvSpPr>
            <a:spLocks noGrp="1" noChangeArrowheads="1"/>
          </p:cNvSpPr>
          <p:nvPr>
            <p:ph type="title" idx="4294967295"/>
          </p:nvPr>
        </p:nvSpPr>
        <p:spPr>
          <a:xfrm>
            <a:off x="480060" y="1484630"/>
            <a:ext cx="3841750" cy="577215"/>
          </a:xfrm>
        </p:spPr>
        <p:txBody>
          <a:bodyPr vert="horz" wrap="square" lIns="121920" tIns="60960" rIns="121920" bIns="6096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000099"/>
                </a:solidFill>
                <a:effectLst/>
                <a:uLnTx/>
                <a:uFillTx/>
                <a:latin typeface="+mn-ea"/>
                <a:ea typeface="+mn-ea"/>
                <a:cs typeface="+mj-cs"/>
              </a:rPr>
              <a:t>无菌包</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j-cs"/>
              </a:rPr>
              <a:t>包扎法</a:t>
            </a:r>
            <a:r>
              <a:rPr kumimoji="0" lang="zh-CN" altLang="en-US" sz="2000" b="1" i="0" u="none" strike="noStrike" kern="1200" cap="none" spc="0" normalizeH="0" baseline="0" noProof="0" dirty="0" smtClean="0">
                <a:ln>
                  <a:noFill/>
                </a:ln>
                <a:solidFill>
                  <a:srgbClr val="000099"/>
                </a:solidFill>
                <a:effectLst/>
                <a:uLnTx/>
                <a:uFillTx/>
                <a:latin typeface="+mn-ea"/>
                <a:ea typeface="+mn-ea"/>
                <a:cs typeface="+mj-cs"/>
              </a:rPr>
              <a:t>：</a:t>
            </a:r>
            <a:endParaRPr kumimoji="0" lang="zh-CN" altLang="en-US" sz="2000" b="1" i="0" u="none" strike="noStrike" kern="1200" cap="none" spc="0" normalizeH="0" baseline="0" noProof="0" dirty="0" smtClean="0">
              <a:ln>
                <a:noFill/>
              </a:ln>
              <a:solidFill>
                <a:srgbClr val="000099"/>
              </a:solidFill>
              <a:effectLst/>
              <a:uLnTx/>
              <a:uFillTx/>
              <a:latin typeface="+mn-ea"/>
              <a:ea typeface="+mn-ea"/>
              <a:cs typeface="+mj-cs"/>
            </a:endParaRPr>
          </a:p>
        </p:txBody>
      </p:sp>
      <p:sp>
        <p:nvSpPr>
          <p:cNvPr id="96260" name="Text Box 15"/>
          <p:cNvSpPr txBox="1"/>
          <p:nvPr/>
        </p:nvSpPr>
        <p:spPr>
          <a:xfrm>
            <a:off x="431800" y="4677833"/>
            <a:ext cx="4127500" cy="106680"/>
          </a:xfrm>
          <a:prstGeom prst="rect">
            <a:avLst/>
          </a:prstGeom>
          <a:noFill/>
          <a:ln w="9525">
            <a:noFill/>
          </a:ln>
        </p:spPr>
        <p:txBody>
          <a:bodyPr>
            <a:spAutoFit/>
          </a:bodyPr>
          <a:p>
            <a:pPr>
              <a:spcBef>
                <a:spcPct val="50000"/>
              </a:spcBef>
            </a:pPr>
            <a:endParaRPr lang="zh-CN" altLang="en-US" sz="100" dirty="0">
              <a:latin typeface="Tahoma" panose="020B0604030504040204" pitchFamily="34" charset="0"/>
            </a:endParaRPr>
          </a:p>
        </p:txBody>
      </p:sp>
      <p:grpSp>
        <p:nvGrpSpPr>
          <p:cNvPr id="96261" name="Group 30"/>
          <p:cNvGrpSpPr/>
          <p:nvPr/>
        </p:nvGrpSpPr>
        <p:grpSpPr>
          <a:xfrm>
            <a:off x="7105015" y="2706370"/>
            <a:ext cx="4631690" cy="2549910"/>
            <a:chOff x="1175" y="2387"/>
            <a:chExt cx="2978" cy="1938"/>
          </a:xfrm>
        </p:grpSpPr>
        <p:sp>
          <p:nvSpPr>
            <p:cNvPr id="101389" name="Rectangle 20"/>
            <p:cNvSpPr>
              <a:spLocks noChangeArrowheads="1"/>
            </p:cNvSpPr>
            <p:nvPr/>
          </p:nvSpPr>
          <p:spPr bwMode="auto">
            <a:xfrm>
              <a:off x="1175" y="3624"/>
              <a:ext cx="2978" cy="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盖上最后一角，将系带以“＋”字形扎妥或用化学指示胶带粘贴包外标明物品名称、灭菌日期，粘贴指示胶带</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grpSp>
          <p:nvGrpSpPr>
            <p:cNvPr id="96270" name="Group 29"/>
            <p:cNvGrpSpPr/>
            <p:nvPr/>
          </p:nvGrpSpPr>
          <p:grpSpPr>
            <a:xfrm>
              <a:off x="1383" y="2387"/>
              <a:ext cx="2500" cy="1232"/>
              <a:chOff x="3016" y="2385"/>
              <a:chExt cx="2500" cy="1232"/>
            </a:xfrm>
          </p:grpSpPr>
          <p:pic>
            <p:nvPicPr>
              <p:cNvPr id="96271" name="Picture 8" descr="157"/>
              <p:cNvPicPr>
                <a:picLocks noChangeAspect="1"/>
              </p:cNvPicPr>
              <p:nvPr/>
            </p:nvPicPr>
            <p:blipFill>
              <a:blip r:embed="rId1"/>
              <a:srcRect l="6982" t="15514" r="2327" b="8461"/>
              <a:stretch>
                <a:fillRect/>
              </a:stretch>
            </p:blipFill>
            <p:spPr>
              <a:xfrm>
                <a:off x="3016" y="2386"/>
                <a:ext cx="1087" cy="1229"/>
              </a:xfrm>
              <a:prstGeom prst="rect">
                <a:avLst/>
              </a:prstGeom>
              <a:noFill/>
              <a:ln w="28575" cap="flat" cmpd="sng">
                <a:solidFill>
                  <a:srgbClr val="3366CC"/>
                </a:solidFill>
                <a:prstDash val="solid"/>
                <a:miter/>
                <a:headEnd type="none" w="med" len="med"/>
                <a:tailEnd type="none" w="med" len="med"/>
              </a:ln>
            </p:spPr>
          </p:pic>
          <p:pic>
            <p:nvPicPr>
              <p:cNvPr id="96272" name="Picture 4" descr="05-3-20"/>
              <p:cNvPicPr>
                <a:picLocks noChangeAspect="1"/>
              </p:cNvPicPr>
              <p:nvPr/>
            </p:nvPicPr>
            <p:blipFill>
              <a:blip r:embed="rId2"/>
              <a:stretch>
                <a:fillRect/>
              </a:stretch>
            </p:blipFill>
            <p:spPr>
              <a:xfrm>
                <a:off x="4105" y="2385"/>
                <a:ext cx="1411" cy="1232"/>
              </a:xfrm>
              <a:prstGeom prst="rect">
                <a:avLst/>
              </a:prstGeom>
              <a:noFill/>
              <a:ln w="28575" cap="flat" cmpd="sng">
                <a:solidFill>
                  <a:srgbClr val="3366CC"/>
                </a:solidFill>
                <a:prstDash val="solid"/>
                <a:miter/>
                <a:headEnd type="none" w="med" len="med"/>
                <a:tailEnd type="none" w="med" len="med"/>
              </a:ln>
            </p:spPr>
          </p:pic>
        </p:grpSp>
      </p:grpSp>
      <p:grpSp>
        <p:nvGrpSpPr>
          <p:cNvPr id="96262" name="Group 25"/>
          <p:cNvGrpSpPr/>
          <p:nvPr/>
        </p:nvGrpSpPr>
        <p:grpSpPr>
          <a:xfrm>
            <a:off x="480060" y="2706370"/>
            <a:ext cx="3088005" cy="2293923"/>
            <a:chOff x="669" y="809"/>
            <a:chExt cx="1877" cy="2107"/>
          </a:xfrm>
        </p:grpSpPr>
        <p:sp>
          <p:nvSpPr>
            <p:cNvPr id="101387" name="Rectangle 17"/>
            <p:cNvSpPr>
              <a:spLocks noChangeArrowheads="1"/>
            </p:cNvSpPr>
            <p:nvPr/>
          </p:nvSpPr>
          <p:spPr bwMode="auto">
            <a:xfrm>
              <a:off x="878" y="2069"/>
              <a:ext cx="1490" cy="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将需灭菌的物品放于包布中央将包布近侧一角折起盖住物品</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pic>
          <p:nvPicPr>
            <p:cNvPr id="105476" name="Picture 4" descr="包布1"/>
            <p:cNvPicPr>
              <a:picLocks noChangeAspect="1" noChangeArrowheads="1"/>
            </p:cNvPicPr>
            <p:nvPr/>
          </p:nvPicPr>
          <p:blipFill>
            <a:blip r:embed="rId3"/>
            <a:srcRect t="7036" b="13191"/>
            <a:stretch>
              <a:fillRect/>
            </a:stretch>
          </p:blipFill>
          <p:spPr bwMode="auto">
            <a:xfrm>
              <a:off x="669" y="809"/>
              <a:ext cx="1877" cy="1227"/>
            </a:xfrm>
            <a:prstGeom prst="rect">
              <a:avLst/>
            </a:prstGeom>
            <a:ln>
              <a:noFill/>
            </a:ln>
            <a:effectLst>
              <a:outerShdw blurRad="292100" dist="139700" dir="2700000" algn="tl" rotWithShape="0">
                <a:srgbClr val="333333">
                  <a:alpha val="65000"/>
                </a:srgbClr>
              </a:outerShdw>
            </a:effectLst>
          </p:spPr>
        </p:pic>
      </p:grpSp>
      <p:grpSp>
        <p:nvGrpSpPr>
          <p:cNvPr id="96263" name="Group 26"/>
          <p:cNvGrpSpPr/>
          <p:nvPr/>
        </p:nvGrpSpPr>
        <p:grpSpPr>
          <a:xfrm>
            <a:off x="4033520" y="2706370"/>
            <a:ext cx="2672715" cy="2233132"/>
            <a:chOff x="3424" y="743"/>
            <a:chExt cx="1774" cy="1929"/>
          </a:xfrm>
        </p:grpSpPr>
        <p:sp>
          <p:nvSpPr>
            <p:cNvPr id="101385" name="Rectangle 19"/>
            <p:cNvSpPr>
              <a:spLocks noChangeArrowheads="1"/>
            </p:cNvSpPr>
            <p:nvPr/>
          </p:nvSpPr>
          <p:spPr bwMode="auto">
            <a:xfrm>
              <a:off x="3787" y="2115"/>
              <a:ext cx="950" cy="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分别折盖左右两角</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pic>
          <p:nvPicPr>
            <p:cNvPr id="97289" name="Picture 7" descr="05-3-23"/>
            <p:cNvPicPr>
              <a:picLocks noChangeAspect="1" noChangeArrowheads="1"/>
            </p:cNvPicPr>
            <p:nvPr/>
          </p:nvPicPr>
          <p:blipFill>
            <a:blip r:embed="rId4"/>
            <a:srcRect/>
            <a:stretch>
              <a:fillRect/>
            </a:stretch>
          </p:blipFill>
          <p:spPr bwMode="auto">
            <a:xfrm rot="10800000">
              <a:off x="3424" y="743"/>
              <a:ext cx="1774" cy="1329"/>
            </a:xfrm>
            <a:prstGeom prst="rect">
              <a:avLst/>
            </a:prstGeom>
            <a:ln>
              <a:noFill/>
            </a:ln>
            <a:effectLst>
              <a:outerShdw blurRad="292100" dist="139700" dir="2700000" algn="tl" rotWithShape="0">
                <a:srgbClr val="333333">
                  <a:alpha val="65000"/>
                </a:srgbClr>
              </a:outerShdw>
            </a:effectLst>
          </p:spPr>
        </p:pic>
      </p:grpSp>
      <p:sp>
        <p:nvSpPr>
          <p:cNvPr id="23" name="Title 6"/>
          <p:cNvSpPr txBox="1"/>
          <p:nvPr>
            <p:custDataLst>
              <p:tags r:id="rId5"/>
            </p:custDataLst>
          </p:nvPr>
        </p:nvSpPr>
        <p:spPr>
          <a:xfrm>
            <a:off x="193942" y="130404"/>
            <a:ext cx="314579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三、基本无菌技术</a:t>
            </a:r>
            <a:endParaRPr lang="zh-CN" altLang="en-US" sz="3000" b="1">
              <a:solidFill>
                <a:schemeClr val="bg1"/>
              </a:solidFill>
              <a:latin typeface="+mj-ea"/>
              <a:ea typeface="+mj-ea"/>
              <a:sym typeface="+mn-ea"/>
            </a:endParaRPr>
          </a:p>
        </p:txBody>
      </p:sp>
    </p:spTree>
  </p:cSld>
  <p:clrMapOvr>
    <a:masterClrMapping/>
  </p:clrMapOvr>
  <p:transition spd="med">
    <p:push/>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4" name="Rectangle 2"/>
          <p:cNvSpPr>
            <a:spLocks noChangeArrowheads="1"/>
          </p:cNvSpPr>
          <p:nvPr/>
        </p:nvSpPr>
        <p:spPr bwMode="auto">
          <a:xfrm>
            <a:off x="911225" y="836295"/>
            <a:ext cx="3841750" cy="48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000099"/>
                </a:solidFill>
                <a:effectLst/>
                <a:uLnTx/>
                <a:uFillTx/>
                <a:latin typeface="+mj-lt"/>
                <a:ea typeface="+mj-lt"/>
                <a:cs typeface="+mn-cs"/>
              </a:rPr>
              <a:t>无菌包</a:t>
            </a:r>
            <a:r>
              <a:rPr kumimoji="0" lang="zh-CN" altLang="en-US" sz="2000" b="1" i="0" u="none" strike="noStrike" kern="1200" cap="none" spc="0" normalizeH="0" baseline="0" noProof="0" dirty="0" smtClean="0">
                <a:ln>
                  <a:noFill/>
                </a:ln>
                <a:solidFill>
                  <a:srgbClr val="FF0000"/>
                </a:solidFill>
                <a:effectLst/>
                <a:uLnTx/>
                <a:uFillTx/>
                <a:latin typeface="+mj-lt"/>
                <a:ea typeface="+mj-lt"/>
                <a:cs typeface="+mn-cs"/>
              </a:rPr>
              <a:t>打开法</a:t>
            </a:r>
            <a:r>
              <a:rPr kumimoji="0" lang="zh-CN" altLang="en-US" sz="2000" b="1" i="0" u="none" strike="noStrike" kern="1200" cap="none" spc="0" normalizeH="0" baseline="0" noProof="0" dirty="0" smtClean="0">
                <a:ln>
                  <a:noFill/>
                </a:ln>
                <a:solidFill>
                  <a:srgbClr val="000099"/>
                </a:solidFill>
                <a:effectLst/>
                <a:uLnTx/>
                <a:uFillTx/>
                <a:latin typeface="+mj-lt"/>
                <a:ea typeface="+mj-lt"/>
                <a:cs typeface="+mn-cs"/>
              </a:rPr>
              <a:t>：</a:t>
            </a:r>
            <a:endParaRPr kumimoji="0" lang="zh-CN" altLang="en-US" sz="2000" b="1" i="0" u="none" strike="noStrike" kern="1200" cap="none" spc="0" normalizeH="0" baseline="0" noProof="0" dirty="0" smtClean="0">
              <a:ln>
                <a:noFill/>
              </a:ln>
              <a:solidFill>
                <a:srgbClr val="000099"/>
              </a:solidFill>
              <a:effectLst/>
              <a:uLnTx/>
              <a:uFillTx/>
              <a:latin typeface="+mj-lt"/>
              <a:ea typeface="+mj-lt"/>
              <a:cs typeface="+mn-cs"/>
            </a:endParaRPr>
          </a:p>
        </p:txBody>
      </p:sp>
      <p:grpSp>
        <p:nvGrpSpPr>
          <p:cNvPr id="97284" name="Group 37"/>
          <p:cNvGrpSpPr/>
          <p:nvPr/>
        </p:nvGrpSpPr>
        <p:grpSpPr>
          <a:xfrm>
            <a:off x="833755" y="1493520"/>
            <a:ext cx="2571750" cy="2456419"/>
            <a:chOff x="249" y="981"/>
            <a:chExt cx="1588" cy="1522"/>
          </a:xfrm>
        </p:grpSpPr>
        <p:grpSp>
          <p:nvGrpSpPr>
            <p:cNvPr id="97306" name="Group 16"/>
            <p:cNvGrpSpPr/>
            <p:nvPr/>
          </p:nvGrpSpPr>
          <p:grpSpPr>
            <a:xfrm>
              <a:off x="340" y="981"/>
              <a:ext cx="1497" cy="1117"/>
              <a:chOff x="612" y="981"/>
              <a:chExt cx="1497" cy="1117"/>
            </a:xfrm>
          </p:grpSpPr>
          <p:pic>
            <p:nvPicPr>
              <p:cNvPr id="97309" name="Picture 5" descr="05-3-21"/>
              <p:cNvPicPr>
                <a:picLocks noChangeAspect="1"/>
              </p:cNvPicPr>
              <p:nvPr/>
            </p:nvPicPr>
            <p:blipFill>
              <a:blip r:embed="rId1"/>
              <a:stretch>
                <a:fillRect/>
              </a:stretch>
            </p:blipFill>
            <p:spPr>
              <a:xfrm>
                <a:off x="612" y="981"/>
                <a:ext cx="1497" cy="1117"/>
              </a:xfrm>
              <a:prstGeom prst="rect">
                <a:avLst/>
              </a:prstGeom>
              <a:solidFill>
                <a:schemeClr val="bg1"/>
              </a:solidFill>
              <a:ln w="28575" cap="flat" cmpd="sng">
                <a:solidFill>
                  <a:srgbClr val="3366CC"/>
                </a:solidFill>
                <a:prstDash val="solid"/>
                <a:miter/>
                <a:headEnd type="none" w="med" len="med"/>
                <a:tailEnd type="none" w="med" len="med"/>
              </a:ln>
            </p:spPr>
          </p:pic>
          <p:pic>
            <p:nvPicPr>
              <p:cNvPr id="97310" name="Picture 8" descr="157"/>
              <p:cNvPicPr>
                <a:picLocks noChangeAspect="1"/>
              </p:cNvPicPr>
              <p:nvPr/>
            </p:nvPicPr>
            <p:blipFill>
              <a:blip r:embed="rId2"/>
              <a:srcRect l="9888" t="15514" r="7169" b="8461"/>
              <a:stretch>
                <a:fillRect/>
              </a:stretch>
            </p:blipFill>
            <p:spPr>
              <a:xfrm rot="-5400000">
                <a:off x="1053" y="1175"/>
                <a:ext cx="661" cy="817"/>
              </a:xfrm>
              <a:prstGeom prst="rect">
                <a:avLst/>
              </a:prstGeom>
              <a:noFill/>
              <a:ln w="38100">
                <a:noFill/>
              </a:ln>
            </p:spPr>
          </p:pic>
        </p:grpSp>
        <p:sp>
          <p:nvSpPr>
            <p:cNvPr id="102427" name="Text Box 21"/>
            <p:cNvSpPr txBox="1">
              <a:spLocks noChangeArrowheads="1"/>
            </p:cNvSpPr>
            <p:nvPr/>
          </p:nvSpPr>
          <p:spPr bwMode="auto">
            <a:xfrm>
              <a:off x="431" y="2103"/>
              <a:ext cx="1361"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检查核对后将无菌包放于操作台上</a:t>
              </a:r>
              <a:r>
                <a:rPr kumimoji="0" lang="zh-CN" altLang="en-US" sz="1800" b="0"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1800" b="0"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3" name="椭圆 12"/>
            <p:cNvSpPr/>
            <p:nvPr/>
          </p:nvSpPr>
          <p:spPr>
            <a:xfrm>
              <a:off x="249" y="2024"/>
              <a:ext cx="225" cy="2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grpSp>
      <p:grpSp>
        <p:nvGrpSpPr>
          <p:cNvPr id="97285" name="Group 38"/>
          <p:cNvGrpSpPr/>
          <p:nvPr/>
        </p:nvGrpSpPr>
        <p:grpSpPr>
          <a:xfrm>
            <a:off x="4578350" y="1473835"/>
            <a:ext cx="2571750" cy="2190952"/>
            <a:chOff x="2018" y="981"/>
            <a:chExt cx="1588" cy="1357"/>
          </a:xfrm>
        </p:grpSpPr>
        <p:pic>
          <p:nvPicPr>
            <p:cNvPr id="97303" name="Picture 6" descr="05-3-22"/>
            <p:cNvPicPr>
              <a:picLocks noChangeAspect="1"/>
            </p:cNvPicPr>
            <p:nvPr/>
          </p:nvPicPr>
          <p:blipFill>
            <a:blip r:embed="rId3"/>
            <a:stretch>
              <a:fillRect/>
            </a:stretch>
          </p:blipFill>
          <p:spPr>
            <a:xfrm>
              <a:off x="2109" y="981"/>
              <a:ext cx="1497" cy="1123"/>
            </a:xfrm>
            <a:prstGeom prst="rect">
              <a:avLst/>
            </a:prstGeom>
            <a:solidFill>
              <a:schemeClr val="bg1"/>
            </a:solidFill>
            <a:ln w="28575" cap="flat" cmpd="sng">
              <a:solidFill>
                <a:srgbClr val="3366CC"/>
              </a:solidFill>
              <a:prstDash val="solid"/>
              <a:miter/>
              <a:headEnd type="none" w="med" len="med"/>
              <a:tailEnd type="none" w="med" len="med"/>
            </a:ln>
          </p:spPr>
        </p:pic>
        <p:sp>
          <p:nvSpPr>
            <p:cNvPr id="102424" name="Text Box 22"/>
            <p:cNvSpPr txBox="1">
              <a:spLocks noChangeArrowheads="1"/>
            </p:cNvSpPr>
            <p:nvPr/>
          </p:nvSpPr>
          <p:spPr bwMode="auto">
            <a:xfrm>
              <a:off x="2200" y="2110"/>
              <a:ext cx="1361" cy="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解开系带压于包下</a:t>
              </a:r>
              <a:r>
                <a:rPr kumimoji="0" lang="zh-CN" altLang="en-US" sz="1800" b="0" i="0" u="none" strike="noStrike" kern="1200" cap="none" spc="0" normalizeH="0" baseline="0" noProof="0" dirty="0" smtClean="0">
                  <a:ln>
                    <a:noFill/>
                  </a:ln>
                  <a:solidFill>
                    <a:schemeClr val="tx1"/>
                  </a:solidFill>
                  <a:effectLst/>
                  <a:uLnTx/>
                  <a:uFillTx/>
                  <a:latin typeface="+mn-lt"/>
                  <a:ea typeface="+mn-lt"/>
                  <a:cs typeface="+mn-lt"/>
                </a:rPr>
                <a:t> </a:t>
              </a:r>
              <a:endParaRPr kumimoji="0" lang="zh-CN" altLang="en-US" sz="1800" b="0" i="0" u="none" strike="noStrike" kern="1200" cap="none" spc="0" normalizeH="0" baseline="0" noProof="0" dirty="0" smtClean="0">
                <a:ln>
                  <a:noFill/>
                </a:ln>
                <a:solidFill>
                  <a:schemeClr val="tx1"/>
                </a:solidFill>
                <a:effectLst/>
                <a:uLnTx/>
                <a:uFillTx/>
                <a:latin typeface="+mn-lt"/>
                <a:ea typeface="+mn-lt"/>
                <a:cs typeface="+mn-lt"/>
              </a:endParaRPr>
            </a:p>
          </p:txBody>
        </p:sp>
        <p:sp>
          <p:nvSpPr>
            <p:cNvPr id="4" name="椭圆 12"/>
            <p:cNvSpPr/>
            <p:nvPr/>
          </p:nvSpPr>
          <p:spPr>
            <a:xfrm>
              <a:off x="2018" y="2024"/>
              <a:ext cx="225" cy="2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chemeClr val="tx1"/>
                  </a:solidFill>
                  <a:effectLst/>
                  <a:uLnTx/>
                  <a:uFillTx/>
                  <a:latin typeface="+mn-lt"/>
                  <a:ea typeface="+mn-ea"/>
                  <a:cs typeface="+mn-cs"/>
                </a:rPr>
                <a:t>2</a:t>
              </a: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97286" name="Group 39"/>
          <p:cNvGrpSpPr/>
          <p:nvPr/>
        </p:nvGrpSpPr>
        <p:grpSpPr>
          <a:xfrm>
            <a:off x="8322310" y="1493520"/>
            <a:ext cx="2578228" cy="2456419"/>
            <a:chOff x="3787" y="981"/>
            <a:chExt cx="1592" cy="1522"/>
          </a:xfrm>
        </p:grpSpPr>
        <p:pic>
          <p:nvPicPr>
            <p:cNvPr id="97300" name="Picture 7" descr="05-3-23"/>
            <p:cNvPicPr>
              <a:picLocks noChangeAspect="1"/>
            </p:cNvPicPr>
            <p:nvPr/>
          </p:nvPicPr>
          <p:blipFill>
            <a:blip r:embed="rId4"/>
            <a:stretch>
              <a:fillRect/>
            </a:stretch>
          </p:blipFill>
          <p:spPr>
            <a:xfrm rot="10800000">
              <a:off x="3878" y="981"/>
              <a:ext cx="1497" cy="1122"/>
            </a:xfrm>
            <a:prstGeom prst="rect">
              <a:avLst/>
            </a:prstGeom>
            <a:solidFill>
              <a:schemeClr val="bg1"/>
            </a:solidFill>
            <a:ln w="28575" cap="flat" cmpd="sng">
              <a:solidFill>
                <a:srgbClr val="3366CC"/>
              </a:solidFill>
              <a:prstDash val="solid"/>
              <a:miter/>
              <a:headEnd type="none" w="med" len="med"/>
              <a:tailEnd type="none" w="med" len="med"/>
            </a:ln>
          </p:spPr>
        </p:pic>
        <p:sp>
          <p:nvSpPr>
            <p:cNvPr id="102421" name="Text Box 23"/>
            <p:cNvSpPr txBox="1">
              <a:spLocks noChangeArrowheads="1"/>
            </p:cNvSpPr>
            <p:nvPr/>
          </p:nvSpPr>
          <p:spPr bwMode="auto">
            <a:xfrm>
              <a:off x="3923" y="2103"/>
              <a:ext cx="1456"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先打开包布对角，再分别打开左右两角</a:t>
              </a:r>
              <a:r>
                <a:rPr kumimoji="0" lang="zh-CN" altLang="en-US" sz="1800" b="0"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1800" b="0"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5" name="椭圆 12"/>
            <p:cNvSpPr/>
            <p:nvPr/>
          </p:nvSpPr>
          <p:spPr>
            <a:xfrm>
              <a:off x="3787" y="2026"/>
              <a:ext cx="225" cy="2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chemeClr val="tx1"/>
                  </a:solidFill>
                  <a:effectLst/>
                  <a:uLnTx/>
                  <a:uFillTx/>
                  <a:latin typeface="+mn-lt"/>
                  <a:ea typeface="+mn-ea"/>
                  <a:cs typeface="+mn-cs"/>
                </a:rPr>
                <a:t>3</a:t>
              </a: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97287" name="Group 40"/>
          <p:cNvGrpSpPr/>
          <p:nvPr/>
        </p:nvGrpSpPr>
        <p:grpSpPr>
          <a:xfrm>
            <a:off x="781685" y="4004945"/>
            <a:ext cx="2708275" cy="2714918"/>
            <a:chOff x="249" y="2478"/>
            <a:chExt cx="1678" cy="1546"/>
          </a:xfrm>
        </p:grpSpPr>
        <p:pic>
          <p:nvPicPr>
            <p:cNvPr id="97297" name="Picture 8" descr="05-3-24"/>
            <p:cNvPicPr>
              <a:picLocks noChangeAspect="1"/>
            </p:cNvPicPr>
            <p:nvPr/>
          </p:nvPicPr>
          <p:blipFill>
            <a:blip r:embed="rId5"/>
            <a:stretch>
              <a:fillRect/>
            </a:stretch>
          </p:blipFill>
          <p:spPr>
            <a:xfrm>
              <a:off x="340" y="2478"/>
              <a:ext cx="1587" cy="1190"/>
            </a:xfrm>
            <a:prstGeom prst="rect">
              <a:avLst/>
            </a:prstGeom>
            <a:solidFill>
              <a:schemeClr val="bg1"/>
            </a:solidFill>
            <a:ln w="28575" cap="flat" cmpd="sng">
              <a:solidFill>
                <a:srgbClr val="3366CC"/>
              </a:solidFill>
              <a:prstDash val="solid"/>
              <a:miter/>
              <a:headEnd type="none" w="med" len="med"/>
              <a:tailEnd type="none" w="med" len="med"/>
            </a:ln>
          </p:spPr>
        </p:pic>
        <p:sp>
          <p:nvSpPr>
            <p:cNvPr id="102418" name="Text Box 24"/>
            <p:cNvSpPr txBox="1">
              <a:spLocks noChangeArrowheads="1"/>
            </p:cNvSpPr>
            <p:nvPr/>
          </p:nvSpPr>
          <p:spPr bwMode="auto">
            <a:xfrm>
              <a:off x="476" y="3657"/>
              <a:ext cx="1361"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用无菌持物钳</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夹取包内物品</a:t>
              </a:r>
              <a:r>
                <a:rPr kumimoji="0" lang="zh-CN" altLang="en-US" sz="1800" b="0"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1800" b="0"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6" name="椭圆 12"/>
            <p:cNvSpPr/>
            <p:nvPr/>
          </p:nvSpPr>
          <p:spPr>
            <a:xfrm>
              <a:off x="249" y="3566"/>
              <a:ext cx="225" cy="2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chemeClr val="tx1"/>
                  </a:solidFill>
                  <a:effectLst/>
                  <a:uLnTx/>
                  <a:uFillTx/>
                  <a:latin typeface="+mn-lt"/>
                  <a:ea typeface="+mn-ea"/>
                  <a:cs typeface="+mn-cs"/>
                </a:rPr>
                <a:t>4</a:t>
              </a: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97288" name="Group 41"/>
          <p:cNvGrpSpPr/>
          <p:nvPr/>
        </p:nvGrpSpPr>
        <p:grpSpPr>
          <a:xfrm>
            <a:off x="4535170" y="4004945"/>
            <a:ext cx="2737485" cy="2518127"/>
            <a:chOff x="2018" y="2478"/>
            <a:chExt cx="1696" cy="1434"/>
          </a:xfrm>
        </p:grpSpPr>
        <p:pic>
          <p:nvPicPr>
            <p:cNvPr id="97294" name="Picture 4" descr="05-3-26"/>
            <p:cNvPicPr>
              <a:picLocks noChangeAspect="1"/>
            </p:cNvPicPr>
            <p:nvPr/>
          </p:nvPicPr>
          <p:blipFill>
            <a:blip r:embed="rId6"/>
            <a:stretch>
              <a:fillRect/>
            </a:stretch>
          </p:blipFill>
          <p:spPr>
            <a:xfrm>
              <a:off x="2109" y="2478"/>
              <a:ext cx="1605" cy="1204"/>
            </a:xfrm>
            <a:prstGeom prst="rect">
              <a:avLst/>
            </a:prstGeom>
            <a:solidFill>
              <a:schemeClr val="bg1"/>
            </a:solidFill>
            <a:ln w="28575" cap="flat" cmpd="sng">
              <a:solidFill>
                <a:srgbClr val="3366CC"/>
              </a:solidFill>
              <a:prstDash val="solid"/>
              <a:miter/>
              <a:headEnd type="none" w="med" len="med"/>
              <a:tailEnd type="none" w="med" len="med"/>
            </a:ln>
          </p:spPr>
        </p:pic>
        <p:sp>
          <p:nvSpPr>
            <p:cNvPr id="102415" name="Text Box 25"/>
            <p:cNvSpPr txBox="1">
              <a:spLocks noChangeArrowheads="1"/>
            </p:cNvSpPr>
            <p:nvPr/>
          </p:nvSpPr>
          <p:spPr bwMode="auto">
            <a:xfrm>
              <a:off x="2245" y="3702"/>
              <a:ext cx="1361"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按原折包盖无菌包</a:t>
              </a:r>
              <a:endParaRPr kumimoji="0" lang="zh-CN" altLang="en-US" sz="1800" b="0"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7" name="椭圆 12"/>
            <p:cNvSpPr/>
            <p:nvPr/>
          </p:nvSpPr>
          <p:spPr>
            <a:xfrm>
              <a:off x="2018" y="3612"/>
              <a:ext cx="227" cy="2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chemeClr val="tx1"/>
                  </a:solidFill>
                  <a:effectLst/>
                  <a:uLnTx/>
                  <a:uFillTx/>
                  <a:latin typeface="+mn-lt"/>
                  <a:ea typeface="+mn-ea"/>
                  <a:cs typeface="+mn-cs"/>
                </a:rPr>
                <a:t>5</a:t>
              </a: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97289" name="Group 42"/>
          <p:cNvGrpSpPr/>
          <p:nvPr/>
        </p:nvGrpSpPr>
        <p:grpSpPr>
          <a:xfrm>
            <a:off x="8368030" y="4004945"/>
            <a:ext cx="2721187" cy="2676178"/>
            <a:chOff x="3833" y="2478"/>
            <a:chExt cx="1686" cy="1524"/>
          </a:xfrm>
        </p:grpSpPr>
        <p:pic>
          <p:nvPicPr>
            <p:cNvPr id="97291" name="Picture 5" descr="05-3-21"/>
            <p:cNvPicPr>
              <a:picLocks noChangeAspect="1"/>
            </p:cNvPicPr>
            <p:nvPr/>
          </p:nvPicPr>
          <p:blipFill>
            <a:blip r:embed="rId1"/>
            <a:stretch>
              <a:fillRect/>
            </a:stretch>
          </p:blipFill>
          <p:spPr>
            <a:xfrm>
              <a:off x="3923" y="2478"/>
              <a:ext cx="1588" cy="1186"/>
            </a:xfrm>
            <a:prstGeom prst="rect">
              <a:avLst/>
            </a:prstGeom>
            <a:solidFill>
              <a:schemeClr val="bg1"/>
            </a:solidFill>
            <a:ln w="28575" cap="flat" cmpd="sng">
              <a:solidFill>
                <a:srgbClr val="3366CC"/>
              </a:solidFill>
              <a:prstDash val="solid"/>
              <a:miter/>
              <a:headEnd type="none" w="med" len="med"/>
              <a:tailEnd type="none" w="med" len="med"/>
            </a:ln>
          </p:spPr>
        </p:pic>
        <p:sp>
          <p:nvSpPr>
            <p:cNvPr id="102412" name="Text Box 26"/>
            <p:cNvSpPr txBox="1">
              <a:spLocks noChangeArrowheads="1"/>
            </p:cNvSpPr>
            <p:nvPr/>
          </p:nvSpPr>
          <p:spPr bwMode="auto">
            <a:xfrm>
              <a:off x="4059" y="3635"/>
              <a:ext cx="1460"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系上“一”字带，注明开包日期和时间</a:t>
              </a:r>
              <a:r>
                <a:rPr kumimoji="0" lang="zh-CN" altLang="en-US" sz="1800" b="0"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1800" b="0"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13" name="椭圆 12"/>
            <p:cNvSpPr/>
            <p:nvPr/>
          </p:nvSpPr>
          <p:spPr>
            <a:xfrm>
              <a:off x="3833" y="3566"/>
              <a:ext cx="225" cy="2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chemeClr val="tx1"/>
                  </a:solidFill>
                  <a:effectLst/>
                  <a:uLnTx/>
                  <a:uFillTx/>
                  <a:latin typeface="+mn-lt"/>
                  <a:ea typeface="+mn-ea"/>
                  <a:cs typeface="+mn-cs"/>
                </a:rPr>
                <a:t>6</a:t>
              </a: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sp>
        <p:nvSpPr>
          <p:cNvPr id="23" name="Title 6"/>
          <p:cNvSpPr txBox="1"/>
          <p:nvPr>
            <p:custDataLst>
              <p:tags r:id="rId7"/>
            </p:custDataLst>
          </p:nvPr>
        </p:nvSpPr>
        <p:spPr>
          <a:xfrm>
            <a:off x="193942" y="130404"/>
            <a:ext cx="314579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三、基本无菌技术</a:t>
            </a:r>
            <a:endParaRPr lang="zh-CN" altLang="en-US" sz="3000" b="1">
              <a:solidFill>
                <a:schemeClr val="bg1"/>
              </a:solidFill>
              <a:latin typeface="+mj-ea"/>
              <a:ea typeface="+mj-ea"/>
              <a:sym typeface="+mn-ea"/>
            </a:endParaRPr>
          </a:p>
        </p:txBody>
      </p:sp>
    </p:spTree>
  </p:cSld>
  <p:clrMapOvr>
    <a:masterClrMapping/>
  </p:clrMapOvr>
  <p:transition>
    <p:split orient="vert"/>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8" name="Rectangle 2"/>
          <p:cNvSpPr>
            <a:spLocks noChangeArrowheads="1"/>
          </p:cNvSpPr>
          <p:nvPr/>
        </p:nvSpPr>
        <p:spPr bwMode="auto">
          <a:xfrm>
            <a:off x="911225" y="932180"/>
            <a:ext cx="5186045" cy="55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mj-ea"/>
                <a:ea typeface="+mj-ea"/>
                <a:cs typeface="+mn-cs"/>
              </a:rPr>
              <a:t>递送</a:t>
            </a:r>
            <a:r>
              <a:rPr kumimoji="0" lang="zh-CN" altLang="en-US" sz="2000" b="1" i="0" u="none" strike="noStrike" kern="1200" cap="none" spc="0" normalizeH="0" baseline="0" noProof="0" dirty="0" smtClean="0">
                <a:ln>
                  <a:noFill/>
                </a:ln>
                <a:solidFill>
                  <a:srgbClr val="000099"/>
                </a:solidFill>
                <a:effectLst/>
                <a:uLnTx/>
                <a:uFillTx/>
                <a:latin typeface="+mj-ea"/>
                <a:ea typeface="+mj-ea"/>
                <a:cs typeface="+mn-cs"/>
              </a:rPr>
              <a:t>无菌包内物品法：</a:t>
            </a:r>
            <a:endParaRPr kumimoji="0" lang="zh-CN" altLang="en-US" sz="2000" b="1" i="0" u="none" strike="noStrike" kern="1200" cap="none" spc="0" normalizeH="0" baseline="0" noProof="0" dirty="0" smtClean="0">
              <a:ln>
                <a:noFill/>
              </a:ln>
              <a:solidFill>
                <a:srgbClr val="000099"/>
              </a:solidFill>
              <a:effectLst/>
              <a:uLnTx/>
              <a:uFillTx/>
              <a:latin typeface="+mj-ea"/>
              <a:ea typeface="+mj-ea"/>
              <a:cs typeface="+mn-cs"/>
            </a:endParaRPr>
          </a:p>
        </p:txBody>
      </p:sp>
      <p:grpSp>
        <p:nvGrpSpPr>
          <p:cNvPr id="98308" name="Group 8"/>
          <p:cNvGrpSpPr/>
          <p:nvPr/>
        </p:nvGrpSpPr>
        <p:grpSpPr>
          <a:xfrm>
            <a:off x="1257300" y="1893570"/>
            <a:ext cx="3366770" cy="4012065"/>
            <a:chOff x="839" y="1298"/>
            <a:chExt cx="1742" cy="2061"/>
          </a:xfrm>
        </p:grpSpPr>
        <p:pic>
          <p:nvPicPr>
            <p:cNvPr id="98313" name="Picture 5" descr="image024"/>
            <p:cNvPicPr>
              <a:picLocks noChangeAspect="1"/>
            </p:cNvPicPr>
            <p:nvPr/>
          </p:nvPicPr>
          <p:blipFill>
            <a:blip r:embed="rId1"/>
            <a:stretch>
              <a:fillRect/>
            </a:stretch>
          </p:blipFill>
          <p:spPr>
            <a:xfrm>
              <a:off x="839" y="1298"/>
              <a:ext cx="1742" cy="1815"/>
            </a:xfrm>
            <a:prstGeom prst="rect">
              <a:avLst/>
            </a:prstGeom>
            <a:noFill/>
            <a:ln w="28575" cap="flat" cmpd="sng">
              <a:solidFill>
                <a:srgbClr val="3366CC"/>
              </a:solidFill>
              <a:prstDash val="solid"/>
              <a:miter/>
              <a:headEnd type="none" w="med" len="med"/>
              <a:tailEnd type="none" w="med" len="med"/>
            </a:ln>
          </p:spPr>
        </p:pic>
        <p:sp>
          <p:nvSpPr>
            <p:cNvPr id="103434" name="Text Box 6"/>
            <p:cNvSpPr txBox="1">
              <a:spLocks noChangeArrowheads="1"/>
            </p:cNvSpPr>
            <p:nvPr/>
          </p:nvSpPr>
          <p:spPr bwMode="auto">
            <a:xfrm>
              <a:off x="1020" y="3154"/>
              <a:ext cx="1406" cy="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将包托在手上打开</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grpSp>
      <p:grpSp>
        <p:nvGrpSpPr>
          <p:cNvPr id="98309" name="Group 9"/>
          <p:cNvGrpSpPr/>
          <p:nvPr/>
        </p:nvGrpSpPr>
        <p:grpSpPr>
          <a:xfrm>
            <a:off x="6096000" y="1916430"/>
            <a:ext cx="3768725" cy="4239955"/>
            <a:chOff x="3107" y="1298"/>
            <a:chExt cx="1950" cy="2178"/>
          </a:xfrm>
        </p:grpSpPr>
        <p:pic>
          <p:nvPicPr>
            <p:cNvPr id="98311" name="Picture 4" descr="image022"/>
            <p:cNvPicPr>
              <a:picLocks noChangeAspect="1"/>
            </p:cNvPicPr>
            <p:nvPr/>
          </p:nvPicPr>
          <p:blipFill>
            <a:blip r:embed="rId2"/>
            <a:stretch>
              <a:fillRect/>
            </a:stretch>
          </p:blipFill>
          <p:spPr>
            <a:xfrm>
              <a:off x="3107" y="1298"/>
              <a:ext cx="1860" cy="1824"/>
            </a:xfrm>
            <a:prstGeom prst="rect">
              <a:avLst/>
            </a:prstGeom>
            <a:noFill/>
            <a:ln w="28575" cap="flat" cmpd="sng">
              <a:solidFill>
                <a:srgbClr val="3366CC"/>
              </a:solidFill>
              <a:prstDash val="solid"/>
              <a:miter/>
              <a:headEnd type="none" w="med" len="med"/>
              <a:tailEnd type="none" w="med" len="med"/>
            </a:ln>
          </p:spPr>
        </p:pic>
        <p:sp>
          <p:nvSpPr>
            <p:cNvPr id="103432" name="Text Box 7"/>
            <p:cNvSpPr txBox="1">
              <a:spLocks noChangeArrowheads="1"/>
            </p:cNvSpPr>
            <p:nvPr/>
          </p:nvSpPr>
          <p:spPr bwMode="auto">
            <a:xfrm>
              <a:off x="3152" y="3113"/>
              <a:ext cx="190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另一手将包布四角抓住，</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solidFill>
                  <a:effectLst/>
                  <a:uLnTx/>
                  <a:uFillTx/>
                  <a:latin typeface="+mn-ea"/>
                  <a:ea typeface="+mn-ea"/>
                  <a:cs typeface="+mn-cs"/>
                </a:rPr>
                <a:t>将物品放在无菌区内</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mn-cs"/>
              </a:endParaRPr>
            </a:p>
          </p:txBody>
        </p:sp>
      </p:grpSp>
      <p:sp>
        <p:nvSpPr>
          <p:cNvPr id="23" name="Title 6"/>
          <p:cNvSpPr txBox="1"/>
          <p:nvPr>
            <p:custDataLst>
              <p:tags r:id="rId3"/>
            </p:custDataLst>
          </p:nvPr>
        </p:nvSpPr>
        <p:spPr>
          <a:xfrm>
            <a:off x="193942" y="130404"/>
            <a:ext cx="314579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三、基本无菌技术</a:t>
            </a:r>
            <a:endParaRPr lang="zh-CN" altLang="en-US" sz="3000" b="1">
              <a:solidFill>
                <a:schemeClr val="bg1"/>
              </a:solidFill>
              <a:latin typeface="+mj-ea"/>
              <a:ea typeface="+mj-ea"/>
              <a:sym typeface="+mn-ea"/>
            </a:endParaRPr>
          </a:p>
        </p:txBody>
      </p:sp>
    </p:spTree>
  </p:cSld>
  <p:clrMapOvr>
    <a:masterClrMapping/>
  </p:clrMapOvr>
  <p:transition spd="med">
    <p:cover dir="ld"/>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2" name="Rectangle 15"/>
          <p:cNvSpPr>
            <a:spLocks noChangeArrowheads="1"/>
          </p:cNvSpPr>
          <p:nvPr/>
        </p:nvSpPr>
        <p:spPr bwMode="auto">
          <a:xfrm>
            <a:off x="550545" y="2503170"/>
            <a:ext cx="6208395"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304800"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304800" algn="just" defTabSz="914400" rtl="0" eaLnBrk="1" fontAlgn="base" latinLnBrk="0" hangingPunct="1">
              <a:lnSpc>
                <a:spcPct val="200000"/>
              </a:lnSpc>
              <a:spcBef>
                <a:spcPct val="0"/>
              </a:spcBef>
              <a:spcAft>
                <a:spcPct val="0"/>
              </a:spcAft>
              <a:buClrTx/>
              <a:buSzTx/>
              <a:buFontTx/>
              <a:buNone/>
              <a:defRPr/>
            </a:pP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1</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．使用过程中，手及其他非无菌物品不可触及包布内面。</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304800" algn="just" defTabSz="914400" rtl="0" eaLnBrk="1" fontAlgn="base" latinLnBrk="0" hangingPunct="1">
              <a:lnSpc>
                <a:spcPct val="200000"/>
              </a:lnSpc>
              <a:spcBef>
                <a:spcPct val="0"/>
              </a:spcBef>
              <a:spcAft>
                <a:spcPct val="0"/>
              </a:spcAft>
              <a:buClrTx/>
              <a:buSzTx/>
              <a:buFontTx/>
              <a:buNone/>
              <a:defRPr/>
            </a:pP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2</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．手臂或其他非无菌物品不可跨越已打开的无菌包上方。</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304800" algn="just" defTabSz="914400" rtl="0" eaLnBrk="1" fontAlgn="base" latinLnBrk="0" hangingPunct="1">
              <a:lnSpc>
                <a:spcPct val="200000"/>
              </a:lnSpc>
              <a:spcBef>
                <a:spcPct val="0"/>
              </a:spcBef>
              <a:spcAft>
                <a:spcPct val="0"/>
              </a:spcAft>
              <a:buClrTx/>
              <a:buSzTx/>
              <a:buFontTx/>
              <a:buNone/>
              <a:defRPr/>
            </a:pPr>
            <a:r>
              <a:rPr kumimoji="0" lang="en-US" altLang="zh-CN" sz="1800" b="1" i="0" u="none" strike="noStrike" kern="1200" cap="none" spc="0" normalizeH="0" baseline="0" noProof="0" dirty="0" smtClean="0">
                <a:ln>
                  <a:noFill/>
                </a:ln>
                <a:solidFill>
                  <a:schemeClr val="tx1"/>
                </a:solidFill>
                <a:effectLst/>
                <a:uLnTx/>
                <a:uFillTx/>
                <a:latin typeface="+mn-ea"/>
                <a:ea typeface="+mn-ea"/>
                <a:cs typeface="+mn-cs"/>
              </a:rPr>
              <a:t> 3</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．一次性物品包装外标签模糊、或已过有效期、或包装漏气或破损均不可再使用。</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104453" name="Rectangle 2"/>
          <p:cNvSpPr>
            <a:spLocks noChangeArrowheads="1"/>
          </p:cNvSpPr>
          <p:nvPr/>
        </p:nvSpPr>
        <p:spPr bwMode="auto">
          <a:xfrm>
            <a:off x="550545" y="1842770"/>
            <a:ext cx="6242050" cy="37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000099"/>
                </a:solidFill>
                <a:effectLst/>
                <a:uLnTx/>
                <a:uFillTx/>
                <a:latin typeface="+mn-ea"/>
                <a:ea typeface="+mn-ea"/>
                <a:cs typeface="+mn-cs"/>
              </a:rPr>
              <a:t>使用无菌包的</a:t>
            </a: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注意事项</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23" name="Title 6"/>
          <p:cNvSpPr txBox="1"/>
          <p:nvPr>
            <p:custDataLst>
              <p:tags r:id="rId1"/>
            </p:custDataLst>
          </p:nvPr>
        </p:nvSpPr>
        <p:spPr>
          <a:xfrm>
            <a:off x="193942" y="130404"/>
            <a:ext cx="314579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三、基本无菌技术</a:t>
            </a:r>
            <a:endParaRPr lang="zh-CN" altLang="en-US" sz="3000" b="1">
              <a:solidFill>
                <a:schemeClr val="bg1"/>
              </a:solidFill>
              <a:latin typeface="+mj-ea"/>
              <a:ea typeface="+mj-ea"/>
              <a:sym typeface="+mn-ea"/>
            </a:endParaRPr>
          </a:p>
        </p:txBody>
      </p:sp>
      <p:pic>
        <p:nvPicPr>
          <p:cNvPr id="105" name="图片 104"/>
          <p:cNvPicPr/>
          <p:nvPr/>
        </p:nvPicPr>
        <p:blipFill>
          <a:blip r:embed="rId2"/>
          <a:stretch>
            <a:fillRect/>
          </a:stretch>
        </p:blipFill>
        <p:spPr>
          <a:xfrm>
            <a:off x="7392035" y="2437130"/>
            <a:ext cx="4100830" cy="3038475"/>
          </a:xfrm>
          <a:prstGeom prst="rect">
            <a:avLst/>
          </a:prstGeom>
          <a:noFill/>
          <a:ln w="9525">
            <a:noFill/>
          </a:ln>
        </p:spPr>
      </p:pic>
    </p:spTree>
  </p:cSld>
  <p:clrMapOvr>
    <a:masterClrMapping/>
  </p:clrMapOvr>
  <p:transition spd="med">
    <p:cover dir="l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4040505" y="1855470"/>
            <a:ext cx="3840480" cy="2749550"/>
          </a:xfrm>
          <a:prstGeom prst="rect">
            <a:avLst/>
          </a:prstGeom>
          <a:noFill/>
          <a:ln>
            <a:noFill/>
          </a:ln>
        </p:spPr>
        <p:txBody>
          <a:bodyPr wrap="none" rtlCol="0" anchor="t">
            <a:spAutoFit/>
          </a:bodyPr>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第一节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医院感染</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5" name="Rectangle 3"/>
          <p:cNvSpPr>
            <a:spLocks noGrp="1" noChangeArrowheads="1"/>
          </p:cNvSpPr>
          <p:nvPr>
            <p:ph idx="4294967295"/>
          </p:nvPr>
        </p:nvSpPr>
        <p:spPr>
          <a:xfrm>
            <a:off x="1106805" y="1450340"/>
            <a:ext cx="3376930" cy="2517775"/>
          </a:xfrm>
          <a:solidFill>
            <a:srgbClr val="6699FF"/>
          </a:solidFill>
        </p:spPr>
        <p:txBody>
          <a:bodyPr vert="horz" wrap="square" lIns="121920" tIns="60960" rIns="121920" bIns="60960" numCol="1" anchor="t" anchorCtr="0" compatLnSpc="1">
            <a:normAutofit lnSpcReduction="10000"/>
          </a:bodyPr>
          <a:lstStyle/>
          <a:p>
            <a:pPr marL="342900" marR="0" lvl="0" indent="-342900" algn="just" defTabSz="914400" rtl="0" eaLnBrk="1" fontAlgn="base" latinLnBrk="0" hangingPunct="1">
              <a:lnSpc>
                <a:spcPct val="100000"/>
              </a:lnSpc>
              <a:spcBef>
                <a:spcPct val="20000"/>
              </a:spcBef>
              <a:spcAft>
                <a:spcPct val="0"/>
              </a:spcAft>
              <a:buClrTx/>
              <a:buSzTx/>
              <a:buFontTx/>
              <a:buNone/>
              <a:defRPr/>
            </a:pP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just" defTabSz="914400" rtl="0" eaLnBrk="1" fontAlgn="base" latinLnBrk="0" hangingPunct="1">
              <a:lnSpc>
                <a:spcPct val="150000"/>
              </a:lnSpc>
              <a:spcBef>
                <a:spcPct val="2000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检查核对</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just" defTabSz="914400" rtl="0" eaLnBrk="1" fontAlgn="base" latinLnBrk="0" hangingPunct="1">
              <a:lnSpc>
                <a:spcPct val="90000"/>
              </a:lnSpc>
              <a:spcBef>
                <a:spcPct val="20000"/>
              </a:spcBef>
              <a:spcAft>
                <a:spcPct val="0"/>
              </a:spcAft>
              <a:buClrTx/>
              <a:buSzTx/>
              <a:buFontTx/>
              <a:buNone/>
              <a:defRPr/>
            </a:pPr>
            <a:r>
              <a:rPr kumimoji="0" lang="zh-CN" altLang="en-US" sz="1800" b="1" i="0" u="none" strike="noStrike" kern="1200" cap="none" spc="0" normalizeH="0" baseline="0" noProof="0" dirty="0" smtClean="0">
                <a:ln>
                  <a:noFill/>
                </a:ln>
                <a:solidFill>
                  <a:srgbClr val="B32E13"/>
                </a:solidFill>
                <a:effectLst/>
                <a:uLnTx/>
                <a:uFillTx/>
                <a:latin typeface="+mn-ea"/>
                <a:ea typeface="+mn-ea"/>
                <a:cs typeface="+mn-cs"/>
              </a:rPr>
              <a:t>瓶签</a:t>
            </a:r>
            <a:r>
              <a:rPr kumimoji="0" lang="en-US" altLang="zh-CN" sz="1800" b="1" i="0" u="none" strike="noStrike" kern="1200" cap="none" spc="0" normalizeH="0" baseline="0" noProof="0" dirty="0" smtClean="0">
                <a:ln>
                  <a:noFill/>
                </a:ln>
                <a:solidFill>
                  <a:srgbClr val="B32E13"/>
                </a:solidFill>
                <a:effectLst/>
                <a:uLnTx/>
                <a:uFillTx/>
                <a:latin typeface="+mn-ea"/>
                <a:ea typeface="+mn-ea"/>
                <a:cs typeface="+mn-cs"/>
              </a:rPr>
              <a:t>——</a:t>
            </a:r>
            <a:r>
              <a:rPr kumimoji="0" lang="zh-CN" altLang="en-US" sz="1800" b="1" i="0" u="none" strike="noStrike" kern="1200" cap="none" spc="0" normalizeH="0" baseline="0" noProof="0" dirty="0" smtClean="0">
                <a:ln>
                  <a:noFill/>
                </a:ln>
                <a:solidFill>
                  <a:srgbClr val="000099"/>
                </a:solidFill>
                <a:effectLst/>
                <a:uLnTx/>
                <a:uFillTx/>
                <a:latin typeface="+mn-ea"/>
                <a:ea typeface="+mn-ea"/>
                <a:cs typeface="+mn-cs"/>
              </a:rPr>
              <a:t>药名、剂量 </a:t>
            </a:r>
            <a:r>
              <a:rPr kumimoji="0" lang="en-US" altLang="zh-CN" sz="1800" b="1" i="0" u="none" strike="noStrike" kern="1200" cap="none" spc="0" normalizeH="0" baseline="0" noProof="0" dirty="0" smtClean="0">
                <a:ln>
                  <a:noFill/>
                </a:ln>
                <a:solidFill>
                  <a:srgbClr val="000099"/>
                </a:solidFill>
                <a:effectLst/>
                <a:uLnTx/>
                <a:uFillTx/>
                <a:latin typeface="+mn-ea"/>
                <a:ea typeface="+mn-ea"/>
                <a:cs typeface="+mn-cs"/>
              </a:rPr>
              <a:t> </a:t>
            </a:r>
            <a:r>
              <a:rPr kumimoji="0" lang="zh-CN" altLang="en-US" sz="1800" b="1" i="0" u="none" strike="noStrike" kern="1200" cap="none" spc="0" normalizeH="0" baseline="0" noProof="0" dirty="0" smtClean="0">
                <a:ln>
                  <a:noFill/>
                </a:ln>
                <a:solidFill>
                  <a:srgbClr val="000099"/>
                </a:solidFill>
                <a:effectLst/>
                <a:uLnTx/>
                <a:uFillTx/>
                <a:latin typeface="+mn-ea"/>
                <a:ea typeface="+mn-ea"/>
                <a:cs typeface="+mn-cs"/>
              </a:rPr>
              <a:t>浓度、</a:t>
            </a:r>
            <a:r>
              <a:rPr kumimoji="0" lang="en-US" altLang="zh-CN" sz="1800" b="1" i="0" u="none" strike="noStrike" kern="1200" cap="none" spc="0" normalizeH="0" baseline="0" noProof="0" dirty="0" smtClean="0">
                <a:ln>
                  <a:noFill/>
                </a:ln>
                <a:solidFill>
                  <a:srgbClr val="000099"/>
                </a:solidFill>
                <a:effectLst/>
                <a:uLnTx/>
                <a:uFillTx/>
                <a:latin typeface="+mn-ea"/>
                <a:ea typeface="+mn-ea"/>
                <a:cs typeface="+mn-cs"/>
              </a:rPr>
              <a:t>        </a:t>
            </a:r>
            <a:r>
              <a:rPr kumimoji="0" lang="zh-CN" altLang="en-US" sz="1800" b="1" i="0" u="none" strike="noStrike" kern="1200" cap="none" spc="0" normalizeH="0" baseline="0" noProof="0" dirty="0" smtClean="0">
                <a:ln>
                  <a:noFill/>
                </a:ln>
                <a:solidFill>
                  <a:srgbClr val="000099"/>
                </a:solidFill>
                <a:effectLst/>
                <a:uLnTx/>
                <a:uFillTx/>
                <a:latin typeface="+mn-ea"/>
                <a:ea typeface="+mn-ea"/>
                <a:cs typeface="+mn-cs"/>
              </a:rPr>
              <a:t>有效期</a:t>
            </a:r>
            <a:endParaRPr kumimoji="0" lang="zh-CN" altLang="en-US" sz="1800" b="1" i="0" u="none" strike="noStrike" kern="1200" cap="none" spc="0" normalizeH="0" baseline="0" noProof="0" dirty="0" smtClean="0">
              <a:ln>
                <a:noFill/>
              </a:ln>
              <a:solidFill>
                <a:srgbClr val="000099"/>
              </a:solidFill>
              <a:effectLst/>
              <a:uLnTx/>
              <a:uFillTx/>
              <a:latin typeface="+mn-ea"/>
              <a:ea typeface="+mn-ea"/>
              <a:cs typeface="+mn-cs"/>
            </a:endParaRPr>
          </a:p>
          <a:p>
            <a:pPr marL="342900" marR="0" lvl="0" indent="-342900" algn="just" defTabSz="914400" rtl="0" eaLnBrk="1" fontAlgn="base" latinLnBrk="0" hangingPunct="1">
              <a:lnSpc>
                <a:spcPct val="90000"/>
              </a:lnSpc>
              <a:spcBef>
                <a:spcPct val="20000"/>
              </a:spcBef>
              <a:spcAft>
                <a:spcPct val="0"/>
              </a:spcAft>
              <a:buClrTx/>
              <a:buSzTx/>
              <a:buFontTx/>
              <a:buNone/>
              <a:defRPr/>
            </a:pPr>
            <a:r>
              <a:rPr kumimoji="0" lang="zh-CN" altLang="en-US" sz="1800" b="1" i="0" u="none" strike="noStrike" kern="1200" cap="none" spc="0" normalizeH="0" baseline="0" noProof="0" dirty="0" smtClean="0">
                <a:ln>
                  <a:noFill/>
                </a:ln>
                <a:solidFill>
                  <a:srgbClr val="B32E13"/>
                </a:solidFill>
                <a:effectLst/>
                <a:uLnTx/>
                <a:uFillTx/>
                <a:latin typeface="+mn-ea"/>
                <a:ea typeface="+mn-ea"/>
                <a:cs typeface="+mn-cs"/>
              </a:rPr>
              <a:t>瓶口</a:t>
            </a:r>
            <a:r>
              <a:rPr kumimoji="0" lang="en-US" altLang="zh-CN" sz="1800" b="1" i="0" u="none" strike="noStrike" kern="1200" cap="none" spc="0" normalizeH="0" baseline="0" noProof="0" dirty="0" smtClean="0">
                <a:ln>
                  <a:noFill/>
                </a:ln>
                <a:solidFill>
                  <a:srgbClr val="B32E13"/>
                </a:solidFill>
                <a:effectLst/>
                <a:uLnTx/>
                <a:uFillTx/>
                <a:latin typeface="+mn-ea"/>
                <a:ea typeface="+mn-ea"/>
                <a:cs typeface="+mn-cs"/>
              </a:rPr>
              <a:t>——</a:t>
            </a:r>
            <a:r>
              <a:rPr kumimoji="0" lang="zh-CN" altLang="en-US" sz="1800" b="1" i="0" u="none" strike="noStrike" kern="1200" cap="none" spc="0" normalizeH="0" baseline="0" noProof="0" dirty="0" smtClean="0">
                <a:ln>
                  <a:noFill/>
                </a:ln>
                <a:solidFill>
                  <a:srgbClr val="000099"/>
                </a:solidFill>
                <a:effectLst/>
                <a:uLnTx/>
                <a:uFillTx/>
                <a:latin typeface="+mn-ea"/>
                <a:ea typeface="+mn-ea"/>
                <a:cs typeface="+mn-cs"/>
              </a:rPr>
              <a:t>有无松动</a:t>
            </a:r>
            <a:endParaRPr kumimoji="0" lang="zh-CN" altLang="en-US" sz="1800" b="1" i="0" u="none" strike="noStrike" kern="1200" cap="none" spc="0" normalizeH="0" baseline="0" noProof="0" dirty="0" smtClean="0">
              <a:ln>
                <a:noFill/>
              </a:ln>
              <a:solidFill>
                <a:srgbClr val="000099"/>
              </a:solidFill>
              <a:effectLst/>
              <a:uLnTx/>
              <a:uFillTx/>
              <a:latin typeface="+mn-ea"/>
              <a:ea typeface="+mn-ea"/>
              <a:cs typeface="+mn-cs"/>
            </a:endParaRPr>
          </a:p>
          <a:p>
            <a:pPr marL="342900" marR="0" lvl="0" indent="-342900" algn="just" defTabSz="914400" rtl="0" eaLnBrk="1" fontAlgn="base" latinLnBrk="0" hangingPunct="1">
              <a:lnSpc>
                <a:spcPct val="90000"/>
              </a:lnSpc>
              <a:spcBef>
                <a:spcPct val="20000"/>
              </a:spcBef>
              <a:spcAft>
                <a:spcPct val="0"/>
              </a:spcAft>
              <a:buClrTx/>
              <a:buSzTx/>
              <a:buFontTx/>
              <a:buNone/>
              <a:defRPr/>
            </a:pPr>
            <a:r>
              <a:rPr kumimoji="0" lang="zh-CN" altLang="en-US" sz="1800" b="1" i="0" u="none" strike="noStrike" kern="1200" cap="none" spc="0" normalizeH="0" baseline="0" noProof="0" dirty="0" smtClean="0">
                <a:ln>
                  <a:noFill/>
                </a:ln>
                <a:solidFill>
                  <a:srgbClr val="B32E13"/>
                </a:solidFill>
                <a:effectLst/>
                <a:uLnTx/>
                <a:uFillTx/>
                <a:latin typeface="+mn-ea"/>
                <a:ea typeface="+mn-ea"/>
                <a:cs typeface="+mn-cs"/>
              </a:rPr>
              <a:t>瓶体</a:t>
            </a:r>
            <a:r>
              <a:rPr kumimoji="0" lang="en-US" altLang="zh-CN" sz="1800" b="1" i="0" u="none" strike="noStrike" kern="1200" cap="none" spc="0" normalizeH="0" baseline="0" noProof="0" dirty="0" smtClean="0">
                <a:ln>
                  <a:noFill/>
                </a:ln>
                <a:solidFill>
                  <a:srgbClr val="B32E13"/>
                </a:solidFill>
                <a:effectLst/>
                <a:uLnTx/>
                <a:uFillTx/>
                <a:latin typeface="+mn-ea"/>
                <a:ea typeface="+mn-ea"/>
                <a:cs typeface="+mn-cs"/>
              </a:rPr>
              <a:t>——</a:t>
            </a:r>
            <a:r>
              <a:rPr kumimoji="0" lang="zh-CN" altLang="en-US" sz="1800" b="1" i="0" u="none" strike="noStrike" kern="1200" cap="none" spc="0" normalizeH="0" baseline="0" noProof="0" dirty="0" smtClean="0">
                <a:ln>
                  <a:noFill/>
                </a:ln>
                <a:solidFill>
                  <a:srgbClr val="000099"/>
                </a:solidFill>
                <a:effectLst/>
                <a:uLnTx/>
                <a:uFillTx/>
                <a:latin typeface="+mn-ea"/>
                <a:ea typeface="+mn-ea"/>
                <a:cs typeface="+mn-cs"/>
              </a:rPr>
              <a:t>有无裂痕</a:t>
            </a:r>
            <a:endParaRPr kumimoji="0" lang="zh-CN" altLang="en-US" sz="1800" b="1" i="0" u="none" strike="noStrike" kern="1200" cap="none" spc="0" normalizeH="0" baseline="0" noProof="0" dirty="0" smtClean="0">
              <a:ln>
                <a:noFill/>
              </a:ln>
              <a:solidFill>
                <a:srgbClr val="000099"/>
              </a:solidFill>
              <a:effectLst/>
              <a:uLnTx/>
              <a:uFillTx/>
              <a:latin typeface="+mn-ea"/>
              <a:ea typeface="+mn-ea"/>
              <a:cs typeface="+mn-cs"/>
            </a:endParaRPr>
          </a:p>
          <a:p>
            <a:pPr marL="342900" marR="0" lvl="0" indent="-342900" algn="just" defTabSz="914400" rtl="0" eaLnBrk="1" fontAlgn="base" latinLnBrk="0" hangingPunct="1">
              <a:lnSpc>
                <a:spcPct val="90000"/>
              </a:lnSpc>
              <a:spcBef>
                <a:spcPct val="20000"/>
              </a:spcBef>
              <a:spcAft>
                <a:spcPct val="0"/>
              </a:spcAft>
              <a:buClrTx/>
              <a:buSzTx/>
              <a:buFontTx/>
              <a:buNone/>
              <a:defRPr/>
            </a:pPr>
            <a:r>
              <a:rPr kumimoji="0" lang="zh-CN" altLang="en-US" sz="1800" b="1" i="0" u="none" strike="noStrike" kern="1200" cap="none" spc="0" normalizeH="0" baseline="0" noProof="0" dirty="0" smtClean="0">
                <a:ln>
                  <a:noFill/>
                </a:ln>
                <a:solidFill>
                  <a:srgbClr val="B32E13"/>
                </a:solidFill>
                <a:effectLst/>
                <a:uLnTx/>
                <a:uFillTx/>
                <a:latin typeface="+mn-ea"/>
                <a:ea typeface="+mn-ea"/>
                <a:cs typeface="+mn-cs"/>
              </a:rPr>
              <a:t>液体</a:t>
            </a:r>
            <a:r>
              <a:rPr kumimoji="0" lang="en-US" altLang="zh-CN" sz="1800" b="1" i="0" u="none" strike="noStrike" kern="1200" cap="none" spc="0" normalizeH="0" baseline="0" noProof="0" dirty="0" smtClean="0">
                <a:ln>
                  <a:noFill/>
                </a:ln>
                <a:solidFill>
                  <a:srgbClr val="B32E13"/>
                </a:solidFill>
                <a:effectLst/>
                <a:uLnTx/>
                <a:uFillTx/>
                <a:latin typeface="+mn-ea"/>
                <a:ea typeface="+mn-ea"/>
                <a:cs typeface="+mn-cs"/>
              </a:rPr>
              <a:t>——</a:t>
            </a:r>
            <a:r>
              <a:rPr kumimoji="0" lang="zh-CN" altLang="en-US" sz="1800" b="1" i="0" u="none" strike="noStrike" kern="1200" cap="none" spc="0" normalizeH="0" baseline="0" noProof="0" dirty="0" smtClean="0">
                <a:ln>
                  <a:noFill/>
                </a:ln>
                <a:solidFill>
                  <a:srgbClr val="000099"/>
                </a:solidFill>
                <a:effectLst/>
                <a:uLnTx/>
                <a:uFillTx/>
                <a:latin typeface="+mn-ea"/>
                <a:ea typeface="+mn-ea"/>
                <a:cs typeface="+mn-cs"/>
              </a:rPr>
              <a:t>澄清度、有无混浊    有无变色、沉淀</a:t>
            </a:r>
            <a:endParaRPr kumimoji="0" lang="zh-CN" altLang="en-US" sz="1800" b="1" i="0" u="none" strike="noStrike" kern="1200" cap="none" spc="0" normalizeH="0" baseline="0" noProof="0" dirty="0" smtClean="0">
              <a:ln>
                <a:noFill/>
              </a:ln>
              <a:solidFill>
                <a:srgbClr val="000099"/>
              </a:solidFill>
              <a:effectLst/>
              <a:uLnTx/>
              <a:uFillTx/>
              <a:latin typeface="+mn-ea"/>
              <a:ea typeface="+mn-ea"/>
              <a:cs typeface="+mn-cs"/>
            </a:endParaRPr>
          </a:p>
        </p:txBody>
      </p:sp>
      <p:sp>
        <p:nvSpPr>
          <p:cNvPr id="105476" name="矩形 3"/>
          <p:cNvSpPr>
            <a:spLocks noChangeArrowheads="1"/>
          </p:cNvSpPr>
          <p:nvPr/>
        </p:nvSpPr>
        <p:spPr bwMode="auto">
          <a:xfrm>
            <a:off x="3938906" y="817034"/>
            <a:ext cx="2468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（四）取用无菌溶液</a:t>
            </a:r>
            <a:endParaRPr kumimoji="0" lang="en-US" altLang="zh-CN" sz="20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13" name="椭圆 12"/>
          <p:cNvSpPr/>
          <p:nvPr/>
        </p:nvSpPr>
        <p:spPr>
          <a:xfrm>
            <a:off x="1055371" y="1339851"/>
            <a:ext cx="356400" cy="356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1</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grpSp>
        <p:nvGrpSpPr>
          <p:cNvPr id="100358" name="Group 31"/>
          <p:cNvGrpSpPr/>
          <p:nvPr/>
        </p:nvGrpSpPr>
        <p:grpSpPr>
          <a:xfrm>
            <a:off x="5001596" y="1427417"/>
            <a:ext cx="2481879" cy="2499423"/>
            <a:chOff x="2379" y="615"/>
            <a:chExt cx="1356" cy="1590"/>
          </a:xfrm>
        </p:grpSpPr>
        <p:pic>
          <p:nvPicPr>
            <p:cNvPr id="100372" name="Picture 7" descr="image040"/>
            <p:cNvPicPr>
              <a:picLocks noChangeAspect="1"/>
            </p:cNvPicPr>
            <p:nvPr/>
          </p:nvPicPr>
          <p:blipFill>
            <a:blip r:embed="rId1"/>
            <a:stretch>
              <a:fillRect/>
            </a:stretch>
          </p:blipFill>
          <p:spPr>
            <a:xfrm>
              <a:off x="2426" y="678"/>
              <a:ext cx="1309" cy="1527"/>
            </a:xfrm>
            <a:prstGeom prst="rect">
              <a:avLst/>
            </a:prstGeom>
            <a:noFill/>
            <a:ln w="9525">
              <a:noFill/>
            </a:ln>
          </p:spPr>
        </p:pic>
        <p:grpSp>
          <p:nvGrpSpPr>
            <p:cNvPr id="100373" name="Group 28"/>
            <p:cNvGrpSpPr/>
            <p:nvPr/>
          </p:nvGrpSpPr>
          <p:grpSpPr>
            <a:xfrm>
              <a:off x="2379" y="615"/>
              <a:ext cx="365" cy="1048"/>
              <a:chOff x="2379" y="525"/>
              <a:chExt cx="365" cy="1048"/>
            </a:xfrm>
          </p:grpSpPr>
          <p:sp>
            <p:nvSpPr>
              <p:cNvPr id="105494" name="Text Box 16"/>
              <p:cNvSpPr txBox="1">
                <a:spLocks noChangeArrowheads="1"/>
              </p:cNvSpPr>
              <p:nvPr/>
            </p:nvSpPr>
            <p:spPr bwMode="auto">
              <a:xfrm>
                <a:off x="2426" y="926"/>
                <a:ext cx="318" cy="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打</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开</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瓶</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塞</a:t>
                </a:r>
                <a:r>
                  <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宋体" panose="02010600030101010101" pitchFamily="2" charset="-122"/>
                    <a:cs typeface="+mn-cs"/>
                  </a:rPr>
                  <a:t> </a:t>
                </a:r>
                <a:endPar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2" name="椭圆 12"/>
              <p:cNvSpPr/>
              <p:nvPr/>
            </p:nvSpPr>
            <p:spPr>
              <a:xfrm>
                <a:off x="2379" y="525"/>
                <a:ext cx="194" cy="2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chemeClr val="tx1"/>
                    </a:solidFill>
                    <a:effectLst/>
                    <a:uLnTx/>
                    <a:uFillTx/>
                    <a:latin typeface="+mn-lt"/>
                    <a:ea typeface="+mn-ea"/>
                    <a:cs typeface="+mn-cs"/>
                  </a:rPr>
                  <a:t>2</a:t>
                </a: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100359" name="Group 29"/>
          <p:cNvGrpSpPr/>
          <p:nvPr/>
        </p:nvGrpSpPr>
        <p:grpSpPr>
          <a:xfrm>
            <a:off x="8688070" y="1427480"/>
            <a:ext cx="2360930" cy="2780665"/>
            <a:chOff x="4173" y="631"/>
            <a:chExt cx="1383" cy="1484"/>
          </a:xfrm>
        </p:grpSpPr>
        <p:pic>
          <p:nvPicPr>
            <p:cNvPr id="100369" name="Picture 8" descr="image042"/>
            <p:cNvPicPr>
              <a:picLocks noChangeAspect="1"/>
            </p:cNvPicPr>
            <p:nvPr/>
          </p:nvPicPr>
          <p:blipFill>
            <a:blip r:embed="rId2"/>
            <a:stretch>
              <a:fillRect/>
            </a:stretch>
          </p:blipFill>
          <p:spPr>
            <a:xfrm>
              <a:off x="4218" y="664"/>
              <a:ext cx="1338" cy="1451"/>
            </a:xfrm>
            <a:prstGeom prst="rect">
              <a:avLst/>
            </a:prstGeom>
            <a:noFill/>
            <a:ln w="9525">
              <a:noFill/>
            </a:ln>
          </p:spPr>
        </p:pic>
        <p:sp>
          <p:nvSpPr>
            <p:cNvPr id="3" name="椭圆 12"/>
            <p:cNvSpPr/>
            <p:nvPr/>
          </p:nvSpPr>
          <p:spPr>
            <a:xfrm>
              <a:off x="4173" y="631"/>
              <a:ext cx="209" cy="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chemeClr val="tx1"/>
                  </a:solidFill>
                  <a:effectLst/>
                  <a:uLnTx/>
                  <a:uFillTx/>
                  <a:latin typeface="+mn-lt"/>
                  <a:ea typeface="+mn-ea"/>
                  <a:cs typeface="+mn-cs"/>
                </a:rPr>
                <a:t>3</a:t>
              </a: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05491" name="Text Box 22"/>
            <p:cNvSpPr txBox="1">
              <a:spLocks noChangeArrowheads="1"/>
            </p:cNvSpPr>
            <p:nvPr/>
          </p:nvSpPr>
          <p:spPr bwMode="auto">
            <a:xfrm>
              <a:off x="4283" y="890"/>
              <a:ext cx="137" cy="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倒取溶液</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2400" b="0" i="0" u="none" strike="noStrike" kern="1200" cap="none" spc="0" normalizeH="0" baseline="0" noProof="0" dirty="0" smtClean="0">
                <a:ln>
                  <a:noFill/>
                </a:ln>
                <a:solidFill>
                  <a:schemeClr val="tx1"/>
                </a:solidFill>
                <a:effectLst/>
                <a:uLnTx/>
                <a:uFillTx/>
                <a:latin typeface="+mn-ea"/>
                <a:ea typeface="+mn-ea"/>
                <a:cs typeface="+mn-cs"/>
              </a:endParaRPr>
            </a:p>
          </p:txBody>
        </p:sp>
      </p:grpSp>
      <p:grpSp>
        <p:nvGrpSpPr>
          <p:cNvPr id="100360" name="Group 26"/>
          <p:cNvGrpSpPr/>
          <p:nvPr/>
        </p:nvGrpSpPr>
        <p:grpSpPr>
          <a:xfrm>
            <a:off x="3214762" y="4147121"/>
            <a:ext cx="6699055" cy="2528862"/>
            <a:chOff x="705" y="2319"/>
            <a:chExt cx="4065" cy="1746"/>
          </a:xfrm>
        </p:grpSpPr>
        <p:pic>
          <p:nvPicPr>
            <p:cNvPr id="100362" name="Picture 6" descr="image048"/>
            <p:cNvPicPr>
              <a:picLocks noChangeAspect="1"/>
            </p:cNvPicPr>
            <p:nvPr/>
          </p:nvPicPr>
          <p:blipFill>
            <a:blip r:embed="rId3"/>
            <a:stretch>
              <a:fillRect/>
            </a:stretch>
          </p:blipFill>
          <p:spPr>
            <a:xfrm>
              <a:off x="793" y="2387"/>
              <a:ext cx="1475" cy="1542"/>
            </a:xfrm>
            <a:prstGeom prst="rect">
              <a:avLst/>
            </a:prstGeom>
            <a:noFill/>
            <a:ln w="9525">
              <a:noFill/>
            </a:ln>
          </p:spPr>
        </p:pic>
        <p:sp>
          <p:nvSpPr>
            <p:cNvPr id="4" name="椭圆 12"/>
            <p:cNvSpPr/>
            <p:nvPr/>
          </p:nvSpPr>
          <p:spPr>
            <a:xfrm>
              <a:off x="705" y="2319"/>
              <a:ext cx="216" cy="2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chemeClr val="tx1"/>
                  </a:solidFill>
                  <a:effectLst/>
                  <a:uLnTx/>
                  <a:uFillTx/>
                  <a:latin typeface="+mn-lt"/>
                  <a:ea typeface="+mn-ea"/>
                  <a:cs typeface="+mn-cs"/>
                </a:rPr>
                <a:t>5</a:t>
              </a: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nvGrpSpPr>
            <p:cNvPr id="100364" name="Group 25"/>
            <p:cNvGrpSpPr/>
            <p:nvPr/>
          </p:nvGrpSpPr>
          <p:grpSpPr>
            <a:xfrm>
              <a:off x="3288" y="2473"/>
              <a:ext cx="1482" cy="1592"/>
              <a:chOff x="3288" y="2473"/>
              <a:chExt cx="1482" cy="1592"/>
            </a:xfrm>
          </p:grpSpPr>
          <p:pic>
            <p:nvPicPr>
              <p:cNvPr id="100366" name="Picture 9" descr="image038"/>
              <p:cNvPicPr>
                <a:picLocks noChangeAspect="1"/>
              </p:cNvPicPr>
              <p:nvPr/>
            </p:nvPicPr>
            <p:blipFill>
              <a:blip r:embed="rId4"/>
              <a:stretch>
                <a:fillRect/>
              </a:stretch>
            </p:blipFill>
            <p:spPr>
              <a:xfrm>
                <a:off x="3288" y="2523"/>
                <a:ext cx="1421" cy="1542"/>
              </a:xfrm>
              <a:prstGeom prst="rect">
                <a:avLst/>
              </a:prstGeom>
              <a:noFill/>
              <a:ln w="9525">
                <a:noFill/>
              </a:ln>
            </p:spPr>
          </p:pic>
          <p:sp>
            <p:nvSpPr>
              <p:cNvPr id="5" name="椭圆 12"/>
              <p:cNvSpPr/>
              <p:nvPr/>
            </p:nvSpPr>
            <p:spPr>
              <a:xfrm>
                <a:off x="4554" y="2473"/>
                <a:ext cx="216" cy="2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chemeClr val="tx1"/>
                    </a:solidFill>
                    <a:effectLst/>
                    <a:uLnTx/>
                    <a:uFillTx/>
                    <a:latin typeface="+mn-lt"/>
                    <a:ea typeface="+mn-ea"/>
                    <a:cs typeface="+mn-cs"/>
                  </a:rPr>
                  <a:t>4</a:t>
                </a: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05488" name="Text Box 23"/>
              <p:cNvSpPr txBox="1">
                <a:spLocks noChangeArrowheads="1"/>
              </p:cNvSpPr>
              <p:nvPr/>
            </p:nvSpPr>
            <p:spPr bwMode="auto">
              <a:xfrm>
                <a:off x="4377" y="3158"/>
                <a:ext cx="318"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消毒</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瓶</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塞</a:t>
                </a:r>
                <a:r>
                  <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宋体" panose="02010600030101010101" pitchFamily="2" charset="-122"/>
                    <a:cs typeface="+mn-cs"/>
                  </a:rPr>
                  <a:t> </a:t>
                </a:r>
                <a:endPar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grpSp>
        <p:sp>
          <p:nvSpPr>
            <p:cNvPr id="105485" name="Text Box 24"/>
            <p:cNvSpPr txBox="1">
              <a:spLocks noChangeArrowheads="1"/>
            </p:cNvSpPr>
            <p:nvPr/>
          </p:nvSpPr>
          <p:spPr bwMode="auto">
            <a:xfrm>
              <a:off x="837" y="3512"/>
              <a:ext cx="1429" cy="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盖上瓶塞</a:t>
              </a:r>
              <a:r>
                <a:rPr kumimoji="0" lang="zh-CN" altLang="en-US" sz="1800" b="1" i="0" u="none" strike="noStrike" kern="1200" cap="none" spc="0" normalizeH="0" baseline="0" noProof="0" dirty="0" smtClean="0">
                  <a:ln>
                    <a:noFill/>
                  </a:ln>
                  <a:solidFill>
                    <a:srgbClr val="FF0000"/>
                  </a:solidFill>
                  <a:effectLst/>
                  <a:uLnTx/>
                  <a:uFillTx/>
                  <a:latin typeface="+mn-lt"/>
                  <a:ea typeface="+mn-lt"/>
                  <a:cs typeface="+mn-lt"/>
                </a:rPr>
                <a:t>签署开瓶</a:t>
              </a:r>
              <a:endParaRPr kumimoji="0" lang="zh-CN" altLang="en-US" sz="1800" b="1" i="0" u="none" strike="noStrike" kern="1200" cap="none" spc="0" normalizeH="0" baseline="0" noProof="0" dirty="0" smtClean="0">
                <a:ln>
                  <a:noFill/>
                </a:ln>
                <a:solidFill>
                  <a:srgbClr val="FF0000"/>
                </a:solidFill>
                <a:effectLst/>
                <a:uLnTx/>
                <a:uFillTx/>
                <a:latin typeface="+mn-lt"/>
                <a:ea typeface="+mn-lt"/>
                <a:cs typeface="+mn-lt"/>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rgbClr val="FF0000"/>
                  </a:solidFill>
                  <a:effectLst/>
                  <a:uLnTx/>
                  <a:uFillTx/>
                  <a:latin typeface="+mn-ea"/>
                  <a:ea typeface="+mn-ea"/>
                  <a:cs typeface="+mn-cs"/>
                </a:rPr>
                <a:t>日期时间</a:t>
              </a:r>
              <a:endParaRPr kumimoji="0" lang="zh-CN" altLang="en-US" sz="1800" b="1" i="0" u="none" strike="noStrike" kern="1200" cap="none" spc="0" normalizeH="0" baseline="0" noProof="0" dirty="0" smtClean="0">
                <a:ln>
                  <a:noFill/>
                </a:ln>
                <a:solidFill>
                  <a:srgbClr val="FF0000"/>
                </a:solidFill>
                <a:effectLst/>
                <a:uLnTx/>
                <a:uFillTx/>
                <a:latin typeface="+mn-ea"/>
                <a:ea typeface="+mn-ea"/>
                <a:cs typeface="+mn-cs"/>
              </a:endParaRPr>
            </a:p>
          </p:txBody>
        </p:sp>
      </p:grpSp>
      <p:sp>
        <p:nvSpPr>
          <p:cNvPr id="23" name="Title 6"/>
          <p:cNvSpPr txBox="1"/>
          <p:nvPr>
            <p:custDataLst>
              <p:tags r:id="rId5"/>
            </p:custDataLst>
          </p:nvPr>
        </p:nvSpPr>
        <p:spPr>
          <a:xfrm>
            <a:off x="193942" y="130404"/>
            <a:ext cx="314579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三、基本无菌技术</a:t>
            </a:r>
            <a:endParaRPr lang="zh-CN" altLang="en-US" sz="3000" b="1">
              <a:solidFill>
                <a:schemeClr val="bg1"/>
              </a:solidFill>
              <a:latin typeface="+mj-ea"/>
              <a:ea typeface="+mj-ea"/>
              <a:sym typeface="+mn-ea"/>
            </a:endParaRPr>
          </a:p>
        </p:txBody>
      </p:sp>
    </p:spTree>
  </p:cSld>
  <p:clrMapOvr>
    <a:masterClrMapping/>
  </p:clrMapOvr>
  <p:transition spd="med">
    <p:circl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9" name="Rectangle 3"/>
          <p:cNvSpPr>
            <a:spLocks noGrp="1" noChangeArrowheads="1"/>
          </p:cNvSpPr>
          <p:nvPr>
            <p:ph idx="4294967295"/>
          </p:nvPr>
        </p:nvSpPr>
        <p:spPr>
          <a:xfrm>
            <a:off x="789305" y="2925445"/>
            <a:ext cx="5318760" cy="1835785"/>
          </a:xfrm>
        </p:spPr>
        <p:txBody>
          <a:bodyPr vert="horz" wrap="square" lIns="121920" tIns="60960" rIns="121920" bIns="60960" numCol="1" rtlCol="0" anchor="t" anchorCtr="0" compatLnSpc="1">
            <a:normAutofit fontScale="90000"/>
          </a:bodyPr>
          <a:lstStyle/>
          <a:p>
            <a:pPr marL="0" marR="0" lvl="0" indent="0" algn="just" defTabSz="914400" rtl="0" eaLnBrk="1" fontAlgn="auto" latinLnBrk="0" hangingPunct="1">
              <a:lnSpc>
                <a:spcPct val="150000"/>
              </a:lnSpc>
              <a:spcBef>
                <a:spcPct val="0"/>
              </a:spcBef>
              <a:spcAft>
                <a:spcPts val="0"/>
              </a:spcAft>
              <a:buClrTx/>
              <a:buSzTx/>
              <a:buFont typeface="Arial" panose="020B0604020202020204" pitchFamily="34" charset="0"/>
              <a:buNone/>
              <a:defRPr/>
            </a:pPr>
            <a:r>
              <a:rPr kumimoji="0" lang="en-US" altLang="zh-CN"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．不可将物品伸入无菌溶液瓶内蘸取溶液或直接接触瓶口倒溶液。</a:t>
            </a:r>
            <a:endPar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auto" latinLnBrk="0" hangingPunct="1">
              <a:lnSpc>
                <a:spcPct val="150000"/>
              </a:lnSpc>
              <a:spcBef>
                <a:spcPct val="0"/>
              </a:spcBef>
              <a:spcAft>
                <a:spcPts val="0"/>
              </a:spcAft>
              <a:buClrTx/>
              <a:buSzTx/>
              <a:buFont typeface="Arial" panose="020B0604020202020204" pitchFamily="34" charset="0"/>
              <a:buNone/>
              <a:defRPr/>
            </a:pPr>
            <a:r>
              <a:rPr kumimoji="0" lang="en-US" altLang="zh-CN"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．已倒出的溶液即使未被污染，也不可再倒回瓶内。</a:t>
            </a:r>
            <a:endPar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auto" latinLnBrk="0" hangingPunct="1">
              <a:lnSpc>
                <a:spcPct val="150000"/>
              </a:lnSpc>
              <a:spcBef>
                <a:spcPct val="0"/>
              </a:spcBef>
              <a:spcAft>
                <a:spcPts val="0"/>
              </a:spcAft>
              <a:buClrTx/>
              <a:buSzTx/>
              <a:buFont typeface="Arial" panose="020B0604020202020204" pitchFamily="34" charset="0"/>
              <a:buNone/>
              <a:defRPr/>
            </a:pPr>
            <a:r>
              <a:rPr kumimoji="0" lang="en-US" altLang="zh-CN"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、已打开过的无菌溶液可</a:t>
            </a:r>
            <a:r>
              <a:rPr kumimoji="0" lang="zh-CN" altLang="en-US" sz="1800" b="1" i="0" u="none" strike="noStrike" kern="1200" cap="none" spc="0" normalizeH="0" baseline="0" noProof="0" dirty="0" smtClean="0">
                <a:ln>
                  <a:noFill/>
                </a:ln>
                <a:solidFill>
                  <a:srgbClr val="CC0000"/>
                </a:solidFill>
                <a:effectLst/>
                <a:uLnTx/>
                <a:uFillTx/>
                <a:latin typeface="微软雅黑" panose="020B0503020204020204" charset="-122"/>
                <a:ea typeface="微软雅黑" panose="020B0503020204020204" charset="-122"/>
                <a:cs typeface="微软雅黑" panose="020B0503020204020204" charset="-122"/>
              </a:rPr>
              <a:t>保存</a:t>
            </a:r>
            <a:r>
              <a:rPr kumimoji="0" lang="en-US" altLang="zh-CN" sz="1800" b="1" i="0" u="none" strike="noStrike" kern="1200" cap="none" spc="0" normalizeH="0" baseline="0" noProof="0" dirty="0" smtClean="0">
                <a:ln>
                  <a:noFill/>
                </a:ln>
                <a:solidFill>
                  <a:srgbClr val="CC0000"/>
                </a:solidFill>
                <a:effectLst/>
                <a:uLnTx/>
                <a:uFillTx/>
                <a:latin typeface="微软雅黑" panose="020B0503020204020204" charset="-122"/>
                <a:ea typeface="微软雅黑" panose="020B0503020204020204" charset="-122"/>
                <a:cs typeface="微软雅黑" panose="020B0503020204020204" charset="-122"/>
              </a:rPr>
              <a:t>24</a:t>
            </a:r>
            <a:r>
              <a:rPr kumimoji="0" lang="zh-CN" altLang="en-US" sz="1800" b="1" i="0" u="none" strike="noStrike" kern="1200" cap="none" spc="0" normalizeH="0" baseline="0" noProof="0" dirty="0" smtClean="0">
                <a:ln>
                  <a:noFill/>
                </a:ln>
                <a:solidFill>
                  <a:srgbClr val="CC0000"/>
                </a:solidFill>
                <a:effectLst/>
                <a:uLnTx/>
                <a:uFillTx/>
                <a:latin typeface="微软雅黑" panose="020B0503020204020204" charset="-122"/>
                <a:ea typeface="微软雅黑" panose="020B0503020204020204" charset="-122"/>
                <a:cs typeface="微软雅黑" panose="020B0503020204020204" charset="-122"/>
              </a:rPr>
              <a:t>小时</a:t>
            </a: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sz="18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6501" name="Rectangle 2"/>
          <p:cNvSpPr>
            <a:spLocks noChangeArrowheads="1"/>
          </p:cNvSpPr>
          <p:nvPr/>
        </p:nvSpPr>
        <p:spPr bwMode="auto">
          <a:xfrm>
            <a:off x="861060" y="1556385"/>
            <a:ext cx="2974975" cy="1151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000099"/>
                </a:solidFill>
                <a:effectLst/>
                <a:uLnTx/>
                <a:uFillTx/>
                <a:latin typeface="微软雅黑" panose="020B0503020204020204" charset="-122"/>
                <a:ea typeface="微软雅黑" panose="020B0503020204020204" charset="-122"/>
                <a:cs typeface="+mn-cs"/>
              </a:rPr>
              <a:t>取用无菌溶液</a:t>
            </a:r>
            <a:r>
              <a:rPr kumimoji="0" lang="zh-CN" altLang="en-US"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注意事项</a:t>
            </a:r>
            <a:endParaRPr kumimoji="0" lang="zh-CN" altLang="en-US" sz="2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23" name="Title 6"/>
          <p:cNvSpPr txBox="1"/>
          <p:nvPr>
            <p:custDataLst>
              <p:tags r:id="rId1"/>
            </p:custDataLst>
          </p:nvPr>
        </p:nvSpPr>
        <p:spPr>
          <a:xfrm>
            <a:off x="193942" y="130404"/>
            <a:ext cx="314579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三、基本无菌技术</a:t>
            </a:r>
            <a:endParaRPr lang="zh-CN" altLang="en-US" sz="3000" b="1">
              <a:solidFill>
                <a:schemeClr val="bg1"/>
              </a:solidFill>
              <a:latin typeface="+mj-ea"/>
              <a:ea typeface="+mj-ea"/>
              <a:sym typeface="+mn-ea"/>
            </a:endParaRPr>
          </a:p>
        </p:txBody>
      </p:sp>
      <p:pic>
        <p:nvPicPr>
          <p:cNvPr id="2" name="图片 1"/>
          <p:cNvPicPr>
            <a:picLocks noChangeAspect="1"/>
          </p:cNvPicPr>
          <p:nvPr>
            <p:custDataLst>
              <p:tags r:id="rId2"/>
            </p:custDataLst>
          </p:nvPr>
        </p:nvPicPr>
        <p:blipFill>
          <a:blip r:embed="rId3"/>
          <a:stretch>
            <a:fillRect/>
          </a:stretch>
        </p:blipFill>
        <p:spPr>
          <a:xfrm>
            <a:off x="7176135" y="1475740"/>
            <a:ext cx="3279775" cy="3906520"/>
          </a:xfrm>
          <a:prstGeom prst="rect">
            <a:avLst/>
          </a:prstGeom>
        </p:spPr>
      </p:pic>
    </p:spTree>
  </p:cSld>
  <p:clrMapOvr>
    <a:masterClrMapping/>
  </p:clrMapOvr>
  <p:transition spd="med">
    <p:diamond/>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9" name="Rectangle 3"/>
          <p:cNvSpPr>
            <a:spLocks noGrp="1" noRot="1" noChangeArrowheads="1"/>
          </p:cNvSpPr>
          <p:nvPr>
            <p:ph idx="4294967295"/>
          </p:nvPr>
        </p:nvSpPr>
        <p:spPr>
          <a:xfrm>
            <a:off x="622300" y="2346960"/>
            <a:ext cx="6191250" cy="3281680"/>
          </a:xfrm>
        </p:spPr>
        <p:txBody>
          <a:bodyPr vert="horz" wrap="square" lIns="121920" tIns="60960" rIns="121920" bIns="60960" numCol="1" anchor="t" anchorCtr="0" compatLnSpc="1">
            <a:normAutofit/>
          </a:bodyPr>
          <a:lstStyle/>
          <a:p>
            <a:pPr marL="742950" marR="0" lvl="1" indent="-285750" algn="just" defTabSz="914400" rtl="0" eaLnBrk="1" fontAlgn="base" latinLnBrk="0" hangingPunct="1">
              <a:lnSpc>
                <a:spcPct val="150000"/>
              </a:lnSpc>
              <a:spcBef>
                <a:spcPct val="20000"/>
              </a:spcBef>
              <a:spcAft>
                <a:spcPct val="0"/>
              </a:spcAft>
              <a:buClrTx/>
              <a:buSzTx/>
              <a:buFont typeface="Wingdings" panose="05000000000000000000" pitchFamily="2" charset="2"/>
              <a:buNone/>
              <a:defRPr/>
            </a:pPr>
            <a:r>
              <a:rPr kumimoji="0" lang="zh-CN" altLang="en-US" sz="1800" b="1" i="0" u="none" strike="noStrike" kern="1200" cap="none" spc="0" normalizeH="0" baseline="0" noProof="0" dirty="0" smtClean="0">
                <a:ln>
                  <a:noFill/>
                </a:ln>
                <a:solidFill>
                  <a:srgbClr val="000099"/>
                </a:solidFill>
                <a:effectLst/>
                <a:uLnTx/>
                <a:uFillTx/>
                <a:latin typeface="+mn-lt"/>
                <a:ea typeface="+mn-lt"/>
                <a:cs typeface="+mn-lt"/>
              </a:rPr>
              <a:t>  目的：</a:t>
            </a:r>
            <a:endParaRPr kumimoji="0" lang="zh-CN" altLang="en-US" sz="1800" b="1" i="0" u="none" strike="noStrike" kern="1200" cap="none" spc="0" normalizeH="0" baseline="0" noProof="0" dirty="0" smtClean="0">
              <a:ln>
                <a:noFill/>
              </a:ln>
              <a:solidFill>
                <a:srgbClr val="000099"/>
              </a:solidFill>
              <a:effectLst/>
              <a:uLnTx/>
              <a:uFillTx/>
              <a:latin typeface="+mn-lt"/>
              <a:ea typeface="+mn-lt"/>
              <a:cs typeface="+mn-lt"/>
            </a:endParaRPr>
          </a:p>
          <a:p>
            <a:pPr marL="1143000" marR="0" lvl="2" indent="-228600" algn="just"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1800" b="1" i="0" u="none" strike="noStrike" kern="1200" cap="none" spc="0" normalizeH="0" baseline="0" noProof="0" dirty="0" smtClean="0">
                <a:ln>
                  <a:noFill/>
                </a:ln>
                <a:solidFill>
                  <a:schemeClr val="tx1"/>
                </a:solidFill>
                <a:effectLst/>
                <a:uLnTx/>
                <a:uFillTx/>
                <a:latin typeface="+mn-lt"/>
                <a:ea typeface="+mn-lt"/>
                <a:cs typeface="+mn-lt"/>
              </a:rPr>
              <a:t>      　操作者在进行某些医疗护理操作时，需戴无菌手套以确保无菌效果；另外，在接触患者体液和血液时应戴手套，以加强自我保护。</a:t>
            </a:r>
            <a:endParaRPr kumimoji="0" lang="en-US" altLang="zh-CN" sz="1800" b="1" i="0" u="none" strike="noStrike" kern="1200" cap="none" spc="0" normalizeH="0" baseline="0" noProof="0" dirty="0" smtClean="0">
              <a:ln>
                <a:noFill/>
              </a:ln>
              <a:solidFill>
                <a:schemeClr val="tx1"/>
              </a:solidFill>
              <a:effectLst/>
              <a:uLnTx/>
              <a:uFillTx/>
              <a:latin typeface="+mn-lt"/>
              <a:ea typeface="+mn-lt"/>
              <a:cs typeface="+mn-lt"/>
            </a:endParaRPr>
          </a:p>
        </p:txBody>
      </p:sp>
      <p:sp>
        <p:nvSpPr>
          <p:cNvPr id="111620" name="矩形 4"/>
          <p:cNvSpPr>
            <a:spLocks noChangeArrowheads="1"/>
          </p:cNvSpPr>
          <p:nvPr/>
        </p:nvSpPr>
        <p:spPr bwMode="auto">
          <a:xfrm>
            <a:off x="622300" y="1842558"/>
            <a:ext cx="2722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mn-ea"/>
                <a:ea typeface="+mn-ea"/>
                <a:cs typeface="+mn-cs"/>
              </a:rPr>
              <a:t>（六）无菌手套的使用</a:t>
            </a:r>
            <a:endParaRPr kumimoji="0" lang="zh-CN" altLang="en-US" sz="2000" b="1" i="0" u="none" strike="noStrike" kern="1200" cap="none" spc="0" normalizeH="0" baseline="0" noProof="0" dirty="0" smtClean="0">
              <a:ln>
                <a:noFill/>
              </a:ln>
              <a:solidFill>
                <a:srgbClr val="FF0000"/>
              </a:solidFill>
              <a:effectLst/>
              <a:uLnTx/>
              <a:uFillTx/>
              <a:latin typeface="+mn-ea"/>
              <a:ea typeface="+mn-ea"/>
              <a:cs typeface="+mn-cs"/>
            </a:endParaRPr>
          </a:p>
        </p:txBody>
      </p:sp>
      <p:pic>
        <p:nvPicPr>
          <p:cNvPr id="106501" name="Picture 7" descr="image004"/>
          <p:cNvPicPr>
            <a:picLocks noChangeAspect="1"/>
          </p:cNvPicPr>
          <p:nvPr/>
        </p:nvPicPr>
        <p:blipFill>
          <a:blip r:embed="rId1">
            <a:lum bright="6000" contrast="6000"/>
          </a:blip>
          <a:stretch>
            <a:fillRect/>
          </a:stretch>
        </p:blipFill>
        <p:spPr>
          <a:xfrm>
            <a:off x="7103745" y="1845310"/>
            <a:ext cx="3201035" cy="3462020"/>
          </a:xfrm>
          <a:prstGeom prst="rect">
            <a:avLst/>
          </a:prstGeom>
          <a:noFill/>
          <a:ln w="9525">
            <a:noFill/>
          </a:ln>
        </p:spPr>
      </p:pic>
      <p:sp>
        <p:nvSpPr>
          <p:cNvPr id="23" name="Title 6"/>
          <p:cNvSpPr txBox="1"/>
          <p:nvPr>
            <p:custDataLst>
              <p:tags r:id="rId2"/>
            </p:custDataLst>
          </p:nvPr>
        </p:nvSpPr>
        <p:spPr>
          <a:xfrm>
            <a:off x="193942" y="130404"/>
            <a:ext cx="314579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三、基本无菌技术</a:t>
            </a:r>
            <a:endParaRPr lang="zh-CN" altLang="en-US" sz="3000" b="1">
              <a:solidFill>
                <a:schemeClr val="bg1"/>
              </a:solidFill>
              <a:latin typeface="+mj-ea"/>
              <a:ea typeface="+mj-ea"/>
              <a:sym typeface="+mn-ea"/>
            </a:endParaRPr>
          </a:p>
        </p:txBody>
      </p:sp>
    </p:spTree>
  </p:cSld>
  <p:clrMapOvr>
    <a:masterClrMapping/>
  </p:clrMapOvr>
  <p:transition>
    <p:split orient="vert"/>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3" name="Rectangle 5"/>
          <p:cNvSpPr>
            <a:spLocks noChangeArrowheads="1"/>
          </p:cNvSpPr>
          <p:nvPr/>
        </p:nvSpPr>
        <p:spPr bwMode="auto">
          <a:xfrm>
            <a:off x="1663912" y="1053042"/>
            <a:ext cx="4032251"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90000"/>
              </a:lnSpc>
              <a:spcBef>
                <a:spcPct val="20000"/>
              </a:spcBef>
              <a:spcAft>
                <a:spcPct val="0"/>
              </a:spcAft>
              <a:buClrTx/>
              <a:buSzTx/>
              <a:buFont typeface="Wingdings" panose="05000000000000000000" pitchFamily="2" charset="2"/>
              <a:buNone/>
              <a:defRPr/>
            </a:pPr>
            <a:r>
              <a:rPr kumimoji="0" lang="zh-CN" altLang="en-US" sz="2000" b="1" i="0" u="none" strike="noStrike" kern="1200" cap="none" spc="0" normalizeH="0" baseline="0" noProof="0" dirty="0" smtClean="0">
                <a:ln>
                  <a:noFill/>
                </a:ln>
                <a:solidFill>
                  <a:srgbClr val="CC0000"/>
                </a:solidFill>
                <a:effectLst/>
                <a:uLnTx/>
                <a:uFillTx/>
                <a:latin typeface="+mn-ea"/>
                <a:ea typeface="+mn-ea"/>
                <a:cs typeface="+mn-cs"/>
              </a:rPr>
              <a:t>戴无菌手套    </a:t>
            </a:r>
            <a:r>
              <a:rPr kumimoji="0" lang="en-US" altLang="zh-CN" sz="2000" b="1" i="0" u="none" strike="noStrike" kern="1200" cap="none" spc="0" normalizeH="0" baseline="0" noProof="0" dirty="0" smtClean="0">
                <a:ln>
                  <a:noFill/>
                </a:ln>
                <a:solidFill>
                  <a:srgbClr val="000099"/>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000099"/>
                </a:solidFill>
                <a:effectLst/>
                <a:uLnTx/>
                <a:uFillTx/>
                <a:latin typeface="+mn-ea"/>
                <a:ea typeface="+mn-ea"/>
                <a:cs typeface="+mn-cs"/>
              </a:rPr>
              <a:t>取手套</a:t>
            </a:r>
            <a:endParaRPr kumimoji="0" lang="zh-CN" altLang="en-US" sz="2000" b="1" i="0" u="none" strike="noStrike" kern="1200" cap="none" spc="0" normalizeH="0" baseline="0" noProof="0" dirty="0" smtClean="0">
              <a:ln>
                <a:noFill/>
              </a:ln>
              <a:solidFill>
                <a:srgbClr val="000099"/>
              </a:solidFill>
              <a:effectLst/>
              <a:uLnTx/>
              <a:uFillTx/>
              <a:latin typeface="+mn-ea"/>
              <a:ea typeface="+mn-ea"/>
              <a:cs typeface="+mn-cs"/>
            </a:endParaRPr>
          </a:p>
        </p:txBody>
      </p:sp>
      <p:grpSp>
        <p:nvGrpSpPr>
          <p:cNvPr id="107524" name="Group 4"/>
          <p:cNvGrpSpPr/>
          <p:nvPr/>
        </p:nvGrpSpPr>
        <p:grpSpPr>
          <a:xfrm>
            <a:off x="1663700" y="1699895"/>
            <a:ext cx="2958465" cy="4714615"/>
            <a:chOff x="630" y="1207"/>
            <a:chExt cx="2023" cy="2594"/>
          </a:xfrm>
        </p:grpSpPr>
        <p:pic>
          <p:nvPicPr>
            <p:cNvPr id="107530" name="Picture 5" descr="image010"/>
            <p:cNvPicPr>
              <a:picLocks noChangeAspect="1"/>
            </p:cNvPicPr>
            <p:nvPr/>
          </p:nvPicPr>
          <p:blipFill>
            <a:blip r:embed="rId1"/>
            <a:stretch>
              <a:fillRect/>
            </a:stretch>
          </p:blipFill>
          <p:spPr>
            <a:xfrm>
              <a:off x="657" y="1207"/>
              <a:ext cx="1956" cy="1996"/>
            </a:xfrm>
            <a:prstGeom prst="rect">
              <a:avLst/>
            </a:prstGeom>
            <a:noFill/>
            <a:ln w="9525">
              <a:noFill/>
            </a:ln>
          </p:spPr>
        </p:pic>
        <p:sp>
          <p:nvSpPr>
            <p:cNvPr id="112651" name="Text Box 6"/>
            <p:cNvSpPr txBox="1">
              <a:spLocks noChangeArrowheads="1"/>
            </p:cNvSpPr>
            <p:nvPr/>
          </p:nvSpPr>
          <p:spPr bwMode="auto">
            <a:xfrm>
              <a:off x="630" y="3203"/>
              <a:ext cx="2023" cy="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20000"/>
                </a:lnSpc>
                <a:spcBef>
                  <a:spcPts val="50"/>
                </a:spcBef>
                <a:spcAft>
                  <a:spcPts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检查核对后将无菌手套袋放于清洁、干燥的台面上打开，分别捏住手套反折面</a:t>
              </a:r>
              <a:r>
                <a:rPr kumimoji="0" lang="zh-CN" altLang="en-US" sz="1800" b="0"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1800" b="0" i="0" u="none" strike="noStrike" kern="1200" cap="none" spc="0" normalizeH="0" baseline="0" noProof="0" dirty="0" smtClean="0">
                <a:ln>
                  <a:noFill/>
                </a:ln>
                <a:solidFill>
                  <a:schemeClr val="tx1"/>
                </a:solidFill>
                <a:effectLst/>
                <a:uLnTx/>
                <a:uFillTx/>
                <a:latin typeface="+mn-ea"/>
                <a:ea typeface="+mn-ea"/>
                <a:cs typeface="+mn-cs"/>
              </a:endParaRPr>
            </a:p>
          </p:txBody>
        </p:sp>
      </p:grpSp>
      <p:grpSp>
        <p:nvGrpSpPr>
          <p:cNvPr id="107525" name="Group 7"/>
          <p:cNvGrpSpPr/>
          <p:nvPr/>
        </p:nvGrpSpPr>
        <p:grpSpPr>
          <a:xfrm>
            <a:off x="7213600" y="1647825"/>
            <a:ext cx="2804160" cy="4383845"/>
            <a:chOff x="3285" y="1207"/>
            <a:chExt cx="1917" cy="2412"/>
          </a:xfrm>
        </p:grpSpPr>
        <p:pic>
          <p:nvPicPr>
            <p:cNvPr id="107528" name="Picture 8" descr="4-20(2) copy"/>
            <p:cNvPicPr>
              <a:picLocks noChangeAspect="1"/>
            </p:cNvPicPr>
            <p:nvPr/>
          </p:nvPicPr>
          <p:blipFill>
            <a:blip r:embed="rId2"/>
            <a:stretch>
              <a:fillRect/>
            </a:stretch>
          </p:blipFill>
          <p:spPr>
            <a:xfrm>
              <a:off x="3288" y="1207"/>
              <a:ext cx="1914" cy="1996"/>
            </a:xfrm>
            <a:prstGeom prst="rect">
              <a:avLst/>
            </a:prstGeom>
            <a:noFill/>
            <a:ln w="9525">
              <a:noFill/>
            </a:ln>
          </p:spPr>
        </p:pic>
        <p:sp>
          <p:nvSpPr>
            <p:cNvPr id="112649" name="Text Box 9"/>
            <p:cNvSpPr txBox="1">
              <a:spLocks noChangeArrowheads="1"/>
            </p:cNvSpPr>
            <p:nvPr/>
          </p:nvSpPr>
          <p:spPr bwMode="auto">
            <a:xfrm>
              <a:off x="3285" y="3203"/>
              <a:ext cx="1890" cy="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20000"/>
                </a:lnSpc>
                <a:spcBef>
                  <a:spcPts val="50"/>
                </a:spcBef>
                <a:spcAft>
                  <a:spcPts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将两手套对合，一手捏住，取出手套</a:t>
              </a:r>
              <a:endParaRPr kumimoji="0" lang="zh-CN" altLang="en-US" sz="1800" b="0" i="0" u="none" strike="noStrike" kern="1200" cap="none" spc="0" normalizeH="0" baseline="0" noProof="0" dirty="0" smtClean="0">
                <a:ln>
                  <a:noFill/>
                </a:ln>
                <a:solidFill>
                  <a:schemeClr val="tx1"/>
                </a:solidFill>
                <a:effectLst/>
                <a:uLnTx/>
                <a:uFillTx/>
                <a:latin typeface="+mn-ea"/>
                <a:ea typeface="+mn-ea"/>
                <a:cs typeface="+mn-cs"/>
              </a:endParaRPr>
            </a:p>
          </p:txBody>
        </p:sp>
      </p:grpSp>
      <p:sp>
        <p:nvSpPr>
          <p:cNvPr id="107526" name="AutoShape 10"/>
          <p:cNvSpPr/>
          <p:nvPr/>
        </p:nvSpPr>
        <p:spPr>
          <a:xfrm>
            <a:off x="5679228" y="3428788"/>
            <a:ext cx="863600" cy="670984"/>
          </a:xfrm>
          <a:prstGeom prst="rightArrow">
            <a:avLst>
              <a:gd name="adj1" fmla="val 50000"/>
              <a:gd name="adj2" fmla="val 32176"/>
            </a:avLst>
          </a:prstGeom>
          <a:solidFill>
            <a:srgbClr val="3366CC"/>
          </a:solidFill>
          <a:ln w="9525" cap="flat" cmpd="sng">
            <a:solidFill>
              <a:schemeClr val="tx1"/>
            </a:solidFill>
            <a:prstDash val="solid"/>
            <a:miter/>
            <a:headEnd type="none" w="med" len="med"/>
            <a:tailEnd type="none" w="med" len="med"/>
          </a:ln>
        </p:spPr>
        <p:txBody>
          <a:bodyPr wrap="none" anchor="ctr" anchorCtr="0"/>
          <a:p>
            <a:endParaRPr lang="zh-CN" altLang="en-US" sz="100" dirty="0">
              <a:latin typeface="Tahoma" panose="020B0604030504040204" pitchFamily="34" charset="0"/>
            </a:endParaRPr>
          </a:p>
        </p:txBody>
      </p:sp>
      <p:sp>
        <p:nvSpPr>
          <p:cNvPr id="23" name="Title 6"/>
          <p:cNvSpPr txBox="1"/>
          <p:nvPr>
            <p:custDataLst>
              <p:tags r:id="rId3"/>
            </p:custDataLst>
          </p:nvPr>
        </p:nvSpPr>
        <p:spPr>
          <a:xfrm>
            <a:off x="193942" y="130404"/>
            <a:ext cx="314579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三、基本无菌技术</a:t>
            </a:r>
            <a:endParaRPr lang="zh-CN" altLang="en-US" sz="3000" b="1">
              <a:solidFill>
                <a:schemeClr val="bg1"/>
              </a:solidFill>
              <a:latin typeface="+mj-ea"/>
              <a:ea typeface="+mj-ea"/>
              <a:sym typeface="+mn-ea"/>
            </a:endParaRPr>
          </a:p>
        </p:txBody>
      </p:sp>
    </p:spTree>
  </p:cSld>
  <p:clrMapOvr>
    <a:masterClrMapping/>
  </p:clrMapOvr>
  <p:transition spd="med">
    <p:blinds dir="vert"/>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7" name="Rectangle 5"/>
          <p:cNvSpPr>
            <a:spLocks noChangeArrowheads="1"/>
          </p:cNvSpPr>
          <p:nvPr/>
        </p:nvSpPr>
        <p:spPr bwMode="auto">
          <a:xfrm>
            <a:off x="623570" y="1412875"/>
            <a:ext cx="673036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90000"/>
              </a:lnSpc>
              <a:spcBef>
                <a:spcPct val="20000"/>
              </a:spcBef>
              <a:spcAft>
                <a:spcPct val="0"/>
              </a:spcAft>
              <a:buClrTx/>
              <a:buSzTx/>
              <a:buFont typeface="Wingdings" panose="05000000000000000000" pitchFamily="2" charset="2"/>
              <a:buNone/>
              <a:defRPr/>
            </a:pPr>
            <a:r>
              <a:rPr kumimoji="0" lang="zh-CN" altLang="en-US" sz="2000" b="1" i="0" u="none" strike="noStrike" kern="1200" cap="none" spc="0" normalizeH="0" baseline="0" noProof="0" dirty="0" smtClean="0">
                <a:ln>
                  <a:noFill/>
                </a:ln>
                <a:solidFill>
                  <a:srgbClr val="CC0000"/>
                </a:solidFill>
                <a:effectLst/>
                <a:uLnTx/>
                <a:uFillTx/>
                <a:latin typeface="+mn-ea"/>
                <a:ea typeface="+mn-ea"/>
                <a:cs typeface="+mn-cs"/>
              </a:rPr>
              <a:t>戴无菌手套    </a:t>
            </a:r>
            <a:r>
              <a:rPr kumimoji="0" lang="en-US" altLang="zh-CN" sz="2000" b="1" i="0" u="none" strike="noStrike" kern="1200" cap="none" spc="0" normalizeH="0" baseline="0" noProof="0" dirty="0" smtClean="0">
                <a:ln>
                  <a:noFill/>
                </a:ln>
                <a:solidFill>
                  <a:srgbClr val="000099"/>
                </a:solidFill>
                <a:effectLst/>
                <a:uLnTx/>
                <a:uFillTx/>
                <a:latin typeface="+mn-ea"/>
                <a:ea typeface="+mn-ea"/>
                <a:cs typeface="+mn-cs"/>
              </a:rPr>
              <a:t>——</a:t>
            </a:r>
            <a:r>
              <a:rPr kumimoji="0" lang="zh-CN" altLang="en-US" sz="2000" b="1" i="0" u="none" strike="noStrike" kern="1200" cap="none" spc="0" normalizeH="0" baseline="0" noProof="0" dirty="0" smtClean="0">
                <a:ln>
                  <a:noFill/>
                </a:ln>
                <a:solidFill>
                  <a:srgbClr val="000099"/>
                </a:solidFill>
                <a:effectLst/>
                <a:uLnTx/>
                <a:uFillTx/>
                <a:latin typeface="+mn-ea"/>
                <a:ea typeface="+mn-ea"/>
                <a:cs typeface="+mn-cs"/>
              </a:rPr>
              <a:t>戴手套</a:t>
            </a:r>
            <a:endParaRPr kumimoji="0" lang="zh-CN" altLang="en-US" sz="2000" b="1" i="0" u="none" strike="noStrike" kern="1200" cap="none" spc="0" normalizeH="0" baseline="0" noProof="0" dirty="0" smtClean="0">
              <a:ln>
                <a:noFill/>
              </a:ln>
              <a:solidFill>
                <a:srgbClr val="000099"/>
              </a:solidFill>
              <a:effectLst/>
              <a:uLnTx/>
              <a:uFillTx/>
              <a:latin typeface="+mn-ea"/>
              <a:ea typeface="+mn-ea"/>
              <a:cs typeface="+mn-cs"/>
            </a:endParaRPr>
          </a:p>
        </p:txBody>
      </p:sp>
      <p:sp>
        <p:nvSpPr>
          <p:cNvPr id="108548" name="AutoShape 15"/>
          <p:cNvSpPr/>
          <p:nvPr/>
        </p:nvSpPr>
        <p:spPr>
          <a:xfrm>
            <a:off x="3790951" y="3045884"/>
            <a:ext cx="863600" cy="670983"/>
          </a:xfrm>
          <a:prstGeom prst="rightArrow">
            <a:avLst>
              <a:gd name="adj1" fmla="val 50000"/>
              <a:gd name="adj2" fmla="val 32176"/>
            </a:avLst>
          </a:prstGeom>
          <a:solidFill>
            <a:srgbClr val="3366CC"/>
          </a:solidFill>
          <a:ln w="9525" cap="flat" cmpd="sng">
            <a:solidFill>
              <a:schemeClr val="tx1"/>
            </a:solidFill>
            <a:prstDash val="solid"/>
            <a:miter/>
            <a:headEnd type="none" w="med" len="med"/>
            <a:tailEnd type="none" w="med" len="med"/>
          </a:ln>
        </p:spPr>
        <p:txBody>
          <a:bodyPr wrap="none" anchor="ctr" anchorCtr="0"/>
          <a:p>
            <a:endParaRPr lang="zh-CN" altLang="en-US" sz="100" dirty="0">
              <a:latin typeface="Tahoma" panose="020B0604030504040204" pitchFamily="34" charset="0"/>
            </a:endParaRPr>
          </a:p>
        </p:txBody>
      </p:sp>
      <p:grpSp>
        <p:nvGrpSpPr>
          <p:cNvPr id="108549" name="Group 23"/>
          <p:cNvGrpSpPr/>
          <p:nvPr/>
        </p:nvGrpSpPr>
        <p:grpSpPr>
          <a:xfrm>
            <a:off x="8817610" y="2061210"/>
            <a:ext cx="2213610" cy="4230026"/>
            <a:chOff x="4150" y="1162"/>
            <a:chExt cx="1429" cy="2408"/>
          </a:xfrm>
        </p:grpSpPr>
        <p:sp>
          <p:nvSpPr>
            <p:cNvPr id="113678" name="Text Box 12"/>
            <p:cNvSpPr txBox="1">
              <a:spLocks noChangeArrowheads="1"/>
            </p:cNvSpPr>
            <p:nvPr/>
          </p:nvSpPr>
          <p:spPr bwMode="auto">
            <a:xfrm>
              <a:off x="4195" y="3203"/>
              <a:ext cx="1361"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双手调整手套位置，将手套翻折部分翻转</a:t>
              </a:r>
              <a:r>
                <a:rPr kumimoji="0" lang="zh-CN" altLang="en-US" sz="1800" b="0"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1800" b="0" i="0" u="none" strike="noStrike" kern="1200" cap="none" spc="0" normalizeH="0" baseline="0" noProof="0" dirty="0" smtClean="0">
                <a:ln>
                  <a:noFill/>
                </a:ln>
                <a:solidFill>
                  <a:schemeClr val="tx1"/>
                </a:solidFill>
                <a:effectLst/>
                <a:uLnTx/>
                <a:uFillTx/>
                <a:latin typeface="+mn-ea"/>
                <a:ea typeface="+mn-ea"/>
                <a:cs typeface="+mn-cs"/>
              </a:endParaRPr>
            </a:p>
          </p:txBody>
        </p:sp>
        <p:pic>
          <p:nvPicPr>
            <p:cNvPr id="108559" name="Picture 16" descr="image004"/>
            <p:cNvPicPr>
              <a:picLocks noChangeAspect="1"/>
            </p:cNvPicPr>
            <p:nvPr/>
          </p:nvPicPr>
          <p:blipFill>
            <a:blip r:embed="rId1"/>
            <a:stretch>
              <a:fillRect/>
            </a:stretch>
          </p:blipFill>
          <p:spPr>
            <a:xfrm>
              <a:off x="4150" y="1162"/>
              <a:ext cx="1429" cy="2041"/>
            </a:xfrm>
            <a:prstGeom prst="rect">
              <a:avLst/>
            </a:prstGeom>
            <a:noFill/>
            <a:ln w="9525">
              <a:noFill/>
            </a:ln>
          </p:spPr>
        </p:pic>
      </p:grpSp>
      <p:grpSp>
        <p:nvGrpSpPr>
          <p:cNvPr id="108550" name="Group 21"/>
          <p:cNvGrpSpPr/>
          <p:nvPr/>
        </p:nvGrpSpPr>
        <p:grpSpPr>
          <a:xfrm>
            <a:off x="631825" y="2061210"/>
            <a:ext cx="2669540" cy="4230026"/>
            <a:chOff x="204" y="1162"/>
            <a:chExt cx="1723" cy="2408"/>
          </a:xfrm>
        </p:grpSpPr>
        <p:sp>
          <p:nvSpPr>
            <p:cNvPr id="113676" name="Text Box 11"/>
            <p:cNvSpPr txBox="1">
              <a:spLocks noChangeArrowheads="1"/>
            </p:cNvSpPr>
            <p:nvPr/>
          </p:nvSpPr>
          <p:spPr bwMode="auto">
            <a:xfrm>
              <a:off x="294" y="3203"/>
              <a:ext cx="1633"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一手捏住两手套翻折面，另一手伸入手套内戴好</a:t>
              </a: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pic>
          <p:nvPicPr>
            <p:cNvPr id="108557" name="Picture 18" descr="image008"/>
            <p:cNvPicPr>
              <a:picLocks noChangeAspect="1"/>
            </p:cNvPicPr>
            <p:nvPr/>
          </p:nvPicPr>
          <p:blipFill>
            <a:blip r:embed="rId2"/>
            <a:stretch>
              <a:fillRect/>
            </a:stretch>
          </p:blipFill>
          <p:spPr>
            <a:xfrm>
              <a:off x="204" y="1162"/>
              <a:ext cx="1633" cy="2041"/>
            </a:xfrm>
            <a:prstGeom prst="rect">
              <a:avLst/>
            </a:prstGeom>
            <a:noFill/>
            <a:ln w="9525">
              <a:noFill/>
            </a:ln>
          </p:spPr>
        </p:pic>
      </p:grpSp>
      <p:sp>
        <p:nvSpPr>
          <p:cNvPr id="108551" name="AutoShape 19"/>
          <p:cNvSpPr/>
          <p:nvPr/>
        </p:nvSpPr>
        <p:spPr>
          <a:xfrm>
            <a:off x="7823200" y="2948517"/>
            <a:ext cx="768351" cy="673100"/>
          </a:xfrm>
          <a:prstGeom prst="rightArrow">
            <a:avLst>
              <a:gd name="adj1" fmla="val 50000"/>
              <a:gd name="adj2" fmla="val 28537"/>
            </a:avLst>
          </a:prstGeom>
          <a:solidFill>
            <a:srgbClr val="3366CC"/>
          </a:solidFill>
          <a:ln w="9525" cap="flat" cmpd="sng">
            <a:solidFill>
              <a:schemeClr val="tx1"/>
            </a:solidFill>
            <a:prstDash val="solid"/>
            <a:miter/>
            <a:headEnd type="none" w="med" len="med"/>
            <a:tailEnd type="none" w="med" len="med"/>
          </a:ln>
        </p:spPr>
        <p:txBody>
          <a:bodyPr wrap="none" anchor="ctr" anchorCtr="0"/>
          <a:p>
            <a:endParaRPr lang="zh-CN" altLang="en-US" sz="100" dirty="0">
              <a:latin typeface="Tahoma" panose="020B0604030504040204" pitchFamily="34" charset="0"/>
            </a:endParaRPr>
          </a:p>
        </p:txBody>
      </p:sp>
      <p:grpSp>
        <p:nvGrpSpPr>
          <p:cNvPr id="108552" name="Group 22"/>
          <p:cNvGrpSpPr/>
          <p:nvPr/>
        </p:nvGrpSpPr>
        <p:grpSpPr>
          <a:xfrm>
            <a:off x="4760595" y="2061210"/>
            <a:ext cx="2670810" cy="4230026"/>
            <a:chOff x="2154" y="1162"/>
            <a:chExt cx="1724" cy="2408"/>
          </a:xfrm>
        </p:grpSpPr>
        <p:pic>
          <p:nvPicPr>
            <p:cNvPr id="108554" name="Picture 17" descr="image006"/>
            <p:cNvPicPr>
              <a:picLocks noChangeAspect="1"/>
            </p:cNvPicPr>
            <p:nvPr/>
          </p:nvPicPr>
          <p:blipFill>
            <a:blip r:embed="rId3"/>
            <a:stretch>
              <a:fillRect/>
            </a:stretch>
          </p:blipFill>
          <p:spPr>
            <a:xfrm>
              <a:off x="2245" y="1162"/>
              <a:ext cx="1470" cy="2041"/>
            </a:xfrm>
            <a:prstGeom prst="rect">
              <a:avLst/>
            </a:prstGeom>
            <a:noFill/>
            <a:ln w="9525">
              <a:noFill/>
            </a:ln>
          </p:spPr>
        </p:pic>
        <p:sp>
          <p:nvSpPr>
            <p:cNvPr id="113675" name="Text Box 20"/>
            <p:cNvSpPr txBox="1">
              <a:spLocks noChangeArrowheads="1"/>
            </p:cNvSpPr>
            <p:nvPr/>
          </p:nvSpPr>
          <p:spPr bwMode="auto">
            <a:xfrm>
              <a:off x="2154" y="3203"/>
              <a:ext cx="1724"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uLnTx/>
                  <a:uFillTx/>
                  <a:latin typeface="+mn-ea"/>
                  <a:ea typeface="+mn-ea"/>
                  <a:cs typeface="+mn-cs"/>
                </a:rPr>
                <a:t>已戴手套的手指伸入另一手套翻折的内面，戴好另一手</a:t>
              </a:r>
              <a:endParaRPr kumimoji="0" lang="zh-CN" altLang="en-US" sz="1800" b="1" i="0" u="none" strike="noStrike" kern="1200" cap="none" spc="0" normalizeH="0" baseline="0" noProof="0" dirty="0" smtClean="0">
                <a:ln>
                  <a:noFill/>
                </a:ln>
                <a:solidFill>
                  <a:schemeClr val="tx1"/>
                </a:solidFill>
                <a:effectLst/>
                <a:uLnTx/>
                <a:uFillTx/>
                <a:latin typeface="+mn-ea"/>
                <a:ea typeface="+mn-ea"/>
                <a:cs typeface="+mn-cs"/>
              </a:endParaRPr>
            </a:p>
          </p:txBody>
        </p:sp>
      </p:grpSp>
      <p:sp>
        <p:nvSpPr>
          <p:cNvPr id="23" name="Title 6"/>
          <p:cNvSpPr txBox="1"/>
          <p:nvPr>
            <p:custDataLst>
              <p:tags r:id="rId4"/>
            </p:custDataLst>
          </p:nvPr>
        </p:nvSpPr>
        <p:spPr>
          <a:xfrm>
            <a:off x="193942" y="130404"/>
            <a:ext cx="314579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三、基本无菌技术</a:t>
            </a:r>
            <a:endParaRPr lang="zh-CN" altLang="en-US" sz="3000" b="1">
              <a:solidFill>
                <a:schemeClr val="bg1"/>
              </a:solidFill>
              <a:latin typeface="+mj-ea"/>
              <a:ea typeface="+mj-ea"/>
              <a:sym typeface="+mn-ea"/>
            </a:endParaRPr>
          </a:p>
        </p:txBody>
      </p:sp>
    </p:spTree>
  </p:cSld>
  <p:clrMapOvr>
    <a:masterClrMapping/>
  </p:clrMapOvr>
  <p:transition spd="med">
    <p:blinds dir="vert"/>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0595" name="Picture 41"/>
          <p:cNvPicPr>
            <a:picLocks noChangeAspect="1"/>
          </p:cNvPicPr>
          <p:nvPr/>
        </p:nvPicPr>
        <p:blipFill>
          <a:blip r:embed="rId1"/>
          <a:stretch>
            <a:fillRect/>
          </a:stretch>
        </p:blipFill>
        <p:spPr>
          <a:xfrm>
            <a:off x="2927985" y="836930"/>
            <a:ext cx="7065645" cy="5744210"/>
          </a:xfrm>
          <a:prstGeom prst="rect">
            <a:avLst/>
          </a:prstGeom>
          <a:noFill/>
          <a:ln w="9525">
            <a:noFill/>
          </a:ln>
        </p:spPr>
      </p:pic>
      <p:sp>
        <p:nvSpPr>
          <p:cNvPr id="23" name="Title 6"/>
          <p:cNvSpPr txBox="1"/>
          <p:nvPr>
            <p:custDataLst>
              <p:tags r:id="rId2"/>
            </p:custDataLst>
          </p:nvPr>
        </p:nvSpPr>
        <p:spPr>
          <a:xfrm>
            <a:off x="193942" y="130404"/>
            <a:ext cx="164465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None/>
            </a:pPr>
            <a:r>
              <a:rPr lang="zh-CN" altLang="en-US" sz="3000" b="1">
                <a:solidFill>
                  <a:schemeClr val="bg1"/>
                </a:solidFill>
                <a:latin typeface="+mj-ea"/>
                <a:ea typeface="+mj-ea"/>
                <a:sym typeface="+mn-ea"/>
              </a:rPr>
              <a:t>内容小结</a:t>
            </a:r>
            <a:endParaRPr lang="zh-CN" altLang="en-US" sz="3000" b="1">
              <a:solidFill>
                <a:schemeClr val="bg1"/>
              </a:solidFill>
              <a:latin typeface="+mj-ea"/>
              <a:ea typeface="+mj-ea"/>
              <a:sym typeface="+mn-ea"/>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2386013" y="2120900"/>
            <a:ext cx="6278563" cy="1752600"/>
          </a:xfrm>
          <a:prstGeom prst="rect">
            <a:avLst/>
          </a:prstGeom>
          <a:noFill/>
        </p:spPr>
        <p:txBody>
          <a:bodyPr wrap="square" rtlCol="0">
            <a:spAutoFit/>
          </a:bodyPr>
          <a:p>
            <a:pPr algn="ctr">
              <a:lnSpc>
                <a:spcPct val="150000"/>
              </a:lnSpc>
            </a:pPr>
            <a:r>
              <a:rPr lang="zh-CN" altLang="en-US" sz="7200" b="1" noProof="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noProof="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78851" name="组合 17"/>
          <p:cNvGrpSpPr/>
          <p:nvPr/>
        </p:nvGrpSpPr>
        <p:grpSpPr>
          <a:xfrm>
            <a:off x="3987800" y="4098925"/>
            <a:ext cx="2689225" cy="566738"/>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78853" name="文本框 16"/>
            <p:cNvSpPr txBox="1"/>
            <p:nvPr/>
          </p:nvSpPr>
          <p:spPr>
            <a:xfrm>
              <a:off x="8124" y="7004"/>
              <a:ext cx="2951" cy="725"/>
            </a:xfrm>
            <a:prstGeom prst="rect">
              <a:avLst/>
            </a:prstGeom>
            <a:noFill/>
            <a:ln w="9525">
              <a:noFill/>
            </a:ln>
          </p:spPr>
          <p:txBody>
            <a:bodyPr wrap="square" anchor="t" anchorCtr="0">
              <a:spAutoFit/>
            </a:bodyPr>
            <a:p>
              <a:pPr algn="ctr"/>
              <a:r>
                <a:rPr lang="zh-CN" altLang="en-US" sz="2400">
                  <a:solidFill>
                    <a:schemeClr val="bg1"/>
                  </a:solidFill>
                  <a:latin typeface="黑体" panose="02010609060101010101" charset="-122"/>
                  <a:ea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p:transition spd="slow">
    <p:cover dir="d"/>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SHADOW_SCHEMECOLOR_INDEX" val="14"/>
  <p:tag name="KSO_WM_UNIT_TEXT_FILL_FORE_SCHEMECOLOR_INDEX" val="2"/>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6*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6*i*5"/>
  <p:tag name="KSO_WM_TEMPLATE_CATEGORY" val="diagram"/>
  <p:tag name="KSO_WM_TEMPLATE_INDEX" val="710"/>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6*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6*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6*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6*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710_6*i*6"/>
  <p:tag name="KSO_WM_TEMPLATE_CATEGORY" val="diagram"/>
  <p:tag name="KSO_WM_TEMPLATE_INDEX" val="710"/>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10_6*l_h_i*1_6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710_6*l_h_i*1_6_3"/>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710_6*l_h_i*1_6_4"/>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2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2_3"/>
  <p:tag name="KSO_WM_UNIT_LINE_FORE_SCHEMECOLOR_INDEX" val="14"/>
  <p:tag name="KSO_WM_UNIT_LINE_FILL_TYPE" val="2"/>
  <p:tag name="KSO_WM_UNIT_TEXT_FILL_FORE_SCHEMECOLOR_INDEX" val="14"/>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10_6*l_h_i*1_6_1"/>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11.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6*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12.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6*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1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6*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1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6*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1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6*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16.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10_6*l_h_f*1_6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17.xml><?xml version="1.0" encoding="utf-8"?>
<p:tagLst xmlns:p="http://schemas.openxmlformats.org/presentationml/2006/main">
  <p:tag name="KSO_WM_UNIT_TABLE_BEAUTIFY" val="smartTable{77b1076a-b41b-4b2c-ba58-1ced5e50eea4}"/>
</p:tagLst>
</file>

<file path=ppt/tags/tag1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3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3_1"/>
  <p:tag name="KSO_WM_UNIT_FILL_FORE_SCHEMECOLOR_INDEX" val="7"/>
  <p:tag name="KSO_WM_UNIT_FILL_TYPE" val="1"/>
  <p:tag name="KSO_WM_UNIT_SHADOW_SCHEMECOLOR_INDEX" val="5"/>
  <p:tag name="KSO_WM_UNIT_TEXT_FILL_FORE_SCHEMECOLOR_INDEX" val="13"/>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633_3*l_i*1_1"/>
  <p:tag name="KSO_WM_TEMPLATE_CATEGORY" val="diagram"/>
  <p:tag name="KSO_WM_TEMPLATE_INDEX" val="633"/>
  <p:tag name="KSO_WM_UNIT_LAYERLEVEL" val="1_1"/>
  <p:tag name="KSO_WM_TAG_VERSION" val="1.0"/>
  <p:tag name="KSO_WM_BEAUTIFY_FLAG" val="#wm#"/>
  <p:tag name="KSO_WM_UNIT_LINE_FORE_SCHEMECOLOR_INDEX" val="14"/>
  <p:tag name="KSO_WM_UNIT_LINE_FILL_TYPE"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33_3*l_h_i*1_1_1"/>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633_3*l_h_i*1_1_2"/>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33_3*l_h_i*1_3_1"/>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633_3*l_h_i*1_3_2"/>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633_3*l_h_i*1_3_3"/>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633_3*l_h_i*1_3_4"/>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33_3*l_h_i*1_2_1"/>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633_3*l_h_i*1_2_2"/>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633_3*l_h_i*1_2_3"/>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SHADOW_SCHEMECOLOR_INDEX" val="14"/>
  <p:tag name="KSO_WM_UNIT_TEXT_FILL_FORE_SCHEMECOLOR_INDEX" val="2"/>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633_3*l_h_i*1_2_4"/>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2"/>
  <p:tag name="KSO_WM_UNIT_ID" val="diagram633_3*l_i*1_12"/>
  <p:tag name="KSO_WM_TEMPLATE_CATEGORY" val="diagram"/>
  <p:tag name="KSO_WM_TEMPLATE_INDEX" val="633"/>
  <p:tag name="KSO_WM_UNIT_LAYERLEVEL" val="1_1"/>
  <p:tag name="KSO_WM_TAG_VERSION" val="1.0"/>
  <p:tag name="KSO_WM_BEAUTIFY_FLAG" val="#wm#"/>
  <p:tag name="KSO_WM_UNIT_LINE_FORE_SCHEMECOLOR_INDEX" val="14"/>
  <p:tag name="KSO_WM_UNIT_LINE_FILL_TYPE" val="2"/>
</p:tagLst>
</file>

<file path=ppt/tags/tag132.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3_3*l_h_f*1_1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3.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3_3*l_h_a*1_1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34.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3_3*l_h_f*1_2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5.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3_3*l_h_a*1_2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36.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3_3*l_h_f*1_3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7.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3_3*l_h_a*1_3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9.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3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3_3"/>
  <p:tag name="KSO_WM_UNIT_LINE_FORE_SCHEMECOLOR_INDEX" val="14"/>
  <p:tag name="KSO_WM_UNIT_LINE_FILL_TYPE" val="2"/>
  <p:tag name="KSO_WM_UNIT_TEXT_FILL_FORE_SCHEMECOLOR_INDEX" val="14"/>
  <p:tag name="KSO_WM_UNIT_TEXT_FILL_TYPE" val="1"/>
</p:tagLst>
</file>

<file path=ppt/tags/tag140.xml><?xml version="1.0" encoding="utf-8"?>
<p:tagLst xmlns:p="http://schemas.openxmlformats.org/presentationml/2006/main">
  <p:tag name="KSO_WM_UNIT_PLACING_PICTURE_USER_VIEWPORT" val="{&quot;height&quot;:3633,&quot;width&quot;:6048}"/>
</p:tagLst>
</file>

<file path=ppt/tags/tag14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2.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4.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45.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8.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4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4_1"/>
  <p:tag name="KSO_WM_UNIT_FILL_FORE_SCHEMECOLOR_INDEX" val="8"/>
  <p:tag name="KSO_WM_UNIT_FILL_TYPE" val="1"/>
  <p:tag name="KSO_WM_UNIT_SHADOW_SCHEMECOLOR_INDEX" val="5"/>
  <p:tag name="KSO_WM_UNIT_TEXT_FILL_FORE_SCHEMECOLOR_INDEX" val="13"/>
  <p:tag name="KSO_WM_UNIT_TEXT_FILL_TYPE" val="1"/>
</p:tagLst>
</file>

<file path=ppt/tags/tag150.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2.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2*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2*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5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2*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2*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2*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5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2*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SHADOW_SCHEMECOLOR_INDEX" val="14"/>
  <p:tag name="KSO_WM_UNIT_TEXT_FILL_FORE_SCHEMECOLOR_INDEX" val="2"/>
  <p:tag name="KSO_WM_UNIT_TEXT_FILL_TYPE" val="1"/>
</p:tagLst>
</file>

<file path=ppt/tags/tag160.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633_3*l_i*1_1"/>
  <p:tag name="KSO_WM_TEMPLATE_CATEGORY" val="diagram"/>
  <p:tag name="KSO_WM_TEMPLATE_INDEX" val="633"/>
  <p:tag name="KSO_WM_UNIT_LAYERLEVEL" val="1_1"/>
  <p:tag name="KSO_WM_TAG_VERSION" val="1.0"/>
  <p:tag name="KSO_WM_BEAUTIFY_FLAG" val="#wm#"/>
  <p:tag name="KSO_WM_UNIT_LINE_FORE_SCHEMECOLOR_INDEX" val="14"/>
  <p:tag name="KSO_WM_UNIT_LINE_FILL_TYPE"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33_3*l_h_i*1_1_1"/>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633_3*l_h_i*1_1_2"/>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33_3*l_h_i*1_3_1"/>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633_3*l_h_i*1_3_2"/>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633_3*l_h_i*1_3_3"/>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633_3*l_h_i*1_3_4"/>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33_3*l_h_i*1_2_1"/>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633_3*l_h_i*1_2_2"/>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4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4_3"/>
  <p:tag name="KSO_WM_UNIT_LINE_FORE_SCHEMECOLOR_INDEX" val="14"/>
  <p:tag name="KSO_WM_UNIT_LINE_FILL_TYPE" val="2"/>
  <p:tag name="KSO_WM_UNIT_TEXT_FILL_FORE_SCHEMECOLOR_INDEX" val="14"/>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633_3*l_h_i*1_2_3"/>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633_3*l_h_i*1_2_4"/>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2"/>
  <p:tag name="KSO_WM_UNIT_ID" val="diagram633_3*l_i*1_12"/>
  <p:tag name="KSO_WM_TEMPLATE_CATEGORY" val="diagram"/>
  <p:tag name="KSO_WM_TEMPLATE_INDEX" val="633"/>
  <p:tag name="KSO_WM_UNIT_LAYERLEVEL" val="1_1"/>
  <p:tag name="KSO_WM_TAG_VERSION" val="1.0"/>
  <p:tag name="KSO_WM_BEAUTIFY_FLAG" val="#wm#"/>
  <p:tag name="KSO_WM_UNIT_LINE_FORE_SCHEMECOLOR_INDEX" val="14"/>
  <p:tag name="KSO_WM_UNIT_LINE_FILL_TYPE" val="2"/>
</p:tagLst>
</file>

<file path=ppt/tags/tag173.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3_3*l_h_f*1_1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74.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3_3*l_h_f*1_2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75.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3_3*l_h_f*1_3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7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7.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7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9.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4*l_h_f*1_1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1_1"/>
  <p:tag name="KSO_WM_UNIT_PRESET_TEXT" val="单击此处添加文本具体内容"/>
  <p:tag name="KSO_WM_UNIT_TEXT_FILL_FORE_SCHEMECOLOR_INDEX" val="13"/>
  <p:tag name="KSO_WM_UNIT_TEXT_FILL_TYPE" val="1"/>
</p:tagLst>
</file>

<file path=ppt/tags/tag1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50_6*l_h_i*1_1_4"/>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50_6*l_h_i*1_1_3"/>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50_6*l_h_i*1_1_2"/>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50_6*l_h_i*1_1_1"/>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50_6*l_h_i*1_3_1"/>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50_6*l_h_i*1_3_2"/>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50_6*l_h_i*1_3_3"/>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50_6*l_h_i*1_3_4"/>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50_6*l_h_i*1_5_1"/>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4*l_h_f*1_2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2_1"/>
  <p:tag name="KSO_WM_UNIT_PRESET_TEXT" val="单击此处添加文本具体内容"/>
  <p:tag name="KSO_WM_UNIT_TEXT_FILL_FORE_SCHEMECOLOR_INDEX" val="13"/>
  <p:tag name="KSO_WM_UNIT_TEXT_FILL_TYPE"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50_6*l_h_i*1_5_2"/>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350_6*l_h_i*1_5_3"/>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350_6*l_h_i*1_5_4"/>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50_6*l_h_i*1_2_1"/>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50_6*l_h_i*1_2_2"/>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50_6*l_h_i*1_2_3"/>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50_6*l_h_i*1_2_4"/>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50_6*l_h_i*1_4_1"/>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50_6*l_h_i*1_4_2"/>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50_6*l_h_i*1_4_3"/>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4*l_h_f*1_3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3_1"/>
  <p:tag name="KSO_WM_UNIT_PRESET_TEXT" val="单击此处添加文本具体内容"/>
  <p:tag name="KSO_WM_UNIT_TEXT_FILL_FORE_SCHEMECOLOR_INDEX" val="13"/>
  <p:tag name="KSO_WM_UNIT_TEXT_FILL_TYPE"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50_6*l_h_i*1_4_4"/>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350_6*l_h_i*1_6_1"/>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350_6*l_h_i*1_6_2"/>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350_6*l_h_i*1_6_3"/>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350_6*l_h_i*1_6_4"/>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350_6*l_h_i*1_1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350_6*l_h_i*1_3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350_6*l_h_i*1_5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350_6*l_h_i*1_4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350_6*l_h_i*1_2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4*l_h_f*1_4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4_1"/>
  <p:tag name="KSO_WM_UNIT_PRESET_TEXT" val="单击此处添加文本具体内容"/>
  <p:tag name="KSO_WM_UNIT_TEXT_FILL_FORE_SCHEMECOLOR_INDEX" val="13"/>
  <p:tag name="KSO_WM_UNIT_TEXT_FILL_TYPE"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350_6*l_h_i*1_6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211.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50_6*l_h_f*1_3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212.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50_6*l_h_f*1_2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213.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50_6*l_h_f*1_1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214.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50_6*l_h_f*1_4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215.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350_6*l_h_f*1_6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216.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50_6*l_h_f*1_5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2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8.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0.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2.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4.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6.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8.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1.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3*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3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3*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3*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3*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3*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3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3*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849_3*l_h_i*1_4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849_3*l_h_f*1_4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3*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3*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3*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20170849_3*l_h_i*1_4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45.xml><?xml version="1.0" encoding="utf-8"?>
<p:tagLst xmlns:p="http://schemas.openxmlformats.org/presentationml/2006/main">
  <p:tag name="KSO_WM_UNIT_PLACING_PICTURE_USER_VIEWPORT" val="{&quot;height&quot;:3633,&quot;width&quot;:6048}"/>
</p:tagLst>
</file>

<file path=ppt/tags/tag2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2*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4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2*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5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2*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2*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5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2*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2*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2*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2*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56.xml><?xml version="1.0" encoding="utf-8"?>
<p:tagLst xmlns:p="http://schemas.openxmlformats.org/presentationml/2006/main">
  <p:tag name="KSO_WM_UNIT_TABLE_BEAUTIFY" val="smartTable{4a04c74d-bc51-44ad-8489-1e0bd74093f3}"/>
</p:tagLst>
</file>

<file path=ppt/tags/tag25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UNIT_PLACING_PICTURE_USER_VIEWPORT" val="{&quot;height&quot;:5715,&quot;width&quot;:3600}"/>
</p:tagLst>
</file>

<file path=ppt/tags/tag260.xml><?xml version="1.0" encoding="utf-8"?>
<p:tagLst xmlns:p="http://schemas.openxmlformats.org/presentationml/2006/main">
  <p:tag name="KSO_WM_UNIT_TABLE_BEAUTIFY" val="smartTable{df7df442-a972-4388-9687-02bebf0cff20}"/>
</p:tagLst>
</file>

<file path=ppt/tags/tag26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7.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6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xml><?xml version="1.0" encoding="utf-8"?>
<p:tagLst xmlns:p="http://schemas.openxmlformats.org/presentationml/2006/main">
  <p:tag name="KSO_WM_UNIT_PLACING_PICTURE_USER_VIEWPORT" val="{&quot;height&quot;:3633,&quot;width&quot;:6048}"/>
</p:tagLst>
</file>

<file path=ppt/tags/tag27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5.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7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7.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7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0.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9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3.xml><?xml version="1.0" encoding="utf-8"?>
<p:tagLst xmlns:p="http://schemas.openxmlformats.org/presentationml/2006/main">
  <p:tag name="KSO_WM_UNIT_TABLE_BEAUTIFY" val="smartTable{07a515cc-ee5d-4c8c-a87b-e3af193358d9}"/>
</p:tagLst>
</file>

<file path=ppt/tags/tag29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UNIT_PLACING_PICTURE_USER_VIEWPORT" val="{&quot;height&quot;:3633,&quot;width&quot;:6048}"/>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6*i*1"/>
  <p:tag name="KSO_WM_TEMPLATE_CATEGORY" val="diagram"/>
  <p:tag name="KSO_WM_TEMPLATE_INDEX" val="710"/>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6*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6*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6*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6*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6*i*2"/>
  <p:tag name="KSO_WM_TEMPLATE_CATEGORY" val="diagram"/>
  <p:tag name="KSO_WM_TEMPLATE_INDEX" val="710"/>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6*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6*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6*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6*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6*i*3"/>
  <p:tag name="KSO_WM_TEMPLATE_CATEGORY" val="diagram"/>
  <p:tag name="KSO_WM_TEMPLATE_INDEX" val="710"/>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6*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6*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6*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6*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6*i*4"/>
  <p:tag name="KSO_WM_TEMPLATE_CATEGORY" val="diagram"/>
  <p:tag name="KSO_WM_TEMPLATE_INDEX" val="710"/>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6*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2.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6*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6*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6*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6*i*5"/>
  <p:tag name="KSO_WM_TEMPLATE_CATEGORY" val="diagram"/>
  <p:tag name="KSO_WM_TEMPLATE_INDEX" val="710"/>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6*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6*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6*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6*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710_6*i*6"/>
  <p:tag name="KSO_WM_TEMPLATE_CATEGORY" val="diagram"/>
  <p:tag name="KSO_WM_TEMPLATE_INDEX" val="710"/>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10_6*l_h_i*1_6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710_6*l_h_i*1_6_3"/>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710_6*l_h_i*1_6_4"/>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10_6*l_h_i*1_6_1"/>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3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6*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3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6*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3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6*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36.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6*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37.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6*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38.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10_6*l_h_f*1_6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5*i*1"/>
  <p:tag name="KSO_WM_TEMPLATE_CATEGORY" val="diagram"/>
  <p:tag name="KSO_WM_TEMPLATE_INDEX" val="710"/>
  <p:tag name="KSO_WM_UNIT_LAYERLEVEL" val="1"/>
  <p:tag name="KSO_WM_TAG_VERSION" val="1.0"/>
  <p:tag name="KSO_WM_BEAUTIFY_FLAG" val="#wm#"/>
</p:tagLst>
</file>

<file path=ppt/tags/tag3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4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4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5*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9.xml><?xml version="1.0" encoding="utf-8"?>
<p:tagLst xmlns:p="http://schemas.openxmlformats.org/presentationml/2006/main">
  <p:tag name="KSO_WPP_MARK_KEY" val="ef4bfadd-10c3-495c-a25b-092cdae740df"/>
  <p:tag name="COMMONDATA" val="eyJoZGlkIjoiNzQ3MTk3OTEyZDg4NzA3ZGRmN2U4ZTcxY2Y1ODYwYzQifQ=="/>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5*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5*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5*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5*i*2"/>
  <p:tag name="KSO_WM_TEMPLATE_CATEGORY" val="diagram"/>
  <p:tag name="KSO_WM_TEMPLATE_INDEX" val="710"/>
  <p:tag name="KSO_WM_UNIT_LAYERLEVEL" val="1"/>
  <p:tag name="KSO_WM_TAG_VERSION" val="1.0"/>
  <p:tag name="KSO_WM_BEAUTIFY_FLAG" val="#wm#"/>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5*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5*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5*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5*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5*i*3"/>
  <p:tag name="KSO_WM_TEMPLATE_CATEGORY" val="diagram"/>
  <p:tag name="KSO_WM_TEMPLATE_INDEX" val="710"/>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5*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5*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5*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5*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5*i*4"/>
  <p:tag name="KSO_WM_TEMPLATE_CATEGORY" val="diagram"/>
  <p:tag name="KSO_WM_TEMPLATE_INDEX" val="710"/>
  <p:tag name="KSO_WM_UNIT_LAYERLEVEL" val="1"/>
  <p:tag name="KSO_WM_TAG_VERSION" val="1.0"/>
  <p:tag name="KSO_WM_BEAUTIFY_FLAG" val="#wm#"/>
</p:tagLst>
</file>

<file path=ppt/tags/tag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5*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5*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5*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5*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5*i*5"/>
  <p:tag name="KSO_WM_TEMPLATE_CATEGORY" val="diagram"/>
  <p:tag name="KSO_WM_TEMPLATE_INDEX" val="710"/>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5*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5*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5*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5*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59.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5*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1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1_1"/>
  <p:tag name="KSO_WM_UNIT_FILL_FORE_SCHEMECOLOR_INDEX" val="5"/>
  <p:tag name="KSO_WM_UNIT_FILL_TYPE" val="1"/>
  <p:tag name="KSO_WM_UNIT_SHADOW_SCHEMECOLOR_INDEX" val="5"/>
  <p:tag name="KSO_WM_UNIT_TEXT_FILL_FORE_SCHEMECOLOR_INDEX" val="13"/>
  <p:tag name="KSO_WM_UNIT_TEXT_FILL_TYPE" val="1"/>
</p:tagLst>
</file>

<file path=ppt/tags/tag60.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5*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61.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5*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62.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5*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6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5*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6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4*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4*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7.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4*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126_4*l_h_i*1_4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126_4*l_h_i*1_4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SHADOW_SCHEMECOLOR_INDEX" val="14"/>
  <p:tag name="KSO_WM_UNIT_TEXT_FILL_FORE_SCHEMECOLOR_INDEX" val="2"/>
  <p:tag name="KSO_WM_UNIT_TEXT_FILL_TYPE" val="1"/>
</p:tagLst>
</file>

<file path=ppt/tags/tag70.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126_4*l_h_f*1_4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4*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4*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3.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4*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126_4*l_h_i*1_3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126_4*l_h_i*1_3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6.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126_4*l_h_f*1_3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8.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79.xml><?xml version="1.0" encoding="utf-8"?>
<p:tagLst xmlns:p="http://schemas.openxmlformats.org/presentationml/2006/main">
  <p:tag name="KSO_WM_UNIT_PLACING_PICTURE_USER_VIEWPORT" val="{&quot;height&quot;:6120,&quot;width&quot;:6675}"/>
</p:tagLst>
</file>

<file path=ppt/tags/tag8.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1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1_3"/>
  <p:tag name="KSO_WM_UNIT_LINE_FORE_SCHEMECOLOR_INDEX" val="14"/>
  <p:tag name="KSO_WM_UNIT_LINE_FILL_TYPE" val="2"/>
  <p:tag name="KSO_WM_UNIT_TEXT_FILL_FORE_SCHEMECOLOR_INDEX" val="14"/>
  <p:tag name="KSO_WM_UNIT_TEXT_FILL_TYPE" val="1"/>
</p:tagLst>
</file>

<file path=ppt/tags/tag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6*i*1"/>
  <p:tag name="KSO_WM_TEMPLATE_CATEGORY" val="diagram"/>
  <p:tag name="KSO_WM_TEMPLATE_INDEX" val="710"/>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6*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6*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6*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6*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6*i*2"/>
  <p:tag name="KSO_WM_TEMPLATE_CATEGORY" val="diagram"/>
  <p:tag name="KSO_WM_TEMPLATE_INDEX" val="710"/>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6*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6*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6*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2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2_1"/>
  <p:tag name="KSO_WM_UNIT_FILL_FORE_SCHEMECOLOR_INDEX" val="6"/>
  <p:tag name="KSO_WM_UNIT_FILL_TYPE" val="1"/>
  <p:tag name="KSO_WM_UNIT_SHADOW_SCHEMECOLOR_INDEX" val="5"/>
  <p:tag name="KSO_WM_UNIT_TEXT_FILL_FORE_SCHEMECOLOR_INDEX" val="13"/>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6*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6*i*3"/>
  <p:tag name="KSO_WM_TEMPLATE_CATEGORY" val="diagram"/>
  <p:tag name="KSO_WM_TEMPLATE_INDEX" val="710"/>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6*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6*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6*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6*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6*i*4"/>
  <p:tag name="KSO_WM_TEMPLATE_CATEGORY" val="diagram"/>
  <p:tag name="KSO_WM_TEMPLATE_INDEX" val="710"/>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6*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6*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6*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heme/theme1.xml><?xml version="1.0" encoding="utf-8"?>
<a:theme xmlns:a="http://schemas.openxmlformats.org/drawingml/2006/main" name="流畅">
  <a:themeElements>
    <a:clrScheme name="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fontScheme name="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流畅">
  <a:themeElements>
    <a:clrScheme name="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fontScheme name="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流畅">
  <a:themeElements>
    <a:clrScheme name="">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CC2"/>
      </a:accent6>
      <a:hlink>
        <a:srgbClr val="E2D700"/>
      </a:hlink>
      <a:folHlink>
        <a:srgbClr val="85DFD0"/>
      </a:folHlink>
    </a:clrScheme>
    <a:fontScheme name="">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CC2"/>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12852</Words>
  <Application>WPS 演示</Application>
  <PresentationFormat/>
  <Paragraphs>1207</Paragraphs>
  <Slides>96</Slides>
  <Notes>25</Notes>
  <HiddenSlides>0</HiddenSlides>
  <MMClips>2</MMClips>
  <ScaleCrop>false</ScaleCrop>
  <HeadingPairs>
    <vt:vector size="6" baseType="variant">
      <vt:variant>
        <vt:lpstr>已用的字体</vt:lpstr>
      </vt:variant>
      <vt:variant>
        <vt:i4>23</vt:i4>
      </vt:variant>
      <vt:variant>
        <vt:lpstr>主题</vt:lpstr>
      </vt:variant>
      <vt:variant>
        <vt:i4>7</vt:i4>
      </vt:variant>
      <vt:variant>
        <vt:lpstr>幻灯片标题</vt:lpstr>
      </vt:variant>
      <vt:variant>
        <vt:i4>96</vt:i4>
      </vt:variant>
    </vt:vector>
  </HeadingPairs>
  <TitlesOfParts>
    <vt:vector size="126" baseType="lpstr">
      <vt:lpstr>Arial</vt:lpstr>
      <vt:lpstr>宋体</vt:lpstr>
      <vt:lpstr>Wingdings</vt:lpstr>
      <vt:lpstr>Tahoma</vt:lpstr>
      <vt:lpstr>Constantia</vt:lpstr>
      <vt:lpstr>Constantia</vt:lpstr>
      <vt:lpstr>Calibri</vt:lpstr>
      <vt:lpstr>隶书</vt:lpstr>
      <vt:lpstr>Wingdings 2</vt:lpstr>
      <vt:lpstr>微软雅黑</vt:lpstr>
      <vt:lpstr>FrutigerNext LT Regular</vt:lpstr>
      <vt:lpstr>MS PGothic</vt:lpstr>
      <vt:lpstr>黑体</vt:lpstr>
      <vt:lpstr>Times New Roman</vt:lpstr>
      <vt:lpstr>华文细黑</vt:lpstr>
      <vt:lpstr>字魂70号-灵悦黑体</vt:lpstr>
      <vt:lpstr>Segoe UI</vt:lpstr>
      <vt:lpstr>华文中宋</vt:lpstr>
      <vt:lpstr>Arial Unicode MS</vt:lpstr>
      <vt:lpstr>Arial</vt:lpstr>
      <vt:lpstr>方正楷体_GBK</vt:lpstr>
      <vt:lpstr>Times New Roman</vt:lpstr>
      <vt:lpstr>楷体_GB2312</vt:lpstr>
      <vt:lpstr>流畅</vt:lpstr>
      <vt:lpstr>1_流畅</vt:lpstr>
      <vt:lpstr>2_流畅</vt:lpstr>
      <vt:lpstr>Office 主题</vt:lpstr>
      <vt:lpstr>1_Office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电离辐射灭菌法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无菌持物钳的存放</vt:lpstr>
      <vt:lpstr>无菌持物钳的使用</vt:lpstr>
      <vt:lpstr>PowerPoint 演示文稿</vt:lpstr>
      <vt:lpstr>PowerPoint 演示文稿</vt:lpstr>
      <vt:lpstr>PowerPoint 演示文稿</vt:lpstr>
      <vt:lpstr>PowerPoint 演示文稿</vt:lpstr>
      <vt:lpstr>PowerPoint 演示文稿</vt:lpstr>
      <vt:lpstr>PowerPoint 演示文稿</vt:lpstr>
      <vt:lpstr>无菌包包扎法：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第五章    医院感染的预防与控制</dc:title>
  <dc:creator>Lenovo User</dc:creator>
  <cp:lastModifiedBy>嘟嘟</cp:lastModifiedBy>
  <cp:revision>533</cp:revision>
  <dcterms:created xsi:type="dcterms:W3CDTF">2005-06-21T01:57:00Z</dcterms:created>
  <dcterms:modified xsi:type="dcterms:W3CDTF">2025-07-30T07:32:05Z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7029F217A2CB4EEA8695AB078EF59A7F</vt:lpwstr>
  </property>
  <property fmtid="{D5CDD505-2E9C-101B-9397-08002B2CF9AE}" pid="3" name="KSOProductBuildVer">
    <vt:lpwstr>2052-12.1.0.21171</vt:lpwstr>
  </property>
</Properties>
</file>