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7" r:id="rId6"/>
    <p:sldMasterId id="2147483709" r:id="rId7"/>
    <p:sldMasterId id="2147483721" r:id="rId8"/>
    <p:sldMasterId id="2147483733" r:id="rId9"/>
    <p:sldMasterId id="2147483746" r:id="rId10"/>
    <p:sldMasterId id="2147483752" r:id="rId11"/>
    <p:sldMasterId id="2147483765" r:id="rId12"/>
  </p:sldMasterIdLst>
  <p:notesMasterIdLst>
    <p:notesMasterId r:id="rId17"/>
  </p:notesMasterIdLst>
  <p:handoutMasterIdLst>
    <p:handoutMasterId r:id="rId78"/>
  </p:handoutMasterIdLst>
  <p:sldIdLst>
    <p:sldId id="697" r:id="rId13"/>
    <p:sldId id="699" r:id="rId14"/>
    <p:sldId id="701" r:id="rId15"/>
    <p:sldId id="703" r:id="rId16"/>
    <p:sldId id="705" r:id="rId18"/>
    <p:sldId id="707" r:id="rId19"/>
    <p:sldId id="709" r:id="rId20"/>
    <p:sldId id="520" r:id="rId21"/>
    <p:sldId id="525" r:id="rId22"/>
    <p:sldId id="528" r:id="rId23"/>
    <p:sldId id="710" r:id="rId24"/>
    <p:sldId id="711" r:id="rId25"/>
    <p:sldId id="712" r:id="rId26"/>
    <p:sldId id="714" r:id="rId27"/>
    <p:sldId id="530" r:id="rId28"/>
    <p:sldId id="531" r:id="rId29"/>
    <p:sldId id="715" r:id="rId30"/>
    <p:sldId id="538" r:id="rId31"/>
    <p:sldId id="716" r:id="rId32"/>
    <p:sldId id="717" r:id="rId33"/>
    <p:sldId id="718" r:id="rId34"/>
    <p:sldId id="719" r:id="rId35"/>
    <p:sldId id="720" r:id="rId36"/>
    <p:sldId id="721" r:id="rId37"/>
    <p:sldId id="723" r:id="rId38"/>
    <p:sldId id="724" r:id="rId39"/>
    <p:sldId id="725" r:id="rId40"/>
    <p:sldId id="726" r:id="rId41"/>
    <p:sldId id="553" r:id="rId42"/>
    <p:sldId id="727" r:id="rId43"/>
    <p:sldId id="728" r:id="rId44"/>
    <p:sldId id="729" r:id="rId45"/>
    <p:sldId id="730" r:id="rId46"/>
    <p:sldId id="731" r:id="rId47"/>
    <p:sldId id="732" r:id="rId48"/>
    <p:sldId id="733" r:id="rId49"/>
    <p:sldId id="734" r:id="rId50"/>
    <p:sldId id="736" r:id="rId51"/>
    <p:sldId id="588" r:id="rId52"/>
    <p:sldId id="737" r:id="rId53"/>
    <p:sldId id="738" r:id="rId54"/>
    <p:sldId id="739" r:id="rId55"/>
    <p:sldId id="593" r:id="rId56"/>
    <p:sldId id="594" r:id="rId57"/>
    <p:sldId id="595" r:id="rId58"/>
    <p:sldId id="740" r:id="rId59"/>
    <p:sldId id="741" r:id="rId60"/>
    <p:sldId id="742" r:id="rId61"/>
    <p:sldId id="743" r:id="rId62"/>
    <p:sldId id="744" r:id="rId63"/>
    <p:sldId id="745" r:id="rId64"/>
    <p:sldId id="746" r:id="rId65"/>
    <p:sldId id="747" r:id="rId66"/>
    <p:sldId id="748" r:id="rId67"/>
    <p:sldId id="749" r:id="rId68"/>
    <p:sldId id="750" r:id="rId69"/>
    <p:sldId id="751" r:id="rId70"/>
    <p:sldId id="752" r:id="rId71"/>
    <p:sldId id="753" r:id="rId72"/>
    <p:sldId id="754" r:id="rId73"/>
    <p:sldId id="755" r:id="rId74"/>
    <p:sldId id="522" r:id="rId75"/>
    <p:sldId id="617" r:id="rId76"/>
    <p:sldId id="757" r:id="rId77"/>
  </p:sldIdLst>
  <p:sldSz cx="12192000" cy="6858000"/>
  <p:notesSz cx="6858000" cy="9144000"/>
  <p:custDataLst>
    <p:tags r:id="rId83"/>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400" b="0" i="0" u="none" kern="1200" baseline="0">
        <a:solidFill>
          <a:schemeClr val="bg1"/>
        </a:solidFill>
        <a:latin typeface="FrutigerNext LT Regular"/>
        <a:ea typeface="MS PGothic" panose="020B0600070205080204" pitchFamily="34" charset="-128"/>
        <a:cs typeface="+mn-cs"/>
      </a:defRPr>
    </a:lvl9pPr>
  </p:defaultTextStyle>
  <p:extLst>
    <p:ext uri="{EFAFB233-063F-42B5-8137-9DF3F51BA10A}">
      <p15:sldGuideLst xmlns:p15="http://schemas.microsoft.com/office/powerpoint/2012/main">
        <p15:guide id="1" orient="horz" pos="200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yne"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669900"/>
    <a:srgbClr val="0099CC"/>
    <a:srgbClr val="009999"/>
    <a:srgbClr val="CC3300"/>
    <a:srgbClr val="333333"/>
    <a:srgbClr val="0075C2"/>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5" d="100"/>
          <a:sy n="65" d="100"/>
        </p:scale>
        <p:origin x="-1536" y="-114"/>
      </p:cViewPr>
      <p:guideLst>
        <p:guide orient="horz" pos="2006"/>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3" Type="http://schemas.openxmlformats.org/officeDocument/2006/relationships/tags" Target="tags/tag417.xml"/><Relationship Id="rId82" Type="http://schemas.openxmlformats.org/officeDocument/2006/relationships/commentAuthors" Target="commentAuthors.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Master" Target="slideMasters/slideMaster7.xml"/><Relationship Id="rId79" Type="http://schemas.openxmlformats.org/officeDocument/2006/relationships/presProps" Target="presProps.xml"/><Relationship Id="rId78" Type="http://schemas.openxmlformats.org/officeDocument/2006/relationships/handoutMaster" Target="handoutMasters/handoutMaster1.xml"/><Relationship Id="rId77" Type="http://schemas.openxmlformats.org/officeDocument/2006/relationships/slide" Target="slides/slide64.xml"/><Relationship Id="rId76" Type="http://schemas.openxmlformats.org/officeDocument/2006/relationships/slide" Target="slides/slide63.xml"/><Relationship Id="rId75" Type="http://schemas.openxmlformats.org/officeDocument/2006/relationships/slide" Target="slides/slide62.xml"/><Relationship Id="rId74" Type="http://schemas.openxmlformats.org/officeDocument/2006/relationships/slide" Target="slides/slide61.xml"/><Relationship Id="rId73" Type="http://schemas.openxmlformats.org/officeDocument/2006/relationships/slide" Target="slides/slide60.xml"/><Relationship Id="rId72" Type="http://schemas.openxmlformats.org/officeDocument/2006/relationships/slide" Target="slides/slide59.xml"/><Relationship Id="rId71" Type="http://schemas.openxmlformats.org/officeDocument/2006/relationships/slide" Target="slides/slide58.xml"/><Relationship Id="rId70" Type="http://schemas.openxmlformats.org/officeDocument/2006/relationships/slide" Target="slides/slide57.xml"/><Relationship Id="rId7" Type="http://schemas.openxmlformats.org/officeDocument/2006/relationships/slideMaster" Target="slideMasters/slideMaster6.xml"/><Relationship Id="rId69" Type="http://schemas.openxmlformats.org/officeDocument/2006/relationships/slide" Target="slides/slide56.xml"/><Relationship Id="rId68" Type="http://schemas.openxmlformats.org/officeDocument/2006/relationships/slide" Target="slides/slide55.xml"/><Relationship Id="rId67" Type="http://schemas.openxmlformats.org/officeDocument/2006/relationships/slide" Target="slides/slide54.xml"/><Relationship Id="rId66" Type="http://schemas.openxmlformats.org/officeDocument/2006/relationships/slide" Target="slides/slide53.xml"/><Relationship Id="rId65" Type="http://schemas.openxmlformats.org/officeDocument/2006/relationships/slide" Target="slides/slide52.xml"/><Relationship Id="rId64" Type="http://schemas.openxmlformats.org/officeDocument/2006/relationships/slide" Target="slides/slide51.xml"/><Relationship Id="rId63" Type="http://schemas.openxmlformats.org/officeDocument/2006/relationships/slide" Target="slides/slide50.xml"/><Relationship Id="rId62" Type="http://schemas.openxmlformats.org/officeDocument/2006/relationships/slide" Target="slides/slide49.xml"/><Relationship Id="rId61" Type="http://schemas.openxmlformats.org/officeDocument/2006/relationships/slide" Target="slides/slide48.xml"/><Relationship Id="rId60" Type="http://schemas.openxmlformats.org/officeDocument/2006/relationships/slide" Target="slides/slide47.xml"/><Relationship Id="rId6" Type="http://schemas.openxmlformats.org/officeDocument/2006/relationships/slideMaster" Target="slideMasters/slideMaster5.xml"/><Relationship Id="rId59" Type="http://schemas.openxmlformats.org/officeDocument/2006/relationships/slide" Target="slides/slide46.xml"/><Relationship Id="rId58" Type="http://schemas.openxmlformats.org/officeDocument/2006/relationships/slide" Target="slides/slide45.xml"/><Relationship Id="rId57" Type="http://schemas.openxmlformats.org/officeDocument/2006/relationships/slide" Target="slides/slide44.xml"/><Relationship Id="rId56" Type="http://schemas.openxmlformats.org/officeDocument/2006/relationships/slide" Target="slides/slide43.xml"/><Relationship Id="rId55" Type="http://schemas.openxmlformats.org/officeDocument/2006/relationships/slide" Target="slides/slide42.xml"/><Relationship Id="rId54" Type="http://schemas.openxmlformats.org/officeDocument/2006/relationships/slide" Target="slides/slide41.xml"/><Relationship Id="rId53" Type="http://schemas.openxmlformats.org/officeDocument/2006/relationships/slide" Target="slides/slide40.xml"/><Relationship Id="rId52" Type="http://schemas.openxmlformats.org/officeDocument/2006/relationships/slide" Target="slides/slide39.xml"/><Relationship Id="rId51" Type="http://schemas.openxmlformats.org/officeDocument/2006/relationships/slide" Target="slides/slide38.xml"/><Relationship Id="rId50" Type="http://schemas.openxmlformats.org/officeDocument/2006/relationships/slide" Target="slides/slide37.xml"/><Relationship Id="rId5" Type="http://schemas.openxmlformats.org/officeDocument/2006/relationships/slideMaster" Target="slideMasters/slideMaster4.xml"/><Relationship Id="rId49" Type="http://schemas.openxmlformats.org/officeDocument/2006/relationships/slide" Target="slides/slide36.xml"/><Relationship Id="rId48" Type="http://schemas.openxmlformats.org/officeDocument/2006/relationships/slide" Target="slides/slide35.xml"/><Relationship Id="rId47" Type="http://schemas.openxmlformats.org/officeDocument/2006/relationships/slide" Target="slides/slide34.xml"/><Relationship Id="rId46" Type="http://schemas.openxmlformats.org/officeDocument/2006/relationships/slide" Target="slides/slide33.xml"/><Relationship Id="rId45" Type="http://schemas.openxmlformats.org/officeDocument/2006/relationships/slide" Target="slides/slide32.xml"/><Relationship Id="rId44" Type="http://schemas.openxmlformats.org/officeDocument/2006/relationships/slide" Target="slides/slide31.xml"/><Relationship Id="rId43" Type="http://schemas.openxmlformats.org/officeDocument/2006/relationships/slide" Target="slides/slide30.xml"/><Relationship Id="rId42" Type="http://schemas.openxmlformats.org/officeDocument/2006/relationships/slide" Target="slides/slide29.xml"/><Relationship Id="rId41" Type="http://schemas.openxmlformats.org/officeDocument/2006/relationships/slide" Target="slides/slide28.xml"/><Relationship Id="rId40" Type="http://schemas.openxmlformats.org/officeDocument/2006/relationships/slide" Target="slides/slide27.xml"/><Relationship Id="rId4" Type="http://schemas.openxmlformats.org/officeDocument/2006/relationships/slideMaster" Target="slideMasters/slideMaster3.xml"/><Relationship Id="rId39" Type="http://schemas.openxmlformats.org/officeDocument/2006/relationships/slide" Target="slides/slide26.xml"/><Relationship Id="rId38" Type="http://schemas.openxmlformats.org/officeDocument/2006/relationships/slide" Target="slides/slide25.xml"/><Relationship Id="rId37" Type="http://schemas.openxmlformats.org/officeDocument/2006/relationships/slide" Target="slides/slide24.xml"/><Relationship Id="rId36" Type="http://schemas.openxmlformats.org/officeDocument/2006/relationships/slide" Target="slides/slide23.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notesMaster" Target="notesMasters/notesMaster1.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slide" Target="slides/slide1.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0213" cy="457200"/>
          </a:xfrm>
          <a:prstGeom prst="rect">
            <a:avLst/>
          </a:prstGeom>
          <a:noFill/>
          <a:ln w="9525">
            <a:noFill/>
            <a:miter lim="800000"/>
          </a:ln>
        </p:spPr>
        <p:txBody>
          <a:bodyPr vert="horz" wrap="square" lIns="91440" tIns="45720" rIns="91440" bIns="45720" numCol="1" anchor="t"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ln>
        </p:spPr>
        <p:txBody>
          <a:bodyPr vert="horz" wrap="square" lIns="91440" tIns="45720" rIns="91440" bIns="45720" numCol="1" anchor="t" anchorCtr="0" compatLnSpc="1"/>
          <a:lstStyle>
            <a:lvl1pPr algn="r" eaLnBrk="0" hangingPunct="0">
              <a:defRPr sz="1200">
                <a:solidFill>
                  <a:schemeClr val="tx1"/>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84996" name="Rectangle 4"/>
          <p:cNvSpPr>
            <a:spLocks noGrp="1"/>
          </p:cNvSpPr>
          <p:nvPr>
            <p:ph type="sldImg" idx="2"/>
          </p:nvPr>
        </p:nvSpPr>
        <p:spPr>
          <a:xfrm>
            <a:off x="381000" y="685800"/>
            <a:ext cx="6096000" cy="3429000"/>
          </a:xfrm>
          <a:prstGeom prst="rect">
            <a:avLst/>
          </a:prstGeom>
          <a:noFill/>
          <a:ln w="9525">
            <a:noFill/>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Click to edit Master text styles</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Second level</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Third level</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Fourth level</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Fifth level</a:t>
            </a: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8" name="Rectangle 6"/>
          <p:cNvSpPr>
            <a:spLocks noGrp="1" noChangeArrowheads="1"/>
          </p:cNvSpPr>
          <p:nvPr>
            <p:ph type="ftr" sz="quarter" idx="4"/>
          </p:nvPr>
        </p:nvSpPr>
        <p:spPr bwMode="auto">
          <a:xfrm>
            <a:off x="0" y="8686800"/>
            <a:ext cx="2970213" cy="457200"/>
          </a:xfrm>
          <a:prstGeom prst="rect">
            <a:avLst/>
          </a:prstGeom>
          <a:noFill/>
          <a:ln w="9525">
            <a:noFill/>
            <a:miter lim="800000"/>
          </a:ln>
        </p:spPr>
        <p:txBody>
          <a:bodyPr vert="horz" wrap="square" lIns="91440" tIns="45720" rIns="91440" bIns="45720" numCol="1" anchor="b"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p:spPr>
        <p:txBody>
          <a:bodyPr vert="horz" wrap="square" lIns="91440" tIns="45720" rIns="91440" bIns="45720" numCol="1" anchor="b" anchorCtr="0" compatLnSpc="1"/>
          <a:p>
            <a:pPr lvl="0" algn="r">
              <a:buNone/>
            </a:pP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7" Type="http://schemas.openxmlformats.org/officeDocument/2006/relationships/image" Target="../media/image15.emf"/><Relationship Id="rId6" Type="http://schemas.openxmlformats.org/officeDocument/2006/relationships/tags" Target="../tags/tag3.xml"/><Relationship Id="rId5" Type="http://schemas.openxmlformats.org/officeDocument/2006/relationships/image" Target="../media/image14.emf"/><Relationship Id="rId4" Type="http://schemas.openxmlformats.org/officeDocument/2006/relationships/tags" Target="../tags/tag2.xml"/><Relationship Id="rId3" Type="http://schemas.openxmlformats.org/officeDocument/2006/relationships/image" Target="../media/image13.png"/><Relationship Id="rId2" Type="http://schemas.openxmlformats.org/officeDocument/2006/relationships/tags" Target="../tags/tag1.xml"/><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cs typeface="微软雅黑" panose="020B0503020204020204" charset="-122"/>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30217" y="862013"/>
            <a:ext cx="2734733"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07351"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p:txBody>
      </p:sp>
      <p:pic>
        <p:nvPicPr>
          <p:cNvPr id="2253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55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23555" name="图片 4"/>
          <p:cNvPicPr>
            <a:picLocks noChangeAspect="1"/>
          </p:cNvPicPr>
          <p:nvPr userDrawn="1"/>
        </p:nvPicPr>
        <p:blipFill>
          <a:blip r:embed="rId2"/>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355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sz="200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2457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560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pitchFamily="49" charset="-122"/>
                <a:ea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endParaRPr>
          </a:p>
        </p:txBody>
      </p:sp>
      <p:sp>
        <p:nvSpPr>
          <p:cNvPr id="2560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pitchFamily="49" charset="-122"/>
                <a:ea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endParaRPr>
          </a:p>
        </p:txBody>
      </p:sp>
      <p:cxnSp>
        <p:nvCxnSpPr>
          <p:cNvPr id="13" name="直接连接符 12"/>
          <p:cNvCxnSpPr>
            <a:stCxn id="2560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560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60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365" strike="noStrike" noProof="1">
              <a:solidFill>
                <a:schemeClr val="tx1">
                  <a:lumMod val="75000"/>
                  <a:lumOff val="25000"/>
                </a:schemeClr>
              </a:solidFill>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pitchFamily="49" charset="-122"/>
                <a:sym typeface="黑体" panose="02010609060101010101" pitchFamily="49"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dirty="0"/>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pitchFamily="49"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pitchFamily="49"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1773238"/>
            <a:ext cx="5465233"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773238"/>
            <a:ext cx="5467349"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76784" y="836613"/>
            <a:ext cx="2783416" cy="52562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17" y="836613"/>
            <a:ext cx="8149167" cy="52562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a:xfrm>
            <a:off x="609600" y="704850"/>
            <a:ext cx="109728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09600" y="1935163"/>
            <a:ext cx="5384800" cy="43894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媒体占位符 3"/>
          <p:cNvSpPr>
            <a:spLocks noGrp="1"/>
          </p:cNvSpPr>
          <p:nvPr>
            <p:ph type="media" sz="half" idx="2"/>
          </p:nvPr>
        </p:nvSpPr>
        <p:spPr>
          <a:xfrm>
            <a:off x="6197600" y="1935163"/>
            <a:ext cx="5384800" cy="4389437"/>
          </a:xfr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endParaRPr kumimoji="0" lang="zh-CN" altLang="en-US" sz="26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30217" y="862013"/>
            <a:ext cx="2734733"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07351"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5482106"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微软雅黑" panose="020B0503020204020204" charset="-122"/>
                <a:sym typeface="微软雅黑" panose="020B0503020204020204"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微软雅黑" panose="020B0503020204020204" charset="-122"/>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91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cs typeface="微软雅黑" panose="020B0503020204020204"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微软雅黑" panose="020B0503020204020204" charset="-122"/>
                <a:ea typeface="微软雅黑" panose="020B0503020204020204" charset="-122"/>
                <a:cs typeface="微软雅黑" panose="020B0503020204020204" charset="-122"/>
              </a:rPr>
              <a:t>&lt;&lt;&lt;&lt;&lt;&lt;&lt;&lt;&lt;&lt;&lt;&lt;&lt;&lt;&lt;&lt;&lt;&lt;&lt;&lt;&lt;&lt;&lt;&lt;&lt;&lt;&lt;&lt;&lt;&lt;&lt;&lt;&lt;&lt;&lt;</a:t>
            </a:r>
            <a:endParaRPr lang="en-US" altLang="zh-CN" sz="16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微软雅黑" panose="020B0503020204020204"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4.xml"/><Relationship Id="rId8" Type="http://schemas.openxmlformats.org/officeDocument/2006/relationships/slideLayout" Target="../slideLayouts/slideLayout103.xml"/><Relationship Id="rId7" Type="http://schemas.openxmlformats.org/officeDocument/2006/relationships/slideLayout" Target="../slideLayouts/slideLayout102.xml"/><Relationship Id="rId6" Type="http://schemas.openxmlformats.org/officeDocument/2006/relationships/slideLayout" Target="../slideLayouts/slideLayout101.xml"/><Relationship Id="rId5" Type="http://schemas.openxmlformats.org/officeDocument/2006/relationships/slideLayout" Target="../slideLayouts/slideLayout100.xml"/><Relationship Id="rId4" Type="http://schemas.openxmlformats.org/officeDocument/2006/relationships/slideLayout" Target="../slideLayouts/slideLayout99.xml"/><Relationship Id="rId3" Type="http://schemas.openxmlformats.org/officeDocument/2006/relationships/slideLayout" Target="../slideLayouts/slideLayout98.xml"/><Relationship Id="rId2" Type="http://schemas.openxmlformats.org/officeDocument/2006/relationships/slideLayout" Target="../slideLayouts/slideLayout97.xml"/><Relationship Id="rId13" Type="http://schemas.openxmlformats.org/officeDocument/2006/relationships/theme" Target="../theme/theme10.xml"/><Relationship Id="rId12" Type="http://schemas.openxmlformats.org/officeDocument/2006/relationships/slideLayout" Target="../slideLayouts/slideLayout107.xml"/><Relationship Id="rId11" Type="http://schemas.openxmlformats.org/officeDocument/2006/relationships/slideLayout" Target="../slideLayouts/slideLayout106.xml"/><Relationship Id="rId10" Type="http://schemas.openxmlformats.org/officeDocument/2006/relationships/slideLayout" Target="../slideLayouts/slideLayout105.xml"/><Relationship Id="rId1" Type="http://schemas.openxmlformats.org/officeDocument/2006/relationships/slideLayout" Target="../slideLayouts/slideLayout96.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6.xml"/><Relationship Id="rId8" Type="http://schemas.openxmlformats.org/officeDocument/2006/relationships/slideLayout" Target="../slideLayouts/slideLayout115.xml"/><Relationship Id="rId7" Type="http://schemas.openxmlformats.org/officeDocument/2006/relationships/slideLayout" Target="../slideLayouts/slideLayout114.xml"/><Relationship Id="rId6" Type="http://schemas.openxmlformats.org/officeDocument/2006/relationships/slideLayout" Target="../slideLayouts/slideLayout113.xml"/><Relationship Id="rId5" Type="http://schemas.openxmlformats.org/officeDocument/2006/relationships/slideLayout" Target="../slideLayouts/slideLayout112.xml"/><Relationship Id="rId4" Type="http://schemas.openxmlformats.org/officeDocument/2006/relationships/slideLayout" Target="../slideLayouts/slideLayout111.xml"/><Relationship Id="rId3" Type="http://schemas.openxmlformats.org/officeDocument/2006/relationships/slideLayout" Target="../slideLayouts/slideLayout110.xml"/><Relationship Id="rId2" Type="http://schemas.openxmlformats.org/officeDocument/2006/relationships/slideLayout" Target="../slideLayouts/slideLayout109.xml"/><Relationship Id="rId13" Type="http://schemas.openxmlformats.org/officeDocument/2006/relationships/theme" Target="../theme/theme11.xml"/><Relationship Id="rId12" Type="http://schemas.openxmlformats.org/officeDocument/2006/relationships/slideLayout" Target="../slideLayouts/slideLayout119.xml"/><Relationship Id="rId11" Type="http://schemas.openxmlformats.org/officeDocument/2006/relationships/slideLayout" Target="../slideLayouts/slideLayout118.xml"/><Relationship Id="rId10" Type="http://schemas.openxmlformats.org/officeDocument/2006/relationships/slideLayout" Target="../slideLayouts/slideLayout117.xml"/><Relationship Id="rId1"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jpeg"/><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5" Type="http://schemas.openxmlformats.org/officeDocument/2006/relationships/theme" Target="../theme/theme5.xml"/><Relationship Id="rId14" Type="http://schemas.openxmlformats.org/officeDocument/2006/relationships/image" Target="../media/image8.png"/><Relationship Id="rId13" Type="http://schemas.openxmlformats.org/officeDocument/2006/relationships/image" Target="../media/image7.png"/><Relationship Id="rId12" Type="http://schemas.openxmlformats.org/officeDocument/2006/relationships/image" Target="../media/image6.jpeg"/><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3" Type="http://schemas.openxmlformats.org/officeDocument/2006/relationships/theme" Target="../theme/theme6.xml"/><Relationship Id="rId12" Type="http://schemas.openxmlformats.org/officeDocument/2006/relationships/image" Target="../media/image3.jpeg"/><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3" Type="http://schemas.openxmlformats.org/officeDocument/2006/relationships/theme" Target="../theme/theme7.xml"/><Relationship Id="rId12" Type="http://schemas.openxmlformats.org/officeDocument/2006/relationships/image" Target="../media/image9.jpeg"/><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3" Type="http://schemas.openxmlformats.org/officeDocument/2006/relationships/theme" Target="../theme/theme8.xml"/><Relationship Id="rId12" Type="http://schemas.openxmlformats.org/officeDocument/2006/relationships/slideLayout" Target="../slideLayouts/slideLayout90.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95.xml"/><Relationship Id="rId4" Type="http://schemas.openxmlformats.org/officeDocument/2006/relationships/slideLayout" Target="../slideLayouts/slideLayout94.xml"/><Relationship Id="rId3" Type="http://schemas.openxmlformats.org/officeDocument/2006/relationships/slideLayout" Target="../slideLayouts/slideLayout93.xml"/><Relationship Id="rId2" Type="http://schemas.openxmlformats.org/officeDocument/2006/relationships/slideLayout" Target="../slideLayouts/slideLayout92.xml"/><Relationship Id="rId1"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Picture 246"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dirty="0"/>
              <a:t>单击此处编辑母版标题样式</a:t>
            </a:r>
            <a:endParaRPr lang="zh-CN" altLang="en-US" dirty="0"/>
          </a:p>
        </p:txBody>
      </p:sp>
      <p:sp>
        <p:nvSpPr>
          <p:cNvPr id="1028" name="Rectangle 22"/>
          <p:cNvSpPr>
            <a:spLocks noChangeArrowheads="1"/>
          </p:cNvSpPr>
          <p:nvPr/>
        </p:nvSpPr>
        <p:spPr bwMode="auto">
          <a:xfrm>
            <a:off x="-3122083" y="-100012"/>
            <a:ext cx="2978151" cy="5307013"/>
          </a:xfrm>
          <a:prstGeom prst="rect">
            <a:avLst/>
          </a:prstGeom>
          <a:noFill/>
          <a:ln w="9525">
            <a:noFill/>
            <a:miter lim="800000"/>
          </a:ln>
        </p:spPr>
        <p:txBody>
          <a:bodyPr lIns="106832" tIns="53417" rIns="106832" bIns="53417"/>
          <a:lstStyle/>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英文标题</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:20-30pt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7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中文标题</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:20-30pt</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G117 B194</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英文正文</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:18-20pt</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 </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:18--20pt  </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中文正文</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:18-24pt</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):16-20pt</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G0 B0</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R0 G117 B194</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0" marR="0" lvl="0" indent="0"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华文细黑" panose="02010600040101010101" pitchFamily="2" charset="-122"/>
              <a:ea typeface="华文细黑" panose="02010600040101010101" pitchFamily="2" charset="-122"/>
              <a:cs typeface="+mn-cs"/>
            </a:endParaRPr>
          </a:p>
        </p:txBody>
      </p:sp>
      <p:sp>
        <p:nvSpPr>
          <p:cNvPr id="1029"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0" name="Rectangle 159"/>
          <p:cNvSpPr>
            <a:spLocks noChangeArrowheads="1"/>
          </p:cNvSpPr>
          <p:nvPr/>
        </p:nvSpPr>
        <p:spPr bwMode="auto">
          <a:xfrm>
            <a:off x="-1009649" y="1359535"/>
            <a:ext cx="337820" cy="392430"/>
          </a:xfrm>
          <a:prstGeom prst="rect">
            <a:avLst/>
          </a:prstGeom>
          <a:solidFill>
            <a:schemeClr val="bg2"/>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1" name="Rectangle 160"/>
          <p:cNvSpPr>
            <a:spLocks noChangeArrowheads="1"/>
          </p:cNvSpPr>
          <p:nvPr/>
        </p:nvSpPr>
        <p:spPr bwMode="auto">
          <a:xfrm>
            <a:off x="-1009649" y="5248910"/>
            <a:ext cx="337820" cy="392430"/>
          </a:xfrm>
          <a:prstGeom prst="rect">
            <a:avLst/>
          </a:prstGeom>
          <a:solidFill>
            <a:schemeClr val="bg2"/>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2" name="Rectangle 229"/>
          <p:cNvSpPr>
            <a:spLocks noChangeArrowheads="1"/>
          </p:cNvSpPr>
          <p:nvPr/>
        </p:nvSpPr>
        <p:spPr bwMode="auto">
          <a:xfrm>
            <a:off x="-1009649" y="1865948"/>
            <a:ext cx="337820" cy="392430"/>
          </a:xfrm>
          <a:prstGeom prst="rect">
            <a:avLst/>
          </a:prstGeom>
          <a:solidFill>
            <a:srgbClr val="0075C2"/>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3" name="Rectangle 232"/>
          <p:cNvSpPr>
            <a:spLocks noChangeArrowheads="1"/>
          </p:cNvSpPr>
          <p:nvPr/>
        </p:nvSpPr>
        <p:spPr bwMode="auto">
          <a:xfrm>
            <a:off x="-1009649" y="4817110"/>
            <a:ext cx="337820" cy="392430"/>
          </a:xfrm>
          <a:prstGeom prst="rect">
            <a:avLst/>
          </a:prstGeom>
          <a:solidFill>
            <a:schemeClr val="tx1"/>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4" name="Rectangle 233"/>
          <p:cNvSpPr>
            <a:spLocks noChangeArrowheads="1"/>
          </p:cNvSpPr>
          <p:nvPr/>
        </p:nvSpPr>
        <p:spPr bwMode="auto">
          <a:xfrm>
            <a:off x="-1009649" y="5752148"/>
            <a:ext cx="337820" cy="392430"/>
          </a:xfrm>
          <a:prstGeom prst="rect">
            <a:avLst/>
          </a:prstGeom>
          <a:solidFill>
            <a:srgbClr val="0075C2"/>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1035" name="Line 235"/>
          <p:cNvSpPr>
            <a:spLocks noChangeShapeType="1"/>
          </p:cNvSpPr>
          <p:nvPr/>
        </p:nvSpPr>
        <p:spPr bwMode="auto">
          <a:xfrm flipH="1">
            <a:off x="-2832100" y="2420938"/>
            <a:ext cx="2590800" cy="392430"/>
          </a:xfrm>
          <a:prstGeom prst="line">
            <a:avLst/>
          </a:prstGeom>
          <a:noFill/>
          <a:ln w="9525" cmpd="sng">
            <a:solidFill>
              <a:schemeClr val="bg1"/>
            </a:solidFill>
            <a:round/>
          </a:ln>
        </p:spPr>
        <p:txBody>
          <a:bodyPr lIns="105600" tIns="52800" rIns="105600" bIns="5280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r" defTabSz="802005" rtl="0" eaLnBrk="0" fontAlgn="base" hangingPunct="0">
        <a:spcBef>
          <a:spcPct val="0"/>
        </a:spcBef>
        <a:spcAft>
          <a:spcPct val="0"/>
        </a:spcAft>
        <a:defRPr sz="2400" b="1">
          <a:solidFill>
            <a:srgbClr val="777777"/>
          </a:solidFill>
          <a:latin typeface="+mj-lt"/>
          <a:ea typeface="+mj-ea"/>
          <a:cs typeface="+mj-cs"/>
        </a:defRPr>
      </a:lvl1pPr>
      <a:lvl2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2pPr>
      <a:lvl3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3pPr>
      <a:lvl4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4pPr>
      <a:lvl5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5pPr>
      <a:lvl6pPr marL="4572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6pPr>
      <a:lvl7pPr marL="9144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7pPr>
      <a:lvl8pPr marL="13716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8pPr>
      <a:lvl9pPr marL="18288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0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0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4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5pPr>
      <a:lvl6pPr marL="22606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6pPr>
      <a:lvl7pPr marL="27178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7pPr>
      <a:lvl8pPr marL="31750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8pPr>
      <a:lvl9pPr marL="36322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fld id="{82F288E0-7875-42C4-84C8-98DBBD3BF4D2}" type="datetimeFigureOut">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49" charset="-122"/>
                <a:ea typeface="黑体" panose="02010609060101010101" pitchFamily="49" charset="-122"/>
                <a:cs typeface="黑体" panose="02010609060101010101" pitchFamily="49" charset="-122"/>
              </a:defRPr>
            </a:lvl1pPr>
          </a:lstStyle>
          <a:p>
            <a:pPr fontAlgn="base"/>
            <a:fld id="{7D9BB5D0-35E4-459D-AEF3-FE4D7C45CC19}" type="slidenum">
              <a:rPr lang="zh-CN" altLang="en-US" strike="noStrike" noProof="1" smtClean="0">
                <a:latin typeface="黑体" panose="02010609060101010101" pitchFamily="49" charset="-122"/>
                <a:ea typeface="黑体" panose="02010609060101010101" pitchFamily="49" charset="-122"/>
                <a:cs typeface="黑体" panose="02010609060101010101" pitchFamily="49"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黑体" panose="02010609060101010101" pitchFamily="49"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2050" name="Picture 42"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2051" name="Rectangle 2"/>
          <p:cNvSpPr>
            <a:spLocks noGrp="1"/>
          </p:cNvSpPr>
          <p:nvPr>
            <p:ph type="title"/>
          </p:nvPr>
        </p:nvSpPr>
        <p:spPr>
          <a:xfrm>
            <a:off x="4176184" y="836613"/>
            <a:ext cx="7584016" cy="654050"/>
          </a:xfrm>
          <a:prstGeom prst="rect">
            <a:avLst/>
          </a:prstGeom>
          <a:noFill/>
          <a:ln w="9525">
            <a:noFill/>
          </a:ln>
        </p:spPr>
        <p:txBody>
          <a:bodyPr lIns="80152" tIns="40076" rIns="80152" bIns="40076" anchor="ctr" anchorCtr="0"/>
          <a:p>
            <a:pPr lvl="0"/>
            <a:r>
              <a:rPr lang="zh-CN" altLang="en-US" dirty="0"/>
              <a:t>单击此处编辑母版标题样式</a:t>
            </a:r>
            <a:endParaRPr lang="zh-CN" altLang="en-US" dirty="0"/>
          </a:p>
        </p:txBody>
      </p:sp>
      <p:sp>
        <p:nvSpPr>
          <p:cNvPr id="2052" name="Rectangle 3"/>
          <p:cNvSpPr>
            <a:spLocks noGrp="1"/>
          </p:cNvSpPr>
          <p:nvPr>
            <p:ph type="body" idx="1"/>
          </p:nvPr>
        </p:nvSpPr>
        <p:spPr>
          <a:xfrm>
            <a:off x="624417" y="1773238"/>
            <a:ext cx="11135783" cy="4319587"/>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3" name="Rectangle 7"/>
          <p:cNvSpPr>
            <a:spLocks noChangeArrowheads="1"/>
          </p:cNvSpPr>
          <p:nvPr/>
        </p:nvSpPr>
        <p:spPr bwMode="auto">
          <a:xfrm>
            <a:off x="-3312583" y="-100012"/>
            <a:ext cx="3227917" cy="5308600"/>
          </a:xfrm>
          <a:prstGeom prst="rect">
            <a:avLst/>
          </a:prstGeom>
          <a:noFill/>
          <a:ln w="9525">
            <a:noFill/>
            <a:miter lim="800000"/>
          </a:ln>
        </p:spPr>
        <p:txBody>
          <a:bodyPr lIns="106832" tIns="53417" rIns="106832" bIns="53417"/>
          <a:lstStyle/>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英文目录标题</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:20-40pt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中文目录标题</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:35-40pt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G117 B194</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英文目录正文</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:20-30pt</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 </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:16-24pt  </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 </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:Arial</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中文目录正文</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:28-30pt</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子目录</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(2-5</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级</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):18-30pt </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字体</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首选颜色</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:R0 G0 B0</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备选颜色</a:t>
            </a:r>
            <a:r>
              <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rPr>
              <a:t>: R119 G119 B119</a:t>
            </a:r>
            <a:endParaRPr kumimoji="0" lang="en-US" sz="1600" b="0" i="0" u="none" strike="noStrike" kern="1200" cap="none" spc="0" normalizeH="0" baseline="0" noProof="0">
              <a:ln>
                <a:noFill/>
              </a:ln>
              <a:solidFill>
                <a:schemeClr val="bg1"/>
              </a:solidFill>
              <a:effectLst/>
              <a:uLnTx/>
              <a:uFillTx/>
              <a:latin typeface="华文细黑" panose="02010600040101010101" pitchFamily="2" charset="-122"/>
              <a:ea typeface="华文细黑" panose="02010600040101010101" pitchFamily="2" charset="-122"/>
              <a:cs typeface="+mn-cs"/>
            </a:endParaRPr>
          </a:p>
          <a:p>
            <a:pPr marL="300355" marR="0" lvl="0" indent="-300355" algn="r" defTabSz="802005" rtl="0" eaLnBrk="1" fontAlgn="base" latinLnBrk="0" hangingPunct="1">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华文细黑" panose="02010600040101010101" pitchFamily="2" charset="-122"/>
              <a:ea typeface="华文细黑" panose="02010600040101010101" pitchFamily="2" charset="-122"/>
              <a:cs typeface="+mn-cs"/>
            </a:endParaRPr>
          </a:p>
        </p:txBody>
      </p:sp>
      <p:sp>
        <p:nvSpPr>
          <p:cNvPr id="2054" name="Rectangle 21"/>
          <p:cNvSpPr>
            <a:spLocks noChangeArrowheads="1"/>
          </p:cNvSpPr>
          <p:nvPr/>
        </p:nvSpPr>
        <p:spPr bwMode="auto">
          <a:xfrm>
            <a:off x="-1009649" y="1432560"/>
            <a:ext cx="337820" cy="392430"/>
          </a:xfrm>
          <a:prstGeom prst="rect">
            <a:avLst/>
          </a:prstGeom>
          <a:solidFill>
            <a:schemeClr val="bg2"/>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5" name="Rectangle 22"/>
          <p:cNvSpPr>
            <a:spLocks noChangeArrowheads="1"/>
          </p:cNvSpPr>
          <p:nvPr/>
        </p:nvSpPr>
        <p:spPr bwMode="auto">
          <a:xfrm>
            <a:off x="-1009649" y="1935798"/>
            <a:ext cx="337820" cy="392430"/>
          </a:xfrm>
          <a:prstGeom prst="rect">
            <a:avLst/>
          </a:prstGeom>
          <a:solidFill>
            <a:srgbClr val="0075C2"/>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6" name="Rectangle 25"/>
          <p:cNvSpPr>
            <a:spLocks noChangeArrowheads="1"/>
          </p:cNvSpPr>
          <p:nvPr/>
        </p:nvSpPr>
        <p:spPr bwMode="auto">
          <a:xfrm>
            <a:off x="-1009649" y="5320348"/>
            <a:ext cx="337820" cy="392430"/>
          </a:xfrm>
          <a:prstGeom prst="rect">
            <a:avLst/>
          </a:prstGeom>
          <a:solidFill>
            <a:schemeClr val="bg2"/>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7" name="Rectangle 26"/>
          <p:cNvSpPr>
            <a:spLocks noChangeArrowheads="1"/>
          </p:cNvSpPr>
          <p:nvPr/>
        </p:nvSpPr>
        <p:spPr bwMode="auto">
          <a:xfrm>
            <a:off x="-1009649" y="4888548"/>
            <a:ext cx="337820" cy="392430"/>
          </a:xfrm>
          <a:prstGeom prst="rect">
            <a:avLst/>
          </a:prstGeom>
          <a:solidFill>
            <a:schemeClr val="tx1"/>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2058" name="Line 29"/>
          <p:cNvSpPr>
            <a:spLocks noChangeShapeType="1"/>
          </p:cNvSpPr>
          <p:nvPr/>
        </p:nvSpPr>
        <p:spPr bwMode="auto">
          <a:xfrm flipH="1">
            <a:off x="-2832100" y="2492375"/>
            <a:ext cx="2590800" cy="392430"/>
          </a:xfrm>
          <a:prstGeom prst="line">
            <a:avLst/>
          </a:prstGeom>
          <a:noFill/>
          <a:ln w="9525" cmpd="sng">
            <a:solidFill>
              <a:schemeClr val="bg1"/>
            </a:solidFill>
            <a:round/>
          </a:ln>
        </p:spPr>
        <p:txBody>
          <a:bodyPr lIns="105600" tIns="52800" rIns="105600" bIns="5280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r" defTabSz="802005" rtl="0" eaLnBrk="0" fontAlgn="base" hangingPunct="0">
        <a:spcBef>
          <a:spcPct val="0"/>
        </a:spcBef>
        <a:spcAft>
          <a:spcPct val="0"/>
        </a:spcAft>
        <a:defRPr sz="2400">
          <a:solidFill>
            <a:schemeClr val="bg2"/>
          </a:solidFill>
          <a:latin typeface="+mj-lt"/>
          <a:ea typeface="+mj-ea"/>
          <a:cs typeface="+mj-cs"/>
        </a:defRPr>
      </a:lvl1pPr>
      <a:lvl2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2pPr>
      <a:lvl3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3pPr>
      <a:lvl4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4pPr>
      <a:lvl5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5pPr>
      <a:lvl6pPr marL="457200"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6pPr>
      <a:lvl7pPr marL="914400"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7pPr>
      <a:lvl8pPr marL="1371600"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8pPr>
      <a:lvl9pPr marL="1828800"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8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4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2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5pPr>
      <a:lvl6pPr marL="22606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6pPr>
      <a:lvl7pPr marL="27178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7pPr>
      <a:lvl8pPr marL="31750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8pPr>
      <a:lvl9pPr marL="36322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Picture 20" descr="3"/>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3075" name="Text Box 15"/>
          <p:cNvSpPr txBox="1">
            <a:spLocks noChangeArrowheads="1"/>
          </p:cNvSpPr>
          <p:nvPr/>
        </p:nvSpPr>
        <p:spPr bwMode="auto">
          <a:xfrm>
            <a:off x="8365067" y="2762250"/>
            <a:ext cx="3102610" cy="1090295"/>
          </a:xfrm>
          <a:prstGeom prst="rect">
            <a:avLst/>
          </a:prstGeom>
          <a:noFill/>
          <a:ln w="9525">
            <a:noFill/>
            <a:miter lim="800000"/>
          </a:ln>
        </p:spPr>
        <p:txBody>
          <a:bodyPr wrap="none" lIns="105600" tIns="52800" rIns="105600" bIns="52800">
            <a:spAutoFit/>
          </a:bodyPr>
          <a:lstStyle/>
          <a:p>
            <a:pPr marL="0" marR="0" lvl="0" indent="0" algn="l" defTabSz="80200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4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Thanks!</a:t>
            </a:r>
            <a:endParaRPr kumimoji="0" lang="en-US" sz="64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76" name="Text Box 17"/>
          <p:cNvSpPr txBox="1">
            <a:spLocks noChangeArrowheads="1"/>
          </p:cNvSpPr>
          <p:nvPr/>
        </p:nvSpPr>
        <p:spPr bwMode="auto">
          <a:xfrm>
            <a:off x="8784167" y="3429000"/>
            <a:ext cx="2287270" cy="392430"/>
          </a:xfrm>
          <a:prstGeom prst="rect">
            <a:avLst/>
          </a:prstGeom>
          <a:noFill/>
          <a:ln w="9525">
            <a:noFill/>
            <a:miter lim="800000"/>
          </a:ln>
        </p:spPr>
        <p:txBody>
          <a:bodyPr wrap="none" lIns="105600" tIns="52800" rIns="105600" bIns="52800">
            <a:spAutoFit/>
          </a:bodyPr>
          <a:lstStyle/>
          <a:p>
            <a:pPr marL="0" marR="0" lvl="0" indent="0" algn="l" defTabSz="80200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1865" b="1"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sz="1865" b="1"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defTabSz="802005" rtl="0" eaLnBrk="0" fontAlgn="base" hangingPunct="0">
        <a:spcBef>
          <a:spcPct val="0"/>
        </a:spcBef>
        <a:spcAft>
          <a:spcPct val="0"/>
        </a:spcAft>
        <a:defRPr sz="3800">
          <a:solidFill>
            <a:schemeClr val="tx2"/>
          </a:solidFill>
          <a:latin typeface="+mj-lt"/>
          <a:ea typeface="+mj-ea"/>
          <a:cs typeface="+mj-cs"/>
        </a:defRPr>
      </a:lvl1pPr>
      <a:lvl2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00355" indent="-300355" algn="l" defTabSz="802005" rtl="0" eaLnBrk="0" fontAlgn="base" hangingPunct="0">
        <a:spcBef>
          <a:spcPct val="20000"/>
        </a:spcBef>
        <a:spcAft>
          <a:spcPct val="0"/>
        </a:spcAft>
        <a:buChar char="•"/>
        <a:defRPr sz="2800">
          <a:solidFill>
            <a:schemeClr val="tx1"/>
          </a:solidFill>
          <a:latin typeface="+mn-lt"/>
          <a:ea typeface="+mn-ea"/>
          <a:cs typeface="+mn-cs"/>
        </a:defRPr>
      </a:lvl1pPr>
      <a:lvl2pPr marL="652780" indent="-250825" algn="l" defTabSz="802005" rtl="0" eaLnBrk="0" fontAlgn="base" hangingPunct="0">
        <a:spcBef>
          <a:spcPct val="20000"/>
        </a:spcBef>
        <a:spcAft>
          <a:spcPct val="0"/>
        </a:spcAft>
        <a:buChar char="–"/>
        <a:defRPr sz="2500">
          <a:solidFill>
            <a:schemeClr val="tx1"/>
          </a:solidFill>
          <a:latin typeface="+mn-lt"/>
          <a:ea typeface="+mn-ea"/>
        </a:defRPr>
      </a:lvl2pPr>
      <a:lvl3pPr marL="1003300" indent="-201930" algn="l" defTabSz="802005" rtl="0" eaLnBrk="0" fontAlgn="base" hangingPunct="0">
        <a:spcBef>
          <a:spcPct val="20000"/>
        </a:spcBef>
        <a:spcAft>
          <a:spcPct val="0"/>
        </a:spcAft>
        <a:buChar char="•"/>
        <a:defRPr sz="2200">
          <a:solidFill>
            <a:schemeClr val="tx1"/>
          </a:solidFill>
          <a:latin typeface="+mn-lt"/>
          <a:ea typeface="+mn-ea"/>
        </a:defRPr>
      </a:lvl3pPr>
      <a:lvl4pPr marL="1402080" indent="-200025" algn="l" defTabSz="802005" rtl="0" eaLnBrk="0" fontAlgn="base" hangingPunct="0">
        <a:spcBef>
          <a:spcPct val="20000"/>
        </a:spcBef>
        <a:spcAft>
          <a:spcPct val="0"/>
        </a:spcAft>
        <a:buChar char="–"/>
        <a:defRPr sz="1700">
          <a:solidFill>
            <a:schemeClr val="tx1"/>
          </a:solidFill>
          <a:latin typeface="+mn-lt"/>
          <a:ea typeface="+mn-ea"/>
        </a:defRPr>
      </a:lvl4pPr>
      <a:lvl5pPr marL="1803400" indent="-201930" algn="l" defTabSz="802005" rtl="0" eaLnBrk="0" fontAlgn="base" hangingPunct="0">
        <a:spcBef>
          <a:spcPct val="20000"/>
        </a:spcBef>
        <a:spcAft>
          <a:spcPct val="0"/>
        </a:spcAft>
        <a:buChar char="»"/>
        <a:defRPr sz="1700">
          <a:solidFill>
            <a:schemeClr val="tx1"/>
          </a:solidFill>
          <a:latin typeface="+mn-lt"/>
          <a:ea typeface="+mn-ea"/>
        </a:defRPr>
      </a:lvl5pPr>
      <a:lvl6pPr marL="2260600" indent="-201930" algn="l" defTabSz="802005" rtl="0" eaLnBrk="0" fontAlgn="base" hangingPunct="0">
        <a:spcBef>
          <a:spcPct val="20000"/>
        </a:spcBef>
        <a:spcAft>
          <a:spcPct val="0"/>
        </a:spcAft>
        <a:buChar char="»"/>
        <a:defRPr sz="1700">
          <a:solidFill>
            <a:schemeClr val="tx1"/>
          </a:solidFill>
          <a:latin typeface="+mn-lt"/>
          <a:ea typeface="+mn-ea"/>
        </a:defRPr>
      </a:lvl6pPr>
      <a:lvl7pPr marL="2717800" indent="-201930" algn="l" defTabSz="802005" rtl="0" eaLnBrk="0" fontAlgn="base" hangingPunct="0">
        <a:spcBef>
          <a:spcPct val="20000"/>
        </a:spcBef>
        <a:spcAft>
          <a:spcPct val="0"/>
        </a:spcAft>
        <a:buChar char="»"/>
        <a:defRPr sz="1700">
          <a:solidFill>
            <a:schemeClr val="tx1"/>
          </a:solidFill>
          <a:latin typeface="+mn-lt"/>
          <a:ea typeface="+mn-ea"/>
        </a:defRPr>
      </a:lvl7pPr>
      <a:lvl8pPr marL="3175000" indent="-201930" algn="l" defTabSz="802005" rtl="0" eaLnBrk="0" fontAlgn="base" hangingPunct="0">
        <a:spcBef>
          <a:spcPct val="20000"/>
        </a:spcBef>
        <a:spcAft>
          <a:spcPct val="0"/>
        </a:spcAft>
        <a:buChar char="»"/>
        <a:defRPr sz="1700">
          <a:solidFill>
            <a:schemeClr val="tx1"/>
          </a:solidFill>
          <a:latin typeface="+mn-lt"/>
          <a:ea typeface="+mn-ea"/>
        </a:defRPr>
      </a:lvl8pPr>
      <a:lvl9pPr marL="3632200" indent="-201930" algn="l" defTabSz="802005" rtl="0" eaLnBrk="0" fontAlgn="base" hangingPunct="0">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p:sp>
        <p:nvSpPr>
          <p:cNvPr id="4098" name="任意多边形 6"/>
          <p:cNvSpPr/>
          <p:nvPr/>
        </p:nvSpPr>
        <p:spPr bwMode="auto">
          <a:xfrm>
            <a:off x="-12700" y="-7937"/>
            <a:ext cx="12217400" cy="1041400"/>
          </a:xfrm>
          <a:custGeom>
            <a:avLst/>
            <a:gdLst>
              <a:gd name="T0" fmla="*/ 0 w 5772"/>
              <a:gd name="T1" fmla="*/ 0 h 656"/>
              <a:gd name="T2" fmla="*/ 5772 w 5772"/>
              <a:gd name="T3" fmla="*/ 656 h 656"/>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T0" t="T1" r="T2" b="T3"/>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E7E7E7">
                  <a:alpha val="54999"/>
                </a:srgbClr>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4099" name="任意多边形 7"/>
          <p:cNvSpPr/>
          <p:nvPr/>
        </p:nvSpPr>
        <p:spPr bwMode="auto">
          <a:xfrm>
            <a:off x="5842000" y="-7938"/>
            <a:ext cx="6350000" cy="638176"/>
          </a:xfrm>
          <a:custGeom>
            <a:avLst/>
            <a:gdLst>
              <a:gd name="T0" fmla="*/ 0 w 3000"/>
              <a:gd name="T1" fmla="*/ 0 h 595"/>
              <a:gd name="T2" fmla="*/ 3000 w 3000"/>
              <a:gd name="T3" fmla="*/ 595 h 595"/>
            </a:gdLst>
            <a:ahLst/>
            <a:cxnLst>
              <a:cxn ang="0">
                <a:pos x="0" y="0"/>
              </a:cxn>
              <a:cxn ang="0">
                <a:pos x="1668" y="564"/>
              </a:cxn>
              <a:cxn ang="0">
                <a:pos x="3000" y="186"/>
              </a:cxn>
              <a:cxn ang="0">
                <a:pos x="3000" y="6"/>
              </a:cxn>
              <a:cxn ang="0">
                <a:pos x="0" y="0"/>
              </a:cxn>
            </a:cxnLst>
            <a:rect l="T0" t="T1" r="T2" b="T3"/>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BCBCBC">
                  <a:alpha val="29999"/>
                </a:srgbClr>
              </a:gs>
              <a:gs pos="80000">
                <a:srgbClr val="009BE5">
                  <a:alpha val="42000"/>
                </a:srgbClr>
              </a:gs>
              <a:gs pos="100000">
                <a:srgbClr val="009BE5">
                  <a:alpha val="45000"/>
                </a:srgbClr>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4102"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4103"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日期占位符 9"/>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0" tIns="0" rIns="0" bIns="0" numCol="1" anchor="b" anchorCtr="0" compatLnSpc="1"/>
          <a:lstStyle>
            <a:lvl1pPr>
              <a:defRPr sz="1200">
                <a:solidFill>
                  <a:srgbClr val="045C75"/>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982CCA-B578-41A3-94DF-2A486124DA7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3" name="页脚占位符 21"/>
          <p:cNvSpPr>
            <a:spLocks noGrp="1" noChangeArrowheads="1"/>
          </p:cNvSpPr>
          <p:nvPr>
            <p:ph type="ftr" sz="quarter" idx="3"/>
          </p:nvPr>
        </p:nvSpPr>
        <p:spPr bwMode="auto">
          <a:xfrm>
            <a:off x="3556000" y="6356350"/>
            <a:ext cx="4470400" cy="365125"/>
          </a:xfrm>
          <a:prstGeom prst="rect">
            <a:avLst/>
          </a:prstGeom>
          <a:noFill/>
          <a:ln w="9525">
            <a:noFill/>
            <a:miter lim="800000"/>
          </a:ln>
        </p:spPr>
        <p:txBody>
          <a:bodyPr vert="horz" wrap="square" lIns="0" tIns="0" rIns="0" bIns="0" numCol="1" anchor="b" anchorCtr="0" compatLnSpc="1"/>
          <a:lstStyle>
            <a:lvl1pPr>
              <a:defRPr sz="1200">
                <a:solidFill>
                  <a:srgbClr val="045C75"/>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4104" name="灯片编号占位符 17"/>
          <p:cNvSpPr>
            <a:spLocks noGrp="1" noChangeArrowheads="1"/>
          </p:cNvSpPr>
          <p:nvPr>
            <p:ph type="sldNum" sz="quarter" idx="4"/>
          </p:nvPr>
        </p:nvSpPr>
        <p:spPr bwMode="auto">
          <a:xfrm>
            <a:off x="10566400" y="6356350"/>
            <a:ext cx="1016000" cy="365125"/>
          </a:xfrm>
          <a:prstGeom prst="rect">
            <a:avLst/>
          </a:prstGeom>
          <a:noFill/>
          <a:ln w="9525">
            <a:noFill/>
            <a:miter lim="800000"/>
          </a:ln>
        </p:spPr>
        <p:txBody>
          <a:bodyPr vert="horz" wrap="square" lIns="0" tIns="0" rIns="0" bIns="0" numCol="1" anchor="b" anchorCtr="0" compatLnSpc="1"/>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grpSp>
        <p:nvGrpSpPr>
          <p:cNvPr id="4107" name="组合 1"/>
          <p:cNvGrpSpPr/>
          <p:nvPr/>
        </p:nvGrpSpPr>
        <p:grpSpPr>
          <a:xfrm>
            <a:off x="-25400" y="203200"/>
            <a:ext cx="12240684" cy="647700"/>
            <a:chOff x="0" y="0"/>
            <a:chExt cx="9180548" cy="649224"/>
          </a:xfrm>
        </p:grpSpPr>
        <p:grpSp>
          <p:nvGrpSpPr>
            <p:cNvPr id="4108" name="任意多边形 11"/>
            <p:cNvGrpSpPr/>
            <p:nvPr/>
          </p:nvGrpSpPr>
          <p:grpSpPr>
            <a:xfrm>
              <a:off x="12954" y="-228119"/>
              <a:ext cx="9131843" cy="1050979"/>
              <a:chOff x="0" y="0"/>
              <a:chExt cx="9131808" cy="1048512"/>
            </a:xfrm>
          </p:grpSpPr>
          <p:pic>
            <p:nvPicPr>
              <p:cNvPr id="4112" name="任意多边形 11"/>
              <p:cNvPicPr/>
              <p:nvPr/>
            </p:nvPicPr>
            <p:blipFill>
              <a:blip r:embed="rId14"/>
              <a:stretch>
                <a:fillRect/>
              </a:stretch>
            </p:blipFill>
            <p:spPr>
              <a:xfrm>
                <a:off x="0" y="0"/>
                <a:ext cx="9131808" cy="1048512"/>
              </a:xfrm>
              <a:prstGeom prst="rect">
                <a:avLst/>
              </a:prstGeom>
              <a:noFill/>
              <a:ln w="9525">
                <a:noFill/>
              </a:ln>
            </p:spPr>
          </p:pic>
          <p:sp>
            <p:nvSpPr>
              <p:cNvPr id="4" name="Text Box 12"/>
              <p:cNvSpPr txBox="1">
                <a:spLocks noChangeArrowheads="1"/>
              </p:cNvSpPr>
              <p:nvPr/>
            </p:nvSpPr>
            <p:spPr bwMode="auto">
              <a:xfrm rot="21435692">
                <a:off x="-24067" y="446659"/>
                <a:ext cx="0" cy="0"/>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2400" b="0" i="0" u="none" strike="noStrike" kern="1200" cap="none" spc="0" normalizeH="0" baseline="0" noProof="0">
                  <a:ln>
                    <a:noFill/>
                  </a:ln>
                  <a:solidFill>
                    <a:schemeClr val="tx1"/>
                  </a:solidFill>
                  <a:effectLst/>
                  <a:uLnTx/>
                  <a:uFillTx/>
                  <a:latin typeface="Constantia" panose="02030602050306030303" pitchFamily="18" charset="0"/>
                  <a:ea typeface="宋体" panose="02010600030101010101" pitchFamily="2" charset="-122"/>
                  <a:cs typeface="+mn-cs"/>
                </a:endParaRPr>
              </a:p>
            </p:txBody>
          </p:sp>
        </p:grpSp>
        <p:grpSp>
          <p:nvGrpSpPr>
            <p:cNvPr id="4109" name="任意多边形 12"/>
            <p:cNvGrpSpPr/>
            <p:nvPr/>
          </p:nvGrpSpPr>
          <p:grpSpPr>
            <a:xfrm>
              <a:off x="12954" y="-154795"/>
              <a:ext cx="9156227" cy="910441"/>
              <a:chOff x="0" y="0"/>
              <a:chExt cx="9156192" cy="908304"/>
            </a:xfrm>
          </p:grpSpPr>
          <p:pic>
            <p:nvPicPr>
              <p:cNvPr id="4110" name="任意多边形 12"/>
              <p:cNvPicPr/>
              <p:nvPr/>
            </p:nvPicPr>
            <p:blipFill>
              <a:blip r:embed="rId15"/>
              <a:stretch>
                <a:fillRect/>
              </a:stretch>
            </p:blipFill>
            <p:spPr>
              <a:xfrm>
                <a:off x="0" y="0"/>
                <a:ext cx="9156192" cy="908304"/>
              </a:xfrm>
              <a:prstGeom prst="rect">
                <a:avLst/>
              </a:prstGeom>
              <a:noFill/>
              <a:ln w="9525">
                <a:noFill/>
              </a:ln>
            </p:spPr>
          </p:pic>
          <p:sp>
            <p:nvSpPr>
              <p:cNvPr id="4111" name="Text Box 15"/>
              <p:cNvSpPr txBox="1">
                <a:spLocks noChangeArrowheads="1"/>
              </p:cNvSpPr>
              <p:nvPr/>
            </p:nvSpPr>
            <p:spPr bwMode="auto">
              <a:xfrm rot="21435692">
                <a:off x="-16129" y="448120"/>
                <a:ext cx="0" cy="0"/>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2400" b="0" i="0" u="none" strike="noStrike" kern="1200" cap="none" spc="0" normalizeH="0" baseline="0" noProof="0">
                  <a:ln>
                    <a:noFill/>
                  </a:ln>
                  <a:solidFill>
                    <a:schemeClr val="tx1"/>
                  </a:solidFill>
                  <a:effectLst/>
                  <a:uLnTx/>
                  <a:uFillTx/>
                  <a:latin typeface="Constantia" panose="02030602050306030303" pitchFamily="18" charset="0"/>
                  <a:ea typeface="宋体" panose="02010600030101010101" pitchFamily="2" charset="-122"/>
                  <a:cs typeface="+mn-cs"/>
                </a:endParaRPr>
              </a:p>
            </p:txBody>
          </p:sp>
        </p:gr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5122" name="任意多边形 6"/>
          <p:cNvSpPr/>
          <p:nvPr/>
        </p:nvSpPr>
        <p:spPr bwMode="auto">
          <a:xfrm>
            <a:off x="-12700" y="-7937"/>
            <a:ext cx="12217400" cy="1041400"/>
          </a:xfrm>
          <a:custGeom>
            <a:avLst/>
            <a:gdLst>
              <a:gd name="T0" fmla="*/ 0 w 5772"/>
              <a:gd name="T1" fmla="*/ 0 h 656"/>
              <a:gd name="T2" fmla="*/ 5772 w 5772"/>
              <a:gd name="T3" fmla="*/ 656 h 656"/>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T0" t="T1" r="T2" b="T3"/>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9A9A9A">
                  <a:alpha val="54999"/>
                </a:srgbClr>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5123" name="任意多边形 7"/>
          <p:cNvSpPr/>
          <p:nvPr/>
        </p:nvSpPr>
        <p:spPr bwMode="auto">
          <a:xfrm>
            <a:off x="5842000" y="-7938"/>
            <a:ext cx="6350000" cy="638176"/>
          </a:xfrm>
          <a:custGeom>
            <a:avLst/>
            <a:gdLst>
              <a:gd name="T0" fmla="*/ 0 w 3000"/>
              <a:gd name="T1" fmla="*/ 0 h 595"/>
              <a:gd name="T2" fmla="*/ 3000 w 3000"/>
              <a:gd name="T3" fmla="*/ 595 h 595"/>
            </a:gdLst>
            <a:ahLst/>
            <a:cxnLst>
              <a:cxn ang="0">
                <a:pos x="0" y="0"/>
              </a:cxn>
              <a:cxn ang="0">
                <a:pos x="1668" y="564"/>
              </a:cxn>
              <a:cxn ang="0">
                <a:pos x="3000" y="186"/>
              </a:cxn>
              <a:cxn ang="0">
                <a:pos x="3000" y="6"/>
              </a:cxn>
              <a:cxn ang="0">
                <a:pos x="0" y="0"/>
              </a:cxn>
            </a:cxnLst>
            <a:rect l="T0" t="T1" r="T2" b="T3"/>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7C7C7C">
                  <a:alpha val="29999"/>
                </a:srgbClr>
              </a:gs>
              <a:gs pos="80000">
                <a:srgbClr val="009BE5">
                  <a:alpha val="42000"/>
                </a:srgbClr>
              </a:gs>
              <a:gs pos="100000">
                <a:srgbClr val="009BE5">
                  <a:alpha val="45000"/>
                </a:srgbClr>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grpSp>
        <p:nvGrpSpPr>
          <p:cNvPr id="5126" name="组合 1"/>
          <p:cNvGrpSpPr/>
          <p:nvPr/>
        </p:nvGrpSpPr>
        <p:grpSpPr>
          <a:xfrm>
            <a:off x="-25400" y="203200"/>
            <a:ext cx="12240684" cy="647700"/>
            <a:chOff x="0" y="0"/>
            <a:chExt cx="9180548" cy="649224"/>
          </a:xfrm>
        </p:grpSpPr>
        <p:grpSp>
          <p:nvGrpSpPr>
            <p:cNvPr id="5132" name="任意多边形 11"/>
            <p:cNvGrpSpPr/>
            <p:nvPr/>
          </p:nvGrpSpPr>
          <p:grpSpPr>
            <a:xfrm>
              <a:off x="12954" y="-228119"/>
              <a:ext cx="9131843" cy="1050979"/>
              <a:chOff x="0" y="0"/>
              <a:chExt cx="9131808" cy="1048512"/>
            </a:xfrm>
          </p:grpSpPr>
          <p:pic>
            <p:nvPicPr>
              <p:cNvPr id="5136" name="任意多边形 11"/>
              <p:cNvPicPr/>
              <p:nvPr/>
            </p:nvPicPr>
            <p:blipFill>
              <a:blip r:embed="rId13"/>
              <a:stretch>
                <a:fillRect/>
              </a:stretch>
            </p:blipFill>
            <p:spPr>
              <a:xfrm>
                <a:off x="0" y="0"/>
                <a:ext cx="9131808" cy="1048512"/>
              </a:xfrm>
              <a:prstGeom prst="rect">
                <a:avLst/>
              </a:prstGeom>
              <a:noFill/>
              <a:ln w="9525">
                <a:noFill/>
              </a:ln>
            </p:spPr>
          </p:pic>
          <p:sp>
            <p:nvSpPr>
              <p:cNvPr id="2" name="Text Box 7"/>
              <p:cNvSpPr txBox="1">
                <a:spLocks noChangeArrowheads="1"/>
              </p:cNvSpPr>
              <p:nvPr/>
            </p:nvSpPr>
            <p:spPr bwMode="auto">
              <a:xfrm rot="21435692">
                <a:off x="-24067" y="446659"/>
                <a:ext cx="0" cy="0"/>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2400" b="0" i="0" u="none" strike="noStrike" kern="1200" cap="none" spc="0" normalizeH="0" baseline="0" noProof="0">
                  <a:ln>
                    <a:noFill/>
                  </a:ln>
                  <a:solidFill>
                    <a:schemeClr val="tx1"/>
                  </a:solidFill>
                  <a:effectLst/>
                  <a:uLnTx/>
                  <a:uFillTx/>
                  <a:latin typeface="Constantia" panose="02030602050306030303" pitchFamily="18" charset="0"/>
                  <a:ea typeface="宋体" panose="02010600030101010101" pitchFamily="2" charset="-122"/>
                  <a:cs typeface="+mn-cs"/>
                </a:endParaRPr>
              </a:p>
            </p:txBody>
          </p:sp>
        </p:grpSp>
        <p:grpSp>
          <p:nvGrpSpPr>
            <p:cNvPr id="5133" name="任意多边形 12"/>
            <p:cNvGrpSpPr/>
            <p:nvPr/>
          </p:nvGrpSpPr>
          <p:grpSpPr>
            <a:xfrm>
              <a:off x="12954" y="-154795"/>
              <a:ext cx="9156227" cy="910441"/>
              <a:chOff x="0" y="0"/>
              <a:chExt cx="9156192" cy="908304"/>
            </a:xfrm>
          </p:grpSpPr>
          <p:pic>
            <p:nvPicPr>
              <p:cNvPr id="5134" name="任意多边形 12"/>
              <p:cNvPicPr/>
              <p:nvPr/>
            </p:nvPicPr>
            <p:blipFill>
              <a:blip r:embed="rId14"/>
              <a:stretch>
                <a:fillRect/>
              </a:stretch>
            </p:blipFill>
            <p:spPr>
              <a:xfrm>
                <a:off x="0" y="0"/>
                <a:ext cx="9156192" cy="908304"/>
              </a:xfrm>
              <a:prstGeom prst="rect">
                <a:avLst/>
              </a:prstGeom>
              <a:noFill/>
              <a:ln w="9525">
                <a:noFill/>
              </a:ln>
            </p:spPr>
          </p:pic>
          <p:sp>
            <p:nvSpPr>
              <p:cNvPr id="5130" name="Text Box 10"/>
              <p:cNvSpPr txBox="1">
                <a:spLocks noChangeArrowheads="1"/>
              </p:cNvSpPr>
              <p:nvPr/>
            </p:nvSpPr>
            <p:spPr bwMode="auto">
              <a:xfrm rot="21435692">
                <a:off x="-16129" y="448120"/>
                <a:ext cx="0" cy="0"/>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2400" b="0" i="0" u="none" strike="noStrike" kern="1200" cap="none" spc="0" normalizeH="0" baseline="0" noProof="0">
                  <a:ln>
                    <a:noFill/>
                  </a:ln>
                  <a:solidFill>
                    <a:schemeClr val="tx1"/>
                  </a:solidFill>
                  <a:effectLst/>
                  <a:uLnTx/>
                  <a:uFillTx/>
                  <a:latin typeface="Constantia" panose="02030602050306030303" pitchFamily="18" charset="0"/>
                  <a:ea typeface="宋体" panose="02010600030101010101" pitchFamily="2" charset="-122"/>
                  <a:cs typeface="+mn-cs"/>
                </a:endParaRPr>
              </a:p>
            </p:txBody>
          </p:sp>
        </p:grpSp>
      </p:grpSp>
      <p:sp>
        <p:nvSpPr>
          <p:cNvPr id="5127"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5128"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3"/>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0" tIns="0" rIns="0" bIns="0" numCol="1" anchor="b" anchorCtr="0" compatLnSpc="1"/>
          <a:lstStyle>
            <a:lvl1pPr>
              <a:defRPr sz="1200">
                <a:solidFill>
                  <a:srgbClr val="D1EAEE"/>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3508FC0-18CC-4591-BA0F-0D803D0CFA74}" type="datetimeFigureOut">
              <a:rPr kumimoji="0" lang="zh-CN" altLang="en-US" sz="1200" b="0" i="0" u="none" strike="noStrike" kern="1200" cap="none" spc="0" normalizeH="0" baseline="0" noProof="0">
                <a:ln>
                  <a:noFill/>
                </a:ln>
                <a:solidFill>
                  <a:srgbClr val="D1EAEE"/>
                </a:solidFill>
                <a:effectLst/>
                <a:uLnTx/>
                <a:uFillTx/>
                <a:latin typeface="+mn-lt"/>
                <a:ea typeface="+mn-ea"/>
                <a:cs typeface="+mn-cs"/>
              </a:rPr>
            </a:fld>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4" name="页脚占位符 4"/>
          <p:cNvSpPr>
            <a:spLocks noGrp="1" noChangeArrowheads="1"/>
          </p:cNvSpPr>
          <p:nvPr>
            <p:ph type="ftr" sz="quarter" idx="3"/>
          </p:nvPr>
        </p:nvSpPr>
        <p:spPr bwMode="auto">
          <a:xfrm>
            <a:off x="3556000" y="6356350"/>
            <a:ext cx="4470400" cy="365125"/>
          </a:xfrm>
          <a:prstGeom prst="rect">
            <a:avLst/>
          </a:prstGeom>
          <a:noFill/>
          <a:ln w="9525">
            <a:noFill/>
            <a:miter lim="800000"/>
          </a:ln>
        </p:spPr>
        <p:txBody>
          <a:bodyPr vert="horz" wrap="square" lIns="0" tIns="0" rIns="0" bIns="0" numCol="1" anchor="b" anchorCtr="0" compatLnSpc="1"/>
          <a:lstStyle>
            <a:lvl1pPr>
              <a:defRPr sz="1200">
                <a:solidFill>
                  <a:srgbClr val="D1EAEE"/>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D1EAEE"/>
              </a:solidFill>
              <a:effectLst/>
              <a:uLnTx/>
              <a:uFillTx/>
              <a:latin typeface="+mn-lt"/>
              <a:ea typeface="+mn-ea"/>
              <a:cs typeface="+mn-cs"/>
            </a:endParaRPr>
          </a:p>
        </p:txBody>
      </p:sp>
      <p:sp>
        <p:nvSpPr>
          <p:cNvPr id="5135" name="灯片编号占位符 5"/>
          <p:cNvSpPr>
            <a:spLocks noGrp="1" noChangeArrowheads="1"/>
          </p:cNvSpPr>
          <p:nvPr>
            <p:ph type="sldNum" sz="quarter" idx="4"/>
          </p:nvPr>
        </p:nvSpPr>
        <p:spPr bwMode="auto">
          <a:xfrm>
            <a:off x="10566400" y="6356350"/>
            <a:ext cx="1016000" cy="365125"/>
          </a:xfrm>
          <a:prstGeom prst="rect">
            <a:avLst/>
          </a:prstGeom>
          <a:noFill/>
          <a:ln w="9525">
            <a:noFill/>
            <a:miter lim="800000"/>
          </a:ln>
        </p:spPr>
        <p:txBody>
          <a:bodyPr vert="horz" wrap="square" lIns="0" tIns="0" rIns="0" bIns="0" numCol="1" anchor="b" anchorCtr="0" compatLnSpc="1"/>
          <a:lstStyle>
            <a:lvl1pPr algn="r">
              <a:defRPr sz="1200">
                <a:solidFill>
                  <a:srgbClr val="D1EAEE"/>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6146" name="单圆角矩形 13"/>
          <p:cNvSpPr/>
          <p:nvPr/>
        </p:nvSpPr>
        <p:spPr bwMode="auto">
          <a:xfrm rot="420000" flipV="1">
            <a:off x="4220633" y="1108075"/>
            <a:ext cx="7010400" cy="4114800"/>
          </a:xfrm>
          <a:custGeom>
            <a:avLst/>
            <a:gdLst/>
            <a:ahLst/>
            <a:cxnLst>
              <a:cxn ang="0">
                <a:pos x="0" y="0"/>
              </a:cxn>
              <a:cxn ang="0">
                <a:pos x="5107774" y="0"/>
              </a:cxn>
              <a:cxn ang="0">
                <a:pos x="5257800" y="150026"/>
              </a:cxn>
              <a:cxn ang="0">
                <a:pos x="5257800" y="4114800"/>
              </a:cxn>
              <a:cxn ang="0">
                <a:pos x="0" y="4114800"/>
              </a:cxn>
              <a:cxn ang="0">
                <a:pos x="0" y="0"/>
              </a:cxn>
              <a:cxn ang="0">
                <a:pos x="0" y="0"/>
              </a:cxn>
            </a:cxnLst>
            <a:rect l="0" t="0" r="r" b="b"/>
            <a:pathLst>
              <a:path w="5257800" h="4114800">
                <a:moveTo>
                  <a:pt x="0" y="0"/>
                </a:moveTo>
                <a:lnTo>
                  <a:pt x="5107774" y="0"/>
                </a:lnTo>
                <a:lnTo>
                  <a:pt x="5257800" y="150026"/>
                </a:lnTo>
                <a:lnTo>
                  <a:pt x="5257800" y="4114800"/>
                </a:lnTo>
                <a:lnTo>
                  <a:pt x="0" y="4114800"/>
                </a:lnTo>
                <a:lnTo>
                  <a:pt x="0" y="0"/>
                </a:lnTo>
                <a:close/>
              </a:path>
            </a:pathLst>
          </a:custGeom>
          <a:solidFill>
            <a:srgbClr val="FFFFFF"/>
          </a:solidFill>
          <a:ln w="3175" cap="rnd" cmpd="sng">
            <a:solidFill>
              <a:srgbClr val="C0C0C0"/>
            </a:solidFill>
            <a:round/>
          </a:ln>
          <a:effectLst>
            <a:outerShdw dist="38500" dir="7500041" sx="98500" sy="100079" kx="99984" algn="tl" rotWithShape="0">
              <a:srgbClr val="000000">
                <a:alpha val="25000"/>
              </a:srgb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6147" name="直角三角形 14"/>
          <p:cNvSpPr>
            <a:spLocks noChangeArrowheads="1"/>
          </p:cNvSpPr>
          <p:nvPr/>
        </p:nvSpPr>
        <p:spPr bwMode="auto">
          <a:xfrm rot="420000" flipV="1">
            <a:off x="10672233" y="5359400"/>
            <a:ext cx="207433" cy="155575"/>
          </a:xfrm>
          <a:prstGeom prst="rtTriangle">
            <a:avLst/>
          </a:prstGeom>
          <a:solidFill>
            <a:srgbClr val="FFFFFF"/>
          </a:solidFill>
          <a:ln w="12700" cmpd="sng">
            <a:solidFill>
              <a:srgbClr val="FFFFFF"/>
            </a:solidFill>
            <a:miter lim="800000"/>
          </a:ln>
          <a:effectLst>
            <a:outerShdw dist="6350" dir="12899787" algn="ctr" rotWithShape="0">
              <a:srgbClr val="000000">
                <a:alpha val="42999"/>
              </a:srgb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2400" b="0" i="0" u="none" strike="noStrike" kern="1200" cap="none" spc="0" normalizeH="0" baseline="0" noProof="0">
              <a:ln>
                <a:noFill/>
              </a:ln>
              <a:solidFill>
                <a:srgbClr val="FFFFFF"/>
              </a:solidFill>
              <a:effectLst/>
              <a:uLnTx/>
              <a:uFillTx/>
              <a:latin typeface="Constantia" panose="02030602050306030303" pitchFamily="18" charset="0"/>
              <a:ea typeface="宋体" panose="02010600030101010101" pitchFamily="2" charset="-122"/>
              <a:cs typeface="+mn-cs"/>
            </a:endParaRPr>
          </a:p>
        </p:txBody>
      </p:sp>
      <p:sp>
        <p:nvSpPr>
          <p:cNvPr id="6148" name="任意多边形 15"/>
          <p:cNvSpPr/>
          <p:nvPr/>
        </p:nvSpPr>
        <p:spPr bwMode="auto">
          <a:xfrm flipV="1">
            <a:off x="-12700" y="5816600"/>
            <a:ext cx="12217400" cy="1041400"/>
          </a:xfrm>
          <a:custGeom>
            <a:avLst/>
            <a:gdLst>
              <a:gd name="T0" fmla="*/ 0 w 5772"/>
              <a:gd name="T1" fmla="*/ 0 h 656"/>
              <a:gd name="T2" fmla="*/ 5772 w 5772"/>
              <a:gd name="T3" fmla="*/ 656 h 656"/>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T0" t="T1" r="T2" b="T3"/>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E7E7E7">
                  <a:alpha val="54999"/>
                </a:srgbClr>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6149" name="任意多边形 16"/>
          <p:cNvSpPr/>
          <p:nvPr/>
        </p:nvSpPr>
        <p:spPr bwMode="auto">
          <a:xfrm flipV="1">
            <a:off x="5842000" y="6219825"/>
            <a:ext cx="6350000" cy="638175"/>
          </a:xfrm>
          <a:custGeom>
            <a:avLst/>
            <a:gdLst>
              <a:gd name="T0" fmla="*/ 0 w 3000"/>
              <a:gd name="T1" fmla="*/ 0 h 595"/>
              <a:gd name="T2" fmla="*/ 3000 w 3000"/>
              <a:gd name="T3" fmla="*/ 595 h 595"/>
            </a:gdLst>
            <a:ahLst/>
            <a:cxnLst>
              <a:cxn ang="0">
                <a:pos x="0" y="0"/>
              </a:cxn>
              <a:cxn ang="0">
                <a:pos x="1668" y="564"/>
              </a:cxn>
              <a:cxn ang="0">
                <a:pos x="3000" y="186"/>
              </a:cxn>
              <a:cxn ang="0">
                <a:pos x="3000" y="6"/>
              </a:cxn>
              <a:cxn ang="0">
                <a:pos x="0" y="0"/>
              </a:cxn>
            </a:cxnLst>
            <a:rect l="T0" t="T1" r="T2" b="T3"/>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BCBCBC">
                  <a:alpha val="29999"/>
                </a:srgbClr>
              </a:gs>
              <a:gs pos="80000">
                <a:srgbClr val="009BE5">
                  <a:alpha val="42000"/>
                </a:srgbClr>
              </a:gs>
              <a:gs pos="100000">
                <a:srgbClr val="009BE5">
                  <a:alpha val="45000"/>
                </a:srgbClr>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6152"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6153"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日期占位符 4"/>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0" tIns="0" rIns="0" bIns="0" numCol="1" anchor="b" anchorCtr="0" compatLnSpc="1"/>
          <a:lstStyle>
            <a:lvl1pPr>
              <a:defRPr sz="1200">
                <a:solidFill>
                  <a:srgbClr val="045C75"/>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1D4268-3FEA-4A80-BEE4-07DE54B88701}" type="datetimeFigureOut">
              <a:rPr kumimoji="0" lang="zh-CN" altLang="en-US" sz="1200" b="0" i="0" u="none" strike="noStrike" kern="1200" cap="none" spc="0" normalizeH="0" baseline="0" noProof="0">
                <a:ln>
                  <a:noFill/>
                </a:ln>
                <a:solidFill>
                  <a:srgbClr val="045C75"/>
                </a:solidFill>
                <a:effectLst/>
                <a:uLnTx/>
                <a:uFillTx/>
                <a:latin typeface="+mn-lt"/>
                <a:ea typeface="+mn-ea"/>
                <a:cs typeface="+mn-cs"/>
              </a:rPr>
            </a:fld>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3" name="页脚占位符 5"/>
          <p:cNvSpPr>
            <a:spLocks noGrp="1" noChangeArrowheads="1"/>
          </p:cNvSpPr>
          <p:nvPr>
            <p:ph type="ftr" sz="quarter" idx="3"/>
          </p:nvPr>
        </p:nvSpPr>
        <p:spPr bwMode="auto">
          <a:xfrm>
            <a:off x="3556000" y="6356350"/>
            <a:ext cx="4470400" cy="365125"/>
          </a:xfrm>
          <a:prstGeom prst="rect">
            <a:avLst/>
          </a:prstGeom>
          <a:noFill/>
          <a:ln w="9525">
            <a:noFill/>
            <a:miter lim="800000"/>
          </a:ln>
        </p:spPr>
        <p:txBody>
          <a:bodyPr vert="horz" wrap="square" lIns="0" tIns="0" rIns="0" bIns="0" numCol="1" anchor="b" anchorCtr="0" compatLnSpc="1"/>
          <a:lstStyle>
            <a:lvl1pPr>
              <a:defRPr sz="1200">
                <a:solidFill>
                  <a:srgbClr val="045C75"/>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045C75"/>
              </a:solidFill>
              <a:effectLst/>
              <a:uLnTx/>
              <a:uFillTx/>
              <a:latin typeface="+mn-lt"/>
              <a:ea typeface="+mn-ea"/>
              <a:cs typeface="+mn-cs"/>
            </a:endParaRPr>
          </a:p>
        </p:txBody>
      </p:sp>
      <p:sp>
        <p:nvSpPr>
          <p:cNvPr id="6154" name="灯片编号占位符 6"/>
          <p:cNvSpPr>
            <a:spLocks noGrp="1" noChangeArrowheads="1"/>
          </p:cNvSpPr>
          <p:nvPr>
            <p:ph type="sldNum" sz="quarter" idx="4"/>
          </p:nvPr>
        </p:nvSpPr>
        <p:spPr bwMode="auto">
          <a:xfrm>
            <a:off x="10769600" y="6356350"/>
            <a:ext cx="812800" cy="365125"/>
          </a:xfrm>
          <a:prstGeom prst="rect">
            <a:avLst/>
          </a:prstGeom>
          <a:noFill/>
          <a:ln w="9525">
            <a:noFill/>
            <a:miter lim="800000"/>
          </a:ln>
        </p:spPr>
        <p:txBody>
          <a:bodyPr vert="horz" wrap="square" lIns="0" tIns="0" rIns="0" bIns="0" numCol="1" anchor="b" anchorCtr="0" compatLnSpc="1"/>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7170" name="Picture 22" descr="1"/>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7171" name="Text Box 16"/>
          <p:cNvSpPr txBox="1">
            <a:spLocks noChangeArrowheads="1"/>
          </p:cNvSpPr>
          <p:nvPr/>
        </p:nvSpPr>
        <p:spPr bwMode="auto">
          <a:xfrm>
            <a:off x="-3505200" y="-26987"/>
            <a:ext cx="3393017" cy="4723130"/>
          </a:xfrm>
          <a:prstGeom prst="rect">
            <a:avLst/>
          </a:prstGeom>
          <a:noFill/>
          <a:ln w="9525">
            <a:noFill/>
            <a:miter lim="800000"/>
          </a:ln>
        </p:spPr>
        <p:txBody>
          <a:bodyPr lIns="106852" tIns="53425" rIns="106852" bIns="53425">
            <a:spAutoFit/>
          </a:bodyPr>
          <a:lstStyle/>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英文标题</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:30-40pt  </a:t>
            </a:r>
            <a:endPar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:26-30pt</a:t>
            </a:r>
            <a:endPar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字体 </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:Arial</a:t>
            </a:r>
            <a:endPar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中文标题</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:20-40pt</a:t>
            </a:r>
            <a:endPar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宋体</a:t>
            </a:r>
            <a:endPar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  </a:t>
            </a: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:24-28pt</a:t>
            </a:r>
            <a:endPar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华文细黑</a:t>
            </a:r>
            <a:endPar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7172" name="Text Box 19"/>
          <p:cNvSpPr txBox="1">
            <a:spLocks noChangeArrowheads="1"/>
          </p:cNvSpPr>
          <p:nvPr/>
        </p:nvSpPr>
        <p:spPr bwMode="auto">
          <a:xfrm>
            <a:off x="9472084" y="6165850"/>
            <a:ext cx="2287270" cy="392430"/>
          </a:xfrm>
          <a:prstGeom prst="rect">
            <a:avLst/>
          </a:prstGeom>
          <a:noFill/>
          <a:ln w="9525">
            <a:noFill/>
            <a:miter lim="800000"/>
          </a:ln>
        </p:spPr>
        <p:txBody>
          <a:bodyPr wrap="none" lIns="105600" tIns="52800" rIns="105600" bIns="52800">
            <a:spAutoFit/>
          </a:bodyPr>
          <a:lstStyle/>
          <a:p>
            <a:pPr marL="0" marR="0" lvl="0" indent="0" algn="l" defTabSz="80200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1865" b="1"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sz="1865" b="1"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7173" name="Rectangle 20"/>
          <p:cNvSpPr>
            <a:spLocks noChangeArrowheads="1"/>
          </p:cNvSpPr>
          <p:nvPr/>
        </p:nvSpPr>
        <p:spPr bwMode="auto">
          <a:xfrm>
            <a:off x="-1104900" y="641985"/>
            <a:ext cx="337820" cy="392430"/>
          </a:xfrm>
          <a:prstGeom prst="rect">
            <a:avLst/>
          </a:prstGeom>
          <a:solidFill>
            <a:schemeClr val="bg2"/>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7174" name="Rectangle 21"/>
          <p:cNvSpPr>
            <a:spLocks noChangeArrowheads="1"/>
          </p:cNvSpPr>
          <p:nvPr/>
        </p:nvSpPr>
        <p:spPr bwMode="auto">
          <a:xfrm>
            <a:off x="-1104900" y="2944655"/>
            <a:ext cx="337820" cy="392430"/>
          </a:xfrm>
          <a:prstGeom prst="rect">
            <a:avLst/>
          </a:prstGeom>
          <a:solidFill>
            <a:schemeClr val="bg2"/>
          </a:solidFill>
          <a:ln w="9525">
            <a:noFill/>
            <a:miter lim="800000"/>
          </a:ln>
        </p:spPr>
        <p:txBody>
          <a:bodyPr wrap="none" lIns="105600" tIns="52800" rIns="105600" bIns="52800"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65" b="0" i="0" u="none" strike="noStrike" kern="1200" cap="none" spc="0" normalizeH="0" baseline="0" noProof="0">
              <a:ln>
                <a:noFill/>
              </a:ln>
              <a:solidFill>
                <a:schemeClr val="bg1"/>
              </a:solidFill>
              <a:effectLst/>
              <a:uLnTx/>
              <a:uFillTx/>
              <a:latin typeface="FrutigerNext LT Regular"/>
              <a:ea typeface="MS PGothic" panose="020B0600070205080204" pitchFamily="34" charset="-128"/>
              <a:cs typeface="+mn-cs"/>
            </a:endParaRPr>
          </a:p>
        </p:txBody>
      </p:sp>
      <p:sp>
        <p:nvSpPr>
          <p:cNvPr id="7175"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dirty="0"/>
              <a:t>单击此处编辑母版标题样式</a:t>
            </a:r>
            <a:endParaRPr lang="zh-CN" altLang="en-US" dirty="0"/>
          </a:p>
        </p:txBody>
      </p:sp>
      <p:sp>
        <p:nvSpPr>
          <p:cNvPr id="7176"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ftr="0" dt="0"/>
  <p:txStyles>
    <p:titleStyle>
      <a:lvl1pPr algn="r" defTabSz="802005" rtl="0" eaLnBrk="0" fontAlgn="base" hangingPunct="0">
        <a:spcBef>
          <a:spcPct val="0"/>
        </a:spcBef>
        <a:spcAft>
          <a:spcPct val="0"/>
        </a:spcAft>
        <a:defRPr sz="2400" b="1">
          <a:solidFill>
            <a:srgbClr val="777777"/>
          </a:solidFill>
          <a:latin typeface="+mj-lt"/>
          <a:ea typeface="+mj-ea"/>
          <a:cs typeface="+mj-cs"/>
        </a:defRPr>
      </a:lvl1pPr>
      <a:lvl2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2pPr>
      <a:lvl3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3pPr>
      <a:lvl4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4pPr>
      <a:lvl5pPr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5pPr>
      <a:lvl6pPr marL="4572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6pPr>
      <a:lvl7pPr marL="9144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7pPr>
      <a:lvl8pPr marL="13716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8pPr>
      <a:lvl9pPr marL="1828800" algn="r" defTabSz="802005" rtl="0" eaLnBrk="0" fontAlgn="base" hangingPunct="0">
        <a:spcBef>
          <a:spcPct val="0"/>
        </a:spcBef>
        <a:spcAft>
          <a:spcPct val="0"/>
        </a:spcAft>
        <a:defRPr sz="2400" b="1">
          <a:solidFill>
            <a:srgbClr val="777777"/>
          </a:solidFill>
          <a:latin typeface="FrutigerNext LT Medium"/>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0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0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4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5pPr>
      <a:lvl6pPr marL="22606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6pPr>
      <a:lvl7pPr marL="27178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7pPr>
      <a:lvl8pPr marL="31750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8pPr>
      <a:lvl9pPr marL="36322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image" Target="../media/image16.png"/></Relationships>
</file>

<file path=ppt/slides/_rels/slide10.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0" Type="http://schemas.openxmlformats.org/officeDocument/2006/relationships/slideLayout" Target="../slideLayouts/slideLayout93.xml"/><Relationship Id="rId2" Type="http://schemas.openxmlformats.org/officeDocument/2006/relationships/tags" Target="../tags/tag20.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media/image22.jpeg"/><Relationship Id="rId3" Type="http://schemas.openxmlformats.org/officeDocument/2006/relationships/tags" Target="../tags/tag39.xml"/><Relationship Id="rId2" Type="http://schemas.openxmlformats.org/officeDocument/2006/relationships/image" Target="../media/image21.jpeg"/><Relationship Id="rId11" Type="http://schemas.openxmlformats.org/officeDocument/2006/relationships/slideLayout" Target="../slideLayouts/slideLayout93.xml"/><Relationship Id="rId10" Type="http://schemas.openxmlformats.org/officeDocument/2006/relationships/tags" Target="../tags/tag45.xml"/><Relationship Id="rId1" Type="http://schemas.openxmlformats.org/officeDocument/2006/relationships/tags" Target="../tags/tag38.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93.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image" Target="../media/image23.jpeg"/><Relationship Id="rId1" Type="http://schemas.openxmlformats.org/officeDocument/2006/relationships/tags" Target="../tags/tag4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51.xml"/><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25.jpeg"/><Relationship Id="rId1" Type="http://schemas.openxmlformats.org/officeDocument/2006/relationships/tags" Target="../tags/tag52.xml"/></Relationships>
</file>

<file path=ppt/slides/_rels/slide15.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4" Type="http://schemas.openxmlformats.org/officeDocument/2006/relationships/slideLayout" Target="../slideLayouts/slideLayout93.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16.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4" Type="http://schemas.openxmlformats.org/officeDocument/2006/relationships/slideLayout" Target="../slideLayouts/slideLayout93.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85.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93.xml"/><Relationship Id="rId5" Type="http://schemas.openxmlformats.org/officeDocument/2006/relationships/image" Target="../media/image27.png"/><Relationship Id="rId4" Type="http://schemas.openxmlformats.org/officeDocument/2006/relationships/tags" Target="../tags/tag88.xml"/><Relationship Id="rId3" Type="http://schemas.openxmlformats.org/officeDocument/2006/relationships/image" Target="../media/image26.png"/><Relationship Id="rId2" Type="http://schemas.openxmlformats.org/officeDocument/2006/relationships/tags" Target="../tags/tag87.xml"/><Relationship Id="rId1" Type="http://schemas.openxmlformats.org/officeDocument/2006/relationships/tags" Target="../tags/tag86.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93.xml"/><Relationship Id="rId7" Type="http://schemas.openxmlformats.org/officeDocument/2006/relationships/image" Target="../media/image30.png"/><Relationship Id="rId6" Type="http://schemas.openxmlformats.org/officeDocument/2006/relationships/tags" Target="../tags/tag92.xml"/><Relationship Id="rId5" Type="http://schemas.openxmlformats.org/officeDocument/2006/relationships/image" Target="../media/image29.png"/><Relationship Id="rId4" Type="http://schemas.openxmlformats.org/officeDocument/2006/relationships/tags" Target="../tags/tag91.xml"/><Relationship Id="rId3" Type="http://schemas.openxmlformats.org/officeDocument/2006/relationships/image" Target="../media/image28.png"/><Relationship Id="rId2" Type="http://schemas.openxmlformats.org/officeDocument/2006/relationships/tags" Target="../tags/tag90.xml"/><Relationship Id="rId1" Type="http://schemas.openxmlformats.org/officeDocument/2006/relationships/tags" Target="../tags/tag8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image" Target="../media/image17.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9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94.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93.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02.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93.xml"/><Relationship Id="rId5" Type="http://schemas.openxmlformats.org/officeDocument/2006/relationships/image" Target="../media/image32.png"/><Relationship Id="rId4" Type="http://schemas.openxmlformats.org/officeDocument/2006/relationships/tags" Target="../tags/tag105.xml"/><Relationship Id="rId3" Type="http://schemas.openxmlformats.org/officeDocument/2006/relationships/image" Target="../media/image31.png"/><Relationship Id="rId2" Type="http://schemas.openxmlformats.org/officeDocument/2006/relationships/tags" Target="../tags/tag104.xml"/><Relationship Id="rId1" Type="http://schemas.openxmlformats.org/officeDocument/2006/relationships/tags" Target="../tags/tag10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0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107.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93.xml"/><Relationship Id="rId5" Type="http://schemas.openxmlformats.org/officeDocument/2006/relationships/image" Target="../media/image34.png"/><Relationship Id="rId4" Type="http://schemas.openxmlformats.org/officeDocument/2006/relationships/tags" Target="../tags/tag110.xml"/><Relationship Id="rId3" Type="http://schemas.openxmlformats.org/officeDocument/2006/relationships/image" Target="../media/image33.png"/><Relationship Id="rId2" Type="http://schemas.openxmlformats.org/officeDocument/2006/relationships/tags" Target="../tags/tag109.xml"/><Relationship Id="rId1" Type="http://schemas.openxmlformats.org/officeDocument/2006/relationships/tags" Target="../tags/tag108.xml"/></Relationships>
</file>

<file path=ppt/slides/_rels/slide28.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6" Type="http://schemas.openxmlformats.org/officeDocument/2006/relationships/slideLayout" Target="../slideLayouts/slideLayout93.xml"/><Relationship Id="rId25" Type="http://schemas.openxmlformats.org/officeDocument/2006/relationships/tags" Target="../tags/tag135.xml"/><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tags" Target="../tags/tag132.xml"/><Relationship Id="rId21" Type="http://schemas.openxmlformats.org/officeDocument/2006/relationships/tags" Target="../tags/tag131.xml"/><Relationship Id="rId20" Type="http://schemas.openxmlformats.org/officeDocument/2006/relationships/tags" Target="../tags/tag130.xml"/><Relationship Id="rId2" Type="http://schemas.openxmlformats.org/officeDocument/2006/relationships/tags" Target="../tags/tag112.xml"/><Relationship Id="rId19" Type="http://schemas.openxmlformats.org/officeDocument/2006/relationships/tags" Target="../tags/tag129.xml"/><Relationship Id="rId18" Type="http://schemas.openxmlformats.org/officeDocument/2006/relationships/tags" Target="../tags/tag128.xml"/><Relationship Id="rId17" Type="http://schemas.openxmlformats.org/officeDocument/2006/relationships/tags" Target="../tags/tag127.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137.xml"/><Relationship Id="rId1" Type="http://schemas.openxmlformats.org/officeDocument/2006/relationships/tags" Target="../tags/tag13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139.xml"/><Relationship Id="rId1" Type="http://schemas.openxmlformats.org/officeDocument/2006/relationships/tags" Target="../tags/tag13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141.xml"/><Relationship Id="rId1" Type="http://schemas.openxmlformats.org/officeDocument/2006/relationships/tags" Target="../tags/tag14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143.xml"/><Relationship Id="rId1" Type="http://schemas.openxmlformats.org/officeDocument/2006/relationships/tags" Target="../tags/tag142.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93.xml"/><Relationship Id="rId4" Type="http://schemas.openxmlformats.org/officeDocument/2006/relationships/image" Target="../media/image35.png"/><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93.xml"/><Relationship Id="rId4" Type="http://schemas.openxmlformats.org/officeDocument/2006/relationships/image" Target="../media/image36.png"/><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151.xml"/><Relationship Id="rId1" Type="http://schemas.openxmlformats.org/officeDocument/2006/relationships/tags" Target="../tags/tag150.xml"/></Relationships>
</file>

<file path=ppt/slides/_rels/slide36.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5" Type="http://schemas.openxmlformats.org/officeDocument/2006/relationships/slideLayout" Target="../slideLayouts/slideLayout93.xml"/><Relationship Id="rId34" Type="http://schemas.openxmlformats.org/officeDocument/2006/relationships/tags" Target="../tags/tag185.xml"/><Relationship Id="rId33" Type="http://schemas.openxmlformats.org/officeDocument/2006/relationships/tags" Target="../tags/tag184.xml"/><Relationship Id="rId32" Type="http://schemas.openxmlformats.org/officeDocument/2006/relationships/tags" Target="../tags/tag183.xml"/><Relationship Id="rId31" Type="http://schemas.openxmlformats.org/officeDocument/2006/relationships/tags" Target="../tags/tag182.xml"/><Relationship Id="rId30" Type="http://schemas.openxmlformats.org/officeDocument/2006/relationships/tags" Target="../tags/tag181.xml"/><Relationship Id="rId3" Type="http://schemas.openxmlformats.org/officeDocument/2006/relationships/tags" Target="../tags/tag154.xml"/><Relationship Id="rId29" Type="http://schemas.openxmlformats.org/officeDocument/2006/relationships/tags" Target="../tags/tag180.xml"/><Relationship Id="rId28" Type="http://schemas.openxmlformats.org/officeDocument/2006/relationships/tags" Target="../tags/tag179.xml"/><Relationship Id="rId27" Type="http://schemas.openxmlformats.org/officeDocument/2006/relationships/tags" Target="../tags/tag178.xml"/><Relationship Id="rId26" Type="http://schemas.openxmlformats.org/officeDocument/2006/relationships/tags" Target="../tags/tag177.xml"/><Relationship Id="rId25" Type="http://schemas.openxmlformats.org/officeDocument/2006/relationships/tags" Target="../tags/tag176.xml"/><Relationship Id="rId24" Type="http://schemas.openxmlformats.org/officeDocument/2006/relationships/tags" Target="../tags/tag175.xml"/><Relationship Id="rId23" Type="http://schemas.openxmlformats.org/officeDocument/2006/relationships/tags" Target="../tags/tag174.xml"/><Relationship Id="rId22" Type="http://schemas.openxmlformats.org/officeDocument/2006/relationships/tags" Target="../tags/tag173.xml"/><Relationship Id="rId21" Type="http://schemas.openxmlformats.org/officeDocument/2006/relationships/tags" Target="../tags/tag172.xml"/><Relationship Id="rId20" Type="http://schemas.openxmlformats.org/officeDocument/2006/relationships/tags" Target="../tags/tag171.xml"/><Relationship Id="rId2" Type="http://schemas.openxmlformats.org/officeDocument/2006/relationships/tags" Target="../tags/tag153.xml"/><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187.xml"/><Relationship Id="rId1" Type="http://schemas.openxmlformats.org/officeDocument/2006/relationships/tags" Target="../tags/tag186.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04.xml"/><Relationship Id="rId2" Type="http://schemas.openxmlformats.org/officeDocument/2006/relationships/tags" Target="../tags/tag188.xml"/><Relationship Id="rId1" Type="http://schemas.openxmlformats.org/officeDocument/2006/relationships/image" Target="../media/image19.png"/></Relationships>
</file>

<file path=ppt/slides/_rels/slide39.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0" Type="http://schemas.openxmlformats.org/officeDocument/2006/relationships/slideLayout" Target="../slideLayouts/slideLayout93.xml"/><Relationship Id="rId4" Type="http://schemas.openxmlformats.org/officeDocument/2006/relationships/tags" Target="../tags/tag192.xml"/><Relationship Id="rId39" Type="http://schemas.openxmlformats.org/officeDocument/2006/relationships/tags" Target="../tags/tag227.xml"/><Relationship Id="rId38" Type="http://schemas.openxmlformats.org/officeDocument/2006/relationships/tags" Target="../tags/tag226.xml"/><Relationship Id="rId37" Type="http://schemas.openxmlformats.org/officeDocument/2006/relationships/tags" Target="../tags/tag225.xml"/><Relationship Id="rId36" Type="http://schemas.openxmlformats.org/officeDocument/2006/relationships/tags" Target="../tags/tag224.xml"/><Relationship Id="rId35" Type="http://schemas.openxmlformats.org/officeDocument/2006/relationships/tags" Target="../tags/tag223.xml"/><Relationship Id="rId34" Type="http://schemas.openxmlformats.org/officeDocument/2006/relationships/tags" Target="../tags/tag222.xml"/><Relationship Id="rId33" Type="http://schemas.openxmlformats.org/officeDocument/2006/relationships/tags" Target="../tags/tag221.xml"/><Relationship Id="rId32" Type="http://schemas.openxmlformats.org/officeDocument/2006/relationships/tags" Target="../tags/tag220.xml"/><Relationship Id="rId31" Type="http://schemas.openxmlformats.org/officeDocument/2006/relationships/tags" Target="../tags/tag219.xml"/><Relationship Id="rId30" Type="http://schemas.openxmlformats.org/officeDocument/2006/relationships/tags" Target="../tags/tag218.xml"/><Relationship Id="rId3" Type="http://schemas.openxmlformats.org/officeDocument/2006/relationships/tags" Target="../tags/tag191.xml"/><Relationship Id="rId29" Type="http://schemas.openxmlformats.org/officeDocument/2006/relationships/tags" Target="../tags/tag217.xml"/><Relationship Id="rId28" Type="http://schemas.openxmlformats.org/officeDocument/2006/relationships/tags" Target="../tags/tag216.xml"/><Relationship Id="rId27" Type="http://schemas.openxmlformats.org/officeDocument/2006/relationships/tags" Target="../tags/tag215.xml"/><Relationship Id="rId26" Type="http://schemas.openxmlformats.org/officeDocument/2006/relationships/tags" Target="../tags/tag214.xml"/><Relationship Id="rId25" Type="http://schemas.openxmlformats.org/officeDocument/2006/relationships/tags" Target="../tags/tag213.xml"/><Relationship Id="rId24" Type="http://schemas.openxmlformats.org/officeDocument/2006/relationships/tags" Target="../tags/tag212.xml"/><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tags" Target="../tags/tag209.xml"/><Relationship Id="rId20" Type="http://schemas.openxmlformats.org/officeDocument/2006/relationships/tags" Target="../tags/tag208.xml"/><Relationship Id="rId2" Type="http://schemas.openxmlformats.org/officeDocument/2006/relationships/tags" Target="../tags/tag190.xml"/><Relationship Id="rId19" Type="http://schemas.openxmlformats.org/officeDocument/2006/relationships/tags" Target="../tags/tag207.xml"/><Relationship Id="rId18" Type="http://schemas.openxmlformats.org/officeDocument/2006/relationships/tags" Target="../tags/tag206.xml"/><Relationship Id="rId17" Type="http://schemas.openxmlformats.org/officeDocument/2006/relationships/tags" Target="../tags/tag205.xml"/><Relationship Id="rId16" Type="http://schemas.openxmlformats.org/officeDocument/2006/relationships/tags" Target="../tags/tag204.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8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2.xml"/></Relationships>
</file>

<file path=ppt/slides/_rels/slide40.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2" Type="http://schemas.openxmlformats.org/officeDocument/2006/relationships/slideLayout" Target="../slideLayouts/slideLayout93.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28.xml"/></Relationships>
</file>

<file path=ppt/slides/_rels/slide41.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5" Type="http://schemas.openxmlformats.org/officeDocument/2006/relationships/slideLayout" Target="../slideLayouts/slideLayout93.xml"/><Relationship Id="rId24" Type="http://schemas.openxmlformats.org/officeDocument/2006/relationships/image" Target="../media/image37.png"/><Relationship Id="rId23" Type="http://schemas.openxmlformats.org/officeDocument/2006/relationships/tags" Target="../tags/tag261.xml"/><Relationship Id="rId22" Type="http://schemas.openxmlformats.org/officeDocument/2006/relationships/tags" Target="../tags/tag260.xml"/><Relationship Id="rId21" Type="http://schemas.openxmlformats.org/officeDocument/2006/relationships/tags" Target="../tags/tag259.xml"/><Relationship Id="rId20" Type="http://schemas.openxmlformats.org/officeDocument/2006/relationships/tags" Target="../tags/tag258.xml"/><Relationship Id="rId2" Type="http://schemas.openxmlformats.org/officeDocument/2006/relationships/tags" Target="../tags/tag240.xml"/><Relationship Id="rId19" Type="http://schemas.openxmlformats.org/officeDocument/2006/relationships/tags" Target="../tags/tag257.xml"/><Relationship Id="rId18" Type="http://schemas.openxmlformats.org/officeDocument/2006/relationships/tags" Target="../tags/tag256.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39.xml"/></Relationships>
</file>

<file path=ppt/slides/_rels/slide42.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0" Type="http://schemas.openxmlformats.org/officeDocument/2006/relationships/slideLayout" Target="../slideLayouts/slideLayout93.xml"/><Relationship Id="rId4" Type="http://schemas.openxmlformats.org/officeDocument/2006/relationships/tags" Target="../tags/tag265.xml"/><Relationship Id="rId39" Type="http://schemas.openxmlformats.org/officeDocument/2006/relationships/tags" Target="../tags/tag300.xml"/><Relationship Id="rId38" Type="http://schemas.openxmlformats.org/officeDocument/2006/relationships/tags" Target="../tags/tag299.xml"/><Relationship Id="rId37" Type="http://schemas.openxmlformats.org/officeDocument/2006/relationships/tags" Target="../tags/tag298.xml"/><Relationship Id="rId36" Type="http://schemas.openxmlformats.org/officeDocument/2006/relationships/tags" Target="../tags/tag297.xml"/><Relationship Id="rId35" Type="http://schemas.openxmlformats.org/officeDocument/2006/relationships/tags" Target="../tags/tag296.xml"/><Relationship Id="rId34" Type="http://schemas.openxmlformats.org/officeDocument/2006/relationships/tags" Target="../tags/tag295.xml"/><Relationship Id="rId33" Type="http://schemas.openxmlformats.org/officeDocument/2006/relationships/tags" Target="../tags/tag294.xml"/><Relationship Id="rId32" Type="http://schemas.openxmlformats.org/officeDocument/2006/relationships/tags" Target="../tags/tag293.xml"/><Relationship Id="rId31" Type="http://schemas.openxmlformats.org/officeDocument/2006/relationships/tags" Target="../tags/tag292.xml"/><Relationship Id="rId30" Type="http://schemas.openxmlformats.org/officeDocument/2006/relationships/tags" Target="../tags/tag291.xml"/><Relationship Id="rId3" Type="http://schemas.openxmlformats.org/officeDocument/2006/relationships/tags" Target="../tags/tag264.xml"/><Relationship Id="rId29" Type="http://schemas.openxmlformats.org/officeDocument/2006/relationships/tags" Target="../tags/tag290.xml"/><Relationship Id="rId28" Type="http://schemas.openxmlformats.org/officeDocument/2006/relationships/tags" Target="../tags/tag289.xml"/><Relationship Id="rId27" Type="http://schemas.openxmlformats.org/officeDocument/2006/relationships/tags" Target="../tags/tag288.xml"/><Relationship Id="rId26" Type="http://schemas.openxmlformats.org/officeDocument/2006/relationships/tags" Target="../tags/tag287.xml"/><Relationship Id="rId25" Type="http://schemas.openxmlformats.org/officeDocument/2006/relationships/tags" Target="../tags/tag286.xml"/><Relationship Id="rId24" Type="http://schemas.openxmlformats.org/officeDocument/2006/relationships/tags" Target="../tags/tag285.xml"/><Relationship Id="rId23" Type="http://schemas.openxmlformats.org/officeDocument/2006/relationships/tags" Target="../tags/tag284.xml"/><Relationship Id="rId22" Type="http://schemas.openxmlformats.org/officeDocument/2006/relationships/tags" Target="../tags/tag283.xml"/><Relationship Id="rId21" Type="http://schemas.openxmlformats.org/officeDocument/2006/relationships/tags" Target="../tags/tag282.xml"/><Relationship Id="rId20" Type="http://schemas.openxmlformats.org/officeDocument/2006/relationships/tags" Target="../tags/tag281.xml"/><Relationship Id="rId2" Type="http://schemas.openxmlformats.org/officeDocument/2006/relationships/tags" Target="../tags/tag263.xml"/><Relationship Id="rId19" Type="http://schemas.openxmlformats.org/officeDocument/2006/relationships/tags" Target="../tags/tag280.xml"/><Relationship Id="rId18" Type="http://schemas.openxmlformats.org/officeDocument/2006/relationships/tags" Target="../tags/tag279.xml"/><Relationship Id="rId17" Type="http://schemas.openxmlformats.org/officeDocument/2006/relationships/tags" Target="../tags/tag278.xml"/><Relationship Id="rId16" Type="http://schemas.openxmlformats.org/officeDocument/2006/relationships/tags" Target="../tags/tag277.xml"/><Relationship Id="rId15" Type="http://schemas.openxmlformats.org/officeDocument/2006/relationships/tags" Target="../tags/tag276.xml"/><Relationship Id="rId14" Type="http://schemas.openxmlformats.org/officeDocument/2006/relationships/tags" Target="../tags/tag275.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tags" Target="../tags/tag262.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93.xml"/><Relationship Id="rId4" Type="http://schemas.openxmlformats.org/officeDocument/2006/relationships/tags" Target="../tags/tag301.xml"/><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slides/_rels/slide44.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7" Type="http://schemas.openxmlformats.org/officeDocument/2006/relationships/slideLayout" Target="../slideLayouts/slideLayout93.xml"/><Relationship Id="rId26" Type="http://schemas.openxmlformats.org/officeDocument/2006/relationships/tags" Target="../tags/tag327.xml"/><Relationship Id="rId25" Type="http://schemas.openxmlformats.org/officeDocument/2006/relationships/tags" Target="../tags/tag326.xml"/><Relationship Id="rId24" Type="http://schemas.openxmlformats.org/officeDocument/2006/relationships/tags" Target="../tags/tag325.xml"/><Relationship Id="rId23" Type="http://schemas.openxmlformats.org/officeDocument/2006/relationships/tags" Target="../tags/tag324.xml"/><Relationship Id="rId22" Type="http://schemas.openxmlformats.org/officeDocument/2006/relationships/tags" Target="../tags/tag323.xml"/><Relationship Id="rId21" Type="http://schemas.openxmlformats.org/officeDocument/2006/relationships/tags" Target="../tags/tag322.xml"/><Relationship Id="rId20" Type="http://schemas.openxmlformats.org/officeDocument/2006/relationships/tags" Target="../tags/tag321.xml"/><Relationship Id="rId2" Type="http://schemas.openxmlformats.org/officeDocument/2006/relationships/tags" Target="../tags/tag303.xml"/><Relationship Id="rId19" Type="http://schemas.openxmlformats.org/officeDocument/2006/relationships/tags" Target="../tags/tag320.xml"/><Relationship Id="rId18" Type="http://schemas.openxmlformats.org/officeDocument/2006/relationships/tags" Target="../tags/tag319.xml"/><Relationship Id="rId17" Type="http://schemas.openxmlformats.org/officeDocument/2006/relationships/tags" Target="../tags/tag318.xml"/><Relationship Id="rId16" Type="http://schemas.openxmlformats.org/officeDocument/2006/relationships/tags" Target="../tags/tag317.xml"/><Relationship Id="rId15" Type="http://schemas.openxmlformats.org/officeDocument/2006/relationships/tags" Target="../tags/tag316.xml"/><Relationship Id="rId14" Type="http://schemas.openxmlformats.org/officeDocument/2006/relationships/tags" Target="../tags/tag315.xml"/><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328.xml"/></Relationships>
</file>

<file path=ppt/slides/_rels/slide46.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1" Type="http://schemas.openxmlformats.org/officeDocument/2006/relationships/slideLayout" Target="../slideLayouts/slideLayout93.xml"/><Relationship Id="rId10" Type="http://schemas.openxmlformats.org/officeDocument/2006/relationships/tags" Target="../tags/tag338.xml"/><Relationship Id="rId1" Type="http://schemas.openxmlformats.org/officeDocument/2006/relationships/tags" Target="../tags/tag329.xml"/></Relationships>
</file>

<file path=ppt/slides/_rels/slide47.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2" Type="http://schemas.openxmlformats.org/officeDocument/2006/relationships/slideLayout" Target="../slideLayouts/slideLayout93.xml"/><Relationship Id="rId31" Type="http://schemas.openxmlformats.org/officeDocument/2006/relationships/tags" Target="../tags/tag369.xml"/><Relationship Id="rId30" Type="http://schemas.openxmlformats.org/officeDocument/2006/relationships/tags" Target="../tags/tag368.xml"/><Relationship Id="rId3" Type="http://schemas.openxmlformats.org/officeDocument/2006/relationships/tags" Target="../tags/tag341.xml"/><Relationship Id="rId29" Type="http://schemas.openxmlformats.org/officeDocument/2006/relationships/tags" Target="../tags/tag367.xml"/><Relationship Id="rId28" Type="http://schemas.openxmlformats.org/officeDocument/2006/relationships/tags" Target="../tags/tag366.xml"/><Relationship Id="rId27" Type="http://schemas.openxmlformats.org/officeDocument/2006/relationships/tags" Target="../tags/tag365.xml"/><Relationship Id="rId26" Type="http://schemas.openxmlformats.org/officeDocument/2006/relationships/tags" Target="../tags/tag364.xml"/><Relationship Id="rId25" Type="http://schemas.openxmlformats.org/officeDocument/2006/relationships/tags" Target="../tags/tag363.xml"/><Relationship Id="rId24" Type="http://schemas.openxmlformats.org/officeDocument/2006/relationships/tags" Target="../tags/tag362.xml"/><Relationship Id="rId23" Type="http://schemas.openxmlformats.org/officeDocument/2006/relationships/tags" Target="../tags/tag361.xml"/><Relationship Id="rId22" Type="http://schemas.openxmlformats.org/officeDocument/2006/relationships/tags" Target="../tags/tag360.xml"/><Relationship Id="rId21" Type="http://schemas.openxmlformats.org/officeDocument/2006/relationships/tags" Target="../tags/tag359.xml"/><Relationship Id="rId20" Type="http://schemas.openxmlformats.org/officeDocument/2006/relationships/tags" Target="../tags/tag358.xml"/><Relationship Id="rId2" Type="http://schemas.openxmlformats.org/officeDocument/2006/relationships/tags" Target="../tags/tag340.xml"/><Relationship Id="rId19" Type="http://schemas.openxmlformats.org/officeDocument/2006/relationships/tags" Target="../tags/tag357.xml"/><Relationship Id="rId18" Type="http://schemas.openxmlformats.org/officeDocument/2006/relationships/tags" Target="../tags/tag356.xml"/><Relationship Id="rId17" Type="http://schemas.openxmlformats.org/officeDocument/2006/relationships/tags" Target="../tags/tag355.xml"/><Relationship Id="rId16" Type="http://schemas.openxmlformats.org/officeDocument/2006/relationships/tags" Target="../tags/tag354.xml"/><Relationship Id="rId15" Type="http://schemas.openxmlformats.org/officeDocument/2006/relationships/tags" Target="../tags/tag353.xml"/><Relationship Id="rId14" Type="http://schemas.openxmlformats.org/officeDocument/2006/relationships/tags" Target="../tags/tag352.xml"/><Relationship Id="rId13" Type="http://schemas.openxmlformats.org/officeDocument/2006/relationships/tags" Target="../tags/tag351.xml"/><Relationship Id="rId12" Type="http://schemas.openxmlformats.org/officeDocument/2006/relationships/tags" Target="../tags/tag350.xml"/><Relationship Id="rId11" Type="http://schemas.openxmlformats.org/officeDocument/2006/relationships/tags" Target="../tags/tag349.xml"/><Relationship Id="rId10" Type="http://schemas.openxmlformats.org/officeDocument/2006/relationships/tags" Target="../tags/tag348.xml"/><Relationship Id="rId1" Type="http://schemas.openxmlformats.org/officeDocument/2006/relationships/tags" Target="../tags/tag339.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370.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93.xml"/><Relationship Id="rId5" Type="http://schemas.openxmlformats.org/officeDocument/2006/relationships/image" Target="../media/image42.png"/><Relationship Id="rId4" Type="http://schemas.openxmlformats.org/officeDocument/2006/relationships/tags" Target="../tags/tag373.xml"/><Relationship Id="rId3" Type="http://schemas.openxmlformats.org/officeDocument/2006/relationships/image" Target="../media/image41.png"/><Relationship Id="rId2" Type="http://schemas.openxmlformats.org/officeDocument/2006/relationships/tags" Target="../tags/tag372.xml"/><Relationship Id="rId1" Type="http://schemas.openxmlformats.org/officeDocument/2006/relationships/tags" Target="../tags/tag37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37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37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376.xml"/></Relationships>
</file>

<file path=ppt/slides/_rels/slide53.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8" Type="http://schemas.openxmlformats.org/officeDocument/2006/relationships/slideLayout" Target="../slideLayouts/slideLayout93.xml"/><Relationship Id="rId17" Type="http://schemas.openxmlformats.org/officeDocument/2006/relationships/tags" Target="../tags/tag393.xml"/><Relationship Id="rId16" Type="http://schemas.openxmlformats.org/officeDocument/2006/relationships/tags" Target="../tags/tag392.xml"/><Relationship Id="rId15" Type="http://schemas.openxmlformats.org/officeDocument/2006/relationships/tags" Target="../tags/tag391.xml"/><Relationship Id="rId14" Type="http://schemas.openxmlformats.org/officeDocument/2006/relationships/tags" Target="../tags/tag390.xml"/><Relationship Id="rId13" Type="http://schemas.openxmlformats.org/officeDocument/2006/relationships/tags" Target="../tags/tag389.xml"/><Relationship Id="rId12" Type="http://schemas.openxmlformats.org/officeDocument/2006/relationships/tags" Target="../tags/tag388.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tags" Target="../tags/tag377.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395.xml"/><Relationship Id="rId1" Type="http://schemas.openxmlformats.org/officeDocument/2006/relationships/tags" Target="../tags/tag394.xml"/></Relationships>
</file>

<file path=ppt/slides/_rels/slide55.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4" Type="http://schemas.openxmlformats.org/officeDocument/2006/relationships/slideLayout" Target="../slideLayouts/slideLayout93.xml"/><Relationship Id="rId13" Type="http://schemas.openxmlformats.org/officeDocument/2006/relationships/tags" Target="../tags/tag408.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tags" Target="../tags/tag39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409.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410.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411.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41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93.xml"/><Relationship Id="rId4" Type="http://schemas.openxmlformats.org/officeDocument/2006/relationships/tags" Target="../tags/tag7.xml"/><Relationship Id="rId3" Type="http://schemas.openxmlformats.org/officeDocument/2006/relationships/image" Target="../media/image18.png"/><Relationship Id="rId2" Type="http://schemas.openxmlformats.org/officeDocument/2006/relationships/tags" Target="../tags/tag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413.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414.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415.xml"/><Relationship Id="rId1" Type="http://schemas.openxmlformats.org/officeDocument/2006/relationships/image" Target="../media/image43.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tags" Target="../tags/tag416.xml"/><Relationship Id="rId1" Type="http://schemas.openxmlformats.org/officeDocument/2006/relationships/image" Target="../media/image44.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14.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04.xml"/><Relationship Id="rId2" Type="http://schemas.openxmlformats.org/officeDocument/2006/relationships/tags" Target="../tags/tag8.xml"/><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1" Type="http://schemas.openxmlformats.org/officeDocument/2006/relationships/slideLayout" Target="../slideLayouts/slideLayout93.xml"/><Relationship Id="rId10" Type="http://schemas.openxmlformats.org/officeDocument/2006/relationships/tags" Target="../tags/tag18.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2162175" y="1555750"/>
            <a:ext cx="6278880" cy="1753235"/>
          </a:xfrm>
          <a:prstGeom prst="rect">
            <a:avLst/>
          </a:prstGeom>
          <a:noFill/>
        </p:spPr>
        <p:txBody>
          <a:bodyPr wrap="square" rtlCol="0">
            <a:spAutoFit/>
          </a:bodyPr>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rPr>
              <a:t>基础护理学</a:t>
            </a:r>
            <a:endParaRPr lang="zh-CN" altLang="en-US" sz="7200" b="1">
              <a:solidFill>
                <a:schemeClr val="bg1"/>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4007485" y="3500914"/>
            <a:ext cx="2689860" cy="686435"/>
            <a:chOff x="8046" y="6890"/>
            <a:chExt cx="3107" cy="1081"/>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微软雅黑" panose="020B0503020204020204" charset="-122"/>
              </a:endParaRPr>
            </a:p>
          </p:txBody>
        </p:sp>
        <p:sp>
          <p:nvSpPr>
            <p:cNvPr id="17" name="文本框 16"/>
            <p:cNvSpPr txBox="1"/>
            <p:nvPr/>
          </p:nvSpPr>
          <p:spPr>
            <a:xfrm>
              <a:off x="8124" y="7004"/>
              <a:ext cx="2951" cy="967"/>
            </a:xfrm>
            <a:prstGeom prst="rect">
              <a:avLst/>
            </a:prstGeom>
            <a:noFill/>
          </p:spPr>
          <p:txBody>
            <a:bodyPr wrap="square" rtlCol="0">
              <a:spAutoFit/>
            </a:bodyPr>
            <a:p>
              <a:pPr algn="ctr"/>
              <a:r>
                <a:rPr lang="zh-CN" altLang="en-US" sz="2400">
                  <a:solidFill>
                    <a:schemeClr val="bg1"/>
                  </a:solidFill>
                  <a:latin typeface="微软雅黑" panose="020B0503020204020204" charset="-122"/>
                  <a:ea typeface="微软雅黑" panose="020B0503020204020204" charset="-122"/>
                  <a:cs typeface="微软雅黑" panose="020B0503020204020204" charset="-122"/>
                </a:rPr>
                <a:t>北京出版社</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二、常用的输液部位</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 name="矩形: 剪去单角 50"/>
          <p:cNvSpPr/>
          <p:nvPr>
            <p:custDataLst>
              <p:tags r:id="rId2"/>
            </p:custDataLst>
          </p:nvPr>
        </p:nvSpPr>
        <p:spPr>
          <a:xfrm flipV="1">
            <a:off x="4554288" y="2494703"/>
            <a:ext cx="3252758" cy="201676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3"/>
            </p:custDataLst>
          </p:nvPr>
        </p:nvSpPr>
        <p:spPr>
          <a:xfrm rot="5400000">
            <a:off x="7468225" y="4172642"/>
            <a:ext cx="338664" cy="338978"/>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4"/>
            </p:custDataLst>
          </p:nvPr>
        </p:nvSpPr>
        <p:spPr>
          <a:xfrm>
            <a:off x="4384954" y="2346537"/>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椭圆 49"/>
          <p:cNvSpPr/>
          <p:nvPr>
            <p:custDataLst>
              <p:tags r:id="rId5"/>
            </p:custDataLst>
          </p:nvPr>
        </p:nvSpPr>
        <p:spPr>
          <a:xfrm>
            <a:off x="4435410" y="2396993"/>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6" name="矩形 45"/>
          <p:cNvSpPr/>
          <p:nvPr>
            <p:custDataLst>
              <p:tags r:id="rId6"/>
            </p:custDataLst>
          </p:nvPr>
        </p:nvSpPr>
        <p:spPr>
          <a:xfrm>
            <a:off x="4757154" y="2780453"/>
            <a:ext cx="2847026" cy="1130643"/>
          </a:xfrm>
          <a:prstGeom prst="rect">
            <a:avLst/>
          </a:prstGeom>
        </p:spPr>
        <p:txBody>
          <a:bodyPr wrap="square">
            <a:noAutofit/>
          </a:bodyPr>
          <a:p>
            <a:pPr algn="just">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 头皮静脉　由于头皮静脉分布较多，交错成网，且表浅易见，不宜滑动，便于固定。</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7"/>
            </p:custDataLst>
          </p:nvPr>
        </p:nvSpPr>
        <p:spPr>
          <a:xfrm>
            <a:off x="4470715" y="2407672"/>
            <a:ext cx="314510" cy="327077"/>
          </a:xfrm>
          <a:prstGeom prst="rect">
            <a:avLst/>
          </a:prstGeom>
        </p:spPr>
        <p:txBody>
          <a:bodyPr wrap="square" anchor="ctr">
            <a:normAutofit/>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剪去单角 59"/>
          <p:cNvSpPr/>
          <p:nvPr>
            <p:custDataLst>
              <p:tags r:id="rId8"/>
            </p:custDataLst>
          </p:nvPr>
        </p:nvSpPr>
        <p:spPr>
          <a:xfrm flipV="1">
            <a:off x="8122988" y="2494703"/>
            <a:ext cx="3252758" cy="201676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9"/>
            </p:custDataLst>
          </p:nvPr>
        </p:nvSpPr>
        <p:spPr>
          <a:xfrm rot="5400000">
            <a:off x="11036925" y="4172642"/>
            <a:ext cx="338664" cy="338978"/>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0"/>
            </p:custDataLst>
          </p:nvPr>
        </p:nvSpPr>
        <p:spPr>
          <a:xfrm>
            <a:off x="7953654" y="2346537"/>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1"/>
            </p:custDataLst>
          </p:nvPr>
        </p:nvSpPr>
        <p:spPr>
          <a:xfrm>
            <a:off x="8004110" y="2396993"/>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12"/>
            </p:custDataLst>
          </p:nvPr>
        </p:nvSpPr>
        <p:spPr>
          <a:xfrm>
            <a:off x="8325854" y="2780453"/>
            <a:ext cx="2847026" cy="1130643"/>
          </a:xfrm>
          <a:prstGeom prst="rect">
            <a:avLst/>
          </a:prstGeom>
        </p:spPr>
        <p:txBody>
          <a:bodyPr wrap="square">
            <a:noAutofit/>
          </a:bodyPr>
          <a:p>
            <a:pPr algn="just">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 锁骨下静脉和颈外静脉　常用于进行中心静脉插管。需要长期持续输液或需要静脉高营养的患者多选择此部位。</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13"/>
            </p:custDataLst>
          </p:nvPr>
        </p:nvSpPr>
        <p:spPr>
          <a:xfrm>
            <a:off x="8039415" y="2407672"/>
            <a:ext cx="314510" cy="327077"/>
          </a:xfrm>
          <a:prstGeom prst="rect">
            <a:avLst/>
          </a:prstGeom>
        </p:spPr>
        <p:txBody>
          <a:bodyPr wrap="square" anchor="ctr">
            <a:normAutofit/>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矩形: 剪去单角 32"/>
          <p:cNvSpPr/>
          <p:nvPr>
            <p:custDataLst>
              <p:tags r:id="rId14"/>
            </p:custDataLst>
          </p:nvPr>
        </p:nvSpPr>
        <p:spPr>
          <a:xfrm flipV="1">
            <a:off x="985588" y="2494703"/>
            <a:ext cx="3252758" cy="201676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等腰三角形 33"/>
          <p:cNvSpPr/>
          <p:nvPr>
            <p:custDataLst>
              <p:tags r:id="rId15"/>
            </p:custDataLst>
          </p:nvPr>
        </p:nvSpPr>
        <p:spPr>
          <a:xfrm rot="5400000">
            <a:off x="3899525" y="4172642"/>
            <a:ext cx="338664" cy="338978"/>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16"/>
            </p:custDataLst>
          </p:nvPr>
        </p:nvSpPr>
        <p:spPr>
          <a:xfrm>
            <a:off x="816254" y="2346537"/>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17"/>
            </p:custDataLst>
          </p:nvPr>
        </p:nvSpPr>
        <p:spPr>
          <a:xfrm>
            <a:off x="866710" y="2396993"/>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18"/>
            </p:custDataLst>
          </p:nvPr>
        </p:nvSpPr>
        <p:spPr>
          <a:xfrm>
            <a:off x="1188454" y="2780453"/>
            <a:ext cx="2847026" cy="1130643"/>
          </a:xfrm>
          <a:prstGeom prst="rect">
            <a:avLst/>
          </a:prstGeom>
        </p:spPr>
        <p:txBody>
          <a:bodyPr wrap="square">
            <a:noAutofit/>
          </a:bodyPr>
          <a:p>
            <a:pPr algn="just">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 周围浅静脉　是指分布于皮下的肢体末端的静脉。上肢常用的浅静脉有肘正中静脉、头静脉、贵要静脉、手背静脉网。</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19"/>
            </p:custDataLst>
          </p:nvPr>
        </p:nvSpPr>
        <p:spPr>
          <a:xfrm>
            <a:off x="902015" y="2407672"/>
            <a:ext cx="314510" cy="327077"/>
          </a:xfrm>
          <a:prstGeom prst="rect">
            <a:avLst/>
          </a:prstGeom>
        </p:spPr>
        <p:txBody>
          <a:bodyPr wrap="square" anchor="ctr">
            <a:normAutofit/>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 descr="Image49’"/>
          <p:cNvPicPr>
            <a:picLocks noChangeAspect="1"/>
          </p:cNvPicPr>
          <p:nvPr>
            <p:ph idx="4294967295"/>
            <p:custDataLst>
              <p:tags r:id="rId1"/>
            </p:custDataLst>
          </p:nvPr>
        </p:nvPicPr>
        <p:blipFill>
          <a:blip r:embed="rId2">
            <a:grayscl/>
            <a:lum contrast="12000"/>
          </a:blip>
          <a:srcRect/>
          <a:stretch>
            <a:fillRect/>
          </a:stretch>
        </p:blipFill>
        <p:spPr>
          <a:xfrm>
            <a:off x="2409190" y="1330325"/>
            <a:ext cx="2996565" cy="4140200"/>
          </a:xfrm>
        </p:spPr>
      </p:pic>
      <p:pic>
        <p:nvPicPr>
          <p:cNvPr id="16387" name="Picture 3" descr="Image48‘"/>
          <p:cNvPicPr>
            <a:picLocks noChangeAspect="1"/>
          </p:cNvPicPr>
          <p:nvPr>
            <p:custDataLst>
              <p:tags r:id="rId3"/>
            </p:custDataLst>
          </p:nvPr>
        </p:nvPicPr>
        <p:blipFill>
          <a:blip r:embed="rId4">
            <a:grayscl/>
            <a:lum bright="-23999" contrast="42000"/>
          </a:blip>
          <a:stretch>
            <a:fillRect/>
          </a:stretch>
        </p:blipFill>
        <p:spPr>
          <a:xfrm>
            <a:off x="6456045" y="1196975"/>
            <a:ext cx="3074670" cy="4197350"/>
          </a:xfrm>
          <a:prstGeom prst="rect">
            <a:avLst/>
          </a:prstGeom>
          <a:noFill/>
          <a:ln w="9525">
            <a:noFill/>
          </a:ln>
        </p:spPr>
      </p:pic>
      <p:sp>
        <p:nvSpPr>
          <p:cNvPr id="16392" name="AutoShape 13"/>
          <p:cNvSpPr/>
          <p:nvPr>
            <p:custDataLst>
              <p:tags r:id="rId5"/>
            </p:custDataLst>
          </p:nvPr>
        </p:nvSpPr>
        <p:spPr>
          <a:xfrm flipH="1">
            <a:off x="2105025" y="2635885"/>
            <a:ext cx="1215390" cy="584835"/>
          </a:xfrm>
          <a:prstGeom prst="leftArrow">
            <a:avLst>
              <a:gd name="adj1" fmla="val 50000"/>
              <a:gd name="adj2" fmla="val 50400"/>
            </a:avLst>
          </a:prstGeom>
          <a:noFill/>
          <a:ln w="28575" cap="flat" cmpd="sng">
            <a:solidFill>
              <a:srgbClr val="CC0000"/>
            </a:solidFill>
            <a:prstDash val="solid"/>
            <a:miter/>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6390" name="AutoShape 11"/>
          <p:cNvSpPr/>
          <p:nvPr>
            <p:custDataLst>
              <p:tags r:id="rId6"/>
            </p:custDataLst>
          </p:nvPr>
        </p:nvSpPr>
        <p:spPr>
          <a:xfrm>
            <a:off x="5518785" y="1339850"/>
            <a:ext cx="684530" cy="293370"/>
          </a:xfrm>
          <a:prstGeom prst="leftArrow">
            <a:avLst>
              <a:gd name="adj1" fmla="val 50000"/>
              <a:gd name="adj2" fmla="val 63823"/>
            </a:avLst>
          </a:prstGeom>
          <a:noFill/>
          <a:ln w="28575" cap="flat" cmpd="sng">
            <a:solidFill>
              <a:srgbClr val="CC0000"/>
            </a:solidFill>
            <a:prstDash val="solid"/>
            <a:miter/>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6391" name="AutoShape 12"/>
          <p:cNvSpPr/>
          <p:nvPr>
            <p:custDataLst>
              <p:tags r:id="rId7"/>
            </p:custDataLst>
          </p:nvPr>
        </p:nvSpPr>
        <p:spPr>
          <a:xfrm>
            <a:off x="5518785" y="2275840"/>
            <a:ext cx="799465" cy="293370"/>
          </a:xfrm>
          <a:prstGeom prst="leftArrow">
            <a:avLst>
              <a:gd name="adj1" fmla="val 50000"/>
              <a:gd name="adj2" fmla="val 63823"/>
            </a:avLst>
          </a:prstGeom>
          <a:noFill/>
          <a:ln w="28575" cap="flat" cmpd="sng">
            <a:solidFill>
              <a:srgbClr val="CC0000"/>
            </a:solidFill>
            <a:prstDash val="solid"/>
            <a:miter/>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6389" name="Oval 8"/>
          <p:cNvSpPr/>
          <p:nvPr>
            <p:custDataLst>
              <p:tags r:id="rId8"/>
            </p:custDataLst>
          </p:nvPr>
        </p:nvSpPr>
        <p:spPr>
          <a:xfrm>
            <a:off x="8544560" y="3284220"/>
            <a:ext cx="1247140" cy="785495"/>
          </a:xfrm>
          <a:prstGeom prst="ellipse">
            <a:avLst/>
          </a:prstGeom>
          <a:noFill/>
          <a:ln w="38100" cap="flat" cmpd="sng">
            <a:solidFill>
              <a:srgbClr val="CC0000"/>
            </a:solidFill>
            <a:prstDash val="solid"/>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6388" name="Rectangle 6"/>
          <p:cNvSpPr>
            <a:spLocks noChangeArrowheads="1"/>
          </p:cNvSpPr>
          <p:nvPr>
            <p:custDataLst>
              <p:tags r:id="rId9"/>
            </p:custDataLst>
          </p:nvPr>
        </p:nvSpPr>
        <p:spPr bwMode="auto">
          <a:xfrm>
            <a:off x="4006215" y="5660390"/>
            <a:ext cx="4224655" cy="494665"/>
          </a:xfrm>
          <a:prstGeom prst="rect">
            <a:avLst/>
          </a:prstGeom>
          <a:noFill/>
          <a:ln w="9525">
            <a:noFill/>
            <a:miter lim="800000"/>
          </a:ln>
        </p:spPr>
        <p:txBody>
          <a:bodyPr lIns="122766" tIns="61384" rIns="122766" bIns="61384" anchor="ct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a:ln>
                  <a:noFill/>
                </a:ln>
                <a:solidFill>
                  <a:srgbClr val="CC0000"/>
                </a:solidFill>
                <a:effectLst/>
                <a:uLnTx/>
                <a:uFillTx/>
                <a:latin typeface="微软雅黑" panose="020B0503020204020204" charset="-122"/>
                <a:ea typeface="微软雅黑" panose="020B0503020204020204" charset="-122"/>
                <a:cs typeface="+mn-cs"/>
                <a:sym typeface="Arial" panose="020B0604020202020204" pitchFamily="34" charset="0"/>
              </a:rPr>
              <a:t>周围静脉输液部位</a:t>
            </a:r>
            <a:endParaRPr kumimoji="0" lang="zh-CN" altLang="en-US" sz="2000" b="1" i="0" u="none" strike="noStrike" kern="1200" cap="none" spc="0" normalizeH="0" baseline="0" noProof="0">
              <a:ln>
                <a:noFill/>
              </a:ln>
              <a:solidFill>
                <a:srgbClr val="CC0000"/>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23" name="Title 6"/>
          <p:cNvSpPr txBox="1"/>
          <p:nvPr>
            <p:custDataLst>
              <p:tags r:id="rId10"/>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二、常用的输液部位</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ppt_w</p:attrName>
                                        </p:attrNameLst>
                                      </p:cBhvr>
                                      <p:tavLst>
                                        <p:tav tm="0">
                                          <p:val>
                                            <p:fltVal val="0.000000"/>
                                          </p:val>
                                        </p:tav>
                                        <p:tav tm="100000">
                                          <p:val>
                                            <p:strVal val="#ppt_w"/>
                                          </p:val>
                                        </p:tav>
                                      </p:tavLst>
                                    </p:anim>
                                    <p:anim calcmode="lin" valueType="num">
                                      <p:cBhvr>
                                        <p:cTn id="8" dur="500" fill="hold"/>
                                        <p:tgtEl>
                                          <p:spTgt spid="1638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6387"/>
                                        </p:tgtEl>
                                        <p:attrNameLst>
                                          <p:attrName>style.visibility</p:attrName>
                                        </p:attrNameLst>
                                      </p:cBhvr>
                                      <p:to>
                                        <p:strVal val="visible"/>
                                      </p:to>
                                    </p:set>
                                    <p:anim calcmode="lin" valueType="num">
                                      <p:cBhvr>
                                        <p:cTn id="13" dur="500" fill="hold"/>
                                        <p:tgtEl>
                                          <p:spTgt spid="16387"/>
                                        </p:tgtEl>
                                        <p:attrNameLst>
                                          <p:attrName>ppt_w</p:attrName>
                                        </p:attrNameLst>
                                      </p:cBhvr>
                                      <p:tavLst>
                                        <p:tav tm="0">
                                          <p:val>
                                            <p:fltVal val="0.000000"/>
                                          </p:val>
                                        </p:tav>
                                        <p:tav tm="100000">
                                          <p:val>
                                            <p:strVal val="#ppt_w"/>
                                          </p:val>
                                        </p:tav>
                                      </p:tavLst>
                                    </p:anim>
                                    <p:anim calcmode="lin" valueType="num">
                                      <p:cBhvr>
                                        <p:cTn id="14" dur="500" fill="hold"/>
                                        <p:tgtEl>
                                          <p:spTgt spid="16387"/>
                                        </p:tgtEl>
                                        <p:attrNameLst>
                                          <p:attrName>ppt_h</p:attrName>
                                        </p:attrNameLst>
                                      </p:cBhvr>
                                      <p:tavLst>
                                        <p:tav tm="0">
                                          <p:val>
                                            <p:strVal val="#ppt_h"/>
                                          </p:val>
                                        </p:tav>
                                        <p:tav tm="100000">
                                          <p:val>
                                            <p:strVal val="#ppt_h"/>
                                          </p:val>
                                        </p:tav>
                                      </p:tavLst>
                                    </p:anim>
                                  </p:childTnLst>
                                </p:cTn>
                              </p:par>
                              <p:par>
                                <p:cTn id="15" presetID="12" presetClass="entr" presetSubtype="8" fill="hold" grpId="0" nodeType="withEffect">
                                  <p:stCondLst>
                                    <p:cond delay="0"/>
                                  </p:stCondLst>
                                  <p:childTnLst>
                                    <p:set>
                                      <p:cBhvr>
                                        <p:cTn id="16" dur="1" fill="hold">
                                          <p:stCondLst>
                                            <p:cond delay="0"/>
                                          </p:stCondLst>
                                        </p:cTn>
                                        <p:tgtEl>
                                          <p:spTgt spid="16392"/>
                                        </p:tgtEl>
                                        <p:attrNameLst>
                                          <p:attrName>style.visibility</p:attrName>
                                        </p:attrNameLst>
                                      </p:cBhvr>
                                      <p:to>
                                        <p:strVal val="visible"/>
                                      </p:to>
                                    </p:set>
                                    <p:animEffect transition="in" filter="slide(fromLeft)">
                                      <p:cBhvr>
                                        <p:cTn id="17" dur="500"/>
                                        <p:tgtEl>
                                          <p:spTgt spid="1639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16390"/>
                                        </p:tgtEl>
                                        <p:attrNameLst>
                                          <p:attrName>style.visibility</p:attrName>
                                        </p:attrNameLst>
                                      </p:cBhvr>
                                      <p:to>
                                        <p:strVal val="visible"/>
                                      </p:to>
                                    </p:set>
                                    <p:animEffect transition="in" filter="slide(fromRight)">
                                      <p:cBhvr>
                                        <p:cTn id="22" dur="500"/>
                                        <p:tgtEl>
                                          <p:spTgt spid="16390"/>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16391"/>
                                        </p:tgtEl>
                                        <p:attrNameLst>
                                          <p:attrName>style.visibility</p:attrName>
                                        </p:attrNameLst>
                                      </p:cBhvr>
                                      <p:to>
                                        <p:strVal val="visible"/>
                                      </p:to>
                                    </p:set>
                                    <p:animEffect transition="in" filter="slide(fromRight)">
                                      <p:cBhvr>
                                        <p:cTn id="25" dur="500"/>
                                        <p:tgtEl>
                                          <p:spTgt spid="16391"/>
                                        </p:tgtEl>
                                      </p:cBhvr>
                                    </p:animEffect>
                                  </p:childTnLst>
                                </p:cTn>
                              </p:par>
                            </p:childTnLst>
                          </p:cTn>
                        </p:par>
                        <p:par>
                          <p:cTn id="26" fill="hold">
                            <p:stCondLst>
                              <p:cond delay="500"/>
                            </p:stCondLst>
                            <p:childTnLst>
                              <p:par>
                                <p:cTn id="27" presetID="17" presetClass="entr" presetSubtype="10" fill="hold" grpId="0" nodeType="afterEffect">
                                  <p:stCondLst>
                                    <p:cond delay="0"/>
                                  </p:stCondLst>
                                  <p:childTnLst>
                                    <p:set>
                                      <p:cBhvr>
                                        <p:cTn id="28" dur="1" fill="hold">
                                          <p:stCondLst>
                                            <p:cond delay="0"/>
                                          </p:stCondLst>
                                        </p:cTn>
                                        <p:tgtEl>
                                          <p:spTgt spid="16389"/>
                                        </p:tgtEl>
                                        <p:attrNameLst>
                                          <p:attrName>style.visibility</p:attrName>
                                        </p:attrNameLst>
                                      </p:cBhvr>
                                      <p:to>
                                        <p:strVal val="visible"/>
                                      </p:to>
                                    </p:set>
                                    <p:anim calcmode="lin" valueType="num">
                                      <p:cBhvr>
                                        <p:cTn id="29" dur="500" fill="hold"/>
                                        <p:tgtEl>
                                          <p:spTgt spid="16389"/>
                                        </p:tgtEl>
                                        <p:attrNameLst>
                                          <p:attrName>ppt_w</p:attrName>
                                        </p:attrNameLst>
                                      </p:cBhvr>
                                      <p:tavLst>
                                        <p:tav tm="0">
                                          <p:val>
                                            <p:fltVal val="0.000000"/>
                                          </p:val>
                                        </p:tav>
                                        <p:tav tm="100000">
                                          <p:val>
                                            <p:strVal val="#ppt_w"/>
                                          </p:val>
                                        </p:tav>
                                      </p:tavLst>
                                    </p:anim>
                                    <p:anim calcmode="lin" valueType="num">
                                      <p:cBhvr>
                                        <p:cTn id="30" dur="500" fill="hold"/>
                                        <p:tgtEl>
                                          <p:spTgt spid="163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bldLvl="0" animBg="1"/>
      <p:bldP spid="16390" grpId="0" bldLvl="0" animBg="1"/>
      <p:bldP spid="16391" grpId="0" bldLvl="0" animBg="1"/>
      <p:bldP spid="1638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7" descr="19_7"/>
          <p:cNvPicPr>
            <a:picLocks noChangeAspect="1"/>
          </p:cNvPicPr>
          <p:nvPr>
            <p:custDataLst>
              <p:tags r:id="rId1"/>
            </p:custDataLst>
          </p:nvPr>
        </p:nvPicPr>
        <p:blipFill>
          <a:blip r:embed="rId2"/>
          <a:srcRect b="12331"/>
          <a:stretch>
            <a:fillRect/>
          </a:stretch>
        </p:blipFill>
        <p:spPr>
          <a:xfrm>
            <a:off x="2711450" y="692785"/>
            <a:ext cx="7141845" cy="5175250"/>
          </a:xfrm>
          <a:prstGeom prst="rect">
            <a:avLst/>
          </a:prstGeom>
          <a:noFill/>
          <a:ln w="9525">
            <a:noFill/>
          </a:ln>
        </p:spPr>
      </p:pic>
      <p:sp>
        <p:nvSpPr>
          <p:cNvPr id="17411" name="Oval 8"/>
          <p:cNvSpPr/>
          <p:nvPr>
            <p:custDataLst>
              <p:tags r:id="rId3"/>
            </p:custDataLst>
          </p:nvPr>
        </p:nvSpPr>
        <p:spPr>
          <a:xfrm>
            <a:off x="2711450" y="3724910"/>
            <a:ext cx="1790700" cy="611505"/>
          </a:xfrm>
          <a:prstGeom prst="ellipse">
            <a:avLst/>
          </a:prstGeom>
          <a:noFill/>
          <a:ln w="38100" cap="flat" cmpd="sng">
            <a:solidFill>
              <a:srgbClr val="CC0000"/>
            </a:solidFill>
            <a:prstDash val="solid"/>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7412" name="AutoShape 9"/>
          <p:cNvSpPr/>
          <p:nvPr>
            <p:custDataLst>
              <p:tags r:id="rId4"/>
            </p:custDataLst>
          </p:nvPr>
        </p:nvSpPr>
        <p:spPr>
          <a:xfrm flipH="1">
            <a:off x="2576195" y="3213100"/>
            <a:ext cx="650875" cy="202565"/>
          </a:xfrm>
          <a:prstGeom prst="leftArrow">
            <a:avLst>
              <a:gd name="adj1" fmla="val 50000"/>
              <a:gd name="adj2" fmla="val 72900"/>
            </a:avLst>
          </a:prstGeom>
          <a:noFill/>
          <a:ln w="28575" cap="flat" cmpd="sng">
            <a:solidFill>
              <a:srgbClr val="CC0000"/>
            </a:solidFill>
            <a:prstDash val="solid"/>
            <a:miter/>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7413" name="Rectangle 10"/>
          <p:cNvSpPr>
            <a:spLocks noChangeArrowheads="1"/>
          </p:cNvSpPr>
          <p:nvPr>
            <p:custDataLst>
              <p:tags r:id="rId5"/>
            </p:custDataLst>
          </p:nvPr>
        </p:nvSpPr>
        <p:spPr bwMode="auto">
          <a:xfrm>
            <a:off x="4368165" y="6021070"/>
            <a:ext cx="4265295" cy="560070"/>
          </a:xfrm>
          <a:prstGeom prst="rect">
            <a:avLst/>
          </a:prstGeom>
          <a:noFill/>
          <a:ln w="9525">
            <a:noFill/>
            <a:miter lim="800000"/>
          </a:ln>
        </p:spPr>
        <p:txBody>
          <a:bodyPr lIns="122766" tIns="61384" rIns="122766" bIns="61384" anchor="ct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CC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sym typeface="Arial" panose="020B0604020202020204" pitchFamily="34" charset="0"/>
              </a:rPr>
              <a:t>颈外静脉输液部位</a:t>
            </a:r>
            <a:endParaRPr kumimoji="0" lang="zh-CN" altLang="en-US" sz="2000" b="0" i="0" u="none" strike="noStrike" kern="1200" cap="none" spc="0" normalizeH="0" baseline="0" noProof="0">
              <a:ln>
                <a:noFill/>
              </a:ln>
              <a:solidFill>
                <a:srgbClr val="CC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23" name="Title 6"/>
          <p:cNvSpPr txBox="1"/>
          <p:nvPr>
            <p:custDataLst>
              <p:tags r:id="rId6"/>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二、常用的输液部位</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p:cTn id="7" dur="500" fill="hold"/>
                                        <p:tgtEl>
                                          <p:spTgt spid="17411"/>
                                        </p:tgtEl>
                                        <p:attrNameLst>
                                          <p:attrName>ppt_w</p:attrName>
                                        </p:attrNameLst>
                                      </p:cBhvr>
                                      <p:tavLst>
                                        <p:tav tm="0">
                                          <p:val>
                                            <p:fltVal val="0.000000"/>
                                          </p:val>
                                        </p:tav>
                                        <p:tav tm="100000">
                                          <p:val>
                                            <p:strVal val="#ppt_w"/>
                                          </p:val>
                                        </p:tav>
                                      </p:tavLst>
                                    </p:anim>
                                    <p:anim calcmode="lin" valueType="num">
                                      <p:cBhvr>
                                        <p:cTn id="8" dur="500" fill="hold"/>
                                        <p:tgtEl>
                                          <p:spTgt spid="174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17412"/>
                                        </p:tgtEl>
                                        <p:attrNameLst>
                                          <p:attrName>style.visibility</p:attrName>
                                        </p:attrNameLst>
                                      </p:cBhvr>
                                      <p:to>
                                        <p:strVal val="visible"/>
                                      </p:to>
                                    </p:set>
                                    <p:animEffect transition="in" filter="slide(fromLeft)">
                                      <p:cBhvr>
                                        <p:cTn id="13" dur="500"/>
                                        <p:tgtEl>
                                          <p:spTgt spid="17412"/>
                                        </p:tgtEl>
                                      </p:cBhvr>
                                    </p:animEffect>
                                  </p:childTnLst>
                                </p:cTn>
                              </p:par>
                              <p:par>
                                <p:cTn id="14" presetID="32" presetClass="emph" presetSubtype="0" fill="hold" grpId="1" nodeType="withEffect">
                                  <p:stCondLst>
                                    <p:cond delay="0"/>
                                  </p:stCondLst>
                                  <p:childTnLst>
                                    <p:animClr clrSpc="rgb" dir="cw">
                                      <p:cBhvr override="childStyle">
                                        <p:cTn id="15" dur="100" fill="hold"/>
                                        <p:tgtEl>
                                          <p:spTgt spid="17412"/>
                                        </p:tgtEl>
                                        <p:attrNameLst>
                                          <p:attrName>style.color</p:attrName>
                                        </p:attrNameLst>
                                      </p:cBhvr>
                                      <p:to>
                                        <a:schemeClr val="accent2"/>
                                      </p:to>
                                    </p:animClr>
                                    <p:animClr clrSpc="rgb" dir="cw">
                                      <p:cBhvr>
                                        <p:cTn id="16" dur="100" fill="hold"/>
                                        <p:tgtEl>
                                          <p:spTgt spid="17412"/>
                                        </p:tgtEl>
                                        <p:attrNameLst>
                                          <p:attrName>fillcolor</p:attrName>
                                        </p:attrNameLst>
                                      </p:cBhvr>
                                      <p:to>
                                        <a:schemeClr val="accent2"/>
                                      </p:to>
                                    </p:animClr>
                                    <p:set>
                                      <p:cBhvr>
                                        <p:cTn id="17" dur="100" fill="hold"/>
                                        <p:tgtEl>
                                          <p:spTgt spid="17412"/>
                                        </p:tgtEl>
                                        <p:attrNameLst>
                                          <p:attrName>fill.type</p:attrName>
                                        </p:attrNameLst>
                                      </p:cBhvr>
                                      <p:to>
                                        <p:strVal val="solid"/>
                                      </p:to>
                                    </p:set>
                                    <p:set>
                                      <p:cBhvr>
                                        <p:cTn id="18" dur="100" fill="hold"/>
                                        <p:tgtEl>
                                          <p:spTgt spid="17412"/>
                                        </p:tgtEl>
                                        <p:attrNameLst>
                                          <p:attrName>fill.on</p:attrName>
                                        </p:attrNameLst>
                                      </p:cBhvr>
                                      <p:to>
                                        <p:strVal val="true"/>
                                      </p:to>
                                    </p:set>
                                    <p:animRot by="120000">
                                      <p:cBhvr>
                                        <p:cTn id="19" dur="100" fill="hold">
                                          <p:stCondLst>
                                            <p:cond delay="0"/>
                                          </p:stCondLst>
                                        </p:cTn>
                                        <p:tgtEl>
                                          <p:spTgt spid="17412"/>
                                        </p:tgtEl>
                                        <p:attrNameLst>
                                          <p:attrName>r</p:attrName>
                                        </p:attrNameLst>
                                      </p:cBhvr>
                                    </p:animRot>
                                    <p:animRot by="-239820">
                                      <p:cBhvr>
                                        <p:cTn id="20" dur="200" fill="hold">
                                          <p:stCondLst>
                                            <p:cond delay="200"/>
                                          </p:stCondLst>
                                        </p:cTn>
                                        <p:tgtEl>
                                          <p:spTgt spid="17412"/>
                                        </p:tgtEl>
                                        <p:attrNameLst>
                                          <p:attrName>r</p:attrName>
                                        </p:attrNameLst>
                                      </p:cBhvr>
                                    </p:animRot>
                                    <p:animRot by="240000">
                                      <p:cBhvr>
                                        <p:cTn id="21" dur="200" fill="hold">
                                          <p:stCondLst>
                                            <p:cond delay="400"/>
                                          </p:stCondLst>
                                        </p:cTn>
                                        <p:tgtEl>
                                          <p:spTgt spid="17412"/>
                                        </p:tgtEl>
                                        <p:attrNameLst>
                                          <p:attrName>r</p:attrName>
                                        </p:attrNameLst>
                                      </p:cBhvr>
                                    </p:animRot>
                                    <p:animRot by="-239820">
                                      <p:cBhvr>
                                        <p:cTn id="22" dur="200" fill="hold">
                                          <p:stCondLst>
                                            <p:cond delay="600"/>
                                          </p:stCondLst>
                                        </p:cTn>
                                        <p:tgtEl>
                                          <p:spTgt spid="17412"/>
                                        </p:tgtEl>
                                        <p:attrNameLst>
                                          <p:attrName>r</p:attrName>
                                        </p:attrNameLst>
                                      </p:cBhvr>
                                    </p:animRot>
                                    <p:animRot by="120000">
                                      <p:cBhvr>
                                        <p:cTn id="23" dur="200" fill="hold">
                                          <p:stCondLst>
                                            <p:cond delay="800"/>
                                          </p:stCondLst>
                                        </p:cTn>
                                        <p:tgtEl>
                                          <p:spTgt spid="174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p:bldP spid="17412" grpId="0" bldLvl="0" animBg="1"/>
      <p:bldP spid="17412" grpId="1"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3144040" y="1052969"/>
            <a:ext cx="5466389" cy="5183270"/>
            <a:chOff x="3853" y="-497"/>
            <a:chExt cx="11797" cy="12444"/>
          </a:xfrm>
        </p:grpSpPr>
        <p:sp>
          <p:nvSpPr>
            <p:cNvPr id="18434" name="Rectangle 5"/>
            <p:cNvSpPr>
              <a:spLocks noChangeArrowheads="1"/>
            </p:cNvSpPr>
            <p:nvPr/>
          </p:nvSpPr>
          <p:spPr bwMode="auto">
            <a:xfrm>
              <a:off x="5251" y="10740"/>
              <a:ext cx="10065" cy="1207"/>
            </a:xfrm>
            <a:prstGeom prst="rect">
              <a:avLst/>
            </a:prstGeom>
            <a:noFill/>
            <a:ln w="9525">
              <a:noFill/>
              <a:miter lim="800000"/>
            </a:ln>
          </p:spPr>
          <p:txBody>
            <a:bodyPr lIns="122766" tIns="61384" rIns="122766" bIns="61384"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CC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sym typeface="Arial" panose="020B0604020202020204" pitchFamily="34" charset="0"/>
                </a:rPr>
                <a:t>锁骨下静脉输液部位</a:t>
              </a:r>
              <a:endParaRPr kumimoji="0" lang="zh-CN" altLang="en-US" sz="2000" b="0" i="0" u="none" strike="noStrike" kern="1200" cap="none" spc="0" normalizeH="0" baseline="0" noProof="0">
                <a:ln>
                  <a:noFill/>
                </a:ln>
                <a:solidFill>
                  <a:srgbClr val="CC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sym typeface="Arial" panose="020B0604020202020204" pitchFamily="34" charset="0"/>
              </a:endParaRPr>
            </a:p>
          </p:txBody>
        </p:sp>
        <p:pic>
          <p:nvPicPr>
            <p:cNvPr id="18435" name="Picture 6" descr="19_9"/>
            <p:cNvPicPr>
              <a:picLocks noChangeAspect="1"/>
            </p:cNvPicPr>
            <p:nvPr/>
          </p:nvPicPr>
          <p:blipFill>
            <a:blip r:embed="rId1"/>
            <a:srcRect b="9544"/>
            <a:stretch>
              <a:fillRect/>
            </a:stretch>
          </p:blipFill>
          <p:spPr>
            <a:xfrm>
              <a:off x="3853" y="-497"/>
              <a:ext cx="11493" cy="10887"/>
            </a:xfrm>
            <a:prstGeom prst="rect">
              <a:avLst/>
            </a:prstGeom>
            <a:noFill/>
            <a:ln w="9525">
              <a:noFill/>
            </a:ln>
          </p:spPr>
        </p:pic>
        <p:sp>
          <p:nvSpPr>
            <p:cNvPr id="18437" name="Oval 9"/>
            <p:cNvSpPr/>
            <p:nvPr/>
          </p:nvSpPr>
          <p:spPr>
            <a:xfrm>
              <a:off x="11113" y="5287"/>
              <a:ext cx="4537" cy="1927"/>
            </a:xfrm>
            <a:prstGeom prst="ellipse">
              <a:avLst/>
            </a:prstGeom>
            <a:noFill/>
            <a:ln w="38100" cap="flat" cmpd="sng">
              <a:solidFill>
                <a:srgbClr val="CC0000"/>
              </a:solidFill>
              <a:prstDash val="solid"/>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8438" name="AutoShape 10"/>
            <p:cNvSpPr/>
            <p:nvPr/>
          </p:nvSpPr>
          <p:spPr>
            <a:xfrm rot="5400000" flipH="1" flipV="1">
              <a:off x="8443" y="7757"/>
              <a:ext cx="917" cy="417"/>
            </a:xfrm>
            <a:prstGeom prst="leftArrow">
              <a:avLst>
                <a:gd name="adj1" fmla="val 50000"/>
                <a:gd name="adj2" fmla="val 55000"/>
              </a:avLst>
            </a:prstGeom>
            <a:noFill/>
            <a:ln w="28575" cap="flat" cmpd="sng">
              <a:solidFill>
                <a:srgbClr val="CC0000"/>
              </a:solidFill>
              <a:prstDash val="solid"/>
              <a:miter/>
              <a:headEnd type="none" w="med" len="med"/>
              <a:tailEnd type="none" w="med" len="med"/>
            </a:ln>
          </p:spPr>
          <p:txBody>
            <a:bodyPr wrap="none" anchor="ctr" anchorCtr="0"/>
            <a:p>
              <a:pPr eaLnBrk="0" hangingPunct="0"/>
              <a:endParaRPr lang="zh-CN" altLang="en-US" sz="1865" dirty="0">
                <a:latin typeface="FrutigerNext LT Regular"/>
              </a:endParaRPr>
            </a:p>
          </p:txBody>
        </p:sp>
      </p:grpSp>
      <p:sp>
        <p:nvSpPr>
          <p:cNvPr id="23" name="Title 6"/>
          <p:cNvSpPr txBox="1"/>
          <p:nvPr>
            <p:custDataLst>
              <p:tags r:id="rId2"/>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二、常用的输液部位</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3350260" y="1485265"/>
            <a:ext cx="6261735" cy="3959225"/>
            <a:chOff x="2493" y="-347"/>
            <a:chExt cx="14753" cy="11186"/>
          </a:xfrm>
        </p:grpSpPr>
        <p:pic>
          <p:nvPicPr>
            <p:cNvPr id="19458" name="Picture 4" descr="Image58‘"/>
            <p:cNvPicPr>
              <a:picLocks noChangeAspect="1"/>
            </p:cNvPicPr>
            <p:nvPr>
              <p:custDataLst>
                <p:tags r:id="rId1"/>
              </p:custDataLst>
            </p:nvPr>
          </p:nvPicPr>
          <p:blipFill>
            <a:blip r:embed="rId2">
              <a:grayscl/>
              <a:lum contrast="48000"/>
            </a:blip>
            <a:stretch>
              <a:fillRect/>
            </a:stretch>
          </p:blipFill>
          <p:spPr>
            <a:xfrm>
              <a:off x="3703" y="-347"/>
              <a:ext cx="12093" cy="11187"/>
            </a:xfrm>
            <a:prstGeom prst="rect">
              <a:avLst/>
            </a:prstGeom>
            <a:noFill/>
            <a:ln w="9525">
              <a:noFill/>
            </a:ln>
          </p:spPr>
        </p:pic>
        <p:sp>
          <p:nvSpPr>
            <p:cNvPr id="19459" name="AutoShape 5"/>
            <p:cNvSpPr/>
            <p:nvPr>
              <p:custDataLst>
                <p:tags r:id="rId3"/>
              </p:custDataLst>
            </p:nvPr>
          </p:nvSpPr>
          <p:spPr>
            <a:xfrm>
              <a:off x="15800" y="1620"/>
              <a:ext cx="1447" cy="567"/>
            </a:xfrm>
            <a:prstGeom prst="leftArrow">
              <a:avLst>
                <a:gd name="adj1" fmla="val 50000"/>
                <a:gd name="adj2" fmla="val 63823"/>
              </a:avLst>
            </a:prstGeom>
            <a:noFill/>
            <a:ln w="28575" cap="flat" cmpd="sng">
              <a:solidFill>
                <a:srgbClr val="CC0000"/>
              </a:solidFill>
              <a:prstDash val="solid"/>
              <a:miter/>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9460" name="AutoShape 6"/>
            <p:cNvSpPr/>
            <p:nvPr>
              <p:custDataLst>
                <p:tags r:id="rId4"/>
              </p:custDataLst>
            </p:nvPr>
          </p:nvSpPr>
          <p:spPr>
            <a:xfrm>
              <a:off x="15647" y="3587"/>
              <a:ext cx="1447" cy="567"/>
            </a:xfrm>
            <a:prstGeom prst="leftArrow">
              <a:avLst>
                <a:gd name="adj1" fmla="val 50000"/>
                <a:gd name="adj2" fmla="val 63823"/>
              </a:avLst>
            </a:prstGeom>
            <a:noFill/>
            <a:ln w="28575" cap="flat" cmpd="sng">
              <a:solidFill>
                <a:srgbClr val="CC0000"/>
              </a:solidFill>
              <a:prstDash val="solid"/>
              <a:miter/>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9461" name="AutoShape 7"/>
            <p:cNvSpPr/>
            <p:nvPr>
              <p:custDataLst>
                <p:tags r:id="rId5"/>
              </p:custDataLst>
            </p:nvPr>
          </p:nvSpPr>
          <p:spPr>
            <a:xfrm flipH="1">
              <a:off x="2643" y="2527"/>
              <a:ext cx="1447" cy="567"/>
            </a:xfrm>
            <a:prstGeom prst="leftArrow">
              <a:avLst>
                <a:gd name="adj1" fmla="val 50000"/>
                <a:gd name="adj2" fmla="val 63823"/>
              </a:avLst>
            </a:prstGeom>
            <a:noFill/>
            <a:ln w="28575" cap="flat" cmpd="sng">
              <a:solidFill>
                <a:srgbClr val="CC0000"/>
              </a:solidFill>
              <a:prstDash val="solid"/>
              <a:miter/>
              <a:headEnd type="none" w="med" len="med"/>
              <a:tailEnd type="none" w="med" len="med"/>
            </a:ln>
          </p:spPr>
          <p:txBody>
            <a:bodyPr wrap="none" anchor="ctr" anchorCtr="0"/>
            <a:p>
              <a:pPr eaLnBrk="0" hangingPunct="0"/>
              <a:endParaRPr lang="zh-CN" altLang="en-US" sz="1865" dirty="0">
                <a:latin typeface="FrutigerNext LT Regular"/>
              </a:endParaRPr>
            </a:p>
          </p:txBody>
        </p:sp>
        <p:sp>
          <p:nvSpPr>
            <p:cNvPr id="19462" name="AutoShape 8"/>
            <p:cNvSpPr/>
            <p:nvPr>
              <p:custDataLst>
                <p:tags r:id="rId6"/>
              </p:custDataLst>
            </p:nvPr>
          </p:nvSpPr>
          <p:spPr>
            <a:xfrm flipH="1">
              <a:off x="2493" y="4340"/>
              <a:ext cx="1447" cy="567"/>
            </a:xfrm>
            <a:prstGeom prst="leftArrow">
              <a:avLst>
                <a:gd name="adj1" fmla="val 50000"/>
                <a:gd name="adj2" fmla="val 63823"/>
              </a:avLst>
            </a:prstGeom>
            <a:noFill/>
            <a:ln w="28575" cap="flat" cmpd="sng">
              <a:solidFill>
                <a:srgbClr val="CC0000"/>
              </a:solidFill>
              <a:prstDash val="solid"/>
              <a:miter/>
              <a:headEnd type="none" w="med" len="med"/>
              <a:tailEnd type="none" w="med" len="med"/>
            </a:ln>
          </p:spPr>
          <p:txBody>
            <a:bodyPr wrap="none" anchor="ctr" anchorCtr="0"/>
            <a:p>
              <a:pPr eaLnBrk="0" hangingPunct="0"/>
              <a:endParaRPr lang="zh-CN" altLang="en-US" sz="1865" dirty="0">
                <a:latin typeface="FrutigerNext LT Regular"/>
              </a:endParaRPr>
            </a:p>
          </p:txBody>
        </p:sp>
      </p:grpSp>
      <p:sp>
        <p:nvSpPr>
          <p:cNvPr id="19463" name="Rectangle 9"/>
          <p:cNvSpPr>
            <a:spLocks noChangeArrowheads="1"/>
          </p:cNvSpPr>
          <p:nvPr>
            <p:custDataLst>
              <p:tags r:id="rId7"/>
            </p:custDataLst>
          </p:nvPr>
        </p:nvSpPr>
        <p:spPr bwMode="auto">
          <a:xfrm>
            <a:off x="4151631" y="5517516"/>
            <a:ext cx="4224867" cy="766233"/>
          </a:xfrm>
          <a:prstGeom prst="rect">
            <a:avLst/>
          </a:prstGeom>
          <a:noFill/>
          <a:ln w="9525">
            <a:noFill/>
            <a:miter lim="800000"/>
          </a:ln>
        </p:spPr>
        <p:txBody>
          <a:bodyPr lIns="122766" tIns="61384" rIns="122766" bIns="61384" anchor="ct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CC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头皮静脉输液部位</a:t>
            </a:r>
            <a:endParaRPr kumimoji="0" lang="zh-CN" altLang="en-US" sz="2000" b="0" i="0" u="none" strike="noStrike" kern="1200" cap="none" spc="0" normalizeH="0" baseline="0" noProof="0">
              <a:ln>
                <a:noFill/>
              </a:ln>
              <a:solidFill>
                <a:srgbClr val="CC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
        <p:nvSpPr>
          <p:cNvPr id="23" name="Title 6"/>
          <p:cNvSpPr txBox="1"/>
          <p:nvPr>
            <p:custDataLst>
              <p:tags r:id="rId8"/>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二、常用的输液部位</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767715" y="1196340"/>
            <a:ext cx="11386185" cy="1083945"/>
          </a:xfrm>
        </p:spPr>
        <p:txBody>
          <a:bodyPr vert="horz" wrap="square" lIns="121920" tIns="60960" rIns="121920" bIns="60960" anchor="t" anchorCtr="0">
            <a:normAutofit lnSpcReduction="20000"/>
          </a:bodyPr>
          <a:p>
            <a:pPr marL="0" indent="0" algn="just">
              <a:lnSpc>
                <a:spcPct val="150000"/>
              </a:lnSpc>
              <a:buNone/>
            </a:pPr>
            <a:r>
              <a:rPr lang="zh-CN" altLang="en-US" sz="2000" b="1" dirty="0">
                <a:latin typeface="宋体" panose="02010600030101010101" pitchFamily="2" charset="-122"/>
              </a:rPr>
              <a:t>（一）周围静脉输液法 </a:t>
            </a:r>
            <a:endParaRPr lang="zh-CN" altLang="en-US" sz="2000" b="1" dirty="0">
              <a:latin typeface="宋体" panose="02010600030101010101" pitchFamily="2" charset="-122"/>
            </a:endParaRPr>
          </a:p>
          <a:p>
            <a:pPr marL="0" indent="0" algn="just">
              <a:lnSpc>
                <a:spcPct val="150000"/>
              </a:lnSpc>
              <a:buNone/>
            </a:pPr>
            <a:r>
              <a:rPr lang="en-US" altLang="zh-CN" sz="2000" b="1" dirty="0">
                <a:latin typeface="宋体" panose="02010600030101010101" pitchFamily="2" charset="-122"/>
              </a:rPr>
              <a:t> </a:t>
            </a:r>
            <a:r>
              <a:rPr lang="zh-CN" altLang="en-US" sz="2000" b="1" dirty="0">
                <a:latin typeface="宋体" panose="02010600030101010101" pitchFamily="2" charset="-122"/>
              </a:rPr>
              <a:t>1．输液目的</a:t>
            </a:r>
            <a:endParaRPr lang="zh-CN" altLang="en-US" sz="2000" b="1" dirty="0">
              <a:latin typeface="宋体" panose="02010600030101010101" pitchFamily="2" charset="-122"/>
            </a:endParaRPr>
          </a:p>
          <a:p>
            <a:pPr marL="0" indent="0" algn="just">
              <a:lnSpc>
                <a:spcPct val="150000"/>
              </a:lnSpc>
              <a:buNone/>
            </a:pPr>
            <a:endParaRPr lang="zh-CN" altLang="en-US" sz="2000" b="1"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任意多边形 7"/>
          <p:cNvSpPr/>
          <p:nvPr>
            <p:custDataLst>
              <p:tags r:id="rId2"/>
            </p:custDataLst>
          </p:nvPr>
        </p:nvSpPr>
        <p:spPr>
          <a:xfrm rot="19743805">
            <a:off x="6614478" y="30200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8"/>
          <p:cNvSpPr/>
          <p:nvPr>
            <p:custDataLst>
              <p:tags r:id="rId3"/>
            </p:custDataLst>
          </p:nvPr>
        </p:nvSpPr>
        <p:spPr>
          <a:xfrm rot="19743805">
            <a:off x="6970713" y="30200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6"/>
          <p:cNvSpPr/>
          <p:nvPr>
            <p:custDataLst>
              <p:tags r:id="rId4"/>
            </p:custDataLst>
          </p:nvPr>
        </p:nvSpPr>
        <p:spPr>
          <a:xfrm>
            <a:off x="7358698" y="286321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gn="l">
              <a:lnSpc>
                <a:spcPct val="120000"/>
              </a:lnSpc>
            </a:pPr>
            <a:r>
              <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（2）补充营养，供给热能。</a:t>
            </a:r>
            <a:endPar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5"/>
            </p:custDataLst>
          </p:nvPr>
        </p:nvSpPr>
        <p:spPr>
          <a:xfrm rot="19743805">
            <a:off x="6614478" y="449072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6"/>
            </p:custDataLst>
          </p:nvPr>
        </p:nvSpPr>
        <p:spPr>
          <a:xfrm rot="19743805">
            <a:off x="6970713" y="449072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5"/>
          <p:cNvSpPr/>
          <p:nvPr>
            <p:custDataLst>
              <p:tags r:id="rId7"/>
            </p:custDataLst>
          </p:nvPr>
        </p:nvSpPr>
        <p:spPr>
          <a:xfrm>
            <a:off x="7358698" y="433387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gn="l">
              <a:lnSpc>
                <a:spcPct val="120000"/>
              </a:lnSpc>
            </a:pPr>
            <a:r>
              <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（4）增加循环血量，改善微循环，维持血压。</a:t>
            </a:r>
            <a:endPar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6" name="任意多边形 15"/>
          <p:cNvSpPr/>
          <p:nvPr>
            <p:custDataLst>
              <p:tags r:id="rId8"/>
            </p:custDataLst>
          </p:nvPr>
        </p:nvSpPr>
        <p:spPr>
          <a:xfrm rot="19743805">
            <a:off x="1089978" y="30200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9"/>
            </p:custDataLst>
          </p:nvPr>
        </p:nvSpPr>
        <p:spPr>
          <a:xfrm rot="19743805">
            <a:off x="1446213" y="30200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8"/>
          <p:cNvSpPr/>
          <p:nvPr>
            <p:custDataLst>
              <p:tags r:id="rId10"/>
            </p:custDataLst>
          </p:nvPr>
        </p:nvSpPr>
        <p:spPr>
          <a:xfrm>
            <a:off x="1834198" y="286321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gn="l">
              <a:lnSpc>
                <a:spcPct val="120000"/>
              </a:lnSpc>
            </a:pPr>
            <a:r>
              <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（1）补充水分及电解质，预防和纠正水、电解质和酸碱平衡失调。</a:t>
            </a:r>
            <a:endPar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0" name="任意多边形 19"/>
          <p:cNvSpPr/>
          <p:nvPr>
            <p:custDataLst>
              <p:tags r:id="rId11"/>
            </p:custDataLst>
          </p:nvPr>
        </p:nvSpPr>
        <p:spPr>
          <a:xfrm rot="19743805">
            <a:off x="1089978" y="449072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12"/>
            </p:custDataLst>
          </p:nvPr>
        </p:nvSpPr>
        <p:spPr>
          <a:xfrm rot="19743805">
            <a:off x="1446213" y="449072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矩形7"/>
          <p:cNvSpPr/>
          <p:nvPr>
            <p:custDataLst>
              <p:tags r:id="rId13"/>
            </p:custDataLst>
          </p:nvPr>
        </p:nvSpPr>
        <p:spPr>
          <a:xfrm>
            <a:off x="1834198" y="433387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gn="l">
              <a:lnSpc>
                <a:spcPct val="120000"/>
              </a:lnSpc>
            </a:pPr>
            <a:r>
              <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（3）输入药物，治疗疾病。</a:t>
            </a:r>
            <a:endPar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Rectangle 3"/>
          <p:cNvSpPr>
            <a:spLocks noGrp="1"/>
          </p:cNvSpPr>
          <p:nvPr>
            <p:ph idx="4294967295"/>
          </p:nvPr>
        </p:nvSpPr>
        <p:spPr>
          <a:xfrm>
            <a:off x="965200" y="1221105"/>
            <a:ext cx="10238740" cy="532130"/>
          </a:xfrm>
        </p:spPr>
        <p:txBody>
          <a:bodyPr vert="horz" wrap="square" lIns="121920" tIns="60960" rIns="121920" bIns="60960" anchor="t" anchorCtr="0"/>
          <a:p>
            <a:pPr marL="0" indent="0">
              <a:lnSpc>
                <a:spcPct val="120000"/>
              </a:lnSpc>
              <a:buNone/>
            </a:pPr>
            <a:r>
              <a:rPr lang="zh-CN" altLang="en-US" sz="2000" b="1" dirty="0">
                <a:latin typeface="宋体" panose="02010600030101010101" pitchFamily="2" charset="-122"/>
              </a:rPr>
              <a:t> 2．评估</a:t>
            </a:r>
            <a:endParaRPr lang="zh-CN" altLang="en-US" sz="2000" b="1"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对角圆角矩形 3"/>
          <p:cNvSpPr/>
          <p:nvPr>
            <p:custDataLst>
              <p:tags r:id="rId2"/>
            </p:custDataLst>
          </p:nvPr>
        </p:nvSpPr>
        <p:spPr>
          <a:xfrm>
            <a:off x="1958399" y="1875164"/>
            <a:ext cx="3956473" cy="2128684"/>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3"/>
            </p:custDataLst>
          </p:nvPr>
        </p:nvSpPr>
        <p:spPr>
          <a:xfrm>
            <a:off x="2086126" y="2015456"/>
            <a:ext cx="607314" cy="604091"/>
          </a:xfrm>
          <a:prstGeom prst="ellipse">
            <a:avLst/>
          </a:prstGeom>
          <a:solidFill>
            <a:srgbClr val="3D90B9"/>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A</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4"/>
            </p:custDataLst>
          </p:nvPr>
        </p:nvSpPr>
        <p:spPr>
          <a:xfrm>
            <a:off x="2821305" y="2015490"/>
            <a:ext cx="3056890" cy="1875155"/>
          </a:xfrm>
          <a:prstGeom prst="rect">
            <a:avLst/>
          </a:prstGeom>
          <a:noFill/>
        </p:spPr>
        <p:txBody>
          <a:bodyPr wrap="square" rtlCol="0" anchor="ctr">
            <a:normAutofit/>
          </a:bodyPr>
          <a:p>
            <a:pPr algn="just">
              <a:lnSpc>
                <a:spcPct val="120000"/>
              </a:lnSpc>
            </a:pPr>
            <a:r>
              <a:rPr lang="zh-CN" altLang="en-US" sz="18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（1）患者的年龄、营养等一般情况，病情及治疗情况等。</a:t>
            </a:r>
            <a:endParaRPr lang="zh-CN" altLang="en-US" sz="18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60" name="对角圆角矩形 3"/>
          <p:cNvSpPr/>
          <p:nvPr>
            <p:custDataLst>
              <p:tags r:id="rId5"/>
            </p:custDataLst>
          </p:nvPr>
        </p:nvSpPr>
        <p:spPr>
          <a:xfrm>
            <a:off x="1958399" y="4177492"/>
            <a:ext cx="3956473" cy="2128684"/>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63" name="椭圆 62"/>
          <p:cNvSpPr/>
          <p:nvPr>
            <p:custDataLst>
              <p:tags r:id="rId6"/>
            </p:custDataLst>
          </p:nvPr>
        </p:nvSpPr>
        <p:spPr>
          <a:xfrm>
            <a:off x="2086126" y="4317784"/>
            <a:ext cx="607314" cy="604091"/>
          </a:xfrm>
          <a:prstGeom prst="ellipse">
            <a:avLst/>
          </a:prstGeom>
          <a:solidFill>
            <a:srgbClr val="38658A"/>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C</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2" name="文本框 61"/>
          <p:cNvSpPr txBox="1"/>
          <p:nvPr>
            <p:custDataLst>
              <p:tags r:id="rId7"/>
            </p:custDataLst>
          </p:nvPr>
        </p:nvSpPr>
        <p:spPr>
          <a:xfrm>
            <a:off x="2821167" y="4317784"/>
            <a:ext cx="2854821" cy="1875448"/>
          </a:xfrm>
          <a:prstGeom prst="rect">
            <a:avLst/>
          </a:prstGeom>
          <a:noFill/>
        </p:spPr>
        <p:txBody>
          <a:bodyPr wrap="square" rtlCol="0" anchor="ctr">
            <a:normAutofit/>
          </a:bodyPr>
          <a:p>
            <a:pPr algn="just">
              <a:lnSpc>
                <a:spcPct val="120000"/>
              </a:lnSpc>
            </a:pPr>
            <a:r>
              <a:rPr lang="zh-CN" altLang="en-US" sz="18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（3）患者穿刺部位的皮肤、血管状况及肢体活动度。</a:t>
            </a:r>
            <a:endParaRPr lang="zh-CN" altLang="en-US" sz="18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66" name="对角圆角矩形 3"/>
          <p:cNvSpPr/>
          <p:nvPr>
            <p:custDataLst>
              <p:tags r:id="rId8"/>
            </p:custDataLst>
          </p:nvPr>
        </p:nvSpPr>
        <p:spPr>
          <a:xfrm>
            <a:off x="6219978" y="1875164"/>
            <a:ext cx="3956473" cy="2128684"/>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69" name="椭圆 68"/>
          <p:cNvSpPr/>
          <p:nvPr>
            <p:custDataLst>
              <p:tags r:id="rId9"/>
            </p:custDataLst>
          </p:nvPr>
        </p:nvSpPr>
        <p:spPr>
          <a:xfrm>
            <a:off x="6347705" y="2015456"/>
            <a:ext cx="607314" cy="604091"/>
          </a:xfrm>
          <a:prstGeom prst="ellipse">
            <a:avLst/>
          </a:prstGeom>
          <a:solidFill>
            <a:srgbClr val="5178A4"/>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B</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8" name="文本框 67"/>
          <p:cNvSpPr txBox="1"/>
          <p:nvPr>
            <p:custDataLst>
              <p:tags r:id="rId10"/>
            </p:custDataLst>
          </p:nvPr>
        </p:nvSpPr>
        <p:spPr>
          <a:xfrm>
            <a:off x="7082746" y="2015456"/>
            <a:ext cx="2854821" cy="1875448"/>
          </a:xfrm>
          <a:prstGeom prst="rect">
            <a:avLst/>
          </a:prstGeom>
          <a:noFill/>
        </p:spPr>
        <p:txBody>
          <a:bodyPr wrap="square" rtlCol="0" anchor="ctr">
            <a:normAutofit/>
          </a:bodyPr>
          <a:p>
            <a:pPr algn="just">
              <a:lnSpc>
                <a:spcPct val="120000"/>
              </a:lnSpc>
            </a:pPr>
            <a:r>
              <a:rPr lang="zh-CN" altLang="en-US" sz="18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（2）患者的意识状态、对输液的认识、心理状态及配合程度。</a:t>
            </a:r>
            <a:endParaRPr lang="zh-CN" altLang="en-US" sz="18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72" name="对角圆角矩形 3"/>
          <p:cNvSpPr/>
          <p:nvPr>
            <p:custDataLst>
              <p:tags r:id="rId11"/>
            </p:custDataLst>
          </p:nvPr>
        </p:nvSpPr>
        <p:spPr>
          <a:xfrm>
            <a:off x="6219978" y="4177492"/>
            <a:ext cx="3956473" cy="2128684"/>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75" name="椭圆 74"/>
          <p:cNvSpPr/>
          <p:nvPr>
            <p:custDataLst>
              <p:tags r:id="rId12"/>
            </p:custDataLst>
          </p:nvPr>
        </p:nvSpPr>
        <p:spPr>
          <a:xfrm>
            <a:off x="6347705" y="4317784"/>
            <a:ext cx="607314" cy="604091"/>
          </a:xfrm>
          <a:prstGeom prst="ellipse">
            <a:avLst/>
          </a:prstGeom>
          <a:solidFill>
            <a:srgbClr val="415595"/>
          </a:solidFill>
        </p:spPr>
        <p:txBody>
          <a:bodyPr rot="0" spcFirstLastPara="0" vertOverflow="overflow" horzOverflow="overflow" vert="horz" wrap="square" lIns="91440" tIns="45720" rIns="91440" bIns="45720" numCol="1" spcCol="0" rtlCol="0" fromWordArt="0" anchor="ctr" anchorCtr="0" forceAA="0" compatLnSpc="1">
            <a:normAutofit fontScale="72500"/>
          </a:bodyPr>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D</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4" name="文本框 73"/>
          <p:cNvSpPr txBox="1"/>
          <p:nvPr>
            <p:custDataLst>
              <p:tags r:id="rId13"/>
            </p:custDataLst>
          </p:nvPr>
        </p:nvSpPr>
        <p:spPr>
          <a:xfrm>
            <a:off x="7082746" y="4317784"/>
            <a:ext cx="2854821" cy="1875448"/>
          </a:xfrm>
          <a:prstGeom prst="rect">
            <a:avLst/>
          </a:prstGeom>
          <a:noFill/>
        </p:spPr>
        <p:txBody>
          <a:bodyPr wrap="square" rtlCol="0" anchor="ctr">
            <a:normAutofit/>
          </a:bodyPr>
          <a:p>
            <a:pPr algn="just">
              <a:lnSpc>
                <a:spcPct val="120000"/>
              </a:lnSpc>
            </a:pPr>
            <a:r>
              <a:rPr lang="zh-CN" altLang="en-US" sz="18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（4）用药史和目前用药情况，包括输注药物的质量、有效期、作用、不良反应、配伍禁忌等。</a:t>
            </a:r>
            <a:endParaRPr lang="zh-CN" altLang="en-US" sz="18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623570" y="1412240"/>
            <a:ext cx="11099165" cy="4889500"/>
          </a:xfrm>
        </p:spPr>
        <p:txBody>
          <a:bodyPr vert="horz" wrap="square" lIns="121920" tIns="60960" rIns="121920" bIns="60960" anchor="t" anchorCtr="0">
            <a:noAutofit/>
          </a:bodyPr>
          <a:p>
            <a:pPr marL="0" indent="0" algn="just">
              <a:lnSpc>
                <a:spcPct val="120000"/>
              </a:lnSpc>
              <a:spcAft>
                <a:spcPts val="0"/>
              </a:spcAft>
              <a:buNone/>
            </a:pPr>
            <a:r>
              <a:rPr lang="zh-CN" altLang="en-US" sz="2000" b="1" dirty="0">
                <a:latin typeface="宋体" panose="02010600030101010101" pitchFamily="2" charset="-122"/>
              </a:rPr>
              <a:t>3. 操作前准备</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（1）用物准备。</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①输液器（密闭式或开放式）1 套，另备静脉留置针 1 套。</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②注射盘 1 套，另备加药用注射器及针头、无菌敷贴或无菌纱布、止血带、碘酊、70% 乙醇、无菌棉签、清洁手套、胶布、小垫枕、瓶套、砂轮、开瓶器，必要时备小夹板及绷带。</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③液体及药物，按医嘱准备。</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④输液卡、输液架。</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（2）患者准备：理解输液的目的，排空大、小便，取舒适位，积极配合输液操作。</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（3）环境准备：整洁、安静、舒适、安全。</a:t>
            </a:r>
            <a:endParaRPr lang="zh-CN" altLang="en-US" sz="2000" b="1"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Rectangle 3"/>
          <p:cNvSpPr>
            <a:spLocks noGrp="1"/>
          </p:cNvSpPr>
          <p:nvPr>
            <p:ph idx="4294967295"/>
          </p:nvPr>
        </p:nvSpPr>
        <p:spPr>
          <a:xfrm>
            <a:off x="695325" y="1268730"/>
            <a:ext cx="11226800" cy="556260"/>
          </a:xfrm>
        </p:spPr>
        <p:txBody>
          <a:bodyPr vert="horz" wrap="square" lIns="121920" tIns="60960" rIns="121920" bIns="60960" anchor="t" anchorCtr="0"/>
          <a:p>
            <a:pPr marL="0" indent="0">
              <a:lnSpc>
                <a:spcPct val="120000"/>
              </a:lnSpc>
              <a:buNone/>
            </a:pPr>
            <a:r>
              <a:rPr lang="zh-CN" altLang="en-US" sz="2000" b="1" dirty="0">
                <a:latin typeface="宋体" panose="02010600030101010101" pitchFamily="2" charset="-122"/>
              </a:rPr>
              <a:t>4.操作程序</a:t>
            </a:r>
            <a:endParaRPr lang="zh-CN" altLang="en-US" sz="2000" b="1" dirty="0">
              <a:latin typeface="宋体" panose="02010600030101010101" pitchFamily="2" charset="-122"/>
              <a:sym typeface="Arial" panose="020B0604020202020204" pitchFamily="34" charset="0"/>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custDataLst>
              <p:tags r:id="rId2"/>
            </p:custDataLst>
          </p:nvPr>
        </p:nvPicPr>
        <p:blipFill>
          <a:blip r:embed="rId3"/>
          <a:stretch>
            <a:fillRect/>
          </a:stretch>
        </p:blipFill>
        <p:spPr>
          <a:xfrm>
            <a:off x="263525" y="2501265"/>
            <a:ext cx="5875655" cy="1406525"/>
          </a:xfrm>
          <a:prstGeom prst="rect">
            <a:avLst/>
          </a:prstGeom>
        </p:spPr>
      </p:pic>
      <p:pic>
        <p:nvPicPr>
          <p:cNvPr id="8" name="图片 7"/>
          <p:cNvPicPr>
            <a:picLocks noChangeAspect="1"/>
          </p:cNvPicPr>
          <p:nvPr>
            <p:custDataLst>
              <p:tags r:id="rId4"/>
            </p:custDataLst>
          </p:nvPr>
        </p:nvPicPr>
        <p:blipFill>
          <a:blip r:embed="rId5"/>
          <a:stretch>
            <a:fillRect/>
          </a:stretch>
        </p:blipFill>
        <p:spPr>
          <a:xfrm>
            <a:off x="7392035" y="908685"/>
            <a:ext cx="3855085" cy="5645785"/>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Rectangle 3"/>
          <p:cNvSpPr>
            <a:spLocks noGrp="1"/>
          </p:cNvSpPr>
          <p:nvPr>
            <p:ph idx="4294967295"/>
          </p:nvPr>
        </p:nvSpPr>
        <p:spPr>
          <a:xfrm>
            <a:off x="767715" y="908685"/>
            <a:ext cx="11226800" cy="556260"/>
          </a:xfrm>
        </p:spPr>
        <p:txBody>
          <a:bodyPr vert="horz" wrap="square" lIns="121920" tIns="60960" rIns="121920" bIns="60960" anchor="t" anchorCtr="0"/>
          <a:p>
            <a:pPr marL="0" indent="0">
              <a:lnSpc>
                <a:spcPct val="120000"/>
              </a:lnSpc>
              <a:buNone/>
            </a:pPr>
            <a:r>
              <a:rPr lang="zh-CN" altLang="en-US" sz="2000" b="1" dirty="0">
                <a:latin typeface="宋体" panose="02010600030101010101" pitchFamily="2" charset="-122"/>
              </a:rPr>
              <a:t>4.操作程序</a:t>
            </a:r>
            <a:endParaRPr lang="zh-CN" altLang="en-US" sz="2000" b="1" dirty="0">
              <a:latin typeface="宋体" panose="02010600030101010101" pitchFamily="2" charset="-122"/>
              <a:sym typeface="Arial" panose="020B0604020202020204" pitchFamily="34" charset="0"/>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767715" y="1628775"/>
            <a:ext cx="4203700" cy="4694555"/>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5880100" y="1196340"/>
            <a:ext cx="5029200" cy="2009775"/>
          </a:xfrm>
          <a:prstGeom prst="rect">
            <a:avLst/>
          </a:prstGeom>
        </p:spPr>
      </p:pic>
      <p:pic>
        <p:nvPicPr>
          <p:cNvPr id="4" name="图片 3"/>
          <p:cNvPicPr>
            <a:picLocks noChangeAspect="1"/>
          </p:cNvPicPr>
          <p:nvPr>
            <p:custDataLst>
              <p:tags r:id="rId6"/>
            </p:custDataLst>
          </p:nvPr>
        </p:nvPicPr>
        <p:blipFill>
          <a:blip r:embed="rId7"/>
          <a:stretch>
            <a:fillRect/>
          </a:stretch>
        </p:blipFill>
        <p:spPr>
          <a:xfrm>
            <a:off x="5880100" y="3860800"/>
            <a:ext cx="4638675" cy="180975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医院与医院环境</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患者入院的初步护理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医院感染的预防与控制</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卧位与安全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清洁护理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第六章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营养与护理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p:cNvGrpSpPr/>
          <p:nvPr/>
        </p:nvGrpSpPr>
        <p:grpSpPr>
          <a:xfrm>
            <a:off x="8361281" y="4530415"/>
            <a:ext cx="3312000"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第八章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生命体征的观察与护理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第七章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排泄护理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623570" y="1412240"/>
            <a:ext cx="11099165" cy="4889500"/>
          </a:xfrm>
        </p:spPr>
        <p:txBody>
          <a:bodyPr vert="horz" wrap="square" lIns="121920" tIns="60960" rIns="121920" bIns="60960" anchor="t" anchorCtr="0">
            <a:noAutofit/>
          </a:bodyPr>
          <a:p>
            <a:pPr marL="0" indent="0" algn="just">
              <a:lnSpc>
                <a:spcPct val="120000"/>
              </a:lnSpc>
              <a:spcAft>
                <a:spcPts val="0"/>
              </a:spcAft>
              <a:buNone/>
            </a:pPr>
            <a:r>
              <a:rPr lang="zh-CN" altLang="en-US" sz="2000" b="1" dirty="0">
                <a:latin typeface="宋体" panose="02010600030101010101" pitchFamily="2" charset="-122"/>
              </a:rPr>
              <a:t>5. 注意事项</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（1）严格执行无菌操作及查对制度，预防感染及差错事故的发生。</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（2）根据病情需要安排输液顺序，并根据治疗原则，按急、缓及药物半衰期等情况合理分配药物。</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（3）对需要长期输液的患者，要注意保护和合理使用静脉，一般从远端小静脉开始穿刺。</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（4）输液前要排尽输液管及针头内的空气，药液滴尽前要及时更换输液瓶或拔针，严防造成空气栓塞。</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（5）注意药物的配伍禁忌，对于刺激性或特殊药物，应在确认针头已刺入静脉内时再输入。</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（6）严格掌握输液的速度。对有心、肺、肾疾病的患者，老年、婴幼儿以及输注高渗、含钾或升压药液的患者，要适当减慢输液速度；对严重脱水、心肺功能良好者可适当加快输液速度。</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（7）输液过程中要加强巡视，</a:t>
            </a:r>
            <a:endParaRPr lang="zh-CN" altLang="en-US" sz="2000" b="1"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623570" y="1052195"/>
            <a:ext cx="11099165" cy="4889500"/>
          </a:xfrm>
        </p:spPr>
        <p:txBody>
          <a:bodyPr vert="horz" wrap="square" lIns="121920" tIns="60960" rIns="121920" bIns="60960" anchor="t" anchorCtr="0">
            <a:noAutofit/>
          </a:bodyPr>
          <a:p>
            <a:pPr marL="0" indent="0" algn="just">
              <a:lnSpc>
                <a:spcPct val="120000"/>
              </a:lnSpc>
              <a:spcAft>
                <a:spcPts val="0"/>
              </a:spcAft>
              <a:buNone/>
            </a:pPr>
            <a:r>
              <a:rPr lang="zh-CN" altLang="en-US" sz="2000" b="1" dirty="0">
                <a:latin typeface="宋体" panose="02010600030101010101" pitchFamily="2" charset="-122"/>
              </a:rPr>
              <a:t>6. 健康教育</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（1）向患者说明年龄、病情及药物性质是决定输液速度的主要因素，嘱患者不可自行随意调节输液滴速，以免发生意外。</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（2）向患者介绍常见输液反应的症状及防治方法，告知患者一旦出现输液反应的表现，应及时使用呼叫器。</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（3）对于需要长期输液的患者，护士应做好患者的心理护理，消除其焦虑和厌烦情绪。</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7. 目标评价</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（1）能否安全输液，无差错。</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（2）操作规范，静脉穿刺一次成功，达到治疗目的。</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（3）穿刺局部无肿胀，患者无全身和局部不良反应。</a:t>
            </a:r>
            <a:endParaRPr lang="zh-CN" altLang="en-US" sz="2000" b="1" dirty="0">
              <a:latin typeface="宋体" panose="02010600030101010101" pitchFamily="2" charset="-122"/>
            </a:endParaRPr>
          </a:p>
          <a:p>
            <a:pPr marL="0" indent="0" algn="just">
              <a:lnSpc>
                <a:spcPct val="120000"/>
              </a:lnSpc>
              <a:spcAft>
                <a:spcPts val="0"/>
              </a:spcAft>
              <a:buNone/>
            </a:pPr>
            <a:r>
              <a:rPr lang="zh-CN" altLang="en-US" sz="2000" b="1" dirty="0">
                <a:latin typeface="宋体" panose="02010600030101010101" pitchFamily="2" charset="-122"/>
              </a:rPr>
              <a:t>（4）护患沟通有效，患者能理解输液的目的，了解有关用药知识，有安全感，配合良好。</a:t>
            </a:r>
            <a:endParaRPr lang="zh-CN" altLang="en-US" sz="2000" b="1"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623570" y="1052195"/>
            <a:ext cx="11099165" cy="1821815"/>
          </a:xfrm>
        </p:spPr>
        <p:txBody>
          <a:bodyPr vert="horz" wrap="square" lIns="121920" tIns="60960" rIns="121920" bIns="60960" anchor="t" anchorCtr="0">
            <a:noAutofit/>
          </a:bodyPr>
          <a:p>
            <a:pPr marL="0" indent="0" algn="just">
              <a:lnSpc>
                <a:spcPct val="120000"/>
              </a:lnSpc>
              <a:spcAft>
                <a:spcPts val="0"/>
              </a:spcAft>
              <a:buNone/>
            </a:pPr>
            <a:r>
              <a:rPr lang="zh-CN" altLang="en-US" sz="2000" dirty="0">
                <a:latin typeface="宋体" panose="02010600030101010101" pitchFamily="2" charset="-122"/>
              </a:rPr>
              <a:t>（二）颈外静脉插管输液法</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颈外静脉为颈部最大的浅静脉，由下颌后静脉的后支和耳后静脉及枕静脉在下颌角处会合而成，沿胸锁乳突肌表面下行，在锁骨上方穿过深筋膜，注入锁骨下静脉或静脉角。其行径表浅，位置恒定，易于穿刺。</a:t>
            </a:r>
            <a:endParaRPr lang="zh-CN" altLang="en-US" sz="2000"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2"/>
          <p:cNvSpPr/>
          <p:nvPr>
            <p:custDataLst>
              <p:tags r:id="rId2"/>
            </p:custDataLst>
          </p:nvPr>
        </p:nvSpPr>
        <p:spPr>
          <a:xfrm>
            <a:off x="876300" y="3021330"/>
            <a:ext cx="1064895" cy="11074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3"/>
            </p:custDataLst>
          </p:nvPr>
        </p:nvSpPr>
        <p:spPr>
          <a:xfrm>
            <a:off x="2165350" y="3016885"/>
            <a:ext cx="9069705" cy="128143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just"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1. 目的</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（1）用于长期输液而周围静脉不易穿刺的患者。</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（2）周围循环衰竭而需测量中心静脉压的危重患者。</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（3）长期静脉内输注高浓度或刺激性强的药物或需采用静脉内高营养治疗的患者。</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4"/>
            </p:custDataLst>
          </p:nvPr>
        </p:nvSpPr>
        <p:spPr>
          <a:xfrm>
            <a:off x="876300" y="4819650"/>
            <a:ext cx="1064895" cy="11074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5"/>
            </p:custDataLst>
          </p:nvPr>
        </p:nvSpPr>
        <p:spPr>
          <a:xfrm>
            <a:off x="2165350" y="4968875"/>
            <a:ext cx="9069705" cy="8096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fontAlgn="auto">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 评估</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lvl="0" algn="l" fontAlgn="auto">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（1）患者的病情、意识状态、活动能力；询问普鲁卡因过敏史，并做过敏试验。</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lvl="0" algn="l" fontAlgn="auto">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（2）患者的心理状态、对疾病的认识、合作程度。</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lvl="0" algn="l" fontAlgn="auto">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（3）穿刺部位皮肤、血管情况。</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 name="文本框 1"/>
          <p:cNvSpPr txBox="1"/>
          <p:nvPr>
            <p:custDataLst>
              <p:tags r:id="rId6"/>
            </p:custDataLst>
          </p:nvPr>
        </p:nvSpPr>
        <p:spPr>
          <a:xfrm>
            <a:off x="1160780" y="3221355"/>
            <a:ext cx="495935" cy="706755"/>
          </a:xfrm>
          <a:prstGeom prst="rect">
            <a:avLst/>
          </a:prstGeom>
          <a:noFill/>
        </p:spPr>
        <p:txBody>
          <a:bodyPr wrap="square" rtlCol="0">
            <a:normAutofit fontScale="90000"/>
          </a:bodyPr>
          <a:lstStyle/>
          <a:p>
            <a:r>
              <a:rPr lang="en-US" altLang="zh-CN" sz="4000" b="1" dirty="0">
                <a:solidFill>
                  <a:srgbClr val="FFFFFF"/>
                </a:solidFill>
                <a:latin typeface="微软雅黑" panose="020B0503020204020204" charset="-122"/>
                <a:ea typeface="微软雅黑" panose="020B0503020204020204" charset="-122"/>
              </a:rPr>
              <a:t>1</a:t>
            </a:r>
            <a:endParaRPr lang="en-US" altLang="zh-CN" sz="4000" b="1" dirty="0">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7"/>
            </p:custDataLst>
          </p:nvPr>
        </p:nvSpPr>
        <p:spPr>
          <a:xfrm>
            <a:off x="1160780" y="5019675"/>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623570" y="1052195"/>
            <a:ext cx="11099165" cy="5153660"/>
          </a:xfrm>
        </p:spPr>
        <p:txBody>
          <a:bodyPr vert="horz" wrap="square" lIns="121920" tIns="60960" rIns="121920" bIns="60960" anchor="t" anchorCtr="0">
            <a:noAutofit/>
          </a:bodyPr>
          <a:p>
            <a:pPr marL="0" indent="0" algn="just">
              <a:lnSpc>
                <a:spcPct val="120000"/>
              </a:lnSpc>
              <a:spcAft>
                <a:spcPts val="0"/>
              </a:spcAft>
              <a:buNone/>
            </a:pPr>
            <a:r>
              <a:rPr lang="zh-CN" altLang="en-US" sz="2000" dirty="0">
                <a:latin typeface="宋体" panose="02010600030101010101" pitchFamily="2" charset="-122"/>
              </a:rPr>
              <a:t>3. 操作前准备。</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（1）用物准备。</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①同周围静脉输液法的用物。</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②无菌穿刺包：内有穿刺针 2 枚（长 6.5 cm，内径 2 mm，外径 2.6 mm），硅胶管 2条（长 25～30 cm，内径 1.2 mm，外径 1.6 mm），6 号针头 2 枚，5 mL、10 mL 注射器各 1 副，以及尖刀片、镊子、纱布、洞巾、弯盘。</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③ 1% 普鲁卡因注射液、无菌生理盐水、无菌手套、无菌敷贴或宽胶布、火柴、酒精灯。</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（2）患者准备。</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①了解颈外静脉插管输液的目的、方法、注意事项及配合要点。</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②做普鲁卡因过敏试验。</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（3）环境准备：同周围静脉输液法。</a:t>
            </a:r>
            <a:endParaRPr lang="zh-CN" altLang="en-US" sz="2000"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479425" y="2492375"/>
            <a:ext cx="11099165" cy="464185"/>
          </a:xfrm>
        </p:spPr>
        <p:txBody>
          <a:bodyPr vert="horz" wrap="square" lIns="121920" tIns="60960" rIns="121920" bIns="60960" anchor="t" anchorCtr="0">
            <a:noAutofit/>
          </a:bodyPr>
          <a:p>
            <a:pPr marL="0" indent="0" algn="just">
              <a:lnSpc>
                <a:spcPct val="120000"/>
              </a:lnSpc>
              <a:spcAft>
                <a:spcPts val="0"/>
              </a:spcAft>
              <a:buNone/>
            </a:pPr>
            <a:r>
              <a:rPr lang="zh-CN" altLang="en-US" sz="2000" dirty="0">
                <a:latin typeface="宋体" panose="02010600030101010101" pitchFamily="2" charset="-122"/>
              </a:rPr>
              <a:t>4. 操作程序（见表 10-1-2）</a:t>
            </a:r>
            <a:endParaRPr lang="zh-CN" altLang="en-US" sz="2000"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5304155" y="891540"/>
            <a:ext cx="5247640" cy="5563235"/>
            <a:chOff x="6789" y="1518"/>
            <a:chExt cx="8264" cy="8761"/>
          </a:xfrm>
        </p:grpSpPr>
        <p:pic>
          <p:nvPicPr>
            <p:cNvPr id="2" name="图片 1"/>
            <p:cNvPicPr>
              <a:picLocks noChangeAspect="1"/>
            </p:cNvPicPr>
            <p:nvPr>
              <p:custDataLst>
                <p:tags r:id="rId2"/>
              </p:custDataLst>
            </p:nvPr>
          </p:nvPicPr>
          <p:blipFill>
            <a:blip r:embed="rId3"/>
            <a:stretch>
              <a:fillRect/>
            </a:stretch>
          </p:blipFill>
          <p:spPr>
            <a:xfrm>
              <a:off x="6879" y="1518"/>
              <a:ext cx="8175" cy="87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6789" y="2225"/>
              <a:ext cx="8265" cy="8055"/>
            </a:xfrm>
            <a:prstGeom prst="rect">
              <a:avLst/>
            </a:prstGeom>
          </p:spPr>
        </p:pic>
      </p:gr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623570" y="1052195"/>
            <a:ext cx="11099165" cy="5153660"/>
          </a:xfrm>
        </p:spPr>
        <p:txBody>
          <a:bodyPr vert="horz" wrap="square" lIns="121920" tIns="60960" rIns="121920" bIns="60960" anchor="t" anchorCtr="0">
            <a:noAutofit/>
          </a:bodyPr>
          <a:p>
            <a:pPr marL="0" indent="0" algn="just">
              <a:lnSpc>
                <a:spcPct val="120000"/>
              </a:lnSpc>
              <a:spcAft>
                <a:spcPts val="0"/>
              </a:spcAft>
              <a:buNone/>
            </a:pPr>
            <a:r>
              <a:rPr lang="zh-CN" altLang="en-US" sz="2000" dirty="0">
                <a:latin typeface="宋体" panose="02010600030101010101" pitchFamily="2" charset="-122"/>
              </a:rPr>
              <a:t>5. 注意事项</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（1）严格执行无菌操作及查对制度，预防感染及差错事故的发生。</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（2）仔细选择穿刺点，穿刺点的位置不可过高或过低，过高因近下颌角而妨碍操作，过低则易损伤锁骨下胸膜及肺尖而导致气胸。</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（3）输液过程中加强巡视，如发现硅胶管内有回血，应及时用 0.4% 枸橼酸钠生理盐水推注，以免血块阻塞硅胶管。</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（4）防止硅胶管内发生凝血，每天暂停输液时，用 0.4% 枸橼酸钠生理盐水 1～2 mL或肝素稀释液 2 mL 注入硅胶管进行封管。若发现硅胶管内有凝血，应用注射器将凝血块抽出，切忌将凝血块推入血管造成栓塞。</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（5）穿刺点上的敷料应每日更换，潮湿后要立即更换，并按正确的方法进行消毒。更换敷料时应注意观察局部的皮肤有无红肿，一旦出现红、肿、热、痛等炎症表现，应做相应的抗炎处理。</a:t>
            </a:r>
            <a:endParaRPr lang="zh-CN" altLang="en-US" sz="2000"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623570" y="1052195"/>
            <a:ext cx="11099165" cy="5153660"/>
          </a:xfrm>
        </p:spPr>
        <p:txBody>
          <a:bodyPr vert="horz" wrap="square" lIns="121920" tIns="60960" rIns="121920" bIns="60960" anchor="t" anchorCtr="0">
            <a:noAutofit/>
          </a:bodyPr>
          <a:p>
            <a:pPr marL="0" indent="0" algn="just">
              <a:lnSpc>
                <a:spcPct val="120000"/>
              </a:lnSpc>
              <a:spcAft>
                <a:spcPts val="0"/>
              </a:spcAft>
              <a:buNone/>
            </a:pPr>
            <a:r>
              <a:rPr lang="zh-CN" altLang="en-US" sz="2000" dirty="0">
                <a:latin typeface="宋体" panose="02010600030101010101" pitchFamily="2" charset="-122"/>
              </a:rPr>
              <a:t>6. 健康教育</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（1）指导患者注意穿刺部位的保护，一旦穿刺部位的敷料潮湿，应立即通知医务人员，及时更换处理。</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（2）教育患者不要过度牵拉硅胶管，以免造成硅胶管脱出。</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（3）做好患者的心理疏导工作，减轻患者的焦虑、紧张心理。</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7. 目标评价</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（1）正确执行无菌操作和查对制度。</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（2）操作规范，穿刺能一次成功，达到治疗目的。</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（3）穿刺局部无肿胀，未出现输液反应。</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（4）护患沟通有效，患者感到安全，配合良好。</a:t>
            </a:r>
            <a:endParaRPr lang="zh-CN" altLang="en-US" sz="2000" dirty="0">
              <a:latin typeface="宋体" panose="02010600030101010101" pitchFamily="2"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三、输液技术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Rectangle 3"/>
          <p:cNvSpPr>
            <a:spLocks noGrp="1"/>
          </p:cNvSpPr>
          <p:nvPr>
            <p:ph idx="4294967295"/>
          </p:nvPr>
        </p:nvSpPr>
        <p:spPr>
          <a:xfrm>
            <a:off x="623570" y="1195705"/>
            <a:ext cx="11099165" cy="5153660"/>
          </a:xfrm>
        </p:spPr>
        <p:txBody>
          <a:bodyPr vert="horz" wrap="square" lIns="121920" tIns="60960" rIns="121920" bIns="60960" anchor="t" anchorCtr="0">
            <a:noAutofit/>
          </a:bodyPr>
          <a:p>
            <a:pPr marL="0" indent="0" algn="just">
              <a:lnSpc>
                <a:spcPct val="120000"/>
              </a:lnSpc>
              <a:spcAft>
                <a:spcPts val="0"/>
              </a:spcAft>
              <a:buNone/>
            </a:pPr>
            <a:r>
              <a:rPr lang="zh-CN" altLang="en-US" sz="2000" dirty="0">
                <a:latin typeface="宋体" panose="02010600030101010101" pitchFamily="2" charset="-122"/>
              </a:rPr>
              <a:t>在输液过程中，点滴系数是指每毫升溶液的滴数（滴 / 毫升），目前常用的静脉输液器的点滴系数有三种：10、15、20。静脉点滴的速度和时间可按下列公式计算。</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solidFill>
                  <a:srgbClr val="FF0000"/>
                </a:solidFill>
                <a:latin typeface="宋体" panose="02010600030101010101" pitchFamily="2" charset="-122"/>
              </a:rPr>
              <a:t>1. 已知输入液体总量与计划所用输液时间，计算每分钟滴数</a:t>
            </a:r>
            <a:endParaRPr lang="zh-CN" altLang="en-US" sz="2000" dirty="0">
              <a:solidFill>
                <a:srgbClr val="FF0000"/>
              </a:solidFill>
              <a:latin typeface="宋体" panose="02010600030101010101" pitchFamily="2" charset="-122"/>
            </a:endParaRPr>
          </a:p>
          <a:p>
            <a:pPr marL="0" indent="0" algn="just">
              <a:lnSpc>
                <a:spcPct val="120000"/>
              </a:lnSpc>
              <a:spcAft>
                <a:spcPts val="0"/>
              </a:spcAft>
              <a:buNone/>
            </a:pPr>
            <a:endParaRPr lang="zh-CN" altLang="en-US" sz="2000" dirty="0">
              <a:solidFill>
                <a:srgbClr val="FF0000"/>
              </a:solidFill>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思考：某患者需输液体 2 000 mL，计划 8 小时输完，所用输液器滴系数为 15，求每分钟滴数。</a:t>
            </a:r>
            <a:endParaRPr lang="zh-CN" altLang="en-US" sz="2000" dirty="0">
              <a:solidFill>
                <a:srgbClr val="FF0000"/>
              </a:solidFill>
              <a:latin typeface="宋体" panose="02010600030101010101" pitchFamily="2" charset="-122"/>
            </a:endParaRPr>
          </a:p>
          <a:p>
            <a:pPr marL="0" indent="0" algn="just">
              <a:lnSpc>
                <a:spcPct val="120000"/>
              </a:lnSpc>
              <a:spcAft>
                <a:spcPts val="0"/>
              </a:spcAft>
              <a:buNone/>
            </a:pPr>
            <a:r>
              <a:rPr lang="zh-CN" altLang="en-US" sz="2000" dirty="0">
                <a:solidFill>
                  <a:srgbClr val="FF0000"/>
                </a:solidFill>
                <a:latin typeface="宋体" panose="02010600030101010101" pitchFamily="2" charset="-122"/>
              </a:rPr>
              <a:t>2. 已知每分钟滴数与液体总量，计算输液所需用的时间</a:t>
            </a:r>
            <a:endParaRPr lang="zh-CN" altLang="en-US" sz="2000" dirty="0">
              <a:solidFill>
                <a:srgbClr val="FF0000"/>
              </a:solidFill>
              <a:latin typeface="宋体" panose="02010600030101010101" pitchFamily="2" charset="-122"/>
            </a:endParaRPr>
          </a:p>
          <a:p>
            <a:pPr marL="0" indent="0" algn="just">
              <a:lnSpc>
                <a:spcPct val="120000"/>
              </a:lnSpc>
              <a:spcAft>
                <a:spcPts val="0"/>
              </a:spcAft>
              <a:buNone/>
            </a:pPr>
            <a:endParaRPr lang="zh-CN" altLang="en-US" sz="2000" dirty="0">
              <a:solidFill>
                <a:srgbClr val="FF0000"/>
              </a:solidFill>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思考：患者需输 1 000 mL 液体，每分钟滴数为 50 滴，所用输液器点滴系数为 15，需用多少时间输完？</a:t>
            </a:r>
            <a:endParaRPr lang="zh-CN" altLang="en-US" sz="2000" dirty="0">
              <a:latin typeface="宋体" panose="02010600030101010101" pitchFamily="2" charset="-122"/>
            </a:endParaRPr>
          </a:p>
        </p:txBody>
      </p:sp>
      <p:sp>
        <p:nvSpPr>
          <p:cNvPr id="23" name="Title 6"/>
          <p:cNvSpPr txBox="1"/>
          <p:nvPr>
            <p:custDataLst>
              <p:tags r:id="rId1"/>
            </p:custDataLst>
          </p:nvPr>
        </p:nvSpPr>
        <p:spPr>
          <a:xfrm>
            <a:off x="193942" y="58649"/>
            <a:ext cx="616204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四、输液滴注速度与时间的计算</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4224020" y="2708275"/>
            <a:ext cx="2600325" cy="47625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4584065" y="4148455"/>
            <a:ext cx="2695575" cy="466725"/>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五、常见输液故障的排除</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8" name="组合 17"/>
          <p:cNvGrpSpPr/>
          <p:nvPr>
            <p:custDataLst>
              <p:tags r:id="rId2"/>
            </p:custDataLst>
          </p:nvPr>
        </p:nvGrpSpPr>
        <p:grpSpPr>
          <a:xfrm>
            <a:off x="2091691" y="1202691"/>
            <a:ext cx="3193243" cy="2104716"/>
            <a:chOff x="1304924" y="3171825"/>
            <a:chExt cx="2647951" cy="1745305"/>
          </a:xfrm>
        </p:grpSpPr>
        <p:cxnSp>
          <p:nvCxnSpPr>
            <p:cNvPr id="9" name="直接连接符 8"/>
            <p:cNvCxnSpPr/>
            <p:nvPr>
              <p:custDataLst>
                <p:tags r:id="rId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6"/>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grpSp>
      <p:grpSp>
        <p:nvGrpSpPr>
          <p:cNvPr id="19" name="组合 18"/>
          <p:cNvGrpSpPr/>
          <p:nvPr>
            <p:custDataLst>
              <p:tags r:id="rId7"/>
            </p:custDataLst>
          </p:nvPr>
        </p:nvGrpSpPr>
        <p:grpSpPr>
          <a:xfrm>
            <a:off x="6655097" y="1202691"/>
            <a:ext cx="3193243" cy="2104716"/>
            <a:chOff x="1304924" y="3171825"/>
            <a:chExt cx="2647951" cy="1745305"/>
          </a:xfrm>
        </p:grpSpPr>
        <p:cxnSp>
          <p:nvCxnSpPr>
            <p:cNvPr id="20" name="直接连接符 19"/>
            <p:cNvCxnSpPr/>
            <p:nvPr>
              <p:custDataLst>
                <p:tags r:id="rId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 name="文本框 1"/>
            <p:cNvSpPr txBox="1"/>
            <p:nvPr>
              <p:custDataLst>
                <p:tags r:id="rId11"/>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grpSp>
      <p:grpSp>
        <p:nvGrpSpPr>
          <p:cNvPr id="36" name="组合 35"/>
          <p:cNvGrpSpPr/>
          <p:nvPr>
            <p:custDataLst>
              <p:tags r:id="rId12"/>
            </p:custDataLst>
          </p:nvPr>
        </p:nvGrpSpPr>
        <p:grpSpPr>
          <a:xfrm>
            <a:off x="2091691" y="3666165"/>
            <a:ext cx="3193243" cy="2104716"/>
            <a:chOff x="1304924" y="3171825"/>
            <a:chExt cx="2647951" cy="1745305"/>
          </a:xfrm>
        </p:grpSpPr>
        <p:cxnSp>
          <p:nvCxnSpPr>
            <p:cNvPr id="42" name="直接连接符 41"/>
            <p:cNvCxnSpPr/>
            <p:nvPr>
              <p:custDataLst>
                <p:tags r:id="rId1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6"/>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grpSp>
      <p:grpSp>
        <p:nvGrpSpPr>
          <p:cNvPr id="37" name="组合 36"/>
          <p:cNvGrpSpPr/>
          <p:nvPr>
            <p:custDataLst>
              <p:tags r:id="rId17"/>
            </p:custDataLst>
          </p:nvPr>
        </p:nvGrpSpPr>
        <p:grpSpPr>
          <a:xfrm>
            <a:off x="6655097" y="3666165"/>
            <a:ext cx="3193243" cy="2104716"/>
            <a:chOff x="1304924" y="3171825"/>
            <a:chExt cx="2647951" cy="1745305"/>
          </a:xfrm>
        </p:grpSpPr>
        <p:cxnSp>
          <p:nvCxnSpPr>
            <p:cNvPr id="38" name="直接连接符 37"/>
            <p:cNvCxnSpPr/>
            <p:nvPr>
              <p:custDataLst>
                <p:tags r:id="rId1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1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1"/>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D</a:t>
              </a:r>
              <a:endParaRPr lang="zh-CN" altLang="en-US" dirty="0"/>
            </a:p>
          </p:txBody>
        </p:sp>
      </p:grpSp>
      <p:sp>
        <p:nvSpPr>
          <p:cNvPr id="24" name="文本框 23"/>
          <p:cNvSpPr txBox="1"/>
          <p:nvPr>
            <p:custDataLst>
              <p:tags r:id="rId22"/>
            </p:custDataLst>
          </p:nvPr>
        </p:nvSpPr>
        <p:spPr>
          <a:xfrm>
            <a:off x="2128909" y="1215640"/>
            <a:ext cx="3156025" cy="1603251"/>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（一）溶液不滴</a:t>
            </a:r>
            <a:endParaRPr lang="zh-CN" altLang="en-US" sz="1800" spc="15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23"/>
            </p:custDataLst>
          </p:nvPr>
        </p:nvSpPr>
        <p:spPr>
          <a:xfrm>
            <a:off x="6654551" y="1215640"/>
            <a:ext cx="3193243" cy="1603251"/>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（二）滴管内液面过高</a:t>
            </a:r>
            <a:endParaRPr lang="zh-CN" altLang="en-US" sz="1800" spc="150">
              <a:solidFill>
                <a:srgbClr val="FFFFFF"/>
              </a:solidFill>
              <a:latin typeface="微软雅黑" panose="020B0503020204020204" charset="-122"/>
              <a:ea typeface="微软雅黑" panose="020B0503020204020204" charset="-122"/>
            </a:endParaRPr>
          </a:p>
        </p:txBody>
      </p:sp>
      <p:sp>
        <p:nvSpPr>
          <p:cNvPr id="26" name="文本框 25"/>
          <p:cNvSpPr txBox="1"/>
          <p:nvPr>
            <p:custDataLst>
              <p:tags r:id="rId24"/>
            </p:custDataLst>
          </p:nvPr>
        </p:nvSpPr>
        <p:spPr>
          <a:xfrm>
            <a:off x="2128060" y="3677520"/>
            <a:ext cx="3154230" cy="1603251"/>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（三）滴管内液面过低</a:t>
            </a:r>
            <a:endParaRPr lang="zh-CN" altLang="en-US" sz="1800" spc="150">
              <a:solidFill>
                <a:srgbClr val="FFFFFF"/>
              </a:solidFill>
              <a:latin typeface="微软雅黑" panose="020B0503020204020204" charset="-122"/>
              <a:ea typeface="微软雅黑" panose="020B0503020204020204" charset="-122"/>
            </a:endParaRPr>
          </a:p>
        </p:txBody>
      </p:sp>
      <p:sp>
        <p:nvSpPr>
          <p:cNvPr id="27" name="文本框 26"/>
          <p:cNvSpPr txBox="1"/>
          <p:nvPr>
            <p:custDataLst>
              <p:tags r:id="rId25"/>
            </p:custDataLst>
          </p:nvPr>
        </p:nvSpPr>
        <p:spPr>
          <a:xfrm>
            <a:off x="6650565" y="3677520"/>
            <a:ext cx="3193243" cy="1603251"/>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（四）滴管内液面自行下降</a:t>
            </a:r>
            <a:endParaRPr lang="zh-CN" altLang="en-US" sz="1800" spc="15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六、输液反应的防治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623570" y="980440"/>
            <a:ext cx="11099165" cy="5153660"/>
          </a:xfrm>
        </p:spPr>
        <p:txBody>
          <a:bodyPr vert="horz" wrap="square" lIns="121920" tIns="60960" rIns="121920" bIns="60960" anchor="t" anchorCtr="0">
            <a:noAutofit/>
          </a:bodyPr>
          <a:p>
            <a:pPr marL="0" indent="0" algn="just">
              <a:lnSpc>
                <a:spcPct val="120000"/>
              </a:lnSpc>
              <a:spcAft>
                <a:spcPts val="0"/>
              </a:spcAft>
              <a:buNone/>
            </a:pPr>
            <a:r>
              <a:rPr lang="zh-CN" altLang="en-US" sz="2000" dirty="0">
                <a:latin typeface="宋体" panose="02010600030101010101" pitchFamily="2" charset="-122"/>
              </a:rPr>
              <a:t>（一）发热反应（febrile reaction）</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1. 原因　因输入致热物质引起。多由于输入的溶液或药物制剂不纯、灭菌不彻底、保存不良、输液器具灭菌不严或被污染、输液过程中未能严格执行无菌操作所致。</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2. 症状　多发生于输液后数分钟至 1 小时，表现为发冷、寒战和发热。轻者体温在38℃左右，停止输液后数小时可自行恢复正常；严重者初起寒战，继之高热，体温可达41℃，并伴有头痛、恶心、呕吐、脉速等症状。</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3. 防治</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（1）输液前认真检查：包括药液的质量、有效期、输液器包装及灭菌日期，严格执行无菌操作。</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（2）反应轻者：可减慢滴速或停止输液，通知医生，注意观察体温变化。</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（3）反应严重者：立即停止输液，通知医生保留剩余溶液和输液器进行检测，查找原因。</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（4）对症处理：寒战时给予保暖，高热患者给予物理降温。密切观察生命体征，遵医嘱给予抗过敏药物或激素治疗。</a:t>
            </a:r>
            <a:endParaRPr lang="zh-CN" altLang="en-US" sz="2000" dirty="0">
              <a:latin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微软雅黑" panose="020B0503020204020204" charset="-122"/>
                <a:ea typeface="微软雅黑" panose="020B0503020204020204" charset="-122"/>
              </a:rPr>
              <a:t>目</a:t>
            </a:r>
            <a:endParaRPr lang="zh-CN" altLang="en-US" sz="9600" b="1">
              <a:solidFill>
                <a:srgbClr val="5A84AF"/>
              </a:solidFill>
              <a:latin typeface="微软雅黑" panose="020B0503020204020204" charset="-122"/>
              <a:ea typeface="微软雅黑" panose="020B0503020204020204" charset="-122"/>
            </a:endParaRPr>
          </a:p>
          <a:p>
            <a:r>
              <a:rPr lang="zh-CN" altLang="en-US" sz="9600" b="1">
                <a:solidFill>
                  <a:srgbClr val="5A84AF"/>
                </a:solidFill>
                <a:latin typeface="微软雅黑" panose="020B0503020204020204" charset="-122"/>
                <a:ea typeface="微软雅黑" panose="020B0503020204020204" charset="-122"/>
              </a:rPr>
              <a:t>录</a:t>
            </a:r>
            <a:endParaRPr lang="zh-CN" altLang="en-US" sz="9600" b="1">
              <a:solidFill>
                <a:srgbClr val="5A84AF"/>
              </a:solidFill>
              <a:latin typeface="微软雅黑" panose="020B0503020204020204" charset="-122"/>
              <a:ea typeface="微软雅黑" panose="020B0503020204020204"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第九章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给药护理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静脉输液与输血</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冷热疗法的应用</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常用标本的采集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病情观察与抢救技术</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离院护理</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医疗护理文件管理记录</a:t>
              </a:r>
              <a:endPar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六、输液反应的防治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623570" y="980440"/>
            <a:ext cx="11099165" cy="5153660"/>
          </a:xfrm>
        </p:spPr>
        <p:txBody>
          <a:bodyPr vert="horz" wrap="square" lIns="121920" tIns="60960" rIns="121920" bIns="60960" anchor="t" anchorCtr="0">
            <a:noAutofit/>
          </a:bodyPr>
          <a:p>
            <a:pPr marL="0" indent="0" algn="just">
              <a:lnSpc>
                <a:spcPct val="120000"/>
              </a:lnSpc>
              <a:spcAft>
                <a:spcPts val="0"/>
              </a:spcAft>
              <a:buNone/>
            </a:pPr>
            <a:r>
              <a:rPr lang="zh-CN" altLang="en-US" sz="2000" dirty="0">
                <a:latin typeface="宋体" panose="02010600030101010101" pitchFamily="2" charset="-122"/>
              </a:rPr>
              <a:t>（二）急性肺水肿（acute pulmonary edema）</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1. 原因</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（1）由于输液速度过快，短时间内输入过多液体，使循环血容量剧增，心脏负荷过重引起。</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（2）患者原有心肺功能不良，尤多见于急性左心衰竭患者。</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2. 症状　患者突然出现呼吸困难、胸闷、咳嗽、咯粉红色泡沫样痰，严重时痰液可从口鼻涌出；听诊肺部布满湿啰音，心率快且节律不齐。</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3. 防治</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（1）输液过程中密切观察患者情况，对老人、儿童、心肺功能不良的患者尤需注意控制滴注速度和输液量。</a:t>
            </a:r>
            <a:endParaRPr lang="zh-CN" altLang="en-US" sz="2000" dirty="0">
              <a:latin typeface="宋体" panose="02010600030101010101" pitchFamily="2" charset="-122"/>
            </a:endParaRPr>
          </a:p>
          <a:p>
            <a:pPr marL="0" indent="0" algn="just">
              <a:lnSpc>
                <a:spcPct val="120000"/>
              </a:lnSpc>
              <a:spcAft>
                <a:spcPts val="0"/>
              </a:spcAft>
              <a:buNone/>
            </a:pPr>
            <a:r>
              <a:rPr lang="zh-CN" altLang="en-US" sz="2000" dirty="0">
                <a:latin typeface="宋体" panose="02010600030101010101" pitchFamily="2" charset="-122"/>
              </a:rPr>
              <a:t>（2）出现上述症状时应立即停止输液并通知医生，进行紧急处理。病情允许时，使患者端坐，两腿下垂，以减少下肢静脉回流，减轻心脏负担。</a:t>
            </a:r>
            <a:endParaRPr lang="zh-CN" altLang="en-US" sz="2000" dirty="0">
              <a:latin typeface="宋体" panose="02010600030101010101" pitchFamily="2" charset="-122"/>
            </a:endParaRPr>
          </a:p>
          <a:p>
            <a:pPr marL="0" indent="0" algn="just">
              <a:lnSpc>
                <a:spcPct val="120000"/>
              </a:lnSpc>
              <a:spcAft>
                <a:spcPts val="0"/>
              </a:spcAft>
              <a:buNone/>
            </a:pPr>
            <a:endParaRPr lang="zh-CN" altLang="en-US" sz="2000" dirty="0">
              <a:latin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六、输液反应的防治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623570" y="1268730"/>
            <a:ext cx="11099165" cy="4636770"/>
          </a:xfrm>
        </p:spPr>
        <p:txBody>
          <a:bodyPr vert="horz" wrap="square" lIns="121920" tIns="60960" rIns="121920" bIns="60960" anchor="t" anchorCtr="0">
            <a:noAutofit/>
          </a:bodyPr>
          <a:p>
            <a:pPr marL="0" indent="0" algn="just">
              <a:lnSpc>
                <a:spcPct val="150000"/>
              </a:lnSpc>
              <a:spcAft>
                <a:spcPts val="0"/>
              </a:spcAft>
              <a:buNone/>
            </a:pPr>
            <a:r>
              <a:rPr lang="zh-CN" altLang="en-US" sz="2000" dirty="0">
                <a:latin typeface="宋体" panose="02010600030101010101" pitchFamily="2" charset="-122"/>
              </a:rPr>
              <a:t>（3）给予高流量氧气吸入（一般氧流量为 6～8 L/min），可提高肺泡内氧分压，增加氧的弥散；同时，湿化瓶内加入 20%～30% 的乙醇以湿化氧气，因乙醇能降低肺泡内泡沫的表面张力，使泡沫破裂消散，利于气体交换，改善低氧血症。</a:t>
            </a:r>
            <a:endParaRPr lang="zh-CN" altLang="en-US" sz="2000" dirty="0">
              <a:latin typeface="宋体" panose="02010600030101010101" pitchFamily="2" charset="-122"/>
            </a:endParaRPr>
          </a:p>
          <a:p>
            <a:pPr marL="0" indent="0" algn="just">
              <a:lnSpc>
                <a:spcPct val="150000"/>
              </a:lnSpc>
              <a:spcAft>
                <a:spcPts val="0"/>
              </a:spcAft>
              <a:buNone/>
            </a:pPr>
            <a:r>
              <a:rPr lang="zh-CN" altLang="en-US" sz="2000" dirty="0">
                <a:latin typeface="宋体" panose="02010600030101010101" pitchFamily="2" charset="-122"/>
              </a:rPr>
              <a:t>（4）遵医嘱给予镇静、平喘、强心、利尿和扩血管药物，以稳定患者情绪，舒张周围血管，加速体液排出，减少回心血量，减轻心脏负荷。</a:t>
            </a:r>
            <a:endParaRPr lang="zh-CN" altLang="en-US" sz="2000" dirty="0">
              <a:latin typeface="宋体" panose="02010600030101010101" pitchFamily="2" charset="-122"/>
            </a:endParaRPr>
          </a:p>
          <a:p>
            <a:pPr marL="0" indent="0" algn="just">
              <a:lnSpc>
                <a:spcPct val="150000"/>
              </a:lnSpc>
              <a:spcAft>
                <a:spcPts val="0"/>
              </a:spcAft>
              <a:buNone/>
            </a:pPr>
            <a:r>
              <a:rPr lang="zh-CN" altLang="en-US" sz="2000" dirty="0">
                <a:latin typeface="宋体" panose="02010600030101010101" pitchFamily="2" charset="-122"/>
              </a:rPr>
              <a:t>（5）必要时进行四肢轮流结扎，用橡胶止血带或血压计袖带适当加压四肢，以阻断静脉血流，但动脉血仍可通过；每 5～10 分钟轮流放松一侧肢体上的止血带，可有效减少静脉回心血量。症状缓解后，逐渐解除止血带。</a:t>
            </a:r>
            <a:endParaRPr lang="zh-CN" altLang="en-US" sz="2000" dirty="0">
              <a:latin typeface="宋体" panose="02010600030101010101" pitchFamily="2" charset="-122"/>
            </a:endParaRPr>
          </a:p>
          <a:p>
            <a:pPr marL="0" indent="0" algn="just">
              <a:lnSpc>
                <a:spcPct val="150000"/>
              </a:lnSpc>
              <a:spcAft>
                <a:spcPts val="0"/>
              </a:spcAft>
              <a:buNone/>
            </a:pPr>
            <a:r>
              <a:rPr lang="zh-CN" altLang="en-US" sz="2000" dirty="0">
                <a:latin typeface="宋体" panose="02010600030101010101" pitchFamily="2" charset="-122"/>
              </a:rPr>
              <a:t>（6）心理护理，安慰患者，解除其紧张情绪。</a:t>
            </a:r>
            <a:endParaRPr lang="zh-CN" altLang="en-US" sz="2000" dirty="0">
              <a:latin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六、输液反应的防治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551180" y="1196340"/>
            <a:ext cx="11099165" cy="4636770"/>
          </a:xfrm>
        </p:spPr>
        <p:txBody>
          <a:bodyPr vert="horz" wrap="square" lIns="121920" tIns="60960" rIns="121920" bIns="60960" anchor="t" anchorCtr="0">
            <a:noAutofit/>
          </a:bodyPr>
          <a:p>
            <a:pPr marL="0" indent="0" algn="just">
              <a:lnSpc>
                <a:spcPct val="120000"/>
              </a:lnSpc>
              <a:spcAft>
                <a:spcPts val="0"/>
              </a:spcAft>
              <a:buNone/>
            </a:pPr>
            <a:r>
              <a:rPr lang="zh-CN" altLang="en-US" sz="1800" dirty="0">
                <a:latin typeface="宋体" panose="02010600030101010101" pitchFamily="2" charset="-122"/>
              </a:rPr>
              <a:t>（三）静脉炎（phlebitis）</a:t>
            </a:r>
            <a:endParaRPr lang="zh-CN" altLang="en-US" sz="1800" dirty="0">
              <a:latin typeface="宋体" panose="02010600030101010101" pitchFamily="2" charset="-122"/>
            </a:endParaRPr>
          </a:p>
          <a:p>
            <a:pPr marL="0" indent="0" algn="just">
              <a:lnSpc>
                <a:spcPct val="120000"/>
              </a:lnSpc>
              <a:spcAft>
                <a:spcPts val="0"/>
              </a:spcAft>
              <a:buNone/>
            </a:pPr>
            <a:r>
              <a:rPr lang="zh-CN" altLang="en-US" sz="1800" dirty="0">
                <a:latin typeface="宋体" panose="02010600030101010101" pitchFamily="2" charset="-122"/>
              </a:rPr>
              <a:t>1. 原因　由于长期输注高浓度、刺激性较强的药液，或静脉内放置对血管有刺激的导管或置管时间过长，使局部静脉壁发生炎性反应；也可因输液过程中无菌操作不严，引起局部静脉感染所致。</a:t>
            </a:r>
            <a:endParaRPr lang="zh-CN" altLang="en-US" sz="1800" dirty="0">
              <a:latin typeface="宋体" panose="02010600030101010101" pitchFamily="2" charset="-122"/>
            </a:endParaRPr>
          </a:p>
          <a:p>
            <a:pPr marL="0" indent="0" algn="just">
              <a:lnSpc>
                <a:spcPct val="120000"/>
              </a:lnSpc>
              <a:spcAft>
                <a:spcPts val="0"/>
              </a:spcAft>
              <a:buNone/>
            </a:pPr>
            <a:r>
              <a:rPr lang="zh-CN" altLang="en-US" sz="1800" dirty="0">
                <a:latin typeface="宋体" panose="02010600030101010101" pitchFamily="2" charset="-122"/>
              </a:rPr>
              <a:t>2. 症状　沿静脉走向出现条索状红线，局部组织发红、肿胀、灼热、疼痛，有时伴畏寒、发热等全身症状。</a:t>
            </a:r>
            <a:endParaRPr lang="zh-CN" altLang="en-US" sz="1800" dirty="0">
              <a:latin typeface="宋体" panose="02010600030101010101" pitchFamily="2" charset="-122"/>
            </a:endParaRPr>
          </a:p>
          <a:p>
            <a:pPr marL="0" indent="0" algn="just">
              <a:lnSpc>
                <a:spcPct val="120000"/>
              </a:lnSpc>
              <a:spcAft>
                <a:spcPts val="0"/>
              </a:spcAft>
              <a:buNone/>
            </a:pPr>
            <a:r>
              <a:rPr lang="zh-CN" altLang="en-US" sz="1800" dirty="0">
                <a:latin typeface="宋体" panose="02010600030101010101" pitchFamily="2" charset="-122"/>
              </a:rPr>
              <a:t>3. 防治</a:t>
            </a:r>
            <a:endParaRPr lang="zh-CN" altLang="en-US" sz="1800" dirty="0">
              <a:latin typeface="宋体" panose="02010600030101010101" pitchFamily="2" charset="-122"/>
            </a:endParaRPr>
          </a:p>
          <a:p>
            <a:pPr marL="0" indent="0" algn="just">
              <a:lnSpc>
                <a:spcPct val="120000"/>
              </a:lnSpc>
              <a:spcAft>
                <a:spcPts val="0"/>
              </a:spcAft>
              <a:buNone/>
            </a:pPr>
            <a:r>
              <a:rPr lang="zh-CN" altLang="en-US" sz="1800" dirty="0">
                <a:latin typeface="宋体" panose="02010600030101010101" pitchFamily="2" charset="-122"/>
              </a:rPr>
              <a:t>（1）严格执行无菌操作，对血管壁有刺激性的药物应充分稀释后再应用，点滴速度宜慢，静脉内置管时间不宜过久。同时，有计划地更换输液部位，以保护静脉。</a:t>
            </a:r>
            <a:endParaRPr lang="zh-CN" altLang="en-US" sz="1800" dirty="0">
              <a:latin typeface="宋体" panose="02010600030101010101" pitchFamily="2" charset="-122"/>
            </a:endParaRPr>
          </a:p>
          <a:p>
            <a:pPr marL="0" indent="0" algn="just">
              <a:lnSpc>
                <a:spcPct val="120000"/>
              </a:lnSpc>
              <a:spcAft>
                <a:spcPts val="0"/>
              </a:spcAft>
              <a:buNone/>
            </a:pPr>
            <a:r>
              <a:rPr lang="zh-CN" altLang="en-US" sz="1800" dirty="0">
                <a:latin typeface="宋体" panose="02010600030101010101" pitchFamily="2" charset="-122"/>
              </a:rPr>
              <a:t>（2）停止在此部位输液，并将患肢抬高，制动。局部可用 50% 硫酸镁溶液湿热敷，每日 2 次，每次 20 分钟。</a:t>
            </a:r>
            <a:endParaRPr lang="zh-CN" altLang="en-US" sz="1800" dirty="0">
              <a:latin typeface="宋体" panose="02010600030101010101" pitchFamily="2" charset="-122"/>
            </a:endParaRPr>
          </a:p>
          <a:p>
            <a:pPr marL="0" indent="0" algn="just">
              <a:lnSpc>
                <a:spcPct val="120000"/>
              </a:lnSpc>
              <a:spcAft>
                <a:spcPts val="0"/>
              </a:spcAft>
              <a:buNone/>
            </a:pPr>
            <a:r>
              <a:rPr lang="zh-CN" altLang="en-US" sz="1800" dirty="0">
                <a:latin typeface="宋体" panose="02010600030101010101" pitchFamily="2" charset="-122"/>
              </a:rPr>
              <a:t>（3）超短波理疗：每日 1 次，每次 15～20 分钟。</a:t>
            </a:r>
            <a:endParaRPr lang="zh-CN" altLang="en-US" sz="1800" dirty="0">
              <a:latin typeface="宋体" panose="02010600030101010101" pitchFamily="2" charset="-122"/>
            </a:endParaRPr>
          </a:p>
          <a:p>
            <a:pPr marL="0" indent="0" algn="just">
              <a:lnSpc>
                <a:spcPct val="120000"/>
              </a:lnSpc>
              <a:spcAft>
                <a:spcPts val="0"/>
              </a:spcAft>
              <a:buNone/>
            </a:pPr>
            <a:r>
              <a:rPr lang="zh-CN" altLang="en-US" sz="1800" dirty="0">
                <a:latin typeface="宋体" panose="02010600030101010101" pitchFamily="2" charset="-122"/>
              </a:rPr>
              <a:t>（4）中药治疗：将如意金黄散加醋调成糊状，局部外敷，每日 2 次，具有清热、止痛、消肿的作用。</a:t>
            </a:r>
            <a:endParaRPr lang="zh-CN" altLang="en-US" sz="1800" dirty="0">
              <a:latin typeface="宋体" panose="02010600030101010101" pitchFamily="2" charset="-122"/>
            </a:endParaRPr>
          </a:p>
          <a:p>
            <a:pPr marL="0" indent="0" algn="just">
              <a:lnSpc>
                <a:spcPct val="120000"/>
              </a:lnSpc>
              <a:spcAft>
                <a:spcPts val="0"/>
              </a:spcAft>
              <a:buNone/>
            </a:pPr>
            <a:r>
              <a:rPr lang="zh-CN" altLang="en-US" sz="1800" dirty="0">
                <a:latin typeface="宋体" panose="02010600030101010101" pitchFamily="2" charset="-122"/>
              </a:rPr>
              <a:t>（5）如合并感染，遵医嘱给予抗生素治疗。</a:t>
            </a:r>
            <a:endParaRPr lang="zh-CN" altLang="en-US" sz="1800" dirty="0">
              <a:latin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六、输液反应的防治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479425" y="1052830"/>
            <a:ext cx="7798435" cy="4636770"/>
          </a:xfrm>
        </p:spPr>
        <p:txBody>
          <a:bodyPr vert="horz" wrap="square" lIns="121920" tIns="60960" rIns="121920" bIns="60960" anchor="t" anchorCtr="0">
            <a:noAutofit/>
          </a:bodyPr>
          <a:p>
            <a:pPr marL="0" indent="0" algn="just">
              <a:lnSpc>
                <a:spcPct val="150000"/>
              </a:lnSpc>
              <a:spcAft>
                <a:spcPts val="0"/>
              </a:spcAft>
              <a:buNone/>
            </a:pPr>
            <a:r>
              <a:rPr lang="zh-CN" altLang="en-US" sz="1800" dirty="0">
                <a:latin typeface="宋体" panose="02010600030101010101" pitchFamily="2" charset="-122"/>
              </a:rPr>
              <a:t>（四）空气栓塞（air embolism）</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1. 原因</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（1）输液管内空气未排尽，导管连接不紧，有漏气。</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（2）加压输液、输血时无人守护，液体输完未及时更换药液或拔针，均有发生空气栓塞的危险。</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2. 症状　由于进入静脉的空气形成气栓，随血流首先到达右心房，然后进入右心室。如空气量少，则被右心室血液压入肺动脉并分散到小动脉内，最后经毛细血管吸收，损害较小；如进入的空气量大，空气在右心室内阻塞肺动脉入口（见图 10−1−6），使血液不能进入肺内进行气体交换，引起机体严重缺氧而猝死。患者有突发性胸闷或胸骨后疼痛，随之出现呼吸困难和严重发绀，有濒死感。听诊心前区可闻及响亮持续的“水泡声”，心电图呈现心肌缺血和急性肺源性心脏病的波形。</a:t>
            </a:r>
            <a:endParaRPr lang="zh-CN" altLang="en-US" sz="1800" dirty="0">
              <a:latin typeface="宋体" panose="02010600030101010101" pitchFamily="2" charset="-122"/>
            </a:endParaRPr>
          </a:p>
        </p:txBody>
      </p:sp>
      <p:pic>
        <p:nvPicPr>
          <p:cNvPr id="2" name="图片 1"/>
          <p:cNvPicPr>
            <a:picLocks noChangeAspect="1"/>
          </p:cNvPicPr>
          <p:nvPr>
            <p:custDataLst>
              <p:tags r:id="rId3"/>
            </p:custDataLst>
          </p:nvPr>
        </p:nvPicPr>
        <p:blipFill>
          <a:blip r:embed="rId4"/>
          <a:stretch>
            <a:fillRect/>
          </a:stretch>
        </p:blipFill>
        <p:spPr>
          <a:xfrm>
            <a:off x="8616315" y="2637155"/>
            <a:ext cx="3000375" cy="2600325"/>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六、输液反应的防治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479425" y="981075"/>
            <a:ext cx="7914005" cy="4636770"/>
          </a:xfrm>
        </p:spPr>
        <p:txBody>
          <a:bodyPr vert="horz" wrap="square" lIns="121920" tIns="60960" rIns="121920" bIns="60960" anchor="t" anchorCtr="0">
            <a:noAutofit/>
          </a:bodyPr>
          <a:p>
            <a:pPr marL="0" indent="0" algn="just">
              <a:lnSpc>
                <a:spcPct val="150000"/>
              </a:lnSpc>
              <a:spcAft>
                <a:spcPts val="0"/>
              </a:spcAft>
              <a:buNone/>
            </a:pPr>
            <a:r>
              <a:rPr lang="zh-CN" altLang="en-US" sz="1800" dirty="0">
                <a:latin typeface="宋体" panose="02010600030101010101" pitchFamily="2" charset="-122"/>
              </a:rPr>
              <a:t>3. 防治</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（1）输液前认真检查输液器质量，排尽输液管内空气。</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（2）输液过程中加强巡视，输液中及时更换输液瓶或添加药液，输液完毕及时拔针。加压输液时应有专人在旁守护。</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（3）出现上述症状立即停输，通知医生，配合抢救，安慰患者，减轻患者恐惧感。帮助患者取左侧、头低脚高卧位。该体位可使肺动脉的位置低于右心室，使气泡浮向右心室心尖部，避开肺动脉入口（见图 10−1−7），随着心脏搏动，将空气混成泡沫，分次小量进入肺动脉内，逐渐被吸收。</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（4）给予高流量氧气吸入，提高患者的血氧浓度，纠正缺氧。有条件者可通过中心静脉导管抽出空气。</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（5）严密观察患者的病情变化，如发现异常及时对症处理。</a:t>
            </a:r>
            <a:endParaRPr lang="zh-CN" altLang="en-US" sz="1800" dirty="0">
              <a:latin typeface="宋体" panose="02010600030101010101" pitchFamily="2" charset="-122"/>
            </a:endParaRPr>
          </a:p>
        </p:txBody>
      </p:sp>
      <p:pic>
        <p:nvPicPr>
          <p:cNvPr id="3" name="图片 2"/>
          <p:cNvPicPr>
            <a:picLocks noChangeAspect="1"/>
          </p:cNvPicPr>
          <p:nvPr>
            <p:custDataLst>
              <p:tags r:id="rId3"/>
            </p:custDataLst>
          </p:nvPr>
        </p:nvPicPr>
        <p:blipFill>
          <a:blip r:embed="rId4"/>
          <a:stretch>
            <a:fillRect/>
          </a:stretch>
        </p:blipFill>
        <p:spPr>
          <a:xfrm>
            <a:off x="8688070" y="2348865"/>
            <a:ext cx="3086100" cy="2466975"/>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六、输液反应的防治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479425" y="981075"/>
            <a:ext cx="11095990" cy="4636770"/>
          </a:xfrm>
        </p:spPr>
        <p:txBody>
          <a:bodyPr vert="horz" wrap="square" lIns="121920" tIns="60960" rIns="121920" bIns="60960" anchor="t" anchorCtr="0">
            <a:noAutofit/>
          </a:bodyPr>
          <a:p>
            <a:pPr marL="0" indent="0" algn="just">
              <a:lnSpc>
                <a:spcPct val="150000"/>
              </a:lnSpc>
              <a:spcAft>
                <a:spcPts val="0"/>
              </a:spcAft>
              <a:buNone/>
            </a:pPr>
            <a:r>
              <a:rPr lang="zh-CN" altLang="en-US" sz="1800" dirty="0">
                <a:latin typeface="宋体" panose="02010600030101010101" pitchFamily="2" charset="-122"/>
              </a:rPr>
              <a:t>（五）输液微粒污染</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1. 概念</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（1）输液微粒：是指输入液体中的非代谢性颗粒杂质，其直径一般为 1～15 μm ，有的可达 50～300 μm。</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（2）输液微粒污染：是指在输液过程中，将输液微粒带入人体内，对机体造成严重危害的过程。</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2. 微粒污染的危害</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（1）直接堵塞血管，引起局部组织缺血缺氧，甚至坏死。</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（2）红细胞聚集在微粒上形成血栓，引起血管栓塞和静脉炎。</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（3）进入肺毛细血管，引起巨噬细胞增殖，形成肺内肉芽肿。</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（4）引起血小板减少和过敏反应。</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（5）刺激组织发生炎症或形成肿块。</a:t>
            </a:r>
            <a:endParaRPr lang="zh-CN" altLang="en-US" sz="1800" dirty="0">
              <a:latin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六、输液反应的防治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479425" y="981075"/>
            <a:ext cx="11095990" cy="600075"/>
          </a:xfrm>
        </p:spPr>
        <p:txBody>
          <a:bodyPr vert="horz" wrap="square" lIns="121920" tIns="60960" rIns="121920" bIns="60960" anchor="t" anchorCtr="0">
            <a:noAutofit/>
          </a:bodyPr>
          <a:p>
            <a:pPr marL="0" indent="0" algn="just">
              <a:lnSpc>
                <a:spcPct val="150000"/>
              </a:lnSpc>
              <a:spcAft>
                <a:spcPts val="0"/>
              </a:spcAft>
              <a:buNone/>
            </a:pPr>
            <a:r>
              <a:rPr lang="zh-CN" altLang="en-US" sz="1800" dirty="0">
                <a:latin typeface="宋体" panose="02010600030101010101" pitchFamily="2" charset="-122"/>
              </a:rPr>
              <a:t>3. 输液微粒的来源</a:t>
            </a:r>
            <a:endParaRPr lang="zh-CN" altLang="en-US" sz="1800" dirty="0">
              <a:latin typeface="宋体" panose="02010600030101010101" pitchFamily="2" charset="-122"/>
            </a:endParaRPr>
          </a:p>
        </p:txBody>
      </p:sp>
      <p:sp>
        <p:nvSpPr>
          <p:cNvPr id="16" name="直角三角形 15"/>
          <p:cNvSpPr/>
          <p:nvPr>
            <p:custDataLst>
              <p:tags r:id="rId3"/>
            </p:custDataLst>
          </p:nvPr>
        </p:nvSpPr>
        <p:spPr>
          <a:xfrm rot="16200000" flipH="1" flipV="1">
            <a:off x="10818672" y="3749218"/>
            <a:ext cx="116270"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7" name="直角三角形 16"/>
          <p:cNvSpPr/>
          <p:nvPr>
            <p:custDataLst>
              <p:tags r:id="rId4"/>
            </p:custDataLst>
          </p:nvPr>
        </p:nvSpPr>
        <p:spPr>
          <a:xfrm rot="5400000" flipH="1">
            <a:off x="10819125" y="2818177"/>
            <a:ext cx="115362"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8" name="任意多边形 17"/>
          <p:cNvSpPr/>
          <p:nvPr>
            <p:custDataLst>
              <p:tags r:id="rId5"/>
            </p:custDataLst>
          </p:nvPr>
        </p:nvSpPr>
        <p:spPr>
          <a:xfrm flipH="1">
            <a:off x="6680204" y="2839968"/>
            <a:ext cx="4194044" cy="108696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19" name="任意多边形 18"/>
          <p:cNvSpPr/>
          <p:nvPr>
            <p:custDataLst>
              <p:tags r:id="rId6"/>
            </p:custDataLst>
          </p:nvPr>
        </p:nvSpPr>
        <p:spPr>
          <a:xfrm flipH="1">
            <a:off x="9510413" y="2973275"/>
            <a:ext cx="1466376" cy="820351"/>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任意多边形 19"/>
          <p:cNvSpPr/>
          <p:nvPr>
            <p:custDataLst>
              <p:tags r:id="rId7"/>
            </p:custDataLst>
          </p:nvPr>
        </p:nvSpPr>
        <p:spPr>
          <a:xfrm flipH="1">
            <a:off x="6198248" y="2839968"/>
            <a:ext cx="481956" cy="108696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22" name="直角三角形 21"/>
          <p:cNvSpPr/>
          <p:nvPr>
            <p:custDataLst>
              <p:tags r:id="rId8"/>
            </p:custDataLst>
          </p:nvPr>
        </p:nvSpPr>
        <p:spPr>
          <a:xfrm rot="5400000" flipV="1">
            <a:off x="1278214" y="4817259"/>
            <a:ext cx="116270"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 name="直角三角形 1"/>
          <p:cNvSpPr/>
          <p:nvPr>
            <p:custDataLst>
              <p:tags r:id="rId9"/>
            </p:custDataLst>
          </p:nvPr>
        </p:nvSpPr>
        <p:spPr>
          <a:xfrm rot="16200000">
            <a:off x="1278670" y="3886218"/>
            <a:ext cx="115362"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4" name="任意多边形 23"/>
          <p:cNvSpPr/>
          <p:nvPr>
            <p:custDataLst>
              <p:tags r:id="rId10"/>
            </p:custDataLst>
          </p:nvPr>
        </p:nvSpPr>
        <p:spPr>
          <a:xfrm>
            <a:off x="1354773" y="3908009"/>
            <a:ext cx="4194044" cy="108696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25" name="任意多边形 24"/>
          <p:cNvSpPr/>
          <p:nvPr>
            <p:custDataLst>
              <p:tags r:id="rId11"/>
            </p:custDataLst>
          </p:nvPr>
        </p:nvSpPr>
        <p:spPr>
          <a:xfrm>
            <a:off x="1236368" y="4041316"/>
            <a:ext cx="1466376" cy="820351"/>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任意多边形 25"/>
          <p:cNvSpPr/>
          <p:nvPr>
            <p:custDataLst>
              <p:tags r:id="rId12"/>
            </p:custDataLst>
          </p:nvPr>
        </p:nvSpPr>
        <p:spPr>
          <a:xfrm>
            <a:off x="5532953" y="3908009"/>
            <a:ext cx="481956" cy="108696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28" name="直角三角形 27"/>
          <p:cNvSpPr/>
          <p:nvPr>
            <p:custDataLst>
              <p:tags r:id="rId13"/>
            </p:custDataLst>
          </p:nvPr>
        </p:nvSpPr>
        <p:spPr>
          <a:xfrm rot="16200000" flipH="1" flipV="1">
            <a:off x="10818672" y="5885299"/>
            <a:ext cx="116270"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9" name="直角三角形 28"/>
          <p:cNvSpPr/>
          <p:nvPr>
            <p:custDataLst>
              <p:tags r:id="rId14"/>
            </p:custDataLst>
          </p:nvPr>
        </p:nvSpPr>
        <p:spPr>
          <a:xfrm rot="5400000" flipH="1">
            <a:off x="10819125" y="4954258"/>
            <a:ext cx="115362"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30" name="任意多边形 29"/>
          <p:cNvSpPr/>
          <p:nvPr>
            <p:custDataLst>
              <p:tags r:id="rId15"/>
            </p:custDataLst>
          </p:nvPr>
        </p:nvSpPr>
        <p:spPr>
          <a:xfrm flipH="1">
            <a:off x="6680204" y="4976049"/>
            <a:ext cx="4194044" cy="108696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31" name="任意多边形 30"/>
          <p:cNvSpPr/>
          <p:nvPr>
            <p:custDataLst>
              <p:tags r:id="rId16"/>
            </p:custDataLst>
          </p:nvPr>
        </p:nvSpPr>
        <p:spPr>
          <a:xfrm flipH="1">
            <a:off x="9510413" y="5109356"/>
            <a:ext cx="1466376" cy="820351"/>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69A35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任意多边形 31"/>
          <p:cNvSpPr/>
          <p:nvPr>
            <p:custDataLst>
              <p:tags r:id="rId17"/>
            </p:custDataLst>
          </p:nvPr>
        </p:nvSpPr>
        <p:spPr>
          <a:xfrm flipH="1">
            <a:off x="6198248" y="4976049"/>
            <a:ext cx="481956" cy="108696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36" name="直角三角形 35"/>
          <p:cNvSpPr/>
          <p:nvPr>
            <p:custDataLst>
              <p:tags r:id="rId18"/>
            </p:custDataLst>
          </p:nvPr>
        </p:nvSpPr>
        <p:spPr>
          <a:xfrm rot="5400000" flipV="1">
            <a:off x="1113577" y="2732403"/>
            <a:ext cx="119980" cy="206340"/>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37" name="直角三角形 36"/>
          <p:cNvSpPr/>
          <p:nvPr>
            <p:custDataLst>
              <p:tags r:id="rId19"/>
            </p:custDataLst>
          </p:nvPr>
        </p:nvSpPr>
        <p:spPr>
          <a:xfrm rot="16200000">
            <a:off x="1114047" y="1771656"/>
            <a:ext cx="119043" cy="206340"/>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38" name="任意多边形 8"/>
          <p:cNvSpPr/>
          <p:nvPr>
            <p:custDataLst>
              <p:tags r:id="rId20"/>
            </p:custDataLst>
          </p:nvPr>
        </p:nvSpPr>
        <p:spPr>
          <a:xfrm>
            <a:off x="1176208" y="1794142"/>
            <a:ext cx="4327864" cy="1121647"/>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41" name="任意多边形 10"/>
          <p:cNvSpPr/>
          <p:nvPr>
            <p:custDataLst>
              <p:tags r:id="rId21"/>
            </p:custDataLst>
          </p:nvPr>
        </p:nvSpPr>
        <p:spPr>
          <a:xfrm>
            <a:off x="1070395" y="1931703"/>
            <a:ext cx="1513164" cy="846526"/>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任意多边形 7"/>
          <p:cNvSpPr/>
          <p:nvPr>
            <p:custDataLst>
              <p:tags r:id="rId22"/>
            </p:custDataLst>
          </p:nvPr>
        </p:nvSpPr>
        <p:spPr>
          <a:xfrm>
            <a:off x="5504072" y="1794142"/>
            <a:ext cx="497334" cy="1121647"/>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44" name="文本框 43"/>
          <p:cNvSpPr txBox="1"/>
          <p:nvPr>
            <p:custDataLst>
              <p:tags r:id="rId23"/>
            </p:custDataLst>
          </p:nvPr>
        </p:nvSpPr>
        <p:spPr>
          <a:xfrm>
            <a:off x="1146239" y="2066070"/>
            <a:ext cx="1361477" cy="577792"/>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a:t>
            </a:r>
            <a:r>
              <a:rPr lang="en-US" altLang="zh-CN" sz="2000" b="1" spc="300">
                <a:solidFill>
                  <a:sysClr val="window" lastClr="FFFFFF"/>
                </a:solidFill>
                <a:latin typeface="Arial" panose="020B0604020202020204" pitchFamily="34" charset="0"/>
                <a:ea typeface="微软雅黑" panose="020B0503020204020204" charset="-122"/>
              </a:rPr>
              <a:t>1</a:t>
            </a:r>
            <a:r>
              <a:rPr lang="zh-CN" altLang="en-US" sz="2000" b="1" spc="300">
                <a:solidFill>
                  <a:sysClr val="window" lastClr="FFFFFF"/>
                </a:solidFill>
                <a:latin typeface="Arial" panose="020B0604020202020204" pitchFamily="34" charset="0"/>
                <a:ea typeface="微软雅黑" panose="020B0503020204020204" charset="-122"/>
              </a:rPr>
              <a:t>)</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45" name="文本框 44"/>
          <p:cNvSpPr txBox="1"/>
          <p:nvPr>
            <p:custDataLst>
              <p:tags r:id="rId24"/>
            </p:custDataLst>
          </p:nvPr>
        </p:nvSpPr>
        <p:spPr>
          <a:xfrm>
            <a:off x="5591489" y="2095535"/>
            <a:ext cx="322501" cy="518860"/>
          </a:xfrm>
          <a:prstGeom prst="rect">
            <a:avLst/>
          </a:prstGeom>
          <a:noFill/>
        </p:spPr>
        <p:txBody>
          <a:bodyPr wrap="square" rtlCol="0">
            <a:normAutofit/>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A</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54" name="文本框 53"/>
          <p:cNvSpPr txBox="1"/>
          <p:nvPr>
            <p:custDataLst>
              <p:tags r:id="rId25"/>
            </p:custDataLst>
          </p:nvPr>
        </p:nvSpPr>
        <p:spPr>
          <a:xfrm>
            <a:off x="6277976" y="3124020"/>
            <a:ext cx="322501" cy="518860"/>
          </a:xfrm>
          <a:prstGeom prst="rect">
            <a:avLst/>
          </a:prstGeom>
          <a:noFill/>
        </p:spPr>
        <p:txBody>
          <a:bodyPr wrap="square" rtlCol="0">
            <a:normAutofit/>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B</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55" name="文本框 54"/>
          <p:cNvSpPr txBox="1"/>
          <p:nvPr>
            <p:custDataLst>
              <p:tags r:id="rId26"/>
            </p:custDataLst>
          </p:nvPr>
        </p:nvSpPr>
        <p:spPr>
          <a:xfrm>
            <a:off x="5612681" y="4192061"/>
            <a:ext cx="322501" cy="518860"/>
          </a:xfrm>
          <a:prstGeom prst="rect">
            <a:avLst/>
          </a:prstGeom>
          <a:noFill/>
        </p:spPr>
        <p:txBody>
          <a:bodyPr wrap="square" rtlCol="0">
            <a:normAutofit/>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C</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56" name="文本框 55"/>
          <p:cNvSpPr txBox="1"/>
          <p:nvPr>
            <p:custDataLst>
              <p:tags r:id="rId27"/>
            </p:custDataLst>
          </p:nvPr>
        </p:nvSpPr>
        <p:spPr>
          <a:xfrm>
            <a:off x="6277976" y="5260101"/>
            <a:ext cx="322501" cy="518860"/>
          </a:xfrm>
          <a:prstGeom prst="rect">
            <a:avLst/>
          </a:prstGeom>
          <a:noFill/>
        </p:spPr>
        <p:txBody>
          <a:bodyPr wrap="square" rtlCol="0">
            <a:normAutofit/>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D</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57" name="文本框 56"/>
          <p:cNvSpPr txBox="1"/>
          <p:nvPr>
            <p:custDataLst>
              <p:tags r:id="rId28"/>
            </p:custDataLst>
          </p:nvPr>
        </p:nvSpPr>
        <p:spPr>
          <a:xfrm>
            <a:off x="9562863" y="3094554"/>
            <a:ext cx="1361477" cy="577792"/>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a:t>
            </a:r>
            <a:r>
              <a:rPr lang="en-US" altLang="zh-CN" sz="2000" b="1" spc="300">
                <a:solidFill>
                  <a:sysClr val="window" lastClr="FFFFFF"/>
                </a:solidFill>
                <a:latin typeface="Arial" panose="020B0604020202020204" pitchFamily="34" charset="0"/>
                <a:ea typeface="微软雅黑" panose="020B0503020204020204" charset="-122"/>
              </a:rPr>
              <a:t>2</a:t>
            </a:r>
            <a:r>
              <a:rPr lang="zh-CN" altLang="en-US" sz="2000" b="1" spc="300">
                <a:solidFill>
                  <a:sysClr val="window" lastClr="FFFFFF"/>
                </a:solidFill>
                <a:latin typeface="Arial" panose="020B0604020202020204" pitchFamily="34" charset="0"/>
                <a:ea typeface="微软雅黑" panose="020B0503020204020204" charset="-122"/>
              </a:rPr>
              <a:t>)</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58" name="文本框 57"/>
          <p:cNvSpPr txBox="1"/>
          <p:nvPr>
            <p:custDataLst>
              <p:tags r:id="rId29"/>
            </p:custDataLst>
          </p:nvPr>
        </p:nvSpPr>
        <p:spPr>
          <a:xfrm>
            <a:off x="9562863" y="5230635"/>
            <a:ext cx="1361477" cy="577792"/>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a:t>
            </a:r>
            <a:r>
              <a:rPr lang="en-US" altLang="zh-CN" sz="2000" b="1" spc="300">
                <a:solidFill>
                  <a:sysClr val="window" lastClr="FFFFFF"/>
                </a:solidFill>
                <a:latin typeface="Arial" panose="020B0604020202020204" pitchFamily="34" charset="0"/>
                <a:ea typeface="微软雅黑" panose="020B0503020204020204" charset="-122"/>
              </a:rPr>
              <a:t>4</a:t>
            </a:r>
            <a:r>
              <a:rPr lang="zh-CN" altLang="en-US" sz="2000" b="1" spc="300">
                <a:solidFill>
                  <a:sysClr val="window" lastClr="FFFFFF"/>
                </a:solidFill>
                <a:latin typeface="Arial" panose="020B0604020202020204" pitchFamily="34" charset="0"/>
                <a:ea typeface="微软雅黑" panose="020B0503020204020204" charset="-122"/>
              </a:rPr>
              <a:t>)</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59" name="文本框 58"/>
          <p:cNvSpPr txBox="1"/>
          <p:nvPr>
            <p:custDataLst>
              <p:tags r:id="rId30"/>
            </p:custDataLst>
          </p:nvPr>
        </p:nvSpPr>
        <p:spPr>
          <a:xfrm>
            <a:off x="1288818" y="4162595"/>
            <a:ext cx="1361477" cy="577792"/>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a:t>
            </a:r>
            <a:r>
              <a:rPr lang="en-US" altLang="zh-CN" sz="2000" b="1" spc="300">
                <a:solidFill>
                  <a:sysClr val="window" lastClr="FFFFFF"/>
                </a:solidFill>
                <a:latin typeface="Arial" panose="020B0604020202020204" pitchFamily="34" charset="0"/>
                <a:ea typeface="微软雅黑" panose="020B0503020204020204" charset="-122"/>
              </a:rPr>
              <a:t>3</a:t>
            </a:r>
            <a:r>
              <a:rPr lang="zh-CN" altLang="en-US" sz="2000" b="1" spc="300">
                <a:solidFill>
                  <a:sysClr val="window" lastClr="FFFFFF"/>
                </a:solidFill>
                <a:latin typeface="Arial" panose="020B0604020202020204" pitchFamily="34" charset="0"/>
                <a:ea typeface="微软雅黑" panose="020B0503020204020204" charset="-122"/>
              </a:rPr>
              <a:t>)</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0" name="矩形 59"/>
          <p:cNvSpPr/>
          <p:nvPr>
            <p:custDataLst>
              <p:tags r:id="rId31"/>
            </p:custDataLst>
          </p:nvPr>
        </p:nvSpPr>
        <p:spPr>
          <a:xfrm>
            <a:off x="6692490" y="2960187"/>
            <a:ext cx="2855413" cy="846526"/>
          </a:xfrm>
          <a:prstGeom prst="rect">
            <a:avLst/>
          </a:prstGeom>
        </p:spPr>
        <p:txBody>
          <a:bodyPr wrap="square" anchor="ctr">
            <a:noAutofit/>
          </a:bodyPr>
          <a:p>
            <a:pPr algn="just">
              <a:lnSpc>
                <a:spcPct val="120000"/>
              </a:lnSpc>
            </a:pP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（2）药液容器、瓶塞不洁净或液体存放过久，玻璃瓶内壁及橡胶塞受药液长久浸泡腐蚀剥落形成微粒。</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custDataLst>
              <p:tags r:id="rId32"/>
            </p:custDataLst>
          </p:nvPr>
        </p:nvSpPr>
        <p:spPr>
          <a:xfrm>
            <a:off x="6677336" y="5096268"/>
            <a:ext cx="2855413" cy="846526"/>
          </a:xfrm>
          <a:prstGeom prst="rect">
            <a:avLst/>
          </a:prstGeom>
        </p:spPr>
        <p:txBody>
          <a:bodyPr wrap="square" anchor="ctr">
            <a:normAutofit lnSpcReduction="10000"/>
          </a:bodyPr>
          <a:p>
            <a:pPr>
              <a:lnSpc>
                <a:spcPct val="120000"/>
              </a:lnSpc>
            </a:pPr>
            <a:r>
              <a:rPr lang="zh-CN" altLang="en-US" sz="1400" spc="150">
                <a:solidFill>
                  <a:schemeClr val="tx1"/>
                </a:solidFill>
                <a:latin typeface="Arial" panose="020B0604020202020204" pitchFamily="34" charset="0"/>
                <a:ea typeface="微软雅黑" panose="020B0503020204020204" charset="-122"/>
                <a:sym typeface="Arial" panose="020B0604020202020204" pitchFamily="34" charset="0"/>
              </a:rPr>
              <a:t>（4）药液准备中的污染，如切割安瓿、开瓶塞、反复穿刺瓶塞及输液环境不洁等。</a:t>
            </a:r>
            <a:endParaRPr lang="zh-CN" altLang="en-US" sz="1400"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2" name="矩形 61"/>
          <p:cNvSpPr/>
          <p:nvPr>
            <p:custDataLst>
              <p:tags r:id="rId33"/>
            </p:custDataLst>
          </p:nvPr>
        </p:nvSpPr>
        <p:spPr>
          <a:xfrm>
            <a:off x="2693404" y="4028228"/>
            <a:ext cx="2855413" cy="846526"/>
          </a:xfrm>
          <a:prstGeom prst="rect">
            <a:avLst/>
          </a:prstGeom>
        </p:spPr>
        <p:txBody>
          <a:bodyPr wrap="square" anchor="ctr">
            <a:normAutofit/>
          </a:bodyPr>
          <a:p>
            <a:pPr>
              <a:lnSpc>
                <a:spcPct val="120000"/>
              </a:lnSpc>
            </a:pPr>
            <a:r>
              <a:rPr lang="zh-CN" altLang="en-US" sz="1400" spc="150">
                <a:solidFill>
                  <a:schemeClr val="tx1"/>
                </a:solidFill>
                <a:latin typeface="Arial" panose="020B0604020202020204" pitchFamily="34" charset="0"/>
                <a:ea typeface="微软雅黑" panose="020B0503020204020204" charset="-122"/>
                <a:sym typeface="Arial" panose="020B0604020202020204" pitchFamily="34" charset="0"/>
              </a:rPr>
              <a:t>（3）输液器与注射器不洁净。</a:t>
            </a:r>
            <a:endParaRPr lang="zh-CN" altLang="en-US" sz="1400"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3" name="矩形 62"/>
          <p:cNvSpPr/>
          <p:nvPr>
            <p:custDataLst>
              <p:tags r:id="rId34"/>
            </p:custDataLst>
          </p:nvPr>
        </p:nvSpPr>
        <p:spPr>
          <a:xfrm>
            <a:off x="2648659" y="1934496"/>
            <a:ext cx="2855413" cy="846526"/>
          </a:xfrm>
          <a:prstGeom prst="rect">
            <a:avLst/>
          </a:prstGeom>
        </p:spPr>
        <p:txBody>
          <a:bodyPr wrap="square" anchor="ctr">
            <a:normAutofit lnSpcReduction="10000"/>
          </a:bodyPr>
          <a:p>
            <a:pPr>
              <a:lnSpc>
                <a:spcPct val="120000"/>
              </a:lnSpc>
            </a:pPr>
            <a:r>
              <a:rPr lang="zh-CN" altLang="en-US" sz="1400" spc="150">
                <a:solidFill>
                  <a:schemeClr val="tx1"/>
                </a:solidFill>
                <a:latin typeface="Arial" panose="020B0604020202020204" pitchFamily="34" charset="0"/>
                <a:ea typeface="微软雅黑" panose="020B0503020204020204" charset="-122"/>
                <a:sym typeface="Arial" panose="020B0604020202020204" pitchFamily="34" charset="0"/>
              </a:rPr>
              <a:t>（1）药剂生产过程混入异物，如水、空气、材料及生产工艺中的污染。</a:t>
            </a:r>
            <a:endParaRPr lang="zh-CN" altLang="en-US" sz="1400"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01256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六、输液反应的防治</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479425" y="908685"/>
            <a:ext cx="11095990" cy="4636770"/>
          </a:xfrm>
        </p:spPr>
        <p:txBody>
          <a:bodyPr vert="horz" wrap="square" lIns="121920" tIns="60960" rIns="121920" bIns="60960" anchor="t" anchorCtr="0">
            <a:noAutofit/>
          </a:bodyPr>
          <a:p>
            <a:pPr marL="0" indent="0" algn="just">
              <a:lnSpc>
                <a:spcPct val="150000"/>
              </a:lnSpc>
              <a:spcAft>
                <a:spcPts val="0"/>
              </a:spcAft>
              <a:buNone/>
            </a:pPr>
            <a:r>
              <a:rPr lang="zh-CN" altLang="en-US" sz="1800" dirty="0">
                <a:latin typeface="宋体" panose="02010600030101010101" pitchFamily="2" charset="-122"/>
              </a:rPr>
              <a:t>4. 防止输液微粒污染的措施</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（1）药剂生产药厂改善生产车间环境卫生条件，安装空气净化装置，严格执行制剂生产操作规程，减少空气中悬浮尘粒和细菌污染。选用优质原材料，采用先进生产工艺，提高检验技术，保证药液质量。</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（2）输液操作。</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①采用密闭式一次性医用塑料输液器，输液器通气管内和输液管末端应放置滤膜。</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②净化操作室内空气，安装空气净化装置，定期消毒，有条件者采用超净工作台，</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使输液环境洁净。</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③认真检查输入溶液及容器的质量，包括溶液的透明度、瓶身有无裂痕、瓶盖有无松动、瓶签字迹是否清晰及有效期等。</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④严格执行无菌操作技术。</a:t>
            </a:r>
            <a:endParaRPr lang="zh-CN" altLang="en-US" sz="1800" dirty="0">
              <a:latin typeface="宋体" panose="02010600030101010101" pitchFamily="2" charset="-122"/>
            </a:endParaRPr>
          </a:p>
          <a:p>
            <a:pPr marL="0" indent="0" algn="just">
              <a:lnSpc>
                <a:spcPct val="150000"/>
              </a:lnSpc>
              <a:spcAft>
                <a:spcPts val="0"/>
              </a:spcAft>
              <a:buNone/>
            </a:pPr>
            <a:r>
              <a:rPr lang="zh-CN" altLang="en-US" sz="1800" dirty="0">
                <a:latin typeface="宋体" panose="02010600030101010101" pitchFamily="2" charset="-122"/>
              </a:rPr>
              <a:t>⑤输入药液应现用现配，防止污染。</a:t>
            </a:r>
            <a:endParaRPr lang="zh-CN" altLang="en-US" sz="1800" dirty="0">
              <a:latin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1855470"/>
            <a:ext cx="3840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静脉输血</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一、输血的目的及原则</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1291590" y="1268730"/>
            <a:ext cx="10355580" cy="513080"/>
          </a:xfrm>
        </p:spPr>
        <p:txBody>
          <a:bodyPr vert="horz" wrap="square" lIns="121920" tIns="60960" rIns="121920" bIns="60960" anchor="t" anchorCtr="0">
            <a:noAutofit/>
          </a:bodyPr>
          <a:p>
            <a:pPr marL="0" indent="0" algn="just">
              <a:lnSpc>
                <a:spcPct val="150000"/>
              </a:lnSpc>
              <a:spcAft>
                <a:spcPts val="0"/>
              </a:spcAft>
              <a:buNone/>
            </a:pPr>
            <a:r>
              <a:rPr lang="zh-CN" altLang="en-US" sz="1800" dirty="0">
                <a:latin typeface="宋体" panose="02010600030101010101" pitchFamily="2" charset="-122"/>
              </a:rPr>
              <a:t>（一）输血的目的</a:t>
            </a:r>
            <a:endParaRPr lang="zh-CN" altLang="en-US" sz="1800" dirty="0">
              <a:latin typeface="宋体" panose="02010600030101010101" pitchFamily="2" charset="-122"/>
            </a:endParaRPr>
          </a:p>
        </p:txBody>
      </p:sp>
      <p:sp>
        <p:nvSpPr>
          <p:cNvPr id="30" name="文本框 29"/>
          <p:cNvSpPr txBox="1"/>
          <p:nvPr>
            <p:custDataLst>
              <p:tags r:id="rId3"/>
            </p:custDataLst>
          </p:nvPr>
        </p:nvSpPr>
        <p:spPr>
          <a:xfrm>
            <a:off x="2714824" y="815569"/>
            <a:ext cx="6762352" cy="646331"/>
          </a:xfrm>
          <a:prstGeom prst="rect">
            <a:avLst/>
          </a:prstGeom>
          <a:noFill/>
        </p:spPr>
        <p:txBody>
          <a:bodyPr wrap="square" rtlCol="0" anchor="ctr">
            <a:normAutofit/>
          </a:bodyPr>
          <a:p>
            <a:pPr algn="ctr" fontAlgn="auto">
              <a:lnSpc>
                <a:spcPct val="120000"/>
              </a:lnSpc>
            </a:pPr>
            <a:r>
              <a:rPr lang="zh-CN" altLang="en-US" sz="2000" b="1" spc="300">
                <a:latin typeface="微软雅黑" panose="020B0503020204020204" charset="-122"/>
                <a:ea typeface="微软雅黑" panose="020B0503020204020204" charset="-122"/>
              </a:rPr>
              <a:t>单击此处添加标题</a:t>
            </a:r>
            <a:endParaRPr lang="zh-CN" altLang="en-US" sz="2000" b="1" spc="300">
              <a:latin typeface="微软雅黑" panose="020B0503020204020204" charset="-122"/>
              <a:ea typeface="微软雅黑" panose="020B0503020204020204" charset="-122"/>
            </a:endParaRPr>
          </a:p>
        </p:txBody>
      </p:sp>
      <p:grpSp>
        <p:nvGrpSpPr>
          <p:cNvPr id="18" name="组合 17"/>
          <p:cNvGrpSpPr/>
          <p:nvPr>
            <p:custDataLst>
              <p:tags r:id="rId4"/>
            </p:custDataLst>
          </p:nvPr>
        </p:nvGrpSpPr>
        <p:grpSpPr>
          <a:xfrm>
            <a:off x="1538488" y="2295526"/>
            <a:ext cx="2543409" cy="1676400"/>
            <a:chOff x="1304924" y="3171825"/>
            <a:chExt cx="2647951" cy="1745305"/>
          </a:xfrm>
        </p:grpSpPr>
        <p:cxnSp>
          <p:nvCxnSpPr>
            <p:cNvPr id="9" name="直接连接符 8"/>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A</a:t>
              </a:r>
              <a:endParaRPr lang="zh-CN" altLang="en-US" dirty="0"/>
            </a:p>
          </p:txBody>
        </p:sp>
      </p:grpSp>
      <p:grpSp>
        <p:nvGrpSpPr>
          <p:cNvPr id="19" name="组合 18"/>
          <p:cNvGrpSpPr/>
          <p:nvPr>
            <p:custDataLst>
              <p:tags r:id="rId9"/>
            </p:custDataLst>
          </p:nvPr>
        </p:nvGrpSpPr>
        <p:grpSpPr>
          <a:xfrm>
            <a:off x="4824295" y="2295526"/>
            <a:ext cx="2543409" cy="1676400"/>
            <a:chOff x="1304924" y="3171825"/>
            <a:chExt cx="2647951" cy="1745305"/>
          </a:xfrm>
        </p:grpSpPr>
        <p:cxnSp>
          <p:nvCxnSpPr>
            <p:cNvPr id="20" name="直接连接符 19"/>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 name="文本框 2"/>
            <p:cNvSpPr txBox="1"/>
            <p:nvPr>
              <p:custDataLst>
                <p:tags r:id="rId13"/>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B</a:t>
              </a:r>
              <a:endParaRPr lang="zh-CN" altLang="en-US" dirty="0"/>
            </a:p>
          </p:txBody>
        </p:sp>
      </p:grpSp>
      <p:grpSp>
        <p:nvGrpSpPr>
          <p:cNvPr id="36" name="组合 35"/>
          <p:cNvGrpSpPr/>
          <p:nvPr>
            <p:custDataLst>
              <p:tags r:id="rId14"/>
            </p:custDataLst>
          </p:nvPr>
        </p:nvGrpSpPr>
        <p:grpSpPr>
          <a:xfrm>
            <a:off x="1538488" y="4257676"/>
            <a:ext cx="2543409" cy="1676400"/>
            <a:chOff x="1304924" y="3171825"/>
            <a:chExt cx="2647951" cy="1745305"/>
          </a:xfrm>
        </p:grpSpPr>
        <p:cxnSp>
          <p:nvCxnSpPr>
            <p:cNvPr id="42" name="直接连接符 41"/>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8"/>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D</a:t>
              </a:r>
              <a:endParaRPr lang="zh-CN" altLang="en-US" dirty="0"/>
            </a:p>
          </p:txBody>
        </p:sp>
      </p:grpSp>
      <p:grpSp>
        <p:nvGrpSpPr>
          <p:cNvPr id="37" name="组合 36"/>
          <p:cNvGrpSpPr/>
          <p:nvPr>
            <p:custDataLst>
              <p:tags r:id="rId19"/>
            </p:custDataLst>
          </p:nvPr>
        </p:nvGrpSpPr>
        <p:grpSpPr>
          <a:xfrm>
            <a:off x="4824295" y="4257676"/>
            <a:ext cx="2543409" cy="1676400"/>
            <a:chOff x="1304924" y="3171825"/>
            <a:chExt cx="2647951" cy="1745305"/>
          </a:xfrm>
        </p:grpSpPr>
        <p:cxnSp>
          <p:nvCxnSpPr>
            <p:cNvPr id="38" name="直接连接符 37"/>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3"/>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E</a:t>
              </a:r>
              <a:endParaRPr lang="zh-CN" altLang="en-US" dirty="0"/>
            </a:p>
          </p:txBody>
        </p:sp>
      </p:grpSp>
      <p:grpSp>
        <p:nvGrpSpPr>
          <p:cNvPr id="24" name="组合 23"/>
          <p:cNvGrpSpPr/>
          <p:nvPr>
            <p:custDataLst>
              <p:tags r:id="rId24"/>
            </p:custDataLst>
          </p:nvPr>
        </p:nvGrpSpPr>
        <p:grpSpPr>
          <a:xfrm>
            <a:off x="8108198" y="2295526"/>
            <a:ext cx="2543409" cy="1676400"/>
            <a:chOff x="1304924" y="3171825"/>
            <a:chExt cx="2647951" cy="1745305"/>
          </a:xfrm>
        </p:grpSpPr>
        <p:cxnSp>
          <p:nvCxnSpPr>
            <p:cNvPr id="25" name="直接连接符 24"/>
            <p:cNvCxnSpPr/>
            <p:nvPr>
              <p:custDataLst>
                <p:tags r:id="rId2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8"/>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C</a:t>
              </a:r>
              <a:endParaRPr lang="zh-CN" altLang="en-US" dirty="0"/>
            </a:p>
          </p:txBody>
        </p:sp>
      </p:grpSp>
      <p:grpSp>
        <p:nvGrpSpPr>
          <p:cNvPr id="29" name="组合 28"/>
          <p:cNvGrpSpPr/>
          <p:nvPr>
            <p:custDataLst>
              <p:tags r:id="rId29"/>
            </p:custDataLst>
          </p:nvPr>
        </p:nvGrpSpPr>
        <p:grpSpPr>
          <a:xfrm>
            <a:off x="8108198" y="4257676"/>
            <a:ext cx="2543409" cy="1676400"/>
            <a:chOff x="1304924" y="3171825"/>
            <a:chExt cx="2647951" cy="1745305"/>
          </a:xfrm>
        </p:grpSpPr>
        <p:cxnSp>
          <p:nvCxnSpPr>
            <p:cNvPr id="31" name="直接连接符 30"/>
            <p:cNvCxnSpPr/>
            <p:nvPr>
              <p:custDataLst>
                <p:tags r:id="rId3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2" name="直接连接符 31"/>
            <p:cNvCxnSpPr/>
            <p:nvPr>
              <p:custDataLst>
                <p:tags r:id="rId3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3" name="任意多边形 32"/>
            <p:cNvSpPr/>
            <p:nvPr>
              <p:custDataLst>
                <p:tags r:id="rId3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4" name="文本框 33"/>
            <p:cNvSpPr txBox="1"/>
            <p:nvPr>
              <p:custDataLst>
                <p:tags r:id="rId33"/>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F</a:t>
              </a:r>
              <a:endParaRPr lang="zh-CN" altLang="en-US" dirty="0"/>
            </a:p>
          </p:txBody>
        </p:sp>
      </p:grpSp>
      <p:sp>
        <p:nvSpPr>
          <p:cNvPr id="35" name="文本框 34"/>
          <p:cNvSpPr txBox="1"/>
          <p:nvPr>
            <p:custDataLst>
              <p:tags r:id="rId34"/>
            </p:custDataLst>
          </p:nvPr>
        </p:nvSpPr>
        <p:spPr>
          <a:xfrm>
            <a:off x="1538488" y="230230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1. 补充血容量</a:t>
            </a:r>
            <a:endParaRPr lang="zh-CN" altLang="en-US" sz="18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35"/>
            </p:custDataLst>
          </p:nvPr>
        </p:nvSpPr>
        <p:spPr>
          <a:xfrm>
            <a:off x="4847932" y="230230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2. 纠正贫血</a:t>
            </a:r>
            <a:endParaRPr lang="zh-CN" altLang="en-US" sz="18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6"/>
            </p:custDataLst>
          </p:nvPr>
        </p:nvSpPr>
        <p:spPr>
          <a:xfrm>
            <a:off x="8108198" y="230230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3. 供给血小板和各种凝血因子</a:t>
            </a:r>
            <a:endParaRPr lang="zh-CN" altLang="en-US" sz="18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7"/>
            </p:custDataLst>
          </p:nvPr>
        </p:nvSpPr>
        <p:spPr>
          <a:xfrm>
            <a:off x="1548484" y="4255652"/>
            <a:ext cx="2533414"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4. 输入抗体、补体</a:t>
            </a:r>
            <a:endParaRPr lang="zh-CN" altLang="en-US" sz="18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8"/>
            </p:custDataLst>
          </p:nvPr>
        </p:nvSpPr>
        <p:spPr>
          <a:xfrm>
            <a:off x="4822391" y="4255652"/>
            <a:ext cx="2545313"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5. 补充血浆蛋白</a:t>
            </a:r>
            <a:endParaRPr lang="zh-CN" altLang="en-US" sz="1800" spc="150">
              <a:solidFill>
                <a:srgbClr val="FFFFFF"/>
              </a:solidFill>
              <a:latin typeface="微软雅黑" panose="020B0503020204020204" charset="-122"/>
              <a:ea typeface="微软雅黑" panose="020B0503020204020204" charset="-122"/>
            </a:endParaRPr>
          </a:p>
        </p:txBody>
      </p:sp>
      <p:sp>
        <p:nvSpPr>
          <p:cNvPr id="50" name="文本框 49"/>
          <p:cNvSpPr txBox="1"/>
          <p:nvPr>
            <p:custDataLst>
              <p:tags r:id="rId39"/>
            </p:custDataLst>
          </p:nvPr>
        </p:nvSpPr>
        <p:spPr>
          <a:xfrm>
            <a:off x="8108197" y="4255652"/>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6. 排除有害物质</a:t>
            </a:r>
            <a:endParaRPr lang="zh-CN" altLang="en-US" sz="1800" spc="15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rPr>
              <a:t>第十章</a:t>
            </a:r>
            <a:endParaRPr lang="zh-CN" altLang="en-US" sz="6600" b="1" dirty="0">
              <a:solidFill>
                <a:srgbClr val="0070C0"/>
              </a:solidFill>
              <a:latin typeface="微软雅黑" panose="020B0503020204020204" charset="-122"/>
              <a:ea typeface="微软雅黑" panose="020B0503020204020204" charset="-122"/>
              <a:cs typeface="+mn-ea"/>
              <a:sym typeface="微软雅黑" panose="020B0503020204020204" charset="-122"/>
            </a:endParaRPr>
          </a:p>
          <a:p>
            <a:pPr algn="ctr">
              <a:lnSpc>
                <a:spcPct val="150000"/>
              </a:lnSpc>
              <a:defRPr/>
            </a:pPr>
            <a:r>
              <a:rPr lang="zh-CN" altLang="en-US" sz="6600" b="1" dirty="0">
                <a:solidFill>
                  <a:srgbClr val="0070C0"/>
                </a:solidFill>
                <a:latin typeface="微软雅黑" panose="020B0503020204020204" charset="-122"/>
                <a:ea typeface="微软雅黑" panose="020B0503020204020204" charset="-122"/>
                <a:cs typeface="+mn-ea"/>
                <a:sym typeface="+mn-ea"/>
              </a:rPr>
              <a:t>静脉输液与输血</a:t>
            </a:r>
            <a:endParaRPr lang="zh-CN" altLang="en-US" sz="6600" b="1" dirty="0">
              <a:solidFill>
                <a:srgbClr val="0070C0"/>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444246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一、输血的目的及原则</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839470" y="1177290"/>
            <a:ext cx="11005185" cy="513080"/>
          </a:xfrm>
        </p:spPr>
        <p:txBody>
          <a:bodyPr vert="horz" wrap="square" lIns="121920" tIns="60960" rIns="121920" bIns="60960" anchor="t" anchorCtr="0">
            <a:noAutofit/>
          </a:bodyPr>
          <a:p>
            <a:pPr marL="0" indent="0" algn="just">
              <a:lnSpc>
                <a:spcPct val="150000"/>
              </a:lnSpc>
              <a:spcAft>
                <a:spcPts val="0"/>
              </a:spcAft>
              <a:buNone/>
            </a:pPr>
            <a:r>
              <a:rPr lang="zh-CN" altLang="en-US" sz="1800" dirty="0">
                <a:latin typeface="宋体" panose="02010600030101010101" pitchFamily="2" charset="-122"/>
              </a:rPr>
              <a:t>（二）静脉输血的原则</a:t>
            </a:r>
            <a:endParaRPr lang="zh-CN" altLang="en-US" sz="1800" dirty="0">
              <a:latin typeface="宋体" panose="02010600030101010101" pitchFamily="2" charset="-122"/>
            </a:endParaRPr>
          </a:p>
        </p:txBody>
      </p:sp>
      <p:sp>
        <p:nvSpPr>
          <p:cNvPr id="65" name="任意多边形 64"/>
          <p:cNvSpPr/>
          <p:nvPr>
            <p:custDataLst>
              <p:tags r:id="rId3"/>
            </p:custDataLst>
          </p:nvPr>
        </p:nvSpPr>
        <p:spPr>
          <a:xfrm rot="19743805">
            <a:off x="1693863" y="2253160"/>
            <a:ext cx="241199" cy="78202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6" name="任意多边形 65"/>
          <p:cNvSpPr/>
          <p:nvPr>
            <p:custDataLst>
              <p:tags r:id="rId4"/>
            </p:custDataLst>
          </p:nvPr>
        </p:nvSpPr>
        <p:spPr>
          <a:xfrm rot="19743805">
            <a:off x="2075026" y="2253160"/>
            <a:ext cx="241199" cy="78202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7" name="矩形3"/>
          <p:cNvSpPr/>
          <p:nvPr>
            <p:custDataLst>
              <p:tags r:id="rId5"/>
            </p:custDataLst>
          </p:nvPr>
        </p:nvSpPr>
        <p:spPr>
          <a:xfrm>
            <a:off x="2490470" y="2085340"/>
            <a:ext cx="8147050" cy="81915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（1）输血前必须做血型鉴定及交叉配血试验。</a:t>
            </a:r>
            <a:endPar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68" name="任意多边形 67"/>
          <p:cNvSpPr/>
          <p:nvPr>
            <p:custDataLst>
              <p:tags r:id="rId6"/>
            </p:custDataLst>
          </p:nvPr>
        </p:nvSpPr>
        <p:spPr>
          <a:xfrm rot="19743805">
            <a:off x="1693863" y="3810424"/>
            <a:ext cx="241199" cy="78202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9" name="任意多边形 68"/>
          <p:cNvSpPr/>
          <p:nvPr>
            <p:custDataLst>
              <p:tags r:id="rId7"/>
            </p:custDataLst>
          </p:nvPr>
        </p:nvSpPr>
        <p:spPr>
          <a:xfrm rot="19743805">
            <a:off x="2075026" y="3810424"/>
            <a:ext cx="241199" cy="78202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0" name="矩形2"/>
          <p:cNvSpPr/>
          <p:nvPr>
            <p:custDataLst>
              <p:tags r:id="rId8"/>
            </p:custDataLst>
          </p:nvPr>
        </p:nvSpPr>
        <p:spPr>
          <a:xfrm>
            <a:off x="2490470" y="3642360"/>
            <a:ext cx="8147050" cy="81915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（2）无论是输全血还是输成分血，均应选用同型血液输注。</a:t>
            </a:r>
            <a:endPar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71" name="任意多边形 70"/>
          <p:cNvSpPr/>
          <p:nvPr>
            <p:custDataLst>
              <p:tags r:id="rId9"/>
            </p:custDataLst>
          </p:nvPr>
        </p:nvSpPr>
        <p:spPr>
          <a:xfrm rot="19743805">
            <a:off x="1693863" y="5367689"/>
            <a:ext cx="241199" cy="78202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2" name="任意多边形 71"/>
          <p:cNvSpPr/>
          <p:nvPr>
            <p:custDataLst>
              <p:tags r:id="rId10"/>
            </p:custDataLst>
          </p:nvPr>
        </p:nvSpPr>
        <p:spPr>
          <a:xfrm rot="19743805">
            <a:off x="2075026" y="5367689"/>
            <a:ext cx="241199" cy="78202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3" name="矩形1"/>
          <p:cNvSpPr/>
          <p:nvPr>
            <p:custDataLst>
              <p:tags r:id="rId11"/>
            </p:custDataLst>
          </p:nvPr>
        </p:nvSpPr>
        <p:spPr>
          <a:xfrm>
            <a:off x="2490470" y="5200015"/>
            <a:ext cx="8147050" cy="81915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（3）患者如果需要再次输血，则必须重新做交叉配血试验，以排除机体已产生抗体的情况。</a:t>
            </a:r>
            <a:endParaRPr lang="zh-CN" altLang="en-US" sz="18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二、血液制品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839470" y="962025"/>
            <a:ext cx="11005185" cy="513080"/>
          </a:xfrm>
        </p:spPr>
        <p:txBody>
          <a:bodyPr vert="horz" wrap="square" lIns="121920" tIns="60960" rIns="121920" bIns="60960" anchor="t" anchorCtr="0">
            <a:noAutofit/>
          </a:bodyPr>
          <a:p>
            <a:pPr marL="0" indent="0" algn="just">
              <a:lnSpc>
                <a:spcPct val="150000"/>
              </a:lnSpc>
              <a:spcAft>
                <a:spcPts val="0"/>
              </a:spcAft>
              <a:buNone/>
            </a:pPr>
            <a:r>
              <a:rPr lang="zh-CN" altLang="en-US" sz="2000" b="1" dirty="0">
                <a:latin typeface="宋体" panose="02010600030101010101" pitchFamily="2" charset="-122"/>
              </a:rPr>
              <a:t>（一）全血</a:t>
            </a:r>
            <a:endParaRPr lang="zh-CN" altLang="en-US" sz="2000" b="1" dirty="0">
              <a:latin typeface="宋体" panose="02010600030101010101" pitchFamily="2" charset="-122"/>
            </a:endParaRPr>
          </a:p>
        </p:txBody>
      </p:sp>
      <p:sp>
        <p:nvSpPr>
          <p:cNvPr id="84" name="空心弧 83"/>
          <p:cNvSpPr/>
          <p:nvPr>
            <p:custDataLst>
              <p:tags r:id="rId3"/>
            </p:custDataLst>
          </p:nvPr>
        </p:nvSpPr>
        <p:spPr>
          <a:xfrm rot="9000000">
            <a:off x="903414" y="1907984"/>
            <a:ext cx="3751962" cy="375196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5" name="空心弧 84"/>
          <p:cNvSpPr/>
          <p:nvPr>
            <p:custDataLst>
              <p:tags r:id="rId4"/>
            </p:custDataLst>
          </p:nvPr>
        </p:nvSpPr>
        <p:spPr>
          <a:xfrm rot="12600000">
            <a:off x="903414" y="1907984"/>
            <a:ext cx="3751962" cy="375196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6" name="空心弧 85"/>
          <p:cNvSpPr/>
          <p:nvPr>
            <p:custDataLst>
              <p:tags r:id="rId5"/>
            </p:custDataLst>
          </p:nvPr>
        </p:nvSpPr>
        <p:spPr>
          <a:xfrm rot="1800000">
            <a:off x="903414" y="1907984"/>
            <a:ext cx="3751962" cy="375196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7" name="空心弧 86"/>
          <p:cNvSpPr/>
          <p:nvPr>
            <p:custDataLst>
              <p:tags r:id="rId6"/>
            </p:custDataLst>
          </p:nvPr>
        </p:nvSpPr>
        <p:spPr>
          <a:xfrm rot="19800000">
            <a:off x="903414" y="1907984"/>
            <a:ext cx="3751962" cy="3751962"/>
          </a:xfrm>
          <a:prstGeom prst="blockArc">
            <a:avLst>
              <a:gd name="adj1" fmla="val 18226258"/>
              <a:gd name="adj2" fmla="val 21461861"/>
              <a:gd name="adj3" fmla="val 20592"/>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6" name="空心弧 155"/>
          <p:cNvSpPr/>
          <p:nvPr>
            <p:custDataLst>
              <p:tags r:id="rId7"/>
            </p:custDataLst>
          </p:nvPr>
        </p:nvSpPr>
        <p:spPr>
          <a:xfrm rot="5400000">
            <a:off x="903414" y="1907985"/>
            <a:ext cx="3751962" cy="375196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7" name="空心弧 156"/>
          <p:cNvSpPr/>
          <p:nvPr>
            <p:custDataLst>
              <p:tags r:id="rId8"/>
            </p:custDataLst>
          </p:nvPr>
        </p:nvSpPr>
        <p:spPr>
          <a:xfrm rot="16200000">
            <a:off x="903414" y="1907984"/>
            <a:ext cx="3751962" cy="3751962"/>
          </a:xfrm>
          <a:prstGeom prst="blockArc">
            <a:avLst>
              <a:gd name="adj1" fmla="val 18226258"/>
              <a:gd name="adj2" fmla="val 21461861"/>
              <a:gd name="adj3" fmla="val 20592"/>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8" name="Freeform 148"/>
          <p:cNvSpPr>
            <a:spLocks noEditPoints="1"/>
          </p:cNvSpPr>
          <p:nvPr>
            <p:custDataLst>
              <p:tags r:id="rId9"/>
            </p:custDataLst>
          </p:nvPr>
        </p:nvSpPr>
        <p:spPr bwMode="auto">
          <a:xfrm>
            <a:off x="3338250" y="4862481"/>
            <a:ext cx="301625" cy="385762"/>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a:noFill/>
          </a:ln>
        </p:spPr>
        <p:txBody>
          <a:bodyPr/>
          <a:p>
            <a:pPr eaLnBrk="1" hangingPunct="1">
              <a:lnSpc>
                <a:spcPct val="120000"/>
              </a:lnSpc>
            </a:pPr>
            <a:endParaRPr lang="id-ID" sz="180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9" name="settings_320253"/>
          <p:cNvSpPr>
            <a:spLocks noChangeAspect="1"/>
          </p:cNvSpPr>
          <p:nvPr>
            <p:custDataLst>
              <p:tags r:id="rId10"/>
            </p:custDataLst>
          </p:nvPr>
        </p:nvSpPr>
        <p:spPr bwMode="auto">
          <a:xfrm>
            <a:off x="3295889" y="2358015"/>
            <a:ext cx="386346" cy="385762"/>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0" name="placeholder_286118"/>
          <p:cNvSpPr>
            <a:spLocks noChangeAspect="1"/>
          </p:cNvSpPr>
          <p:nvPr>
            <p:custDataLst>
              <p:tags r:id="rId11"/>
            </p:custDataLst>
          </p:nvPr>
        </p:nvSpPr>
        <p:spPr bwMode="auto">
          <a:xfrm>
            <a:off x="4096025" y="3565683"/>
            <a:ext cx="328826" cy="385762"/>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1" name="statistical-chart_64023"/>
          <p:cNvSpPr>
            <a:spLocks noChangeAspect="1"/>
          </p:cNvSpPr>
          <p:nvPr>
            <p:custDataLst>
              <p:tags r:id="rId12"/>
            </p:custDataLst>
          </p:nvPr>
        </p:nvSpPr>
        <p:spPr bwMode="auto">
          <a:xfrm>
            <a:off x="1776960" y="4763890"/>
            <a:ext cx="343872" cy="385762"/>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2" name="wifi-cloud_72981"/>
          <p:cNvSpPr>
            <a:spLocks noChangeAspect="1"/>
          </p:cNvSpPr>
          <p:nvPr>
            <p:custDataLst>
              <p:tags r:id="rId13"/>
            </p:custDataLst>
          </p:nvPr>
        </p:nvSpPr>
        <p:spPr bwMode="auto">
          <a:xfrm>
            <a:off x="1069647" y="3565683"/>
            <a:ext cx="384777" cy="38576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 name="two-coin-stacks_72132"/>
          <p:cNvSpPr>
            <a:spLocks noChangeAspect="1"/>
          </p:cNvSpPr>
          <p:nvPr>
            <p:custDataLst>
              <p:tags r:id="rId14"/>
            </p:custDataLst>
          </p:nvPr>
        </p:nvSpPr>
        <p:spPr bwMode="auto">
          <a:xfrm>
            <a:off x="1815462" y="2358015"/>
            <a:ext cx="391296" cy="38576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 name="矩形: 圆角 163"/>
          <p:cNvSpPr/>
          <p:nvPr>
            <p:custDataLst>
              <p:tags r:id="rId15"/>
            </p:custDataLst>
          </p:nvPr>
        </p:nvSpPr>
        <p:spPr>
          <a:xfrm>
            <a:off x="6125211" y="2480805"/>
            <a:ext cx="5125276" cy="1224333"/>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5" name="矩形: 圆角 164"/>
          <p:cNvSpPr/>
          <p:nvPr>
            <p:custDataLst>
              <p:tags r:id="rId16"/>
            </p:custDataLst>
          </p:nvPr>
        </p:nvSpPr>
        <p:spPr>
          <a:xfrm>
            <a:off x="6398387" y="2235982"/>
            <a:ext cx="4578924" cy="477496"/>
          </a:xfrm>
          <a:prstGeom prst="roundRect">
            <a:avLst>
              <a:gd name="adj" fmla="val 50000"/>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6" name="文本框 165"/>
          <p:cNvSpPr txBox="1"/>
          <p:nvPr>
            <p:custDataLst>
              <p:tags r:id="rId17"/>
            </p:custDataLst>
          </p:nvPr>
        </p:nvSpPr>
        <p:spPr>
          <a:xfrm>
            <a:off x="7228821" y="2238276"/>
            <a:ext cx="2918056" cy="472909"/>
          </a:xfrm>
          <a:prstGeom prst="rect">
            <a:avLst/>
          </a:prstGeom>
          <a:noFill/>
        </p:spPr>
        <p:txBody>
          <a:bodyPr wrap="square" lIns="91440" tIns="45720" rIns="91440" bIns="45720" rtlCol="0" anchor="ctr">
            <a:normAutofit/>
          </a:bodyPr>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1. 新鲜血</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7" name="文本框 166"/>
          <p:cNvSpPr txBox="1"/>
          <p:nvPr>
            <p:custDataLst>
              <p:tags r:id="rId18"/>
            </p:custDataLst>
          </p:nvPr>
        </p:nvSpPr>
        <p:spPr>
          <a:xfrm>
            <a:off x="6398387" y="2796545"/>
            <a:ext cx="4578924" cy="725472"/>
          </a:xfrm>
          <a:prstGeom prst="rect">
            <a:avLst/>
          </a:prstGeom>
          <a:noFill/>
        </p:spPr>
        <p:txBody>
          <a:bodyPr wrap="square" lIns="91440" tIns="45720" rIns="91440" bIns="45720" rtlCol="0">
            <a:normAutofit/>
          </a:bodyPr>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　保留了血液中的所有成分，可以补充各种血细胞、凝血因子和血小板。适用于血液病患者。</a:t>
            </a:r>
            <a:endPar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168" name="矩形: 圆角 167"/>
          <p:cNvSpPr/>
          <p:nvPr>
            <p:custDataLst>
              <p:tags r:id="rId19"/>
            </p:custDataLst>
          </p:nvPr>
        </p:nvSpPr>
        <p:spPr>
          <a:xfrm>
            <a:off x="6125211" y="4107615"/>
            <a:ext cx="5125276" cy="1224333"/>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9" name="矩形: 圆角 168"/>
          <p:cNvSpPr/>
          <p:nvPr>
            <p:custDataLst>
              <p:tags r:id="rId20"/>
            </p:custDataLst>
          </p:nvPr>
        </p:nvSpPr>
        <p:spPr>
          <a:xfrm>
            <a:off x="6398387" y="3862792"/>
            <a:ext cx="4578924" cy="477496"/>
          </a:xfrm>
          <a:prstGeom prst="roundRect">
            <a:avLst>
              <a:gd name="adj" fmla="val 50000"/>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0" name="文本框 169"/>
          <p:cNvSpPr txBox="1"/>
          <p:nvPr>
            <p:custDataLst>
              <p:tags r:id="rId21"/>
            </p:custDataLst>
          </p:nvPr>
        </p:nvSpPr>
        <p:spPr>
          <a:xfrm>
            <a:off x="7228821" y="3865086"/>
            <a:ext cx="2918056" cy="472909"/>
          </a:xfrm>
          <a:prstGeom prst="rect">
            <a:avLst/>
          </a:prstGeom>
          <a:noFill/>
        </p:spPr>
        <p:txBody>
          <a:bodyPr wrap="square" lIns="91440" tIns="45720" rIns="91440" bIns="45720" rtlCol="0" anchor="ctr">
            <a:normAutofit/>
          </a:bodyPr>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2. 库存血</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1" name="文本框 170"/>
          <p:cNvSpPr txBox="1"/>
          <p:nvPr>
            <p:custDataLst>
              <p:tags r:id="rId22"/>
            </p:custDataLst>
          </p:nvPr>
        </p:nvSpPr>
        <p:spPr>
          <a:xfrm>
            <a:off x="6398387" y="4423355"/>
            <a:ext cx="4578924" cy="725472"/>
          </a:xfrm>
          <a:prstGeom prst="rect">
            <a:avLst/>
          </a:prstGeom>
          <a:noFill/>
        </p:spPr>
        <p:txBody>
          <a:bodyPr wrap="square" lIns="91440" tIns="45720" rIns="91440" bIns="45720" rtlCol="0">
            <a:normAutofit/>
          </a:bodyPr>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在 4℃冰箱内冷藏，保存期为 2～3 周。</a:t>
            </a:r>
            <a:endPar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pic>
        <p:nvPicPr>
          <p:cNvPr id="74" name="图片 73"/>
          <p:cNvPicPr>
            <a:picLocks noChangeAspect="1"/>
          </p:cNvPicPr>
          <p:nvPr>
            <p:custDataLst>
              <p:tags r:id="rId23"/>
            </p:custDataLst>
          </p:nvPr>
        </p:nvPicPr>
        <p:blipFill>
          <a:blip r:embed="rId24"/>
          <a:stretch>
            <a:fillRect/>
          </a:stretch>
        </p:blipFill>
        <p:spPr>
          <a:xfrm>
            <a:off x="2300816" y="3082864"/>
            <a:ext cx="957155" cy="1402202"/>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二、血液制品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Rectangle 3"/>
          <p:cNvSpPr>
            <a:spLocks noGrp="1"/>
          </p:cNvSpPr>
          <p:nvPr>
            <p:ph idx="4294967295"/>
            <p:custDataLst>
              <p:tags r:id="rId2"/>
            </p:custDataLst>
          </p:nvPr>
        </p:nvSpPr>
        <p:spPr>
          <a:xfrm>
            <a:off x="839470" y="962025"/>
            <a:ext cx="11005185" cy="513080"/>
          </a:xfrm>
        </p:spPr>
        <p:txBody>
          <a:bodyPr vert="horz" wrap="square" lIns="121920" tIns="60960" rIns="121920" bIns="60960" anchor="t" anchorCtr="0">
            <a:noAutofit/>
          </a:bodyPr>
          <a:p>
            <a:pPr marL="0" indent="0" algn="just">
              <a:lnSpc>
                <a:spcPct val="150000"/>
              </a:lnSpc>
              <a:spcAft>
                <a:spcPts val="0"/>
              </a:spcAft>
              <a:buNone/>
            </a:pPr>
            <a:r>
              <a:rPr lang="zh-CN" altLang="en-US" sz="2000" b="1" dirty="0">
                <a:latin typeface="宋体" panose="02010600030101010101" pitchFamily="2" charset="-122"/>
              </a:rPr>
              <a:t>（二）成分血</a:t>
            </a:r>
            <a:endParaRPr lang="zh-CN" altLang="en-US" sz="2000" b="1" dirty="0">
              <a:latin typeface="宋体" panose="02010600030101010101" pitchFamily="2" charset="-122"/>
            </a:endParaRPr>
          </a:p>
        </p:txBody>
      </p:sp>
      <p:sp>
        <p:nvSpPr>
          <p:cNvPr id="15" name="矩形 14"/>
          <p:cNvSpPr/>
          <p:nvPr>
            <p:custDataLst>
              <p:tags r:id="rId3"/>
            </p:custDataLst>
          </p:nvPr>
        </p:nvSpPr>
        <p:spPr>
          <a:xfrm>
            <a:off x="2211705" y="644128"/>
            <a:ext cx="7768590" cy="584775"/>
          </a:xfrm>
          <a:prstGeom prst="rect">
            <a:avLst/>
          </a:prstGeom>
        </p:spPr>
        <p:txBody>
          <a:bodyPr wrap="square" lIns="91440" tIns="45720" rIns="91440" bIns="45720" anchor="ctr">
            <a:normAutofit/>
          </a:bodyPr>
          <a:p>
            <a:pPr algn="ctr">
              <a:lnSpc>
                <a:spcPct val="120000"/>
              </a:lnSpc>
            </a:pPr>
            <a:r>
              <a:rPr lang="zh-CN" altLang="en-US" sz="2000" b="1" kern="0" spc="300">
                <a:latin typeface="微软雅黑" panose="020B0503020204020204" charset="-122"/>
                <a:ea typeface="微软雅黑" panose="020B0503020204020204" charset="-122"/>
                <a:cs typeface="+mn-ea"/>
                <a:sym typeface="Arial" panose="020B0604020202020204" pitchFamily="34" charset="0"/>
              </a:rPr>
              <a:t>单击此处添加标题</a:t>
            </a:r>
            <a:endParaRPr lang="zh-CN" altLang="en-US" sz="2000" b="1" kern="0" spc="300">
              <a:latin typeface="微软雅黑" panose="020B0503020204020204" charset="-122"/>
              <a:ea typeface="微软雅黑" panose="020B0503020204020204" charset="-122"/>
              <a:cs typeface="+mn-ea"/>
              <a:sym typeface="Arial" panose="020B0604020202020204" pitchFamily="34" charset="0"/>
            </a:endParaRPr>
          </a:p>
        </p:txBody>
      </p:sp>
      <p:sp>
        <p:nvSpPr>
          <p:cNvPr id="8" name="任意多边形 7"/>
          <p:cNvSpPr/>
          <p:nvPr>
            <p:custDataLst>
              <p:tags r:id="rId4"/>
            </p:custDataLst>
          </p:nvPr>
        </p:nvSpPr>
        <p:spPr>
          <a:xfrm>
            <a:off x="2086648" y="249226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F74AD">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9" name="等腰三角形 8"/>
          <p:cNvSpPr/>
          <p:nvPr>
            <p:custDataLst>
              <p:tags r:id="rId5"/>
            </p:custDataLst>
          </p:nvPr>
        </p:nvSpPr>
        <p:spPr>
          <a:xfrm rot="17703762">
            <a:off x="5245232" y="3007784"/>
            <a:ext cx="104775" cy="256837"/>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0" name="等腰三角形 9"/>
          <p:cNvSpPr/>
          <p:nvPr>
            <p:custDataLst>
              <p:tags r:id="rId6"/>
            </p:custDataLst>
          </p:nvPr>
        </p:nvSpPr>
        <p:spPr>
          <a:xfrm rot="14680307">
            <a:off x="5206861" y="2928784"/>
            <a:ext cx="104775" cy="140428"/>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4" name="任意多边形 13"/>
          <p:cNvSpPr/>
          <p:nvPr>
            <p:custDataLst>
              <p:tags r:id="rId7"/>
            </p:custDataLst>
          </p:nvPr>
        </p:nvSpPr>
        <p:spPr>
          <a:xfrm>
            <a:off x="2108063" y="243784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F74AD"/>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18" name="任意多边形 17"/>
          <p:cNvSpPr/>
          <p:nvPr>
            <p:custDataLst>
              <p:tags r:id="rId8"/>
            </p:custDataLst>
          </p:nvPr>
        </p:nvSpPr>
        <p:spPr>
          <a:xfrm>
            <a:off x="2683548" y="402003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AA3AA">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19" name="等腰三角形 18"/>
          <p:cNvSpPr/>
          <p:nvPr>
            <p:custDataLst>
              <p:tags r:id="rId9"/>
            </p:custDataLst>
          </p:nvPr>
        </p:nvSpPr>
        <p:spPr>
          <a:xfrm rot="17703762">
            <a:off x="5842132" y="4535554"/>
            <a:ext cx="104775" cy="256837"/>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0" name="等腰三角形 19"/>
          <p:cNvSpPr/>
          <p:nvPr>
            <p:custDataLst>
              <p:tags r:id="rId10"/>
            </p:custDataLst>
          </p:nvPr>
        </p:nvSpPr>
        <p:spPr>
          <a:xfrm rot="14680307">
            <a:off x="5803761" y="4456554"/>
            <a:ext cx="104775" cy="140428"/>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1" name="任意多边形 20"/>
          <p:cNvSpPr/>
          <p:nvPr>
            <p:custDataLst>
              <p:tags r:id="rId11"/>
            </p:custDataLst>
          </p:nvPr>
        </p:nvSpPr>
        <p:spPr>
          <a:xfrm>
            <a:off x="2704963" y="396561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AA3AA"/>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2" name="任意多边形 1"/>
          <p:cNvSpPr/>
          <p:nvPr>
            <p:custDataLst>
              <p:tags r:id="rId12"/>
            </p:custDataLst>
          </p:nvPr>
        </p:nvSpPr>
        <p:spPr>
          <a:xfrm>
            <a:off x="3280448" y="5547801"/>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9BBB59">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24" name="等腰三角形 23"/>
          <p:cNvSpPr/>
          <p:nvPr>
            <p:custDataLst>
              <p:tags r:id="rId13"/>
            </p:custDataLst>
          </p:nvPr>
        </p:nvSpPr>
        <p:spPr>
          <a:xfrm rot="17703762">
            <a:off x="6439032" y="6063323"/>
            <a:ext cx="104775" cy="256837"/>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5" name="等腰三角形 24"/>
          <p:cNvSpPr/>
          <p:nvPr>
            <p:custDataLst>
              <p:tags r:id="rId14"/>
            </p:custDataLst>
          </p:nvPr>
        </p:nvSpPr>
        <p:spPr>
          <a:xfrm rot="14538485">
            <a:off x="6400661" y="5984323"/>
            <a:ext cx="104775" cy="140428"/>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6" name="任意多边形 25"/>
          <p:cNvSpPr/>
          <p:nvPr>
            <p:custDataLst>
              <p:tags r:id="rId15"/>
            </p:custDataLst>
          </p:nvPr>
        </p:nvSpPr>
        <p:spPr>
          <a:xfrm>
            <a:off x="3301863" y="549338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9BBB59"/>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28" name="任意多边形 27"/>
          <p:cNvSpPr/>
          <p:nvPr>
            <p:custDataLst>
              <p:tags r:id="rId16"/>
            </p:custDataLst>
          </p:nvPr>
        </p:nvSpPr>
        <p:spPr>
          <a:xfrm>
            <a:off x="5475643" y="172837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3498D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29" name="等腰三角形 28"/>
          <p:cNvSpPr/>
          <p:nvPr>
            <p:custDataLst>
              <p:tags r:id="rId17"/>
            </p:custDataLst>
          </p:nvPr>
        </p:nvSpPr>
        <p:spPr>
          <a:xfrm rot="17703762">
            <a:off x="8634227" y="2243899"/>
            <a:ext cx="104775" cy="256837"/>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0" name="等腰三角形 29"/>
          <p:cNvSpPr/>
          <p:nvPr>
            <p:custDataLst>
              <p:tags r:id="rId18"/>
            </p:custDataLst>
          </p:nvPr>
        </p:nvSpPr>
        <p:spPr>
          <a:xfrm rot="14680307">
            <a:off x="8595856" y="2164899"/>
            <a:ext cx="104775" cy="140428"/>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1" name="任意多边形 30"/>
          <p:cNvSpPr/>
          <p:nvPr>
            <p:custDataLst>
              <p:tags r:id="rId19"/>
            </p:custDataLst>
          </p:nvPr>
        </p:nvSpPr>
        <p:spPr>
          <a:xfrm>
            <a:off x="5497058" y="167396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3498D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3" name="任意多边形 32"/>
          <p:cNvSpPr/>
          <p:nvPr>
            <p:custDataLst>
              <p:tags r:id="rId20"/>
            </p:custDataLst>
          </p:nvPr>
        </p:nvSpPr>
        <p:spPr>
          <a:xfrm>
            <a:off x="6072543" y="325614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69A35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34" name="等腰三角形 33"/>
          <p:cNvSpPr/>
          <p:nvPr>
            <p:custDataLst>
              <p:tags r:id="rId21"/>
            </p:custDataLst>
          </p:nvPr>
        </p:nvSpPr>
        <p:spPr>
          <a:xfrm rot="17703762">
            <a:off x="9231127" y="3771669"/>
            <a:ext cx="104775" cy="256837"/>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5" name="等腰三角形 34"/>
          <p:cNvSpPr/>
          <p:nvPr>
            <p:custDataLst>
              <p:tags r:id="rId22"/>
            </p:custDataLst>
          </p:nvPr>
        </p:nvSpPr>
        <p:spPr>
          <a:xfrm rot="14680307">
            <a:off x="9192756" y="3692669"/>
            <a:ext cx="104775" cy="140428"/>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6" name="任意多边形 35"/>
          <p:cNvSpPr/>
          <p:nvPr>
            <p:custDataLst>
              <p:tags r:id="rId23"/>
            </p:custDataLst>
          </p:nvPr>
        </p:nvSpPr>
        <p:spPr>
          <a:xfrm>
            <a:off x="6093958" y="319956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69A35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8" name="任意多边形 37"/>
          <p:cNvSpPr/>
          <p:nvPr>
            <p:custDataLst>
              <p:tags r:id="rId24"/>
            </p:custDataLst>
          </p:nvPr>
        </p:nvSpPr>
        <p:spPr>
          <a:xfrm>
            <a:off x="6669443" y="478391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FFC000">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39" name="等腰三角形 38"/>
          <p:cNvSpPr/>
          <p:nvPr>
            <p:custDataLst>
              <p:tags r:id="rId25"/>
            </p:custDataLst>
          </p:nvPr>
        </p:nvSpPr>
        <p:spPr>
          <a:xfrm rot="17703762">
            <a:off x="9828027" y="5299439"/>
            <a:ext cx="104775" cy="256837"/>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40" name="等腰三角形 39"/>
          <p:cNvSpPr/>
          <p:nvPr>
            <p:custDataLst>
              <p:tags r:id="rId26"/>
            </p:custDataLst>
          </p:nvPr>
        </p:nvSpPr>
        <p:spPr>
          <a:xfrm rot="14680307">
            <a:off x="9789656" y="5220439"/>
            <a:ext cx="104775" cy="140428"/>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41" name="任意多边形 40"/>
          <p:cNvSpPr/>
          <p:nvPr>
            <p:custDataLst>
              <p:tags r:id="rId27"/>
            </p:custDataLst>
          </p:nvPr>
        </p:nvSpPr>
        <p:spPr>
          <a:xfrm>
            <a:off x="6690858" y="472950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FFC000"/>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 name="矩形 2"/>
          <p:cNvSpPr/>
          <p:nvPr>
            <p:custDataLst>
              <p:tags r:id="rId28"/>
            </p:custDataLst>
          </p:nvPr>
        </p:nvSpPr>
        <p:spPr>
          <a:xfrm>
            <a:off x="2275313" y="2466473"/>
            <a:ext cx="441146"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01</a:t>
            </a:r>
            <a:endParaRPr lang="zh-CN" altLang="en-US" b="1" dirty="0" err="1">
              <a:solidFill>
                <a:sysClr val="window" lastClr="FFFFFF"/>
              </a:solidFill>
              <a:sym typeface="Arial" panose="020B0604020202020204" pitchFamily="34" charset="0"/>
            </a:endParaRPr>
          </a:p>
        </p:txBody>
      </p:sp>
      <p:sp>
        <p:nvSpPr>
          <p:cNvPr id="4" name="矩形 3"/>
          <p:cNvSpPr/>
          <p:nvPr>
            <p:custDataLst>
              <p:tags r:id="rId29"/>
            </p:custDataLst>
          </p:nvPr>
        </p:nvSpPr>
        <p:spPr>
          <a:xfrm>
            <a:off x="2872213" y="3994243"/>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03</a:t>
            </a:r>
            <a:endParaRPr lang="zh-CN" altLang="en-US" b="1" dirty="0" err="1">
              <a:solidFill>
                <a:sysClr val="window" lastClr="FFFFFF"/>
              </a:solidFill>
              <a:sym typeface="Arial" panose="020B0604020202020204" pitchFamily="34" charset="0"/>
            </a:endParaRPr>
          </a:p>
        </p:txBody>
      </p:sp>
      <p:sp>
        <p:nvSpPr>
          <p:cNvPr id="5" name="矩形 4"/>
          <p:cNvSpPr/>
          <p:nvPr>
            <p:custDataLst>
              <p:tags r:id="rId30"/>
            </p:custDataLst>
          </p:nvPr>
        </p:nvSpPr>
        <p:spPr>
          <a:xfrm>
            <a:off x="3469113" y="552201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05</a:t>
            </a:r>
            <a:endParaRPr lang="zh-CN" altLang="en-US" b="1" dirty="0" err="1">
              <a:solidFill>
                <a:sysClr val="window" lastClr="FFFFFF"/>
              </a:solidFill>
              <a:sym typeface="Arial" panose="020B0604020202020204" pitchFamily="34" charset="0"/>
            </a:endParaRPr>
          </a:p>
        </p:txBody>
      </p:sp>
      <p:sp>
        <p:nvSpPr>
          <p:cNvPr id="6" name="矩形 5"/>
          <p:cNvSpPr/>
          <p:nvPr>
            <p:custDataLst>
              <p:tags r:id="rId31"/>
            </p:custDataLst>
          </p:nvPr>
        </p:nvSpPr>
        <p:spPr>
          <a:xfrm>
            <a:off x="6261208" y="322819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04</a:t>
            </a:r>
            <a:endParaRPr lang="zh-CN" altLang="en-US" b="1" dirty="0" err="1">
              <a:solidFill>
                <a:sysClr val="window" lastClr="FFFFFF"/>
              </a:solidFill>
              <a:sym typeface="Arial" panose="020B0604020202020204" pitchFamily="34" charset="0"/>
            </a:endParaRPr>
          </a:p>
        </p:txBody>
      </p:sp>
      <p:sp>
        <p:nvSpPr>
          <p:cNvPr id="7" name="矩形 6"/>
          <p:cNvSpPr/>
          <p:nvPr>
            <p:custDataLst>
              <p:tags r:id="rId32"/>
            </p:custDataLst>
          </p:nvPr>
        </p:nvSpPr>
        <p:spPr>
          <a:xfrm>
            <a:off x="5664308" y="170258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02</a:t>
            </a:r>
            <a:endParaRPr lang="zh-CN" altLang="en-US" b="1" dirty="0" err="1">
              <a:solidFill>
                <a:sysClr val="window" lastClr="FFFFFF"/>
              </a:solidFill>
              <a:sym typeface="Arial" panose="020B0604020202020204" pitchFamily="34" charset="0"/>
            </a:endParaRPr>
          </a:p>
        </p:txBody>
      </p:sp>
      <p:sp>
        <p:nvSpPr>
          <p:cNvPr id="11" name="矩形 10"/>
          <p:cNvSpPr/>
          <p:nvPr>
            <p:custDataLst>
              <p:tags r:id="rId33"/>
            </p:custDataLst>
          </p:nvPr>
        </p:nvSpPr>
        <p:spPr>
          <a:xfrm>
            <a:off x="6858108" y="475812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06</a:t>
            </a:r>
            <a:endParaRPr lang="zh-CN" altLang="en-US" b="1" dirty="0" err="1">
              <a:solidFill>
                <a:sysClr val="window" lastClr="FFFFFF"/>
              </a:solidFill>
              <a:sym typeface="Arial" panose="020B0604020202020204" pitchFamily="34" charset="0"/>
            </a:endParaRPr>
          </a:p>
        </p:txBody>
      </p:sp>
      <p:sp>
        <p:nvSpPr>
          <p:cNvPr id="43" name="文本框 42"/>
          <p:cNvSpPr txBox="1"/>
          <p:nvPr>
            <p:custDataLst>
              <p:tags r:id="rId34"/>
            </p:custDataLst>
          </p:nvPr>
        </p:nvSpPr>
        <p:spPr>
          <a:xfrm>
            <a:off x="3478000" y="4109494"/>
            <a:ext cx="2044208" cy="492919"/>
          </a:xfrm>
          <a:prstGeom prst="rect">
            <a:avLst/>
          </a:prstGeom>
          <a:noFill/>
        </p:spPr>
        <p:txBody>
          <a:bodyPr wrap="square" rtlCol="0" anchor="ctr">
            <a:normAutofit/>
          </a:bodyPr>
          <a:p>
            <a:pPr>
              <a:lnSpc>
                <a:spcPct val="120000"/>
              </a:lnSpc>
            </a:pPr>
            <a:r>
              <a:rPr lang="zh-CN" altLang="en-US" sz="1600" b="1" spc="150">
                <a:solidFill>
                  <a:sysClr val="window" lastClr="FFFFFF"/>
                </a:solidFill>
                <a:latin typeface="微软雅黑" panose="020B0503020204020204" charset="-122"/>
                <a:ea typeface="微软雅黑" panose="020B0503020204020204" charset="-122"/>
              </a:rPr>
              <a:t>3. 血小板浓缩悬液</a:t>
            </a:r>
            <a:endParaRPr lang="zh-CN" altLang="en-US" sz="1600" b="1" spc="150">
              <a:solidFill>
                <a:sysClr val="window" lastClr="FFFFFF"/>
              </a:solidFill>
              <a:latin typeface="微软雅黑" panose="020B0503020204020204" charset="-122"/>
              <a:ea typeface="微软雅黑" panose="020B0503020204020204" charset="-122"/>
            </a:endParaRPr>
          </a:p>
        </p:txBody>
      </p:sp>
      <p:sp>
        <p:nvSpPr>
          <p:cNvPr id="44" name="文本框 43"/>
          <p:cNvSpPr txBox="1"/>
          <p:nvPr>
            <p:custDataLst>
              <p:tags r:id="rId35"/>
            </p:custDataLst>
          </p:nvPr>
        </p:nvSpPr>
        <p:spPr>
          <a:xfrm>
            <a:off x="6261208" y="1819584"/>
            <a:ext cx="2044208" cy="492919"/>
          </a:xfrm>
          <a:prstGeom prst="rect">
            <a:avLst/>
          </a:prstGeom>
          <a:noFill/>
        </p:spPr>
        <p:txBody>
          <a:bodyPr wrap="square" rtlCol="0" anchor="ctr">
            <a:normAutofit/>
          </a:bodyPr>
          <a:p>
            <a:pPr>
              <a:lnSpc>
                <a:spcPct val="120000"/>
              </a:lnSpc>
            </a:pPr>
            <a:r>
              <a:rPr lang="zh-CN" altLang="en-US" sz="1600" b="1" spc="150">
                <a:solidFill>
                  <a:sysClr val="window" lastClr="FFFFFF"/>
                </a:solidFill>
                <a:latin typeface="微软雅黑" panose="020B0503020204020204" charset="-122"/>
                <a:ea typeface="微软雅黑" panose="020B0503020204020204" charset="-122"/>
              </a:rPr>
              <a:t>2. 白细胞浓缩悬液</a:t>
            </a:r>
            <a:endParaRPr lang="zh-CN" altLang="en-US" sz="1600" b="1" spc="150">
              <a:solidFill>
                <a:sysClr val="window" lastClr="FFFFFF"/>
              </a:solidFill>
              <a:latin typeface="微软雅黑" panose="020B0503020204020204" charset="-122"/>
              <a:ea typeface="微软雅黑" panose="020B0503020204020204" charset="-122"/>
            </a:endParaRPr>
          </a:p>
        </p:txBody>
      </p:sp>
      <p:sp>
        <p:nvSpPr>
          <p:cNvPr id="45" name="文本框 44"/>
          <p:cNvSpPr txBox="1"/>
          <p:nvPr>
            <p:custDataLst>
              <p:tags r:id="rId36"/>
            </p:custDataLst>
          </p:nvPr>
        </p:nvSpPr>
        <p:spPr>
          <a:xfrm>
            <a:off x="2872213" y="2578825"/>
            <a:ext cx="2044208" cy="492919"/>
          </a:xfrm>
          <a:prstGeom prst="rect">
            <a:avLst/>
          </a:prstGeom>
          <a:noFill/>
        </p:spPr>
        <p:txBody>
          <a:bodyPr wrap="square" rtlCol="0" anchor="ctr">
            <a:normAutofit/>
          </a:bodyPr>
          <a:p>
            <a:pPr>
              <a:lnSpc>
                <a:spcPct val="120000"/>
              </a:lnSpc>
            </a:pPr>
            <a:r>
              <a:rPr lang="zh-CN" altLang="en-US" sz="1600" b="1" spc="150" dirty="0">
                <a:solidFill>
                  <a:sysClr val="window" lastClr="FFFFFF"/>
                </a:solidFill>
                <a:latin typeface="微软雅黑" panose="020B0503020204020204" charset="-122"/>
                <a:ea typeface="微软雅黑" panose="020B0503020204020204" charset="-122"/>
              </a:rPr>
              <a:t>1. 红细胞</a:t>
            </a:r>
            <a:endParaRPr lang="zh-CN" altLang="en-US" sz="1600" b="1" spc="150" dirty="0">
              <a:solidFill>
                <a:sysClr val="window" lastClr="FFFFFF"/>
              </a:solidFill>
              <a:latin typeface="微软雅黑" panose="020B0503020204020204" charset="-122"/>
              <a:ea typeface="微软雅黑" panose="020B0503020204020204" charset="-122"/>
            </a:endParaRPr>
          </a:p>
        </p:txBody>
      </p:sp>
      <p:sp>
        <p:nvSpPr>
          <p:cNvPr id="46" name="文本框 45"/>
          <p:cNvSpPr txBox="1"/>
          <p:nvPr>
            <p:custDataLst>
              <p:tags r:id="rId37"/>
            </p:custDataLst>
          </p:nvPr>
        </p:nvSpPr>
        <p:spPr>
          <a:xfrm>
            <a:off x="6869604" y="3347354"/>
            <a:ext cx="2044208" cy="492919"/>
          </a:xfrm>
          <a:prstGeom prst="rect">
            <a:avLst/>
          </a:prstGeom>
          <a:noFill/>
        </p:spPr>
        <p:txBody>
          <a:bodyPr wrap="square" rtlCol="0" anchor="ctr">
            <a:normAutofit/>
          </a:bodyPr>
          <a:p>
            <a:pPr>
              <a:lnSpc>
                <a:spcPct val="120000"/>
              </a:lnSpc>
            </a:pPr>
            <a:r>
              <a:rPr lang="zh-CN" altLang="en-US" sz="1600" b="1" spc="150">
                <a:solidFill>
                  <a:sysClr val="window" lastClr="FFFFFF"/>
                </a:solidFill>
                <a:latin typeface="微软雅黑" panose="020B0503020204020204" charset="-122"/>
                <a:ea typeface="微软雅黑" panose="020B0503020204020204" charset="-122"/>
              </a:rPr>
              <a:t>4. 各种凝血制剂</a:t>
            </a:r>
            <a:endParaRPr lang="zh-CN" altLang="en-US" sz="1600" b="1" spc="150">
              <a:solidFill>
                <a:sysClr val="window" lastClr="FFFFFF"/>
              </a:solidFill>
              <a:latin typeface="微软雅黑" panose="020B0503020204020204" charset="-122"/>
              <a:ea typeface="微软雅黑" panose="020B0503020204020204" charset="-122"/>
            </a:endParaRPr>
          </a:p>
        </p:txBody>
      </p:sp>
      <p:sp>
        <p:nvSpPr>
          <p:cNvPr id="47" name="文本框 46"/>
          <p:cNvSpPr txBox="1"/>
          <p:nvPr>
            <p:custDataLst>
              <p:tags r:id="rId38"/>
            </p:custDataLst>
          </p:nvPr>
        </p:nvSpPr>
        <p:spPr>
          <a:xfrm>
            <a:off x="7466504" y="4870480"/>
            <a:ext cx="2044208" cy="492919"/>
          </a:xfrm>
          <a:prstGeom prst="rect">
            <a:avLst/>
          </a:prstGeom>
          <a:noFill/>
        </p:spPr>
        <p:txBody>
          <a:bodyPr wrap="square" rtlCol="0" anchor="ctr">
            <a:normAutofit/>
          </a:bodyPr>
          <a:p>
            <a:pPr>
              <a:lnSpc>
                <a:spcPct val="120000"/>
              </a:lnSpc>
            </a:pPr>
            <a:r>
              <a:rPr lang="zh-CN" altLang="en-US" sz="1600" b="1" spc="150">
                <a:solidFill>
                  <a:sysClr val="window" lastClr="FFFFFF"/>
                </a:solidFill>
                <a:latin typeface="微软雅黑" panose="020B0503020204020204" charset="-122"/>
                <a:ea typeface="微软雅黑" panose="020B0503020204020204" charset="-122"/>
              </a:rPr>
              <a:t>6. 其他血液制品</a:t>
            </a:r>
            <a:endParaRPr lang="zh-CN" altLang="en-US" sz="1600" b="1" spc="150">
              <a:solidFill>
                <a:sysClr val="window" lastClr="FFFFFF"/>
              </a:solidFill>
              <a:latin typeface="微软雅黑" panose="020B0503020204020204" charset="-122"/>
              <a:ea typeface="微软雅黑" panose="020B0503020204020204" charset="-122"/>
            </a:endParaRPr>
          </a:p>
        </p:txBody>
      </p:sp>
      <p:sp>
        <p:nvSpPr>
          <p:cNvPr id="48" name="文本框 47"/>
          <p:cNvSpPr txBox="1"/>
          <p:nvPr>
            <p:custDataLst>
              <p:tags r:id="rId39"/>
            </p:custDataLst>
          </p:nvPr>
        </p:nvSpPr>
        <p:spPr>
          <a:xfrm>
            <a:off x="4077509" y="5634365"/>
            <a:ext cx="2044208" cy="492919"/>
          </a:xfrm>
          <a:prstGeom prst="rect">
            <a:avLst/>
          </a:prstGeom>
          <a:noFill/>
        </p:spPr>
        <p:txBody>
          <a:bodyPr wrap="square" rtlCol="0" anchor="ctr">
            <a:normAutofit/>
          </a:bodyPr>
          <a:p>
            <a:pPr>
              <a:lnSpc>
                <a:spcPct val="120000"/>
              </a:lnSpc>
            </a:pPr>
            <a:r>
              <a:rPr lang="zh-CN" altLang="en-US" sz="1600" b="1" spc="150">
                <a:solidFill>
                  <a:sysClr val="window" lastClr="FFFFFF"/>
                </a:solidFill>
                <a:latin typeface="微软雅黑" panose="020B0503020204020204" charset="-122"/>
                <a:ea typeface="微软雅黑" panose="020B0503020204020204" charset="-122"/>
              </a:rPr>
              <a:t>5. 血浆</a:t>
            </a:r>
            <a:endParaRPr lang="zh-CN" altLang="en-US" sz="1600" b="1" spc="150">
              <a:solidFill>
                <a:sysClr val="window" lastClr="FFFFFF"/>
              </a:solidFill>
              <a:latin typeface="微软雅黑" panose="020B0503020204020204" charset="-122"/>
              <a:ea typeface="微软雅黑" panose="020B050302020402020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a:spLocks noGrp="1"/>
          </p:cNvSpPr>
          <p:nvPr>
            <p:ph type="title" idx="4294967295"/>
          </p:nvPr>
        </p:nvSpPr>
        <p:spPr>
          <a:xfrm>
            <a:off x="8832850" y="-795655"/>
            <a:ext cx="3359150" cy="914400"/>
          </a:xfrm>
        </p:spPr>
        <p:txBody>
          <a:bodyPr vert="horz" wrap="square" lIns="0" tIns="60960" rIns="0" bIns="0" anchor="b" anchorCtr="0"/>
          <a:p>
            <a:br>
              <a:rPr lang="en-US" altLang="zh-CN" sz="1865" b="1" i="1" dirty="0">
                <a:latin typeface="楷体_GB2312" pitchFamily="1" charset="-122"/>
                <a:ea typeface="楷体_GB2312" pitchFamily="1" charset="-122"/>
              </a:rPr>
            </a:br>
            <a:endParaRPr lang="en-US" altLang="zh-CN" sz="3735" b="1" dirty="0">
              <a:latin typeface="楷体_GB2312" pitchFamily="1" charset="-122"/>
              <a:ea typeface="宋体" panose="02010600030101010101" pitchFamily="2" charset="-122"/>
              <a:sym typeface="Arial" panose="020B0604020202020204" pitchFamily="34" charset="0"/>
            </a:endParaRPr>
          </a:p>
        </p:txBody>
      </p:sp>
      <p:pic>
        <p:nvPicPr>
          <p:cNvPr id="57349" name="Picture 2" descr="4"/>
          <p:cNvPicPr>
            <a:picLocks noChangeAspect="1"/>
          </p:cNvPicPr>
          <p:nvPr/>
        </p:nvPicPr>
        <p:blipFill>
          <a:blip r:embed="rId1"/>
          <a:stretch>
            <a:fillRect/>
          </a:stretch>
        </p:blipFill>
        <p:spPr>
          <a:xfrm>
            <a:off x="6816090" y="975360"/>
            <a:ext cx="4017645" cy="3055620"/>
          </a:xfrm>
          <a:prstGeom prst="rect">
            <a:avLst/>
          </a:prstGeom>
          <a:noFill/>
          <a:ln w="9525">
            <a:noFill/>
          </a:ln>
        </p:spPr>
      </p:pic>
      <p:pic>
        <p:nvPicPr>
          <p:cNvPr id="57350" name="Picture 3" descr="u=4257612036,1945738614&amp;gp=30"/>
          <p:cNvPicPr>
            <a:picLocks noChangeAspect="1"/>
          </p:cNvPicPr>
          <p:nvPr/>
        </p:nvPicPr>
        <p:blipFill>
          <a:blip r:embed="rId2"/>
          <a:stretch>
            <a:fillRect/>
          </a:stretch>
        </p:blipFill>
        <p:spPr>
          <a:xfrm>
            <a:off x="1626235" y="975360"/>
            <a:ext cx="3701415" cy="3149600"/>
          </a:xfrm>
          <a:prstGeom prst="rect">
            <a:avLst/>
          </a:prstGeom>
          <a:noFill/>
          <a:ln w="9525">
            <a:noFill/>
          </a:ln>
        </p:spPr>
      </p:pic>
      <p:pic>
        <p:nvPicPr>
          <p:cNvPr id="57351" name="Picture 4" descr="xuexiaoban"/>
          <p:cNvPicPr>
            <a:picLocks noChangeAspect="1"/>
          </p:cNvPicPr>
          <p:nvPr/>
        </p:nvPicPr>
        <p:blipFill>
          <a:blip r:embed="rId3"/>
          <a:stretch>
            <a:fillRect/>
          </a:stretch>
        </p:blipFill>
        <p:spPr>
          <a:xfrm>
            <a:off x="3730625" y="4364990"/>
            <a:ext cx="5219700" cy="2242185"/>
          </a:xfrm>
          <a:prstGeom prst="rect">
            <a:avLst/>
          </a:prstGeom>
          <a:noFill/>
          <a:ln w="9525">
            <a:noFill/>
          </a:ln>
        </p:spPr>
      </p:pic>
      <p:sp>
        <p:nvSpPr>
          <p:cNvPr id="57352" name="Rectangle 5"/>
          <p:cNvSpPr/>
          <p:nvPr/>
        </p:nvSpPr>
        <p:spPr>
          <a:xfrm>
            <a:off x="5327439" y="5858828"/>
            <a:ext cx="1813983" cy="475615"/>
          </a:xfrm>
          <a:prstGeom prst="rect">
            <a:avLst/>
          </a:prstGeom>
          <a:noFill/>
          <a:ln w="9525">
            <a:noFill/>
          </a:ln>
        </p:spPr>
        <p:txBody>
          <a:bodyPr anchor="ctr" anchorCtr="0">
            <a:spAutoFit/>
          </a:bodyPr>
          <a:p>
            <a:pPr algn="ctr"/>
            <a:r>
              <a:rPr lang="zh-CN" altLang="en-US" sz="2500" b="1" dirty="0">
                <a:solidFill>
                  <a:srgbClr val="CC3300"/>
                </a:solidFill>
                <a:latin typeface="微软雅黑" panose="020B0503020204020204" charset="-122"/>
                <a:ea typeface="微软雅黑" panose="020B0503020204020204" charset="-122"/>
                <a:sym typeface="Arial" panose="020B0604020202020204" pitchFamily="34" charset="0"/>
              </a:rPr>
              <a:t>血小板</a:t>
            </a:r>
            <a:endParaRPr lang="zh-CN" altLang="en-US" sz="2500" b="1" dirty="0">
              <a:solidFill>
                <a:srgbClr val="CC3300"/>
              </a:solidFill>
              <a:latin typeface="微软雅黑" panose="020B0503020204020204" charset="-122"/>
              <a:ea typeface="微软雅黑" panose="020B0503020204020204" charset="-122"/>
              <a:sym typeface="Arial" panose="020B0604020202020204" pitchFamily="34" charset="0"/>
            </a:endParaRPr>
          </a:p>
        </p:txBody>
      </p:sp>
      <p:sp>
        <p:nvSpPr>
          <p:cNvPr id="57353" name="Rectangle 6"/>
          <p:cNvSpPr/>
          <p:nvPr/>
        </p:nvSpPr>
        <p:spPr>
          <a:xfrm>
            <a:off x="2256367" y="3360526"/>
            <a:ext cx="2451100" cy="475615"/>
          </a:xfrm>
          <a:prstGeom prst="rect">
            <a:avLst/>
          </a:prstGeom>
          <a:noFill/>
          <a:ln w="9525">
            <a:noFill/>
          </a:ln>
        </p:spPr>
        <p:txBody>
          <a:bodyPr anchor="ctr" anchorCtr="0">
            <a:spAutoFit/>
          </a:bodyPr>
          <a:p>
            <a:pPr algn="ctr"/>
            <a:r>
              <a:rPr lang="zh-CN" altLang="en-US" sz="2500" b="1" dirty="0">
                <a:solidFill>
                  <a:srgbClr val="CC3300"/>
                </a:solidFill>
                <a:latin typeface="微软雅黑" panose="020B0503020204020204" charset="-122"/>
                <a:ea typeface="微软雅黑" panose="020B0503020204020204" charset="-122"/>
                <a:sym typeface="Arial" panose="020B0604020202020204" pitchFamily="34" charset="0"/>
              </a:rPr>
              <a:t>浓缩红细胞</a:t>
            </a:r>
            <a:endParaRPr lang="zh-CN" altLang="en-US" sz="2500" b="1" dirty="0">
              <a:solidFill>
                <a:srgbClr val="CC3300"/>
              </a:solidFill>
              <a:latin typeface="微软雅黑" panose="020B0503020204020204" charset="-122"/>
              <a:ea typeface="微软雅黑" panose="020B0503020204020204" charset="-122"/>
              <a:sym typeface="Arial" panose="020B0604020202020204" pitchFamily="34" charset="0"/>
            </a:endParaRPr>
          </a:p>
        </p:txBody>
      </p:sp>
      <p:sp>
        <p:nvSpPr>
          <p:cNvPr id="57354" name="Rectangle 7"/>
          <p:cNvSpPr/>
          <p:nvPr/>
        </p:nvSpPr>
        <p:spPr>
          <a:xfrm>
            <a:off x="7963323" y="3428683"/>
            <a:ext cx="2038351" cy="475615"/>
          </a:xfrm>
          <a:prstGeom prst="rect">
            <a:avLst/>
          </a:prstGeom>
          <a:noFill/>
          <a:ln w="9525">
            <a:noFill/>
          </a:ln>
        </p:spPr>
        <p:txBody>
          <a:bodyPr anchor="ctr" anchorCtr="0">
            <a:spAutoFit/>
          </a:bodyPr>
          <a:p>
            <a:pPr algn="ctr"/>
            <a:r>
              <a:rPr lang="zh-CN" altLang="en-US" sz="2500" b="1" dirty="0">
                <a:solidFill>
                  <a:srgbClr val="CC3300"/>
                </a:solidFill>
                <a:latin typeface="微软雅黑" panose="020B0503020204020204" charset="-122"/>
                <a:ea typeface="微软雅黑" panose="020B0503020204020204" charset="-122"/>
              </a:rPr>
              <a:t>冰冻血浆</a:t>
            </a:r>
            <a:endParaRPr lang="zh-CN" altLang="en-US" sz="2500" b="1" dirty="0">
              <a:solidFill>
                <a:srgbClr val="CC3300"/>
              </a:solidFill>
              <a:latin typeface="微软雅黑" panose="020B0503020204020204" charset="-122"/>
              <a:ea typeface="微软雅黑" panose="020B0503020204020204" charset="-122"/>
            </a:endParaRPr>
          </a:p>
        </p:txBody>
      </p:sp>
      <p:sp>
        <p:nvSpPr>
          <p:cNvPr id="23" name="Title 6"/>
          <p:cNvSpPr txBox="1"/>
          <p:nvPr>
            <p:custDataLst>
              <p:tags r:id="rId4"/>
            </p:custDataLst>
          </p:nvPr>
        </p:nvSpPr>
        <p:spPr>
          <a:xfrm>
            <a:off x="193942" y="4467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二、血液制品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1" name="Rectangle 3"/>
          <p:cNvSpPr>
            <a:spLocks noGrp="1"/>
          </p:cNvSpPr>
          <p:nvPr>
            <p:ph idx="4294967295"/>
          </p:nvPr>
        </p:nvSpPr>
        <p:spPr>
          <a:xfrm>
            <a:off x="479425" y="909320"/>
            <a:ext cx="11419205" cy="537210"/>
          </a:xfrm>
        </p:spPr>
        <p:txBody>
          <a:bodyPr vert="horz" wrap="square" lIns="121920" tIns="60960" rIns="121920" bIns="60960" anchor="t" anchorCtr="0">
            <a:normAutofit lnSpcReduction="20000"/>
          </a:bodyPr>
          <a:p>
            <a:pPr marL="0" indent="0" algn="just">
              <a:lnSpc>
                <a:spcPct val="150000"/>
              </a:lnSpc>
              <a:buSzPct val="120000"/>
              <a:buNone/>
            </a:pPr>
            <a:r>
              <a:rPr lang="zh-CN" altLang="en-US" sz="2000" b="1" dirty="0">
                <a:latin typeface="宋体" panose="02010600030101010101" pitchFamily="2" charset="-122"/>
                <a:sym typeface="Arial" panose="020B0604020202020204" pitchFamily="34" charset="0"/>
              </a:rPr>
              <a:t>（一）静脉输血的适应证</a:t>
            </a:r>
            <a:endParaRPr lang="zh-CN" altLang="en-US" sz="2000" b="1" dirty="0">
              <a:latin typeface="宋体" panose="02010600030101010101" pitchFamily="2" charset="-122"/>
              <a:sym typeface="Arial" panose="020B0604020202020204" pitchFamily="34" charset="0"/>
            </a:endParaRPr>
          </a:p>
        </p:txBody>
      </p:sp>
      <p:sp>
        <p:nvSpPr>
          <p:cNvPr id="23" name="Title 6"/>
          <p:cNvSpPr txBox="1"/>
          <p:nvPr>
            <p:custDataLst>
              <p:tags r:id="rId1"/>
            </p:custDataLst>
          </p:nvPr>
        </p:nvSpPr>
        <p:spPr>
          <a:xfrm>
            <a:off x="193942" y="44679"/>
            <a:ext cx="616204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三、静脉输血的适应证与禁忌证</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8" name="组合 17"/>
          <p:cNvGrpSpPr/>
          <p:nvPr>
            <p:custDataLst>
              <p:tags r:id="rId2"/>
            </p:custDataLst>
          </p:nvPr>
        </p:nvGrpSpPr>
        <p:grpSpPr>
          <a:xfrm>
            <a:off x="2813886" y="1624966"/>
            <a:ext cx="2543409" cy="1676400"/>
            <a:chOff x="1304924" y="3171825"/>
            <a:chExt cx="2647951" cy="1745305"/>
          </a:xfrm>
        </p:grpSpPr>
        <p:cxnSp>
          <p:nvCxnSpPr>
            <p:cNvPr id="9" name="直接连接符 8"/>
            <p:cNvCxnSpPr/>
            <p:nvPr>
              <p:custDataLst>
                <p:tags r:id="rId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6"/>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grpSp>
      <p:grpSp>
        <p:nvGrpSpPr>
          <p:cNvPr id="19" name="组合 18"/>
          <p:cNvGrpSpPr/>
          <p:nvPr>
            <p:custDataLst>
              <p:tags r:id="rId7"/>
            </p:custDataLst>
          </p:nvPr>
        </p:nvGrpSpPr>
        <p:grpSpPr>
          <a:xfrm>
            <a:off x="6448626" y="1624966"/>
            <a:ext cx="2543409" cy="1676400"/>
            <a:chOff x="1304924" y="3171825"/>
            <a:chExt cx="2647951" cy="1745305"/>
          </a:xfrm>
        </p:grpSpPr>
        <p:cxnSp>
          <p:nvCxnSpPr>
            <p:cNvPr id="20" name="直接连接符 19"/>
            <p:cNvCxnSpPr/>
            <p:nvPr>
              <p:custDataLst>
                <p:tags r:id="rId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 name="文本框 2"/>
            <p:cNvSpPr txBox="1"/>
            <p:nvPr>
              <p:custDataLst>
                <p:tags r:id="rId11"/>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grpSp>
      <p:grpSp>
        <p:nvGrpSpPr>
          <p:cNvPr id="36" name="组合 35"/>
          <p:cNvGrpSpPr/>
          <p:nvPr>
            <p:custDataLst>
              <p:tags r:id="rId12"/>
            </p:custDataLst>
          </p:nvPr>
        </p:nvGrpSpPr>
        <p:grpSpPr>
          <a:xfrm>
            <a:off x="2813886" y="3587116"/>
            <a:ext cx="2543409" cy="1676400"/>
            <a:chOff x="1304924" y="3171825"/>
            <a:chExt cx="2647951" cy="1745305"/>
          </a:xfrm>
        </p:grpSpPr>
        <p:cxnSp>
          <p:nvCxnSpPr>
            <p:cNvPr id="42" name="直接连接符 41"/>
            <p:cNvCxnSpPr/>
            <p:nvPr>
              <p:custDataLst>
                <p:tags r:id="rId1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6"/>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grpSp>
      <p:grpSp>
        <p:nvGrpSpPr>
          <p:cNvPr id="37" name="组合 36"/>
          <p:cNvGrpSpPr/>
          <p:nvPr>
            <p:custDataLst>
              <p:tags r:id="rId17"/>
            </p:custDataLst>
          </p:nvPr>
        </p:nvGrpSpPr>
        <p:grpSpPr>
          <a:xfrm>
            <a:off x="6448626" y="3587116"/>
            <a:ext cx="2543409" cy="1676400"/>
            <a:chOff x="1304924" y="3171825"/>
            <a:chExt cx="2647951" cy="1745305"/>
          </a:xfrm>
        </p:grpSpPr>
        <p:cxnSp>
          <p:nvCxnSpPr>
            <p:cNvPr id="38" name="直接连接符 37"/>
            <p:cNvCxnSpPr/>
            <p:nvPr>
              <p:custDataLst>
                <p:tags r:id="rId1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1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1"/>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D</a:t>
              </a:r>
              <a:endParaRPr lang="zh-CN" altLang="en-US" dirty="0"/>
            </a:p>
          </p:txBody>
        </p:sp>
      </p:grpSp>
      <p:sp>
        <p:nvSpPr>
          <p:cNvPr id="24" name="文本框 23"/>
          <p:cNvSpPr txBox="1"/>
          <p:nvPr>
            <p:custDataLst>
              <p:tags r:id="rId22"/>
            </p:custDataLst>
          </p:nvPr>
        </p:nvSpPr>
        <p:spPr>
          <a:xfrm>
            <a:off x="2843530" y="1635280"/>
            <a:ext cx="2513765" cy="1276985"/>
          </a:xfrm>
          <a:prstGeom prst="rect">
            <a:avLst/>
          </a:prstGeom>
          <a:noFill/>
        </p:spPr>
        <p:txBody>
          <a:bodyPr wrap="square" rtlCol="0" anchor="ctr" anchorCtr="0">
            <a:normAutofit/>
          </a:bodyPr>
          <a:p>
            <a:pPr algn="ctr" fontAlgn="auto">
              <a:lnSpc>
                <a:spcPct val="120000"/>
              </a:lnSpc>
              <a:spcBef>
                <a:spcPts val="0"/>
              </a:spcBef>
              <a:spcAft>
                <a:spcPts val="0"/>
              </a:spcAft>
            </a:pPr>
            <a:r>
              <a:rPr lang="zh-CN" altLang="en-US" sz="1800" spc="150">
                <a:solidFill>
                  <a:srgbClr val="FFFFFF"/>
                </a:solidFill>
                <a:latin typeface="微软雅黑" panose="020B0503020204020204" charset="-122"/>
                <a:ea typeface="微软雅黑" panose="020B0503020204020204" charset="-122"/>
              </a:rPr>
              <a:t>1. 各种原因引起的大出血</a:t>
            </a:r>
            <a:endParaRPr lang="zh-CN" altLang="en-US" sz="1800" spc="15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23"/>
            </p:custDataLst>
          </p:nvPr>
        </p:nvSpPr>
        <p:spPr>
          <a:xfrm>
            <a:off x="6448191" y="1635280"/>
            <a:ext cx="2543409" cy="1276985"/>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2. 贫血或低蛋白血症</a:t>
            </a:r>
            <a:endParaRPr lang="zh-CN" altLang="en-US" sz="1800" spc="150">
              <a:solidFill>
                <a:srgbClr val="FFFFFF"/>
              </a:solidFill>
              <a:latin typeface="微软雅黑" panose="020B0503020204020204" charset="-122"/>
              <a:ea typeface="微软雅黑" panose="020B0503020204020204" charset="-122"/>
            </a:endParaRPr>
          </a:p>
        </p:txBody>
      </p:sp>
      <p:sp>
        <p:nvSpPr>
          <p:cNvPr id="26" name="文本框 25"/>
          <p:cNvSpPr txBox="1"/>
          <p:nvPr>
            <p:custDataLst>
              <p:tags r:id="rId24"/>
            </p:custDataLst>
          </p:nvPr>
        </p:nvSpPr>
        <p:spPr>
          <a:xfrm>
            <a:off x="2842854" y="3596160"/>
            <a:ext cx="2512335" cy="1276985"/>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3. 严重感染</a:t>
            </a:r>
            <a:endParaRPr lang="zh-CN" altLang="en-US" sz="1800" spc="150">
              <a:solidFill>
                <a:srgbClr val="FFFFFF"/>
              </a:solidFill>
              <a:latin typeface="微软雅黑" panose="020B0503020204020204" charset="-122"/>
              <a:ea typeface="微软雅黑" panose="020B0503020204020204" charset="-122"/>
            </a:endParaRPr>
          </a:p>
        </p:txBody>
      </p:sp>
      <p:sp>
        <p:nvSpPr>
          <p:cNvPr id="27" name="文本框 26"/>
          <p:cNvSpPr txBox="1"/>
          <p:nvPr>
            <p:custDataLst>
              <p:tags r:id="rId25"/>
            </p:custDataLst>
          </p:nvPr>
        </p:nvSpPr>
        <p:spPr>
          <a:xfrm>
            <a:off x="6445016" y="3596160"/>
            <a:ext cx="2543409" cy="1276985"/>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4. 凝血功能障碍　</a:t>
            </a:r>
            <a:endParaRPr lang="zh-CN" altLang="en-US" sz="1800" spc="150">
              <a:solidFill>
                <a:srgbClr val="FFFFFF"/>
              </a:solidFill>
              <a:latin typeface="微软雅黑" panose="020B0503020204020204" charset="-122"/>
              <a:ea typeface="微软雅黑" panose="020B0503020204020204" charset="-122"/>
            </a:endParaRPr>
          </a:p>
        </p:txBody>
      </p:sp>
      <p:sp>
        <p:nvSpPr>
          <p:cNvPr id="4" name="Rectangle 3"/>
          <p:cNvSpPr>
            <a:spLocks noGrp="1"/>
          </p:cNvSpPr>
          <p:nvPr>
            <p:custDataLst>
              <p:tags r:id="rId26"/>
            </p:custDataLst>
          </p:nvPr>
        </p:nvSpPr>
        <p:spPr>
          <a:xfrm>
            <a:off x="606425" y="5588635"/>
            <a:ext cx="11238230" cy="537210"/>
          </a:xfrm>
          <a:prstGeom prst="rect">
            <a:avLst/>
          </a:prstGeom>
        </p:spPr>
        <p:txBody>
          <a:bodyPr vert="horz" wrap="square" lIns="121920" tIns="60960" rIns="121920" bIns="6096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SzPct val="120000"/>
              <a:buNone/>
            </a:pPr>
            <a:r>
              <a:rPr lang="zh-CN" altLang="en-US" sz="2000" b="1" dirty="0">
                <a:sym typeface="Arial" panose="020B0604020202020204" pitchFamily="34" charset="0"/>
              </a:rPr>
              <a:t>（二）静脉输血的禁忌证</a:t>
            </a:r>
            <a:r>
              <a:rPr lang="en-US" altLang="zh-CN" sz="2000" b="1" dirty="0">
                <a:sym typeface="Arial" panose="020B0604020202020204" pitchFamily="34" charset="0"/>
              </a:rPr>
              <a:t> </a:t>
            </a:r>
            <a:r>
              <a:rPr lang="zh-CN" altLang="en-US" sz="2000" b="1" dirty="0">
                <a:sym typeface="Arial" panose="020B0604020202020204" pitchFamily="34" charset="0"/>
              </a:rPr>
              <a:t>静脉输血的禁忌证包括：急性肺水肿、充血性心力衰竭、肺栓塞、恶性高血压、真性红细胞增多症、肾功能极度衰竭及对输血有变态反应者。</a:t>
            </a:r>
            <a:endParaRPr lang="zh-CN" altLang="en-US" sz="2000" b="1" dirty="0">
              <a:sym typeface="Arial" panose="020B0604020202020204" pitchFamily="34"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四、血型及交叉配血试验</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83615" y="1196975"/>
            <a:ext cx="9735820" cy="4707890"/>
          </a:xfrm>
          <a:prstGeom prst="rect">
            <a:avLst/>
          </a:prstGeom>
          <a:noFill/>
        </p:spPr>
        <p:txBody>
          <a:bodyPr wrap="square" rtlCol="0" anchor="t">
            <a:sp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（一）血型与红细胞凝集</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血型（blood group）通常是指红细胞膜上特异性抗原的类型。若将血型不相容的两个人的血液滴加在载玻片上并使之混合，则红细胞可凝集成簇，这个现象称为红细胞凝集（agglutination）。在补体的作用下，凝集的红细胞破裂，发生溶血。当输入与患者血型不相容的血液时，其血管内可发生红细胞凝集和溶血反应，甚至可危及患者的生命。</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（二）血型鉴定和交叉配血试验</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为了避免输入不相容的红细胞，献血者与受血者间必须进行血型鉴定和交叉配血试验。血型鉴定主要是鉴定 ABO 血型和 Rh 血型，交叉配血试验是检验其他次要的抗原与相应抗体的反应情况。</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573214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五、输血前评估与输血前准备</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83615" y="1196975"/>
            <a:ext cx="9735820" cy="553085"/>
          </a:xfrm>
          <a:prstGeom prst="rect">
            <a:avLst/>
          </a:prstGeom>
          <a:noFill/>
        </p:spPr>
        <p:txBody>
          <a:bodyPr wrap="square" rtlCol="0" anchor="t">
            <a:spAutoFit/>
          </a:bodyPr>
          <a:p>
            <a:pPr algn="just">
              <a:lnSpc>
                <a:spcPct val="150000"/>
              </a:lnSpc>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（一）输血前评估</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2"/>
            </p:custDataLst>
          </p:nvPr>
        </p:nvSpPr>
        <p:spPr>
          <a:xfrm>
            <a:off x="923925" y="2277110"/>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3"/>
            </p:custDataLst>
          </p:nvPr>
        </p:nvSpPr>
        <p:spPr>
          <a:xfrm>
            <a:off x="2141220" y="232918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（1）患者的临床诊断、病情、治疗情况及既往输血史、肺功能情况、输血目的。</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4"/>
            </p:custDataLst>
          </p:nvPr>
        </p:nvSpPr>
        <p:spPr>
          <a:xfrm>
            <a:off x="923925" y="3599815"/>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5"/>
            </p:custDataLst>
          </p:nvPr>
        </p:nvSpPr>
        <p:spPr>
          <a:xfrm>
            <a:off x="2141220" y="365188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（2）患者穿刺部位皮肤、血管状况。</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6"/>
            </p:custDataLst>
          </p:nvPr>
        </p:nvSpPr>
        <p:spPr>
          <a:xfrm>
            <a:off x="923925" y="4922520"/>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7"/>
            </p:custDataLst>
          </p:nvPr>
        </p:nvSpPr>
        <p:spPr>
          <a:xfrm>
            <a:off x="2141220" y="497459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（3）患者的心理状态及接受能力，有无恐惧、焦虑等。</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8"/>
            </p:custDataLst>
          </p:nvPr>
        </p:nvSpPr>
        <p:spPr>
          <a:xfrm>
            <a:off x="1138555" y="500253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9"/>
            </p:custDataLst>
          </p:nvPr>
        </p:nvSpPr>
        <p:spPr>
          <a:xfrm>
            <a:off x="1138555" y="3679825"/>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138555" y="235712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573214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五、输血前评估与输血前准备</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83615" y="1196975"/>
            <a:ext cx="9735820" cy="553085"/>
          </a:xfrm>
          <a:prstGeom prst="rect">
            <a:avLst/>
          </a:prstGeom>
          <a:noFill/>
        </p:spPr>
        <p:txBody>
          <a:bodyPr wrap="square" rtlCol="0" anchor="t">
            <a:spAutoFit/>
          </a:bodyPr>
          <a:p>
            <a:pPr algn="just">
              <a:lnSpc>
                <a:spcPct val="150000"/>
              </a:lnSpc>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（二）输血前准备</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custDataLst>
              <p:tags r:id="rId2"/>
            </p:custDataLst>
          </p:nvPr>
        </p:nvGrpSpPr>
        <p:grpSpPr>
          <a:xfrm>
            <a:off x="1423553" y="2152016"/>
            <a:ext cx="2543409" cy="1676400"/>
            <a:chOff x="1304924" y="3171825"/>
            <a:chExt cx="2647951" cy="1745305"/>
          </a:xfrm>
        </p:grpSpPr>
        <p:cxnSp>
          <p:nvCxnSpPr>
            <p:cNvPr id="9" name="直接连接符 8"/>
            <p:cNvCxnSpPr/>
            <p:nvPr>
              <p:custDataLst>
                <p:tags r:id="rId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 name="文本框 4"/>
            <p:cNvSpPr txBox="1"/>
            <p:nvPr>
              <p:custDataLst>
                <p:tags r:id="rId6"/>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grpSp>
      <p:grpSp>
        <p:nvGrpSpPr>
          <p:cNvPr id="6" name="组合 5"/>
          <p:cNvGrpSpPr/>
          <p:nvPr>
            <p:custDataLst>
              <p:tags r:id="rId7"/>
            </p:custDataLst>
          </p:nvPr>
        </p:nvGrpSpPr>
        <p:grpSpPr>
          <a:xfrm>
            <a:off x="4709360" y="2152016"/>
            <a:ext cx="2543409" cy="1676400"/>
            <a:chOff x="1304924" y="3171825"/>
            <a:chExt cx="2647951" cy="1745305"/>
          </a:xfrm>
        </p:grpSpPr>
        <p:cxnSp>
          <p:nvCxnSpPr>
            <p:cNvPr id="11" name="直接连接符 10"/>
            <p:cNvCxnSpPr/>
            <p:nvPr>
              <p:custDataLst>
                <p:tags r:id="rId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3" name="直接连接符 12"/>
            <p:cNvCxnSpPr/>
            <p:nvPr>
              <p:custDataLst>
                <p:tags r:id="rId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4" name="文本框 13"/>
            <p:cNvSpPr txBox="1"/>
            <p:nvPr>
              <p:custDataLst>
                <p:tags r:id="rId11"/>
              </p:custDataLst>
            </p:nvPr>
          </p:nvSpPr>
          <p:spPr>
            <a:xfrm>
              <a:off x="3295650" y="4539734"/>
              <a:ext cx="476250" cy="369332"/>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grpSp>
      <p:grpSp>
        <p:nvGrpSpPr>
          <p:cNvPr id="36" name="组合 35"/>
          <p:cNvGrpSpPr/>
          <p:nvPr>
            <p:custDataLst>
              <p:tags r:id="rId12"/>
            </p:custDataLst>
          </p:nvPr>
        </p:nvGrpSpPr>
        <p:grpSpPr>
          <a:xfrm>
            <a:off x="3061287" y="4116497"/>
            <a:ext cx="2543409" cy="1676400"/>
            <a:chOff x="1304924" y="3171825"/>
            <a:chExt cx="2647951" cy="1745305"/>
          </a:xfrm>
        </p:grpSpPr>
        <p:cxnSp>
          <p:nvCxnSpPr>
            <p:cNvPr id="42" name="直接连接符 41"/>
            <p:cNvCxnSpPr/>
            <p:nvPr>
              <p:custDataLst>
                <p:tags r:id="rId1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6"/>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D</a:t>
              </a:r>
              <a:endParaRPr lang="zh-CN" altLang="en-US" dirty="0"/>
            </a:p>
          </p:txBody>
        </p:sp>
      </p:grpSp>
      <p:grpSp>
        <p:nvGrpSpPr>
          <p:cNvPr id="37" name="组合 36"/>
          <p:cNvGrpSpPr/>
          <p:nvPr>
            <p:custDataLst>
              <p:tags r:id="rId17"/>
            </p:custDataLst>
          </p:nvPr>
        </p:nvGrpSpPr>
        <p:grpSpPr>
          <a:xfrm>
            <a:off x="6347094" y="4116497"/>
            <a:ext cx="2543409" cy="1676400"/>
            <a:chOff x="1304924" y="3171825"/>
            <a:chExt cx="2647951" cy="1745305"/>
          </a:xfrm>
        </p:grpSpPr>
        <p:cxnSp>
          <p:nvCxnSpPr>
            <p:cNvPr id="38" name="直接连接符 37"/>
            <p:cNvCxnSpPr/>
            <p:nvPr>
              <p:custDataLst>
                <p:tags r:id="rId1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1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1"/>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E</a:t>
              </a:r>
              <a:endParaRPr lang="zh-CN" altLang="en-US" dirty="0"/>
            </a:p>
          </p:txBody>
        </p:sp>
      </p:grpSp>
      <p:grpSp>
        <p:nvGrpSpPr>
          <p:cNvPr id="24" name="组合 23"/>
          <p:cNvGrpSpPr/>
          <p:nvPr>
            <p:custDataLst>
              <p:tags r:id="rId22"/>
            </p:custDataLst>
          </p:nvPr>
        </p:nvGrpSpPr>
        <p:grpSpPr>
          <a:xfrm>
            <a:off x="7993263" y="2152016"/>
            <a:ext cx="2543409" cy="1676400"/>
            <a:chOff x="1304924" y="3171825"/>
            <a:chExt cx="2647951" cy="1745305"/>
          </a:xfrm>
        </p:grpSpPr>
        <p:cxnSp>
          <p:nvCxnSpPr>
            <p:cNvPr id="25" name="直接连接符 24"/>
            <p:cNvCxnSpPr/>
            <p:nvPr>
              <p:custDataLst>
                <p:tags r:id="rId2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6"/>
              </p:custDataLst>
            </p:nvPr>
          </p:nvSpPr>
          <p:spPr>
            <a:xfrm>
              <a:off x="3295650" y="4532145"/>
              <a:ext cx="476249" cy="384513"/>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grpSp>
      <p:sp>
        <p:nvSpPr>
          <p:cNvPr id="35" name="文本框 34"/>
          <p:cNvSpPr txBox="1"/>
          <p:nvPr>
            <p:custDataLst>
              <p:tags r:id="rId27"/>
            </p:custDataLst>
          </p:nvPr>
        </p:nvSpPr>
        <p:spPr>
          <a:xfrm>
            <a:off x="1423553" y="215879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1. 备血</a:t>
            </a:r>
            <a:endParaRPr lang="zh-CN" altLang="en-US" sz="1800"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28"/>
            </p:custDataLst>
          </p:nvPr>
        </p:nvSpPr>
        <p:spPr>
          <a:xfrm>
            <a:off x="4732997" y="215879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2. 取血</a:t>
            </a:r>
            <a:endParaRPr lang="zh-CN" altLang="en-US" sz="18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29"/>
            </p:custDataLst>
          </p:nvPr>
        </p:nvSpPr>
        <p:spPr>
          <a:xfrm>
            <a:off x="7993263" y="2158791"/>
            <a:ext cx="2543409"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3. 取血后</a:t>
            </a:r>
            <a:endParaRPr lang="zh-CN" altLang="en-US" sz="18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0"/>
            </p:custDataLst>
          </p:nvPr>
        </p:nvSpPr>
        <p:spPr>
          <a:xfrm>
            <a:off x="3071283" y="4114473"/>
            <a:ext cx="2533414"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4. 输血前</a:t>
            </a:r>
            <a:endParaRPr lang="zh-CN" altLang="en-US" sz="18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1"/>
            </p:custDataLst>
          </p:nvPr>
        </p:nvSpPr>
        <p:spPr>
          <a:xfrm>
            <a:off x="6345190" y="4114473"/>
            <a:ext cx="2545313" cy="1276859"/>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5. 知情同意</a:t>
            </a:r>
            <a:endParaRPr lang="zh-CN" altLang="en-US" sz="1800" spc="150">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六、静脉输血技术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1196975"/>
            <a:ext cx="10786110" cy="5292725"/>
          </a:xfrm>
          <a:prstGeom prst="rect">
            <a:avLst/>
          </a:prstGeom>
          <a:noFill/>
        </p:spPr>
        <p:txBody>
          <a:bodyPr wrap="square" rtlCol="0" anchor="t">
            <a:spAutoFit/>
          </a:bodyPr>
          <a:p>
            <a:pPr algn="just">
              <a:lnSpc>
                <a:spcPct val="13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（一）输血操作前的准备</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用物准备</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（1）间接静脉输血法：同密闭式输液，仅将输液器换为输血器（滴管内有滤网，9 号</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静脉穿刺针头）。另备生理盐水、血液制品（根据医嘱准备）。</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（2）直接静脉输血法：同静脉注射，另备 50 mL 注射器数具（根据输血量多少而定）、4% 枸橼酸钠溶液。另备生理盐水、血液制品（根据医嘱准备）。</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 患者的准备</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（1）了解输血的目的、方法、注意事项和配合要点。</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（2）采血标本以验血型和交叉配血试验。</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（3）签写知情同意书。</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（4）排空大小便，取舒适卧位。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 环境准备</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整洁、安静、舒适、安全。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六、静脉输血技术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887730"/>
            <a:ext cx="10786110" cy="491490"/>
          </a:xfrm>
          <a:prstGeom prst="rect">
            <a:avLst/>
          </a:prstGeom>
          <a:noFill/>
        </p:spPr>
        <p:txBody>
          <a:bodyPr wrap="square" rtlCol="0" anchor="t">
            <a:spAutoFit/>
          </a:bodyPr>
          <a:p>
            <a:pPr algn="just">
              <a:lnSpc>
                <a:spcPct val="13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（二）操作程序（见表 10-2-4）</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2"/>
            </p:custDataLst>
          </p:nvPr>
        </p:nvPicPr>
        <p:blipFill>
          <a:blip r:embed="rId3"/>
          <a:stretch>
            <a:fillRect/>
          </a:stretch>
        </p:blipFill>
        <p:spPr>
          <a:xfrm>
            <a:off x="407670" y="1744345"/>
            <a:ext cx="6043295" cy="483997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6744335" y="3068955"/>
            <a:ext cx="5309235" cy="1971675"/>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2" name="矩形 1"/>
            <p:cNvSpPr/>
            <p:nvPr/>
          </p:nvSpPr>
          <p:spPr>
            <a:xfrm>
              <a:off x="3574" y="4253"/>
              <a:ext cx="2144" cy="580"/>
            </a:xfrm>
            <a:prstGeom prst="rect">
              <a:avLst/>
            </a:prstGeom>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知识目标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微软雅黑" panose="020B0503020204020204" charset="-122"/>
                <a:ea typeface="微软雅黑" panose="020B0503020204020204"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能力目标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微软雅黑" panose="020B0503020204020204" charset="-122"/>
                <a:ea typeface="微软雅黑" panose="020B0503020204020204"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rPr>
                <a:t>素质目标</a:t>
              </a:r>
              <a:endParaRPr lang="zh-CN" altLang="en-US" sz="1800" dirty="0">
                <a:ln>
                  <a:noFill/>
                  <a:prstDash val="solid"/>
                </a:ln>
                <a:solidFill>
                  <a:schemeClr val="bg1"/>
                </a:solidFill>
                <a:effectLst/>
                <a:latin typeface="微软雅黑" panose="020B0503020204020204" charset="-122"/>
                <a:ea typeface="微软雅黑" panose="020B0503020204020204" charset="-122"/>
                <a:cs typeface="微软雅黑" panose="020B0503020204020204"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379095" y="3863975"/>
            <a:ext cx="3439160" cy="137096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1. 了解交叉配血试验的方法。</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2. 掌握自体输血技术。</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3. 掌握静脉输液和静脉输血的目的、常用溶液及输血前的准备工作。</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22"/>
          <p:cNvSpPr txBox="1"/>
          <p:nvPr/>
        </p:nvSpPr>
        <p:spPr>
          <a:xfrm flipH="1">
            <a:off x="4792345" y="4007485"/>
            <a:ext cx="2817495" cy="201104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1. 学会密闭式周围静脉输液及间接输血的操作，操作过程中注重与患者的互动。</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0"/>
              </a:spcBef>
              <a:spcAft>
                <a:spcPts val="0"/>
              </a:spcAft>
            </a:pPr>
            <a:r>
              <a:rPr sz="1600">
                <a:solidFill>
                  <a:schemeClr val="tx1"/>
                </a:solidFill>
                <a:latin typeface="微软雅黑" panose="020B0503020204020204" charset="-122"/>
                <a:ea typeface="微软雅黑" panose="020B0503020204020204" charset="-122"/>
                <a:cs typeface="微软雅黑" panose="020B0503020204020204" charset="-122"/>
                <a:sym typeface="+mn-ea"/>
              </a:rPr>
              <a:t>2. 能够运用所学的知识处理静脉输液的故障，能够判断并处理输液反应及输血反应。</a:t>
            </a:r>
            <a:endParaRPr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22"/>
          <p:cNvSpPr txBox="1"/>
          <p:nvPr/>
        </p:nvSpPr>
        <p:spPr>
          <a:xfrm flipH="1">
            <a:off x="8314690" y="3935730"/>
            <a:ext cx="2781935" cy="119888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sz="1600">
                <a:solidFill>
                  <a:schemeClr val="tx1"/>
                </a:solidFill>
                <a:latin typeface="微软雅黑" panose="020B0503020204020204" charset="-122"/>
                <a:ea typeface="微软雅黑" panose="020B0503020204020204" charset="-122"/>
                <a:sym typeface="+mn-ea"/>
              </a:rPr>
              <a:t>在维护静脉输液和静脉输血过程中，培养沟通、共情、批判性思维能力。</a:t>
            </a:r>
            <a:endParaRPr sz="1600">
              <a:solidFill>
                <a:schemeClr val="tx1"/>
              </a:solidFill>
              <a:latin typeface="微软雅黑" panose="020B0503020204020204" charset="-122"/>
              <a:ea typeface="微软雅黑" panose="020B0503020204020204"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六、静脉输血技术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1196975"/>
            <a:ext cx="10786110" cy="4246245"/>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1. 注意事项</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（1）严格执行无菌操作和查对制度，输血前须两人反复核对无误后方可输入。</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（2）库血输入前须认真检查质量、有效期。正常血液分为两层，上层血浆呈淡黄色，下层血细胞呈暗红色，两者之间界限清楚，无凝块。如血浆呈暗灰色或乳糜状，血细胞呈暗紫色，两者界限不清，不可使用。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（3）输血前后及两袋血之间可滴注少量生理盐水，但不得加入任何其他药液，以免发生凝血或溶血。血液不可在室温下放置过久，以防止变质。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（4）输血过程中加强巡视，听取患者主诉，密切观察有无输血反应。如出现严重输血反应，应立即停输，及时处理，并保留余血备查。</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六、静脉输血技术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1196975"/>
            <a:ext cx="10786110" cy="5169535"/>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2. 健康教育</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（1）向患者说明输血速度调节的依据，告知患者勿擅自调节滴数。</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（2）向患者介绍常见输血反应的症状和防治方法，并告知患者，一旦出现不适症状，应及时使用呼叫器。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（3）向患者介绍输血的适应证和禁忌证。</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（4）向患者介绍有关血型的知识及做血型鉴定及交叉配血试验的意义。</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3. 目标评价</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（1）同静脉输液操作过程评价。</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（2）在配血、取血及输血过程中能严格查对，准确无误。</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（3）患者获得输血的相关知识，主动配合。</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（4）输血过程顺利，且无血液浪费现象。</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七、自体输血技术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1196975"/>
            <a:ext cx="10786110" cy="4246245"/>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（一）优点</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（1）无须做血型鉴定和交叉配血试验，不会产生免疫反应，避免了抗原—抗体反应所致的溶血、发热和过敏反应。</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（2）节省血源。</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（3）避免了因输血而引起的疾病传播。</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（二）适应证与禁忌证</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适应证　①胸腔或腹腔内出血，如脾破裂、异位妊娠破裂出血者。②估计出血量在 1 000 mL 以上的大手术，如肝叶切除术。③手术后引流血液回输，一般仅能回输术后 6 小时内的引流血液。④体外循环或低温下进行心内直视手术。⑤患者血型特殊，难以找到供血者时。</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35826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七、自体输血技术</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1222375"/>
            <a:ext cx="10714990" cy="2245360"/>
          </a:xfrm>
          <a:prstGeom prst="rect">
            <a:avLst/>
          </a:prstGeom>
          <a:noFill/>
        </p:spPr>
        <p:txBody>
          <a:bodyPr wrap="square" rtlCol="0" anchor="t">
            <a:spAutoFit/>
          </a:bodyPr>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 禁忌证　①胸腹腔开放性损伤达 4 小时以上者。②凝血因子缺乏者。③合并心脏病、阻塞性肺部疾患或原有贫血的患者。④血液在术中受胃肠道内容物污染。⑤血液可能受癌细胞污染者。⑥有脓毒血症和菌血症者。</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（三）自体输血的三种方法</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p:txBody>
      </p:sp>
      <p:cxnSp>
        <p:nvCxnSpPr>
          <p:cNvPr id="9" name="直接连接符 8"/>
          <p:cNvCxnSpPr/>
          <p:nvPr>
            <p:custDataLst>
              <p:tags r:id="rId2"/>
            </p:custDataLst>
          </p:nvPr>
        </p:nvCxnSpPr>
        <p:spPr>
          <a:xfrm>
            <a:off x="1428115" y="542353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3"/>
            </p:custDataLst>
          </p:nvPr>
        </p:nvCxnSpPr>
        <p:spPr>
          <a:xfrm>
            <a:off x="1342390" y="5540375"/>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4"/>
            </p:custDataLst>
          </p:nvPr>
        </p:nvSpPr>
        <p:spPr>
          <a:xfrm>
            <a:off x="1342390" y="3804285"/>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5"/>
            </p:custDataLst>
          </p:nvPr>
        </p:nvSpPr>
        <p:spPr>
          <a:xfrm>
            <a:off x="3333115" y="5172075"/>
            <a:ext cx="476250" cy="369570"/>
          </a:xfrm>
          <a:prstGeom prst="rect">
            <a:avLst/>
          </a:prstGeom>
          <a:noFill/>
        </p:spPr>
        <p:txBody>
          <a:bodyPr wrap="square" rtlCol="0" anchor="ctr">
            <a:normAutofit/>
          </a:bodyPr>
          <a:p>
            <a:pPr algn="ctr" fontAlgn="auto">
              <a:lnSpc>
                <a:spcPct val="120000"/>
              </a:lnSpc>
            </a:pPr>
            <a:r>
              <a:rPr lang="en-US" altLang="zh-CN" dirty="0"/>
              <a:t>A</a:t>
            </a:r>
            <a:endParaRPr lang="zh-CN" altLang="en-US" dirty="0"/>
          </a:p>
        </p:txBody>
      </p:sp>
      <p:sp>
        <p:nvSpPr>
          <p:cNvPr id="29" name="文本框 28"/>
          <p:cNvSpPr txBox="1"/>
          <p:nvPr>
            <p:custDataLst>
              <p:tags r:id="rId6"/>
            </p:custDataLst>
          </p:nvPr>
        </p:nvSpPr>
        <p:spPr>
          <a:xfrm>
            <a:off x="1342390" y="3835161"/>
            <a:ext cx="2647950" cy="1276985"/>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1. 术前预存自体血</a:t>
            </a:r>
            <a:endParaRPr lang="zh-CN" altLang="en-US" sz="1800" spc="150">
              <a:solidFill>
                <a:srgbClr val="FFFFFF"/>
              </a:solidFill>
              <a:latin typeface="微软雅黑" panose="020B0503020204020204" charset="-122"/>
              <a:ea typeface="微软雅黑" panose="020B0503020204020204" charset="-122"/>
            </a:endParaRPr>
          </a:p>
        </p:txBody>
      </p:sp>
      <p:cxnSp>
        <p:nvCxnSpPr>
          <p:cNvPr id="20" name="直接连接符 19"/>
          <p:cNvCxnSpPr/>
          <p:nvPr>
            <p:custDataLst>
              <p:tags r:id="rId7"/>
            </p:custDataLst>
          </p:nvPr>
        </p:nvCxnSpPr>
        <p:spPr>
          <a:xfrm>
            <a:off x="4761865" y="542353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8"/>
            </p:custDataLst>
          </p:nvPr>
        </p:nvCxnSpPr>
        <p:spPr>
          <a:xfrm>
            <a:off x="4676140" y="5540375"/>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9"/>
            </p:custDataLst>
          </p:nvPr>
        </p:nvSpPr>
        <p:spPr>
          <a:xfrm>
            <a:off x="4676140" y="3804285"/>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 name="文本框 1"/>
          <p:cNvSpPr txBox="1"/>
          <p:nvPr>
            <p:custDataLst>
              <p:tags r:id="rId10"/>
            </p:custDataLst>
          </p:nvPr>
        </p:nvSpPr>
        <p:spPr>
          <a:xfrm>
            <a:off x="6666865" y="5172075"/>
            <a:ext cx="476250" cy="369570"/>
          </a:xfrm>
          <a:prstGeom prst="rect">
            <a:avLst/>
          </a:prstGeom>
          <a:noFill/>
        </p:spPr>
        <p:txBody>
          <a:bodyPr wrap="square" rtlCol="0" anchor="ctr">
            <a:normAutofit/>
          </a:bodyPr>
          <a:p>
            <a:pPr algn="ctr" fontAlgn="auto">
              <a:lnSpc>
                <a:spcPct val="120000"/>
              </a:lnSpc>
            </a:pPr>
            <a:r>
              <a:rPr lang="en-US" altLang="zh-CN" dirty="0"/>
              <a:t>B</a:t>
            </a:r>
            <a:endParaRPr lang="zh-CN" altLang="en-US" dirty="0"/>
          </a:p>
        </p:txBody>
      </p:sp>
      <p:sp>
        <p:nvSpPr>
          <p:cNvPr id="31" name="文本框 30"/>
          <p:cNvSpPr txBox="1"/>
          <p:nvPr>
            <p:custDataLst>
              <p:tags r:id="rId11"/>
            </p:custDataLst>
          </p:nvPr>
        </p:nvSpPr>
        <p:spPr>
          <a:xfrm>
            <a:off x="4676140" y="3835161"/>
            <a:ext cx="2647950" cy="1276985"/>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2. 术前稀释血液回输</a:t>
            </a:r>
            <a:endParaRPr lang="zh-CN" altLang="en-US" sz="1800" spc="150">
              <a:solidFill>
                <a:srgbClr val="FFFFFF"/>
              </a:solidFill>
              <a:latin typeface="微软雅黑" panose="020B0503020204020204" charset="-122"/>
              <a:ea typeface="微软雅黑" panose="020B0503020204020204" charset="-122"/>
            </a:endParaRPr>
          </a:p>
        </p:txBody>
      </p:sp>
      <p:cxnSp>
        <p:nvCxnSpPr>
          <p:cNvPr id="25" name="直接连接符 24"/>
          <p:cNvCxnSpPr/>
          <p:nvPr>
            <p:custDataLst>
              <p:tags r:id="rId12"/>
            </p:custDataLst>
          </p:nvPr>
        </p:nvCxnSpPr>
        <p:spPr>
          <a:xfrm>
            <a:off x="8095615" y="542353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13"/>
            </p:custDataLst>
          </p:nvPr>
        </p:nvCxnSpPr>
        <p:spPr>
          <a:xfrm>
            <a:off x="8009890" y="5540375"/>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14"/>
            </p:custDataLst>
          </p:nvPr>
        </p:nvSpPr>
        <p:spPr>
          <a:xfrm>
            <a:off x="8009890" y="3804285"/>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15"/>
            </p:custDataLst>
          </p:nvPr>
        </p:nvSpPr>
        <p:spPr>
          <a:xfrm>
            <a:off x="10000615" y="5172075"/>
            <a:ext cx="476250" cy="369570"/>
          </a:xfrm>
          <a:prstGeom prst="rect">
            <a:avLst/>
          </a:prstGeom>
          <a:noFill/>
        </p:spPr>
        <p:txBody>
          <a:bodyPr wrap="square" rtlCol="0" anchor="ctr">
            <a:normAutofit/>
          </a:bodyPr>
          <a:p>
            <a:pPr algn="ctr" fontAlgn="auto">
              <a:lnSpc>
                <a:spcPct val="120000"/>
              </a:lnSpc>
            </a:pPr>
            <a:r>
              <a:rPr lang="en-US" altLang="zh-CN" dirty="0"/>
              <a:t>C</a:t>
            </a:r>
            <a:endParaRPr lang="zh-CN" altLang="en-US" dirty="0"/>
          </a:p>
        </p:txBody>
      </p:sp>
      <p:sp>
        <p:nvSpPr>
          <p:cNvPr id="32" name="文本框 31"/>
          <p:cNvSpPr txBox="1"/>
          <p:nvPr>
            <p:custDataLst>
              <p:tags r:id="rId16"/>
            </p:custDataLst>
          </p:nvPr>
        </p:nvSpPr>
        <p:spPr>
          <a:xfrm>
            <a:off x="8009890" y="3835161"/>
            <a:ext cx="2647950" cy="1276985"/>
          </a:xfrm>
          <a:prstGeom prst="rect">
            <a:avLst/>
          </a:prstGeom>
          <a:noFill/>
        </p:spPr>
        <p:txBody>
          <a:bodyPr wrap="square" rtlCol="0" anchor="ctr" anchorCtr="0">
            <a:normAutofit/>
          </a:bodyPr>
          <a:p>
            <a:pPr algn="ctr" fontAlgn="auto">
              <a:lnSpc>
                <a:spcPct val="120000"/>
              </a:lnSpc>
            </a:pPr>
            <a:r>
              <a:rPr lang="zh-CN" altLang="en-US" sz="1800" spc="150">
                <a:solidFill>
                  <a:srgbClr val="FFFFFF"/>
                </a:solidFill>
                <a:latin typeface="微软雅黑" panose="020B0503020204020204" charset="-122"/>
                <a:ea typeface="微软雅黑" panose="020B0503020204020204" charset="-122"/>
              </a:rPr>
              <a:t>3. 术中失血回输</a:t>
            </a:r>
            <a:endParaRPr lang="zh-CN" altLang="en-US" sz="1800" spc="150">
              <a:solidFill>
                <a:srgbClr val="FFFFFF"/>
              </a:solidFill>
              <a:latin typeface="微软雅黑" panose="020B0503020204020204" charset="-122"/>
              <a:ea typeface="微软雅黑" panose="020B0503020204020204" charset="-122"/>
            </a:endParaRPr>
          </a:p>
        </p:txBody>
      </p:sp>
      <p:sp>
        <p:nvSpPr>
          <p:cNvPr id="19" name="文本框 18"/>
          <p:cNvSpPr txBox="1"/>
          <p:nvPr>
            <p:custDataLst>
              <p:tags r:id="rId17"/>
            </p:custDataLst>
          </p:nvPr>
        </p:nvSpPr>
        <p:spPr>
          <a:xfrm>
            <a:off x="2714824" y="815569"/>
            <a:ext cx="6762352" cy="646331"/>
          </a:xfrm>
          <a:prstGeom prst="rect">
            <a:avLst/>
          </a:prstGeom>
          <a:noFill/>
        </p:spPr>
        <p:txBody>
          <a:bodyPr wrap="square" rtlCol="0" anchor="ctr">
            <a:normAutofit/>
          </a:bodyPr>
          <a:p>
            <a:pPr algn="ctr" fontAlgn="auto">
              <a:lnSpc>
                <a:spcPct val="120000"/>
              </a:lnSpc>
            </a:pPr>
            <a:r>
              <a:rPr lang="zh-CN" altLang="en-US" sz="2000" b="1" spc="300">
                <a:latin typeface="微软雅黑" panose="020B0503020204020204" charset="-122"/>
                <a:ea typeface="微软雅黑" panose="020B0503020204020204" charset="-122"/>
              </a:rPr>
              <a:t>单击此处添加标题</a:t>
            </a:r>
            <a:endParaRPr lang="zh-CN" altLang="en-US" sz="2000" b="1" spc="300">
              <a:latin typeface="微软雅黑" panose="020B0503020204020204" charset="-122"/>
              <a:ea typeface="微软雅黑" panose="020B0503020204020204"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八、常见输血反应及处理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1222375"/>
            <a:ext cx="10714990" cy="4092575"/>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（一）发热反应（febrile reaction）</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原因</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（1）血液、保养液、贮血器和输血器等被致热源污染。</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（2）违反无菌操作原则，造成污染。</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（3）多次输血后，受血者血液中产生白细胞和血小板抗体，引起免疫反应。</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 症状　可在输血中或输血后 1～2 小时内发生。先有畏寒或寒战，继之体温升高，可达 38～41℃，伴有皮肤潮红、头痛、恶心、呕吐等症状。轻者症状持续 1～2 小时后可逐渐缓解，少数反应严重者还可出现抽搐、呼吸困难、血压下降，甚至昏迷。</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custDataLst>
              <p:tags r:id="rId2"/>
            </p:custDataLst>
          </p:nvPr>
        </p:nvSpPr>
        <p:spPr>
          <a:xfrm>
            <a:off x="2714824" y="815569"/>
            <a:ext cx="6762352" cy="646331"/>
          </a:xfrm>
          <a:prstGeom prst="rect">
            <a:avLst/>
          </a:prstGeom>
          <a:noFill/>
        </p:spPr>
        <p:txBody>
          <a:bodyPr wrap="square" rtlCol="0" anchor="ctr">
            <a:normAutofit/>
          </a:bodyPr>
          <a:p>
            <a:pPr algn="ctr" fontAlgn="auto">
              <a:lnSpc>
                <a:spcPct val="120000"/>
              </a:lnSpc>
            </a:pPr>
            <a:r>
              <a:rPr lang="zh-CN" altLang="en-US" sz="2000" b="1" spc="300">
                <a:latin typeface="微软雅黑" panose="020B0503020204020204" charset="-122"/>
                <a:ea typeface="微软雅黑" panose="020B0503020204020204" charset="-122"/>
              </a:rPr>
              <a:t>单击此处添加标题</a:t>
            </a:r>
            <a:endParaRPr lang="zh-CN" altLang="en-US" sz="2000" b="1" spc="300">
              <a:latin typeface="微软雅黑" panose="020B0503020204020204" charset="-122"/>
              <a:ea typeface="微软雅黑" panose="020B0503020204020204"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八、常见输血反应及处理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981075"/>
            <a:ext cx="10714990" cy="1322070"/>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（一）发热反应（febrile reaction）</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 防治</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任意多边形 7"/>
          <p:cNvSpPr/>
          <p:nvPr>
            <p:custDataLst>
              <p:tags r:id="rId2"/>
            </p:custDataLst>
          </p:nvPr>
        </p:nvSpPr>
        <p:spPr>
          <a:xfrm rot="19743805">
            <a:off x="6527483" y="30962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8"/>
          <p:cNvSpPr/>
          <p:nvPr>
            <p:custDataLst>
              <p:tags r:id="rId3"/>
            </p:custDataLst>
          </p:nvPr>
        </p:nvSpPr>
        <p:spPr>
          <a:xfrm rot="19743805">
            <a:off x="6883718" y="30962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6"/>
          <p:cNvSpPr/>
          <p:nvPr>
            <p:custDataLst>
              <p:tags r:id="rId4"/>
            </p:custDataLst>
          </p:nvPr>
        </p:nvSpPr>
        <p:spPr>
          <a:xfrm>
            <a:off x="7271703" y="293941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（2）反应轻者减慢滴速或暂停输血，症状可自行缓解；严重者立即停输，给予对症处理，并通知医生，密切观察患者生命体征。</a:t>
            </a:r>
            <a:endPar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5"/>
            </p:custDataLst>
          </p:nvPr>
        </p:nvSpPr>
        <p:spPr>
          <a:xfrm rot="19743805">
            <a:off x="6527483" y="456692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6"/>
            </p:custDataLst>
          </p:nvPr>
        </p:nvSpPr>
        <p:spPr>
          <a:xfrm rot="19743805">
            <a:off x="6883718" y="456692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5"/>
          <p:cNvSpPr/>
          <p:nvPr>
            <p:custDataLst>
              <p:tags r:id="rId7"/>
            </p:custDataLst>
          </p:nvPr>
        </p:nvSpPr>
        <p:spPr>
          <a:xfrm>
            <a:off x="7271703" y="441007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（4）将输血器、剩余血液连同贮血袋一起送检，查明原因。</a:t>
            </a:r>
            <a:endPar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6" name="任意多边形 15"/>
          <p:cNvSpPr/>
          <p:nvPr>
            <p:custDataLst>
              <p:tags r:id="rId8"/>
            </p:custDataLst>
          </p:nvPr>
        </p:nvSpPr>
        <p:spPr>
          <a:xfrm rot="19743805">
            <a:off x="1002983" y="30962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9"/>
            </p:custDataLst>
          </p:nvPr>
        </p:nvSpPr>
        <p:spPr>
          <a:xfrm rot="19743805">
            <a:off x="1359218" y="30962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8"/>
          <p:cNvSpPr/>
          <p:nvPr>
            <p:custDataLst>
              <p:tags r:id="rId10"/>
            </p:custDataLst>
          </p:nvPr>
        </p:nvSpPr>
        <p:spPr>
          <a:xfrm>
            <a:off x="1747203" y="293941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（1）严格管理血库保养液和输血用具，去除致热源。</a:t>
            </a:r>
            <a:endPar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0" name="任意多边形 19"/>
          <p:cNvSpPr/>
          <p:nvPr>
            <p:custDataLst>
              <p:tags r:id="rId11"/>
            </p:custDataLst>
          </p:nvPr>
        </p:nvSpPr>
        <p:spPr>
          <a:xfrm rot="19743805">
            <a:off x="1002983" y="456692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12"/>
            </p:custDataLst>
          </p:nvPr>
        </p:nvSpPr>
        <p:spPr>
          <a:xfrm rot="19743805">
            <a:off x="1359218" y="456692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矩形7"/>
          <p:cNvSpPr/>
          <p:nvPr>
            <p:custDataLst>
              <p:tags r:id="rId13"/>
            </p:custDataLst>
          </p:nvPr>
        </p:nvSpPr>
        <p:spPr>
          <a:xfrm>
            <a:off x="1747203" y="4410075"/>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fontScale="90000"/>
          </a:bodyPr>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（3）必要时遵医嘱给予解热镇痛药和抗过敏药，如异丙嗪、肾上腺皮质激素等。</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八、常见输血反应及处理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908685"/>
            <a:ext cx="10714990" cy="5692775"/>
          </a:xfrm>
          <a:prstGeom prst="rect">
            <a:avLst/>
          </a:prstGeom>
          <a:noFill/>
        </p:spPr>
        <p:txBody>
          <a:bodyPr wrap="square" rtlCol="0" anchor="t">
            <a:spAutoFit/>
          </a:bodyPr>
          <a:p>
            <a:pPr algn="just">
              <a:lnSpc>
                <a:spcPct val="13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（二）过敏反应（anaphylactic reaction）</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原因</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（1）患者为过敏体质，对输入血中的异体蛋白过敏。</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（2）输入的血液中含致敏物质，如供血者在采血前服用过可致敏的药物或食物。</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（3）多次输血，体内产生过敏性抗体。</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 症状　大多数患者发生在输血后期或将结束时，表现轻重不一。轻者出现局限性或全身性皮肤瘙痒、荨麻疹、口唇、眼睑水肿；重者因喉头水肿、支气管痉挛出现呼吸困难，两肺可闻及哮鸣音，甚至发生过敏性休克。</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 防治</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（1）勿选用有过敏史的供血员。</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（2）供血员在采血前 4 小时内不吃高蛋白和高脂肪食物，可进食少量清淡饮食或糖水。（3）有过敏史的患者输血前半小时可给予抗过敏药物。（4）按反应程度对症处理，轻者可减慢滴速，密切观察，同时给予抗过敏药物治疗。</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八、常见输血反应及处理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1268730"/>
            <a:ext cx="10714990" cy="4707890"/>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（三）溶血反应（hemolytic reaction）</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原因</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（1）输入异型血：供血者与受血者 ABO 血型系统不符而引起的血管内溶血。反应发生快，输入 10～15 mL 即可出现症状，后果严重。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（2）输入变质血：输血前红细胞已变质溶解，如血液贮存过久，保存温度过高，血液受剧烈振荡或细菌污染，血中加入高渗、低渗或影响 pH 值的药物等，使红细胞大量破坏。</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（3）Rh 因子所致溶血：Rh 阴性者首次输入 Rh 阳性血液时不会发生溶血反应，但输血后 2～3 周，体内即产生抗 Rh 的抗体，如再次接受 Rh 阳性血液，即可发生溶血反应。Rh 因子不合所致的溶血反应一般在输血后几小时至几日后发生，症状较轻。</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八、常见输血反应及处理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7715" y="1268730"/>
            <a:ext cx="10714990" cy="4707890"/>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（三）溶血反应（hemolytic reaction）</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 症状　轻重不一，轻者与发热反应相似；重者在输入 10～15 mL 血液时即可出现症状，死亡率高。其典型临床表现可分为三个阶段。</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第一阶段：受血者血浆中凝集素和输入血中红细胞的凝集原发生凝集反应，使红细胞凝集成团，阻塞部分小血管，引起头部胀痛、四肢麻木、腰背部剧痛、寒战或发热、恶心、呕吐、胸闷、呼吸困难、血压下降等症状。</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（2）第二阶段：凝集的红细胞发生溶解，大量血红蛋白释放入血浆，出现黄疸和血红蛋白尿，同时第一阶段的症状进一步加重。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（3）第三阶段：由于大量血红蛋白从血浆进入肾小管，遇酸性尿液形成结晶体，阻塞肾小管。</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八、常见输血反应及处理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623570" y="908685"/>
            <a:ext cx="10714990" cy="5446395"/>
          </a:xfrm>
          <a:prstGeom prst="rect">
            <a:avLst/>
          </a:prstGeom>
          <a:noFill/>
        </p:spPr>
        <p:txBody>
          <a:bodyPr wrap="square" rtlCol="0" anchor="t">
            <a:spAutoFit/>
          </a:bodyPr>
          <a:p>
            <a:pPr algn="just">
              <a:lnSpc>
                <a:spcPct val="13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（三）溶血反应（hemolytic reaction）</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50000"/>
              </a:lnSpc>
              <a:spcBef>
                <a:spcPts val="0"/>
              </a:spcBef>
              <a:spcAft>
                <a:spcPts val="0"/>
              </a:spcAft>
            </a:pP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 防治</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（1）认真做好血型鉴定和交叉配血试验，输血前仔细查对，杜绝差错。严格执行血液采集、保存制度，防止血液变质。库血输入前仔细检查质量、有效期。</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（2）出现症状立即停输，通知医生紧急处理，并保留余血，采集患者远离输血部位的血标本重做血型鉴定和交叉配血试验。</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（3）氧气吸入，维持静脉通路，遵医嘱给予药物。</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（4）静脉注射碳酸氢钠以碱化尿液，增加血红蛋白在尿中的溶解度，防止形成结晶阻塞肾小管。</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（5）双侧腰部封闭，并用热水袋敷双侧肾区，解除肾血管痉挛，保护肾脏。</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（6）严密观察患者的生命体征和尿量，做好记录。对少尿、无尿者按急性肾衰竭处理，如出现休克症状即配合抗休克抢救。</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（7）必要时行血液透析治疗或血浆交换治疗。</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04155" y="2061210"/>
            <a:ext cx="5951855" cy="3046095"/>
          </a:xfrm>
          <a:prstGeom prst="rect">
            <a:avLst/>
          </a:prstGeom>
          <a:noFill/>
        </p:spPr>
        <p:txBody>
          <a:bodyPr wrap="square" rtlCol="0">
            <a:spAutoFit/>
          </a:bodyPr>
          <a:p>
            <a:pPr>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张某，女性，73 岁，大叶性肺炎入院治疗，给予吸氧、抗炎、支持疗法，每日静脉输液量为 1 000 mL。今晨输液过程中患者突感胸闷，呼吸困难，严重紫绀，查心率 130 次 / 分，心前区可闻及响亮持续的水泡音。</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情境思考</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 该患者可能发生了什么情况？</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应该如何处理？</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1127760" y="1917065"/>
            <a:ext cx="3089275" cy="3883660"/>
          </a:xfrm>
          <a:prstGeom prst="rect">
            <a:avLst/>
          </a:prstGeom>
        </p:spPr>
      </p:pic>
      <p:sp>
        <p:nvSpPr>
          <p:cNvPr id="92" name="矩形 91"/>
          <p:cNvSpPr/>
          <p:nvPr>
            <p:custDataLst>
              <p:tags r:id="rId4"/>
            </p:custDataLst>
          </p:nvPr>
        </p:nvSpPr>
        <p:spPr>
          <a:xfrm>
            <a:off x="336550" y="1574165"/>
            <a:ext cx="11518900" cy="434657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八、常见输血反应及处理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623570" y="908685"/>
            <a:ext cx="10714990" cy="5631180"/>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（四）与大量输血有关的反应</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循环负荷过重　其原因、症状及防治措施同静脉输液反应。</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 出血倾向</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（1）原因：长期反复输入库血或短时间内输入大量库血即有出血的危险（因库血中的血小板、凝血因子破坏较多）。</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（2）症状：皮肤黏膜瘀点、瘀斑，牙龈出血，穿刺部位大块瘀血，手术切口、伤口渗血等。</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（3）防 治： ① 短 时 间 内 输 入 大 量 库 血 时， 可 根 据 医 嘱 间 隔 输 入 新 鲜 血（每 输</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1 200～2 000 mL 库血补充 400 mL 新鲜血）或血小板悬液，以补充血小板和凝血因子；②密切观察患者的意识、血压、脉搏等变化，注意皮肤黏膜或手术伤口有无出血。</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 枸橼酸钠中毒反应</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（1）原因：大量快速输血随之输入大量枸橼酸钠。</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44679"/>
            <a:ext cx="487235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八、常见输血反应及处理</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623570" y="1557020"/>
            <a:ext cx="10714990" cy="3784600"/>
          </a:xfrm>
          <a:prstGeom prst="rect">
            <a:avLst/>
          </a:prstGeom>
          <a:noFill/>
        </p:spPr>
        <p:txBody>
          <a:bodyPr wrap="square" rtlCol="0" anchor="t">
            <a:spAutoFit/>
          </a:bodyPr>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（2）症状：患者出现手足抽搐、出血倾向、血压下降、心率缓慢，心电图出现 QT 间期延长、心室纤维颤动，甚至心搏骤停现象。</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（3）防治：①如无禁忌，遵医嘱每输入库血 1 000 mL 补充钙剂 1 g，可在另一侧肢体静脉注射 10% 葡萄糖酸钙或氯化钙 10 mL，以补充钙离子；②严密观察患者生命体征及其他反应。</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（五）其他</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其他输血反应有空气栓塞、细菌污染反应、体温过低以及因输血传染的疾病（如病毒性肝炎、疟疾、艾滋病、梅毒）等。因此，医务人员应加强对采血、贮血和输血操作各环节的管理，层层严格把关，预防和减少输血反应，以确保患者输血安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0899" name="Picture 3"/>
          <p:cNvPicPr>
            <a:picLocks noChangeAspect="1"/>
          </p:cNvPicPr>
          <p:nvPr/>
        </p:nvPicPr>
        <p:blipFill>
          <a:blip r:embed="rId1"/>
          <a:srcRect l="4842" t="1450" r="7758" b="2899"/>
          <a:stretch>
            <a:fillRect/>
          </a:stretch>
        </p:blipFill>
        <p:spPr>
          <a:xfrm>
            <a:off x="983615" y="836930"/>
            <a:ext cx="9798050" cy="5932805"/>
          </a:xfrm>
          <a:prstGeom prst="rect">
            <a:avLst/>
          </a:prstGeom>
          <a:noFill/>
          <a:ln w="9525">
            <a:noFill/>
          </a:ln>
        </p:spPr>
      </p:pic>
      <p:sp>
        <p:nvSpPr>
          <p:cNvPr id="23" name="Title 6"/>
          <p:cNvSpPr txBox="1"/>
          <p:nvPr>
            <p:custDataLst>
              <p:tags r:id="rId2"/>
            </p:custDataLst>
          </p:nvPr>
        </p:nvSpPr>
        <p:spPr>
          <a:xfrm>
            <a:off x="193942" y="4467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内容</a:t>
            </a: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小结</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3" name="Picture 3"/>
          <p:cNvPicPr>
            <a:picLocks noChangeAspect="1"/>
          </p:cNvPicPr>
          <p:nvPr/>
        </p:nvPicPr>
        <p:blipFill>
          <a:blip r:embed="rId1"/>
          <a:srcRect l="1469" t="5621" r="7353" b="1183"/>
          <a:stretch>
            <a:fillRect/>
          </a:stretch>
        </p:blipFill>
        <p:spPr>
          <a:xfrm>
            <a:off x="2063750" y="1052830"/>
            <a:ext cx="7880985" cy="5338445"/>
          </a:xfrm>
          <a:prstGeom prst="rect">
            <a:avLst/>
          </a:prstGeom>
          <a:noFill/>
          <a:ln w="9525">
            <a:noFill/>
          </a:ln>
        </p:spPr>
      </p:pic>
      <p:sp>
        <p:nvSpPr>
          <p:cNvPr id="23" name="Title 6"/>
          <p:cNvSpPr txBox="1"/>
          <p:nvPr>
            <p:custDataLst>
              <p:tags r:id="rId2"/>
            </p:custDataLst>
          </p:nvPr>
        </p:nvSpPr>
        <p:spPr>
          <a:xfrm>
            <a:off x="193942" y="4467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内容</a:t>
            </a: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小结</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endParaRPr>
          </a:p>
        </p:txBody>
      </p:sp>
      <p:grpSp>
        <p:nvGrpSpPr>
          <p:cNvPr id="78851"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pitchFamily="49" charset="-122"/>
              </a:endParaRPr>
            </a:p>
          </p:txBody>
        </p:sp>
        <p:sp>
          <p:nvSpPr>
            <p:cNvPr id="78853"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pitchFamily="49" charset="-122"/>
                  <a:ea typeface="黑体" panose="02010609060101010101" pitchFamily="49" charset="-122"/>
                </a:rPr>
                <a:t>北京出版社</a:t>
              </a:r>
              <a:endParaRPr lang="zh-CN" altLang="en-US" sz="2400">
                <a:solidFill>
                  <a:schemeClr val="bg1"/>
                </a:solidFill>
                <a:latin typeface="黑体" panose="02010609060101010101" pitchFamily="49" charset="-122"/>
                <a:ea typeface="黑体" panose="02010609060101010101" pitchFamily="49" charset="-122"/>
              </a:endParaRPr>
            </a:p>
          </p:txBody>
        </p:sp>
      </p:grpSp>
    </p:spTree>
  </p:cSld>
  <p:clrMapOvr>
    <a:masterClrMapping/>
  </p:clrMapOvr>
  <p:transition spd="slow">
    <p:cover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1855470"/>
            <a:ext cx="3840480" cy="2749550"/>
          </a:xfrm>
          <a:prstGeom prst="rect">
            <a:avLst/>
          </a:prstGeom>
          <a:noFill/>
          <a:ln>
            <a:noFill/>
          </a:ln>
        </p:spPr>
        <p:txBody>
          <a:bodyPr wrap="none" rtlCol="0" anchor="t">
            <a:spAutoFit/>
          </a:bodyPr>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第一节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lnSpc>
                <a:spcPct val="120000"/>
              </a:lnSpc>
              <a:spcBef>
                <a:spcPts val="0"/>
              </a:spcBef>
              <a:spcAft>
                <a:spcPts val="0"/>
              </a:spcAft>
            </a:pP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静脉输液</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Rectangle 3"/>
          <p:cNvSpPr>
            <a:spLocks noGrp="1"/>
          </p:cNvSpPr>
          <p:nvPr>
            <p:ph idx="4294967295"/>
          </p:nvPr>
        </p:nvSpPr>
        <p:spPr>
          <a:xfrm>
            <a:off x="1487805" y="1700530"/>
            <a:ext cx="4487545" cy="2870200"/>
          </a:xfrm>
        </p:spPr>
        <p:txBody>
          <a:bodyPr vert="horz" wrap="square" lIns="121920" tIns="60960" rIns="121920" bIns="60960" anchor="t" anchorCtr="0">
            <a:normAutofit/>
          </a:bodyPr>
          <a:p>
            <a:pPr marL="0" indent="0" algn="just">
              <a:lnSpc>
                <a:spcPct val="150000"/>
              </a:lnSpc>
              <a:buNone/>
            </a:pPr>
            <a:r>
              <a:rPr lang="en-US" altLang="zh-CN" sz="2000" b="1" dirty="0">
                <a:sym typeface="Arial" panose="020B0604020202020204" pitchFamily="34" charset="0"/>
              </a:rPr>
              <a:t>    </a:t>
            </a:r>
            <a:r>
              <a:rPr lang="zh-CN" altLang="en-US" sz="2000" b="1" dirty="0">
                <a:sym typeface="Arial" panose="020B0604020202020204" pitchFamily="34" charset="0"/>
              </a:rPr>
              <a:t>静脉输液（</a:t>
            </a:r>
            <a:r>
              <a:rPr lang="en-US" altLang="zh-CN" sz="2000" b="1" dirty="0">
                <a:sym typeface="Arial" panose="020B0604020202020204" pitchFamily="34" charset="0"/>
              </a:rPr>
              <a:t>Intravenous infusion</a:t>
            </a:r>
            <a:r>
              <a:rPr lang="zh-CN" altLang="en-US" sz="2000" b="1" dirty="0">
                <a:sym typeface="Arial" panose="020B0604020202020204" pitchFamily="34" charset="0"/>
              </a:rPr>
              <a:t>）是利用</a:t>
            </a:r>
            <a:r>
              <a:rPr lang="zh-CN" altLang="en-US" sz="2000" b="1" dirty="0">
                <a:solidFill>
                  <a:srgbClr val="CC3300"/>
                </a:solidFill>
                <a:sym typeface="Arial" panose="020B0604020202020204" pitchFamily="34" charset="0"/>
              </a:rPr>
              <a:t>大气压和液体静压原理</a:t>
            </a:r>
            <a:r>
              <a:rPr lang="zh-CN" altLang="en-US" sz="2000" b="1" dirty="0">
                <a:sym typeface="Arial" panose="020B0604020202020204" pitchFamily="34" charset="0"/>
              </a:rPr>
              <a:t>将大量无菌液体、电解质、药物由静脉输入人体体内的方法。</a:t>
            </a:r>
            <a:endParaRPr lang="zh-CN" altLang="en-US" sz="2000" b="1" dirty="0">
              <a:sym typeface="Arial" panose="020B0604020202020204" pitchFamily="34" charset="0"/>
            </a:endParaRPr>
          </a:p>
        </p:txBody>
      </p:sp>
      <p:pic>
        <p:nvPicPr>
          <p:cNvPr id="2" name="图片 1" descr="b322a738-0c3c-40e2-8c35-1033b031871b"/>
          <p:cNvPicPr>
            <a:picLocks noChangeAspect="1"/>
          </p:cNvPicPr>
          <p:nvPr/>
        </p:nvPicPr>
        <p:blipFill>
          <a:blip r:embed="rId1"/>
          <a:stretch>
            <a:fillRect/>
          </a:stretch>
        </p:blipFill>
        <p:spPr>
          <a:xfrm>
            <a:off x="7104380" y="1196340"/>
            <a:ext cx="4210685" cy="421068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p:nvPr/>
        </p:nvSpPr>
        <p:spPr>
          <a:xfrm>
            <a:off x="3048000" y="-533400"/>
            <a:ext cx="6096000" cy="1016000"/>
          </a:xfrm>
          <a:prstGeom prst="rect">
            <a:avLst/>
          </a:prstGeom>
          <a:noFill/>
          <a:ln w="9525">
            <a:noFill/>
          </a:ln>
        </p:spPr>
        <p:txBody>
          <a:bodyPr anchor="ctr" anchorCtr="0"/>
          <a:p>
            <a:pPr eaLnBrk="0" hangingPunct="0">
              <a:buFontTx/>
            </a:pPr>
            <a:endParaRPr lang="zh-CN" altLang="zh-CN" sz="4265" b="1" dirty="0">
              <a:solidFill>
                <a:srgbClr val="CC6600"/>
              </a:solidFill>
              <a:latin typeface="Calibri" panose="020F0502020204030204" charset="0"/>
              <a:ea typeface="黑体" panose="02010609060101010101" pitchFamily="49" charset="-122"/>
            </a:endParaRPr>
          </a:p>
        </p:txBody>
      </p: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一、常用溶液</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2"/>
          <p:cNvSpPr/>
          <p:nvPr>
            <p:custDataLst>
              <p:tags r:id="rId2"/>
            </p:custDataLst>
          </p:nvPr>
        </p:nvSpPr>
        <p:spPr>
          <a:xfrm>
            <a:off x="704215" y="1739900"/>
            <a:ext cx="973211" cy="911092"/>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4" name="文本框 3"/>
          <p:cNvSpPr txBox="1"/>
          <p:nvPr>
            <p:custDataLst>
              <p:tags r:id="rId3"/>
            </p:custDataLst>
          </p:nvPr>
        </p:nvSpPr>
        <p:spPr>
          <a:xfrm>
            <a:off x="1984686" y="1794672"/>
            <a:ext cx="9540411" cy="801547"/>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just"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（一）晶体溶液</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a:p>
            <a:pPr algn="just"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晶体溶液（crystal solution）分子量小，在血管内存留时间短，对维持细胞内外水分的相对平衡起重要作用，可有效纠正体内水、电解质平衡失调。</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6" name="矩形 5"/>
          <p:cNvSpPr/>
          <p:nvPr>
            <p:custDataLst>
              <p:tags r:id="rId4"/>
            </p:custDataLst>
          </p:nvPr>
        </p:nvSpPr>
        <p:spPr>
          <a:xfrm>
            <a:off x="704215" y="3131252"/>
            <a:ext cx="973211" cy="911092"/>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 name="文本框 9"/>
          <p:cNvSpPr txBox="1"/>
          <p:nvPr>
            <p:custDataLst>
              <p:tags r:id="rId5"/>
            </p:custDataLst>
          </p:nvPr>
        </p:nvSpPr>
        <p:spPr>
          <a:xfrm>
            <a:off x="1984686" y="3186024"/>
            <a:ext cx="9540411" cy="801547"/>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just">
              <a:lnSpc>
                <a:spcPct val="120000"/>
              </a:lnSpc>
              <a:buClrTx/>
              <a:buSzTx/>
              <a:buFontTx/>
            </a:pPr>
            <a:r>
              <a:rPr lang="zh-CN" altLang="en-US" sz="17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（二）胶体溶液</a:t>
            </a:r>
            <a:endParaRPr lang="zh-CN" altLang="en-US" sz="17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lvl="0" algn="just">
              <a:lnSpc>
                <a:spcPct val="120000"/>
              </a:lnSpc>
              <a:buClrTx/>
              <a:buSzTx/>
              <a:buFontTx/>
            </a:pPr>
            <a:r>
              <a:rPr lang="zh-CN" altLang="en-US" sz="17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胶体溶液（colloidal solution）由于分子量较大，在血管内存留时间长，能有效维持血浆胶体渗透压，增加血容量，改善微循环，提高血压。</a:t>
            </a:r>
            <a:endParaRPr lang="zh-CN" altLang="en-US" sz="17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4" name="矩形 13"/>
          <p:cNvSpPr/>
          <p:nvPr>
            <p:custDataLst>
              <p:tags r:id="rId6"/>
            </p:custDataLst>
          </p:nvPr>
        </p:nvSpPr>
        <p:spPr>
          <a:xfrm>
            <a:off x="704215" y="4522603"/>
            <a:ext cx="973211" cy="911092"/>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1" name="文本框 20"/>
          <p:cNvSpPr txBox="1"/>
          <p:nvPr>
            <p:custDataLst>
              <p:tags r:id="rId7"/>
            </p:custDataLst>
          </p:nvPr>
        </p:nvSpPr>
        <p:spPr>
          <a:xfrm>
            <a:off x="1984686" y="4577376"/>
            <a:ext cx="9540411" cy="801547"/>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z="17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（三）静脉高营养液</a:t>
            </a:r>
            <a:endParaRPr lang="zh-CN" altLang="en-US" sz="17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lvl="0" algn="l">
              <a:lnSpc>
                <a:spcPct val="120000"/>
              </a:lnSpc>
              <a:buClrTx/>
              <a:buSzTx/>
              <a:buFontTx/>
            </a:pPr>
            <a:r>
              <a:rPr lang="zh-CN" altLang="en-US" sz="17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静脉高营养液的作用是供给患者热能，维持正氮平衡，补充多种维生素和无机盐。其主要成分有氨基酸、脂肪、维生素、无机盐、高浓度葡萄糖及水分。</a:t>
            </a:r>
            <a:endParaRPr lang="zh-CN" altLang="en-US" sz="17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7" name="文本框 26"/>
          <p:cNvSpPr txBox="1"/>
          <p:nvPr>
            <p:custDataLst>
              <p:tags r:id="rId8"/>
            </p:custDataLst>
          </p:nvPr>
        </p:nvSpPr>
        <p:spPr>
          <a:xfrm>
            <a:off x="929984" y="4606766"/>
            <a:ext cx="521673" cy="74343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9"/>
            </p:custDataLst>
          </p:nvPr>
        </p:nvSpPr>
        <p:spPr>
          <a:xfrm>
            <a:off x="929984" y="3215414"/>
            <a:ext cx="521673" cy="74343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0"/>
            </p:custDataLst>
          </p:nvPr>
        </p:nvSpPr>
        <p:spPr>
          <a:xfrm>
            <a:off x="929984" y="1824062"/>
            <a:ext cx="521673" cy="74343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
        <p:nvSpPr>
          <p:cNvPr id="30" name="文本框 29"/>
          <p:cNvSpPr txBox="1"/>
          <p:nvPr/>
        </p:nvSpPr>
        <p:spPr>
          <a:xfrm>
            <a:off x="3048000" y="3060065"/>
            <a:ext cx="6096000" cy="737235"/>
          </a:xfrm>
          <a:prstGeom prst="rect">
            <a:avLst/>
          </a:prstGeom>
          <a:noFill/>
        </p:spPr>
        <p:txBody>
          <a:bodyPr wrap="square" rtlCol="0" anchor="t">
            <a:spAutoFit/>
          </a:bodyPr>
          <a:p>
            <a:r>
              <a:rPr lang="zh-CN" altLang="en-US"/>
              <a:t>（4）用药史和目前用药情况，包括输注药物的质量、有效期、作用、不良反应、配</a:t>
            </a:r>
            <a:endParaRPr lang="zh-CN" altLang="en-US"/>
          </a:p>
          <a:p>
            <a:r>
              <a:rPr lang="zh-CN" altLang="en-US"/>
              <a:t>伍禁忌等。</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1*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1*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4*i*1"/>
  <p:tag name="KSO_WM_TEMPLATE_CATEGORY" val="diagram"/>
  <p:tag name="KSO_WM_TEMPLATE_INDEX" val="7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4*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4*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4*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4*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4*i*4"/>
  <p:tag name="KSO_WM_TEMPLATE_CATEGORY" val="diagram"/>
  <p:tag name="KSO_WM_TEMPLATE_INDEX" val="7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4*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4*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4*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4*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4*i*2"/>
  <p:tag name="KSO_WM_TEMPLATE_CATEGORY" val="diagram"/>
  <p:tag name="KSO_WM_TEMPLATE_INDEX" val="71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4*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4*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4*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4*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4*i*3"/>
  <p:tag name="KSO_WM_TEMPLATE_CATEGORY" val="diagram"/>
  <p:tag name="KSO_WM_TEMPLATE_INDEX" val="710"/>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4*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4*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4*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4*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3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4*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3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4*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3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4*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3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4*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4*l_h_i*1_2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4*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5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4*l_h_i*1_2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7.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4*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4*l_h_i*1_2_3"/>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4*l_h_i*1_3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4*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4*l_h_i*1_3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2.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4*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4*l_h_i*1_3_3"/>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97_4*l_h_i*1_4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097_4*l_h_i*1_4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160097_4*l_h_i*1_4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7.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160097_4*l_h_i*1_4_4"/>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60097_4*l_h_i*1_4_3"/>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4*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4*l_h_i*1_1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4*l_h_i*1_1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4*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4*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4.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4*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4*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4*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4*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97_4*l_h_i*1_4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7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60097_4*l_h_a*1_2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8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2"/>
  <p:tag name="KSO_WM_UNIT_ID" val="diagram160097_4*l_h_a*1_4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1.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2"/>
  <p:tag name="KSO_WM_UNIT_ID" val="diagram160097_4*l_h_a*1_3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82.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160097_4*l_h_f*1_2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3.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160097_4*l_h_f*1_4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4.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160097_4*l_h_f*1_3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5.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4*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UNIT_PLACING_PICTURE_USER_VIEWPORT" val="{&quot;height&quot;:3633,&quot;width&quot;:6048}"/>
</p:tagLst>
</file>

<file path=ppt/tags/tag1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UNIT_RELATE_UNITID" val="diagram710_6*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0_6*a*1"/>
  <p:tag name="KSO_WM_TEMPLATE_CATEGORY" val="diagram"/>
  <p:tag name="KSO_WM_TEMPLATE_INDEX" val="71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2*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2*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2*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2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2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2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2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2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2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2*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3*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3*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3*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3*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3*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3*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3*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3*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3*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2*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8787_2*l_i*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68787_2*l_i*1_4"/>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68787_2*l_i*1_3"/>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7_2*l_h_i*1_2_1"/>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8787_2*l_i*1_2"/>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7_2*l_h_i*1_1_1"/>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47.xml><?xml version="1.0" encoding="utf-8"?>
<p:tagLst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68787_2*l_x*1_3"/>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248.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87_2*l_h_x*1_2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49.xml><?xml version="1.0" encoding="utf-8"?>
<p:tagLst xmlns:p="http://schemas.openxmlformats.org/presentationml/2006/main">
  <p:tag name="KSO_WM_UNIT_VALUE" val="107*91"/>
  <p:tag name="KSO_WM_UNIT_HIGHLIGHT" val="0"/>
  <p:tag name="KSO_WM_UNIT_COMPATIBLE" val="0"/>
  <p:tag name="KSO_WM_UNIT_DIAGRAM_ISNUMVISUAL" val="0"/>
  <p:tag name="KSO_WM_UNIT_DIAGRAM_ISREFERUNIT" val="0"/>
  <p:tag name="KSO_WM_DIAGRAM_GROUP_CODE" val="l1-1"/>
  <p:tag name="KSO_WM_UNIT_TYPE" val="l_x"/>
  <p:tag name="KSO_WM_UNIT_INDEX" val="1_5"/>
  <p:tag name="KSO_WM_UNIT_ID" val="diagram20168787_2*l_x*1_5"/>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2*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50.xml><?xml version="1.0" encoding="utf-8"?>
<p:tagLst xmlns:p="http://schemas.openxmlformats.org/presentationml/2006/main">
  <p:tag name="KSO_WM_UNIT_VALUE" val="107*95"/>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68787_2*l_x*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51.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x"/>
  <p:tag name="KSO_WM_UNIT_INDEX" val="1_7"/>
  <p:tag name="KSO_WM_UNIT_ID" val="diagram20168787_2*l_x*1_7"/>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52.xml><?xml version="1.0" encoding="utf-8"?>
<p:tagLst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87_2*l_h_x*1_1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68787_2*l_h_i*1_1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7_2*l_h_i*1_1_2"/>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5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87_2*l_h_a*1_1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56.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7_2*l_h_f*1_1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68787_2*l_h_i*1_2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7_2*l_h_i*1_2_2"/>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5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87_2*l_h_a*1_2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2*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60.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7_2*l_h_f*1_2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68787_2*l_i*1_5"/>
  <p:tag name="KSO_WM_TEMPLATE_CATEGORY" val="diagram"/>
  <p:tag name="KSO_WM_TEMPLATE_INDEX" val="20168787"/>
  <p:tag name="KSO_WM_UNIT_LAYERLEVEL" val="1_1"/>
  <p:tag name="KSO_WM_TAG_VERSION" val="1.0"/>
  <p:tag name="KSO_WM_BEAUTIFY_FLAG" val="#wm#"/>
</p:tagLst>
</file>

<file path=ppt/tags/tag2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UNIT_ISCONTENTS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350_6*a*1"/>
  <p:tag name="KSO_WM_TEMPLATE_CATEGORY" val="diagram"/>
  <p:tag name="KSO_WM_TEMPLATE_INDEX" val="35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50_6*l_h_i*1_1_4"/>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50_6*l_h_i*1_1_3"/>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50_6*l_h_i*1_1_2"/>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2*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50_6*l_h_i*1_3_2"/>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50_6*l_h_i*1_3_3"/>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50_6*l_h_i*1_3_4"/>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50_6*l_h_i*1_5_2"/>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50_6*l_h_i*1_5_3"/>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50_6*l_h_i*1_5_4"/>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50_6*l_h_i*1_2_2"/>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50_6*l_h_i*1_2_3"/>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2*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50_6*l_h_i*1_2_4"/>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50_6*l_h_i*1_4_2"/>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50_6*l_h_i*1_4_3"/>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50_6*l_h_i*1_4_4"/>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350_6*l_h_i*1_6_2"/>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350_6*l_h_i*1_6_3"/>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350_6*l_h_i*1_6_4"/>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2*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295.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50_6*l_h_f*1_3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9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50_6*l_h_f*1_2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97.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50_6*l_h_f*1_1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98.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50_6*l_h_f*1_4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299.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350_6*l_h_f*1_6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2*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00.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50_6*l_h_f*1_5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3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4*i*1"/>
  <p:tag name="KSO_WM_TEMPLATE_CATEGORY" val="diagram"/>
  <p:tag name="KSO_WM_TEMPLATE_INDEX" val="710"/>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4*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4*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4*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4*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4*i*4"/>
  <p:tag name="KSO_WM_TEMPLATE_CATEGORY" val="diagram"/>
  <p:tag name="KSO_WM_TEMPLATE_INDEX" val="710"/>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4*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2*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4*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4*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4*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4*i*2"/>
  <p:tag name="KSO_WM_TEMPLATE_CATEGORY" val="diagram"/>
  <p:tag name="KSO_WM_TEMPLATE_INDEX" val="710"/>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4*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4*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4*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4*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4*i*3"/>
  <p:tag name="KSO_WM_TEMPLATE_CATEGORY" val="diagram"/>
  <p:tag name="KSO_WM_TEMPLATE_INDEX" val="710"/>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4*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2*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4*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4*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4*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2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4*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2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4*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2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4*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2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4*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2*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3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3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2*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2*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2*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6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6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6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6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6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2*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3*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3*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3*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3*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8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3*l_h_f*1_1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3*l_h_i*1_2_4"/>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3*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3*l_h_i*1_2_2"/>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3*l_h_i*1_2_3"/>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8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3*l_h_f*1_2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3*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3*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3*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3*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9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3*l_h_f*1_3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93.xml><?xml version="1.0" encoding="utf-8"?>
<p:tagLst xmlns:p="http://schemas.openxmlformats.org/presentationml/2006/main">
  <p:tag name="KSO_WM_UNIT_RELATE_UNITID" val="diagram710_6*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0_6*a*1"/>
  <p:tag name="KSO_WM_TEMPLATE_CATEGORY" val="diagram"/>
  <p:tag name="KSO_WM_TEMPLATE_INDEX" val="71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3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5.xml><?xml version="1.0" encoding="utf-8"?>
<p:tagLst xmlns:p="http://schemas.openxmlformats.org/presentationml/2006/main">
  <p:tag name="KSO_WM_UNIT_RELATE_UNITID" val="diagram710_6*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0_6*a*1"/>
  <p:tag name="KSO_WM_TEMPLATE_CATEGORY" val="diagram"/>
  <p:tag name="KSO_WM_TEMPLATE_INDEX" val="71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3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4*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4*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99.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4*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4*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4*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02.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4*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4*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4*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05.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4*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4*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4*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08.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4*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7.xml><?xml version="1.0" encoding="utf-8"?>
<p:tagLst xmlns:p="http://schemas.openxmlformats.org/presentationml/2006/main">
  <p:tag name="KSO_WPP_MARK_KEY" val="01950e2a-0efa-4dc8-8300-b932109a06a0"/>
  <p:tag name="COMMONDATA" val="eyJoZGlkIjoiNzQ3MTk3OTEyZDg4NzA3ZGRmN2U4ZTcxY2Y1ODYwYzQifQ=="/>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PLACING_PICTURE_USER_VIEWPORT" val="{&quot;height&quot;:5715,&quot;width&quot;:3600}"/>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4*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4*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4*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4*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4*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4*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4*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4*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4*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4*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4*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4*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12_4*l_h_i*1_1_1"/>
  <p:tag name="KSO_WM_TEMPLATE_CATEGORY" val="diagram"/>
  <p:tag name="KSO_WM_TEMPLATE_INDEX" val="212"/>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12_4*l_h_i*1_1_2"/>
  <p:tag name="KSO_WM_TEMPLATE_CATEGORY" val="diagram"/>
  <p:tag name="KSO_WM_TEMPLATE_INDEX" val="21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2_4*l_h_f*1_1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12_4*l_h_i*1_3_2"/>
  <p:tag name="KSO_WM_TEMPLATE_CATEGORY" val="diagram"/>
  <p:tag name="KSO_WM_TEMPLATE_INDEX" val="212"/>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12_4*l_h_i*1_3_1"/>
  <p:tag name="KSO_WM_TEMPLATE_CATEGORY" val="diagram"/>
  <p:tag name="KSO_WM_TEMPLATE_INDEX" val="212"/>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78.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12_4*l_h_f*1_3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7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12_4*l_h_i*1_2_1"/>
  <p:tag name="KSO_WM_TEMPLATE_CATEGORY" val="diagram"/>
  <p:tag name="KSO_WM_TEMPLATE_INDEX" val="212"/>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xml><?xml version="1.0" encoding="utf-8"?>
<p:tagLst xmlns:p="http://schemas.openxmlformats.org/presentationml/2006/main">
  <p:tag name="KSO_WM_UNIT_PLACING_PICTURE_USER_VIEWPORT" val="{&quot;height&quot;:3633,&quot;width&quot;:604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12_4*l_h_i*1_2_2"/>
  <p:tag name="KSO_WM_TEMPLATE_CATEGORY" val="diagram"/>
  <p:tag name="KSO_WM_TEMPLATE_INDEX" val="212"/>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1.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2_4*l_h_f*1_2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12_4*l_h_i*1_4_2"/>
  <p:tag name="KSO_WM_TEMPLATE_CATEGORY" val="diagram"/>
  <p:tag name="KSO_WM_TEMPLATE_INDEX" val="212"/>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12_4*l_h_i*1_4_1"/>
  <p:tag name="KSO_WM_TEMPLATE_CATEGORY" val="diagram"/>
  <p:tag name="KSO_WM_TEMPLATE_INDEX" val="212"/>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84.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12_4*l_h_f*1_4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1*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1*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1*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1*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heme/theme1.xml><?xml version="1.0" encoding="utf-8"?>
<a:theme xmlns:a="http://schemas.openxmlformats.org/drawingml/2006/main" name="医院护理岗位管理">
  <a:themeElements>
    <a:clrScheme name="医院护理岗位管理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fontScheme name="医院护理岗位管理">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医院护理岗位管理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医院护理岗位管理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医院护理岗位管理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医院护理岗位管理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医院护理岗位管理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医院护理岗位管理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医院护理岗位管理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医院护理岗位管理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医院护理岗位管理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医院护理岗位管理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医院护理岗位管理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医院护理岗位管理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医院护理岗位管理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流畅">
  <a:themeElements>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流畅">
  <a:themeElements>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fontScheme name="1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流畅">
  <a:themeElements>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2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医院护理岗位管理">
  <a:themeElements>
    <a:clrScheme name="1_医院护理岗位管理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fontScheme name="1_医院护理岗位管理">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chemeClr val="bg1"/>
            </a:solidFill>
            <a:effectLst/>
            <a:latin typeface="FrutigerNext LT Regular"/>
            <a:ea typeface="MS PGothic" panose="020B0600070205080204" pitchFamily="34" charset="-128"/>
          </a:defRPr>
        </a:defPPr>
      </a:lstStyle>
    </a:lnDef>
  </a:objectDefaults>
  <a:extraClrSchemeLst>
    <a:extraClrScheme>
      <a:clrScheme name="1_医院护理岗位管理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医院护理岗位管理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医院护理岗位管理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医院护理岗位管理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医院护理岗位管理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医院护理岗位管理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医院护理岗位管理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医院护理岗位管理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医院护理岗位管理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医院护理岗位管理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医院护理岗位管理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1_医院护理岗位管理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医院护理岗位管理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微软雅黑"/>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医院护理岗位管理</Template>
  <TotalTime>0</TotalTime>
  <Words>10762</Words>
  <Application>WPS 演示</Application>
  <PresentationFormat>全屏显示(4:3)</PresentationFormat>
  <Paragraphs>760</Paragraphs>
  <Slides>64</Slides>
  <Notes>0</Notes>
  <HiddenSlides>0</HiddenSlides>
  <MMClips>1</MMClips>
  <ScaleCrop>false</ScaleCrop>
  <HeadingPairs>
    <vt:vector size="6" baseType="variant">
      <vt:variant>
        <vt:lpstr>已用的字体</vt:lpstr>
      </vt:variant>
      <vt:variant>
        <vt:i4>18</vt:i4>
      </vt:variant>
      <vt:variant>
        <vt:lpstr>主题</vt:lpstr>
      </vt:variant>
      <vt:variant>
        <vt:i4>11</vt:i4>
      </vt:variant>
      <vt:variant>
        <vt:lpstr>幻灯片标题</vt:lpstr>
      </vt:variant>
      <vt:variant>
        <vt:i4>64</vt:i4>
      </vt:variant>
    </vt:vector>
  </HeadingPairs>
  <TitlesOfParts>
    <vt:vector size="93" baseType="lpstr">
      <vt:lpstr>Arial</vt:lpstr>
      <vt:lpstr>宋体</vt:lpstr>
      <vt:lpstr>Wingdings</vt:lpstr>
      <vt:lpstr>FrutigerNext LT Regular</vt:lpstr>
      <vt:lpstr>Calibri</vt:lpstr>
      <vt:lpstr>MS PGothic</vt:lpstr>
      <vt:lpstr>华文细黑</vt:lpstr>
      <vt:lpstr>FrutigerNext LT Medium</vt:lpstr>
      <vt:lpstr>Constantia</vt:lpstr>
      <vt:lpstr>隶书</vt:lpstr>
      <vt:lpstr>Wingdings 2</vt:lpstr>
      <vt:lpstr>微软雅黑</vt:lpstr>
      <vt:lpstr>黑体</vt:lpstr>
      <vt:lpstr>字魂70号-灵悦黑体</vt:lpstr>
      <vt:lpstr>Segoe UI</vt:lpstr>
      <vt:lpstr>Arial Unicode MS</vt:lpstr>
      <vt:lpstr>楷体_GB2312</vt:lpstr>
      <vt:lpstr>新宋体</vt:lpstr>
      <vt:lpstr>医院护理岗位管理</vt:lpstr>
      <vt:lpstr>2_自定义设计方案</vt:lpstr>
      <vt:lpstr>1_自定义设计方案</vt:lpstr>
      <vt:lpstr>流畅</vt:lpstr>
      <vt:lpstr>1_流畅</vt:lpstr>
      <vt:lpstr>2_流畅</vt:lpstr>
      <vt:lpstr>1_医院护理岗位管理</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护理岗位管理 </dc:title>
  <dc:creator>toshiba</dc:creator>
  <cp:lastModifiedBy>zz</cp:lastModifiedBy>
  <cp:revision>357</cp:revision>
  <dcterms:created xsi:type="dcterms:W3CDTF">2012-08-31T16:03:00Z</dcterms:created>
  <dcterms:modified xsi:type="dcterms:W3CDTF">2025-07-29T10:14:29Z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981A2F462359472EBD3506302A92122A</vt:lpwstr>
  </property>
</Properties>
</file>