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  <p:sldMasterId id="2147483699" r:id="rId6"/>
    <p:sldMasterId id="2147483711" r:id="rId7"/>
    <p:sldMasterId id="2147483723" r:id="rId8"/>
    <p:sldMasterId id="2147483736" r:id="rId9"/>
    <p:sldMasterId id="2147483742" r:id="rId10"/>
    <p:sldMasterId id="2147483755" r:id="rId11"/>
  </p:sldMasterIdLst>
  <p:notesMasterIdLst>
    <p:notesMasterId r:id="rId16"/>
  </p:notesMasterIdLst>
  <p:handoutMasterIdLst>
    <p:handoutMasterId r:id="rId84"/>
  </p:handoutMasterIdLst>
  <p:sldIdLst>
    <p:sldId id="653" r:id="rId12"/>
    <p:sldId id="655" r:id="rId13"/>
    <p:sldId id="657" r:id="rId14"/>
    <p:sldId id="659" r:id="rId15"/>
    <p:sldId id="661" r:id="rId17"/>
    <p:sldId id="663" r:id="rId18"/>
    <p:sldId id="590" r:id="rId19"/>
    <p:sldId id="665" r:id="rId20"/>
    <p:sldId id="520" r:id="rId21"/>
    <p:sldId id="527" r:id="rId22"/>
    <p:sldId id="524" r:id="rId23"/>
    <p:sldId id="526" r:id="rId24"/>
    <p:sldId id="521" r:id="rId25"/>
    <p:sldId id="528" r:id="rId26"/>
    <p:sldId id="529" r:id="rId27"/>
    <p:sldId id="530" r:id="rId28"/>
    <p:sldId id="531" r:id="rId29"/>
    <p:sldId id="533" r:id="rId30"/>
    <p:sldId id="535" r:id="rId31"/>
    <p:sldId id="534" r:id="rId32"/>
    <p:sldId id="536" r:id="rId33"/>
    <p:sldId id="668" r:id="rId34"/>
    <p:sldId id="537" r:id="rId35"/>
    <p:sldId id="538" r:id="rId36"/>
    <p:sldId id="539" r:id="rId37"/>
    <p:sldId id="540" r:id="rId38"/>
    <p:sldId id="544" r:id="rId39"/>
    <p:sldId id="542" r:id="rId40"/>
    <p:sldId id="671" r:id="rId41"/>
    <p:sldId id="543" r:id="rId42"/>
    <p:sldId id="545" r:id="rId43"/>
    <p:sldId id="674" r:id="rId44"/>
    <p:sldId id="675" r:id="rId45"/>
    <p:sldId id="676" r:id="rId46"/>
    <p:sldId id="677" r:id="rId47"/>
    <p:sldId id="678" r:id="rId48"/>
    <p:sldId id="547" r:id="rId49"/>
    <p:sldId id="548" r:id="rId50"/>
    <p:sldId id="549" r:id="rId51"/>
    <p:sldId id="550" r:id="rId52"/>
    <p:sldId id="732" r:id="rId53"/>
    <p:sldId id="731" r:id="rId54"/>
    <p:sldId id="733" r:id="rId55"/>
    <p:sldId id="551" r:id="rId56"/>
    <p:sldId id="552" r:id="rId57"/>
    <p:sldId id="734" r:id="rId58"/>
    <p:sldId id="553" r:id="rId59"/>
    <p:sldId id="554" r:id="rId60"/>
    <p:sldId id="561" r:id="rId61"/>
    <p:sldId id="564" r:id="rId62"/>
    <p:sldId id="563" r:id="rId63"/>
    <p:sldId id="562" r:id="rId64"/>
    <p:sldId id="735" r:id="rId65"/>
    <p:sldId id="559" r:id="rId66"/>
    <p:sldId id="558" r:id="rId67"/>
    <p:sldId id="565" r:id="rId68"/>
    <p:sldId id="767" r:id="rId69"/>
    <p:sldId id="567" r:id="rId70"/>
    <p:sldId id="574" r:id="rId71"/>
    <p:sldId id="568" r:id="rId72"/>
    <p:sldId id="569" r:id="rId73"/>
    <p:sldId id="768" r:id="rId74"/>
    <p:sldId id="573" r:id="rId75"/>
    <p:sldId id="578" r:id="rId76"/>
    <p:sldId id="572" r:id="rId77"/>
    <p:sldId id="571" r:id="rId78"/>
    <p:sldId id="575" r:id="rId79"/>
    <p:sldId id="770" r:id="rId80"/>
    <p:sldId id="772" r:id="rId81"/>
    <p:sldId id="773" r:id="rId82"/>
    <p:sldId id="774" r:id="rId83"/>
  </p:sldIdLst>
  <p:sldSz cx="12192000" cy="6858000"/>
  <p:notesSz cx="6858000" cy="9144000"/>
  <p:custDataLst>
    <p:tags r:id="rId8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2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Wayne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FC000"/>
    <a:srgbClr val="00B0F0"/>
    <a:srgbClr val="990000"/>
    <a:srgbClr val="000066"/>
    <a:srgbClr val="D1178F"/>
    <a:srgbClr val="E1DC06"/>
    <a:srgbClr val="34DB07"/>
    <a:srgbClr val="C78A1B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338"/>
    <p:restoredTop sz="91878"/>
  </p:normalViewPr>
  <p:slideViewPr>
    <p:cSldViewPr showGuides="1">
      <p:cViewPr varScale="1">
        <p:scale>
          <a:sx n="71" d="100"/>
          <a:sy n="71" d="100"/>
        </p:scale>
        <p:origin x="-1002" y="-96"/>
      </p:cViewPr>
      <p:guideLst>
        <p:guide orient="horz" pos="2208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9" Type="http://schemas.openxmlformats.org/officeDocument/2006/relationships/tags" Target="tags/tag158.xml"/><Relationship Id="rId88" Type="http://schemas.openxmlformats.org/officeDocument/2006/relationships/commentAuthors" Target="commentAuthors.xml"/><Relationship Id="rId87" Type="http://schemas.openxmlformats.org/officeDocument/2006/relationships/tableStyles" Target="tableStyles.xml"/><Relationship Id="rId86" Type="http://schemas.openxmlformats.org/officeDocument/2006/relationships/viewProps" Target="viewProps.xml"/><Relationship Id="rId85" Type="http://schemas.openxmlformats.org/officeDocument/2006/relationships/presProps" Target="presProps.xml"/><Relationship Id="rId84" Type="http://schemas.openxmlformats.org/officeDocument/2006/relationships/handoutMaster" Target="handoutMasters/handoutMaster1.xml"/><Relationship Id="rId83" Type="http://schemas.openxmlformats.org/officeDocument/2006/relationships/slide" Target="slides/slide71.xml"/><Relationship Id="rId82" Type="http://schemas.openxmlformats.org/officeDocument/2006/relationships/slide" Target="slides/slide70.xml"/><Relationship Id="rId81" Type="http://schemas.openxmlformats.org/officeDocument/2006/relationships/slide" Target="slides/slide69.xml"/><Relationship Id="rId80" Type="http://schemas.openxmlformats.org/officeDocument/2006/relationships/slide" Target="slides/slide68.xml"/><Relationship Id="rId8" Type="http://schemas.openxmlformats.org/officeDocument/2006/relationships/slideMaster" Target="slideMasters/slideMaster7.xml"/><Relationship Id="rId79" Type="http://schemas.openxmlformats.org/officeDocument/2006/relationships/slide" Target="slides/slide67.xml"/><Relationship Id="rId78" Type="http://schemas.openxmlformats.org/officeDocument/2006/relationships/slide" Target="slides/slide66.xml"/><Relationship Id="rId77" Type="http://schemas.openxmlformats.org/officeDocument/2006/relationships/slide" Target="slides/slide65.xml"/><Relationship Id="rId76" Type="http://schemas.openxmlformats.org/officeDocument/2006/relationships/slide" Target="slides/slide64.xml"/><Relationship Id="rId75" Type="http://schemas.openxmlformats.org/officeDocument/2006/relationships/slide" Target="slides/slide63.xml"/><Relationship Id="rId74" Type="http://schemas.openxmlformats.org/officeDocument/2006/relationships/slide" Target="slides/slide62.xml"/><Relationship Id="rId73" Type="http://schemas.openxmlformats.org/officeDocument/2006/relationships/slide" Target="slides/slide61.xml"/><Relationship Id="rId72" Type="http://schemas.openxmlformats.org/officeDocument/2006/relationships/slide" Target="slides/slide60.xml"/><Relationship Id="rId71" Type="http://schemas.openxmlformats.org/officeDocument/2006/relationships/slide" Target="slides/slide59.xml"/><Relationship Id="rId70" Type="http://schemas.openxmlformats.org/officeDocument/2006/relationships/slide" Target="slides/slide58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57.xml"/><Relationship Id="rId68" Type="http://schemas.openxmlformats.org/officeDocument/2006/relationships/slide" Target="slides/slide56.xml"/><Relationship Id="rId67" Type="http://schemas.openxmlformats.org/officeDocument/2006/relationships/slide" Target="slides/slide55.xml"/><Relationship Id="rId66" Type="http://schemas.openxmlformats.org/officeDocument/2006/relationships/slide" Target="slides/slide54.xml"/><Relationship Id="rId65" Type="http://schemas.openxmlformats.org/officeDocument/2006/relationships/slide" Target="slides/slide53.xml"/><Relationship Id="rId64" Type="http://schemas.openxmlformats.org/officeDocument/2006/relationships/slide" Target="slides/slide52.xml"/><Relationship Id="rId63" Type="http://schemas.openxmlformats.org/officeDocument/2006/relationships/slide" Target="slides/slide51.xml"/><Relationship Id="rId62" Type="http://schemas.openxmlformats.org/officeDocument/2006/relationships/slide" Target="slides/slide50.xml"/><Relationship Id="rId61" Type="http://schemas.openxmlformats.org/officeDocument/2006/relationships/slide" Target="slides/slide49.xml"/><Relationship Id="rId60" Type="http://schemas.openxmlformats.org/officeDocument/2006/relationships/slide" Target="slides/slide48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7.xml"/><Relationship Id="rId58" Type="http://schemas.openxmlformats.org/officeDocument/2006/relationships/slide" Target="slides/slide46.xml"/><Relationship Id="rId57" Type="http://schemas.openxmlformats.org/officeDocument/2006/relationships/slide" Target="slides/slide45.xml"/><Relationship Id="rId56" Type="http://schemas.openxmlformats.org/officeDocument/2006/relationships/slide" Target="slides/slide44.xml"/><Relationship Id="rId55" Type="http://schemas.openxmlformats.org/officeDocument/2006/relationships/slide" Target="slides/slide43.xml"/><Relationship Id="rId54" Type="http://schemas.openxmlformats.org/officeDocument/2006/relationships/slide" Target="slides/slide42.xml"/><Relationship Id="rId53" Type="http://schemas.openxmlformats.org/officeDocument/2006/relationships/slide" Target="slides/slide41.xml"/><Relationship Id="rId52" Type="http://schemas.openxmlformats.org/officeDocument/2006/relationships/slide" Target="slides/slide40.xml"/><Relationship Id="rId51" Type="http://schemas.openxmlformats.org/officeDocument/2006/relationships/slide" Target="slides/slide39.xml"/><Relationship Id="rId50" Type="http://schemas.openxmlformats.org/officeDocument/2006/relationships/slide" Target="slides/slide38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7.xml"/><Relationship Id="rId48" Type="http://schemas.openxmlformats.org/officeDocument/2006/relationships/slide" Target="slides/slide36.xml"/><Relationship Id="rId47" Type="http://schemas.openxmlformats.org/officeDocument/2006/relationships/slide" Target="slides/slide35.xml"/><Relationship Id="rId46" Type="http://schemas.openxmlformats.org/officeDocument/2006/relationships/slide" Target="slides/slide34.xml"/><Relationship Id="rId45" Type="http://schemas.openxmlformats.org/officeDocument/2006/relationships/slide" Target="slides/slide33.xml"/><Relationship Id="rId44" Type="http://schemas.openxmlformats.org/officeDocument/2006/relationships/slide" Target="slides/slide32.xml"/><Relationship Id="rId43" Type="http://schemas.openxmlformats.org/officeDocument/2006/relationships/slide" Target="slides/slide31.xml"/><Relationship Id="rId42" Type="http://schemas.openxmlformats.org/officeDocument/2006/relationships/slide" Target="slides/slide30.xml"/><Relationship Id="rId41" Type="http://schemas.openxmlformats.org/officeDocument/2006/relationships/slide" Target="slides/slide29.xml"/><Relationship Id="rId40" Type="http://schemas.openxmlformats.org/officeDocument/2006/relationships/slide" Target="slides/slide28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7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536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8068" name="灯片编号占位符 3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2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4212" name="灯片编号占位符 3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2708" name="灯片编号占位符 3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6564" name="灯片编号占位符 3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0660" name="灯片编号占位符 3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1924" name="灯片编号占位符 3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3972" name="灯片编号占位符 3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60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6020" name="灯片编号占位符 3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emf"/><Relationship Id="rId6" Type="http://schemas.openxmlformats.org/officeDocument/2006/relationships/tags" Target="../tags/tag3.xml"/><Relationship Id="rId5" Type="http://schemas.openxmlformats.org/officeDocument/2006/relationships/image" Target="../media/image10.emf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-3505200" y="-26987"/>
            <a:ext cx="3393017" cy="4723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852" tIns="53425" rIns="106852" bIns="53425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英文标题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:30-40pt  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副标题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:26-30pt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字体颜色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:R119 G119 B119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 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:Arial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中文标题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:20-40pt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</a:t>
            </a: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宋体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  </a:t>
            </a: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副标题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:24-28pt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</a:t>
            </a: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华文细黑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字体颜色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:R119  G119  B119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9472084" y="6165850"/>
            <a:ext cx="228727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5600" tIns="52800" rIns="105600" bIns="52800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l" defTabSz="802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www.pkucare.com</a:t>
            </a:r>
            <a:endParaRPr kumimoji="0" lang="en-US" altLang="zh-CN" sz="1865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173" name="Rectangle 20"/>
          <p:cNvSpPr/>
          <p:nvPr/>
        </p:nvSpPr>
        <p:spPr>
          <a:xfrm>
            <a:off x="-1104900" y="641191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7174" name="Rectangle 21"/>
          <p:cNvSpPr/>
          <p:nvPr/>
        </p:nvSpPr>
        <p:spPr>
          <a:xfrm>
            <a:off x="-1104900" y="2944654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97000" y="1268413"/>
            <a:ext cx="10363200" cy="1152525"/>
          </a:xfrm>
        </p:spPr>
        <p:txBody>
          <a:bodyPr/>
          <a:lstStyle>
            <a:lvl1pPr>
              <a:defRPr sz="4000" b="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225800" y="2519363"/>
            <a:ext cx="8534400" cy="838200"/>
          </a:xfrm>
        </p:spPr>
        <p:txBody>
          <a:bodyPr/>
          <a:lstStyle>
            <a:lvl1pPr marL="0" indent="0" algn="r"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854575"/>
            <a:ext cx="12192000" cy="2003425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22532" name="图片 5"/>
          <p:cNvPicPr>
            <a:picLocks noChangeAspect="1"/>
          </p:cNvPicPr>
          <p:nvPr userDrawn="1"/>
        </p:nvPicPr>
        <p:blipFill>
          <a:blip r:embed="rId2"/>
          <a:srcRect t="58064"/>
          <a:stretch>
            <a:fillRect/>
          </a:stretch>
        </p:blipFill>
        <p:spPr>
          <a:xfrm>
            <a:off x="2894013" y="3981450"/>
            <a:ext cx="6370637" cy="287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 flipV="1">
            <a:off x="0" y="4259263"/>
            <a:ext cx="3810000" cy="2598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53325" y="0"/>
            <a:ext cx="4638675" cy="316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3557" name="Freeform 244"/>
          <p:cNvSpPr/>
          <p:nvPr userDrawn="1"/>
        </p:nvSpPr>
        <p:spPr>
          <a:xfrm flipH="1" flipV="1">
            <a:off x="10699750" y="1209675"/>
            <a:ext cx="415925" cy="428625"/>
          </a:xfrm>
          <a:custGeom>
            <a:avLst/>
            <a:gdLst/>
            <a:ahLst/>
            <a:cxnLst>
              <a:cxn ang="0">
                <a:pos x="415549" y="294050"/>
              </a:cxn>
              <a:cxn ang="0">
                <a:pos x="286141" y="294050"/>
              </a:cxn>
              <a:cxn ang="0">
                <a:pos x="286141" y="428625"/>
              </a:cxn>
              <a:cxn ang="0">
                <a:pos x="129407" y="428625"/>
              </a:cxn>
              <a:cxn ang="0">
                <a:pos x="129407" y="294050"/>
              </a:cxn>
              <a:cxn ang="0">
                <a:pos x="0" y="294050"/>
              </a:cxn>
              <a:cxn ang="0">
                <a:pos x="0" y="134574"/>
              </a:cxn>
              <a:cxn ang="0">
                <a:pos x="129407" y="134574"/>
              </a:cxn>
              <a:cxn ang="0">
                <a:pos x="129407" y="0"/>
              </a:cxn>
              <a:cxn ang="0">
                <a:pos x="286141" y="0"/>
              </a:cxn>
              <a:cxn ang="0">
                <a:pos x="286141" y="134574"/>
              </a:cxn>
              <a:cxn ang="0">
                <a:pos x="415549" y="134574"/>
              </a:cxn>
              <a:cxn ang="0">
                <a:pos x="415549" y="294050"/>
              </a:cxn>
            </a:cxnLst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 w="9525" cap="flat" cmpd="sng">
            <a:solidFill>
              <a:srgbClr val="0F365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4"/>
          <p:cNvPicPr>
            <a:picLocks noChangeAspect="1"/>
          </p:cNvPicPr>
          <p:nvPr userDrawn="1"/>
        </p:nvPicPr>
        <p:blipFill>
          <a:blip r:embed="rId2"/>
          <a:srcRect t="30647" r="71388" b="42088"/>
          <a:stretch>
            <a:fillRect/>
          </a:stretch>
        </p:blipFill>
        <p:spPr>
          <a:xfrm>
            <a:off x="0" y="473075"/>
            <a:ext cx="2252663" cy="321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312738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2000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5604" name="文本框 8"/>
          <p:cNvSpPr txBox="1"/>
          <p:nvPr userDrawn="1"/>
        </p:nvSpPr>
        <p:spPr>
          <a:xfrm rot="-5400000">
            <a:off x="-1373187" y="4148138"/>
            <a:ext cx="378460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5" name="文本框 21"/>
          <p:cNvSpPr txBox="1"/>
          <p:nvPr userDrawn="1"/>
        </p:nvSpPr>
        <p:spPr>
          <a:xfrm>
            <a:off x="328613" y="71438"/>
            <a:ext cx="3783012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5605" idx="3"/>
          </p:cNvCxnSpPr>
          <p:nvPr userDrawn="1"/>
        </p:nvCxnSpPr>
        <p:spPr>
          <a:xfrm>
            <a:off x="4111625" y="239713"/>
            <a:ext cx="56149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5605" idx="3"/>
          </p:cNvCxnSpPr>
          <p:nvPr userDrawn="1"/>
        </p:nvCxnSpPr>
        <p:spPr>
          <a:xfrm flipV="1">
            <a:off x="619125" y="6597650"/>
            <a:ext cx="113442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5605" idx="3"/>
          </p:cNvCxnSpPr>
          <p:nvPr userDrawn="1"/>
        </p:nvCxnSpPr>
        <p:spPr>
          <a:xfrm>
            <a:off x="11963400" y="209550"/>
            <a:ext cx="0" cy="6388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5588" y="1911350"/>
            <a:ext cx="11618913" cy="360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365" strike="noStrike" noProof="1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0217" y="862013"/>
            <a:ext cx="2734733" cy="54467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862013"/>
            <a:ext cx="8007351" cy="54467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19667" y="1916113"/>
            <a:ext cx="5369984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2851" y="1916113"/>
            <a:ext cx="5372100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9984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2851" y="1916113"/>
            <a:ext cx="5372100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773238"/>
            <a:ext cx="5465233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2851" y="1773238"/>
            <a:ext cx="5467349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80152" tIns="40076" rIns="80152" bIns="40076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2005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76784" y="836613"/>
            <a:ext cx="2783416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836613"/>
            <a:ext cx="8149167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200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9984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2851" y="1916113"/>
            <a:ext cx="5372100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704850"/>
            <a:ext cx="10972800" cy="561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5482106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80152" tIns="40076" rIns="80152" bIns="40076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2005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7.xml"/><Relationship Id="rId8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3" Type="http://schemas.openxmlformats.org/officeDocument/2006/relationships/theme" Target="../theme/theme10.xml"/><Relationship Id="rId12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99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3" Type="http://schemas.openxmlformats.org/officeDocument/2006/relationships/theme" Target="../theme/theme5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3" Type="http://schemas.openxmlformats.org/officeDocument/2006/relationships/theme" Target="../theme/theme6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8.xml"/><Relationship Id="rId13" Type="http://schemas.openxmlformats.org/officeDocument/2006/relationships/theme" Target="../theme/theme9.xml"/><Relationship Id="rId12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46" descr="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13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  <a:prstGeom prst="rect">
            <a:avLst/>
          </a:prstGeom>
          <a:noFill/>
          <a:ln w="9525">
            <a:noFill/>
          </a:ln>
        </p:spPr>
        <p:txBody>
          <a:bodyPr lIns="80139" tIns="40069" rIns="80139" bIns="40069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22"/>
          <p:cNvSpPr/>
          <p:nvPr/>
        </p:nvSpPr>
        <p:spPr>
          <a:xfrm>
            <a:off x="-3122083" y="-100012"/>
            <a:ext cx="2978149" cy="5307012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/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英文标题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:20-30pt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75000"/>
              </a:lnSpc>
            </a:pP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中文标题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英文正文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:18-20pt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 :18--20pt  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中文正文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:18-24pt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):16-20pt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华文细黑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R0 G117 B194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9" name="Rectangle 152"/>
          <p:cNvSpPr>
            <a:spLocks noGrp="1"/>
          </p:cNvSpPr>
          <p:nvPr>
            <p:ph type="body" idx="1"/>
          </p:nvPr>
        </p:nvSpPr>
        <p:spPr>
          <a:xfrm>
            <a:off x="719667" y="1916113"/>
            <a:ext cx="10945284" cy="4392612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0" name="Rectangle 159"/>
          <p:cNvSpPr/>
          <p:nvPr/>
        </p:nvSpPr>
        <p:spPr>
          <a:xfrm>
            <a:off x="-1009649" y="1359535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031" name="Rectangle 160"/>
          <p:cNvSpPr/>
          <p:nvPr/>
        </p:nvSpPr>
        <p:spPr>
          <a:xfrm>
            <a:off x="-1009649" y="5248911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032" name="Rectangle 229"/>
          <p:cNvSpPr/>
          <p:nvPr/>
        </p:nvSpPr>
        <p:spPr>
          <a:xfrm>
            <a:off x="-1009649" y="18659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033" name="Rectangle 232"/>
          <p:cNvSpPr/>
          <p:nvPr/>
        </p:nvSpPr>
        <p:spPr>
          <a:xfrm>
            <a:off x="-1009649" y="4817111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034" name="Rectangle 233"/>
          <p:cNvSpPr/>
          <p:nvPr/>
        </p:nvSpPr>
        <p:spPr>
          <a:xfrm>
            <a:off x="-1009649" y="57521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035" name="Line 235"/>
          <p:cNvSpPr/>
          <p:nvPr/>
        </p:nvSpPr>
        <p:spPr>
          <a:xfrm flipH="1">
            <a:off x="-2832100" y="2420938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+mj-lt"/>
          <a:ea typeface="+mj-ea"/>
          <a:cs typeface="+mj-cs"/>
        </a:defRPr>
      </a:lvl1pPr>
      <a:lvl2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2pPr>
      <a:lvl3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3pPr>
      <a:lvl4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4pPr>
      <a:lvl5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5pPr>
      <a:lvl6pPr marL="4572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6pPr>
      <a:lvl7pPr marL="9144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7pPr>
      <a:lvl8pPr marL="13716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8pPr>
      <a:lvl9pPr marL="18288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9pPr>
    </p:titleStyle>
    <p:bodyStyle>
      <a:lvl1pPr marL="300355" indent="-30035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000">
          <a:solidFill>
            <a:schemeClr val="tx1"/>
          </a:solidFill>
          <a:latin typeface="+mn-lt"/>
          <a:ea typeface="+mn-ea"/>
        </a:defRPr>
      </a:lvl2pPr>
      <a:lvl3pPr marL="10033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402080" indent="-2000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5pPr>
      <a:lvl6pPr marL="22606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6pPr>
      <a:lvl7pPr marL="27178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7pPr>
      <a:lvl8pPr marL="31750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8pPr>
      <a:lvl9pPr marL="36322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2" descr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"/>
          <p:cNvSpPr>
            <a:spLocks noGrp="1"/>
          </p:cNvSpPr>
          <p:nvPr>
            <p:ph type="title"/>
          </p:nvPr>
        </p:nvSpPr>
        <p:spPr>
          <a:xfrm>
            <a:off x="4176184" y="836613"/>
            <a:ext cx="7584016" cy="654050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Rectangle 3"/>
          <p:cNvSpPr>
            <a:spLocks noGrp="1"/>
          </p:cNvSpPr>
          <p:nvPr>
            <p:ph type="body" idx="1"/>
          </p:nvPr>
        </p:nvSpPr>
        <p:spPr>
          <a:xfrm>
            <a:off x="624417" y="1773238"/>
            <a:ext cx="11135783" cy="4319587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3" name="Rectangle 7"/>
          <p:cNvSpPr/>
          <p:nvPr/>
        </p:nvSpPr>
        <p:spPr>
          <a:xfrm>
            <a:off x="-3312583" y="-100012"/>
            <a:ext cx="3227916" cy="5308600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/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英文目录标题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:20-40pt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中文目录标题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:35-40pt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英文目录正文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 :16-24pt  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中文目录正文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:28-30pt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):18-30pt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54" name="Rectangle 21"/>
          <p:cNvSpPr/>
          <p:nvPr/>
        </p:nvSpPr>
        <p:spPr>
          <a:xfrm>
            <a:off x="-1009649" y="1432560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2055" name="Rectangle 22"/>
          <p:cNvSpPr/>
          <p:nvPr/>
        </p:nvSpPr>
        <p:spPr>
          <a:xfrm>
            <a:off x="-1009649" y="193579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-1009649" y="5320348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-1009649" y="4888548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2058" name="Line 29"/>
          <p:cNvSpPr/>
          <p:nvPr/>
        </p:nvSpPr>
        <p:spPr>
          <a:xfrm flipH="1">
            <a:off x="-2832100" y="2492375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00355" indent="-30035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400">
          <a:solidFill>
            <a:schemeClr val="tx1"/>
          </a:solidFill>
          <a:latin typeface="+mn-lt"/>
          <a:ea typeface="+mn-ea"/>
        </a:defRPr>
      </a:lvl2pPr>
      <a:lvl3pPr marL="10033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402080" indent="-2000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5pPr>
      <a:lvl6pPr marL="22606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6pPr>
      <a:lvl7pPr marL="27178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7pPr>
      <a:lvl8pPr marL="31750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8pPr>
      <a:lvl9pPr marL="36322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0" descr="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15"/>
          <p:cNvSpPr txBox="1">
            <a:spLocks noChangeArrowheads="1"/>
          </p:cNvSpPr>
          <p:nvPr/>
        </p:nvSpPr>
        <p:spPr bwMode="auto">
          <a:xfrm>
            <a:off x="8365067" y="2762250"/>
            <a:ext cx="3102610" cy="1090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5600" tIns="52800" rIns="105600" bIns="52800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l" defTabSz="802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Thanks!</a:t>
            </a:r>
            <a:endParaRPr kumimoji="0" lang="en-US" altLang="zh-CN" sz="6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6" name="Text Box 17"/>
          <p:cNvSpPr txBox="1">
            <a:spLocks noChangeArrowheads="1"/>
          </p:cNvSpPr>
          <p:nvPr/>
        </p:nvSpPr>
        <p:spPr bwMode="auto">
          <a:xfrm>
            <a:off x="8784167" y="3429000"/>
            <a:ext cx="228727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5600" tIns="52800" rIns="105600" bIns="52800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l" defTabSz="802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www.pkucare.com</a:t>
            </a:r>
            <a:endParaRPr kumimoji="0" lang="en-US" altLang="zh-CN" sz="1865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00355" indent="-300355" algn="l" defTabSz="802005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2005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</a:defRPr>
      </a:lvl2pPr>
      <a:lvl3pPr marL="1003300" indent="-201930" algn="l" defTabSz="802005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02080" indent="-200025" algn="l" defTabSz="802005" rtl="0" eaLnBrk="0" fontAlgn="base" hangingPunct="0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  <a:ea typeface="+mn-ea"/>
        </a:defRPr>
      </a:lvl4pPr>
      <a:lvl5pPr marL="1803400" indent="-201930" algn="l" defTabSz="80200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2606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7178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1750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6322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-12700" y="-7937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842000" y="-7937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4105" name="组合 1"/>
          <p:cNvGrpSpPr/>
          <p:nvPr/>
        </p:nvGrpSpPr>
        <p:grpSpPr>
          <a:xfrm>
            <a:off x="-25400" y="203200"/>
            <a:ext cx="12240684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+mn-ea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+mn-ea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5pPr>
      <a:lvl6pPr marL="19196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-12700" y="-7937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842000" y="-7937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124" name="组合 1"/>
          <p:cNvGrpSpPr/>
          <p:nvPr/>
        </p:nvGrpSpPr>
        <p:grpSpPr>
          <a:xfrm>
            <a:off x="-25400" y="203200"/>
            <a:ext cx="12240684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125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6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+mn-ea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+mn-ea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5pPr>
      <a:lvl6pPr marL="19196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" name="单圆角矩形 13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直角三角形 14"/>
          <p:cNvSpPr/>
          <p:nvPr/>
        </p:nvSpPr>
        <p:spPr>
          <a:xfrm rot="420000" flipV="1">
            <a:off x="10672233" y="5359400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" name="日期占位符 4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769600" y="6356350"/>
            <a:ext cx="81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+mn-ea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+mn-ea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5pPr>
      <a:lvl6pPr marL="19196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4.xml"/><Relationship Id="rId3" Type="http://schemas.openxmlformats.org/officeDocument/2006/relationships/tags" Target="../tags/tag37.xml"/><Relationship Id="rId2" Type="http://schemas.openxmlformats.org/officeDocument/2006/relationships/image" Target="../media/image15.jpeg"/><Relationship Id="rId1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4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84.xml"/><Relationship Id="rId5" Type="http://schemas.openxmlformats.org/officeDocument/2006/relationships/tags" Target="../tags/tag40.xml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4.xml"/><Relationship Id="rId2" Type="http://schemas.openxmlformats.org/officeDocument/2006/relationships/tags" Target="../tags/tag4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84.xml"/><Relationship Id="rId5" Type="http://schemas.openxmlformats.org/officeDocument/2006/relationships/tags" Target="../tags/tag42.xml"/><Relationship Id="rId4" Type="http://schemas.openxmlformats.org/officeDocument/2006/relationships/image" Target="../media/image24.GIF"/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84.xml"/><Relationship Id="rId5" Type="http://schemas.openxmlformats.org/officeDocument/2006/relationships/tags" Target="../tags/tag43.xml"/><Relationship Id="rId4" Type="http://schemas.openxmlformats.org/officeDocument/2006/relationships/image" Target="../media/image28.GIF"/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84.xml"/><Relationship Id="rId2" Type="http://schemas.openxmlformats.org/officeDocument/2006/relationships/tags" Target="../tags/tag44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tags" Target="../tags/tag46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84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3.xml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49.xml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4.xml"/><Relationship Id="rId5" Type="http://schemas.openxmlformats.org/officeDocument/2006/relationships/tags" Target="../tags/tag50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hyperlink" Target="http://image.baidu.com/i?ct=503316480&amp;z=0&amp;tn=baiduimagedetail&amp;word=%BF%AA%BF%DA%C6%F7&amp;in=27&amp;cl=2&amp;cm=1&amp;sc=0&amp;lm=-1&amp;pn=26&amp;rn=1" TargetMode="External"/><Relationship Id="rId1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tags" Target="../tags/tag51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52.xml"/><Relationship Id="rId2" Type="http://schemas.openxmlformats.org/officeDocument/2006/relationships/image" Target="../media/image37.jpeg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53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jpeg"/><Relationship Id="rId8" Type="http://schemas.openxmlformats.org/officeDocument/2006/relationships/tags" Target="../tags/tag58.xml"/><Relationship Id="rId7" Type="http://schemas.openxmlformats.org/officeDocument/2006/relationships/image" Target="../media/image42.jpeg"/><Relationship Id="rId6" Type="http://schemas.openxmlformats.org/officeDocument/2006/relationships/tags" Target="../tags/tag57.xml"/><Relationship Id="rId5" Type="http://schemas.openxmlformats.org/officeDocument/2006/relationships/image" Target="../media/image41.jpeg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84.xml"/><Relationship Id="rId1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4.xml"/><Relationship Id="rId6" Type="http://schemas.openxmlformats.org/officeDocument/2006/relationships/tags" Target="../tags/tag59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60.xml"/><Relationship Id="rId1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6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tags" Target="../tags/tag62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3.xml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63.xml"/><Relationship Id="rId1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image" Target="../media/image51.png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84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84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image" Target="../media/image52.png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84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84.xml"/><Relationship Id="rId5" Type="http://schemas.openxmlformats.org/officeDocument/2006/relationships/tags" Target="../tags/tag78.xml"/><Relationship Id="rId4" Type="http://schemas.openxmlformats.org/officeDocument/2006/relationships/image" Target="../media/image17.jpeg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4.xml"/><Relationship Id="rId6" Type="http://schemas.openxmlformats.org/officeDocument/2006/relationships/tags" Target="../tags/tag79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4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3" Type="http://schemas.openxmlformats.org/officeDocument/2006/relationships/image" Target="../media/image54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82.xml"/><Relationship Id="rId1" Type="http://schemas.openxmlformats.org/officeDocument/2006/relationships/image" Target="../media/image65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image" Target="../media/image66.jpeg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tags" Target="../tags/tag85.xml"/><Relationship Id="rId1" Type="http://schemas.openxmlformats.org/officeDocument/2006/relationships/image" Target="../media/image14.pn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4.xml"/><Relationship Id="rId5" Type="http://schemas.openxmlformats.org/officeDocument/2006/relationships/image" Target="../media/image68.png"/><Relationship Id="rId4" Type="http://schemas.openxmlformats.org/officeDocument/2006/relationships/tags" Target="../tags/tag88.xml"/><Relationship Id="rId3" Type="http://schemas.openxmlformats.org/officeDocument/2006/relationships/image" Target="../media/image67.png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image" Target="../media/image69.png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9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tags" Target="../tags/tag92.xml"/><Relationship Id="rId1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8.xml"/><Relationship Id="rId1" Type="http://schemas.openxmlformats.org/officeDocument/2006/relationships/image" Target="../media/image7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93.xml"/><Relationship Id="rId1" Type="http://schemas.openxmlformats.org/officeDocument/2006/relationships/image" Target="../media/image7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74.jpeg"/><Relationship Id="rId1" Type="http://schemas.openxmlformats.org/officeDocument/2006/relationships/tags" Target="../tags/tag9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7" Type="http://schemas.openxmlformats.org/officeDocument/2006/relationships/tags" Target="../tags/tag95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81.jpeg"/><Relationship Id="rId1" Type="http://schemas.openxmlformats.org/officeDocument/2006/relationships/tags" Target="../tags/tag96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image" Target="../media/image82.png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3.png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0" Type="http://schemas.openxmlformats.org/officeDocument/2006/relationships/slideLayout" Target="../slideLayouts/slideLayout84.xml"/><Relationship Id="rId1" Type="http://schemas.openxmlformats.org/officeDocument/2006/relationships/tags" Target="../tags/tag9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107.xml"/><Relationship Id="rId1" Type="http://schemas.openxmlformats.org/officeDocument/2006/relationships/image" Target="../media/image8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85.jpeg"/><Relationship Id="rId1" Type="http://schemas.openxmlformats.org/officeDocument/2006/relationships/tags" Target="../tags/tag108.xml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84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8" Type="http://schemas.openxmlformats.org/officeDocument/2006/relationships/slideLayout" Target="../slideLayouts/slideLayout84.xml"/><Relationship Id="rId17" Type="http://schemas.openxmlformats.org/officeDocument/2006/relationships/tags" Target="../tags/tag128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2.xml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tags" Target="../tags/tag129.xml"/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4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image" Target="../media/image89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4" Type="http://schemas.openxmlformats.org/officeDocument/2006/relationships/slideLayout" Target="../slideLayouts/slideLayout84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image" Target="../media/image93.jpeg"/><Relationship Id="rId1" Type="http://schemas.openxmlformats.org/officeDocument/2006/relationships/image" Target="../media/image92.png"/></Relationships>
</file>

<file path=ppt/slides/_rels/slide6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4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4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3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tags" Target="../tags/tag140.xml"/><Relationship Id="rId1" Type="http://schemas.openxmlformats.org/officeDocument/2006/relationships/image" Target="../media/image97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4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4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4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tags" Target="../tags/tag144.xml"/><Relationship Id="rId1" Type="http://schemas.openxmlformats.org/officeDocument/2006/relationships/image" Target="../media/image14.png"/></Relationships>
</file>

<file path=ppt/slides/_rels/slide6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84.xml"/><Relationship Id="rId3" Type="http://schemas.openxmlformats.org/officeDocument/2006/relationships/image" Target="../media/image98.jpeg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1.xml"/><Relationship Id="rId1" Type="http://schemas.openxmlformats.org/officeDocument/2006/relationships/tags" Target="../tags/tag18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3" Type="http://schemas.openxmlformats.org/officeDocument/2006/relationships/notesSlide" Target="../notesSlides/notesSlide19.xml"/><Relationship Id="rId12" Type="http://schemas.openxmlformats.org/officeDocument/2006/relationships/slideLayout" Target="../slideLayouts/slideLayout84.xml"/><Relationship Id="rId11" Type="http://schemas.openxmlformats.org/officeDocument/2006/relationships/tags" Target="../tags/tag157.xml"/><Relationship Id="rId10" Type="http://schemas.openxmlformats.org/officeDocument/2006/relationships/tags" Target="../tags/tag156.xml"/><Relationship Id="rId1" Type="http://schemas.openxmlformats.org/officeDocument/2006/relationships/tags" Target="../tags/tag14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tags" Target="../tags/tag19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8" Type="http://schemas.openxmlformats.org/officeDocument/2006/relationships/notesSlide" Target="../notesSlides/notesSlide2.xml"/><Relationship Id="rId17" Type="http://schemas.openxmlformats.org/officeDocument/2006/relationships/slideLayout" Target="../slideLayouts/slideLayout84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基础护理学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07485" y="3500914"/>
            <a:ext cx="2689860" cy="686435"/>
            <a:chOff x="8046" y="6890"/>
            <a:chExt cx="3107" cy="1081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cs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3" name="文本框 71682"/>
          <p:cNvSpPr txBox="1"/>
          <p:nvPr/>
        </p:nvSpPr>
        <p:spPr>
          <a:xfrm>
            <a:off x="551180" y="2132965"/>
            <a:ext cx="5194935" cy="175323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评估时，可采用以下表格计算总分的方法。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分值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表示好，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表示一般，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表示差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。所有项目都有计分，分值为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36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分，分值越高，表明越需加强对口腔的卫生护理。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689" name="矩形 71688"/>
          <p:cNvSpPr>
            <a:spLocks noChangeAspect="1"/>
          </p:cNvSpPr>
          <p:nvPr/>
        </p:nvSpPr>
        <p:spPr>
          <a:xfrm>
            <a:off x="42333" y="-1143000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4265"/>
          </a:p>
        </p:txBody>
      </p:sp>
      <p:sp>
        <p:nvSpPr>
          <p:cNvPr id="71691" name="矩形 71690"/>
          <p:cNvSpPr>
            <a:spLocks noChangeAspect="1"/>
          </p:cNvSpPr>
          <p:nvPr/>
        </p:nvSpPr>
        <p:spPr>
          <a:xfrm>
            <a:off x="5892800" y="3225800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4265"/>
          </a:p>
        </p:txBody>
      </p:sp>
      <p:sp>
        <p:nvSpPr>
          <p:cNvPr id="71693" name="矩形 71692"/>
          <p:cNvSpPr>
            <a:spLocks noChangeAspect="1"/>
          </p:cNvSpPr>
          <p:nvPr/>
        </p:nvSpPr>
        <p:spPr>
          <a:xfrm>
            <a:off x="5892800" y="3225800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4265"/>
          </a:p>
        </p:txBody>
      </p:sp>
      <p:pic>
        <p:nvPicPr>
          <p:cNvPr id="71696" name="图片 71695" descr="fe183c95b3d109f158b91ee2acfe68b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95789" y="1484418"/>
            <a:ext cx="5856816" cy="42439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231407" y="87859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评估</a:t>
            </a:r>
            <a:endParaRPr lang="zh-CN" altLang="en-US"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5783" name="表格 65782"/>
          <p:cNvGraphicFramePr/>
          <p:nvPr>
            <p:custDataLst>
              <p:tags r:id="rId1"/>
            </p:custDataLst>
          </p:nvPr>
        </p:nvGraphicFramePr>
        <p:xfrm>
          <a:off x="1631315" y="908685"/>
          <a:ext cx="9181465" cy="5149850"/>
        </p:xfrm>
        <a:graphic>
          <a:graphicData uri="http://schemas.openxmlformats.org/drawingml/2006/table">
            <a:tbl>
              <a:tblPr/>
              <a:tblGrid>
                <a:gridCol w="1357630"/>
                <a:gridCol w="1590040"/>
                <a:gridCol w="2521585"/>
                <a:gridCol w="3712210"/>
              </a:tblGrid>
              <a:tr h="45085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  值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  <a:endParaRPr lang="en-US" altLang="zh-CN" sz="18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18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  <a:endParaRPr lang="en-US" altLang="zh-CN" sz="1800" b="0"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415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口唇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滑润，质软，无裂口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干燥，有少量痂皮，有裂口，有出血倾向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干燥，有大量痂皮，有裂口，有分泌物，易出血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黏膜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湿润，完整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干燥，完整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干燥，黏膜擦破或有溃疡面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牙龈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无出血及萎缩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轻微萎缩，出血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有萎缩，容易出血，肿胀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牙齿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无龋齿，义齿合适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无龋齿，义齿不合适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有许多空洞，有裂缝，义齿不合适，齿间流脓液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舌苔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湿润，少量舌苔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干燥，有中量舌苔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干燥，有大量舌苔或覆盖黄色舌苔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18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气味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无味或有味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有难闻气味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有刺鼻气味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056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牙垢</a:t>
                      </a: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牙石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无牙垢或有少许牙石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有少量至中量牙垢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大量牙垢或牙石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735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自理能力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全部自理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需部分帮助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需全部帮助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评估</a:t>
            </a:r>
            <a:endParaRPr lang="zh-CN" altLang="en-US"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Group 10"/>
          <p:cNvGrpSpPr/>
          <p:nvPr/>
        </p:nvGrpSpPr>
        <p:grpSpPr>
          <a:xfrm>
            <a:off x="677334" y="2205567"/>
            <a:ext cx="1568450" cy="3238500"/>
            <a:chOff x="274" y="1793"/>
            <a:chExt cx="741" cy="1530"/>
          </a:xfrm>
        </p:grpSpPr>
        <p:sp>
          <p:nvSpPr>
            <p:cNvPr id="69637" name="AutoShape 11"/>
            <p:cNvSpPr/>
            <p:nvPr/>
          </p:nvSpPr>
          <p:spPr>
            <a:xfrm>
              <a:off x="274" y="1842"/>
              <a:ext cx="66" cy="1407"/>
            </a:xfrm>
            <a:prstGeom prst="leftBracket">
              <a:avLst>
                <a:gd name="adj" fmla="val 103846"/>
              </a:avLst>
            </a:prstGeom>
            <a:noFill/>
            <a:ln w="38100" cap="flat" cmpd="sng">
              <a:solidFill>
                <a:srgbClr val="33CC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196" name="Text Box 12"/>
            <p:cNvSpPr txBox="1">
              <a:spLocks noChangeArrowheads="1"/>
            </p:cNvSpPr>
            <p:nvPr/>
          </p:nvSpPr>
          <p:spPr bwMode="auto">
            <a:xfrm>
              <a:off x="329" y="1793"/>
              <a:ext cx="686" cy="188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000" b="1" dirty="0">
                  <a:solidFill>
                    <a:srgbClr val="00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用具的选择</a:t>
              </a:r>
              <a:endParaRPr lang="zh-CN" altLang="en-US" sz="2000" b="1" dirty="0">
                <a:solidFill>
                  <a:srgbClr val="00330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197" name="Text Box 13"/>
            <p:cNvSpPr txBox="1">
              <a:spLocks noChangeArrowheads="1"/>
            </p:cNvSpPr>
            <p:nvPr/>
          </p:nvSpPr>
          <p:spPr bwMode="auto">
            <a:xfrm>
              <a:off x="329" y="3135"/>
              <a:ext cx="686" cy="188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000" b="1" dirty="0">
                  <a:solidFill>
                    <a:srgbClr val="99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正确的方法</a:t>
              </a:r>
              <a:endParaRPr lang="zh-CN" altLang="en-US" sz="2000" b="1" dirty="0">
                <a:solidFill>
                  <a:srgbClr val="99000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Group 2"/>
          <p:cNvGrpSpPr/>
          <p:nvPr/>
        </p:nvGrpSpPr>
        <p:grpSpPr>
          <a:xfrm>
            <a:off x="2526877" y="1308956"/>
            <a:ext cx="947184" cy="2184878"/>
            <a:chOff x="1383" y="1577"/>
            <a:chExt cx="393" cy="1046"/>
          </a:xfrm>
        </p:grpSpPr>
        <p:sp>
          <p:nvSpPr>
            <p:cNvPr id="69641" name="AutoShape 3"/>
            <p:cNvSpPr/>
            <p:nvPr/>
          </p:nvSpPr>
          <p:spPr>
            <a:xfrm>
              <a:off x="1383" y="1661"/>
              <a:ext cx="90" cy="908"/>
            </a:xfrm>
            <a:prstGeom prst="leftBrace">
              <a:avLst>
                <a:gd name="adj1" fmla="val 84074"/>
                <a:gd name="adj2" fmla="val 50000"/>
              </a:avLst>
            </a:prstGeom>
            <a:noFill/>
            <a:ln w="38100" cap="flat" cmpd="sng">
              <a:solidFill>
                <a:srgbClr val="00CC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188" name="Text Box 4"/>
            <p:cNvSpPr txBox="1">
              <a:spLocks noChangeArrowheads="1"/>
            </p:cNvSpPr>
            <p:nvPr/>
          </p:nvSpPr>
          <p:spPr bwMode="auto">
            <a:xfrm>
              <a:off x="1489" y="1577"/>
              <a:ext cx="287" cy="19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000" b="1" dirty="0">
                  <a:solidFill>
                    <a:srgbClr val="00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牙刷</a:t>
              </a:r>
              <a:endParaRPr lang="zh-CN" altLang="en-US" sz="2000" b="1" dirty="0">
                <a:solidFill>
                  <a:srgbClr val="00330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189" name="Text Box 5"/>
            <p:cNvSpPr txBox="1">
              <a:spLocks noChangeArrowheads="1"/>
            </p:cNvSpPr>
            <p:nvPr/>
          </p:nvSpPr>
          <p:spPr bwMode="auto">
            <a:xfrm>
              <a:off x="1489" y="2432"/>
              <a:ext cx="287" cy="19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p>
              <a:r>
                <a:rPr lang="zh-CN" altLang="en-US" sz="2000" b="1" dirty="0">
                  <a:solidFill>
                    <a:srgbClr val="00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牙膏</a:t>
              </a:r>
              <a:endParaRPr lang="zh-CN" altLang="en-US" sz="2000" b="1" dirty="0">
                <a:solidFill>
                  <a:srgbClr val="00330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3191" name="AutoShape 7" descr="牙刷"/>
          <p:cNvSpPr/>
          <p:nvPr/>
        </p:nvSpPr>
        <p:spPr>
          <a:xfrm>
            <a:off x="3935730" y="908685"/>
            <a:ext cx="3338830" cy="1640840"/>
          </a:xfrm>
          <a:prstGeom prst="roundRect">
            <a:avLst>
              <a:gd name="adj" fmla="val 16667"/>
            </a:avLst>
          </a:prstGeom>
          <a:blipFill rotWithShape="1">
            <a:blip r:embed="rId1"/>
            <a:stretch>
              <a:fillRect/>
            </a:stretch>
          </a:blipFill>
          <a:ln w="2857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4" name="AutoShape 16" descr="新闻纸"/>
          <p:cNvSpPr>
            <a:spLocks noChangeArrowheads="1"/>
          </p:cNvSpPr>
          <p:nvPr/>
        </p:nvSpPr>
        <p:spPr bwMode="auto">
          <a:xfrm>
            <a:off x="4219575" y="4822190"/>
            <a:ext cx="3009900" cy="671195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8575" algn="ctr">
            <a:solidFill>
              <a:srgbClr val="C0C0C0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r>
              <a:rPr lang="en-US" altLang="zh-CN" sz="2000" b="1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b="1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牙刷斜放在牙龈边缘 </a:t>
            </a:r>
            <a:endParaRPr lang="zh-CN" altLang="en-US" sz="2000" b="1" dirty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225" name="AutoShape 17" descr="新闻纸"/>
          <p:cNvSpPr>
            <a:spLocks noChangeArrowheads="1"/>
          </p:cNvSpPr>
          <p:nvPr/>
        </p:nvSpPr>
        <p:spPr bwMode="auto">
          <a:xfrm>
            <a:off x="4218940" y="5878195"/>
            <a:ext cx="3007360" cy="671195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8575" algn="ctr">
            <a:solidFill>
              <a:srgbClr val="C0C0C0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r>
              <a:rPr lang="en-US" altLang="zh-CN" sz="2000" b="1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zh-CN" sz="2000" b="1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必须有次序地刷牙 </a:t>
            </a:r>
            <a:endParaRPr lang="zh-CN" altLang="en-US" sz="2000" b="1" dirty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4227" name="Picture 19" descr="刷牙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7920567" y="3840269"/>
            <a:ext cx="3934884" cy="261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51" name="AutoShape 21"/>
          <p:cNvSpPr/>
          <p:nvPr/>
        </p:nvSpPr>
        <p:spPr>
          <a:xfrm>
            <a:off x="8303895" y="2998470"/>
            <a:ext cx="2880995" cy="742315"/>
          </a:xfrm>
          <a:prstGeom prst="wedgeRoundRectCallout">
            <a:avLst>
              <a:gd name="adj1" fmla="val 22338"/>
              <a:gd name="adj2" fmla="val 165226"/>
              <a:gd name="adj3" fmla="val 16667"/>
            </a:avLst>
          </a:prstGeom>
          <a:solidFill>
            <a:srgbClr val="99CCFF">
              <a:alpha val="59999"/>
            </a:srgbClr>
          </a:solidFill>
          <a:ln w="57150" cap="flat" cmpd="thickThin">
            <a:solidFill>
              <a:srgbClr val="33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effectLst/>
                <a:latin typeface="微软雅黑" panose="020B0503020204020204" charset="-122"/>
                <a:ea typeface="微软雅黑" panose="020B0503020204020204" charset="-122"/>
              </a:rPr>
              <a:t>牙刷斜放于牙龈边缘</a:t>
            </a:r>
            <a:endParaRPr lang="zh-CN" altLang="en-US" sz="2000" b="1" dirty="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4223" name="Picture 15" descr="牙膏"/>
          <p:cNvPicPr>
            <a:picLocks noChangeAspect="1"/>
          </p:cNvPicPr>
          <p:nvPr/>
        </p:nvPicPr>
        <p:blipFill>
          <a:blip r:embed="rId4">
            <a:lum contrast="18000"/>
          </a:blip>
          <a:stretch>
            <a:fillRect/>
          </a:stretch>
        </p:blipFill>
        <p:spPr>
          <a:xfrm>
            <a:off x="4008120" y="2708910"/>
            <a:ext cx="3215005" cy="1567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5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二、一般口腔清洁护理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8" name="Text Box 2"/>
          <p:cNvSpPr txBox="1"/>
          <p:nvPr/>
        </p:nvSpPr>
        <p:spPr>
          <a:xfrm>
            <a:off x="1079288" y="4035425"/>
            <a:ext cx="9793817" cy="2399665"/>
          </a:xfrm>
          <a:prstGeom prst="rect">
            <a:avLst/>
          </a:prstGeom>
          <a:solidFill>
            <a:srgbClr val="99CC00">
              <a:alpha val="29019"/>
            </a:srgbClr>
          </a:solidFill>
          <a:ln w="57150" cap="flat" cmpd="sng">
            <a:pattFill prst="lgConfetti">
              <a:fgClr>
                <a:schemeClr val="accent2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牙膏的选择</a:t>
            </a:r>
            <a:endParaRPr lang="zh-CN" altLang="en-US" sz="2000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必须选择</a:t>
            </a:r>
            <a:r>
              <a:rPr lang="zh-CN" altLang="en-US" sz="2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含有氟化物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fluoride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）的牙膏来刷牙</a:t>
            </a:r>
            <a:endParaRPr lang="zh-CN" altLang="en-US" sz="20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儿童必须选用</a:t>
            </a:r>
            <a:r>
              <a:rPr lang="zh-CN" altLang="en-US" sz="2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儿童氟化物牙膏</a:t>
            </a:r>
            <a:endParaRPr lang="zh-CN" altLang="en-US" sz="2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防敏感牙膏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，在牙齿敏感时才需要使用，并且只可用一段短时期</a:t>
            </a:r>
            <a:endParaRPr lang="zh-CN" altLang="en-US" sz="20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Blip>
                <a:blip r:embed="rId1"/>
              </a:buBlip>
            </a:pP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要得到牙科医生的建议和监察下才可使用</a:t>
            </a:r>
            <a:r>
              <a:rPr lang="zh-CN" altLang="en-US" sz="2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美白牙膏</a:t>
            </a:r>
            <a:endParaRPr lang="zh-CN" altLang="en-US" sz="2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69" name="Text Box 14"/>
          <p:cNvSpPr txBox="1"/>
          <p:nvPr/>
        </p:nvSpPr>
        <p:spPr>
          <a:xfrm>
            <a:off x="1060239" y="980017"/>
            <a:ext cx="9601200" cy="2861310"/>
          </a:xfrm>
          <a:prstGeom prst="rect">
            <a:avLst/>
          </a:prstGeom>
          <a:solidFill>
            <a:srgbClr val="CCFFFF">
              <a:alpha val="16862"/>
            </a:srgbClr>
          </a:solidFill>
          <a:ln w="57150" cap="flat" cmpd="thinThick">
            <a:pattFill prst="divot">
              <a:fgClr>
                <a:schemeClr val="tx1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选择普通牙刷</a:t>
            </a:r>
            <a:endParaRPr lang="zh-CN" altLang="en-US" sz="2000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u="sng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刷毛</a:t>
            </a:r>
            <a:r>
              <a:rPr lang="zh-CN" altLang="en-US" sz="2000" b="1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必须要柔软，才不会令牙龈受损 </a:t>
            </a:r>
            <a:endParaRPr lang="zh-CN" altLang="en-US" sz="2000" b="1" dirty="0">
              <a:solidFill>
                <a:srgbClr val="CC99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u="sng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刷头大小</a:t>
            </a:r>
            <a:r>
              <a:rPr lang="zh-CN" altLang="en-US" sz="2000" b="1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应根据口腔大小选择</a:t>
            </a:r>
            <a:endParaRPr lang="zh-CN" altLang="en-US" sz="2000" b="1" dirty="0">
              <a:solidFill>
                <a:srgbClr val="CC99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u="sng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刷头的形状</a:t>
            </a:r>
            <a:r>
              <a:rPr lang="zh-CN" altLang="en-US" sz="2000" b="1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000" b="1" u="sng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刷毛的排列</a:t>
            </a:r>
            <a:r>
              <a:rPr lang="zh-CN" altLang="en-US" sz="2000" b="1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</a:t>
            </a:r>
            <a:r>
              <a:rPr lang="zh-CN" altLang="en-US" sz="2000" b="1" u="sng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刷柄的设计</a:t>
            </a:r>
            <a:r>
              <a:rPr lang="zh-CN" altLang="en-US" sz="2000" b="1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可随个人喜好及习惯选择。</a:t>
            </a:r>
            <a:endParaRPr lang="zh-CN" altLang="en-US" sz="2000" b="1" dirty="0">
              <a:solidFill>
                <a:srgbClr val="CC99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选择用电动牙刷</a:t>
            </a:r>
            <a:endParaRPr lang="zh-CN" altLang="en-US" sz="2000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CC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先咨询牙科医生，了解如何改变刷牙技巧作配合。</a:t>
            </a:r>
            <a:endParaRPr lang="zh-CN" altLang="en-US" sz="2000" b="1" dirty="0">
              <a:solidFill>
                <a:srgbClr val="CC99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二、一般口腔清洁护理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5234" name="Picture 2" descr="image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268730"/>
            <a:ext cx="3310890" cy="2520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8" name="AutoShape 6"/>
          <p:cNvSpPr/>
          <p:nvPr/>
        </p:nvSpPr>
        <p:spPr>
          <a:xfrm>
            <a:off x="5447665" y="2061210"/>
            <a:ext cx="1428115" cy="87884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33CCFF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5236" name="Picture 4" descr="image008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7392035" y="1268730"/>
            <a:ext cx="2945765" cy="2110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9" name="AutoShape 7"/>
          <p:cNvSpPr/>
          <p:nvPr/>
        </p:nvSpPr>
        <p:spPr>
          <a:xfrm rot="5400000">
            <a:off x="8487410" y="3598545"/>
            <a:ext cx="1154430" cy="89662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33CCFF"/>
          </a:solidFill>
          <a:ln w="9525">
            <a:noFill/>
          </a:ln>
        </p:spPr>
        <p:txBody>
          <a:bodyPr rot="10800000" vert="eaVert"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5235" name="Picture 3" descr="image00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7536180" y="4725035"/>
            <a:ext cx="2924810" cy="1856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40" name="AutoShape 8"/>
          <p:cNvSpPr/>
          <p:nvPr/>
        </p:nvSpPr>
        <p:spPr>
          <a:xfrm rot="10800000">
            <a:off x="5664200" y="5300980"/>
            <a:ext cx="1442720" cy="81470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33CCFF"/>
          </a:solidFill>
          <a:ln w="9525">
            <a:noFill/>
          </a:ln>
        </p:spPr>
        <p:txBody>
          <a:bodyPr rot="10800000"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5237" name="Picture 5" descr="image009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703705" y="4624070"/>
            <a:ext cx="3010535" cy="1838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5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二、一般口腔清洁护理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7" name="矩形 82946"/>
          <p:cNvSpPr/>
          <p:nvPr/>
        </p:nvSpPr>
        <p:spPr>
          <a:xfrm>
            <a:off x="839258" y="944033"/>
            <a:ext cx="9889067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牙线：</a:t>
            </a:r>
            <a:r>
              <a:rPr lang="zh-CN" altLang="en-US" sz="1800" b="1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使用牙线可清除牙齿间的牙菌斑，预防牙周病，并协助清除口腔内的碎屑。</a:t>
            </a:r>
            <a:r>
              <a:rPr lang="zh-CN" altLang="en-US" sz="18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800" dirty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7282" name="Picture 2" descr="正确使用牙线方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4815" y="1692275"/>
            <a:ext cx="2854325" cy="1756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9" name="AutoShape 6"/>
          <p:cNvSpPr/>
          <p:nvPr/>
        </p:nvSpPr>
        <p:spPr>
          <a:xfrm rot="5400000">
            <a:off x="2755900" y="3716655"/>
            <a:ext cx="673100" cy="67564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noFill/>
          </a:ln>
        </p:spPr>
        <p:txBody>
          <a:bodyPr rot="0" wrap="none" anchor="ctr" anchorCtr="0"/>
          <a:p>
            <a:pPr algn="ctr"/>
            <a:endParaRPr lang="zh-CN" altLang="en-US" sz="2400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7284" name="Picture 4" descr="正确使用牙线方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910" y="4589145"/>
            <a:ext cx="2838450" cy="194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3" name="Picture 3" descr="正确使用牙线方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1557020"/>
            <a:ext cx="3572510" cy="2205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5" name="Picture 5" descr="正确使用牙线方法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0" y="4149090"/>
            <a:ext cx="3722370" cy="2355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5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二、一般口腔清洁护理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5" name="矩形 84994"/>
          <p:cNvSpPr/>
          <p:nvPr/>
        </p:nvSpPr>
        <p:spPr>
          <a:xfrm>
            <a:off x="431165" y="1747520"/>
            <a:ext cx="7271385" cy="92202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 b="1" dirty="0">
                <a:solidFill>
                  <a:srgbClr val="FF0000"/>
                </a:solidFill>
                <a:effectLst/>
                <a:latin typeface="+mn-lt"/>
                <a:ea typeface="+mn-lt"/>
                <a:cs typeface="+mn-lt"/>
              </a:rPr>
              <a:t>义齿的清洁与护理</a:t>
            </a:r>
            <a:endParaRPr lang="zh-CN" altLang="en-US" sz="1800" b="1" dirty="0">
              <a:solidFill>
                <a:srgbClr val="FF0000"/>
              </a:solidFill>
              <a:effectLst/>
              <a:latin typeface="+mn-lt"/>
              <a:ea typeface="+mn-lt"/>
              <a:cs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 dirty="0">
                <a:effectLst/>
                <a:latin typeface="+mn-lt"/>
                <a:ea typeface="+mn-lt"/>
                <a:cs typeface="+mn-lt"/>
              </a:rPr>
              <a:t>其刷牙方法与真牙的刷法相同，每日清洁义齿，避免牙龈感染和刺激。 </a:t>
            </a:r>
            <a:endParaRPr lang="zh-CN" altLang="en-US" sz="1800" b="1" dirty="0">
              <a:effectLst/>
              <a:latin typeface="+mn-lt"/>
              <a:ea typeface="+mn-lt"/>
              <a:cs typeface="+mn-lt"/>
            </a:endParaRPr>
          </a:p>
        </p:txBody>
      </p:sp>
      <p:pic>
        <p:nvPicPr>
          <p:cNvPr id="98311" name="Picture 7" descr="把清洁的假牙托放於清水中浸过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2080" y="2132965"/>
            <a:ext cx="3717925" cy="358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7" name="矩形 84996"/>
          <p:cNvSpPr/>
          <p:nvPr/>
        </p:nvSpPr>
        <p:spPr>
          <a:xfrm>
            <a:off x="431165" y="4702810"/>
            <a:ext cx="6529916" cy="6451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每餐后都应清洗义齿，每天至少清洁舌头和口腔粘膜一次，并按摩牙龈部。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998" name="文本框 84997"/>
          <p:cNvSpPr txBox="1"/>
          <p:nvPr/>
        </p:nvSpPr>
        <p:spPr>
          <a:xfrm>
            <a:off x="431165" y="3225165"/>
            <a:ext cx="6757035" cy="92202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effectLst/>
                <a:latin typeface="+mn-lt"/>
                <a:ea typeface="+mn-lt"/>
                <a:cs typeface="+mn-lt"/>
              </a:rPr>
              <a:t>假牙的一般承受力为</a:t>
            </a:r>
            <a:r>
              <a:rPr lang="en-US" altLang="zh-CN" sz="1800" b="1">
                <a:effectLst/>
                <a:latin typeface="+mn-lt"/>
                <a:ea typeface="+mn-lt"/>
                <a:cs typeface="+mn-lt"/>
              </a:rPr>
              <a:t>1000</a:t>
            </a:r>
            <a:r>
              <a:rPr lang="zh-CN" altLang="en-US" sz="1800" b="1" dirty="0">
                <a:effectLst/>
                <a:latin typeface="+mn-lt"/>
                <a:ea typeface="+mn-lt"/>
                <a:cs typeface="+mn-lt"/>
              </a:rPr>
              <a:t>～</a:t>
            </a:r>
            <a:r>
              <a:rPr lang="en-US" altLang="zh-CN" sz="1800" b="1">
                <a:effectLst/>
                <a:latin typeface="+mn-lt"/>
                <a:ea typeface="+mn-lt"/>
                <a:cs typeface="+mn-lt"/>
              </a:rPr>
              <a:t>2000g</a:t>
            </a:r>
            <a:r>
              <a:rPr lang="zh-CN" altLang="en-US" sz="1800" b="1" dirty="0">
                <a:effectLst/>
                <a:latin typeface="+mn-lt"/>
                <a:ea typeface="+mn-lt"/>
                <a:cs typeface="+mn-lt"/>
              </a:rPr>
              <a:t>，因此最好不要吃各种带硬壳的东西。 </a:t>
            </a:r>
            <a:endParaRPr lang="zh-CN" altLang="en-US" sz="1800" b="1" dirty="0">
              <a:effectLst/>
              <a:latin typeface="+mn-lt"/>
              <a:ea typeface="+mn-lt"/>
              <a:cs typeface="+mn-lt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二、一般口腔清洁护理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87" name="Rectangle 39"/>
          <p:cNvSpPr>
            <a:spLocks noChangeArrowheads="1"/>
          </p:cNvSpPr>
          <p:nvPr/>
        </p:nvSpPr>
        <p:spPr bwMode="auto">
          <a:xfrm>
            <a:off x="1006475" y="1748155"/>
            <a:ext cx="10518140" cy="1087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effectLst/>
                <a:latin typeface="+mn-lt"/>
                <a:ea typeface="+mn-lt"/>
              </a:rPr>
              <a:t>（1）保持口腔清洁、湿润、舒适，预防口腔感染等并发症。（2）防止口臭、口垢，增进食欲，保持口腔正常功能。（3）观察口腔黏膜、舌苔的变化及有无特殊的口腔气味，提供病情变化的动态信息，以协助诊断。</a:t>
            </a:r>
            <a:endParaRPr lang="zh-CN" altLang="en-US" sz="1800" dirty="0">
              <a:solidFill>
                <a:schemeClr val="tx1"/>
              </a:solidFill>
              <a:effectLst/>
              <a:latin typeface="+mn-lt"/>
              <a:ea typeface="+mn-lt"/>
            </a:endParaRPr>
          </a:p>
        </p:txBody>
      </p:sp>
      <p:sp>
        <p:nvSpPr>
          <p:cNvPr id="87049" name="矩形 87048"/>
          <p:cNvSpPr/>
          <p:nvPr/>
        </p:nvSpPr>
        <p:spPr>
          <a:xfrm>
            <a:off x="909744" y="1315720"/>
            <a:ext cx="1325880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t" anchorCtr="0">
            <a:spAutoFit/>
          </a:bodyPr>
          <a:p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（一）目的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</p:txBody>
      </p:sp>
      <p:sp>
        <p:nvSpPr>
          <p:cNvPr id="87050" name="Text Box 40"/>
          <p:cNvSpPr txBox="1"/>
          <p:nvPr/>
        </p:nvSpPr>
        <p:spPr>
          <a:xfrm>
            <a:off x="909744" y="3041227"/>
            <a:ext cx="1325880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t" anchorCtr="0">
            <a:spAutoFit/>
          </a:bodyPr>
          <a:p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（二）评估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</p:txBody>
      </p:sp>
      <p:sp>
        <p:nvSpPr>
          <p:cNvPr id="87052" name="文本框 87051"/>
          <p:cNvSpPr txBox="1"/>
          <p:nvPr/>
        </p:nvSpPr>
        <p:spPr>
          <a:xfrm>
            <a:off x="1006475" y="3306445"/>
            <a:ext cx="10411460" cy="50673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（1）患者的病情及口腔卫生状况。（2）患者对口腔护理的了解程度、配合能力。</a:t>
            </a:r>
            <a:endParaRPr sz="1800">
              <a:solidFill>
                <a:schemeClr val="tx1"/>
              </a:solidFill>
              <a:effectLst/>
              <a:latin typeface="+mn-lt"/>
              <a:ea typeface="+mn-lt"/>
              <a:cs typeface="+mn-lt"/>
            </a:endParaRPr>
          </a:p>
        </p:txBody>
      </p:sp>
      <p:sp>
        <p:nvSpPr>
          <p:cNvPr id="87054" name="文本框 87053"/>
          <p:cNvSpPr txBox="1"/>
          <p:nvPr/>
        </p:nvSpPr>
        <p:spPr>
          <a:xfrm>
            <a:off x="909744" y="4052147"/>
            <a:ext cx="1939925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t" anchorCtr="0">
            <a:spAutoFit/>
          </a:bodyPr>
          <a:p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  <a:cs typeface="+mn-lt"/>
              </a:rPr>
              <a:t> </a:t>
            </a:r>
            <a:r>
              <a:rPr lang="en-US" altLang="zh-CN" sz="1800" b="1">
                <a:solidFill>
                  <a:schemeClr val="accent1"/>
                </a:solidFill>
                <a:effectLst/>
                <a:latin typeface="+mn-lt"/>
                <a:ea typeface="+mn-lt"/>
                <a:cs typeface="+mn-lt"/>
              </a:rPr>
              <a:t>（</a:t>
            </a: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  <a:cs typeface="+mn-lt"/>
              </a:rPr>
              <a:t>三）操作前准备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  <a:cs typeface="+mn-lt"/>
            </a:endParaRPr>
          </a:p>
        </p:txBody>
      </p:sp>
      <p:sp>
        <p:nvSpPr>
          <p:cNvPr id="87055" name="文本框 87054"/>
          <p:cNvSpPr txBox="1"/>
          <p:nvPr/>
        </p:nvSpPr>
        <p:spPr>
          <a:xfrm>
            <a:off x="1006475" y="4627880"/>
            <a:ext cx="10412095" cy="13379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（</a:t>
            </a:r>
            <a:r>
              <a:rPr lang="en-US" altLang="zh-CN" sz="18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）用物准备：①治疗盘；②漱口液。</a:t>
            </a:r>
            <a:endParaRPr lang="zh-CN" altLang="en-US" sz="1800" dirty="0">
              <a:solidFill>
                <a:schemeClr val="tx1"/>
              </a:solidFill>
              <a:effectLst/>
              <a:latin typeface="+mn-lt"/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（</a:t>
            </a:r>
            <a:r>
              <a:rPr lang="en-US" altLang="zh-CN" sz="18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2</a:t>
            </a:r>
            <a:r>
              <a:rPr lang="zh-CN" altLang="en-US" sz="1800" dirty="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）患者准备：①了解口腔护理的目的、方法、注意事项及配合要点；②取舒适体位。</a:t>
            </a:r>
            <a:endParaRPr lang="zh-CN" altLang="en-US" sz="1800" dirty="0">
              <a:solidFill>
                <a:schemeClr val="tx1"/>
              </a:solidFill>
              <a:effectLst/>
              <a:latin typeface="+mn-lt"/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sz="18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（3）环境准备：环境清洁，空气清新，去除不良视觉刺激。</a:t>
            </a:r>
            <a:endParaRPr sz="1800">
              <a:solidFill>
                <a:schemeClr val="tx1"/>
              </a:solidFill>
              <a:effectLst/>
              <a:latin typeface="+mn-lt"/>
              <a:ea typeface="+mn-lt"/>
              <a:cs typeface="+mn-lt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三、特殊口腔护理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40" name="文本框 91139"/>
          <p:cNvSpPr txBox="1"/>
          <p:nvPr/>
        </p:nvSpPr>
        <p:spPr>
          <a:xfrm>
            <a:off x="0" y="-891116"/>
            <a:ext cx="3695700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23910" name="AutoShape 6"/>
          <p:cNvSpPr>
            <a:spLocks noChangeArrowheads="1"/>
          </p:cNvSpPr>
          <p:nvPr/>
        </p:nvSpPr>
        <p:spPr bwMode="auto">
          <a:xfrm>
            <a:off x="813435" y="928370"/>
            <a:ext cx="2022475" cy="651510"/>
          </a:xfrm>
          <a:prstGeom prst="flowChartMagneticTap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100000" b="100000"/>
            </a:path>
          </a:gradFill>
          <a:ln w="9525" algn="ctr">
            <a:noFill/>
            <a:miter lim="800000"/>
          </a:ln>
          <a:effectLst>
            <a:outerShdw dist="107763" dir="2700000" algn="ctr" rotWithShape="0">
              <a:srgbClr val="33CCFF">
                <a:alpha val="50000"/>
              </a:srgbClr>
            </a:outerShdw>
          </a:effectLst>
        </p:spPr>
        <p:txBody>
          <a:bodyPr wrap="none" anchor="ctr"/>
          <a:p>
            <a:pPr algn="ctr"/>
            <a:r>
              <a:rPr lang="zh-CN" altLang="en-US" sz="2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治疗盘内</a:t>
            </a:r>
            <a:endParaRPr lang="zh-CN" altLang="en-US" sz="2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911" name="AutoShape 7"/>
          <p:cNvSpPr>
            <a:spLocks noChangeArrowheads="1"/>
          </p:cNvSpPr>
          <p:nvPr/>
        </p:nvSpPr>
        <p:spPr bwMode="auto">
          <a:xfrm>
            <a:off x="813435" y="2060575"/>
            <a:ext cx="2023200" cy="651600"/>
          </a:xfrm>
          <a:prstGeom prst="flowChartMagneticTap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100000" b="100000"/>
            </a:path>
          </a:gradFill>
          <a:ln w="9525" algn="ctr">
            <a:noFill/>
            <a:miter lim="800000"/>
          </a:ln>
          <a:effectLst>
            <a:outerShdw dist="107763" dir="2700000" algn="ctr" rotWithShape="0">
              <a:srgbClr val="33CCFF">
                <a:alpha val="50000"/>
              </a:srgbClr>
            </a:outerShdw>
          </a:effectLst>
        </p:spPr>
        <p:txBody>
          <a:bodyPr wrap="none" anchor="ctr"/>
          <a:p>
            <a:pPr algn="ctr"/>
            <a:r>
              <a:rPr lang="zh-CN" altLang="en-US" sz="2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常用外用药</a:t>
            </a:r>
            <a:endParaRPr lang="zh-CN" altLang="en-US" sz="2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912" name="AutoShape 8"/>
          <p:cNvSpPr>
            <a:spLocks noChangeArrowheads="1"/>
          </p:cNvSpPr>
          <p:nvPr/>
        </p:nvSpPr>
        <p:spPr bwMode="auto">
          <a:xfrm>
            <a:off x="813435" y="3141133"/>
            <a:ext cx="2023200" cy="651600"/>
          </a:xfrm>
          <a:prstGeom prst="flowChartMagneticTap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100000" b="100000"/>
            </a:path>
          </a:gradFill>
          <a:ln w="9525" algn="ctr">
            <a:noFill/>
            <a:miter lim="800000"/>
          </a:ln>
          <a:effectLst>
            <a:outerShdw dist="107763" dir="2700000" algn="ctr" rotWithShape="0">
              <a:srgbClr val="33CCFF">
                <a:alpha val="50000"/>
              </a:srgbClr>
            </a:outerShdw>
          </a:effectLst>
        </p:spPr>
        <p:txBody>
          <a:bodyPr wrap="none" anchor="ctr"/>
          <a:p>
            <a:pPr algn="ctr"/>
            <a:r>
              <a:rPr lang="zh-CN" altLang="en-US" sz="2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常用</a:t>
            </a:r>
            <a:r>
              <a:rPr lang="zh-CN" altLang="en-US" sz="2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hlinkClick r:id="" action="ppaction://noaction"/>
              </a:rPr>
              <a:t>漱口液</a:t>
            </a:r>
            <a:endParaRPr lang="zh-CN" altLang="en-US" sz="2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hlinkClick r:id="" action="ppaction://noaction"/>
            </a:endParaRPr>
          </a:p>
        </p:txBody>
      </p:sp>
      <p:sp>
        <p:nvSpPr>
          <p:cNvPr id="123907" name="AutoShape 3" descr="wu1"/>
          <p:cNvSpPr/>
          <p:nvPr/>
        </p:nvSpPr>
        <p:spPr>
          <a:xfrm>
            <a:off x="4728210" y="4149090"/>
            <a:ext cx="3542030" cy="2240280"/>
          </a:xfrm>
          <a:prstGeom prst="flowChartAlternateProcess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3906" name="Picture 2" descr="wu2"/>
          <p:cNvPicPr>
            <a:picLocks noChangeAspect="1"/>
          </p:cNvPicPr>
          <p:nvPr/>
        </p:nvPicPr>
        <p:blipFill>
          <a:blip r:embed="rId2">
            <a:lum contrast="12000"/>
          </a:blip>
          <a:stretch>
            <a:fillRect/>
          </a:stretch>
        </p:blipFill>
        <p:spPr>
          <a:xfrm>
            <a:off x="4655820" y="981075"/>
            <a:ext cx="5033010" cy="296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8" name="AutoShape 4" descr="口2"/>
          <p:cNvSpPr/>
          <p:nvPr/>
        </p:nvSpPr>
        <p:spPr>
          <a:xfrm>
            <a:off x="839470" y="4149090"/>
            <a:ext cx="2961005" cy="2240280"/>
          </a:xfrm>
          <a:prstGeom prst="flowChartAlternateProcess">
            <a:avLst/>
          </a:prstGeom>
          <a:blipFill rotWithShape="1">
            <a:blip r:embed="rId3">
              <a:lum bright="-6000" contrast="-12000"/>
            </a:blip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4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三、特殊口腔护理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7" name="矩形 93186"/>
          <p:cNvSpPr/>
          <p:nvPr/>
        </p:nvSpPr>
        <p:spPr>
          <a:xfrm>
            <a:off x="0" y="1860445"/>
            <a:ext cx="1859280" cy="5632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 anchorCtr="0">
            <a:spAutoFit/>
          </a:bodyPr>
          <a:p>
            <a:pPr eaLnBrk="0" hangingPunct="0"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表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6-2  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口腔护理常用溶液</a:t>
            </a:r>
            <a:endParaRPr lang="zh-CN" altLang="en-US" sz="10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eaLnBrk="0" hangingPunct="0">
              <a:buNone/>
            </a:pPr>
            <a:endParaRPr lang="zh-CN" altLang="en-US" sz="1865" dirty="0">
              <a:solidFill>
                <a:schemeClr val="bg1"/>
              </a:solidFill>
              <a:latin typeface="FrutigerNext LT Regular"/>
              <a:ea typeface="Arial" panose="020B0604020202020204" pitchFamily="34" charset="0"/>
            </a:endParaRPr>
          </a:p>
        </p:txBody>
      </p:sp>
      <p:graphicFrame>
        <p:nvGraphicFramePr>
          <p:cNvPr id="93188" name="表格 93187"/>
          <p:cNvGraphicFramePr/>
          <p:nvPr>
            <p:custDataLst>
              <p:tags r:id="rId1"/>
            </p:custDataLst>
          </p:nvPr>
        </p:nvGraphicFramePr>
        <p:xfrm>
          <a:off x="1271271" y="1987339"/>
          <a:ext cx="9980930" cy="3732530"/>
        </p:xfrm>
        <a:graphic>
          <a:graphicData uri="http://schemas.openxmlformats.org/drawingml/2006/table">
            <a:tbl>
              <a:tblPr/>
              <a:tblGrid>
                <a:gridCol w="3983355"/>
                <a:gridCol w="5997575"/>
              </a:tblGrid>
              <a:tr h="39624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  称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作    用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生理盐水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清洁口腔、预防感染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复方硼酸溶液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除臭、抑菌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1%</a:t>
                      </a: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3%</a:t>
                      </a: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过氧化氢溶液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遇有机物时，放出新生氧，抗菌除臭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2%</a:t>
                      </a: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3%</a:t>
                      </a: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硼酸溶液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防腐、抑菌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16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1%</a:t>
                      </a: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4%</a:t>
                      </a: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碳酸氢钠溶液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破坏细菌生长环境，用于真菌感染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22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0.02%</a:t>
                      </a: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呋喃西林溶液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清洁口腔、广谱抗菌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715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0.1%</a:t>
                      </a: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醋酸溶液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铜绿假单胞菌感染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32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0.08% </a:t>
                      </a: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甲硝唑溶液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厌氧菌感染</a:t>
                      </a:r>
                      <a:endParaRPr lang="zh-CN" altLang="en-US" sz="1800" b="0" dirty="0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3221" name="矩形 93220"/>
          <p:cNvSpPr/>
          <p:nvPr/>
        </p:nvSpPr>
        <p:spPr>
          <a:xfrm>
            <a:off x="0" y="4818803"/>
            <a:ext cx="309880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 anchorCtr="0">
            <a:spAutoFit/>
          </a:bodyPr>
          <a:p>
            <a:pPr eaLnBrk="0" hangingPunct="0"/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93222" name="文本框 93221"/>
          <p:cNvSpPr txBox="1"/>
          <p:nvPr/>
        </p:nvSpPr>
        <p:spPr>
          <a:xfrm>
            <a:off x="2927351" y="1482937"/>
            <a:ext cx="5759449" cy="39878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口腔护理常用溶液 </a:t>
            </a:r>
            <a:endParaRPr lang="zh-CN" altLang="en-US" sz="20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3223" name="矩形 93222"/>
          <p:cNvSpPr/>
          <p:nvPr/>
        </p:nvSpPr>
        <p:spPr>
          <a:xfrm>
            <a:off x="4993217" y="3239770"/>
            <a:ext cx="2136775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1865" dirty="0">
                <a:solidFill>
                  <a:schemeClr val="bg1"/>
                </a:solidFill>
                <a:latin typeface="FrutigerNext LT Regular"/>
                <a:ea typeface="宋体" panose="02010600030101010101" pitchFamily="2" charset="-122"/>
              </a:rPr>
              <a:t>口腔护理常用溶液</a:t>
            </a:r>
            <a:r>
              <a:rPr lang="zh-CN" altLang="en-US" sz="1865" dirty="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rPr>
              <a:t> </a:t>
            </a: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23913" name="Text Box 9"/>
          <p:cNvSpPr txBox="1">
            <a:spLocks noChangeArrowheads="1"/>
          </p:cNvSpPr>
          <p:nvPr/>
        </p:nvSpPr>
        <p:spPr bwMode="auto">
          <a:xfrm>
            <a:off x="1199515" y="5875655"/>
            <a:ext cx="10065385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p>
            <a:pPr algn="ctr"/>
            <a:r>
              <a:rPr lang="zh-CN" altLang="en-US" sz="2000" b="1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酌情准备石蜡油、西瓜霜、金霉素甘油等</a:t>
            </a:r>
            <a:endParaRPr lang="zh-CN" altLang="en-US" sz="2000" b="1" dirty="0">
              <a:solidFill>
                <a:srgbClr val="99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三、特殊口腔护理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医院与医院环境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患者入院的初步护理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医院感染的预防与控制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卧位与安全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清洁护理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营养与护理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61281" y="4530415"/>
            <a:ext cx="3312000" cy="540000"/>
            <a:chOff x="1397186" y="3857714"/>
            <a:chExt cx="4055189" cy="549605"/>
          </a:xfrm>
        </p:grpSpPr>
        <p:sp>
          <p:nvSpPr>
            <p:cNvPr id="3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生命体征的观察与护理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排泄护理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4" name="文本框 92163"/>
          <p:cNvSpPr txBox="1"/>
          <p:nvPr/>
        </p:nvSpPr>
        <p:spPr>
          <a:xfrm>
            <a:off x="0" y="-795867"/>
            <a:ext cx="3983567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1482513" y="1069129"/>
            <a:ext cx="2218055" cy="368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 marL="342900" indent="-342900" algn="l"/>
            <a:r>
              <a:rPr lang="en-US" altLang="zh-CN" sz="1800" b="1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800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准备、核对、解释</a:t>
            </a:r>
            <a:endParaRPr lang="zh-CN" altLang="en-US" sz="1800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1483148" y="1669204"/>
            <a:ext cx="1075055" cy="368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 marL="342900" indent="-342900" algn="l"/>
            <a:r>
              <a:rPr lang="en-US" altLang="zh-CN" sz="1800" b="1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800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取体位</a:t>
            </a:r>
            <a:endParaRPr lang="zh-CN" altLang="en-US" sz="1800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029" name="Text Box 5"/>
          <p:cNvSpPr txBox="1">
            <a:spLocks noChangeArrowheads="1"/>
          </p:cNvSpPr>
          <p:nvPr/>
        </p:nvSpPr>
        <p:spPr bwMode="auto">
          <a:xfrm>
            <a:off x="1483783" y="2269279"/>
            <a:ext cx="1303655" cy="368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 marL="342900" indent="-342900" algn="l"/>
            <a:r>
              <a:rPr lang="en-US" altLang="zh-CN" sz="1800" b="1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1800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铺巾置盘</a:t>
            </a:r>
            <a:endParaRPr lang="zh-CN" altLang="en-US" sz="1800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1484418" y="2869354"/>
            <a:ext cx="1303655" cy="368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 marL="342900" indent="-342900"/>
            <a:r>
              <a:rPr lang="en-US" altLang="zh-CN" sz="1800" b="1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1800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湿润口唇</a:t>
            </a:r>
            <a:endParaRPr lang="zh-CN" altLang="en-US" sz="1800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031" name="Text Box 7"/>
          <p:cNvSpPr txBox="1">
            <a:spLocks noChangeArrowheads="1"/>
          </p:cNvSpPr>
          <p:nvPr/>
        </p:nvSpPr>
        <p:spPr bwMode="auto">
          <a:xfrm>
            <a:off x="1485053" y="3469429"/>
            <a:ext cx="1303655" cy="368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 marL="342900" indent="-342900" algn="l"/>
            <a:r>
              <a:rPr lang="en-US" altLang="zh-CN" sz="1800" b="1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1800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评估口腔</a:t>
            </a:r>
            <a:endParaRPr lang="zh-CN" altLang="en-US" sz="1800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032" name="Text Box 8"/>
          <p:cNvSpPr txBox="1">
            <a:spLocks noChangeArrowheads="1"/>
          </p:cNvSpPr>
          <p:nvPr/>
        </p:nvSpPr>
        <p:spPr bwMode="auto">
          <a:xfrm>
            <a:off x="1485688" y="4069504"/>
            <a:ext cx="2446655" cy="368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 marL="342900" indent="-342900" algn="l"/>
            <a:r>
              <a:rPr lang="en-US" altLang="zh-CN" sz="1800" b="1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1800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漱口、擦洗牙齿各面</a:t>
            </a:r>
            <a:endParaRPr lang="zh-CN" altLang="en-US" sz="1800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033" name="Text Box 9"/>
          <p:cNvSpPr txBox="1">
            <a:spLocks noChangeArrowheads="1"/>
          </p:cNvSpPr>
          <p:nvPr/>
        </p:nvSpPr>
        <p:spPr bwMode="auto">
          <a:xfrm>
            <a:off x="1486323" y="4669579"/>
            <a:ext cx="1989455" cy="368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 marL="342900" indent="-342900" algn="l"/>
            <a:r>
              <a:rPr lang="en-US" altLang="zh-CN" sz="1800" b="1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altLang="en-US" sz="1800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擦洗硬腭及舌面</a:t>
            </a:r>
            <a:endParaRPr lang="zh-CN" altLang="en-US" sz="1800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034" name="Text Box 10"/>
          <p:cNvSpPr txBox="1">
            <a:spLocks noChangeArrowheads="1"/>
          </p:cNvSpPr>
          <p:nvPr/>
        </p:nvSpPr>
        <p:spPr bwMode="auto">
          <a:xfrm>
            <a:off x="1486958" y="5269654"/>
            <a:ext cx="1760855" cy="368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 marL="342900" indent="-342900" algn="l"/>
            <a:r>
              <a:rPr lang="en-US" altLang="zh-CN" sz="1800" b="1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</a:t>
            </a:r>
            <a:r>
              <a:rPr lang="zh-CN" altLang="en-US" sz="1800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漱口观察口腔</a:t>
            </a:r>
            <a:endParaRPr lang="zh-CN" altLang="en-US" sz="1800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035" name="Text Box 11"/>
          <p:cNvSpPr txBox="1">
            <a:spLocks noChangeArrowheads="1"/>
          </p:cNvSpPr>
          <p:nvPr/>
        </p:nvSpPr>
        <p:spPr bwMode="auto">
          <a:xfrm>
            <a:off x="1487593" y="5869729"/>
            <a:ext cx="1303655" cy="368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 marL="342900" indent="-342900" algn="l"/>
            <a:r>
              <a:rPr lang="en-US" altLang="zh-CN" sz="1800" b="1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</a:t>
            </a:r>
            <a:r>
              <a:rPr lang="zh-CN" altLang="en-US" sz="1800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整理还原</a:t>
            </a:r>
            <a:endParaRPr lang="zh-CN" altLang="en-US" sz="1800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175" name="AutoShape 4" descr="口1"/>
          <p:cNvSpPr/>
          <p:nvPr/>
        </p:nvSpPr>
        <p:spPr>
          <a:xfrm>
            <a:off x="5015865" y="908685"/>
            <a:ext cx="5287010" cy="3342005"/>
          </a:xfrm>
          <a:prstGeom prst="wedgeRoundRectCallout">
            <a:avLst>
              <a:gd name="adj1" fmla="val -52301"/>
              <a:gd name="adj2" fmla="val -7875"/>
              <a:gd name="adj3" fmla="val 16667"/>
            </a:avLst>
          </a:prstGeom>
          <a:blipFill rotWithShape="1">
            <a:blip r:embed="rId1"/>
            <a:stretch>
              <a:fillRect/>
            </a:stretch>
          </a:blipFill>
          <a:ln w="28575" cap="flat" cmpd="sng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sz="240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9036" name="Text Box 12"/>
          <p:cNvSpPr txBox="1">
            <a:spLocks noChangeArrowheads="1"/>
          </p:cNvSpPr>
          <p:nvPr/>
        </p:nvSpPr>
        <p:spPr bwMode="auto">
          <a:xfrm>
            <a:off x="4368165" y="4773084"/>
            <a:ext cx="7200900" cy="1751965"/>
          </a:xfrm>
          <a:prstGeom prst="rect">
            <a:avLst/>
          </a:prstGeom>
          <a:solidFill>
            <a:srgbClr val="660066">
              <a:alpha val="10001"/>
            </a:srgbClr>
          </a:solidFill>
          <a:ln w="5715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8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擦洗顺序</a:t>
            </a:r>
            <a:endParaRPr lang="zh-CN" altLang="en-US" sz="1800" b="1" dirty="0">
              <a:solidFill>
                <a:srgbClr val="FF33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66006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左→右</a:t>
            </a:r>
            <a:endParaRPr lang="zh-CN" altLang="en-US" sz="1800" b="1" dirty="0">
              <a:solidFill>
                <a:srgbClr val="660066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66006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外侧面→内侧面→咬合面</a:t>
            </a:r>
            <a:endParaRPr lang="zh-CN" altLang="en-US" sz="1800" b="1" dirty="0">
              <a:solidFill>
                <a:srgbClr val="660066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66006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上齿→下齿→颊黏膜（弧形擦洗）</a:t>
            </a:r>
            <a:endParaRPr lang="zh-CN" altLang="en-US" sz="1800" b="1" dirty="0">
              <a:solidFill>
                <a:srgbClr val="660066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66006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硬腭→舌面→舌下</a:t>
            </a:r>
            <a:endParaRPr lang="zh-CN" altLang="en-US" sz="1800" b="1" dirty="0">
              <a:solidFill>
                <a:srgbClr val="660066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三、特殊口腔护理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文本框 95233"/>
          <p:cNvSpPr txBox="1"/>
          <p:nvPr/>
        </p:nvSpPr>
        <p:spPr>
          <a:xfrm>
            <a:off x="0" y="-795867"/>
            <a:ext cx="3983567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95236" name="矩形 95235"/>
          <p:cNvSpPr/>
          <p:nvPr/>
        </p:nvSpPr>
        <p:spPr>
          <a:xfrm>
            <a:off x="767504" y="1606339"/>
            <a:ext cx="3071283" cy="22453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一防</a:t>
            </a:r>
            <a:r>
              <a:rPr lang="zh-CN" altLang="en-US" sz="2000" b="1" dirty="0">
                <a:solidFill>
                  <a:srgbClr val="6633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溶液吸入</a:t>
            </a:r>
            <a:endParaRPr lang="zh-CN" altLang="en-US" sz="2000" b="1" dirty="0">
              <a:solidFill>
                <a:srgbClr val="6633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000" b="1" dirty="0">
              <a:solidFill>
                <a:srgbClr val="6633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000" b="1" dirty="0">
              <a:solidFill>
                <a:srgbClr val="6633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二防</a:t>
            </a:r>
            <a:r>
              <a:rPr lang="zh-CN" altLang="en-US" sz="2000" b="1" dirty="0">
                <a:solidFill>
                  <a:srgbClr val="6633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棉球遗留</a:t>
            </a:r>
            <a:endParaRPr lang="zh-CN" altLang="en-US" sz="2000" b="1" dirty="0">
              <a:solidFill>
                <a:srgbClr val="6633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000" b="1" dirty="0">
              <a:solidFill>
                <a:srgbClr val="6633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000" b="1" dirty="0">
              <a:solidFill>
                <a:srgbClr val="6633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三用</a:t>
            </a:r>
            <a:r>
              <a:rPr lang="zh-CN" altLang="en-US" sz="2000" b="1" dirty="0">
                <a:solidFill>
                  <a:srgbClr val="6633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辅助器械</a:t>
            </a:r>
            <a:endParaRPr lang="zh-CN" altLang="en-US" sz="2000" b="1" dirty="0">
              <a:solidFill>
                <a:srgbClr val="6633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237" name="文本框 95236"/>
          <p:cNvSpPr txBox="1"/>
          <p:nvPr/>
        </p:nvSpPr>
        <p:spPr>
          <a:xfrm>
            <a:off x="767503" y="836930"/>
            <a:ext cx="5952067" cy="39878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注意点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238" name="AutoShape 10"/>
          <p:cNvSpPr/>
          <p:nvPr/>
        </p:nvSpPr>
        <p:spPr>
          <a:xfrm>
            <a:off x="3143885" y="3335020"/>
            <a:ext cx="3500120" cy="804545"/>
          </a:xfrm>
          <a:prstGeom prst="wedgeRoundRectCallout">
            <a:avLst>
              <a:gd name="adj1" fmla="val -69481"/>
              <a:gd name="adj2" fmla="val -131102"/>
              <a:gd name="adj3" fmla="val 16667"/>
            </a:avLst>
          </a:prstGeom>
          <a:solidFill>
            <a:srgbClr val="FFFFCC">
              <a:alpha val="56862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just">
              <a:buSzPct val="90000"/>
              <a:buFont typeface="Wingdings" panose="05000000000000000000" pitchFamily="2" charset="2"/>
              <a:buChar char="p"/>
            </a:pPr>
            <a:r>
              <a:rPr lang="zh-CN" altLang="en-US" sz="1800" b="1" dirty="0"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一次一个要夹紧</a:t>
            </a:r>
            <a:endParaRPr lang="zh-CN" altLang="en-US" sz="1800" b="1" dirty="0"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buSzPct val="90000"/>
              <a:buFont typeface="Wingdings" panose="05000000000000000000" pitchFamily="2" charset="2"/>
              <a:buChar char="p"/>
            </a:pPr>
            <a:r>
              <a:rPr lang="zh-CN" altLang="en-US" sz="1800" b="1" dirty="0"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操作前后点个数</a:t>
            </a:r>
            <a:endParaRPr lang="zh-CN" altLang="en-US" sz="1800" b="1" dirty="0"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5239" name="AutoShape 4" descr="口8"/>
          <p:cNvSpPr/>
          <p:nvPr/>
        </p:nvSpPr>
        <p:spPr>
          <a:xfrm>
            <a:off x="3838575" y="765175"/>
            <a:ext cx="3622675" cy="1767205"/>
          </a:xfrm>
          <a:prstGeom prst="wedgeRoundRectCallout">
            <a:avLst>
              <a:gd name="adj1" fmla="val -87986"/>
              <a:gd name="adj2" fmla="val 11690"/>
              <a:gd name="adj3" fmla="val 16667"/>
            </a:avLst>
          </a:prstGeom>
          <a:blipFill rotWithShape="1">
            <a:blip r:embed="rId1">
              <a:lum contrast="18000"/>
            </a:blip>
            <a:stretch>
              <a:fillRect/>
            </a:stretch>
          </a:blipFill>
          <a:ln w="28575" cap="flat" cmpd="sng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sz="240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36850" y="4859655"/>
            <a:ext cx="4375150" cy="1447800"/>
            <a:chOff x="3023" y="7555"/>
            <a:chExt cx="6890" cy="2280"/>
          </a:xfrm>
        </p:grpSpPr>
        <p:pic>
          <p:nvPicPr>
            <p:cNvPr id="95240" name="Picture 7" descr="u=1034286369,1229857257&amp;gp=2">
              <a:hlinkClick r:id="rId2"/>
            </p:cNvPr>
            <p:cNvPicPr>
              <a:picLocks noChangeAspect="1"/>
            </p:cNvPicPr>
            <p:nvPr/>
          </p:nvPicPr>
          <p:blipFill>
            <a:blip r:embed="rId3">
              <a:lum bright="-12000" contrast="24000"/>
            </a:blip>
            <a:stretch>
              <a:fillRect/>
            </a:stretch>
          </p:blipFill>
          <p:spPr>
            <a:xfrm>
              <a:off x="3023" y="7555"/>
              <a:ext cx="2280" cy="22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4935" name="Oval 7" descr="口7"/>
            <p:cNvSpPr>
              <a:spLocks noChangeArrowheads="1"/>
            </p:cNvSpPr>
            <p:nvPr/>
          </p:nvSpPr>
          <p:spPr bwMode="auto">
            <a:xfrm>
              <a:off x="6045" y="7684"/>
              <a:ext cx="3868" cy="2052"/>
            </a:xfrm>
            <a:prstGeom prst="ellipse">
              <a:avLst/>
            </a:prstGeom>
            <a:blipFill dpi="0" rotWithShape="1">
              <a:blip r:embed="rId4">
                <a:lum bright="-12000"/>
              </a:blip>
              <a:srcRect/>
              <a:stretch>
                <a:fillRect/>
              </a:stretch>
            </a:blipFill>
            <a:ln w="28575" algn="ctr">
              <a:solidFill>
                <a:srgbClr val="99CCFF"/>
              </a:solidFill>
              <a:round/>
            </a:ln>
            <a:effectLst>
              <a:outerShdw dist="107763" dir="2700000" algn="ctr" rotWithShape="0">
                <a:srgbClr val="33CC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箭头连接符 5"/>
          <p:cNvCxnSpPr/>
          <p:nvPr/>
        </p:nvCxnSpPr>
        <p:spPr>
          <a:xfrm>
            <a:off x="1992630" y="3875405"/>
            <a:ext cx="935355" cy="9937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6"/>
          <p:cNvSpPr txBox="1"/>
          <p:nvPr>
            <p:custDataLst>
              <p:tags r:id="rId5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三、特殊口腔护理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4040505" y="2142490"/>
            <a:ext cx="38404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第二节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头发护理</a:t>
            </a:r>
            <a:endParaRPr 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文本框 96257"/>
          <p:cNvSpPr txBox="1"/>
          <p:nvPr/>
        </p:nvSpPr>
        <p:spPr>
          <a:xfrm>
            <a:off x="0" y="-795867"/>
            <a:ext cx="3983567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34155" name="Text Box 11" descr="新闻纸"/>
          <p:cNvSpPr txBox="1"/>
          <p:nvPr/>
        </p:nvSpPr>
        <p:spPr>
          <a:xfrm>
            <a:off x="551180" y="2637155"/>
            <a:ext cx="5115560" cy="1337945"/>
          </a:xfrm>
          <a:prstGeom prst="rect">
            <a:avLst/>
          </a:prstGeom>
          <a:blipFill rotWithShape="0">
            <a:blip r:embed="rId1">
              <a:alphaModFix amt="55000"/>
            </a:blip>
          </a:blipFill>
          <a:ln w="28575" cap="flat" cmpd="sng">
            <a:solidFill>
              <a:srgbClr val="CCE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头发及头部皮肤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患者头发护理相关知识及自理能力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患者的病情及治疗情况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6263" name="图片 96262" descr="2cf5e0fe9925bc319199fef55ddf8db1ca1370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1628775"/>
            <a:ext cx="5335905" cy="374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一、头发的评估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文本框 97281"/>
          <p:cNvSpPr txBox="1"/>
          <p:nvPr/>
        </p:nvSpPr>
        <p:spPr>
          <a:xfrm>
            <a:off x="0" y="-795867"/>
            <a:ext cx="3983567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97286" name="AutoShape 14" descr="shufa1"/>
          <p:cNvSpPr/>
          <p:nvPr/>
        </p:nvSpPr>
        <p:spPr>
          <a:xfrm>
            <a:off x="2423795" y="3789045"/>
            <a:ext cx="4565015" cy="2652395"/>
          </a:xfrm>
          <a:prstGeom prst="wedgeRoundRectCallout">
            <a:avLst>
              <a:gd name="adj1" fmla="val -3389"/>
              <a:gd name="adj2" fmla="val -48681"/>
              <a:gd name="adj3" fmla="val 16667"/>
            </a:avLst>
          </a:prstGeom>
          <a:blipFill rotWithShape="1">
            <a:blip r:embed="rId1"/>
            <a:stretch>
              <a:fillRect/>
            </a:stretch>
          </a:blipFill>
          <a:ln w="28575" cap="flat" cmpd="sng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sz="240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4172" name="Picture 28" descr="shufa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1196975"/>
            <a:ext cx="4036060" cy="27184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79425" y="1196975"/>
            <a:ext cx="6908800" cy="2123440"/>
            <a:chOff x="642" y="2112"/>
            <a:chExt cx="10880" cy="3344"/>
          </a:xfrm>
        </p:grpSpPr>
        <p:sp>
          <p:nvSpPr>
            <p:cNvPr id="97285" name="Rectangle 23"/>
            <p:cNvSpPr/>
            <p:nvPr/>
          </p:nvSpPr>
          <p:spPr>
            <a:xfrm>
              <a:off x="642" y="2112"/>
              <a:ext cx="10880" cy="317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273050" indent="-2730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4008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1440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187450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462405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lvl="0" eaLnBrk="1" hangingPunct="1">
                <a:lnSpc>
                  <a:spcPct val="200000"/>
                </a:lnSpc>
                <a:buClr>
                  <a:srgbClr val="FF3300"/>
                </a:buClr>
                <a:buFont typeface="Wingdings" panose="05000000000000000000" pitchFamily="2" charset="2"/>
                <a:buChar char="¿"/>
              </a:pPr>
              <a:r>
                <a:rPr lang="zh-CN" altLang="en-US" sz="2000" b="1" dirty="0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宋体" panose="02010600030101010101" pitchFamily="2" charset="-122"/>
                </a:rPr>
                <a:t>打结的头发如何处理？</a:t>
              </a:r>
              <a:endParaRPr lang="zh-CN" altLang="en-US" sz="2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endParaRPr>
            </a:p>
            <a:p>
              <a:pPr lvl="0" eaLnBrk="1" hangingPunct="1">
                <a:lnSpc>
                  <a:spcPct val="200000"/>
                </a:lnSpc>
                <a:buClr>
                  <a:srgbClr val="FF3300"/>
                </a:buClr>
                <a:buFont typeface="Wingdings" panose="05000000000000000000" pitchFamily="2" charset="2"/>
                <a:buChar char="¿"/>
              </a:pPr>
              <a:r>
                <a:rPr lang="zh-CN" altLang="en-US" sz="2000" b="1" dirty="0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宋体" panose="02010600030101010101" pitchFamily="2" charset="-122"/>
                </a:rPr>
                <a:t>梳下的头发及头皮如何处理？</a:t>
              </a:r>
              <a:endParaRPr lang="zh-CN" altLang="en-US" sz="2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endParaRPr>
            </a:p>
            <a:p>
              <a:pPr lvl="0" eaLnBrk="1" hangingPunct="1">
                <a:lnSpc>
                  <a:spcPct val="200000"/>
                </a:lnSpc>
                <a:buClr>
                  <a:srgbClr val="FF3300"/>
                </a:buClr>
                <a:buFont typeface="Wingdings" panose="05000000000000000000" pitchFamily="2" charset="2"/>
                <a:buChar char="¿"/>
              </a:pPr>
              <a:r>
                <a:rPr lang="zh-CN" altLang="en-US" sz="2000" b="1" dirty="0">
                  <a:solidFill>
                    <a:srgbClr val="00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宋体" panose="02010600030101010101" pitchFamily="2" charset="-122"/>
                </a:rPr>
                <a:t>梳发时应从？</a:t>
              </a:r>
              <a:endParaRPr lang="zh-CN" altLang="en-US" sz="2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endParaRPr>
            </a:p>
          </p:txBody>
        </p:sp>
        <p:sp>
          <p:nvSpPr>
            <p:cNvPr id="134169" name="Rectangle 25"/>
            <p:cNvSpPr/>
            <p:nvPr/>
          </p:nvSpPr>
          <p:spPr>
            <a:xfrm>
              <a:off x="6879" y="2339"/>
              <a:ext cx="3791" cy="738"/>
            </a:xfrm>
            <a:prstGeom prst="rect">
              <a:avLst/>
            </a:prstGeom>
            <a:solidFill>
              <a:srgbClr val="8AAECE"/>
            </a:solidFill>
            <a:ln w="9525" cap="flat" cmpd="sng">
              <a:solidFill>
                <a:srgbClr val="1D528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30%</a:t>
              </a:r>
              <a:r>
                <a:rPr lang="zh-CN" altLang="en-US" sz="20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乙醇湿润</a:t>
              </a:r>
              <a:endPara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4174" name="Rectangle 30"/>
            <p:cNvSpPr/>
            <p:nvPr/>
          </p:nvSpPr>
          <p:spPr>
            <a:xfrm>
              <a:off x="6879" y="4720"/>
              <a:ext cx="3790" cy="737"/>
            </a:xfrm>
            <a:prstGeom prst="rect">
              <a:avLst/>
            </a:prstGeom>
            <a:solidFill>
              <a:srgbClr val="8AAECE"/>
            </a:solidFill>
            <a:ln w="9525" cap="flat" cmpd="sng">
              <a:solidFill>
                <a:srgbClr val="1D528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en-US" altLang="en-US" sz="1800" b="1" err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发梢→发根</a:t>
              </a:r>
              <a:endParaRPr lang="zh-CN" altLang="en-US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" name="Rectangle 25"/>
            <p:cNvSpPr/>
            <p:nvPr/>
          </p:nvSpPr>
          <p:spPr>
            <a:xfrm>
              <a:off x="6879" y="3530"/>
              <a:ext cx="3793" cy="737"/>
            </a:xfrm>
            <a:prstGeom prst="rect">
              <a:avLst/>
            </a:prstGeom>
            <a:solidFill>
              <a:srgbClr val="8AAECE"/>
            </a:solidFill>
            <a:ln w="9525" cap="flat" cmpd="sng">
              <a:solidFill>
                <a:srgbClr val="1D528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用纸包好焚烧</a:t>
              </a:r>
              <a:endPara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二、床上梳发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文本框 98305"/>
          <p:cNvSpPr txBox="1"/>
          <p:nvPr/>
        </p:nvSpPr>
        <p:spPr>
          <a:xfrm>
            <a:off x="0" y="-795867"/>
            <a:ext cx="3983567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58722" name="AutoShape 2" descr="xifa21"/>
          <p:cNvSpPr/>
          <p:nvPr/>
        </p:nvSpPr>
        <p:spPr>
          <a:xfrm>
            <a:off x="5447665" y="1268730"/>
            <a:ext cx="5515610" cy="4499610"/>
          </a:xfrm>
          <a:prstGeom prst="flowChartAlternateProcess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6" name="AutoShape 6"/>
          <p:cNvSpPr>
            <a:spLocks noChangeArrowheads="1"/>
          </p:cNvSpPr>
          <p:nvPr/>
        </p:nvSpPr>
        <p:spPr bwMode="auto">
          <a:xfrm>
            <a:off x="934085" y="5492115"/>
            <a:ext cx="2163600" cy="755650"/>
          </a:xfrm>
          <a:prstGeom prst="flowChartMagneticTap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1"/>
          </a:gradFill>
          <a:ln w="9525" algn="ctr">
            <a:solidFill>
              <a:schemeClr val="accent2"/>
            </a:solidFill>
            <a:miter lim="800000"/>
          </a:ln>
          <a:effectLst>
            <a:outerShdw dist="107763" dir="2700000" algn="ctr" rotWithShape="0">
              <a:srgbClr val="33CCFF">
                <a:alpha val="50000"/>
              </a:srgbClr>
            </a:outerShdw>
          </a:effectLst>
        </p:spPr>
        <p:txBody>
          <a:bodyPr wrap="none" anchor="ctr"/>
          <a:p>
            <a:pPr algn="ctr"/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洗头车法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8724" name="AutoShape 4"/>
          <p:cNvSpPr>
            <a:spLocks noChangeArrowheads="1"/>
          </p:cNvSpPr>
          <p:nvPr/>
        </p:nvSpPr>
        <p:spPr bwMode="auto">
          <a:xfrm>
            <a:off x="934085" y="1089660"/>
            <a:ext cx="2163600" cy="755650"/>
          </a:xfrm>
          <a:prstGeom prst="flowChartMagneticTap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107763" dir="2700000" algn="ctr" rotWithShape="0">
              <a:srgbClr val="33CCFF">
                <a:alpha val="50000"/>
              </a:srgbClr>
            </a:outerShdw>
          </a:effectLst>
        </p:spPr>
        <p:txBody>
          <a:bodyPr wrap="none" anchor="ctr"/>
          <a:p>
            <a:pPr algn="ctr"/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马蹄形垫法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8725" name="AutoShape 5"/>
          <p:cNvSpPr>
            <a:spLocks noChangeArrowheads="1"/>
          </p:cNvSpPr>
          <p:nvPr/>
        </p:nvSpPr>
        <p:spPr bwMode="auto">
          <a:xfrm>
            <a:off x="934085" y="2557145"/>
            <a:ext cx="2163600" cy="755650"/>
          </a:xfrm>
          <a:prstGeom prst="flowChartMagneticTap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107763" dir="2700000" algn="ctr" rotWithShape="0">
              <a:srgbClr val="33CCFF">
                <a:alpha val="50000"/>
              </a:srgbClr>
            </a:outerShdw>
          </a:effectLst>
        </p:spPr>
        <p:txBody>
          <a:bodyPr wrap="none" anchor="ctr"/>
          <a:p>
            <a:pPr algn="ctr"/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扣杯法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三、床上洗头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4085" y="4024630"/>
            <a:ext cx="2164080" cy="755650"/>
          </a:xfrm>
          <a:prstGeom prst="flowChartMagneticTap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107763" dir="2700000" algn="ctr" rotWithShape="0">
              <a:srgbClr val="33CCFF">
                <a:alpha val="50000"/>
              </a:srgbClr>
            </a:outerShdw>
          </a:effectLst>
        </p:spPr>
        <p:txBody>
          <a:bodyPr wrap="none" anchor="ctr"/>
          <a:p>
            <a:pPr algn="ctr"/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洗头槽（盘）法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AutoShape 3" descr="koubeifa1"/>
          <p:cNvSpPr/>
          <p:nvPr>
            <p:custDataLst>
              <p:tags r:id="rId4"/>
            </p:custDataLst>
          </p:nvPr>
        </p:nvSpPr>
        <p:spPr>
          <a:xfrm>
            <a:off x="5505450" y="1337310"/>
            <a:ext cx="5457825" cy="4381500"/>
          </a:xfrm>
          <a:prstGeom prst="flowChartAlternateProcess">
            <a:avLst/>
          </a:prstGeom>
          <a:blipFill rotWithShape="1">
            <a:blip r:embed="rId5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9" descr="xifa31"/>
          <p:cNvSpPr/>
          <p:nvPr>
            <p:custDataLst>
              <p:tags r:id="rId6"/>
            </p:custDataLst>
          </p:nvPr>
        </p:nvSpPr>
        <p:spPr>
          <a:xfrm>
            <a:off x="5591810" y="1341120"/>
            <a:ext cx="5147310" cy="4232910"/>
          </a:xfrm>
          <a:prstGeom prst="flowChartAlternateProcess">
            <a:avLst/>
          </a:prstGeom>
          <a:blipFill rotWithShape="1">
            <a:blip r:embed="rId7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10" descr="HL-HSMT"/>
          <p:cNvSpPr/>
          <p:nvPr>
            <p:custDataLst>
              <p:tags r:id="rId8"/>
            </p:custDataLst>
          </p:nvPr>
        </p:nvSpPr>
        <p:spPr>
          <a:xfrm>
            <a:off x="5447665" y="1247775"/>
            <a:ext cx="5605780" cy="4520565"/>
          </a:xfrm>
          <a:prstGeom prst="flowChartAlternateProcess">
            <a:avLst/>
          </a:prstGeom>
          <a:blipFill rotWithShape="1">
            <a:blip r:embed="rId9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 bldLvl="0" animBg="1"/>
      <p:bldP spid="158726" grpId="0" bldLvl="0" animBg="1"/>
      <p:bldP spid="158724" grpId="0" bldLvl="0" animBg="1"/>
      <p:bldP spid="158725" grpId="0" bldLvl="0" animBg="1"/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文本框 99329"/>
          <p:cNvSpPr txBox="1"/>
          <p:nvPr/>
        </p:nvSpPr>
        <p:spPr>
          <a:xfrm>
            <a:off x="0" y="-795867"/>
            <a:ext cx="3983567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3" name="日期占位符 3"/>
          <p:cNvSpPr txBox="1">
            <a:spLocks noGrp="1"/>
          </p:cNvSpPr>
          <p:nvPr/>
        </p:nvSpPr>
        <p:spPr bwMode="auto">
          <a:xfrm>
            <a:off x="8331200" y="7594600"/>
            <a:ext cx="3454400" cy="4064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marR="0" algn="r" defTabSz="914400">
              <a:buClrTx/>
              <a:buSzTx/>
              <a:buFontTx/>
              <a:buNone/>
              <a:defRPr/>
            </a:pPr>
            <a:r>
              <a:rPr kumimoji="0" lang="en-US" altLang="zh-CN" sz="1335" b="1" kern="1200" cap="none" spc="0" normalizeH="0" baseline="0" noProof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335" b="1" kern="1200" cap="none" spc="0" normalizeH="0" baseline="0" noProof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 txBox="1">
            <a:spLocks noGrp="1"/>
          </p:cNvSpPr>
          <p:nvPr/>
        </p:nvSpPr>
        <p:spPr bwMode="auto">
          <a:xfrm>
            <a:off x="10058400" y="-939800"/>
            <a:ext cx="2133600" cy="711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65" b="1" kern="1200" cap="none" spc="0" normalizeH="0" baseline="0" noProof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</a:rPr>
              <a:t>Company</a:t>
            </a:r>
            <a:endParaRPr kumimoji="0" lang="en-US" altLang="zh-CN" sz="1865" b="1" kern="1200" cap="none" spc="0" normalizeH="0" baseline="0" noProof="0">
              <a:solidFill>
                <a:schemeClr val="bg1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65" b="1" kern="1200" cap="none" spc="0" normalizeH="0" baseline="0" noProof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</a:rPr>
              <a:t> Logo</a:t>
            </a:r>
            <a:endParaRPr kumimoji="0" lang="en-US" altLang="zh-CN" sz="1865" b="1" kern="1200" cap="none" spc="0" normalizeH="0" baseline="0" noProof="0">
              <a:solidFill>
                <a:schemeClr val="bg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9334" name="Rectangle 9"/>
          <p:cNvSpPr/>
          <p:nvPr/>
        </p:nvSpPr>
        <p:spPr>
          <a:xfrm>
            <a:off x="8534400" y="7594600"/>
            <a:ext cx="3657600" cy="406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46" name="AutoShape 2" descr="koubeifa2"/>
          <p:cNvSpPr/>
          <p:nvPr/>
        </p:nvSpPr>
        <p:spPr>
          <a:xfrm>
            <a:off x="1109345" y="4152900"/>
            <a:ext cx="3995420" cy="2218690"/>
          </a:xfrm>
          <a:prstGeom prst="roundRect">
            <a:avLst>
              <a:gd name="adj" fmla="val 16667"/>
            </a:avLst>
          </a:prstGeom>
          <a:blipFill rotWithShape="1">
            <a:blip r:embed="rId1"/>
            <a:stretch>
              <a:fillRect/>
            </a:stretch>
          </a:blipFill>
          <a:ln w="317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47" name="AutoShape 3"/>
          <p:cNvSpPr/>
          <p:nvPr/>
        </p:nvSpPr>
        <p:spPr>
          <a:xfrm>
            <a:off x="5330190" y="5076190"/>
            <a:ext cx="1774190" cy="74041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33CCFF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48" name="AutoShape 4" descr="koubeifa3"/>
          <p:cNvSpPr/>
          <p:nvPr/>
        </p:nvSpPr>
        <p:spPr>
          <a:xfrm>
            <a:off x="7454900" y="4331335"/>
            <a:ext cx="4165600" cy="2226310"/>
          </a:xfrm>
          <a:prstGeom prst="roundRect">
            <a:avLst>
              <a:gd name="adj" fmla="val 16667"/>
            </a:avLst>
          </a:prstGeom>
          <a:blipFill rotWithShape="1">
            <a:blip r:embed="rId2"/>
            <a:stretch>
              <a:fillRect/>
            </a:stretch>
          </a:blipFill>
          <a:ln w="317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49" name="AutoShape 5" descr="xifa9"/>
          <p:cNvSpPr>
            <a:spLocks noChangeArrowheads="1"/>
          </p:cNvSpPr>
          <p:nvPr/>
        </p:nvSpPr>
        <p:spPr bwMode="auto">
          <a:xfrm>
            <a:off x="7390130" y="908685"/>
            <a:ext cx="3790950" cy="2103120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31750">
            <a:solidFill>
              <a:srgbClr val="CC3300"/>
            </a:solidFill>
            <a:round/>
          </a:ln>
          <a:effectLst>
            <a:outerShdw dist="71842" dir="2700000" algn="ctr" rotWithShape="0">
              <a:schemeClr val="accent1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750" name="AutoShape 6" descr="xifa4"/>
          <p:cNvSpPr>
            <a:spLocks noChangeArrowheads="1"/>
          </p:cNvSpPr>
          <p:nvPr/>
        </p:nvSpPr>
        <p:spPr bwMode="auto">
          <a:xfrm>
            <a:off x="1114425" y="850265"/>
            <a:ext cx="3757930" cy="2014220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31750">
            <a:solidFill>
              <a:srgbClr val="CC3300"/>
            </a:solidFill>
            <a:round/>
          </a:ln>
          <a:effectLst>
            <a:outerShdw dist="117088" dir="2436078" algn="ctr" rotWithShape="0">
              <a:schemeClr val="accent1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751" name="AutoShape 7"/>
          <p:cNvSpPr/>
          <p:nvPr/>
        </p:nvSpPr>
        <p:spPr>
          <a:xfrm>
            <a:off x="5330190" y="1628775"/>
            <a:ext cx="1602105" cy="66738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6600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42" name="Rectangle 11"/>
          <p:cNvSpPr/>
          <p:nvPr/>
        </p:nvSpPr>
        <p:spPr>
          <a:xfrm>
            <a:off x="8534400" y="7594600"/>
            <a:ext cx="3657600" cy="406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9344" name="Picture 13" descr="ppp2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20500" y="7289800"/>
            <a:ext cx="571500" cy="5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6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三、床上洗头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99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 bldLvl="0" animBg="1"/>
      <p:bldP spid="159747" grpId="0" bldLvl="0" animBg="1"/>
      <p:bldP spid="159748" grpId="0" bldLvl="0" animBg="1"/>
      <p:bldP spid="159749" grpId="0" bldLvl="0" animBg="1"/>
      <p:bldP spid="159750" grpId="0" bldLvl="0" animBg="1"/>
      <p:bldP spid="15975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4451" name="Picture 2" descr="14_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1341120"/>
            <a:ext cx="7576820" cy="448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三、床上洗头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80" name="矩形 101379"/>
          <p:cNvSpPr/>
          <p:nvPr/>
        </p:nvSpPr>
        <p:spPr>
          <a:xfrm>
            <a:off x="8208433" y="3442970"/>
            <a:ext cx="2313305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1865" dirty="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rPr>
              <a:t> </a:t>
            </a:r>
            <a:r>
              <a:rPr lang="en-US" altLang="zh-CN" sz="1865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rPr>
              <a:t>30</a:t>
            </a:r>
            <a:r>
              <a:rPr lang="zh-CN" altLang="en-US" sz="1865" dirty="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rPr>
              <a:t>％含酸百部酊剂： </a:t>
            </a: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01381" name="文本框 101380"/>
          <p:cNvSpPr txBox="1"/>
          <p:nvPr/>
        </p:nvSpPr>
        <p:spPr>
          <a:xfrm>
            <a:off x="1102784" y="4004733"/>
            <a:ext cx="4032249" cy="206121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382" name="文本框 101381"/>
          <p:cNvSpPr txBox="1"/>
          <p:nvPr/>
        </p:nvSpPr>
        <p:spPr>
          <a:xfrm>
            <a:off x="814917" y="740833"/>
            <a:ext cx="4032249" cy="3784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101383" name="文本框 101382"/>
          <p:cNvSpPr txBox="1"/>
          <p:nvPr/>
        </p:nvSpPr>
        <p:spPr>
          <a:xfrm>
            <a:off x="7392882" y="1317202"/>
            <a:ext cx="2207684" cy="47561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5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</a:rPr>
              <a:t>灭虱药液</a:t>
            </a:r>
            <a:endParaRPr lang="zh-CN" altLang="en-US" sz="2500" b="1" dirty="0">
              <a:solidFill>
                <a:srgbClr val="CC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8724" name="AutoShape 4"/>
          <p:cNvSpPr>
            <a:spLocks noChangeArrowheads="1"/>
          </p:cNvSpPr>
          <p:nvPr/>
        </p:nvSpPr>
        <p:spPr bwMode="auto">
          <a:xfrm>
            <a:off x="7103110" y="2132965"/>
            <a:ext cx="3038475" cy="874395"/>
          </a:xfrm>
          <a:prstGeom prst="flowChartMagneticTap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107763" dir="2700000" algn="ctr" rotWithShape="0">
              <a:srgbClr val="33CCFF">
                <a:alpha val="50000"/>
              </a:srgbClr>
            </a:outerShdw>
          </a:effectLst>
        </p:spPr>
        <p:txBody>
          <a:bodyPr wrap="none" anchor="ctr"/>
          <a:p>
            <a:pPr algn="ctr"/>
            <a:r>
              <a:rPr lang="en-US" altLang="zh-CN" sz="2000" b="1">
                <a:solidFill>
                  <a:srgbClr val="D117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</a:t>
            </a:r>
            <a:r>
              <a:rPr lang="zh-CN" altLang="en-US" sz="2000" b="1" dirty="0">
                <a:solidFill>
                  <a:srgbClr val="D117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％含酸百部酊剂</a:t>
            </a:r>
            <a:endParaRPr lang="zh-CN" altLang="en-US" sz="2000" b="1" dirty="0">
              <a:solidFill>
                <a:srgbClr val="D1178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7103110" y="3429635"/>
            <a:ext cx="3038400" cy="874395"/>
          </a:xfrm>
          <a:prstGeom prst="flowChartMagneticTap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107763" dir="2700000" algn="ctr" rotWithShape="0">
              <a:srgbClr val="33CCFF">
                <a:alpha val="50000"/>
              </a:srgbClr>
            </a:outerShdw>
          </a:effectLst>
        </p:spPr>
        <p:txBody>
          <a:bodyPr wrap="none" anchor="ctr"/>
          <a:p>
            <a:pPr algn="ctr"/>
            <a:r>
              <a:rPr lang="en-US" altLang="zh-CN" sz="2000" b="1">
                <a:solidFill>
                  <a:srgbClr val="D117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30﹪</a:t>
            </a:r>
            <a:r>
              <a:rPr lang="zh-CN" altLang="en-US" sz="2000" b="1" dirty="0">
                <a:solidFill>
                  <a:srgbClr val="D117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百部含酸煎剂 </a:t>
            </a:r>
            <a:endParaRPr lang="zh-CN" altLang="en-US" sz="2000" b="1" dirty="0">
              <a:solidFill>
                <a:srgbClr val="D1178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7175500" y="4726305"/>
            <a:ext cx="3038400" cy="874395"/>
          </a:xfrm>
          <a:prstGeom prst="flowChartMagneticTape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107763" dir="2700000" algn="ctr" rotWithShape="0">
              <a:srgbClr val="33CCFF">
                <a:alpha val="50000"/>
              </a:srgbClr>
            </a:outerShdw>
          </a:effectLst>
        </p:spPr>
        <p:txBody>
          <a:bodyPr wrap="none" anchor="ctr"/>
          <a:p>
            <a:pPr algn="ctr"/>
            <a:r>
              <a:rPr lang="zh-CN" altLang="en-US" sz="2000" b="1" dirty="0">
                <a:solidFill>
                  <a:srgbClr val="D1178F"/>
                </a:solidFill>
                <a:latin typeface="微软雅黑" panose="020B0503020204020204" charset="-122"/>
                <a:ea typeface="微软雅黑" panose="020B0503020204020204" charset="-122"/>
              </a:rPr>
              <a:t>白翎灭虱香波</a:t>
            </a:r>
            <a:endParaRPr lang="zh-CN" altLang="en-US" sz="2000" b="1" dirty="0">
              <a:solidFill>
                <a:srgbClr val="D1178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9332" name="AutoShape 4" descr="波浪线"/>
          <p:cNvSpPr>
            <a:spLocks noChangeArrowheads="1"/>
          </p:cNvSpPr>
          <p:nvPr/>
        </p:nvSpPr>
        <p:spPr bwMode="auto">
          <a:xfrm>
            <a:off x="839470" y="1844675"/>
            <a:ext cx="4166870" cy="4018915"/>
          </a:xfrm>
          <a:prstGeom prst="roundRect">
            <a:avLst>
              <a:gd name="adj" fmla="val 16667"/>
            </a:avLst>
          </a:prstGeom>
          <a:pattFill prst="wave">
            <a:fgClr>
              <a:srgbClr val="66CCFF"/>
            </a:fgClr>
            <a:bgClr>
              <a:srgbClr val="FFFFFF"/>
            </a:bgClr>
          </a:pattFill>
          <a:ln w="57150" cmpd="thinThick" algn="ctr">
            <a:solidFill>
              <a:srgbClr val="33CCFF"/>
            </a:solidFill>
            <a:round/>
          </a:ln>
          <a:effectLst/>
        </p:spPr>
        <p:txBody>
          <a:bodyPr wrap="none" anchor="ctr"/>
          <a:p>
            <a:pPr marL="342900" indent="-342900">
              <a:buNone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389" name="矩形 101388"/>
          <p:cNvSpPr/>
          <p:nvPr/>
        </p:nvSpPr>
        <p:spPr>
          <a:xfrm>
            <a:off x="1271270" y="2348865"/>
            <a:ext cx="3249930" cy="299974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虱是一类体形很小的昆虫。虱可通过衣服、床单、梳子、刷子等用具接触传播。寄生于人体的有体虱、头虱和阴虱，可致局部皮肤瘙痒，抓伤皮肤可致感染，还可传播疾病，如流行性斑疹伤寒、回归热。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四、灭头虱、虮法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4040505" y="2142490"/>
            <a:ext cx="38404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第三节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皮肤护理</a:t>
            </a:r>
            <a:endParaRPr 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第九章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给药护理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静脉输液与输血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冷热疗法的应用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常用标本的采集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病情观察与抢救技术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离院护理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医疗护理文件管理记录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4" name="文本框 102403"/>
          <p:cNvSpPr txBox="1"/>
          <p:nvPr/>
        </p:nvSpPr>
        <p:spPr>
          <a:xfrm>
            <a:off x="1271270" y="1772920"/>
            <a:ext cx="3565525" cy="341884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>
              <a:lnSpc>
                <a:spcPct val="50000"/>
              </a:lnSpc>
              <a:spcBef>
                <a:spcPct val="60000"/>
              </a:spcBef>
              <a:spcAft>
                <a:spcPct val="60000"/>
              </a:spcAft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◇ 颜色 </a:t>
            </a:r>
            <a:endParaRPr lang="zh-CN" altLang="en-US" sz="1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50000"/>
              </a:lnSpc>
              <a:spcBef>
                <a:spcPct val="60000"/>
              </a:spcBef>
              <a:spcAft>
                <a:spcPct val="60000"/>
              </a:spcAft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◇ 温度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50000"/>
              </a:lnSpc>
              <a:spcBef>
                <a:spcPct val="60000"/>
              </a:spcBef>
              <a:spcAft>
                <a:spcPct val="60000"/>
              </a:spcAft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◇ 柔软性和厚度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50000"/>
              </a:lnSpc>
              <a:spcBef>
                <a:spcPct val="60000"/>
              </a:spcBef>
              <a:spcAft>
                <a:spcPct val="60000"/>
              </a:spcAft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◇ 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弹性</a:t>
            </a:r>
            <a:endParaRPr lang="zh-CN" altLang="en-US" sz="1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50000"/>
              </a:lnSpc>
              <a:spcBef>
                <a:spcPct val="60000"/>
              </a:spcBef>
              <a:spcAft>
                <a:spcPct val="60000"/>
              </a:spcAft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◇ 完整性和损伤</a:t>
            </a:r>
            <a:endParaRPr lang="zh-CN" altLang="en-US" sz="1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50000"/>
              </a:lnSpc>
              <a:spcBef>
                <a:spcPct val="60000"/>
              </a:spcBef>
              <a:spcAft>
                <a:spcPct val="60000"/>
              </a:spcAft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◇ 感觉</a:t>
            </a:r>
            <a:endParaRPr lang="zh-CN" altLang="en-US" sz="1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50000"/>
              </a:lnSpc>
              <a:spcBef>
                <a:spcPct val="60000"/>
              </a:spcBef>
              <a:spcAft>
                <a:spcPct val="60000"/>
              </a:spcAft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◇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清洁度</a:t>
            </a:r>
            <a:endParaRPr lang="zh-CN" altLang="en-US" sz="1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407" name="矩形 102406"/>
          <p:cNvSpPr>
            <a:spLocks noChangeAspect="1"/>
          </p:cNvSpPr>
          <p:nvPr/>
        </p:nvSpPr>
        <p:spPr>
          <a:xfrm>
            <a:off x="42333" y="-1143000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4265"/>
          </a:p>
        </p:txBody>
      </p:sp>
      <p:sp>
        <p:nvSpPr>
          <p:cNvPr id="102409" name="矩形 102408"/>
          <p:cNvSpPr>
            <a:spLocks noChangeAspect="1"/>
          </p:cNvSpPr>
          <p:nvPr/>
        </p:nvSpPr>
        <p:spPr>
          <a:xfrm>
            <a:off x="5892800" y="3225800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4265"/>
          </a:p>
        </p:txBody>
      </p:sp>
      <p:sp>
        <p:nvSpPr>
          <p:cNvPr id="102411" name="矩形 102410"/>
          <p:cNvSpPr>
            <a:spLocks noChangeAspect="1"/>
          </p:cNvSpPr>
          <p:nvPr/>
        </p:nvSpPr>
        <p:spPr>
          <a:xfrm>
            <a:off x="5892800" y="3225800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4265"/>
          </a:p>
        </p:txBody>
      </p:sp>
      <p:sp>
        <p:nvSpPr>
          <p:cNvPr id="102413" name="矩形 102412"/>
          <p:cNvSpPr>
            <a:spLocks noChangeAspect="1"/>
          </p:cNvSpPr>
          <p:nvPr/>
        </p:nvSpPr>
        <p:spPr>
          <a:xfrm>
            <a:off x="5892800" y="3225800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4265"/>
          </a:p>
        </p:txBody>
      </p:sp>
      <p:sp>
        <p:nvSpPr>
          <p:cNvPr id="102415" name="矩形 102414"/>
          <p:cNvSpPr>
            <a:spLocks noChangeAspect="1"/>
          </p:cNvSpPr>
          <p:nvPr/>
        </p:nvSpPr>
        <p:spPr>
          <a:xfrm>
            <a:off x="5892800" y="3225800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4265"/>
          </a:p>
        </p:txBody>
      </p:sp>
      <p:pic>
        <p:nvPicPr>
          <p:cNvPr id="102417" name="图片 102416" descr="13072410293644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0100" y="1373505"/>
            <a:ext cx="4606925" cy="4218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一、皮肤的评估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二、淋浴与盆浴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389" name="矩形 101388"/>
          <p:cNvSpPr/>
          <p:nvPr>
            <p:custDataLst>
              <p:tags r:id="rId2"/>
            </p:custDataLst>
          </p:nvPr>
        </p:nvSpPr>
        <p:spPr>
          <a:xfrm>
            <a:off x="479425" y="1268730"/>
            <a:ext cx="11084560" cy="47999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1. 目的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去除皮肤污垢，保护皮肤清洁，使患者舒适。（2）促进皮肤的血液循环，增强皮肤的排泄功能和对外界刺激的敏感性，预防压疮等并发症的发生。（3）增进护理人员对患者的观察和了解，为临床诊治提供依据，满足患者的身心需要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18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2. 评估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（1）患者情况。（2）环境：室温是否适合、门窗是否关好、有无安全隐患。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3. 操作前准备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（1）用物准备：脸盆、毛巾 2 条、浴巾、浴皂（可根据不同皮肤选择酸、碱度适宜的浴皂或浴液）、洗发液、清洁衣裤、拖鞋。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（2）患者准备。①了解沐浴的目的、方法、注意事项及配合要点。②根据需要协助患者排便。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（3）环境准备：调节室温至 22℃以上，水温保持在 41～46℃，也可按患者习惯调节。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二、淋浴与盆浴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389" name="矩形 101388"/>
          <p:cNvSpPr/>
          <p:nvPr>
            <p:custDataLst>
              <p:tags r:id="rId2"/>
            </p:custDataLst>
          </p:nvPr>
        </p:nvSpPr>
        <p:spPr>
          <a:xfrm>
            <a:off x="479425" y="1268730"/>
            <a:ext cx="11084560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4. 操作程序（见表 5-3-1）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63750" y="2060575"/>
            <a:ext cx="783907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二、淋浴与盆浴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389" name="矩形 101388"/>
          <p:cNvSpPr/>
          <p:nvPr>
            <p:custDataLst>
              <p:tags r:id="rId2"/>
            </p:custDataLst>
          </p:nvPr>
        </p:nvSpPr>
        <p:spPr>
          <a:xfrm>
            <a:off x="479425" y="1268730"/>
            <a:ext cx="11084560" cy="43846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5. 注意事项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（1）饭后 1 小时以上才能进行沐浴，以免影响消化。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（2）水不宜太热，室温不宜太高，时间不宜过长，以免发生晕厥或烫伤等意外情况。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（3）妊娠 7 个月以上的孕妇禁用盆浴。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18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6. 健康教育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（1）指导患者经常检查皮肤的情况，确定沐浴的次数和方法。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（2）正确选择清洁用品和护肤用品。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7. 目标评价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（1）患者沐浴过程安全，无意外发生。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（2）沐浴后患者感到舒适、清洁，精神愉快。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三、床上擦浴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389" name="矩形 101388"/>
          <p:cNvSpPr/>
          <p:nvPr>
            <p:custDataLst>
              <p:tags r:id="rId2"/>
            </p:custDataLst>
          </p:nvPr>
        </p:nvSpPr>
        <p:spPr>
          <a:xfrm>
            <a:off x="623570" y="980440"/>
            <a:ext cx="11084560" cy="54622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1. 目的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去除皮肤污垢，保持皮肤清洁，增进患者舒适，满足患者身心需要。（2）刺激皮肤血液循环，增强皮肤排泄功能，预防感染和压疮等并发症的发生。（3）观察患者的一般情况，活动肢体，防止肌肉挛缩和关节僵硬等并发症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18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2. 评估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（1）患者皮肤的清洁度、皮肤有无异常改变。（2）患者的清洁习惯、对清洁的需求程度、清洁知识的了解程度。（3）患者的病情状态、理解及合作能力。（4）患者是否需要使用便器。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3. 操作前准备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（1）用物准备：需准备的用物同盆浴，另备热水桶（内盛 47～50℃温水，并根据年龄、季节、生活习惯增减水温）1 个、污水桶 1 个、清洁被单 1 条、50% 乙醇、爽身粉、小剪刀。（2）患者准备：患者了解皮肤清洁的重要性，以良好心理接受和配合床上擦浴护理。（3）环境准备：调节病室温度至 24～25℃以上，屏风遮挡，维护患者自尊，确保安全。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二、淋浴与盆浴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389" name="矩形 101388"/>
          <p:cNvSpPr/>
          <p:nvPr>
            <p:custDataLst>
              <p:tags r:id="rId2"/>
            </p:custDataLst>
          </p:nvPr>
        </p:nvSpPr>
        <p:spPr>
          <a:xfrm>
            <a:off x="623570" y="3213100"/>
            <a:ext cx="3796665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4. 操作程序（见表 5-3-2）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09490" y="980440"/>
            <a:ext cx="6754495" cy="517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三、床上擦浴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389" name="矩形 101388"/>
          <p:cNvSpPr/>
          <p:nvPr>
            <p:custDataLst>
              <p:tags r:id="rId2"/>
            </p:custDataLst>
          </p:nvPr>
        </p:nvSpPr>
        <p:spPr>
          <a:xfrm>
            <a:off x="623570" y="1124585"/>
            <a:ext cx="11084560" cy="507492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5. 注意事项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（1）动作要轻稳、敏捷，防止受凉。（2）掌握用毛巾擦洗的步骤，先用涂肥皂的湿毛巾擦洗，再用湿毛巾 2 次擦净肥皂水，最后用浴巾擦干。（3）在擦洗过程中用力要适当，根据情况更换清水，并添加热水（水温要适宜）。（4）注意腋窝及腹股沟等皮肤皱褶处，应擦洗干净。（5）注意观察患者病情及全身皮肤情况，如出现寒战、面色苍白、脉速等，应立即停止操作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18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6. 健康教育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（1）向患者及家属讲解皮肤护理的意义、方法及进行床上擦浴时应注意的事项。（2）教育患者经常观察皮肤，预防感染和压疮等并发症的发生。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1800" b="1" dirty="0">
                <a:solidFill>
                  <a:schemeClr val="accent1"/>
                </a:solidFill>
                <a:effectLst/>
                <a:latin typeface="+mn-lt"/>
                <a:ea typeface="+mn-lt"/>
              </a:rPr>
              <a:t>7. 目标评价</a:t>
            </a: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1800" b="1" dirty="0">
              <a:solidFill>
                <a:schemeClr val="accent1"/>
              </a:solidFill>
              <a:effectLst/>
              <a:latin typeface="+mn-lt"/>
              <a:ea typeface="+mn-lt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（1）患者感觉清洁、舒适、身心愉快。（2）患者皮肤保持完整。（3）患者获得了皮肤护理方面的有关知识。（4）患者擦浴过程中安全，无意外发生。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2275" name="AutoShape 3" descr="羊皮纸"/>
          <p:cNvSpPr>
            <a:spLocks noChangeArrowheads="1"/>
          </p:cNvSpPr>
          <p:nvPr/>
        </p:nvSpPr>
        <p:spPr bwMode="auto">
          <a:xfrm>
            <a:off x="1102784" y="933451"/>
            <a:ext cx="4895851" cy="4129617"/>
          </a:xfrm>
          <a:prstGeom prst="roundRect">
            <a:avLst>
              <a:gd name="adj" fmla="val 16667"/>
            </a:avLst>
          </a:prstGeom>
          <a:noFill/>
          <a:ln w="57150">
            <a:noFill/>
            <a:round/>
          </a:ln>
          <a:effectLst/>
        </p:spPr>
        <p:txBody>
          <a:bodyPr wrap="none" anchor="ctr"/>
          <a:p>
            <a:pPr algn="l">
              <a:buBlip>
                <a:blip r:embed="rId1"/>
              </a:buBlip>
            </a:pPr>
            <a:r>
              <a:rPr lang="en-US" altLang="zh-CN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" action="ppaction://noaction"/>
              </a:rPr>
              <a:t>毛巾处理</a:t>
            </a:r>
            <a:endParaRPr lang="zh-CN" altLang="en-US" sz="2500" b="1" dirty="0">
              <a:solidFill>
                <a:srgbClr val="FF33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buBlip>
                <a:blip r:embed="rId1"/>
              </a:buBlip>
            </a:pPr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按序擦洗</a:t>
            </a:r>
            <a:endParaRPr lang="zh-CN" altLang="en-US" sz="25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buBlip>
                <a:blip r:embed="rId1"/>
              </a:buBlip>
            </a:pPr>
            <a:r>
              <a:rPr lang="zh-CN" altLang="en-US" sz="25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5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穿脱衣服</a:t>
            </a:r>
            <a:endParaRPr lang="zh-CN" altLang="en-US" sz="2500" b="1" dirty="0">
              <a:solidFill>
                <a:srgbClr val="FF33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buBlip>
                <a:blip r:embed="rId1"/>
              </a:buBlip>
            </a:pPr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保护隐私</a:t>
            </a:r>
            <a:endParaRPr lang="zh-CN" altLang="en-US" sz="2500" b="1" dirty="0">
              <a:solidFill>
                <a:srgbClr val="FF33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buBlip>
                <a:blip r:embed="rId1"/>
              </a:buBlip>
            </a:pPr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注意节力</a:t>
            </a:r>
            <a:endParaRPr lang="zh-CN" altLang="en-US" sz="2500" b="1" dirty="0">
              <a:solidFill>
                <a:srgbClr val="FF33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buBlip>
                <a:blip r:embed="rId1"/>
              </a:buBlip>
            </a:pPr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密切观察</a:t>
            </a:r>
            <a:r>
              <a:rPr lang="zh-CN" altLang="en-US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2276" name="AutoShape 4" descr="chayu5"/>
          <p:cNvSpPr>
            <a:spLocks noChangeArrowheads="1"/>
          </p:cNvSpPr>
          <p:nvPr/>
        </p:nvSpPr>
        <p:spPr bwMode="auto">
          <a:xfrm>
            <a:off x="7536815" y="1052830"/>
            <a:ext cx="3544570" cy="1853565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28575">
            <a:solidFill>
              <a:srgbClr val="CC66FF"/>
            </a:solidFill>
            <a:round/>
          </a:ln>
          <a:effectLst>
            <a:outerShdw dist="89803" dir="27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p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2277" name="AutoShape 5" descr="chayu6"/>
          <p:cNvSpPr>
            <a:spLocks noChangeArrowheads="1"/>
          </p:cNvSpPr>
          <p:nvPr/>
        </p:nvSpPr>
        <p:spPr bwMode="auto">
          <a:xfrm>
            <a:off x="7536815" y="4202430"/>
            <a:ext cx="3545205" cy="1853565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28575">
            <a:solidFill>
              <a:srgbClr val="CC66FF"/>
            </a:solidFill>
            <a:round/>
          </a:ln>
          <a:effectLst>
            <a:outerShdw dist="89803" dir="27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p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2278" name="AutoShape 6"/>
          <p:cNvSpPr/>
          <p:nvPr/>
        </p:nvSpPr>
        <p:spPr>
          <a:xfrm>
            <a:off x="5880100" y="1412875"/>
            <a:ext cx="1390015" cy="4304665"/>
          </a:xfrm>
          <a:prstGeom prst="leftBrace">
            <a:avLst>
              <a:gd name="adj1" fmla="val 222592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2279" name="AutoShape 7" descr="新闻纸"/>
          <p:cNvSpPr>
            <a:spLocks noChangeArrowheads="1"/>
          </p:cNvSpPr>
          <p:nvPr/>
        </p:nvSpPr>
        <p:spPr bwMode="auto">
          <a:xfrm>
            <a:off x="3359785" y="2276475"/>
            <a:ext cx="2223135" cy="2395855"/>
          </a:xfrm>
          <a:prstGeom prst="wedgeRoundRectCallout">
            <a:avLst>
              <a:gd name="adj1" fmla="val -60065"/>
              <a:gd name="adj2" fmla="val -44574"/>
              <a:gd name="adj3" fmla="val 16667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>
            <a:solidFill>
              <a:srgbClr val="FFFFFF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p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b="1" dirty="0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脱衣服</a:t>
            </a:r>
            <a:endParaRPr lang="zh-CN" altLang="en-US" sz="1800" b="1" dirty="0">
              <a:solidFill>
                <a:schemeClr val="hlin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11111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先近侧→对侧</a:t>
            </a:r>
            <a:endParaRPr lang="zh-CN" altLang="en-US" sz="1800" b="1" dirty="0">
              <a:solidFill>
                <a:srgbClr val="11111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（外伤</a:t>
            </a:r>
            <a:r>
              <a:rPr lang="en-US" altLang="zh-CN" sz="1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8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健→患）</a:t>
            </a:r>
            <a:endParaRPr lang="zh-CN" altLang="en-US" sz="1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p"/>
            </a:pPr>
            <a:r>
              <a:rPr lang="zh-CN" altLang="en-US" sz="1800" b="1" dirty="0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穿衣服</a:t>
            </a:r>
            <a:endParaRPr lang="zh-CN" altLang="en-US" sz="1800" b="1" dirty="0">
              <a:solidFill>
                <a:schemeClr val="hlin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11111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先对侧→近侧</a:t>
            </a:r>
            <a:endParaRPr lang="zh-CN" altLang="en-US" sz="1800" b="1" dirty="0">
              <a:solidFill>
                <a:srgbClr val="11111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</a:pPr>
            <a:r>
              <a:rPr lang="zh-CN" altLang="en-US" sz="18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（外伤：患→健）</a:t>
            </a:r>
            <a:endParaRPr lang="zh-CN" altLang="en-US" sz="1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5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三、床上擦浴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22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22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22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22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227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227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227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227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2275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2275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2275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2275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2275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2275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2275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2275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5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2275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2275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2275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2275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-9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decel="100000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-9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decel="100000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decel="100000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-9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decel="100000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decel="100000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2275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2275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2275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2275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2275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2275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2275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82275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 build="p"/>
      <p:bldP spid="182276" grpId="0" bldLvl="0" animBg="1"/>
      <p:bldP spid="182276" grpId="1" bldLvl="0" animBg="1"/>
      <p:bldP spid="182277" grpId="0" bldLvl="0" animBg="1"/>
      <p:bldP spid="182277" grpId="1" bldLvl="0" animBg="1"/>
      <p:bldP spid="182278" grpId="0" bldLvl="0" animBg="1"/>
      <p:bldP spid="182278" grpId="1" bldLvl="0" animBg="1"/>
      <p:bldP spid="182279" grpId="0" bldLvl="0" animBg="1"/>
      <p:bldP spid="182279" grpId="1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日期占位符 1"/>
          <p:cNvSpPr txBox="1">
            <a:spLocks noGrp="1"/>
          </p:cNvSpPr>
          <p:nvPr/>
        </p:nvSpPr>
        <p:spPr bwMode="auto">
          <a:xfrm>
            <a:off x="8331200" y="7594600"/>
            <a:ext cx="3454400" cy="4064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marR="0" algn="r" defTabSz="914400">
              <a:buClrTx/>
              <a:buSzTx/>
              <a:buFontTx/>
              <a:buNone/>
              <a:defRPr/>
            </a:pPr>
            <a:r>
              <a:rPr kumimoji="0" lang="en-US" altLang="zh-CN" sz="1335" b="1" kern="1200" cap="none" spc="0" normalizeH="0" baseline="0" noProof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www.themegallery.com</a:t>
            </a:r>
            <a:endParaRPr kumimoji="0" lang="en-US" altLang="zh-CN" sz="1335" b="1" kern="1200" cap="none" spc="0" normalizeH="0" baseline="0" noProof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 txBox="1">
            <a:spLocks noGrp="1"/>
          </p:cNvSpPr>
          <p:nvPr/>
        </p:nvSpPr>
        <p:spPr bwMode="auto">
          <a:xfrm>
            <a:off x="10058400" y="-939800"/>
            <a:ext cx="2133600" cy="711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65" b="1" kern="1200" cap="none" spc="0" normalizeH="0" baseline="0" noProof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</a:rPr>
              <a:t>Company</a:t>
            </a:r>
            <a:endParaRPr kumimoji="0" lang="en-US" altLang="zh-CN" sz="1865" b="1" kern="1200" cap="none" spc="0" normalizeH="0" baseline="0" noProof="0">
              <a:solidFill>
                <a:schemeClr val="bg1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1865" b="1" kern="1200" cap="none" spc="0" normalizeH="0" baseline="0" noProof="0">
                <a:solidFill>
                  <a:schemeClr val="bg1"/>
                </a:solidFill>
                <a:latin typeface="+mn-lt"/>
                <a:ea typeface="宋体" panose="02010600030101010101" pitchFamily="2" charset="-122"/>
                <a:cs typeface="+mn-cs"/>
              </a:rPr>
              <a:t> Logo</a:t>
            </a:r>
            <a:endParaRPr kumimoji="0" lang="en-US" altLang="zh-CN" sz="1865" b="1" kern="1200" cap="none" spc="0" normalizeH="0" baseline="0" noProof="0">
              <a:solidFill>
                <a:schemeClr val="bg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8549" name="Picture 8" descr="ppp2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0" y="6781800"/>
            <a:ext cx="571500" cy="5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50" name="Rectangle 9"/>
          <p:cNvSpPr/>
          <p:nvPr/>
        </p:nvSpPr>
        <p:spPr>
          <a:xfrm>
            <a:off x="8534400" y="7594600"/>
            <a:ext cx="3657600" cy="406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551" name="Rectangle 10"/>
          <p:cNvSpPr/>
          <p:nvPr/>
        </p:nvSpPr>
        <p:spPr>
          <a:xfrm>
            <a:off x="10058400" y="-1143000"/>
            <a:ext cx="2133600" cy="1016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8555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196340"/>
            <a:ext cx="9236075" cy="2705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362835" y="4239260"/>
            <a:ext cx="8004175" cy="2201545"/>
            <a:chOff x="1760" y="6040"/>
            <a:chExt cx="16160" cy="5592"/>
          </a:xfrm>
        </p:grpSpPr>
        <p:sp>
          <p:nvSpPr>
            <p:cNvPr id="187407" name="AutoShape 15" descr="q7"/>
            <p:cNvSpPr>
              <a:spLocks noChangeArrowheads="1"/>
            </p:cNvSpPr>
            <p:nvPr/>
          </p:nvSpPr>
          <p:spPr bwMode="auto">
            <a:xfrm>
              <a:off x="1760" y="6360"/>
              <a:ext cx="5280" cy="3520"/>
            </a:xfrm>
            <a:prstGeom prst="roundRect">
              <a:avLst>
                <a:gd name="adj" fmla="val 16667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 w="28575">
              <a:solidFill>
                <a:srgbClr val="CC66FF"/>
              </a:solidFill>
              <a:round/>
            </a:ln>
            <a:effectLst>
              <a:outerShdw dist="89803" dir="2700000" algn="ctr" rotWithShape="0">
                <a:srgbClr val="FFFF9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7409" name="AutoShape 17" descr="q4"/>
            <p:cNvSpPr>
              <a:spLocks noChangeArrowheads="1"/>
            </p:cNvSpPr>
            <p:nvPr/>
          </p:nvSpPr>
          <p:spPr bwMode="auto">
            <a:xfrm>
              <a:off x="12640" y="6360"/>
              <a:ext cx="5280" cy="3520"/>
            </a:xfrm>
            <a:prstGeom prst="roundRect">
              <a:avLst>
                <a:gd name="adj" fmla="val 16667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 w="28575">
              <a:solidFill>
                <a:srgbClr val="CC66FF"/>
              </a:solidFill>
              <a:round/>
            </a:ln>
            <a:effectLst>
              <a:outerShdw dist="89803" dir="2700000" algn="ctr" rotWithShape="0">
                <a:srgbClr val="FFFF9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7411" name="AutoShape 19" descr="q9"/>
            <p:cNvSpPr>
              <a:spLocks noChangeArrowheads="1"/>
            </p:cNvSpPr>
            <p:nvPr/>
          </p:nvSpPr>
          <p:spPr bwMode="auto">
            <a:xfrm>
              <a:off x="6080" y="6040"/>
              <a:ext cx="7560" cy="5593"/>
            </a:xfrm>
            <a:prstGeom prst="roundRect">
              <a:avLst>
                <a:gd name="adj" fmla="val 16667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 w="28575">
              <a:solidFill>
                <a:srgbClr val="CC66FF"/>
              </a:solidFill>
              <a:round/>
            </a:ln>
            <a:effectLst>
              <a:outerShdw dist="89803" dir="2700000" algn="ctr" rotWithShape="0">
                <a:srgbClr val="FFFF9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6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三、床上擦浴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2" name="AutoShape 2" descr="chayu3"/>
          <p:cNvSpPr>
            <a:spLocks noChangeArrowheads="1"/>
          </p:cNvSpPr>
          <p:nvPr/>
        </p:nvSpPr>
        <p:spPr bwMode="auto">
          <a:xfrm>
            <a:off x="1837690" y="904875"/>
            <a:ext cx="2748280" cy="1534160"/>
          </a:xfrm>
          <a:prstGeom prst="roundRect">
            <a:avLst>
              <a:gd name="adj" fmla="val 16667"/>
            </a:avLst>
          </a:prstGeom>
          <a:blipFill dpi="0" rotWithShape="1">
            <a:blip r:embed="rId1"/>
            <a:srcRect/>
            <a:stretch>
              <a:fillRect/>
            </a:stretch>
          </a:blipFill>
          <a:ln w="28575">
            <a:solidFill>
              <a:srgbClr val="CC66FF"/>
            </a:solidFill>
            <a:round/>
          </a:ln>
          <a:effectLst>
            <a:outerShdw dist="89803" dir="27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23" name="AutoShape 3"/>
          <p:cNvSpPr/>
          <p:nvPr/>
        </p:nvSpPr>
        <p:spPr>
          <a:xfrm>
            <a:off x="5447665" y="1518285"/>
            <a:ext cx="913130" cy="40195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66CC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24" name="AutoShape 4" descr="chayu4"/>
          <p:cNvSpPr>
            <a:spLocks noChangeArrowheads="1"/>
          </p:cNvSpPr>
          <p:nvPr/>
        </p:nvSpPr>
        <p:spPr bwMode="auto">
          <a:xfrm>
            <a:off x="7247890" y="904875"/>
            <a:ext cx="2879090" cy="1640840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28575">
            <a:solidFill>
              <a:srgbClr val="CC66FF"/>
            </a:solidFill>
            <a:round/>
          </a:ln>
          <a:effectLst>
            <a:outerShdw dist="89803" dir="27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25" name="AutoShape 5"/>
          <p:cNvSpPr/>
          <p:nvPr/>
        </p:nvSpPr>
        <p:spPr>
          <a:xfrm rot="5400000">
            <a:off x="8671560" y="2696845"/>
            <a:ext cx="480695" cy="36131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33CCFF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26" name="AutoShape 6" descr="chayu5"/>
          <p:cNvSpPr>
            <a:spLocks noChangeArrowheads="1"/>
          </p:cNvSpPr>
          <p:nvPr/>
        </p:nvSpPr>
        <p:spPr bwMode="auto">
          <a:xfrm>
            <a:off x="7524750" y="3215640"/>
            <a:ext cx="2526030" cy="1380490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28575">
            <a:solidFill>
              <a:srgbClr val="CC66FF"/>
            </a:solidFill>
            <a:round/>
          </a:ln>
          <a:effectLst>
            <a:outerShdw dist="89803" dir="27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27" name="AutoShape 7"/>
          <p:cNvSpPr/>
          <p:nvPr/>
        </p:nvSpPr>
        <p:spPr>
          <a:xfrm rot="10800000">
            <a:off x="5375910" y="3644900"/>
            <a:ext cx="936625" cy="43116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66CC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28" name="AutoShape 8" descr="chayu8"/>
          <p:cNvSpPr>
            <a:spLocks noChangeArrowheads="1"/>
          </p:cNvSpPr>
          <p:nvPr/>
        </p:nvSpPr>
        <p:spPr bwMode="auto">
          <a:xfrm>
            <a:off x="1837055" y="3215640"/>
            <a:ext cx="2569845" cy="1311910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28575">
            <a:solidFill>
              <a:srgbClr val="CC66FF"/>
            </a:solidFill>
            <a:round/>
          </a:ln>
          <a:effectLst>
            <a:outerShdw dist="89803" dir="27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29" name="AutoShape 9"/>
          <p:cNvSpPr/>
          <p:nvPr/>
        </p:nvSpPr>
        <p:spPr>
          <a:xfrm rot="5400000">
            <a:off x="2956560" y="4758690"/>
            <a:ext cx="480695" cy="3683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33CCFF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30" name="AutoShape 10" descr="chayu9"/>
          <p:cNvSpPr>
            <a:spLocks noChangeArrowheads="1"/>
          </p:cNvSpPr>
          <p:nvPr/>
        </p:nvSpPr>
        <p:spPr bwMode="auto">
          <a:xfrm>
            <a:off x="1706245" y="5300980"/>
            <a:ext cx="2798445" cy="1267460"/>
          </a:xfrm>
          <a:prstGeom prst="roundRect">
            <a:avLst>
              <a:gd name="adj" fmla="val 16667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28575">
            <a:solidFill>
              <a:srgbClr val="CC66FF"/>
            </a:solidFill>
            <a:round/>
          </a:ln>
          <a:effectLst>
            <a:outerShdw dist="89803" dir="27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31" name="AutoShape 11"/>
          <p:cNvSpPr/>
          <p:nvPr/>
        </p:nvSpPr>
        <p:spPr>
          <a:xfrm>
            <a:off x="5591810" y="7169150"/>
            <a:ext cx="673100" cy="5111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66CC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32" name="AutoShape 12" descr="chayu10"/>
          <p:cNvSpPr>
            <a:spLocks noChangeArrowheads="1"/>
          </p:cNvSpPr>
          <p:nvPr/>
        </p:nvSpPr>
        <p:spPr bwMode="auto">
          <a:xfrm>
            <a:off x="7635240" y="5182870"/>
            <a:ext cx="2491740" cy="1419225"/>
          </a:xfrm>
          <a:prstGeom prst="roundRect">
            <a:avLst>
              <a:gd name="adj" fmla="val 16667"/>
            </a:avLst>
          </a:prstGeom>
          <a:blipFill dpi="0" rotWithShape="1">
            <a:blip r:embed="rId6"/>
            <a:srcRect/>
            <a:stretch>
              <a:fillRect/>
            </a:stretch>
          </a:blipFill>
          <a:ln w="28575">
            <a:solidFill>
              <a:srgbClr val="CC66FF"/>
            </a:solidFill>
            <a:round/>
          </a:ln>
          <a:effectLst>
            <a:outerShdw dist="89803" dir="27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AutoShape 3"/>
          <p:cNvSpPr/>
          <p:nvPr>
            <p:custDataLst>
              <p:tags r:id="rId7"/>
            </p:custDataLst>
          </p:nvPr>
        </p:nvSpPr>
        <p:spPr>
          <a:xfrm>
            <a:off x="5574665" y="5800725"/>
            <a:ext cx="913130" cy="40195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66CC"/>
          </a:solidFill>
          <a:ln w="9525">
            <a:noFill/>
          </a:ln>
        </p:spPr>
        <p:txBody>
          <a:bodyPr wrap="none" anchor="ctr" anchorCtr="0"/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8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三、床上擦浴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4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4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4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4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4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4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2" grpId="0" bldLvl="0" animBg="1"/>
      <p:bldP spid="184323" grpId="0" bldLvl="0" animBg="1"/>
      <p:bldP spid="184324" grpId="0" bldLvl="0" animBg="1"/>
      <p:bldP spid="184325" grpId="0" bldLvl="0" animBg="1"/>
      <p:bldP spid="184326" grpId="0" bldLvl="0" animBg="1"/>
      <p:bldP spid="184327" grpId="0" bldLvl="0" animBg="1"/>
      <p:bldP spid="184328" grpId="0" bldLvl="0" animBg="1"/>
      <p:bldP spid="184329" grpId="0" bldLvl="0" animBg="1"/>
      <p:bldP spid="184330" grpId="0" bldLvl="0" animBg="1"/>
      <p:bldP spid="184331" grpId="0" bldLvl="0" animBg="1"/>
      <p:bldP spid="184332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第五章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清洁护理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0605" name="图片框 1034"/>
          <p:cNvPicPr>
            <a:picLocks noChangeAspect="1"/>
          </p:cNvPicPr>
          <p:nvPr/>
        </p:nvPicPr>
        <p:blipFill>
          <a:blip r:embed="rId1"/>
          <a:srcRect r="16396" b="2960"/>
          <a:stretch>
            <a:fillRect/>
          </a:stretch>
        </p:blipFill>
        <p:spPr>
          <a:xfrm>
            <a:off x="6671945" y="1268730"/>
            <a:ext cx="4458335" cy="4796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四、背部皮肤护理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9470" y="1988820"/>
            <a:ext cx="503872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）注意保暖，水温适宜。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）背部按摩时间不少于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分钟。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）操作过程中，注意监测患者的心率、血压及呼吸情况，如有异常应立即停止操作。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）护士在操作时，应符合人体力学原理，注意节时省力。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五、足浴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935" y="1196340"/>
            <a:ext cx="727964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用物　足盆（内盛 41～45℃热水，1/2 满）、小毛巾、大毛巾、橡胶单、香皂、50% 乙醇。</a:t>
            </a:r>
            <a:endParaRPr sz="1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操作方法</a:t>
            </a:r>
            <a:endParaRPr sz="1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（1）洗手，备齐用物携至患者床旁，核对患者床号和姓名并做好解释以取得合作。</a:t>
            </a:r>
            <a:endParaRPr sz="1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（2）卷患者裤脚至膝，嘱患者屈膝，脚下垫橡胶单、大毛巾，上面放足盆。</a:t>
            </a:r>
            <a:endParaRPr sz="1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（3）将患者两脚放入足盆中，片刻后用小毛巾擦洗，并涂上香皂，再用清水洗净。必要时更换热水。</a:t>
            </a:r>
            <a:endParaRPr sz="1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（4）洗毕，取下足盆，将两脚放在大毛巾上擦干。必要时用 50% 乙醇按摩足跟及内踝、外踝。</a:t>
            </a:r>
            <a:endParaRPr sz="1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（5）整理床单位，清理用物。</a:t>
            </a:r>
            <a:endParaRPr sz="1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9780" y="1628775"/>
            <a:ext cx="3080385" cy="392303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668905" y="1568450"/>
            <a:ext cx="6583680" cy="34150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第四节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卧有患者床的整</a:t>
            </a:r>
            <a:endParaRPr 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理及更换</a:t>
            </a:r>
            <a:endParaRPr 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一、卧有患者床的整理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79650" y="981075"/>
            <a:ext cx="7753350" cy="5272405"/>
            <a:chOff x="3590" y="1771"/>
            <a:chExt cx="12210" cy="8303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590" y="1771"/>
              <a:ext cx="12210" cy="582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3590" y="7554"/>
              <a:ext cx="12195" cy="25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二、卧有患者床的更换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692785"/>
            <a:ext cx="5901690" cy="595376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12495" y="1123950"/>
            <a:ext cx="5087620" cy="4816475"/>
            <a:chOff x="1437" y="1770"/>
            <a:chExt cx="8012" cy="7585"/>
          </a:xfrm>
        </p:grpSpPr>
        <p:pic>
          <p:nvPicPr>
            <p:cNvPr id="112643" name="图片框 1035"/>
            <p:cNvPicPr>
              <a:picLocks noChangeAspect="1"/>
            </p:cNvPicPr>
            <p:nvPr/>
          </p:nvPicPr>
          <p:blipFill>
            <a:blip r:embed="rId1"/>
            <a:srcRect r="14688"/>
            <a:stretch>
              <a:fillRect/>
            </a:stretch>
          </p:blipFill>
          <p:spPr>
            <a:xfrm>
              <a:off x="1737" y="1770"/>
              <a:ext cx="6957" cy="61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45" name="文本框 112644"/>
            <p:cNvSpPr txBox="1"/>
            <p:nvPr/>
          </p:nvSpPr>
          <p:spPr>
            <a:xfrm>
              <a:off x="1437" y="8727"/>
              <a:ext cx="8013" cy="628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卧有患者床铺近侧大单 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478905" y="1412875"/>
            <a:ext cx="4897755" cy="4719320"/>
            <a:chOff x="10203" y="1923"/>
            <a:chExt cx="7713" cy="7432"/>
          </a:xfrm>
        </p:grpSpPr>
        <p:pic>
          <p:nvPicPr>
            <p:cNvPr id="112644" name="图片框 1036"/>
            <p:cNvPicPr>
              <a:picLocks noChangeAspect="1"/>
            </p:cNvPicPr>
            <p:nvPr/>
          </p:nvPicPr>
          <p:blipFill>
            <a:blip r:embed="rId2"/>
            <a:srcRect r="10117"/>
            <a:stretch>
              <a:fillRect/>
            </a:stretch>
          </p:blipFill>
          <p:spPr>
            <a:xfrm>
              <a:off x="10203" y="1923"/>
              <a:ext cx="7107" cy="60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46" name="文本框 112645"/>
            <p:cNvSpPr txBox="1"/>
            <p:nvPr/>
          </p:nvSpPr>
          <p:spPr>
            <a:xfrm>
              <a:off x="10660" y="8727"/>
              <a:ext cx="7257" cy="628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卧有患者床铺对侧中单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二、卧有患者床的更换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211705" y="2060575"/>
            <a:ext cx="74980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第五节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压疮的预防与护理</a:t>
            </a:r>
            <a:endParaRPr 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Text Box 2"/>
          <p:cNvSpPr txBox="1">
            <a:spLocks noChangeArrowheads="1"/>
          </p:cNvSpPr>
          <p:nvPr/>
        </p:nvSpPr>
        <p:spPr bwMode="auto">
          <a:xfrm>
            <a:off x="1703070" y="1270000"/>
            <a:ext cx="8477885" cy="1476375"/>
          </a:xfrm>
          <a:prstGeom prst="rect">
            <a:avLst/>
          </a:prstGeom>
          <a:solidFill>
            <a:srgbClr val="99CCFF">
              <a:alpha val="6000"/>
            </a:srgbClr>
          </a:solidFill>
          <a:ln w="12700">
            <a:solidFill>
              <a:srgbClr val="66CCFF"/>
            </a:solidFill>
            <a:miter lim="800000"/>
          </a:ln>
          <a:effectLst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压疮的概念</a:t>
            </a:r>
            <a:endParaRPr lang="zh-CN" altLang="en-US" sz="1800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rgbClr val="4D4D4D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zh-CN" altLang="en-US" sz="1800" b="1" u="sng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局部</a:t>
            </a:r>
            <a:r>
              <a:rPr lang="zh-CN" altLang="en-US" sz="1800" b="1" dirty="0">
                <a:solidFill>
                  <a:srgbClr val="4D4D4D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组织</a:t>
            </a:r>
            <a:r>
              <a:rPr lang="zh-CN" altLang="en-US" sz="1800" b="1" u="sng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长期</a:t>
            </a:r>
            <a:r>
              <a:rPr lang="zh-CN" altLang="en-US" sz="1800" b="1" u="sng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受压</a:t>
            </a:r>
            <a:r>
              <a:rPr lang="zh-CN" altLang="en-US" sz="1800" b="1" dirty="0">
                <a:solidFill>
                  <a:srgbClr val="4D4D4D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，血液循环障碍，发生持续缺血、缺氧，营养不良而致的软组织</a:t>
            </a:r>
            <a:r>
              <a:rPr lang="zh-CN" altLang="en-US" sz="1800" b="1" u="sng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溃烂</a:t>
            </a:r>
            <a:r>
              <a:rPr lang="zh-CN" altLang="en-US" sz="1800" b="1" dirty="0">
                <a:solidFill>
                  <a:srgbClr val="4D4D4D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1800" b="1" u="sng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坏死</a:t>
            </a:r>
            <a:r>
              <a:rPr lang="zh-CN" altLang="en-US" sz="1800" b="1" dirty="0">
                <a:solidFill>
                  <a:srgbClr val="4D4D4D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。　</a:t>
            </a:r>
            <a:endParaRPr lang="zh-CN" altLang="en-US" sz="1800" b="1" dirty="0">
              <a:solidFill>
                <a:srgbClr val="4D4D4D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1703070" y="3430270"/>
            <a:ext cx="84836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buBlip>
                <a:blip r:embed="rId1"/>
              </a:buBlip>
            </a:pPr>
            <a:r>
              <a:rPr lang="zh-CN" altLang="en-US" sz="1800" b="1" dirty="0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压疮最早称为褥疮</a:t>
            </a:r>
            <a:r>
              <a:rPr lang="en-US" altLang="zh-CN" sz="1800" b="1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800" b="1" dirty="0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来源于拉丁文“</a:t>
            </a:r>
            <a:r>
              <a:rPr lang="en-US" altLang="zh-CN" sz="1800" b="1" err="1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decub</a:t>
            </a:r>
            <a:r>
              <a:rPr lang="en-US" altLang="zh-CN" sz="1800" b="1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 sz="1800" b="1" dirty="0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意为“躺下”</a:t>
            </a:r>
            <a:endParaRPr lang="zh-CN" altLang="en-US" sz="1800" dirty="0">
              <a:solidFill>
                <a:srgbClr val="CC33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1703070" y="4581525"/>
            <a:ext cx="85471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buBlip>
                <a:blip r:embed="rId1"/>
              </a:buBlip>
            </a:pPr>
            <a:r>
              <a:rPr lang="zh-CN" altLang="en-US" sz="1800" b="1" dirty="0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目前倾向于将褥疮改称为“压力性溃疡”</a:t>
            </a:r>
            <a:endParaRPr lang="zh-CN" altLang="en-US" sz="1800" b="1" dirty="0">
              <a:solidFill>
                <a:srgbClr val="CC33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6793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>
                                            <p:txEl>
                                              <p:charRg st="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167938">
                                            <p:txEl>
                                              <p:charRg st="6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 animBg="1" build="p"/>
      <p:bldP spid="167939" grpId="0" bldLvl="0" animBg="1"/>
      <p:bldP spid="167940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702435" y="1557020"/>
            <a:ext cx="5288915" cy="1814830"/>
            <a:chOff x="1549" y="2225"/>
            <a:chExt cx="8329" cy="2858"/>
          </a:xfrm>
        </p:grpSpPr>
        <p:sp>
          <p:nvSpPr>
            <p:cNvPr id="169986" name="Text Box 2"/>
            <p:cNvSpPr txBox="1">
              <a:spLocks noChangeArrowheads="1"/>
            </p:cNvSpPr>
            <p:nvPr/>
          </p:nvSpPr>
          <p:spPr bwMode="auto">
            <a:xfrm>
              <a:off x="1549" y="3132"/>
              <a:ext cx="2493" cy="74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500" b="1" dirty="0">
                  <a:solidFill>
                    <a:srgbClr val="C0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主要原因</a:t>
              </a:r>
              <a:endParaRPr lang="zh-CN" altLang="en-US" sz="2500" b="1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9989" name="Text Box 5"/>
            <p:cNvSpPr txBox="1">
              <a:spLocks noChangeArrowheads="1"/>
            </p:cNvSpPr>
            <p:nvPr/>
          </p:nvSpPr>
          <p:spPr bwMode="auto">
            <a:xfrm>
              <a:off x="5288" y="2225"/>
              <a:ext cx="4590" cy="285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CC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压力</a:t>
              </a:r>
              <a:endParaRPr lang="zh-CN" altLang="en-US" sz="20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80000"/>
                </a:lnSpc>
                <a:spcBef>
                  <a:spcPts val="0"/>
                </a:spcBef>
              </a:pPr>
              <a:endParaRPr lang="zh-CN" altLang="en-US" sz="20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CC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摩擦力</a:t>
              </a:r>
              <a:endParaRPr lang="zh-CN" altLang="en-US" sz="20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>
                <a:lnSpc>
                  <a:spcPct val="80000"/>
                </a:lnSpc>
                <a:spcBef>
                  <a:spcPts val="0"/>
                </a:spcBef>
              </a:pPr>
              <a:endParaRPr lang="zh-CN" altLang="en-US" sz="20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CC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剪切力及潮湿</a:t>
              </a:r>
              <a:endParaRPr lang="zh-CN" altLang="en-US" sz="20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9988" name="AutoShape 4"/>
            <p:cNvSpPr/>
            <p:nvPr/>
          </p:nvSpPr>
          <p:spPr>
            <a:xfrm>
              <a:off x="4330" y="2364"/>
              <a:ext cx="966" cy="2400"/>
            </a:xfrm>
            <a:prstGeom prst="leftBrace">
              <a:avLst>
                <a:gd name="adj1" fmla="val 124088"/>
                <a:gd name="adj2" fmla="val 50000"/>
              </a:avLst>
            </a:prstGeom>
            <a:noFill/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9990" name="Text Box 6"/>
          <p:cNvSpPr txBox="1">
            <a:spLocks noChangeArrowheads="1"/>
          </p:cNvSpPr>
          <p:nvPr/>
        </p:nvSpPr>
        <p:spPr bwMode="auto">
          <a:xfrm>
            <a:off x="1597025" y="5013325"/>
            <a:ext cx="1609090" cy="475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500" b="1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促发原因</a:t>
            </a:r>
            <a:endParaRPr lang="zh-CN" altLang="en-US" sz="2500" b="1" dirty="0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75685" y="4343400"/>
            <a:ext cx="2684780" cy="1814830"/>
            <a:chOff x="7022" y="7215"/>
            <a:chExt cx="4228" cy="2858"/>
          </a:xfrm>
        </p:grpSpPr>
        <p:sp>
          <p:nvSpPr>
            <p:cNvPr id="169991" name="AutoShape 7"/>
            <p:cNvSpPr/>
            <p:nvPr/>
          </p:nvSpPr>
          <p:spPr>
            <a:xfrm>
              <a:off x="7022" y="7431"/>
              <a:ext cx="978" cy="2450"/>
            </a:xfrm>
            <a:prstGeom prst="leftBrace">
              <a:avLst>
                <a:gd name="adj1" fmla="val 118489"/>
                <a:gd name="adj2" fmla="val 50000"/>
              </a:avLst>
            </a:prstGeom>
            <a:noFill/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9992" name="Text Box 8"/>
            <p:cNvSpPr txBox="1">
              <a:spLocks noChangeArrowheads="1"/>
            </p:cNvSpPr>
            <p:nvPr/>
          </p:nvSpPr>
          <p:spPr bwMode="auto">
            <a:xfrm>
              <a:off x="8088" y="7215"/>
              <a:ext cx="3162" cy="285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CC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物理因素刺激</a:t>
              </a:r>
              <a:endParaRPr lang="zh-CN" altLang="en-US" sz="20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80000"/>
                </a:lnSpc>
                <a:spcBef>
                  <a:spcPts val="0"/>
                </a:spcBef>
              </a:pPr>
              <a:endParaRPr lang="zh-CN" altLang="en-US" sz="20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CC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全身营养不良</a:t>
              </a:r>
              <a:endParaRPr lang="zh-CN" altLang="en-US" sz="20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80000"/>
                </a:lnSpc>
                <a:spcBef>
                  <a:spcPts val="0"/>
                </a:spcBef>
              </a:pPr>
              <a:endParaRPr lang="zh-CN" altLang="en-US" sz="20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CC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年龄</a:t>
              </a:r>
              <a:endParaRPr lang="zh-CN" altLang="en-US" sz="20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18797" name="图片 118796" descr="20084169130568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6360" y="1772920"/>
            <a:ext cx="2266315" cy="4345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一、压疮的评估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7" name="Text Box 3"/>
          <p:cNvSpPr txBox="1"/>
          <p:nvPr/>
        </p:nvSpPr>
        <p:spPr>
          <a:xfrm>
            <a:off x="3251200" y="2514600"/>
            <a:ext cx="660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22935" y="1917700"/>
            <a:ext cx="6315075" cy="3443605"/>
            <a:chOff x="75" y="2280"/>
            <a:chExt cx="9945" cy="5423"/>
          </a:xfrm>
        </p:grpSpPr>
        <p:sp>
          <p:nvSpPr>
            <p:cNvPr id="175108" name="Text Box 4"/>
            <p:cNvSpPr txBox="1">
              <a:spLocks noChangeArrowheads="1"/>
            </p:cNvSpPr>
            <p:nvPr/>
          </p:nvSpPr>
          <p:spPr bwMode="auto">
            <a:xfrm>
              <a:off x="188" y="2280"/>
              <a:ext cx="7200" cy="6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（一）压疮发生的原因</a:t>
              </a:r>
              <a:endParaRPr lang="zh-CN" altLang="en-US" sz="20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5112" name="Text Box 8"/>
            <p:cNvSpPr txBox="1">
              <a:spLocks noChangeArrowheads="1"/>
            </p:cNvSpPr>
            <p:nvPr/>
          </p:nvSpPr>
          <p:spPr bwMode="auto">
            <a:xfrm>
              <a:off x="188" y="3228"/>
              <a:ext cx="9755" cy="6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sz="2000" b="1">
                  <a:solidFill>
                    <a:srgbClr val="0099FF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</a:t>
              </a:r>
              <a:r>
                <a:rPr lang="zh-CN" altLang="en-US" sz="2000" b="1" dirty="0">
                  <a:solidFill>
                    <a:srgbClr val="0099FF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压 力  　  </a:t>
              </a:r>
              <a:r>
                <a:rPr lang="zh-CN" altLang="en-US" sz="2000" b="1" u="sng" dirty="0">
                  <a:solidFill>
                    <a:srgbClr val="990033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持续性垂直压力</a:t>
              </a:r>
              <a:r>
                <a:rPr lang="zh-CN" altLang="en-US" sz="2000" b="1" dirty="0">
                  <a:solidFill>
                    <a:srgbClr val="0099FF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是引起压疮的</a:t>
              </a:r>
              <a:r>
                <a:rPr lang="zh-CN" altLang="en-US" sz="2000" b="1" dirty="0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最主要</a:t>
              </a:r>
              <a:r>
                <a:rPr lang="zh-CN" altLang="en-US" sz="2000" b="1" dirty="0">
                  <a:solidFill>
                    <a:srgbClr val="0099FF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原因。</a:t>
              </a:r>
              <a:endParaRPr lang="zh-CN" altLang="en-US" sz="2000" b="1" dirty="0">
                <a:solidFill>
                  <a:srgbClr val="0099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5113" name="Text Box 9"/>
            <p:cNvSpPr txBox="1">
              <a:spLocks noChangeArrowheads="1"/>
            </p:cNvSpPr>
            <p:nvPr/>
          </p:nvSpPr>
          <p:spPr bwMode="auto">
            <a:xfrm>
              <a:off x="188" y="4303"/>
              <a:ext cx="9832" cy="111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r>
                <a:rPr lang="en-US" sz="2000" b="1">
                  <a:solidFill>
                    <a:srgbClr val="CC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</a:t>
              </a:r>
              <a:r>
                <a:rPr lang="zh-CN" altLang="en-US" sz="2000" b="1" dirty="0">
                  <a:solidFill>
                    <a:srgbClr val="CC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摩 擦 力  　两物体接触且分向不同方向移动时所形成的力量。</a:t>
              </a:r>
              <a:endParaRPr lang="zh-CN" altLang="en-US" sz="2000" b="1" dirty="0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5114" name="Text Box 10"/>
            <p:cNvSpPr txBox="1">
              <a:spLocks noChangeArrowheads="1"/>
            </p:cNvSpPr>
            <p:nvPr/>
          </p:nvSpPr>
          <p:spPr bwMode="auto">
            <a:xfrm>
              <a:off x="75" y="5863"/>
              <a:ext cx="9638" cy="184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66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</a:t>
              </a:r>
              <a:r>
                <a:rPr lang="zh-CN" altLang="en-US" sz="2000" b="1" dirty="0">
                  <a:solidFill>
                    <a:srgbClr val="66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剪 力  　是两层组织相邻表面间的滑行</a:t>
              </a:r>
              <a:r>
                <a:rPr lang="en-US" altLang="zh-CN" sz="2000" b="1">
                  <a:solidFill>
                    <a:srgbClr val="66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zh-CN" altLang="en-US" sz="2000" b="1" dirty="0">
                  <a:solidFill>
                    <a:srgbClr val="66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产生进行性的相对移   位所引起。</a:t>
              </a:r>
              <a:endParaRPr lang="zh-CN" altLang="en-US" sz="2000" b="1" dirty="0">
                <a:solidFill>
                  <a:srgbClr val="66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spcBef>
                  <a:spcPct val="50000"/>
                </a:spcBef>
                <a:buSzPct val="80000"/>
                <a:buFont typeface="Wingdings" panose="05000000000000000000" pitchFamily="2" charset="2"/>
                <a:buChar char="l"/>
              </a:pPr>
              <a:r>
                <a:rPr lang="zh-CN" altLang="en-US" sz="2000" b="1" dirty="0">
                  <a:solidFill>
                    <a:srgbClr val="66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由压力和摩擦力综合而成，与</a:t>
              </a:r>
              <a:r>
                <a:rPr lang="zh-CN" altLang="en-US" sz="2000" b="1" dirty="0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体位</a:t>
              </a:r>
              <a:r>
                <a:rPr lang="zh-CN" altLang="en-US" sz="2000" b="1" dirty="0">
                  <a:solidFill>
                    <a:srgbClr val="66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有密切的关系。</a:t>
              </a:r>
              <a:endParaRPr lang="zh-CN" altLang="en-US" sz="2000" b="1" dirty="0">
                <a:solidFill>
                  <a:srgbClr val="66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一、压疮的评估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7176135" y="2564765"/>
            <a:ext cx="4684395" cy="2822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知识目标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能力目标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素质目标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1183005" y="3935730"/>
            <a:ext cx="2635250" cy="23533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了解口腔护理的适应证、目的和注意事项，晨晚间护理的目的及内容。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掌握压疮发生的原因及易发部位，压疮的预防措施。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掌握常用漱口溶液的种类及其作用。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17010"/>
            <a:ext cx="2655570" cy="26765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学会用所学的知识和方法对患者进行口腔护理、卧床患者更换床的操作技术，操作过程中注重与患者的互动。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能够运用所学的知识做好患者的床上洗发、床上擦浴以及背部按摩的操作技术，操作过程中尊重、关爱患者。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17010"/>
            <a:ext cx="2618105" cy="106045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在清洁护理过程中关爱患者，培养沟通、合作、评判性思维能力。</a:t>
            </a:r>
            <a:endParaRPr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6142" name="Picture 14" descr="718974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1002665"/>
            <a:ext cx="1016000" cy="8953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6130" name="AutoShape 2"/>
          <p:cNvSpPr>
            <a:spLocks noChangeArrowheads="1"/>
          </p:cNvSpPr>
          <p:nvPr/>
        </p:nvSpPr>
        <p:spPr bwMode="auto">
          <a:xfrm flipH="1">
            <a:off x="304800" y="584200"/>
            <a:ext cx="11887200" cy="1919817"/>
          </a:xfrm>
          <a:prstGeom prst="wedgeEllipseCallout">
            <a:avLst>
              <a:gd name="adj1" fmla="val -5861"/>
              <a:gd name="adj2" fmla="val 69731"/>
            </a:avLst>
          </a:prstGeom>
          <a:noFill/>
          <a:ln w="9525">
            <a:noFill/>
            <a:miter lim="800000"/>
          </a:ln>
          <a:effectLst/>
        </p:spPr>
        <p:txBody>
          <a:bodyPr/>
          <a:p>
            <a:pPr>
              <a:spcBef>
                <a:spcPct val="50000"/>
              </a:spcBef>
            </a:pP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4978400" y="5825490"/>
            <a:ext cx="2305051" cy="583565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  <a:effectLst>
            <a:outerShdw dist="107763" dir="8100000" algn="ctr" rotWithShape="0">
              <a:schemeClr val="bg2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半坐卧位</a:t>
            </a:r>
            <a:endParaRPr lang="zh-CN" altLang="en-US" b="1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6144" name="Rectangle 16"/>
          <p:cNvSpPr>
            <a:spLocks noChangeArrowheads="1"/>
          </p:cNvSpPr>
          <p:nvPr/>
        </p:nvSpPr>
        <p:spPr bwMode="auto">
          <a:xfrm>
            <a:off x="1494155" y="1176020"/>
            <a:ext cx="6215380" cy="475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r>
              <a:rPr lang="zh-CN" altLang="en-US" sz="2500" b="1" dirty="0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哪种卧位易产生剪力而发生压疮，为什么？</a:t>
            </a:r>
            <a:endParaRPr lang="zh-CN" altLang="en-US" sz="2500" b="1" dirty="0">
              <a:solidFill>
                <a:srgbClr val="CC33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29690" y="1689735"/>
            <a:ext cx="9245600" cy="3971925"/>
            <a:chOff x="2320" y="3000"/>
            <a:chExt cx="14560" cy="6255"/>
          </a:xfrm>
        </p:grpSpPr>
        <p:pic>
          <p:nvPicPr>
            <p:cNvPr id="176131" name="Picture 3" descr="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20" y="3000"/>
              <a:ext cx="14560" cy="55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6138" name="Rectangle 10"/>
            <p:cNvSpPr>
              <a:spLocks noChangeArrowheads="1"/>
            </p:cNvSpPr>
            <p:nvPr/>
          </p:nvSpPr>
          <p:spPr bwMode="auto">
            <a:xfrm>
              <a:off x="11527" y="8337"/>
              <a:ext cx="2217" cy="91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pPr algn="ctr"/>
              <a:r>
                <a:rPr lang="zh-CN" altLang="en-US" b="1" dirty="0">
                  <a:solidFill>
                    <a:srgbClr val="008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摩擦力</a:t>
              </a:r>
              <a:endParaRPr lang="zh-CN" altLang="en-US" b="1" dirty="0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6140" name="Rectangle 12"/>
            <p:cNvSpPr>
              <a:spLocks noChangeArrowheads="1"/>
            </p:cNvSpPr>
            <p:nvPr/>
          </p:nvSpPr>
          <p:spPr bwMode="auto">
            <a:xfrm>
              <a:off x="10856" y="5463"/>
              <a:ext cx="1574" cy="91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pPr algn="ctr"/>
              <a:r>
                <a:rPr lang="zh-CN" altLang="en-US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压力</a:t>
              </a:r>
              <a:endPara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6141" name="Oval 13"/>
            <p:cNvSpPr/>
            <p:nvPr/>
          </p:nvSpPr>
          <p:spPr>
            <a:xfrm>
              <a:off x="3250" y="7580"/>
              <a:ext cx="1967" cy="907"/>
            </a:xfrm>
            <a:prstGeom prst="ellipse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76151" name="Picture 23" descr="Cristal_Intense_068"/>
            <p:cNvPicPr>
              <a:picLocks noChangeAspect="1"/>
            </p:cNvPicPr>
            <p:nvPr/>
          </p:nvPicPr>
          <p:blipFill>
            <a:blip r:embed="rId3"/>
            <a:srcRect t="18750" b="12500"/>
            <a:stretch>
              <a:fillRect/>
            </a:stretch>
          </p:blipFill>
          <p:spPr>
            <a:xfrm rot="7849972">
              <a:off x="12720" y="6120"/>
              <a:ext cx="1120" cy="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6154" name="Picture 26" descr="Cristal_Intense_068"/>
            <p:cNvPicPr>
              <a:picLocks noChangeAspect="1"/>
            </p:cNvPicPr>
            <p:nvPr/>
          </p:nvPicPr>
          <p:blipFill>
            <a:blip r:embed="rId3"/>
            <a:srcRect t="18750" b="12500"/>
            <a:stretch>
              <a:fillRect/>
            </a:stretch>
          </p:blipFill>
          <p:spPr>
            <a:xfrm rot="7849972">
              <a:off x="11760" y="7080"/>
              <a:ext cx="1120" cy="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6155" name="Picture 27" descr="Cristal_Intense_068"/>
            <p:cNvPicPr>
              <a:picLocks noChangeAspect="1"/>
            </p:cNvPicPr>
            <p:nvPr/>
          </p:nvPicPr>
          <p:blipFill>
            <a:blip r:embed="rId4"/>
            <a:srcRect t="12500" b="18750"/>
            <a:stretch>
              <a:fillRect/>
            </a:stretch>
          </p:blipFill>
          <p:spPr>
            <a:xfrm>
              <a:off x="10560" y="7640"/>
              <a:ext cx="1120" cy="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6156" name="Picture 28" descr="Cristal_Intense_069"/>
            <p:cNvPicPr>
              <a:picLocks noChangeAspect="1"/>
            </p:cNvPicPr>
            <p:nvPr/>
          </p:nvPicPr>
          <p:blipFill>
            <a:blip r:embed="rId5"/>
            <a:srcRect t="12500" b="6250"/>
            <a:stretch>
              <a:fillRect/>
            </a:stretch>
          </p:blipFill>
          <p:spPr>
            <a:xfrm>
              <a:off x="10560" y="8280"/>
              <a:ext cx="1120" cy="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6158" name="Picture 30" descr="Cristal_Intense_069"/>
            <p:cNvPicPr>
              <a:picLocks noChangeAspect="1"/>
            </p:cNvPicPr>
            <p:nvPr/>
          </p:nvPicPr>
          <p:blipFill>
            <a:blip r:embed="rId5"/>
            <a:srcRect t="12500" b="6250"/>
            <a:stretch>
              <a:fillRect/>
            </a:stretch>
          </p:blipFill>
          <p:spPr>
            <a:xfrm rot="-2760304">
              <a:off x="11760" y="7880"/>
              <a:ext cx="1120" cy="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6159" name="Picture 31" descr="Cristal_Intense_067"/>
            <p:cNvPicPr>
              <a:picLocks noChangeAspect="1"/>
            </p:cNvPicPr>
            <p:nvPr/>
          </p:nvPicPr>
          <p:blipFill>
            <a:blip r:embed="rId6"/>
            <a:srcRect l="12500" r="12500"/>
            <a:stretch>
              <a:fillRect/>
            </a:stretch>
          </p:blipFill>
          <p:spPr>
            <a:xfrm>
              <a:off x="11520" y="6360"/>
              <a:ext cx="480" cy="11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" name="Title 6"/>
          <p:cNvSpPr txBox="1"/>
          <p:nvPr>
            <p:custDataLst>
              <p:tags r:id="rId7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一、压疮的评估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430530" y="1682750"/>
            <a:ext cx="6690360" cy="3800475"/>
            <a:chOff x="452" y="1746"/>
            <a:chExt cx="10536" cy="5985"/>
          </a:xfrm>
        </p:grpSpPr>
        <p:sp>
          <p:nvSpPr>
            <p:cNvPr id="178180" name="Text Box 4"/>
            <p:cNvSpPr txBox="1">
              <a:spLocks noChangeArrowheads="1"/>
            </p:cNvSpPr>
            <p:nvPr/>
          </p:nvSpPr>
          <p:spPr bwMode="auto">
            <a:xfrm>
              <a:off x="565" y="1746"/>
              <a:ext cx="7200" cy="6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促发因素</a:t>
              </a:r>
              <a:endParaRPr lang="zh-CN" altLang="en-US" sz="20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8181" name="Text Box 5"/>
            <p:cNvSpPr txBox="1">
              <a:spLocks noChangeArrowheads="1"/>
            </p:cNvSpPr>
            <p:nvPr/>
          </p:nvSpPr>
          <p:spPr bwMode="auto">
            <a:xfrm>
              <a:off x="452" y="2966"/>
              <a:ext cx="9990" cy="13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en-US" sz="2000" b="1">
                  <a:solidFill>
                    <a:schemeClr val="hlink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1.理化因素刺激性 </a:t>
              </a:r>
              <a:endParaRPr lang="en-US" altLang="en-US" sz="2000" b="1">
                <a:solidFill>
                  <a:schemeClr val="hlink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99FF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如皮肤经常受到潮湿及排泄物等的刺激</a:t>
              </a:r>
              <a:endParaRPr lang="zh-CN" altLang="en-US" sz="2000" b="1" dirty="0">
                <a:solidFill>
                  <a:srgbClr val="0099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8182" name="Text Box 6"/>
            <p:cNvSpPr txBox="1">
              <a:spLocks noChangeArrowheads="1"/>
            </p:cNvSpPr>
            <p:nvPr/>
          </p:nvSpPr>
          <p:spPr bwMode="auto">
            <a:xfrm>
              <a:off x="452" y="4913"/>
              <a:ext cx="10537" cy="15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 algn="just">
                <a:lnSpc>
                  <a:spcPct val="150000"/>
                </a:lnSpc>
              </a:pPr>
              <a:r>
                <a:rPr lang="en-US" altLang="en-US" sz="2000" b="1">
                  <a:solidFill>
                    <a:srgbClr val="CC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2.全身营养不良 </a:t>
              </a:r>
              <a:r>
                <a:rPr lang="zh-CN" altLang="en-US" sz="2000" b="1" dirty="0">
                  <a:solidFill>
                    <a:srgbClr val="CC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　　　　　　　　　　　　　　　　　　</a:t>
              </a:r>
              <a:endParaRPr lang="zh-CN" altLang="en-US" sz="2000" b="1" dirty="0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99FF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常见于年老体弱、水肿、长期发热、昏迷、瘫痪等患者</a:t>
              </a:r>
              <a:endParaRPr lang="zh-CN" altLang="en-US" sz="2000" b="1" dirty="0">
                <a:solidFill>
                  <a:srgbClr val="0099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8183" name="Text Box 7"/>
            <p:cNvSpPr txBox="1">
              <a:spLocks noChangeArrowheads="1"/>
            </p:cNvSpPr>
            <p:nvPr/>
          </p:nvSpPr>
          <p:spPr bwMode="auto">
            <a:xfrm>
              <a:off x="452" y="7103"/>
              <a:ext cx="8160" cy="6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en-US" sz="2000" b="1">
                  <a:solidFill>
                    <a:schemeClr val="hlink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3.年龄</a:t>
              </a:r>
              <a:r>
                <a:rPr lang="zh-CN" altLang="en-US" sz="2000" b="1" dirty="0">
                  <a:solidFill>
                    <a:schemeClr val="hlink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　　　　　　　　　　　　　　　　　　</a:t>
              </a:r>
              <a:endParaRPr lang="zh-CN" altLang="en-US" sz="2000" b="1" dirty="0">
                <a:solidFill>
                  <a:schemeClr val="hlink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一、压疮的评估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7031990" y="2132965"/>
            <a:ext cx="4686935" cy="30403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48970" y="1915795"/>
            <a:ext cx="5991860" cy="3204210"/>
            <a:chOff x="1022" y="3017"/>
            <a:chExt cx="9436" cy="5046"/>
          </a:xfrm>
        </p:grpSpPr>
        <p:sp>
          <p:nvSpPr>
            <p:cNvPr id="179202" name="Text Box 2"/>
            <p:cNvSpPr txBox="1">
              <a:spLocks noChangeArrowheads="1"/>
            </p:cNvSpPr>
            <p:nvPr/>
          </p:nvSpPr>
          <p:spPr bwMode="auto">
            <a:xfrm>
              <a:off x="1022" y="4251"/>
              <a:ext cx="6862" cy="6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  <a:buSzPct val="90000"/>
              </a:pPr>
              <a:r>
                <a:rPr lang="zh-CN" altLang="en-US" sz="2000" b="1" dirty="0">
                  <a:solidFill>
                    <a:srgbClr val="CC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好发于骨骼隆起处</a:t>
              </a:r>
              <a:endParaRPr lang="zh-CN" altLang="en-US" sz="2000" b="1" dirty="0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9203" name="Text Box 3"/>
            <p:cNvSpPr txBox="1">
              <a:spLocks noChangeArrowheads="1"/>
            </p:cNvSpPr>
            <p:nvPr/>
          </p:nvSpPr>
          <p:spPr bwMode="auto">
            <a:xfrm>
              <a:off x="1022" y="7435"/>
              <a:ext cx="9436" cy="6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  <a:buSzPct val="90000"/>
              </a:pPr>
              <a:r>
                <a:rPr lang="zh-CN" altLang="en-US" sz="2000" b="1" dirty="0">
                  <a:solidFill>
                    <a:srgbClr val="CC33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发生部位与患者的体位密切相关</a:t>
              </a:r>
              <a:endParaRPr lang="zh-CN" altLang="en-US" sz="2000" b="1" dirty="0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9204" name="Text Box 4"/>
            <p:cNvSpPr txBox="1">
              <a:spLocks noChangeArrowheads="1"/>
            </p:cNvSpPr>
            <p:nvPr/>
          </p:nvSpPr>
          <p:spPr bwMode="auto">
            <a:xfrm>
              <a:off x="1022" y="3017"/>
              <a:ext cx="6701" cy="6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压疮的好发部位</a:t>
              </a:r>
              <a:endParaRPr lang="zh-CN" altLang="en-US" sz="20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6983" name="AutoShape 5"/>
            <p:cNvSpPr/>
            <p:nvPr/>
          </p:nvSpPr>
          <p:spPr>
            <a:xfrm>
              <a:off x="1022" y="5485"/>
              <a:ext cx="8723" cy="1344"/>
            </a:xfrm>
            <a:prstGeom prst="wedgeRoundRectCallout">
              <a:avLst>
                <a:gd name="adj1" fmla="val 2667"/>
                <a:gd name="adj2" fmla="val -32019"/>
                <a:gd name="adj3" fmla="val 16667"/>
              </a:avLst>
            </a:prstGeom>
            <a:noFill/>
            <a:ln w="9525">
              <a:noFill/>
            </a:ln>
          </p:spPr>
          <p:txBody>
            <a:bodyPr/>
            <a:p>
              <a:pPr algn="just">
                <a:lnSpc>
                  <a:spcPct val="150000"/>
                </a:lnSpc>
                <a:buSzPct val="90000"/>
                <a:buFont typeface="Wingdings" panose="05000000000000000000" pitchFamily="2" charset="2"/>
              </a:pPr>
              <a:r>
                <a:rPr lang="en-US" altLang="zh-CN" sz="2000" b="1">
                  <a:solidFill>
                    <a:srgbClr val="0099FF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 sz="2000" b="1" dirty="0">
                  <a:solidFill>
                    <a:srgbClr val="0099FF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缺乏脂肪组织保护、无肌肉包裹或肌层较薄</a:t>
              </a:r>
              <a:endParaRPr lang="zh-CN" altLang="en-US" sz="2000" b="1" dirty="0">
                <a:solidFill>
                  <a:srgbClr val="0099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just">
                <a:lnSpc>
                  <a:spcPct val="150000"/>
                </a:lnSpc>
                <a:buSzPct val="90000"/>
                <a:buFont typeface="Wingdings" panose="05000000000000000000" pitchFamily="2" charset="2"/>
              </a:pPr>
              <a:r>
                <a:rPr lang="en-US" altLang="zh-CN" sz="2000" b="1">
                  <a:solidFill>
                    <a:srgbClr val="0099FF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 sz="2000" b="1" dirty="0">
                  <a:solidFill>
                    <a:srgbClr val="0099FF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受压</a:t>
              </a:r>
              <a:endParaRPr lang="zh-CN" altLang="en-US" sz="2000" b="1" dirty="0">
                <a:solidFill>
                  <a:srgbClr val="0099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一、压疮的评估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56045" y="2853055"/>
            <a:ext cx="51530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二、压疮的预防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5370" y="2417445"/>
            <a:ext cx="1212215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5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三避免</a:t>
            </a:r>
            <a:endParaRPr lang="zh-CN" altLang="en-US" sz="25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9989" name="Text Box 5"/>
          <p:cNvSpPr txBox="1">
            <a:spLocks noChangeArrowheads="1"/>
          </p:cNvSpPr>
          <p:nvPr/>
        </p:nvSpPr>
        <p:spPr bwMode="auto">
          <a:xfrm>
            <a:off x="2639484" y="2056977"/>
            <a:ext cx="2914651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+mn-lt"/>
                <a:ea typeface="+mn-lt"/>
                <a:sym typeface="+mn-ea"/>
              </a:rPr>
              <a:t>局部长期受压</a:t>
            </a:r>
            <a:endParaRPr lang="zh-CN" altLang="en-US" sz="2000" b="1" dirty="0">
              <a:solidFill>
                <a:srgbClr val="0070C0"/>
              </a:solidFill>
              <a:latin typeface="+mn-lt"/>
              <a:ea typeface="+mn-lt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+mn-lt"/>
                <a:ea typeface="+mn-lt"/>
                <a:sym typeface="+mn-ea"/>
              </a:rPr>
              <a:t>摩擦力和剪力</a:t>
            </a:r>
            <a:endParaRPr lang="zh-CN" altLang="en-US" sz="2000" b="1" dirty="0">
              <a:solidFill>
                <a:srgbClr val="0070C0"/>
              </a:solidFill>
              <a:latin typeface="+mn-lt"/>
              <a:ea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latin typeface="+mn-lt"/>
                <a:ea typeface="+mn-lt"/>
                <a:sym typeface="+mn-ea"/>
              </a:rPr>
              <a:t>局部刺激</a:t>
            </a:r>
            <a:endParaRPr lang="zh-CN" altLang="en-US" sz="2000" b="1" dirty="0">
              <a:solidFill>
                <a:srgbClr val="0070C0"/>
              </a:solidFill>
              <a:latin typeface="+mn-lt"/>
              <a:ea typeface="+mn-lt"/>
              <a:sym typeface="+mn-ea"/>
            </a:endParaRPr>
          </a:p>
        </p:txBody>
      </p:sp>
      <p:sp>
        <p:nvSpPr>
          <p:cNvPr id="169988" name="AutoShape 4"/>
          <p:cNvSpPr/>
          <p:nvPr/>
        </p:nvSpPr>
        <p:spPr>
          <a:xfrm>
            <a:off x="2239010" y="2098040"/>
            <a:ext cx="334645" cy="1115060"/>
          </a:xfrm>
          <a:prstGeom prst="leftBrace">
            <a:avLst>
              <a:gd name="adj1" fmla="val 124088"/>
              <a:gd name="adj2" fmla="val 50000"/>
            </a:avLst>
          </a:prstGeom>
          <a:noFill/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13885" y="1884680"/>
            <a:ext cx="3770630" cy="1656715"/>
            <a:chOff x="7290" y="1160"/>
            <a:chExt cx="5938" cy="2609"/>
          </a:xfrm>
        </p:grpSpPr>
        <p:sp>
          <p:nvSpPr>
            <p:cNvPr id="3" name="AutoShape 4"/>
            <p:cNvSpPr/>
            <p:nvPr>
              <p:custDataLst>
                <p:tags r:id="rId2"/>
              </p:custDataLst>
            </p:nvPr>
          </p:nvSpPr>
          <p:spPr>
            <a:xfrm>
              <a:off x="7290" y="1171"/>
              <a:ext cx="681" cy="2598"/>
            </a:xfrm>
            <a:prstGeom prst="leftBrace">
              <a:avLst>
                <a:gd name="adj1" fmla="val 124088"/>
                <a:gd name="adj2" fmla="val 50000"/>
              </a:avLst>
            </a:prstGeom>
            <a:noFill/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06" y="1160"/>
              <a:ext cx="5223" cy="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1.</a:t>
              </a:r>
              <a:r>
                <a:rPr lang="zh-CN" altLang="en-US" sz="1800" b="1" dirty="0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半坐卧位时防下滑 </a:t>
              </a:r>
              <a:endPara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2.</a:t>
              </a:r>
              <a:r>
                <a:rPr lang="zh-CN" altLang="en-US" sz="1800" b="1" dirty="0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正确更换体位           </a:t>
              </a:r>
              <a:endPara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3.</a:t>
              </a:r>
              <a:r>
                <a:rPr lang="zh-CN" altLang="en-US" sz="1800" b="1" dirty="0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正确使用便盆         </a:t>
              </a:r>
              <a:endPara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4.</a:t>
              </a:r>
              <a:r>
                <a:rPr lang="zh-CN" altLang="en-US" sz="1800" b="1" dirty="0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保持床单位清洁平整</a:t>
              </a:r>
              <a:endParaRPr lang="zh-CN" altLang="en-US" sz="1800"/>
            </a:p>
          </p:txBody>
        </p:sp>
      </p:grp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912495" y="4578985"/>
            <a:ext cx="1212215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5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三增加</a:t>
            </a:r>
            <a:endParaRPr lang="zh-CN" altLang="en-US" sz="25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68575" y="4218940"/>
            <a:ext cx="1691640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  <a:buSz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+mn-lt"/>
                <a:ea typeface="+mn-lt"/>
                <a:sym typeface="+mn-ea"/>
              </a:rPr>
              <a:t>局部血循环</a:t>
            </a:r>
            <a:endParaRPr lang="zh-CN" altLang="en-US" sz="2000" b="1" dirty="0">
              <a:solidFill>
                <a:srgbClr val="0070C0"/>
              </a:solidFill>
              <a:latin typeface="+mn-lt"/>
              <a:ea typeface="+mn-lt"/>
            </a:endParaRPr>
          </a:p>
          <a:p>
            <a:pPr>
              <a:spcBef>
                <a:spcPct val="50000"/>
              </a:spcBef>
              <a:buClrTx/>
              <a:buSz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+mn-lt"/>
                <a:ea typeface="+mn-lt"/>
                <a:sym typeface="+mn-ea"/>
              </a:rPr>
              <a:t>营养</a:t>
            </a:r>
            <a:endParaRPr lang="zh-CN" altLang="en-US" sz="2000" b="1" dirty="0">
              <a:solidFill>
                <a:srgbClr val="0070C0"/>
              </a:solidFill>
              <a:latin typeface="+mn-lt"/>
              <a:ea typeface="+mn-lt"/>
            </a:endParaRPr>
          </a:p>
          <a:p>
            <a:pPr>
              <a:spcBef>
                <a:spcPct val="50000"/>
              </a:spcBef>
              <a:buClrTx/>
              <a:buSz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+mn-lt"/>
                <a:ea typeface="+mn-lt"/>
                <a:sym typeface="+mn-ea"/>
              </a:rPr>
              <a:t>相关知识</a:t>
            </a:r>
            <a:endParaRPr lang="zh-CN" altLang="en-US" sz="2000" b="1" dirty="0">
              <a:solidFill>
                <a:srgbClr val="0070C0"/>
              </a:solidFill>
              <a:latin typeface="+mn-lt"/>
              <a:ea typeface="+mn-lt"/>
              <a:sym typeface="+mn-ea"/>
            </a:endParaRPr>
          </a:p>
        </p:txBody>
      </p:sp>
      <p:sp>
        <p:nvSpPr>
          <p:cNvPr id="9" name="AutoShape 4"/>
          <p:cNvSpPr/>
          <p:nvPr>
            <p:custDataLst>
              <p:tags r:id="rId5"/>
            </p:custDataLst>
          </p:nvPr>
        </p:nvSpPr>
        <p:spPr>
          <a:xfrm>
            <a:off x="2167890" y="4260215"/>
            <a:ext cx="334645" cy="1115060"/>
          </a:xfrm>
          <a:prstGeom prst="leftBrace">
            <a:avLst>
              <a:gd name="adj1" fmla="val 124088"/>
              <a:gd name="adj2" fmla="val 50000"/>
            </a:avLst>
          </a:prstGeom>
          <a:noFill/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09390" y="4002405"/>
            <a:ext cx="2190750" cy="783590"/>
            <a:chOff x="6879" y="5173"/>
            <a:chExt cx="3450" cy="1234"/>
          </a:xfrm>
        </p:grpSpPr>
        <p:sp>
          <p:nvSpPr>
            <p:cNvPr id="10" name="AutoShape 4"/>
            <p:cNvSpPr/>
            <p:nvPr>
              <p:custDataLst>
                <p:tags r:id="rId6"/>
              </p:custDataLst>
            </p:nvPr>
          </p:nvSpPr>
          <p:spPr>
            <a:xfrm>
              <a:off x="6879" y="5174"/>
              <a:ext cx="681" cy="1220"/>
            </a:xfrm>
            <a:prstGeom prst="leftBrace">
              <a:avLst>
                <a:gd name="adj1" fmla="val 124088"/>
                <a:gd name="adj2" fmla="val 50000"/>
              </a:avLst>
            </a:prstGeom>
            <a:noFill/>
            <a:ln w="952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Text Box 5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665" y="5173"/>
              <a:ext cx="2664" cy="123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 algn="l">
                <a:spcBef>
                  <a:spcPct val="50000"/>
                </a:spcBef>
                <a:buClrTx/>
                <a:buSzTx/>
                <a:buFontTx/>
              </a:pPr>
              <a:r>
                <a:rPr lang="en-US" altLang="zh-CN" sz="1800" b="1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1. 温水擦洗 </a:t>
              </a:r>
              <a:endParaRPr lang="en-US" altLang="zh-CN" sz="1800" b="1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l">
                <a:spcBef>
                  <a:spcPct val="50000"/>
                </a:spcBef>
                <a:buClrTx/>
                <a:buSzTx/>
                <a:buFontTx/>
              </a:pPr>
              <a:r>
                <a:rPr lang="en-US" altLang="zh-CN" sz="1800" b="1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2. </a:t>
              </a:r>
              <a:r>
                <a:rPr lang="zh-CN" altLang="en-US" sz="1800" b="1">
                  <a:solidFill>
                    <a:srgbClr val="0070C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局部按摩</a:t>
              </a:r>
              <a:endPara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607935" y="2348865"/>
            <a:ext cx="4214495" cy="299402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9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9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69988" grpId="0" bldLvl="0" animBg="1"/>
      <p:bldP spid="169988" grpId="1" animBg="1"/>
      <p:bldP spid="7" grpId="0"/>
      <p:bldP spid="7" grpId="1"/>
      <p:bldP spid="9" grpId="0" bldLvl="0" animBg="1"/>
      <p:bldP spid="9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2274" name="Text Box 2"/>
          <p:cNvSpPr txBox="1">
            <a:spLocks noChangeArrowheads="1"/>
          </p:cNvSpPr>
          <p:nvPr/>
        </p:nvSpPr>
        <p:spPr bwMode="auto">
          <a:xfrm>
            <a:off x="2061210" y="1063414"/>
            <a:ext cx="3073400" cy="475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buSzPct val="85000"/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手法按摩</a:t>
            </a:r>
            <a:endParaRPr lang="zh-CN" altLang="en-US" sz="2500" b="1" dirty="0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7150524" y="1063414"/>
            <a:ext cx="1770380" cy="475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>
              <a:buSzPct val="85000"/>
              <a:buFont typeface="Wingdings" panose="05000000000000000000" pitchFamily="2" charset="2"/>
            </a:pPr>
            <a:r>
              <a:rPr lang="zh-CN" altLang="en-US" sz="2500" b="1" dirty="0">
                <a:solidFill>
                  <a:srgbClr val="CC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电动按摩器</a:t>
            </a:r>
            <a:endParaRPr lang="zh-CN" altLang="en-US" sz="2500" b="1" dirty="0">
              <a:solidFill>
                <a:srgbClr val="CC33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1964691" y="2420197"/>
            <a:ext cx="2785533" cy="475615"/>
          </a:xfrm>
          <a:prstGeom prst="rect">
            <a:avLst/>
          </a:prstGeom>
          <a:solidFill>
            <a:srgbClr val="FFCC99">
              <a:alpha val="92000"/>
            </a:srgbClr>
          </a:solidFill>
          <a:ln w="9525">
            <a:noFill/>
            <a:miter lim="800000"/>
          </a:ln>
          <a:effectLst>
            <a:outerShdw dist="107763" dir="2700000" algn="ctr" rotWithShape="0">
              <a:schemeClr val="hlink">
                <a:alpha val="50000"/>
              </a:schemeClr>
            </a:outerShdw>
          </a:effectLst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500" b="1" dirty="0">
                <a:solidFill>
                  <a:srgbClr val="99003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全背按摩</a:t>
            </a:r>
            <a:endParaRPr lang="zh-CN" altLang="en-US" sz="2500" b="1" dirty="0">
              <a:solidFill>
                <a:srgbClr val="990033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2277" name="Text Box 5"/>
          <p:cNvSpPr txBox="1">
            <a:spLocks noChangeArrowheads="1"/>
          </p:cNvSpPr>
          <p:nvPr/>
        </p:nvSpPr>
        <p:spPr bwMode="auto">
          <a:xfrm>
            <a:off x="1964691" y="4054687"/>
            <a:ext cx="2785533" cy="475615"/>
          </a:xfrm>
          <a:prstGeom prst="rect">
            <a:avLst/>
          </a:prstGeom>
          <a:solidFill>
            <a:srgbClr val="FFCC99">
              <a:alpha val="92000"/>
            </a:srgbClr>
          </a:solidFill>
          <a:ln w="9525">
            <a:noFill/>
            <a:miter lim="800000"/>
          </a:ln>
          <a:effectLst>
            <a:outerShdw dist="107763" dir="2700000" algn="ctr" rotWithShape="0">
              <a:schemeClr val="hlink">
                <a:alpha val="50000"/>
              </a:scheme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500" b="1" dirty="0">
                <a:solidFill>
                  <a:srgbClr val="99003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局部按摩</a:t>
            </a:r>
            <a:endParaRPr lang="zh-CN" altLang="en-US" sz="2500" b="1" dirty="0">
              <a:solidFill>
                <a:srgbClr val="990033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2278" name="Picture 6" descr="200404130443525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4140" y="1700530"/>
            <a:ext cx="3660140" cy="4510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2279" name="Text Box 7"/>
          <p:cNvSpPr txBox="1">
            <a:spLocks noChangeArrowheads="1"/>
          </p:cNvSpPr>
          <p:nvPr/>
        </p:nvSpPr>
        <p:spPr bwMode="auto">
          <a:xfrm>
            <a:off x="1773555" y="5445125"/>
            <a:ext cx="5674995" cy="86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r>
              <a:rPr lang="zh-CN" altLang="en-US" sz="2500" b="1" dirty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</a:t>
            </a:r>
            <a:endParaRPr lang="zh-CN" altLang="en-US" sz="2500" b="1" dirty="0">
              <a:solidFill>
                <a:srgbClr val="FF33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500" b="1" dirty="0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有反应性充血的皮肤组织则不主张按摩 </a:t>
            </a:r>
            <a:endParaRPr lang="zh-CN" altLang="en-US" sz="2500" b="1" dirty="0">
              <a:solidFill>
                <a:srgbClr val="0000CC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二、压疮的预防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 bldLvl="0" animBg="1"/>
      <p:bldP spid="182274" grpId="1" bldLvl="0" animBg="1"/>
      <p:bldP spid="182275" grpId="0" bldLvl="0" animBg="1"/>
      <p:bldP spid="182276" grpId="0" bldLvl="0" animBg="1"/>
      <p:bldP spid="182277" grpId="0" bldLvl="0" animBg="1"/>
      <p:bldP spid="18227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3298" name="Text Box 2"/>
          <p:cNvSpPr txBox="1">
            <a:spLocks noChangeArrowheads="1"/>
          </p:cNvSpPr>
          <p:nvPr/>
        </p:nvSpPr>
        <p:spPr bwMode="auto">
          <a:xfrm>
            <a:off x="1295400" y="1132205"/>
            <a:ext cx="4254500" cy="6496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noAutofit/>
          </a:bodyPr>
          <a:p>
            <a:pPr marL="457200" indent="-457200">
              <a:buAutoNum type="arabicPeriod"/>
            </a:pPr>
            <a:r>
              <a:rPr lang="zh-CN" altLang="en-US" sz="2500" b="1" dirty="0">
                <a:solidFill>
                  <a:srgbClr val="0070C0"/>
                </a:solidFill>
                <a:latin typeface="+mj-lt"/>
                <a:ea typeface="+mj-lt"/>
              </a:rPr>
              <a:t>协助翻身：</a:t>
            </a:r>
            <a:endParaRPr lang="zh-CN" altLang="en-US" sz="2500" b="1" dirty="0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lt"/>
            </a:endParaRPr>
          </a:p>
          <a:p>
            <a:pPr marL="457200" indent="-457200">
              <a:buNone/>
            </a:pPr>
            <a:endParaRPr lang="zh-CN" altLang="en-US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buAutoNum type="arabicPeriod"/>
            </a:pPr>
            <a:endParaRPr lang="zh-CN" altLang="en-US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buNone/>
            </a:pPr>
            <a:endParaRPr lang="zh-CN" altLang="en-US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buNone/>
            </a:pPr>
            <a:endParaRPr lang="zh-CN" altLang="en-US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ClrTx/>
              <a:buSzTx/>
              <a:buFontTx/>
            </a:pPr>
            <a:r>
              <a:rPr lang="zh-CN" altLang="en-US" sz="2500" b="1" dirty="0">
                <a:solidFill>
                  <a:srgbClr val="0070C0"/>
                </a:solidFill>
                <a:latin typeface="+mj-lt"/>
                <a:ea typeface="+mj-lt"/>
              </a:rPr>
              <a:t>2.保护具使用：</a:t>
            </a:r>
            <a:endParaRPr lang="zh-CN" altLang="en-US" sz="2500" b="1" dirty="0">
              <a:solidFill>
                <a:srgbClr val="0070C0"/>
              </a:solidFill>
              <a:latin typeface="+mj-lt"/>
              <a:ea typeface="+mj-lt"/>
            </a:endParaRPr>
          </a:p>
          <a:p>
            <a:pPr marL="457200" indent="-457200">
              <a:buNone/>
            </a:pPr>
            <a:endParaRPr lang="zh-CN" altLang="en-US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buNone/>
            </a:pPr>
            <a:endParaRPr lang="zh-CN" altLang="en-US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buNone/>
            </a:pPr>
            <a:endParaRPr lang="zh-CN" altLang="en-US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buNone/>
            </a:pPr>
            <a:endParaRPr lang="zh-CN" altLang="en-US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ClrTx/>
              <a:buSzTx/>
              <a:buFontTx/>
              <a:buNone/>
            </a:pPr>
            <a:r>
              <a:rPr lang="zh-CN" altLang="en-US" sz="2500" b="1" dirty="0">
                <a:solidFill>
                  <a:srgbClr val="0070C0"/>
                </a:solidFill>
                <a:latin typeface="+mj-lt"/>
                <a:ea typeface="+mj-lt"/>
              </a:rPr>
              <a:t>3.正确使用矫形器械：</a:t>
            </a:r>
            <a:endParaRPr lang="zh-CN" altLang="en-US" sz="2500" b="1" dirty="0">
              <a:solidFill>
                <a:srgbClr val="0070C0"/>
              </a:solidFill>
              <a:latin typeface="+mj-lt"/>
              <a:ea typeface="+mj-lt"/>
            </a:endParaRPr>
          </a:p>
        </p:txBody>
      </p:sp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1295400" y="1708785"/>
            <a:ext cx="6118225" cy="1337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algn="just">
              <a:lnSpc>
                <a:spcPct val="150000"/>
              </a:lnSpc>
              <a:buSzPct val="80000"/>
              <a:buFont typeface="Wingdings" panose="05000000000000000000" pitchFamily="2" charset="2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定时翻身是预防压疮最有效而简单的方法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SzPct val="80000"/>
              <a:buFont typeface="Wingdings" panose="05000000000000000000" pitchFamily="2" charset="2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一般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2h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翻身一次，必要时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1h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翻身一次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SzPct val="80000"/>
              <a:buFont typeface="Wingdings" panose="05000000000000000000" pitchFamily="2" charset="2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建立床头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翻身记录卡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，严格交接班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1271905" y="4026535"/>
            <a:ext cx="4357370" cy="1345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noAutofit/>
          </a:bodyPr>
          <a:p>
            <a:pPr algn="just">
              <a:lnSpc>
                <a:spcPct val="150000"/>
              </a:lnSpc>
              <a:buSzPct val="80000"/>
              <a:buFont typeface="Wingdings" panose="05000000000000000000" pitchFamily="2" charset="2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局部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SzPct val="80000"/>
              <a:buFont typeface="Wingdings" panose="05000000000000000000" pitchFamily="2" charset="2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全身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SzPct val="80000"/>
              <a:buFont typeface="Wingdings" panose="05000000000000000000" pitchFamily="2" charset="2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！！不宜使用可引起溃疡的圈状垫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二、压疮的预防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5447665" y="2421255"/>
            <a:ext cx="6494780" cy="3202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32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8329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3298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3298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8329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8329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8329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8329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8329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8329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83299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83299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83299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8329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8329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8329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8329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8329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8329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83299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83299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83299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9"/>
                            </p:stCondLst>
                            <p:childTnLst>
                              <p:par>
                                <p:cTn id="5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833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833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833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79"/>
                            </p:stCondLst>
                            <p:childTnLst>
                              <p:par>
                                <p:cTn id="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8330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8330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8330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>
                                            <p:txEl>
                                              <p:charRg st="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83300">
                                            <p:txEl>
                                              <p:charRg st="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83300">
                                            <p:txEl>
                                              <p:charRg st="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83300">
                                            <p:txEl>
                                              <p:charRg st="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1833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3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18330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30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8" grpId="0" build="p"/>
      <p:bldP spid="183299" grpId="0" build="allAtOnce"/>
      <p:bldP spid="183299" grpId="1" build="allAtOnce"/>
      <p:bldP spid="183300" grpId="0" build="p"/>
      <p:bldP spid="183300" grpId="1" build="allAtOnce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2" name="Text Box 2"/>
          <p:cNvSpPr txBox="1">
            <a:spLocks noChangeArrowheads="1"/>
          </p:cNvSpPr>
          <p:nvPr/>
        </p:nvSpPr>
        <p:spPr bwMode="auto">
          <a:xfrm>
            <a:off x="479425" y="908685"/>
            <a:ext cx="11280775" cy="475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5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　翻身记录卡</a:t>
            </a:r>
            <a:endParaRPr lang="zh-CN" altLang="en-US" sz="25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32144" name="表格 132143"/>
          <p:cNvGraphicFramePr/>
          <p:nvPr>
            <p:custDataLst>
              <p:tags r:id="rId1"/>
            </p:custDataLst>
          </p:nvPr>
        </p:nvGraphicFramePr>
        <p:xfrm>
          <a:off x="624417" y="2326217"/>
          <a:ext cx="11040110" cy="4271010"/>
        </p:xfrm>
        <a:graphic>
          <a:graphicData uri="http://schemas.openxmlformats.org/drawingml/2006/table">
            <a:tbl>
              <a:tblPr/>
              <a:tblGrid>
                <a:gridCol w="2555240"/>
                <a:gridCol w="1732915"/>
                <a:gridCol w="4718050"/>
                <a:gridCol w="2033905"/>
              </a:tblGrid>
              <a:tr h="1819275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500" b="1" dirty="0">
                          <a:solidFill>
                            <a:srgbClr val="333333"/>
                          </a:solidFill>
                          <a:effectLst/>
                          <a:latin typeface="宋体" panose="02010600030101010101" pitchFamily="2" charset="-122"/>
                        </a:rPr>
                        <a:t>日期</a:t>
                      </a: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500" b="1" dirty="0">
                          <a:solidFill>
                            <a:srgbClr val="333333"/>
                          </a:solidFill>
                          <a:effectLst/>
                          <a:latin typeface="宋体" panose="02010600030101010101" pitchFamily="2" charset="-122"/>
                        </a:rPr>
                        <a:t>　　　时间</a:t>
                      </a: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500" b="1" dirty="0">
                          <a:solidFill>
                            <a:srgbClr val="333333"/>
                          </a:solidFill>
                          <a:effectLst/>
                          <a:latin typeface="宋体" panose="02010600030101010101" pitchFamily="2" charset="-122"/>
                        </a:rPr>
                        <a:t>卧位</a:t>
                      </a: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0000" marR="120000" marT="62400" marB="624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500" b="1" dirty="0">
                          <a:solidFill>
                            <a:srgbClr val="333333"/>
                          </a:solidFill>
                          <a:effectLst/>
                          <a:latin typeface="宋体" panose="02010600030101010101" pitchFamily="2" charset="-122"/>
                        </a:rPr>
                        <a:t>皮肤情况及备注</a:t>
                      </a: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0000" marR="120000" marT="62400" marB="624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500" b="1" dirty="0">
                          <a:solidFill>
                            <a:srgbClr val="333333"/>
                          </a:solidFill>
                          <a:effectLst/>
                          <a:latin typeface="宋体" panose="02010600030101010101" pitchFamily="2" charset="-122"/>
                        </a:rPr>
                        <a:t>执行者</a:t>
                      </a: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0000" marR="120000" marT="62400" marB="624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085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99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44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99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4210"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73050" lvl="0" indent="-2730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Char char=""/>
                        <a:defRPr sz="2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40080" lvl="1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buChar char="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914400" lvl="2" indent="-24638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buChar char=""/>
                        <a:defRPr sz="19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187450" lvl="3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1462405" lvl="4" indent="-2095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buChar char="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sz="2500" b="1" dirty="0">
                        <a:solidFill>
                          <a:srgbClr val="333333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364" name="Text Box 44"/>
          <p:cNvSpPr txBox="1">
            <a:spLocks noChangeArrowheads="1"/>
          </p:cNvSpPr>
          <p:nvPr/>
        </p:nvSpPr>
        <p:spPr bwMode="auto">
          <a:xfrm>
            <a:off x="671407" y="1627082"/>
            <a:ext cx="787188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500" b="1" dirty="0">
                <a:solidFill>
                  <a:srgbClr val="3333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姓名</a:t>
            </a:r>
            <a:r>
              <a:rPr lang="zh-CN" altLang="en-US" sz="2500" b="1" u="sng" dirty="0">
                <a:solidFill>
                  <a:srgbClr val="3333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  </a:t>
            </a:r>
            <a:r>
              <a:rPr lang="en-US" altLang="zh-CN" sz="2500" b="1" u="sng" dirty="0">
                <a:solidFill>
                  <a:srgbClr val="3333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2500" b="1" dirty="0">
                <a:solidFill>
                  <a:srgbClr val="3333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床号  </a:t>
            </a:r>
            <a:r>
              <a:rPr lang="zh-CN" altLang="en-US" sz="2500" b="1" u="sng" dirty="0">
                <a:solidFill>
                  <a:srgbClr val="3333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500" b="1" dirty="0">
                <a:solidFill>
                  <a:srgbClr val="33333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b="1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u="sng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b="1" dirty="0">
                <a:solidFill>
                  <a:srgbClr val="3333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　　　　</a:t>
            </a:r>
            <a:r>
              <a:rPr lang="zh-CN" altLang="en-US" b="1" u="sng" dirty="0">
                <a:solidFill>
                  <a:srgbClr val="3333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zh-CN" altLang="en-US" b="1" dirty="0">
                <a:solidFill>
                  <a:srgbClr val="3333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b="1" dirty="0">
              <a:solidFill>
                <a:srgbClr val="333333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5" name="Text Box 45"/>
          <p:cNvSpPr txBox="1">
            <a:spLocks noChangeArrowheads="1"/>
          </p:cNvSpPr>
          <p:nvPr/>
        </p:nvSpPr>
        <p:spPr bwMode="auto">
          <a:xfrm>
            <a:off x="767715" y="4385310"/>
            <a:ext cx="222186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lang="en-US" altLang="zh-CN" sz="1800" b="1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2021-12-7</a:t>
            </a:r>
            <a:endParaRPr lang="en-US" altLang="zh-CN" sz="1800" b="1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800" b="1" dirty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８</a:t>
            </a:r>
            <a:r>
              <a:rPr lang="en-US" altLang="zh-CN" sz="1800" b="1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:00</a:t>
            </a:r>
            <a:endParaRPr lang="en-US" altLang="zh-CN" sz="1800" b="1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4366" name="Text Box 46"/>
          <p:cNvSpPr txBox="1">
            <a:spLocks noChangeArrowheads="1"/>
          </p:cNvSpPr>
          <p:nvPr/>
        </p:nvSpPr>
        <p:spPr bwMode="auto">
          <a:xfrm>
            <a:off x="3406775" y="4411980"/>
            <a:ext cx="121793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lang="zh-CN" altLang="en-US" sz="1800" b="1" dirty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左侧卧位</a:t>
            </a:r>
            <a:endParaRPr lang="zh-CN" altLang="en-US" sz="1800" b="1" dirty="0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67" name="Text Box 47"/>
          <p:cNvSpPr txBox="1">
            <a:spLocks noChangeArrowheads="1"/>
          </p:cNvSpPr>
          <p:nvPr/>
        </p:nvSpPr>
        <p:spPr bwMode="auto">
          <a:xfrm>
            <a:off x="5135033" y="4340014"/>
            <a:ext cx="4417484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皮肤完整，一般情况好</a:t>
            </a:r>
            <a:endParaRPr lang="zh-CN" altLang="en-US" sz="1800" b="1" dirty="0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68" name="Text Box 48"/>
          <p:cNvSpPr txBox="1">
            <a:spLocks noChangeArrowheads="1"/>
          </p:cNvSpPr>
          <p:nvPr/>
        </p:nvSpPr>
        <p:spPr bwMode="auto">
          <a:xfrm>
            <a:off x="9673378" y="4340014"/>
            <a:ext cx="1729317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algn="ctr"/>
            <a:r>
              <a:rPr lang="zh-CN" altLang="en-US" sz="1800" b="1" dirty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李丽</a:t>
            </a:r>
            <a:endParaRPr lang="zh-CN" altLang="en-US" sz="1800" b="1" dirty="0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69" name="Text Box 49"/>
          <p:cNvSpPr txBox="1">
            <a:spLocks noChangeArrowheads="1"/>
          </p:cNvSpPr>
          <p:nvPr/>
        </p:nvSpPr>
        <p:spPr bwMode="auto">
          <a:xfrm>
            <a:off x="1847215" y="1699895"/>
            <a:ext cx="1729317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吴大成</a:t>
            </a:r>
            <a:endParaRPr lang="zh-CN" altLang="en-US" sz="1800" b="1" dirty="0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70" name="Text Box 50"/>
          <p:cNvSpPr txBox="1">
            <a:spLocks noChangeArrowheads="1"/>
          </p:cNvSpPr>
          <p:nvPr/>
        </p:nvSpPr>
        <p:spPr bwMode="auto">
          <a:xfrm>
            <a:off x="4859020" y="1755775"/>
            <a:ext cx="1056217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r>
              <a:rPr lang="en-US" altLang="zh-CN" sz="1800" b="1">
                <a:solidFill>
                  <a:srgbClr val="0000FF"/>
                </a:solidFill>
                <a:effectLst/>
                <a:latin typeface="+mj-lt"/>
                <a:ea typeface="+mj-lt"/>
              </a:rPr>
              <a:t>  3</a:t>
            </a:r>
            <a:endParaRPr lang="en-US" altLang="zh-CN" sz="1800" b="1">
              <a:solidFill>
                <a:srgbClr val="0000FF"/>
              </a:solidFill>
              <a:effectLst/>
              <a:latin typeface="+mj-lt"/>
              <a:ea typeface="+mj-lt"/>
            </a:endParaRPr>
          </a:p>
        </p:txBody>
      </p:sp>
      <p:sp>
        <p:nvSpPr>
          <p:cNvPr id="184371" name="Text Box 51"/>
          <p:cNvSpPr txBox="1">
            <a:spLocks noChangeArrowheads="1"/>
          </p:cNvSpPr>
          <p:nvPr/>
        </p:nvSpPr>
        <p:spPr bwMode="auto">
          <a:xfrm>
            <a:off x="767715" y="5180330"/>
            <a:ext cx="229235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lang="en-US" altLang="zh-CN" sz="1800" b="1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2021-12-7</a:t>
            </a:r>
            <a:endParaRPr lang="en-US" altLang="zh-CN" sz="1800" b="1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800" b="1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10:00</a:t>
            </a:r>
            <a:endParaRPr lang="en-US" altLang="zh-CN" sz="1800" b="1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72" name="Text Box 52"/>
          <p:cNvSpPr txBox="1">
            <a:spLocks noChangeArrowheads="1"/>
          </p:cNvSpPr>
          <p:nvPr/>
        </p:nvSpPr>
        <p:spPr bwMode="auto">
          <a:xfrm>
            <a:off x="3502025" y="5324475"/>
            <a:ext cx="908685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lang="zh-CN" altLang="en-US" sz="1800" b="1" dirty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平卧位</a:t>
            </a:r>
            <a:endParaRPr lang="zh-CN" altLang="en-US" sz="1800" b="1" dirty="0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73" name="Text Box 53"/>
          <p:cNvSpPr txBox="1">
            <a:spLocks noChangeArrowheads="1"/>
          </p:cNvSpPr>
          <p:nvPr/>
        </p:nvSpPr>
        <p:spPr bwMode="auto">
          <a:xfrm>
            <a:off x="5135033" y="5396230"/>
            <a:ext cx="48006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皮肤完整，一般情况好</a:t>
            </a:r>
            <a:endParaRPr lang="zh-CN" altLang="en-US" sz="1800" b="1" dirty="0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 Box 4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73378" y="5301404"/>
            <a:ext cx="1729317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algn="ctr"/>
            <a:r>
              <a:rPr lang="zh-CN" altLang="en-US" sz="1800" b="1" dirty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李丽</a:t>
            </a:r>
            <a:endParaRPr lang="zh-CN" altLang="en-US" sz="1800" b="1" dirty="0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231407" y="87859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二、压疮的预防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6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7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43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36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5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4365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3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36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43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436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843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43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843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43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1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4371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8437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8437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8437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8437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5" grpId="0" build="p"/>
      <p:bldP spid="184366" grpId="0" build="p"/>
      <p:bldP spid="184367" grpId="0" build="p"/>
      <p:bldP spid="184368" grpId="0" build="p"/>
      <p:bldP spid="184369" grpId="0" build="p"/>
      <p:bldP spid="184370" grpId="0" build="p"/>
      <p:bldP spid="184371" grpId="0" build="p"/>
      <p:bldP spid="184372" grpId="0" build="p"/>
      <p:bldP spid="184373" grpId="0" build="p"/>
      <p:bldP spid="2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4" name="AutoShape 2"/>
          <p:cNvSpPr/>
          <p:nvPr/>
        </p:nvSpPr>
        <p:spPr>
          <a:xfrm rot="10800000">
            <a:off x="3024717" y="2393951"/>
            <a:ext cx="5566833" cy="4895849"/>
          </a:xfrm>
          <a:prstGeom prst="wedgeRoundRectCallout">
            <a:avLst>
              <a:gd name="adj1" fmla="val 51444"/>
              <a:gd name="adj2" fmla="val 36986"/>
              <a:gd name="adj3" fmla="val 16667"/>
            </a:avLst>
          </a:prstGeom>
          <a:noFill/>
          <a:ln w="9525">
            <a:noFill/>
          </a:ln>
        </p:spPr>
        <p:txBody>
          <a:bodyPr rot="10800000"/>
          <a:p>
            <a:pPr algn="ctr"/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2950" y="1340485"/>
            <a:ext cx="10705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根据压疮的发展过程以及轻重程度的不同，可分为以下四期：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2059611" y="2365787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1F74AD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da-DK" altLang="zh-CN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1500079" y="2223587"/>
            <a:ext cx="961646" cy="961646"/>
          </a:xfrm>
          <a:prstGeom prst="ellipse">
            <a:avLst/>
          </a:prstGeom>
          <a:solidFill>
            <a:srgbClr val="1F74AD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1582880" y="2306388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01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圆角矩形 32"/>
          <p:cNvSpPr/>
          <p:nvPr>
            <p:custDataLst>
              <p:tags r:id="rId5"/>
            </p:custDataLst>
          </p:nvPr>
        </p:nvSpPr>
        <p:spPr>
          <a:xfrm>
            <a:off x="5164094" y="3253048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3498DB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da-DK" altLang="zh-CN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椭圆 34"/>
          <p:cNvSpPr/>
          <p:nvPr>
            <p:custDataLst>
              <p:tags r:id="rId6"/>
            </p:custDataLst>
          </p:nvPr>
        </p:nvSpPr>
        <p:spPr>
          <a:xfrm>
            <a:off x="4604562" y="3110848"/>
            <a:ext cx="961646" cy="961646"/>
          </a:xfrm>
          <a:prstGeom prst="ellipse">
            <a:avLst/>
          </a:prstGeom>
          <a:solidFill>
            <a:srgbClr val="3498DB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7"/>
            </p:custDataLst>
          </p:nvPr>
        </p:nvSpPr>
        <p:spPr>
          <a:xfrm>
            <a:off x="4687363" y="3193649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02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8" name="圆角矩形 37"/>
          <p:cNvSpPr/>
          <p:nvPr>
            <p:custDataLst>
              <p:tags r:id="rId8"/>
            </p:custDataLst>
          </p:nvPr>
        </p:nvSpPr>
        <p:spPr>
          <a:xfrm>
            <a:off x="2059611" y="4140308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1AA3AA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椭圆 39"/>
          <p:cNvSpPr/>
          <p:nvPr>
            <p:custDataLst>
              <p:tags r:id="rId9"/>
            </p:custDataLst>
          </p:nvPr>
        </p:nvSpPr>
        <p:spPr>
          <a:xfrm>
            <a:off x="1500079" y="3998109"/>
            <a:ext cx="961646" cy="961646"/>
          </a:xfrm>
          <a:prstGeom prst="ellipse">
            <a:avLst/>
          </a:prstGeom>
          <a:solidFill>
            <a:srgbClr val="1AA3AA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椭圆 40"/>
          <p:cNvSpPr/>
          <p:nvPr>
            <p:custDataLst>
              <p:tags r:id="rId10"/>
            </p:custDataLst>
          </p:nvPr>
        </p:nvSpPr>
        <p:spPr>
          <a:xfrm>
            <a:off x="1582880" y="4080909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03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3" name="圆角矩形 42"/>
          <p:cNvSpPr/>
          <p:nvPr>
            <p:custDataLst>
              <p:tags r:id="rId11"/>
            </p:custDataLst>
          </p:nvPr>
        </p:nvSpPr>
        <p:spPr>
          <a:xfrm>
            <a:off x="5164094" y="5027569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69A35B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椭圆 44"/>
          <p:cNvSpPr/>
          <p:nvPr>
            <p:custDataLst>
              <p:tags r:id="rId12"/>
            </p:custDataLst>
          </p:nvPr>
        </p:nvSpPr>
        <p:spPr>
          <a:xfrm>
            <a:off x="4604562" y="4885370"/>
            <a:ext cx="961646" cy="961646"/>
          </a:xfrm>
          <a:prstGeom prst="ellipse">
            <a:avLst/>
          </a:prstGeom>
          <a:solidFill>
            <a:srgbClr val="69A35B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椭圆 45"/>
          <p:cNvSpPr/>
          <p:nvPr>
            <p:custDataLst>
              <p:tags r:id="rId13"/>
            </p:custDataLst>
          </p:nvPr>
        </p:nvSpPr>
        <p:spPr>
          <a:xfrm>
            <a:off x="4687363" y="4968170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04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2525477" y="2479103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800" spc="150" dirty="0">
                <a:latin typeface="微软雅黑" panose="020B0503020204020204" charset="-122"/>
                <a:ea typeface="微软雅黑" panose="020B0503020204020204" charset="-122"/>
              </a:rPr>
              <a:t>瘀血红润期</a:t>
            </a:r>
            <a:endParaRPr lang="zh-CN" altLang="en-US" sz="18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5"/>
            </p:custDataLst>
          </p:nvPr>
        </p:nvSpPr>
        <p:spPr>
          <a:xfrm>
            <a:off x="5639484" y="3366364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800" spc="150" dirty="0">
                <a:latin typeface="微软雅黑" panose="020B0503020204020204" charset="-122"/>
                <a:ea typeface="微软雅黑" panose="020B0503020204020204" charset="-122"/>
              </a:rPr>
              <a:t>炎性浸润期</a:t>
            </a:r>
            <a:endParaRPr lang="zh-CN" altLang="en-US" sz="18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2525477" y="4253624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800" spc="150" dirty="0">
                <a:latin typeface="微软雅黑" panose="020B0503020204020204" charset="-122"/>
                <a:ea typeface="微软雅黑" panose="020B0503020204020204" charset="-122"/>
              </a:rPr>
              <a:t>浅度溃疡期</a:t>
            </a:r>
            <a:endParaRPr lang="zh-CN" altLang="en-US" sz="18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5639484" y="5140885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800" spc="150" dirty="0">
                <a:latin typeface="微软雅黑" panose="020B0503020204020204" charset="-122"/>
                <a:ea typeface="微软雅黑" panose="020B0503020204020204" charset="-122"/>
              </a:rPr>
              <a:t>坏死溃疡期</a:t>
            </a:r>
            <a:endParaRPr lang="zh-CN" altLang="en-US" sz="18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1415415" y="1641475"/>
            <a:ext cx="9372600" cy="2295525"/>
            <a:chOff x="528" y="864"/>
            <a:chExt cx="4686" cy="1538"/>
          </a:xfrm>
        </p:grpSpPr>
        <p:pic>
          <p:nvPicPr>
            <p:cNvPr id="134149" name="Picture 3" descr="cap003"/>
            <p:cNvPicPr>
              <a:picLocks noChangeAspect="1"/>
            </p:cNvPicPr>
            <p:nvPr/>
          </p:nvPicPr>
          <p:blipFill>
            <a:blip r:embed="rId1">
              <a:lum bright="-6000" contrast="36000"/>
            </a:blip>
            <a:stretch>
              <a:fillRect/>
            </a:stretch>
          </p:blipFill>
          <p:spPr>
            <a:xfrm>
              <a:off x="528" y="864"/>
              <a:ext cx="2352" cy="15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150" name="Picture 4" descr="cap004"/>
            <p:cNvPicPr>
              <a:picLocks noChangeAspect="1"/>
            </p:cNvPicPr>
            <p:nvPr/>
          </p:nvPicPr>
          <p:blipFill>
            <a:blip r:embed="rId2">
              <a:lum contrast="42000"/>
            </a:blip>
            <a:stretch>
              <a:fillRect/>
            </a:stretch>
          </p:blipFill>
          <p:spPr>
            <a:xfrm>
              <a:off x="2880" y="864"/>
              <a:ext cx="2334" cy="153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95590" name="Picture 6" descr="yx"/>
          <p:cNvPicPr>
            <a:picLocks noChangeAspect="1"/>
          </p:cNvPicPr>
          <p:nvPr/>
        </p:nvPicPr>
        <p:blipFill>
          <a:blip r:embed="rId3">
            <a:lum contrast="30000"/>
          </a:blip>
          <a:stretch>
            <a:fillRect/>
          </a:stretch>
        </p:blipFill>
        <p:spPr>
          <a:xfrm>
            <a:off x="4223385" y="4077335"/>
            <a:ext cx="3720465" cy="251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14145" y="105219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瘀血红润期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4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9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1773555" y="1426210"/>
            <a:ext cx="8739505" cy="2159635"/>
            <a:chOff x="576" y="960"/>
            <a:chExt cx="4416" cy="1656"/>
          </a:xfrm>
        </p:grpSpPr>
        <p:pic>
          <p:nvPicPr>
            <p:cNvPr id="142340" name="Picture 3" descr="cap006"/>
            <p:cNvPicPr>
              <a:picLocks noChangeAspect="1"/>
            </p:cNvPicPr>
            <p:nvPr/>
          </p:nvPicPr>
          <p:blipFill>
            <a:blip r:embed="rId1">
              <a:lum contrast="30000"/>
            </a:blip>
            <a:stretch>
              <a:fillRect/>
            </a:stretch>
          </p:blipFill>
          <p:spPr>
            <a:xfrm>
              <a:off x="576" y="960"/>
              <a:ext cx="2208" cy="16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2341" name="Picture 4" descr="cap007"/>
            <p:cNvPicPr>
              <a:picLocks noChangeAspect="1"/>
            </p:cNvPicPr>
            <p:nvPr/>
          </p:nvPicPr>
          <p:blipFill>
            <a:blip r:embed="rId2">
              <a:lum contrast="30000"/>
            </a:blip>
            <a:stretch>
              <a:fillRect/>
            </a:stretch>
          </p:blipFill>
          <p:spPr>
            <a:xfrm>
              <a:off x="2784" y="960"/>
              <a:ext cx="2208" cy="165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5350" name="Picture 6" descr="yanxing"/>
          <p:cNvPicPr>
            <a:picLocks noChangeAspect="1"/>
          </p:cNvPicPr>
          <p:nvPr/>
        </p:nvPicPr>
        <p:blipFill>
          <a:blip r:embed="rId3">
            <a:lum contrast="30000"/>
          </a:blip>
          <a:stretch>
            <a:fillRect/>
          </a:stretch>
        </p:blipFill>
        <p:spPr>
          <a:xfrm>
            <a:off x="4151630" y="3789045"/>
            <a:ext cx="3912235" cy="2812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72920" y="83693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炎性浸润期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5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29298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知识技能点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876300" y="1778000"/>
            <a:ext cx="925195" cy="8661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2093595" y="1830070"/>
            <a:ext cx="9069705" cy="762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1. 能正确描述口腔护理、皮肤护理和头发护理的目的、评估要点及操作中的注意点。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876300" y="2858770"/>
            <a:ext cx="925195" cy="8661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2093595" y="2910205"/>
            <a:ext cx="9069705" cy="762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800" spc="10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2. 能正确叙述常用漱口液及其临床作用。</a:t>
            </a:r>
            <a:endParaRPr lang="zh-CN" altLang="en-US" sz="1800" spc="10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876300" y="3938905"/>
            <a:ext cx="925195" cy="86614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2093595" y="3990975"/>
            <a:ext cx="9069705" cy="762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800" spc="10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3. 能正确阐述压疮发生的原因、危险因素、高危人群、预防措施。</a:t>
            </a:r>
            <a:endParaRPr lang="zh-CN" altLang="en-US" sz="1800" spc="10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876300" y="5019675"/>
            <a:ext cx="925195" cy="8661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2093595" y="5071745"/>
            <a:ext cx="9069705" cy="762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800" spc="10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4. 能比较、辨别压疮各期的临床表现，说明各期特点及治疗和护理的重点。</a:t>
            </a:r>
            <a:endParaRPr lang="zh-CN" altLang="en-US" sz="1800" spc="10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1106170" y="4049395"/>
            <a:ext cx="464820" cy="645160"/>
          </a:xfrm>
          <a:prstGeom prst="rect">
            <a:avLst/>
          </a:prstGeom>
          <a:noFill/>
        </p:spPr>
        <p:txBody>
          <a:bodyPr wrap="none" rtlCol="0">
            <a:normAutofit fontScale="90000"/>
          </a:bodyPr>
          <a:lstStyle/>
          <a:p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3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1106170" y="2968625"/>
            <a:ext cx="464820" cy="645160"/>
          </a:xfrm>
          <a:prstGeom prst="rect">
            <a:avLst/>
          </a:prstGeom>
          <a:noFill/>
        </p:spPr>
        <p:txBody>
          <a:bodyPr wrap="none" rtlCol="0">
            <a:normAutofit fontScale="90000"/>
          </a:bodyPr>
          <a:lstStyle/>
          <a:p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3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1106170" y="1888490"/>
            <a:ext cx="464820" cy="645160"/>
          </a:xfrm>
          <a:prstGeom prst="rect">
            <a:avLst/>
          </a:prstGeom>
          <a:noFill/>
        </p:spPr>
        <p:txBody>
          <a:bodyPr wrap="none" rtlCol="0">
            <a:normAutofit fontScale="90000"/>
          </a:bodyPr>
          <a:lstStyle/>
          <a:p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3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106805" y="5130165"/>
            <a:ext cx="464820" cy="645160"/>
          </a:xfrm>
          <a:prstGeom prst="rect">
            <a:avLst/>
          </a:prstGeom>
          <a:noFill/>
        </p:spPr>
        <p:txBody>
          <a:bodyPr wrap="none" rtlCol="0">
            <a:normAutofit fontScale="90000"/>
          </a:bodyPr>
          <a:lstStyle/>
          <a:p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3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6370" name="Picture 2" descr="cap009"/>
          <p:cNvPicPr>
            <a:picLocks noChangeAspect="1"/>
          </p:cNvPicPr>
          <p:nvPr/>
        </p:nvPicPr>
        <p:blipFill>
          <a:blip r:embed="rId1">
            <a:lum contrast="42000"/>
          </a:blip>
          <a:stretch>
            <a:fillRect/>
          </a:stretch>
        </p:blipFill>
        <p:spPr>
          <a:xfrm>
            <a:off x="911225" y="2205355"/>
            <a:ext cx="4723130" cy="3542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6372" name="Picture 4" descr="1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6167755" y="2132965"/>
            <a:ext cx="5108575" cy="385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11225" y="155702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炎性浸润期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4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7394" name="Picture 2" descr="cap014"/>
          <p:cNvPicPr>
            <a:picLocks noChangeAspect="1"/>
          </p:cNvPicPr>
          <p:nvPr/>
        </p:nvPicPr>
        <p:blipFill>
          <a:blip r:embed="rId1">
            <a:lum bright="-17999" contrast="48000"/>
          </a:blip>
          <a:stretch>
            <a:fillRect/>
          </a:stretch>
        </p:blipFill>
        <p:spPr>
          <a:xfrm>
            <a:off x="4799965" y="4221480"/>
            <a:ext cx="3701415" cy="23183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1559560" y="1485265"/>
            <a:ext cx="9574530" cy="2473960"/>
            <a:chOff x="480" y="816"/>
            <a:chExt cx="4800" cy="1800"/>
          </a:xfrm>
        </p:grpSpPr>
        <p:pic>
          <p:nvPicPr>
            <p:cNvPr id="136198" name="Picture 4" descr="cap011"/>
            <p:cNvPicPr>
              <a:picLocks noChangeAspect="1"/>
            </p:cNvPicPr>
            <p:nvPr/>
          </p:nvPicPr>
          <p:blipFill>
            <a:blip r:embed="rId2">
              <a:lum bright="-6000" contrast="12000"/>
            </a:blip>
            <a:stretch>
              <a:fillRect/>
            </a:stretch>
          </p:blipFill>
          <p:spPr>
            <a:xfrm>
              <a:off x="480" y="816"/>
              <a:ext cx="2400" cy="1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6199" name="Picture 5" descr="cap013"/>
            <p:cNvPicPr>
              <a:picLocks noChangeAspect="1"/>
            </p:cNvPicPr>
            <p:nvPr/>
          </p:nvPicPr>
          <p:blipFill>
            <a:blip r:embed="rId3">
              <a:lum bright="-6000" contrast="12000"/>
            </a:blip>
            <a:stretch>
              <a:fillRect/>
            </a:stretch>
          </p:blipFill>
          <p:spPr>
            <a:xfrm>
              <a:off x="2880" y="816"/>
              <a:ext cx="2400" cy="18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57020" y="9112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坏死溃疡期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5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911225" y="1558290"/>
          <a:ext cx="10232390" cy="471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6195"/>
                <a:gridCol w="5116195"/>
              </a:tblGrid>
              <a:tr h="848360">
                <a:tc>
                  <a:txBody>
                    <a:bodyPr/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20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分期</a:t>
                      </a:r>
                      <a:endParaRPr lang="zh-CN" altLang="en-US" sz="2000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20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临 床 表 现</a:t>
                      </a:r>
                      <a:endParaRPr lang="zh-CN" altLang="en-US" sz="2000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</a:tr>
              <a:tr h="848360">
                <a:tc>
                  <a:txBody>
                    <a:bodyPr/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瘀血红润期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局部皮肤红、肿、热感觉麻木或触痛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848360">
                <a:tc>
                  <a:txBody>
                    <a:bodyPr/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炎性浸润期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皮肤紫红色，水泡形成有疼痛感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848360">
                <a:tc>
                  <a:txBody>
                    <a:bodyPr/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浅度溃疡期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水泡破裂，感染后表面覆盖脓液溃疡形成，疼痛加剧。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848360">
                <a:tc>
                  <a:txBody>
                    <a:bodyPr/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坏死溃疡期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坏死组织逐渐变黑色，感染向可达骨骼，严重者危及生命。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8431" name="Text Box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45354" y="1052618"/>
            <a:ext cx="8828617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en-US" altLang="zh-CN" sz="18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压疮的分期及临床表现</a:t>
            </a:r>
            <a:endParaRPr lang="zh-CN" altLang="en-US" sz="18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8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31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0292" name="Text Box 2"/>
          <p:cNvSpPr txBox="1"/>
          <p:nvPr/>
        </p:nvSpPr>
        <p:spPr>
          <a:xfrm>
            <a:off x="1491404" y="1316567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r"/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9443" name="Text Box 3"/>
          <p:cNvSpPr txBox="1">
            <a:spLocks noChangeArrowheads="1"/>
          </p:cNvSpPr>
          <p:nvPr/>
        </p:nvSpPr>
        <p:spPr bwMode="auto">
          <a:xfrm>
            <a:off x="789305" y="3340736"/>
            <a:ext cx="2824480" cy="583565"/>
          </a:xfrm>
          <a:prstGeom prst="rect">
            <a:avLst/>
          </a:prstGeom>
          <a:solidFill>
            <a:srgbClr val="C0C0C0">
              <a:alpha val="42999"/>
            </a:srgbClr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全身治疗为</a:t>
            </a:r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辅</a:t>
            </a:r>
            <a:r>
              <a:rPr lang="zh-CN" altLang="en-US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9444" name="AutoShape 4"/>
          <p:cNvSpPr/>
          <p:nvPr/>
        </p:nvSpPr>
        <p:spPr>
          <a:xfrm>
            <a:off x="4903470" y="3285490"/>
            <a:ext cx="1189355" cy="75819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rgbClr val="00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9445" name="Text Box 5"/>
          <p:cNvSpPr txBox="1">
            <a:spLocks noChangeArrowheads="1"/>
          </p:cNvSpPr>
          <p:nvPr/>
        </p:nvSpPr>
        <p:spPr bwMode="auto">
          <a:xfrm>
            <a:off x="789305" y="4742392"/>
            <a:ext cx="4032251" cy="583565"/>
          </a:xfrm>
          <a:prstGeom prst="rect">
            <a:avLst/>
          </a:prstGeom>
          <a:solidFill>
            <a:srgbClr val="C0C0C0">
              <a:alpha val="41000"/>
            </a:srgbClr>
          </a:solidFill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局部治疗为</a:t>
            </a:r>
            <a:r>
              <a:rPr lang="zh-CN" altLang="en-US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主</a:t>
            </a:r>
            <a:endParaRPr lang="zh-CN" altLang="en-US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9446" name="AutoShape 6"/>
          <p:cNvSpPr>
            <a:spLocks noChangeArrowheads="1"/>
          </p:cNvSpPr>
          <p:nvPr/>
        </p:nvSpPr>
        <p:spPr bwMode="auto">
          <a:xfrm>
            <a:off x="6478271" y="2133177"/>
            <a:ext cx="5185833" cy="3071284"/>
          </a:xfrm>
          <a:prstGeom prst="horizontalScroll">
            <a:avLst>
              <a:gd name="adj" fmla="val 12500"/>
            </a:avLst>
          </a:prstGeom>
          <a:solidFill>
            <a:srgbClr val="FFFF99">
              <a:alpha val="55000"/>
            </a:srgbClr>
          </a:solidFill>
          <a:ln w="9525">
            <a:solidFill>
              <a:srgbClr val="C0C0C0"/>
            </a:solidFill>
            <a:round/>
          </a:ln>
          <a:effectLst/>
        </p:spPr>
        <p:txBody>
          <a:bodyPr wrap="none" anchor="ctr"/>
          <a:p>
            <a:r>
              <a:rPr lang="zh-CN" altLang="en-US" b="1" dirty="0">
                <a:solidFill>
                  <a:srgbClr val="00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积极治疗原发病</a:t>
            </a:r>
            <a:endParaRPr lang="zh-CN" altLang="en-US" b="1" dirty="0">
              <a:solidFill>
                <a:srgbClr val="0099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00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增加营养</a:t>
            </a:r>
            <a:endParaRPr lang="zh-CN" altLang="en-US" b="1" dirty="0">
              <a:solidFill>
                <a:srgbClr val="0099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00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全身抗感染治疗</a:t>
            </a:r>
            <a:endParaRPr lang="zh-CN" altLang="en-US" b="1" dirty="0">
              <a:solidFill>
                <a:srgbClr val="0099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9448" name="Text Box 8"/>
          <p:cNvSpPr txBox="1">
            <a:spLocks noChangeArrowheads="1"/>
          </p:cNvSpPr>
          <p:nvPr/>
        </p:nvSpPr>
        <p:spPr bwMode="auto">
          <a:xfrm>
            <a:off x="784860" y="2174875"/>
            <a:ext cx="2823845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压疮的护理</a:t>
            </a:r>
            <a:endParaRPr lang="zh-CN" altLang="en-US" sz="3735" b="1" dirty="0">
              <a:solidFill>
                <a:srgbClr val="66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18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 bldLvl="0" animBg="1"/>
      <p:bldP spid="189444" grpId="0" bldLvl="0" animBg="1"/>
      <p:bldP spid="189445" grpId="0" bldLvl="0" animBg="1"/>
      <p:bldP spid="189446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310939" y="2419350"/>
            <a:ext cx="6239933" cy="58356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zh-CN" altLang="en-US" b="1" dirty="0">
                <a:solidFill>
                  <a:srgbClr val="FFFF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除去危险因素，避免继续发展</a:t>
            </a:r>
            <a:endParaRPr lang="zh-CN" altLang="en-US" b="1" dirty="0">
              <a:solidFill>
                <a:srgbClr val="FFFF66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287020" y="1301750"/>
            <a:ext cx="5088467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r>
              <a:rPr lang="en-US" altLang="zh-CN" sz="3735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735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瘀血红润期</a:t>
            </a:r>
            <a:endParaRPr lang="zh-CN" altLang="en-US" sz="3735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0468" name="Text Box 4"/>
          <p:cNvSpPr txBox="1">
            <a:spLocks noChangeArrowheads="1"/>
          </p:cNvSpPr>
          <p:nvPr/>
        </p:nvSpPr>
        <p:spPr bwMode="auto">
          <a:xfrm>
            <a:off x="579755" y="3748617"/>
            <a:ext cx="6144684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一防二保三避四改五加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红外线照射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不提倡局部按摩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0469" name="Picture 5" descr="qj3"/>
          <p:cNvPicPr>
            <a:picLocks noChangeAspect="1"/>
          </p:cNvPicPr>
          <p:nvPr/>
        </p:nvPicPr>
        <p:blipFill>
          <a:blip r:embed="rId1">
            <a:lum bright="12000" contrast="30000"/>
          </a:blip>
          <a:stretch>
            <a:fillRect/>
          </a:stretch>
        </p:blipFill>
        <p:spPr>
          <a:xfrm>
            <a:off x="7103745" y="1485265"/>
            <a:ext cx="4559300" cy="44661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04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04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0468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0468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 bldLvl="0" animBg="1"/>
      <p:bldP spid="190468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0" name="Text Box 2"/>
          <p:cNvSpPr txBox="1">
            <a:spLocks noChangeArrowheads="1"/>
          </p:cNvSpPr>
          <p:nvPr/>
        </p:nvSpPr>
        <p:spPr bwMode="auto">
          <a:xfrm>
            <a:off x="502285" y="2419350"/>
            <a:ext cx="8544984" cy="58356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zh-CN" altLang="en-US" b="1" dirty="0">
                <a:solidFill>
                  <a:srgbClr val="FFFF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保护皮肤，避免感染</a:t>
            </a:r>
            <a:endParaRPr lang="zh-CN" altLang="en-US" b="1" dirty="0">
              <a:solidFill>
                <a:srgbClr val="FFFF66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1491" name="Text Box 3"/>
          <p:cNvSpPr txBox="1">
            <a:spLocks noChangeArrowheads="1"/>
          </p:cNvSpPr>
          <p:nvPr/>
        </p:nvSpPr>
        <p:spPr bwMode="auto">
          <a:xfrm>
            <a:off x="502285" y="1331383"/>
            <a:ext cx="5088467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r>
              <a:rPr lang="en-US" altLang="zh-CN" sz="3735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735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炎性浸润期</a:t>
            </a:r>
            <a:endParaRPr lang="zh-CN" altLang="en-US" sz="3735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502285" y="3841750"/>
            <a:ext cx="10369551" cy="20612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继续加强以上措施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SzPct val="80000"/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小水疱：防破裂促使自行吸收</a:t>
            </a:r>
            <a:endParaRPr lang="zh-CN" altLang="en-US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SzPct val="80000"/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大水泡：无菌抽液，消毒后无菌包扎</a:t>
            </a:r>
            <a:endParaRPr lang="zh-CN" altLang="en-US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Clr>
                <a:srgbClr val="CC3300"/>
              </a:buClr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红、紫外线照射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149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149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charRg st="1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1492">
                                            <p:txEl>
                                              <p:charRg st="1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charRg st="25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1492">
                                            <p:txEl>
                                              <p:charRg st="25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charRg st="4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1492">
                                            <p:txEl>
                                              <p:charRg st="43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0" grpId="0" bldLvl="0" animBg="1"/>
      <p:bldP spid="191492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819150" y="2718012"/>
            <a:ext cx="8544984" cy="58356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zh-CN" altLang="en-US" b="1" dirty="0">
                <a:solidFill>
                  <a:srgbClr val="FFFF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清洁创面，促进愈合</a:t>
            </a:r>
            <a:endParaRPr lang="zh-CN" altLang="en-US" b="1" dirty="0">
              <a:solidFill>
                <a:srgbClr val="FFFF66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819150" y="1672378"/>
            <a:ext cx="5088467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r>
              <a:rPr lang="en-US" altLang="zh-CN" sz="3735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735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浅度浸润期</a:t>
            </a:r>
            <a:endParaRPr lang="zh-CN" altLang="en-US" sz="3735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2516" name="Text Box 4"/>
          <p:cNvSpPr txBox="1">
            <a:spLocks noChangeArrowheads="1"/>
          </p:cNvSpPr>
          <p:nvPr/>
        </p:nvSpPr>
        <p:spPr bwMode="auto">
          <a:xfrm>
            <a:off x="819150" y="3832648"/>
            <a:ext cx="10657417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lnSpc>
                <a:spcPct val="150000"/>
              </a:lnSpc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仍需解除压迫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照射疮面→外科无菌换药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用新鲜鸡蛋膜、纤维蛋白膜等贴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251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2516">
                                            <p:txEl>
                                              <p:charRg st="8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2516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 bldLvl="0" animBg="1"/>
      <p:bldP spid="192516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3538" name="Text Box 2"/>
          <p:cNvSpPr txBox="1">
            <a:spLocks noChangeArrowheads="1"/>
          </p:cNvSpPr>
          <p:nvPr/>
        </p:nvSpPr>
        <p:spPr bwMode="auto">
          <a:xfrm>
            <a:off x="591820" y="2778125"/>
            <a:ext cx="9696451" cy="58356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zh-CN" altLang="en-US" b="1" dirty="0">
                <a:solidFill>
                  <a:srgbClr val="FFFF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去除坏死组织、促进肉芽组织生长</a:t>
            </a:r>
            <a:endParaRPr lang="zh-CN" altLang="en-US" b="1" dirty="0">
              <a:solidFill>
                <a:srgbClr val="FFFF66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3539" name="Text Box 3"/>
          <p:cNvSpPr txBox="1">
            <a:spLocks noChangeArrowheads="1"/>
          </p:cNvSpPr>
          <p:nvPr/>
        </p:nvSpPr>
        <p:spPr bwMode="auto">
          <a:xfrm>
            <a:off x="591820" y="1588558"/>
            <a:ext cx="5088467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r>
              <a:rPr lang="en-US" altLang="zh-CN" sz="3735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735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坏死浸润期</a:t>
            </a:r>
            <a:endParaRPr lang="zh-CN" altLang="en-US" sz="3735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591820" y="3748828"/>
            <a:ext cx="10657417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algn="just">
              <a:lnSpc>
                <a:spcPct val="150000"/>
              </a:lnSpc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采用中草药是目前最有效的方法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有感染按外科换药处理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buSzPct val="85000"/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很多医院采用空气隔绝后局部持续吹氧法</a:t>
            </a:r>
            <a:endParaRPr lang="zh-CN" altLang="en-US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三、压疮的分期与护理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35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354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3540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3540">
                                            <p:txEl>
                                              <p:charRg st="28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 bldLvl="0" animBg="1"/>
      <p:bldP spid="193540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126105" y="2060575"/>
            <a:ext cx="56692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第六节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晨、晚间护理</a:t>
            </a:r>
            <a:endParaRPr 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一、晨间护理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389" name="矩形 101388"/>
          <p:cNvSpPr/>
          <p:nvPr>
            <p:custDataLst>
              <p:tags r:id="rId2"/>
            </p:custDataLst>
          </p:nvPr>
        </p:nvSpPr>
        <p:spPr>
          <a:xfrm>
            <a:off x="839470" y="1845310"/>
            <a:ext cx="5426710" cy="383095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晨间护理是基础护理的一项重要内容。经过一整夜的睡眠，患者往往需要进行必要的清洁护理，使其身心舒适，以愉快的心情迎接新的一天。晨间护理还可促进睡眠过程中身体受压部位的血液循环，预防压疮及肺炎等并发症的发生，并可保持病床和病室的整洁。护士通过晨间护理观察和了解患者病情，为诊断治疗和调整护理计划提供依据，同时可以及时发现患者存在的问题，做好心理护理和卫生指导。晨间护理应在每天清晨诊疗工作前完成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6671945" y="1341120"/>
            <a:ext cx="4855845" cy="4507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内容占位符 1"/>
          <p:cNvSpPr>
            <a:spLocks noGrp="1"/>
          </p:cNvSpPr>
          <p:nvPr>
            <p:ph idx="4294967295"/>
          </p:nvPr>
        </p:nvSpPr>
        <p:spPr>
          <a:xfrm>
            <a:off x="767715" y="1772920"/>
            <a:ext cx="10247630" cy="3953510"/>
          </a:xfrm>
        </p:spPr>
        <p:txBody>
          <a:bodyPr vert="horz" wrap="square" anchor="t" anchorCtr="0">
            <a:normAutofit/>
          </a:bodyPr>
          <a:p>
            <a:pPr>
              <a:lnSpc>
                <a:spcPct val="150000"/>
              </a:lnSpc>
              <a:buNone/>
            </a:pPr>
            <a:r>
              <a:rPr lang="zh-CN" altLang="en-US" sz="1800" dirty="0"/>
              <a:t>     </a:t>
            </a:r>
            <a:r>
              <a:rPr lang="en-US" altLang="zh-CN" sz="1800" dirty="0"/>
              <a:t>   </a:t>
            </a:r>
            <a:r>
              <a:rPr sz="1800" dirty="0"/>
              <a:t>患者，女性，56 岁，肺癌骨转移第二次入院。查体：T 38.5 ℃ , BP 100/50 mmHg, 神志不清，处于昏迷状态，出现大小便失</a:t>
            </a:r>
            <a:r>
              <a:rPr lang="zh-CN" sz="1800" dirty="0"/>
              <a:t>禁</a:t>
            </a:r>
            <a:r>
              <a:rPr sz="1800" dirty="0"/>
              <a:t>、心力衰竭、潮式呼吸等。</a:t>
            </a:r>
            <a:endParaRPr sz="1800" dirty="0"/>
          </a:p>
          <a:p>
            <a:pPr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0099CC"/>
                </a:solidFill>
              </a:rPr>
              <a:t>情境思考</a:t>
            </a:r>
            <a:endParaRPr lang="zh-CN" altLang="en-US" sz="2000" b="1">
              <a:solidFill>
                <a:srgbClr val="0099CC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800" dirty="0"/>
              <a:t>1. 该患者处于昏迷状态，体温偏高，出现口臭、口腔炎症，针对这些，你作为护士应如何进行护理？</a:t>
            </a:r>
            <a:endParaRPr lang="zh-CN" altLang="en-US" sz="1800" dirty="0"/>
          </a:p>
          <a:p>
            <a:pPr>
              <a:lnSpc>
                <a:spcPct val="150000"/>
              </a:lnSpc>
              <a:buNone/>
            </a:pPr>
            <a:r>
              <a:rPr lang="zh-CN" altLang="en-US" sz="1800" dirty="0"/>
              <a:t>2. 在住院期间，为了保持患者皮肤清洁，你作为护士可选用哪些方法为患者进行皮肤护理，护理过程中应注意什么？</a:t>
            </a:r>
            <a:endParaRPr lang="zh-CN" altLang="en-US" sz="1800" dirty="0"/>
          </a:p>
          <a:p>
            <a:pPr>
              <a:lnSpc>
                <a:spcPct val="150000"/>
              </a:lnSpc>
              <a:buNone/>
            </a:pPr>
            <a:r>
              <a:rPr lang="zh-CN" altLang="en-US" sz="1800" dirty="0"/>
              <a:t>3. 在患者长期卧床的情况下，骶尾部皮肤呈紫红色，触之局部有硬结，并在表面有数个大小不等的水疱，请问该患者出现了什么并发症？属哪一期？如何进行护理？</a:t>
            </a:r>
            <a:endParaRPr lang="zh-CN" altLang="en-US" sz="1800" dirty="0"/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护理情境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二、晚间护理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389" name="矩形 101388"/>
          <p:cNvSpPr/>
          <p:nvPr>
            <p:custDataLst>
              <p:tags r:id="rId2"/>
            </p:custDataLst>
          </p:nvPr>
        </p:nvSpPr>
        <p:spPr>
          <a:xfrm>
            <a:off x="839470" y="1053465"/>
            <a:ext cx="10521315" cy="13379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晚间护理通过保持病室内安静、清洁为患者提供良好的睡眠条件，以保证患者充分休息。同时，通过晚间护理还能了解患者的病情变化，鼓励其增加战胜疾病的信心，促进患者康复。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晚间护理的内容包括以下方面。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983615" y="2719705"/>
            <a:ext cx="925195" cy="8661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2200910" y="2771775"/>
            <a:ext cx="9069705" cy="762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fontAlgn="auto">
              <a:lnSpc>
                <a:spcPct val="120000"/>
              </a:lnSpc>
            </a:pPr>
            <a:r>
              <a:rPr lang="zh-CN" altLang="en-US" sz="1800" b="1" spc="100" dirty="0">
                <a:solidFill>
                  <a:srgbClr val="00B0F0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（1）协助患者刷牙、漱口，病情较重患者给予口腔护理。</a:t>
            </a:r>
            <a:endParaRPr lang="zh-CN" altLang="en-US" sz="1800" b="1" spc="100" dirty="0">
              <a:solidFill>
                <a:srgbClr val="00B0F0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983615" y="4042410"/>
            <a:ext cx="925195" cy="8661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200910" y="4094480"/>
            <a:ext cx="9069705" cy="762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800" b="1" spc="100" dirty="0">
                <a:solidFill>
                  <a:srgbClr val="FFC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（2）保持病室安静，创造良好的睡眠环境，减少噪声，调节光线及室温，根据情况增减盖被，协助患者取舒适卧位，帮助患者入睡。</a:t>
            </a:r>
            <a:endParaRPr lang="zh-CN" altLang="en-US" sz="1800" b="1" spc="100" dirty="0">
              <a:solidFill>
                <a:srgbClr val="FFC000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983615" y="5365115"/>
            <a:ext cx="925195" cy="86614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200910" y="5417185"/>
            <a:ext cx="9069705" cy="762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800" b="1" spc="100" dirty="0">
                <a:solidFill>
                  <a:srgbClr val="92D05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（3）经常巡视病房，了解患者的病情及睡眠情况，遇到问题酌情处理。</a:t>
            </a:r>
            <a:endParaRPr lang="zh-CN" altLang="en-US" sz="1800" b="1" spc="100" dirty="0">
              <a:solidFill>
                <a:srgbClr val="92D050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1198245" y="5445125"/>
            <a:ext cx="495935" cy="70675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4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1198245" y="4122420"/>
            <a:ext cx="495935" cy="70675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4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1198245" y="2799715"/>
            <a:ext cx="495935" cy="70675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4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386013" y="2120900"/>
            <a:ext cx="6278563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 noProof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 noProof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78851" name="组合 17"/>
          <p:cNvGrpSpPr/>
          <p:nvPr/>
        </p:nvGrpSpPr>
        <p:grpSpPr>
          <a:xfrm>
            <a:off x="3987800" y="4098925"/>
            <a:ext cx="2689225" cy="566738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800" strike="noStrike" noProof="1">
                <a:cs typeface="黑体" panose="02010609060101010101" charset="-122"/>
              </a:endParaRPr>
            </a:p>
          </p:txBody>
        </p:sp>
        <p:sp>
          <p:nvSpPr>
            <p:cNvPr id="78853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cover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4040505" y="2142490"/>
            <a:ext cx="38404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口腔护理</a:t>
            </a:r>
            <a:endParaRPr 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7" name="文本框 10246"/>
          <p:cNvSpPr txBox="1"/>
          <p:nvPr/>
        </p:nvSpPr>
        <p:spPr>
          <a:xfrm>
            <a:off x="8699500" y="4485217"/>
            <a:ext cx="469900" cy="2688167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en-US" sz="1865" dirty="0">
              <a:solidFill>
                <a:schemeClr val="bg1"/>
              </a:solidFill>
              <a:latin typeface="FrutigerNext LT Regular"/>
              <a:ea typeface="MS PGothic" panose="020B0600070205080204" pitchFamily="34" charset="-128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评估</a:t>
            </a:r>
            <a:endParaRPr lang="zh-CN" altLang="en-US"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682760" y="2313319"/>
            <a:ext cx="2645407" cy="3156173"/>
            <a:chOff x="1289695" y="1133286"/>
            <a:chExt cx="2887213" cy="3444666"/>
          </a:xfrm>
        </p:grpSpPr>
        <p:sp>
          <p:nvSpPr>
            <p:cNvPr id="11" name="Oval 6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 flipV="1">
              <a:off x="1453537" y="4050462"/>
              <a:ext cx="2501585" cy="527490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rgbClr val="E7E6E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>
              <a:normAutofit/>
            </a:bodyPr>
            <a:lstStyle/>
            <a:p>
              <a:endParaRPr lang="zh-CN" altLang="en-US" sz="1350" kern="0">
                <a:solidFill>
                  <a:sysClr val="windowText" lastClr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4"/>
              </p:custDataLst>
            </p:nvPr>
          </p:nvSpPr>
          <p:spPr>
            <a:xfrm>
              <a:off x="1289695" y="1434993"/>
              <a:ext cx="2887213" cy="2887211"/>
            </a:xfrm>
            <a:prstGeom prst="ellipse">
              <a:avLst/>
            </a:prstGeom>
            <a:solidFill>
              <a:srgbClr val="5B9BD5"/>
            </a:solidFill>
            <a:ln w="254000">
              <a:noFill/>
            </a:ln>
            <a:effectLst/>
          </p:spPr>
          <p:style>
            <a:lnRef idx="2">
              <a:srgbClr val="A5A5A5"/>
            </a:lnRef>
            <a:fillRef idx="1">
              <a:sysClr val="window" lastClr="FFFFFF"/>
            </a:fillRef>
            <a:effectRef idx="0">
              <a:srgbClr val="A5A5A5"/>
            </a:effectRef>
            <a:fontRef idx="minor">
              <a:sysClr val="windowText" lastClr="000000"/>
            </a:fontRef>
          </p:style>
          <p:txBody>
            <a:bodyPr anchor="ctr">
              <a:normAutofit/>
            </a:bodyPr>
            <a:lstStyle/>
            <a:p>
              <a:pPr indent="457200">
                <a:lnSpc>
                  <a:spcPct val="150000"/>
                </a:lnSpc>
                <a:defRPr/>
              </a:pPr>
              <a:endParaRPr lang="zh-CN" altLang="en-US">
                <a:solidFill>
                  <a:sysClr val="window" lastClr="FFFFFF">
                    <a:lumMod val="50000"/>
                  </a:sys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5"/>
              </p:custDataLst>
            </p:nvPr>
          </p:nvSpPr>
          <p:spPr>
            <a:xfrm>
              <a:off x="1593402" y="1133286"/>
              <a:ext cx="909123" cy="907124"/>
            </a:xfrm>
            <a:prstGeom prst="ellipse">
              <a:avLst/>
            </a:prstGeom>
            <a:solidFill>
              <a:srgbClr val="5B9BD5">
                <a:lumMod val="75000"/>
              </a:srgbClr>
            </a:solidFill>
            <a:ln w="254000">
              <a:noFill/>
            </a:ln>
            <a:effectLst/>
          </p:spPr>
          <p:style>
            <a:lnRef idx="2">
              <a:srgbClr val="A5A5A5"/>
            </a:lnRef>
            <a:fillRef idx="1">
              <a:sysClr val="window" lastClr="FFFFFF"/>
            </a:fillRef>
            <a:effectRef idx="0">
              <a:srgbClr val="A5A5A5"/>
            </a:effectRef>
            <a:fontRef idx="minor">
              <a:sysClr val="windowText" lastClr="000000"/>
            </a:fontRef>
          </p:style>
          <p:txBody>
            <a:bodyPr lIns="0" tIns="0" rIns="0" bIns="14400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dirty="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1</a:t>
              </a:r>
              <a:endParaRPr lang="zh-CN" altLang="en-US" dirty="0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6"/>
              </p:custDataLst>
            </p:nvPr>
          </p:nvSpPr>
          <p:spPr>
            <a:xfrm>
              <a:off x="1593914" y="1738773"/>
              <a:ext cx="2277859" cy="2277858"/>
            </a:xfrm>
            <a:prstGeom prst="ellipse">
              <a:avLst/>
            </a:prstGeom>
            <a:solidFill>
              <a:sysClr val="window" lastClr="FFFFFF"/>
            </a:solidFill>
            <a:ln w="254000">
              <a:noFill/>
            </a:ln>
            <a:effectLst>
              <a:innerShdw blurRad="25400" dist="12700" dir="18900000">
                <a:prstClr val="black">
                  <a:alpha val="40000"/>
                </a:prstClr>
              </a:innerShdw>
            </a:effectLst>
          </p:spPr>
          <p:style>
            <a:lnRef idx="2">
              <a:srgbClr val="A5A5A5"/>
            </a:lnRef>
            <a:fillRef idx="1">
              <a:sysClr val="window" lastClr="FFFFFF"/>
            </a:fillRef>
            <a:effectRef idx="0">
              <a:srgbClr val="A5A5A5"/>
            </a:effectRef>
            <a:fontRef idx="minor">
              <a:sysClr val="windowText" lastClr="000000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（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一）口腔卫生状况</a:t>
              </a:r>
              <a:endParaRPr lang="da-DK" altLang="zh-CN" sz="1800" dirty="0" smtClean="0">
                <a:solidFill>
                  <a:sysClr val="windowText" lastClr="000000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7"/>
            </p:custDataLst>
          </p:nvPr>
        </p:nvGrpSpPr>
        <p:grpSpPr>
          <a:xfrm>
            <a:off x="4712378" y="2313319"/>
            <a:ext cx="2645407" cy="3156173"/>
            <a:chOff x="4596238" y="1133286"/>
            <a:chExt cx="2887213" cy="3444666"/>
          </a:xfrm>
        </p:grpSpPr>
        <p:sp>
          <p:nvSpPr>
            <p:cNvPr id="17" name="Oval 6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rot="10800000" flipV="1">
              <a:off x="4760080" y="4050462"/>
              <a:ext cx="2501585" cy="527490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rgbClr val="E7E6E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>
              <a:normAutofit/>
            </a:bodyPr>
            <a:lstStyle/>
            <a:p>
              <a:endParaRPr lang="zh-CN" altLang="en-US" sz="1350" kern="0">
                <a:solidFill>
                  <a:sysClr val="windowText" lastClr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9"/>
              </p:custDataLst>
            </p:nvPr>
          </p:nvSpPr>
          <p:spPr>
            <a:xfrm>
              <a:off x="4596238" y="1434993"/>
              <a:ext cx="2887213" cy="2887211"/>
            </a:xfrm>
            <a:prstGeom prst="ellipse">
              <a:avLst/>
            </a:prstGeom>
            <a:solidFill>
              <a:srgbClr val="ED7D31"/>
            </a:solidFill>
            <a:ln w="254000">
              <a:noFill/>
            </a:ln>
            <a:effectLst/>
          </p:spPr>
          <p:style>
            <a:lnRef idx="2">
              <a:srgbClr val="A5A5A5"/>
            </a:lnRef>
            <a:fillRef idx="1">
              <a:sysClr val="window" lastClr="FFFFFF"/>
            </a:fillRef>
            <a:effectRef idx="0">
              <a:srgbClr val="A5A5A5"/>
            </a:effectRef>
            <a:fontRef idx="minor">
              <a:sysClr val="windowText" lastClr="000000"/>
            </a:fontRef>
          </p:style>
          <p:txBody>
            <a:bodyPr anchor="ctr">
              <a:normAutofit/>
            </a:bodyPr>
            <a:lstStyle/>
            <a:p>
              <a:pPr indent="457200">
                <a:lnSpc>
                  <a:spcPct val="150000"/>
                </a:lnSpc>
                <a:defRPr/>
              </a:pPr>
              <a:endParaRPr lang="zh-CN" altLang="en-US">
                <a:solidFill>
                  <a:sysClr val="window" lastClr="FFFFFF">
                    <a:lumMod val="50000"/>
                  </a:sys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椭圆 18"/>
            <p:cNvSpPr/>
            <p:nvPr>
              <p:custDataLst>
                <p:tags r:id="rId10"/>
              </p:custDataLst>
            </p:nvPr>
          </p:nvSpPr>
          <p:spPr>
            <a:xfrm>
              <a:off x="4899945" y="1133286"/>
              <a:ext cx="909123" cy="907124"/>
            </a:xfrm>
            <a:prstGeom prst="ellipse">
              <a:avLst/>
            </a:prstGeom>
            <a:solidFill>
              <a:srgbClr val="ED7D31">
                <a:lumMod val="75000"/>
              </a:srgbClr>
            </a:solidFill>
            <a:ln w="254000">
              <a:noFill/>
            </a:ln>
            <a:effectLst/>
          </p:spPr>
          <p:style>
            <a:lnRef idx="2">
              <a:srgbClr val="A5A5A5"/>
            </a:lnRef>
            <a:fillRef idx="1">
              <a:sysClr val="window" lastClr="FFFFFF"/>
            </a:fillRef>
            <a:effectRef idx="0">
              <a:srgbClr val="A5A5A5"/>
            </a:effectRef>
            <a:fontRef idx="minor">
              <a:sysClr val="windowText" lastClr="000000"/>
            </a:fontRef>
          </p:style>
          <p:txBody>
            <a:bodyPr lIns="0" tIns="0" rIns="0" bIns="14400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dirty="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2</a:t>
              </a:r>
              <a:endParaRPr lang="zh-CN" altLang="en-US" dirty="0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0" name="椭圆 19"/>
            <p:cNvSpPr/>
            <p:nvPr>
              <p:custDataLst>
                <p:tags r:id="rId11"/>
              </p:custDataLst>
            </p:nvPr>
          </p:nvSpPr>
          <p:spPr>
            <a:xfrm>
              <a:off x="4900457" y="1738773"/>
              <a:ext cx="2277859" cy="2277858"/>
            </a:xfrm>
            <a:prstGeom prst="ellipse">
              <a:avLst/>
            </a:prstGeom>
            <a:solidFill>
              <a:sysClr val="window" lastClr="FFFFFF"/>
            </a:solidFill>
            <a:ln w="254000">
              <a:noFill/>
            </a:ln>
            <a:effectLst>
              <a:innerShdw blurRad="25400" dist="12700" dir="18900000">
                <a:prstClr val="black">
                  <a:alpha val="40000"/>
                </a:prstClr>
              </a:innerShdw>
            </a:effectLst>
          </p:spPr>
          <p:style>
            <a:lnRef idx="2">
              <a:srgbClr val="A5A5A5"/>
            </a:lnRef>
            <a:fillRef idx="1">
              <a:sysClr val="window" lastClr="FFFFFF"/>
            </a:fillRef>
            <a:effectRef idx="0">
              <a:srgbClr val="A5A5A5"/>
            </a:effectRef>
            <a:fontRef idx="minor">
              <a:sysClr val="windowText" lastClr="000000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二）自理能力</a:t>
              </a:r>
              <a:endParaRPr lang="da-DK" altLang="zh-CN" sz="1800" smtClean="0">
                <a:solidFill>
                  <a:sysClr val="windowText" lastClr="000000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7741997" y="2313319"/>
            <a:ext cx="2645407" cy="3156173"/>
            <a:chOff x="7902781" y="1133286"/>
            <a:chExt cx="2887213" cy="3444666"/>
          </a:xfrm>
        </p:grpSpPr>
        <p:sp>
          <p:nvSpPr>
            <p:cNvPr id="22" name="Oval 6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rot="10800000" flipV="1">
              <a:off x="8066623" y="4050462"/>
              <a:ext cx="2501585" cy="527490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rgbClr val="E7E6E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>
              <a:normAutofit/>
            </a:bodyPr>
            <a:lstStyle/>
            <a:p>
              <a:endParaRPr lang="zh-CN" altLang="en-US" sz="1350" kern="0">
                <a:solidFill>
                  <a:sysClr val="windowText" lastClr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14"/>
              </p:custDataLst>
            </p:nvPr>
          </p:nvSpPr>
          <p:spPr>
            <a:xfrm>
              <a:off x="7902781" y="1434993"/>
              <a:ext cx="2887213" cy="2887211"/>
            </a:xfrm>
            <a:prstGeom prst="ellipse">
              <a:avLst/>
            </a:prstGeom>
            <a:solidFill>
              <a:srgbClr val="5B9BD5"/>
            </a:solidFill>
            <a:ln w="254000">
              <a:noFill/>
            </a:ln>
            <a:effectLst/>
          </p:spPr>
          <p:style>
            <a:lnRef idx="2">
              <a:srgbClr val="A5A5A5"/>
            </a:lnRef>
            <a:fillRef idx="1">
              <a:sysClr val="window" lastClr="FFFFFF"/>
            </a:fillRef>
            <a:effectRef idx="0">
              <a:srgbClr val="A5A5A5"/>
            </a:effectRef>
            <a:fontRef idx="minor">
              <a:sysClr val="windowText" lastClr="000000"/>
            </a:fontRef>
          </p:style>
          <p:txBody>
            <a:bodyPr anchor="ctr">
              <a:normAutofit/>
            </a:bodyPr>
            <a:lstStyle/>
            <a:p>
              <a:pPr indent="457200">
                <a:lnSpc>
                  <a:spcPct val="150000"/>
                </a:lnSpc>
                <a:defRPr/>
              </a:pPr>
              <a:endParaRPr lang="zh-CN" altLang="en-US">
                <a:solidFill>
                  <a:sysClr val="window" lastClr="FFFFFF">
                    <a:lumMod val="50000"/>
                  </a:sys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椭圆 23"/>
            <p:cNvSpPr/>
            <p:nvPr>
              <p:custDataLst>
                <p:tags r:id="rId15"/>
              </p:custDataLst>
            </p:nvPr>
          </p:nvSpPr>
          <p:spPr>
            <a:xfrm>
              <a:off x="8206488" y="1133286"/>
              <a:ext cx="909123" cy="907124"/>
            </a:xfrm>
            <a:prstGeom prst="ellipse">
              <a:avLst/>
            </a:prstGeom>
            <a:solidFill>
              <a:srgbClr val="5B9BD5">
                <a:lumMod val="75000"/>
              </a:srgbClr>
            </a:solidFill>
            <a:ln w="254000">
              <a:noFill/>
            </a:ln>
            <a:effectLst/>
          </p:spPr>
          <p:style>
            <a:lnRef idx="2">
              <a:srgbClr val="A5A5A5"/>
            </a:lnRef>
            <a:fillRef idx="1">
              <a:sysClr val="window" lastClr="FFFFFF"/>
            </a:fillRef>
            <a:effectRef idx="0">
              <a:srgbClr val="A5A5A5"/>
            </a:effectRef>
            <a:fontRef idx="minor">
              <a:sysClr val="windowText" lastClr="000000"/>
            </a:fontRef>
          </p:style>
          <p:txBody>
            <a:bodyPr lIns="0" tIns="0" rIns="0" bIns="14400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dirty="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3</a:t>
              </a:r>
              <a:endParaRPr lang="zh-CN" altLang="en-US" dirty="0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6"/>
              </p:custDataLst>
            </p:nvPr>
          </p:nvSpPr>
          <p:spPr>
            <a:xfrm>
              <a:off x="8207000" y="1738773"/>
              <a:ext cx="2277859" cy="2277858"/>
            </a:xfrm>
            <a:prstGeom prst="ellipse">
              <a:avLst/>
            </a:prstGeom>
            <a:solidFill>
              <a:sysClr val="window" lastClr="FFFFFF"/>
            </a:solidFill>
            <a:ln w="254000">
              <a:noFill/>
            </a:ln>
            <a:effectLst>
              <a:innerShdw blurRad="25400" dist="12700" dir="18900000">
                <a:prstClr val="black">
                  <a:alpha val="40000"/>
                </a:prstClr>
              </a:innerShdw>
            </a:effectLst>
          </p:spPr>
          <p:style>
            <a:lnRef idx="2">
              <a:srgbClr val="A5A5A5"/>
            </a:lnRef>
            <a:fillRef idx="1">
              <a:sysClr val="window" lastClr="FFFFFF"/>
            </a:fillRef>
            <a:effectRef idx="0">
              <a:srgbClr val="A5A5A5"/>
            </a:effectRef>
            <a:fontRef idx="minor">
              <a:sysClr val="windowText" lastClr="000000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三）对口腔卫生保健知识的了解程度</a:t>
              </a:r>
              <a:endParaRPr lang="da-DK" altLang="zh-CN" sz="1800" smtClean="0">
                <a:solidFill>
                  <a:sysClr val="windowText" lastClr="000000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70849_3*l_h_i*1_3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TABLE_BEAUTIFY" val="smartTable{22fbd53b-8889-4d0f-a1ae-12b0b0ef14b9}"/>
</p:tagLst>
</file>

<file path=ppt/tags/tag11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70849_3*l_h_f*1_3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1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2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6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8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2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19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3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FILL_FORE_SCHEMECOLOR_INDEX" val="7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70849_3*l_h_i*1_4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20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7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3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2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4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FILL_FORE_SCHEMECOLOR_INDEX" val="8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4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FILL_FORE_SCHEMECOLOR_INDEX" val="8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4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2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2_1"/>
  <p:tag name="KSO_WM_UNIT_PRESET_TEXT" val="单击此处添加文本具体内容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3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3_1"/>
  <p:tag name="KSO_WM_UNIT_PRESET_TEXT" val="单击此处添加文本具体内容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4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4_1"/>
  <p:tag name="KSO_WM_UNIT_PRESET_TEXT" val="单击此处添加文本具体内容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70849_3*l_h_f*1_4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UNIT_TABLE_BEAUTIFY" val="smartTable{9373f79f-cf45-40cd-a254-83db50c295d5}"/>
  <p:tag name="TABLE_ENDDRAG_ORIGIN_RECT" val="805*333"/>
  <p:tag name="TABLE_ENDDRAG_RECT" val="70*112*805*333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3"/>
  <p:tag name="KSO_WM_UNIT_ID" val="diagram20170849_3*l_h_i*1_3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1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70849_2*l_h_i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3"/>
  <p:tag name="KSO_WM_UNIT_ID" val="diagram20170849_3*l_h_i*1_2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50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2*l_h_f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70849_2*l_h_i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849_2*l_h_f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70849_2*l_h_i*1_3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70849_2*l_h_f*1_3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3"/>
  <p:tag name="KSO_WM_UNIT_ID" val="diagram20170849_2*l_h_i*1_3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3"/>
  <p:tag name="KSO_WM_UNIT_ID" val="diagram20170849_2*l_h_i*1_2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3"/>
  <p:tag name="KSO_WM_UNIT_ID" val="diagram20170849_2*l_h_i*1_1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58.xml><?xml version="1.0" encoding="utf-8"?>
<p:tagLst xmlns:p="http://schemas.openxmlformats.org/presentationml/2006/main">
  <p:tag name="KSO_WPP_MARK_KEY" val="4c53bcec-4125-4709-ba1c-2dbed08c3c31"/>
  <p:tag name="COMMONDATA" val="eyJoZGlkIjoiNzQ3MTk3OTEyZDg4NzA3ZGRmN2U4ZTcxY2Y1ODYwYzQifQ==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3"/>
  <p:tag name="KSO_WM_UNIT_ID" val="diagram20170849_3*l_h_i*1_1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3"/>
  <p:tag name="KSO_WM_UNIT_ID" val="diagram20170849_3*l_h_i*1_4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96_3*i*0"/>
  <p:tag name="KSO_WM_TEMPLATE_CATEGORY" val="diagram"/>
  <p:tag name="KSO_WM_TEMPLATE_INDEX" val="160096"/>
  <p:tag name="KSO_WM_UNIT_INDEX" val="0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i"/>
  <p:tag name="KSO_WM_UNIT_INDEX" val="1_1"/>
  <p:tag name="KSO_WM_UNIT_ID" val="diagram160096_3*l_i*1_1"/>
  <p:tag name="KSO_WM_UNIT_CLEAR" val="1"/>
  <p:tag name="KSO_WM_UNIT_LAYERLEVEL" val="1_1"/>
  <p:tag name="KSO_WM_DIAGRAM_GROUP_CODE" val="l1-1"/>
  <p:tag name="KSO_WM_UNIT_FILL_FORE_SCHEMECOLOR_INDEX" val="14"/>
  <p:tag name="KSO_WM_UNIT_FILL_TYPE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i"/>
  <p:tag name="KSO_WM_UNIT_INDEX" val="1_2"/>
  <p:tag name="KSO_WM_UNIT_ID" val="diagram160096_3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i"/>
  <p:tag name="KSO_WM_UNIT_INDEX" val="1_3"/>
  <p:tag name="KSO_WM_UNIT_ID" val="diagram160096_3*l_i*1_3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h_f"/>
  <p:tag name="KSO_WM_UNIT_INDEX" val="1_1_1"/>
  <p:tag name="KSO_WM_UNIT_ID" val="diagram160096_3*l_h_f*1_1_1"/>
  <p:tag name="KSO_WM_UNIT_CLEAR" val="1"/>
  <p:tag name="KSO_WM_UNIT_LAYERLEVEL" val="1_1_1"/>
  <p:tag name="KSO_WM_UNIT_VALUE" val="42"/>
  <p:tag name="KSO_WM_UNIT_HIGHLIGHT" val="0"/>
  <p:tag name="KSO_WM_UNIT_COMPATIBLE" val="0"/>
  <p:tag name="KSO_WM_DIAGRAM_GROUP_CODE" val="l1-1"/>
  <p:tag name="KSO_WM_UNIT_PRESET_TEXT" val="Lorem ipsum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96_3*i*9"/>
  <p:tag name="KSO_WM_TEMPLATE_CATEGORY" val="diagram"/>
  <p:tag name="KSO_WM_TEMPLATE_INDEX" val="160096"/>
  <p:tag name="KSO_WM_UNIT_INDEX" val="9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i"/>
  <p:tag name="KSO_WM_UNIT_INDEX" val="1_4"/>
  <p:tag name="KSO_WM_UNIT_ID" val="diagram160096_3*l_i*1_4"/>
  <p:tag name="KSO_WM_UNIT_CLEAR" val="1"/>
  <p:tag name="KSO_WM_UNIT_LAYERLEVEL" val="1_1"/>
  <p:tag name="KSO_WM_DIAGRAM_GROUP_CODE" val="l1-1"/>
  <p:tag name="KSO_WM_UNIT_FILL_FORE_SCHEMECOLOR_INDEX" val="14"/>
  <p:tag name="KSO_WM_UNIT_FILL_TYPE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i"/>
  <p:tag name="KSO_WM_UNIT_INDEX" val="1_5"/>
  <p:tag name="KSO_WM_UNIT_ID" val="diagram160096_3*l_i*1_5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i"/>
  <p:tag name="KSO_WM_UNIT_INDEX" val="1_6"/>
  <p:tag name="KSO_WM_UNIT_ID" val="diagram160096_3*l_i*1_6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h_f"/>
  <p:tag name="KSO_WM_UNIT_INDEX" val="1_2_1"/>
  <p:tag name="KSO_WM_UNIT_ID" val="diagram160096_3*l_h_f*1_2_1"/>
  <p:tag name="KSO_WM_UNIT_CLEAR" val="1"/>
  <p:tag name="KSO_WM_UNIT_LAYERLEVEL" val="1_1_1"/>
  <p:tag name="KSO_WM_UNIT_VALUE" val="42"/>
  <p:tag name="KSO_WM_UNIT_HIGHLIGHT" val="0"/>
  <p:tag name="KSO_WM_UNIT_COMPATIBLE" val="0"/>
  <p:tag name="KSO_WM_DIAGRAM_GROUP_CODE" val="l1-1"/>
  <p:tag name="KSO_WM_UNIT_PRESET_TEXT" val="Lorem ipsum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96_3*i*18"/>
  <p:tag name="KSO_WM_TEMPLATE_CATEGORY" val="diagram"/>
  <p:tag name="KSO_WM_TEMPLATE_INDEX" val="160096"/>
  <p:tag name="KSO_WM_UNIT_INDEX" val="18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i"/>
  <p:tag name="KSO_WM_UNIT_INDEX" val="1_7"/>
  <p:tag name="KSO_WM_UNIT_ID" val="diagram160096_3*l_i*1_7"/>
  <p:tag name="KSO_WM_UNIT_CLEAR" val="1"/>
  <p:tag name="KSO_WM_UNIT_LAYERLEVEL" val="1_1"/>
  <p:tag name="KSO_WM_DIAGRAM_GROUP_CODE" val="l1-1"/>
  <p:tag name="KSO_WM_UNIT_FILL_FORE_SCHEMECOLOR_INDEX" val="14"/>
  <p:tag name="KSO_WM_UNIT_FILL_TYPE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i"/>
  <p:tag name="KSO_WM_UNIT_INDEX" val="1_8"/>
  <p:tag name="KSO_WM_UNIT_ID" val="diagram160096_3*l_i*1_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i"/>
  <p:tag name="KSO_WM_UNIT_INDEX" val="1_9"/>
  <p:tag name="KSO_WM_UNIT_ID" val="diagram160096_3*l_i*1_9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96"/>
  <p:tag name="KSO_WM_UNIT_TYPE" val="l_h_f"/>
  <p:tag name="KSO_WM_UNIT_INDEX" val="1_3_1"/>
  <p:tag name="KSO_WM_UNIT_ID" val="diagram160096_3*l_h_f*1_3_1"/>
  <p:tag name="KSO_WM_UNIT_CLEAR" val="1"/>
  <p:tag name="KSO_WM_UNIT_LAYERLEVEL" val="1_1_1"/>
  <p:tag name="KSO_WM_UNIT_VALUE" val="42"/>
  <p:tag name="KSO_WM_UNIT_HIGHLIGHT" val="0"/>
  <p:tag name="KSO_WM_UNIT_COMPATIBLE" val="0"/>
  <p:tag name="KSO_WM_DIAGRAM_GROUP_CODE" val="l1-1"/>
  <p:tag name="KSO_WM_UNIT_PRESET_TEXT" val="Lorem ipsum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PLACING_PICTURE_USER_VIEWPORT" val="{&quot;height&quot;:6683.334383202099,&quot;width&quot;:9223.332283464566}"/>
</p:tagLst>
</file>

<file path=ppt/tags/tag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TABLE_BEAUTIFY" val="smartTable{9a4f5330-0f97-4496-b0d1-5856bba631ca}"/>
</p:tagLst>
</file>

<file path=ppt/tags/tag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TABLE_BEAUTIFY" val="smartTable{0031fdd6-2038-4715-b1d3-7dde248fa3ae}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70849_3*l_h_i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3*l_h_f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70849_3*l_h_i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849_3*l_h_f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9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医院护理岗位管理">
  <a:themeElements>
    <a:clrScheme name="医疗医药PPT模版 13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99CCCC"/>
      </a:accent1>
      <a:accent2>
        <a:srgbClr val="CCFF99"/>
      </a:accent2>
      <a:accent3>
        <a:srgbClr val="FFFFFF"/>
      </a:accent3>
      <a:accent4>
        <a:srgbClr val="000000"/>
      </a:accent4>
      <a:accent5>
        <a:srgbClr val="CAE2E2"/>
      </a:accent5>
      <a:accent6>
        <a:srgbClr val="B9E78A"/>
      </a:accent6>
      <a:hlink>
        <a:srgbClr val="009999"/>
      </a:hlink>
      <a:folHlink>
        <a:srgbClr val="969696"/>
      </a:folHlink>
    </a:clrScheme>
    <a:fontScheme name="医疗医药PPT模版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医疗医药PPT模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2_自定义设计方案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流畅">
  <a:themeElements>
    <a:clrScheme name="流畅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流畅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流畅">
  <a:themeElements>
    <a:clrScheme name="1_流畅 1">
      <a:dk1>
        <a:srgbClr val="04617B"/>
      </a:dk1>
      <a:lt1>
        <a:srgbClr val="FFFFFF"/>
      </a:lt1>
      <a:dk2>
        <a:srgbClr val="000000"/>
      </a:dk2>
      <a:lt2>
        <a:srgbClr val="DBF5F9"/>
      </a:lt2>
      <a:accent1>
        <a:srgbClr val="0F6FC6"/>
      </a:accent1>
      <a:accent2>
        <a:srgbClr val="009DD9"/>
      </a:accent2>
      <a:accent3>
        <a:srgbClr val="AAAAAA"/>
      </a:accent3>
      <a:accent4>
        <a:srgbClr val="DADADA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1_流畅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流畅 1">
        <a:dk1>
          <a:srgbClr val="04617B"/>
        </a:dk1>
        <a:lt1>
          <a:srgbClr val="FFFFFF"/>
        </a:lt1>
        <a:dk2>
          <a:srgbClr val="000000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ADADA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流畅">
  <a:themeElements>
    <a:clrScheme name="2_流畅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2_流畅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_流畅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医院护理岗位管理</Template>
  <TotalTime>0</TotalTime>
  <Words>6352</Words>
  <Application>WPS 演示</Application>
  <PresentationFormat>在屏幕上显示</PresentationFormat>
  <Paragraphs>878</Paragraphs>
  <Slides>71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71</vt:i4>
      </vt:variant>
    </vt:vector>
  </HeadingPairs>
  <TitlesOfParts>
    <vt:vector size="99" baseType="lpstr">
      <vt:lpstr>Arial</vt:lpstr>
      <vt:lpstr>宋体</vt:lpstr>
      <vt:lpstr>Wingdings</vt:lpstr>
      <vt:lpstr>FrutigerNext LT Regular</vt:lpstr>
      <vt:lpstr>Calibri</vt:lpstr>
      <vt:lpstr>MS PGothic</vt:lpstr>
      <vt:lpstr>华文细黑</vt:lpstr>
      <vt:lpstr>FrutigerNext LT Regular</vt:lpstr>
      <vt:lpstr>FrutigerNext LT Medium</vt:lpstr>
      <vt:lpstr>Constantia</vt:lpstr>
      <vt:lpstr>隶书</vt:lpstr>
      <vt:lpstr>Wingdings 2</vt:lpstr>
      <vt:lpstr>微软雅黑</vt:lpstr>
      <vt:lpstr>黑体</vt:lpstr>
      <vt:lpstr>字魂70号-灵悦黑体</vt:lpstr>
      <vt:lpstr>Segoe UI</vt:lpstr>
      <vt:lpstr>Arial Unicode MS</vt:lpstr>
      <vt:lpstr>Times New Roman</vt:lpstr>
      <vt:lpstr>医院护理岗位管理</vt:lpstr>
      <vt:lpstr>2_自定义设计方案</vt:lpstr>
      <vt:lpstr>1_自定义设计方案</vt:lpstr>
      <vt:lpstr>流畅</vt:lpstr>
      <vt:lpstr>1_流畅</vt:lpstr>
      <vt:lpstr>2_流畅</vt:lpstr>
      <vt:lpstr>Office 主题</vt:lpstr>
      <vt:lpstr>Office 主题​​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护理岗位管理 </dc:title>
  <dc:creator>toshiba</dc:creator>
  <cp:lastModifiedBy>嘟嘟</cp:lastModifiedBy>
  <cp:revision>394</cp:revision>
  <dcterms:created xsi:type="dcterms:W3CDTF">2012-08-31T16:03:00Z</dcterms:created>
  <dcterms:modified xsi:type="dcterms:W3CDTF">2025-07-30T07:36:45Z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E24313A5D3974F5B8313F13F8454E901</vt:lpwstr>
  </property>
  <property fmtid="{D5CDD505-2E9C-101B-9397-08002B2CF9AE}" pid="3" name="KSOProductBuildVer">
    <vt:lpwstr>2052-12.1.0.21171</vt:lpwstr>
  </property>
</Properties>
</file>