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  <p:sldMasterId id="2147483699" r:id="rId6"/>
    <p:sldMasterId id="2147483711" r:id="rId7"/>
    <p:sldMasterId id="2147483723" r:id="rId8"/>
    <p:sldMasterId id="2147483736" r:id="rId9"/>
    <p:sldMasterId id="2147483742" r:id="rId10"/>
    <p:sldMasterId id="2147483755" r:id="rId11"/>
  </p:sldMasterIdLst>
  <p:notesMasterIdLst>
    <p:notesMasterId r:id="rId16"/>
  </p:notesMasterIdLst>
  <p:handoutMasterIdLst>
    <p:handoutMasterId r:id="rId92"/>
  </p:handoutMasterIdLst>
  <p:sldIdLst>
    <p:sldId id="800" r:id="rId12"/>
    <p:sldId id="802" r:id="rId13"/>
    <p:sldId id="804" r:id="rId14"/>
    <p:sldId id="806" r:id="rId15"/>
    <p:sldId id="808" r:id="rId17"/>
    <p:sldId id="810" r:id="rId18"/>
    <p:sldId id="721" r:id="rId19"/>
    <p:sldId id="813" r:id="rId20"/>
    <p:sldId id="537" r:id="rId21"/>
    <p:sldId id="814" r:id="rId22"/>
    <p:sldId id="539" r:id="rId23"/>
    <p:sldId id="540" r:id="rId24"/>
    <p:sldId id="541" r:id="rId25"/>
    <p:sldId id="542" r:id="rId26"/>
    <p:sldId id="543" r:id="rId27"/>
    <p:sldId id="544" r:id="rId28"/>
    <p:sldId id="545" r:id="rId29"/>
    <p:sldId id="546" r:id="rId30"/>
    <p:sldId id="551" r:id="rId31"/>
    <p:sldId id="547" r:id="rId32"/>
    <p:sldId id="548" r:id="rId33"/>
    <p:sldId id="549" r:id="rId34"/>
    <p:sldId id="550" r:id="rId35"/>
    <p:sldId id="557" r:id="rId36"/>
    <p:sldId id="558" r:id="rId37"/>
    <p:sldId id="562" r:id="rId38"/>
    <p:sldId id="559" r:id="rId39"/>
    <p:sldId id="560" r:id="rId40"/>
    <p:sldId id="561" r:id="rId41"/>
    <p:sldId id="563" r:id="rId42"/>
    <p:sldId id="564" r:id="rId43"/>
    <p:sldId id="580" r:id="rId44"/>
    <p:sldId id="565" r:id="rId45"/>
    <p:sldId id="566" r:id="rId46"/>
    <p:sldId id="567" r:id="rId47"/>
    <p:sldId id="581" r:id="rId48"/>
    <p:sldId id="582" r:id="rId49"/>
    <p:sldId id="586" r:id="rId50"/>
    <p:sldId id="583" r:id="rId51"/>
    <p:sldId id="584" r:id="rId52"/>
    <p:sldId id="585" r:id="rId53"/>
    <p:sldId id="890" r:id="rId54"/>
    <p:sldId id="891" r:id="rId55"/>
    <p:sldId id="590" r:id="rId56"/>
    <p:sldId id="591" r:id="rId57"/>
    <p:sldId id="593" r:id="rId58"/>
    <p:sldId id="556" r:id="rId59"/>
    <p:sldId id="594" r:id="rId60"/>
    <p:sldId id="595" r:id="rId61"/>
    <p:sldId id="596" r:id="rId62"/>
    <p:sldId id="597" r:id="rId63"/>
    <p:sldId id="892" r:id="rId64"/>
    <p:sldId id="894" r:id="rId65"/>
    <p:sldId id="599" r:id="rId66"/>
    <p:sldId id="895" r:id="rId67"/>
    <p:sldId id="603" r:id="rId68"/>
    <p:sldId id="897" r:id="rId69"/>
    <p:sldId id="612" r:id="rId70"/>
    <p:sldId id="614" r:id="rId71"/>
    <p:sldId id="602" r:id="rId72"/>
    <p:sldId id="616" r:id="rId73"/>
    <p:sldId id="620" r:id="rId74"/>
    <p:sldId id="621" r:id="rId75"/>
    <p:sldId id="624" r:id="rId76"/>
    <p:sldId id="625" r:id="rId77"/>
    <p:sldId id="626" r:id="rId78"/>
    <p:sldId id="627" r:id="rId79"/>
    <p:sldId id="628" r:id="rId80"/>
    <p:sldId id="629" r:id="rId81"/>
    <p:sldId id="630" r:id="rId82"/>
    <p:sldId id="631" r:id="rId83"/>
    <p:sldId id="632" r:id="rId84"/>
    <p:sldId id="633" r:id="rId85"/>
    <p:sldId id="634" r:id="rId86"/>
    <p:sldId id="637" r:id="rId87"/>
    <p:sldId id="640" r:id="rId88"/>
    <p:sldId id="641" r:id="rId89"/>
    <p:sldId id="642" r:id="rId90"/>
    <p:sldId id="900" r:id="rId91"/>
  </p:sldIdLst>
  <p:sldSz cx="12192000" cy="6858000"/>
  <p:notesSz cx="6858000" cy="9144000"/>
  <p:custDataLst>
    <p:tags r:id="rId97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6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1C04"/>
    <a:srgbClr val="FE1A02"/>
    <a:srgbClr val="FE1402"/>
    <a:srgbClr val="FE7466"/>
    <a:srgbClr val="FE7166"/>
    <a:srgbClr val="FD7C67"/>
    <a:srgbClr val="FF3300"/>
    <a:srgbClr val="FD27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38"/>
    <p:restoredTop sz="91652"/>
  </p:normalViewPr>
  <p:slideViewPr>
    <p:cSldViewPr showGuides="1">
      <p:cViewPr varScale="1">
        <p:scale>
          <a:sx n="67" d="100"/>
          <a:sy n="67" d="100"/>
        </p:scale>
        <p:origin x="-1128" y="-108"/>
      </p:cViewPr>
      <p:guideLst>
        <p:guide orient="horz" pos="2236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7" Type="http://schemas.openxmlformats.org/officeDocument/2006/relationships/tags" Target="tags/tag233.xml"/><Relationship Id="rId96" Type="http://schemas.openxmlformats.org/officeDocument/2006/relationships/commentAuthors" Target="commentAuthors.xml"/><Relationship Id="rId95" Type="http://schemas.openxmlformats.org/officeDocument/2006/relationships/tableStyles" Target="tableStyles.xml"/><Relationship Id="rId94" Type="http://schemas.openxmlformats.org/officeDocument/2006/relationships/viewProps" Target="viewProps.xml"/><Relationship Id="rId93" Type="http://schemas.openxmlformats.org/officeDocument/2006/relationships/presProps" Target="presProps.xml"/><Relationship Id="rId92" Type="http://schemas.openxmlformats.org/officeDocument/2006/relationships/handoutMaster" Target="handoutMasters/handoutMaster1.xml"/><Relationship Id="rId91" Type="http://schemas.openxmlformats.org/officeDocument/2006/relationships/slide" Target="slides/slide79.xml"/><Relationship Id="rId90" Type="http://schemas.openxmlformats.org/officeDocument/2006/relationships/slide" Target="slides/slide78.xml"/><Relationship Id="rId9" Type="http://schemas.openxmlformats.org/officeDocument/2006/relationships/slideMaster" Target="slideMasters/slideMaster8.xml"/><Relationship Id="rId89" Type="http://schemas.openxmlformats.org/officeDocument/2006/relationships/slide" Target="slides/slide77.xml"/><Relationship Id="rId88" Type="http://schemas.openxmlformats.org/officeDocument/2006/relationships/slide" Target="slides/slide76.xml"/><Relationship Id="rId87" Type="http://schemas.openxmlformats.org/officeDocument/2006/relationships/slide" Target="slides/slide75.xml"/><Relationship Id="rId86" Type="http://schemas.openxmlformats.org/officeDocument/2006/relationships/slide" Target="slides/slide74.xml"/><Relationship Id="rId85" Type="http://schemas.openxmlformats.org/officeDocument/2006/relationships/slide" Target="slides/slide73.xml"/><Relationship Id="rId84" Type="http://schemas.openxmlformats.org/officeDocument/2006/relationships/slide" Target="slides/slide72.xml"/><Relationship Id="rId83" Type="http://schemas.openxmlformats.org/officeDocument/2006/relationships/slide" Target="slides/slide71.xml"/><Relationship Id="rId82" Type="http://schemas.openxmlformats.org/officeDocument/2006/relationships/slide" Target="slides/slide70.xml"/><Relationship Id="rId81" Type="http://schemas.openxmlformats.org/officeDocument/2006/relationships/slide" Target="slides/slide69.xml"/><Relationship Id="rId80" Type="http://schemas.openxmlformats.org/officeDocument/2006/relationships/slide" Target="slides/slide68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67.xml"/><Relationship Id="rId78" Type="http://schemas.openxmlformats.org/officeDocument/2006/relationships/slide" Target="slides/slide66.xml"/><Relationship Id="rId77" Type="http://schemas.openxmlformats.org/officeDocument/2006/relationships/slide" Target="slides/slide65.xml"/><Relationship Id="rId76" Type="http://schemas.openxmlformats.org/officeDocument/2006/relationships/slide" Target="slides/slide64.xml"/><Relationship Id="rId75" Type="http://schemas.openxmlformats.org/officeDocument/2006/relationships/slide" Target="slides/slide63.xml"/><Relationship Id="rId74" Type="http://schemas.openxmlformats.org/officeDocument/2006/relationships/slide" Target="slides/slide62.xml"/><Relationship Id="rId73" Type="http://schemas.openxmlformats.org/officeDocument/2006/relationships/slide" Target="slides/slide61.xml"/><Relationship Id="rId72" Type="http://schemas.openxmlformats.org/officeDocument/2006/relationships/slide" Target="slides/slide60.xml"/><Relationship Id="rId71" Type="http://schemas.openxmlformats.org/officeDocument/2006/relationships/slide" Target="slides/slide59.xml"/><Relationship Id="rId70" Type="http://schemas.openxmlformats.org/officeDocument/2006/relationships/slide" Target="slides/slide58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7.xml"/><Relationship Id="rId68" Type="http://schemas.openxmlformats.org/officeDocument/2006/relationships/slide" Target="slides/slide56.xml"/><Relationship Id="rId67" Type="http://schemas.openxmlformats.org/officeDocument/2006/relationships/slide" Target="slides/slide55.xml"/><Relationship Id="rId66" Type="http://schemas.openxmlformats.org/officeDocument/2006/relationships/slide" Target="slides/slide54.xml"/><Relationship Id="rId65" Type="http://schemas.openxmlformats.org/officeDocument/2006/relationships/slide" Target="slides/slide53.xml"/><Relationship Id="rId64" Type="http://schemas.openxmlformats.org/officeDocument/2006/relationships/slide" Target="slides/slide52.xml"/><Relationship Id="rId63" Type="http://schemas.openxmlformats.org/officeDocument/2006/relationships/slide" Target="slides/slide51.xml"/><Relationship Id="rId62" Type="http://schemas.openxmlformats.org/officeDocument/2006/relationships/slide" Target="slides/slide50.xml"/><Relationship Id="rId61" Type="http://schemas.openxmlformats.org/officeDocument/2006/relationships/slide" Target="slides/slide49.xml"/><Relationship Id="rId60" Type="http://schemas.openxmlformats.org/officeDocument/2006/relationships/slide" Target="slides/slide48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7.xml"/><Relationship Id="rId58" Type="http://schemas.openxmlformats.org/officeDocument/2006/relationships/slide" Target="slides/slide46.xml"/><Relationship Id="rId57" Type="http://schemas.openxmlformats.org/officeDocument/2006/relationships/slide" Target="slides/slide45.xml"/><Relationship Id="rId56" Type="http://schemas.openxmlformats.org/officeDocument/2006/relationships/slide" Target="slides/slide44.xml"/><Relationship Id="rId55" Type="http://schemas.openxmlformats.org/officeDocument/2006/relationships/slide" Target="slides/slide43.xml"/><Relationship Id="rId54" Type="http://schemas.openxmlformats.org/officeDocument/2006/relationships/slide" Target="slides/slide42.xml"/><Relationship Id="rId53" Type="http://schemas.openxmlformats.org/officeDocument/2006/relationships/slide" Target="slides/slide41.xml"/><Relationship Id="rId52" Type="http://schemas.openxmlformats.org/officeDocument/2006/relationships/slide" Target="slides/slide40.xml"/><Relationship Id="rId51" Type="http://schemas.openxmlformats.org/officeDocument/2006/relationships/slide" Target="slides/slide39.xml"/><Relationship Id="rId50" Type="http://schemas.openxmlformats.org/officeDocument/2006/relationships/slide" Target="slides/slide3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7.xml"/><Relationship Id="rId48" Type="http://schemas.openxmlformats.org/officeDocument/2006/relationships/slide" Target="slides/slide36.xml"/><Relationship Id="rId47" Type="http://schemas.openxmlformats.org/officeDocument/2006/relationships/slide" Target="slides/slide35.xml"/><Relationship Id="rId46" Type="http://schemas.openxmlformats.org/officeDocument/2006/relationships/slide" Target="slides/slide34.xml"/><Relationship Id="rId45" Type="http://schemas.openxmlformats.org/officeDocument/2006/relationships/slide" Target="slides/slide33.xml"/><Relationship Id="rId44" Type="http://schemas.openxmlformats.org/officeDocument/2006/relationships/slide" Target="slides/slide32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101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1012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4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5348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739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7396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149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1492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82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5828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2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2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9924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6260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0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6068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76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17764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4932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1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5412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5892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sz="10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emf"/><Relationship Id="rId6" Type="http://schemas.openxmlformats.org/officeDocument/2006/relationships/tags" Target="../tags/tag3.xml"/><Relationship Id="rId5" Type="http://schemas.openxmlformats.org/officeDocument/2006/relationships/image" Target="../media/image10.emf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-3505200" y="-26987"/>
            <a:ext cx="3393017" cy="472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52" tIns="53425" rIns="106852" bIns="53425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英文标题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:30-40pt  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:26-30pt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G119 B119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 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:Arial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中文标题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:20-40pt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宋体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  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:24-28pt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华文细黑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 G119  B119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9472084" y="616585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173" name="Rectangle 20"/>
          <p:cNvSpPr/>
          <p:nvPr/>
        </p:nvSpPr>
        <p:spPr>
          <a:xfrm>
            <a:off x="-1104900" y="64119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4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97000" y="1268413"/>
            <a:ext cx="10363200" cy="1152525"/>
          </a:xfrm>
        </p:spPr>
        <p:txBody>
          <a:bodyPr/>
          <a:lstStyle>
            <a:lvl1pPr>
              <a:defRPr sz="4000" b="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25800" y="2519363"/>
            <a:ext cx="8534400" cy="838200"/>
          </a:xfrm>
        </p:spPr>
        <p:txBody>
          <a:bodyPr/>
          <a:lstStyle>
            <a:lvl1pPr marL="0" indent="0" algn="r"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pitchFamily="49" charset="-122"/>
                <a:sym typeface="黑体" panose="02010609060101010101" pitchFamily="49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0217" y="862013"/>
            <a:ext cx="2734733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07351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65233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773238"/>
            <a:ext cx="5467349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784" y="836613"/>
            <a:ext cx="2783416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49167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04850"/>
            <a:ext cx="10972800" cy="561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56057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56057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7912039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3" Type="http://schemas.openxmlformats.org/officeDocument/2006/relationships/theme" Target="../theme/theme9.xml"/><Relationship Id="rId12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7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1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3"/>
          <p:cNvSpPr>
            <a:spLocks noGrp="1"/>
          </p:cNvSpPr>
          <p:nvPr>
            <p:ph type="body" idx="1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>
            <a:spLocks noChangeArrowheads="1"/>
          </p:cNvSpPr>
          <p:nvPr/>
        </p:nvSpPr>
        <p:spPr bwMode="auto">
          <a:xfrm>
            <a:off x="8365067" y="2762250"/>
            <a:ext cx="3102610" cy="109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Thanks!</a:t>
            </a:r>
            <a:endParaRPr kumimoji="0" lang="en-US" altLang="zh-CN" sz="6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8784167" y="342900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00355" indent="-300355" algn="l" defTabSz="802005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24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5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6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" name="单圆角矩形 13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直角三角形 14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9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0" Type="http://schemas.openxmlformats.org/officeDocument/2006/relationships/notesSlide" Target="../notesSlides/notesSlide2.xml"/><Relationship Id="rId3" Type="http://schemas.openxmlformats.org/officeDocument/2006/relationships/tags" Target="../tags/tag22.xml"/><Relationship Id="rId29" Type="http://schemas.openxmlformats.org/officeDocument/2006/relationships/slideLayout" Target="../slideLayouts/slideLayout84.xml"/><Relationship Id="rId28" Type="http://schemas.openxmlformats.org/officeDocument/2006/relationships/tags" Target="../tags/tag47.xml"/><Relationship Id="rId27" Type="http://schemas.openxmlformats.org/officeDocument/2006/relationships/tags" Target="../tags/tag46.xml"/><Relationship Id="rId26" Type="http://schemas.openxmlformats.org/officeDocument/2006/relationships/tags" Target="../tags/tag45.xml"/><Relationship Id="rId25" Type="http://schemas.openxmlformats.org/officeDocument/2006/relationships/tags" Target="../tags/tag44.xml"/><Relationship Id="rId24" Type="http://schemas.openxmlformats.org/officeDocument/2006/relationships/tags" Target="../tags/tag43.xml"/><Relationship Id="rId23" Type="http://schemas.openxmlformats.org/officeDocument/2006/relationships/tags" Target="../tags/tag42.xml"/><Relationship Id="rId22" Type="http://schemas.openxmlformats.org/officeDocument/2006/relationships/tags" Target="../tags/tag41.xml"/><Relationship Id="rId21" Type="http://schemas.openxmlformats.org/officeDocument/2006/relationships/tags" Target="../tags/tag40.xml"/><Relationship Id="rId20" Type="http://schemas.openxmlformats.org/officeDocument/2006/relationships/tags" Target="../tags/tag39.xml"/><Relationship Id="rId2" Type="http://schemas.openxmlformats.org/officeDocument/2006/relationships/tags" Target="../tags/tag21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16.jpeg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17.jpeg"/><Relationship Id="rId1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5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52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5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3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5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58.xml"/><Relationship Id="rId2" Type="http://schemas.openxmlformats.org/officeDocument/2006/relationships/image" Target="../media/image23.jpe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59.xml"/><Relationship Id="rId2" Type="http://schemas.openxmlformats.org/officeDocument/2006/relationships/image" Target="../media/image24.jpe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3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4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3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9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27.jpeg"/><Relationship Id="rId1" Type="http://schemas.openxmlformats.org/officeDocument/2006/relationships/tags" Target="../tags/tag7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4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76.xml"/><Relationship Id="rId2" Type="http://schemas.openxmlformats.org/officeDocument/2006/relationships/image" Target="../media/image28.jpeg"/><Relationship Id="rId1" Type="http://schemas.openxmlformats.org/officeDocument/2006/relationships/tags" Target="../tags/tag7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9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29.jpe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0" Type="http://schemas.openxmlformats.org/officeDocument/2006/relationships/notesSlide" Target="../notesSlides/notesSlide8.xml"/><Relationship Id="rId4" Type="http://schemas.openxmlformats.org/officeDocument/2006/relationships/tags" Target="../tags/tag86.xml"/><Relationship Id="rId39" Type="http://schemas.openxmlformats.org/officeDocument/2006/relationships/slideLayout" Target="../slideLayouts/slideLayout84.xml"/><Relationship Id="rId38" Type="http://schemas.openxmlformats.org/officeDocument/2006/relationships/tags" Target="../tags/tag120.xml"/><Relationship Id="rId37" Type="http://schemas.openxmlformats.org/officeDocument/2006/relationships/tags" Target="../tags/tag119.xml"/><Relationship Id="rId36" Type="http://schemas.openxmlformats.org/officeDocument/2006/relationships/tags" Target="../tags/tag118.xml"/><Relationship Id="rId35" Type="http://schemas.openxmlformats.org/officeDocument/2006/relationships/tags" Target="../tags/tag117.xml"/><Relationship Id="rId34" Type="http://schemas.openxmlformats.org/officeDocument/2006/relationships/tags" Target="../tags/tag116.xml"/><Relationship Id="rId33" Type="http://schemas.openxmlformats.org/officeDocument/2006/relationships/tags" Target="../tags/tag115.xml"/><Relationship Id="rId32" Type="http://schemas.openxmlformats.org/officeDocument/2006/relationships/tags" Target="../tags/tag114.xml"/><Relationship Id="rId31" Type="http://schemas.openxmlformats.org/officeDocument/2006/relationships/tags" Target="../tags/tag113.xml"/><Relationship Id="rId30" Type="http://schemas.openxmlformats.org/officeDocument/2006/relationships/tags" Target="../tags/tag112.xml"/><Relationship Id="rId3" Type="http://schemas.openxmlformats.org/officeDocument/2006/relationships/tags" Target="../tags/tag85.xml"/><Relationship Id="rId29" Type="http://schemas.openxmlformats.org/officeDocument/2006/relationships/tags" Target="../tags/tag111.xml"/><Relationship Id="rId28" Type="http://schemas.openxmlformats.org/officeDocument/2006/relationships/tags" Target="../tags/tag110.xml"/><Relationship Id="rId27" Type="http://schemas.openxmlformats.org/officeDocument/2006/relationships/tags" Target="../tags/tag109.xml"/><Relationship Id="rId26" Type="http://schemas.openxmlformats.org/officeDocument/2006/relationships/tags" Target="../tags/tag108.xml"/><Relationship Id="rId25" Type="http://schemas.openxmlformats.org/officeDocument/2006/relationships/tags" Target="../tags/tag107.xml"/><Relationship Id="rId24" Type="http://schemas.openxmlformats.org/officeDocument/2006/relationships/tags" Target="../tags/tag106.xml"/><Relationship Id="rId23" Type="http://schemas.openxmlformats.org/officeDocument/2006/relationships/tags" Target="../tags/tag105.xml"/><Relationship Id="rId22" Type="http://schemas.openxmlformats.org/officeDocument/2006/relationships/tags" Target="../tags/tag104.xml"/><Relationship Id="rId21" Type="http://schemas.openxmlformats.org/officeDocument/2006/relationships/tags" Target="../tags/tag103.xml"/><Relationship Id="rId20" Type="http://schemas.openxmlformats.org/officeDocument/2006/relationships/tags" Target="../tags/tag102.xml"/><Relationship Id="rId2" Type="http://schemas.openxmlformats.org/officeDocument/2006/relationships/tags" Target="../tags/tag84.xml"/><Relationship Id="rId19" Type="http://schemas.openxmlformats.org/officeDocument/2006/relationships/tags" Target="../tags/tag101.xml"/><Relationship Id="rId18" Type="http://schemas.openxmlformats.org/officeDocument/2006/relationships/tags" Target="../tags/tag100.xml"/><Relationship Id="rId17" Type="http://schemas.openxmlformats.org/officeDocument/2006/relationships/tags" Target="../tags/tag99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tags" Target="../tags/tag8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21.xml"/><Relationship Id="rId1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22.xml"/><Relationship Id="rId1" Type="http://schemas.openxmlformats.org/officeDocument/2006/relationships/image" Target="../media/image3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32.jpeg"/><Relationship Id="rId1" Type="http://schemas.openxmlformats.org/officeDocument/2006/relationships/tags" Target="../tags/tag1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24.xml"/><Relationship Id="rId1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34.jpeg"/><Relationship Id="rId1" Type="http://schemas.openxmlformats.org/officeDocument/2006/relationships/tags" Target="../tags/tag12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2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28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6" Type="http://schemas.openxmlformats.org/officeDocument/2006/relationships/slideLayout" Target="../slideLayouts/slideLayout8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tags" Target="../tags/tag129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6.xml"/><Relationship Id="rId3" Type="http://schemas.openxmlformats.org/officeDocument/2006/relationships/tags" Target="../tags/tag145.xml"/><Relationship Id="rId2" Type="http://schemas.openxmlformats.org/officeDocument/2006/relationships/image" Target="../media/image14.png"/><Relationship Id="rId1" Type="http://schemas.openxmlformats.org/officeDocument/2006/relationships/tags" Target="../tags/tag14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46.xml"/><Relationship Id="rId1" Type="http://schemas.openxmlformats.org/officeDocument/2006/relationships/image" Target="../media/image35.jpe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5" Type="http://schemas.openxmlformats.org/officeDocument/2006/relationships/notesSlide" Target="../notesSlides/notesSlide10.xml"/><Relationship Id="rId34" Type="http://schemas.openxmlformats.org/officeDocument/2006/relationships/slideLayout" Target="../slideLayouts/slideLayout84.xml"/><Relationship Id="rId33" Type="http://schemas.openxmlformats.org/officeDocument/2006/relationships/tags" Target="../tags/tag179.xml"/><Relationship Id="rId32" Type="http://schemas.openxmlformats.org/officeDocument/2006/relationships/tags" Target="../tags/tag178.xml"/><Relationship Id="rId31" Type="http://schemas.openxmlformats.org/officeDocument/2006/relationships/tags" Target="../tags/tag177.xml"/><Relationship Id="rId30" Type="http://schemas.openxmlformats.org/officeDocument/2006/relationships/tags" Target="../tags/tag176.xml"/><Relationship Id="rId3" Type="http://schemas.openxmlformats.org/officeDocument/2006/relationships/tags" Target="../tags/tag149.xml"/><Relationship Id="rId29" Type="http://schemas.openxmlformats.org/officeDocument/2006/relationships/tags" Target="../tags/tag175.xml"/><Relationship Id="rId28" Type="http://schemas.openxmlformats.org/officeDocument/2006/relationships/tags" Target="../tags/tag174.xml"/><Relationship Id="rId27" Type="http://schemas.openxmlformats.org/officeDocument/2006/relationships/tags" Target="../tags/tag173.xml"/><Relationship Id="rId26" Type="http://schemas.openxmlformats.org/officeDocument/2006/relationships/tags" Target="../tags/tag172.xml"/><Relationship Id="rId25" Type="http://schemas.openxmlformats.org/officeDocument/2006/relationships/tags" Target="../tags/tag171.xml"/><Relationship Id="rId24" Type="http://schemas.openxmlformats.org/officeDocument/2006/relationships/tags" Target="../tags/tag170.xml"/><Relationship Id="rId23" Type="http://schemas.openxmlformats.org/officeDocument/2006/relationships/tags" Target="../tags/tag169.xml"/><Relationship Id="rId22" Type="http://schemas.openxmlformats.org/officeDocument/2006/relationships/tags" Target="../tags/tag168.xml"/><Relationship Id="rId21" Type="http://schemas.openxmlformats.org/officeDocument/2006/relationships/tags" Target="../tags/tag167.xml"/><Relationship Id="rId20" Type="http://schemas.openxmlformats.org/officeDocument/2006/relationships/tags" Target="../tags/tag166.xml"/><Relationship Id="rId2" Type="http://schemas.openxmlformats.org/officeDocument/2006/relationships/tags" Target="../tags/tag148.xml"/><Relationship Id="rId19" Type="http://schemas.openxmlformats.org/officeDocument/2006/relationships/tags" Target="../tags/tag165.xml"/><Relationship Id="rId18" Type="http://schemas.openxmlformats.org/officeDocument/2006/relationships/tags" Target="../tags/tag164.xml"/><Relationship Id="rId17" Type="http://schemas.openxmlformats.org/officeDocument/2006/relationships/tags" Target="../tags/tag163.xml"/><Relationship Id="rId16" Type="http://schemas.openxmlformats.org/officeDocument/2006/relationships/tags" Target="../tags/tag162.xml"/><Relationship Id="rId15" Type="http://schemas.openxmlformats.org/officeDocument/2006/relationships/tags" Target="../tags/tag161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tags" Target="../tags/tag147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4" Type="http://schemas.openxmlformats.org/officeDocument/2006/relationships/slideLayout" Target="../slideLayouts/slideLayout84.xml"/><Relationship Id="rId23" Type="http://schemas.openxmlformats.org/officeDocument/2006/relationships/tags" Target="../tags/tag199.xml"/><Relationship Id="rId22" Type="http://schemas.openxmlformats.org/officeDocument/2006/relationships/image" Target="../media/image38.jpeg"/><Relationship Id="rId21" Type="http://schemas.openxmlformats.org/officeDocument/2006/relationships/tags" Target="../tags/tag198.xml"/><Relationship Id="rId20" Type="http://schemas.openxmlformats.org/officeDocument/2006/relationships/image" Target="../media/image37.jpeg"/><Relationship Id="rId2" Type="http://schemas.openxmlformats.org/officeDocument/2006/relationships/tags" Target="../tags/tag181.xml"/><Relationship Id="rId19" Type="http://schemas.openxmlformats.org/officeDocument/2006/relationships/tags" Target="../tags/tag197.xml"/><Relationship Id="rId18" Type="http://schemas.openxmlformats.org/officeDocument/2006/relationships/image" Target="../media/image36.jpeg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tags" Target="../tags/tag180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84.xml"/><Relationship Id="rId7" Type="http://schemas.openxmlformats.org/officeDocument/2006/relationships/tags" Target="../tags/tag204.xml"/><Relationship Id="rId6" Type="http://schemas.openxmlformats.org/officeDocument/2006/relationships/image" Target="../media/image40.jpeg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image" Target="../media/image39.jpeg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41.jpeg"/><Relationship Id="rId1" Type="http://schemas.openxmlformats.org/officeDocument/2006/relationships/tags" Target="../tags/tag205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4.xml"/><Relationship Id="rId3" Type="http://schemas.openxmlformats.org/officeDocument/2006/relationships/image" Target="../media/image42.jpeg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84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11.xml"/><Relationship Id="rId1" Type="http://schemas.openxmlformats.org/officeDocument/2006/relationships/image" Target="../media/image43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image" Target="../media/image2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5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16.xml"/><Relationship Id="rId1" Type="http://schemas.openxmlformats.org/officeDocument/2006/relationships/image" Target="../media/image2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20.xml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84.xml"/><Relationship Id="rId3" Type="http://schemas.openxmlformats.org/officeDocument/2006/relationships/tags" Target="../tags/tag221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2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4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image" Target="../media/image48.png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image" Target="../media/image47.png"/><Relationship Id="rId3" Type="http://schemas.openxmlformats.org/officeDocument/2006/relationships/tags" Target="../tags/tag224.xml"/><Relationship Id="rId2" Type="http://schemas.openxmlformats.org/officeDocument/2006/relationships/image" Target="../media/image46.png"/><Relationship Id="rId10" Type="http://schemas.openxmlformats.org/officeDocument/2006/relationships/slideLayout" Target="../slideLayouts/slideLayout84.xml"/><Relationship Id="rId1" Type="http://schemas.openxmlformats.org/officeDocument/2006/relationships/tags" Target="../tags/tag223.xml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29.xml"/><Relationship Id="rId1" Type="http://schemas.openxmlformats.org/officeDocument/2006/relationships/image" Target="../media/image16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3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31.xml"/><Relationship Id="rId1" Type="http://schemas.openxmlformats.org/officeDocument/2006/relationships/image" Target="../media/image4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232.xml"/><Relationship Id="rId1" Type="http://schemas.openxmlformats.org/officeDocument/2006/relationships/image" Target="../media/image5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6.xml"/><Relationship Id="rId3" Type="http://schemas.openxmlformats.org/officeDocument/2006/relationships/tags" Target="../tags/tag17.xml"/><Relationship Id="rId2" Type="http://schemas.openxmlformats.org/officeDocument/2006/relationships/image" Target="../media/image14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8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05614" y="3482936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21" name="Picture 9" descr="消化系统概观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20" r="7820" b="12691"/>
          <a:stretch>
            <a:fillRect/>
          </a:stretch>
        </p:blipFill>
        <p:spPr>
          <a:xfrm>
            <a:off x="6887845" y="836295"/>
            <a:ext cx="4954270" cy="553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一、与排便有关的解剖与生理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715" y="2030095"/>
            <a:ext cx="549719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（二）大肠的生理功能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食物由口进入胃和小肠进行消化吸收后将其残渣贮存于大肠内，其中除一部分水分被大肠吸收外，其余均经细菌发酵和腐败作用后形成粪便。粪便中还包括脱落的大量肠上皮细胞、细菌以及机体代谢后的废物，如胆色素衍生物和钙、镁、汞等盐类。粪便在大肠内停留时间越长，水分被吸收的就越多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Rectangle 3"/>
          <p:cNvSpPr/>
          <p:nvPr/>
        </p:nvSpPr>
        <p:spPr>
          <a:xfrm>
            <a:off x="6479117" y="-891116"/>
            <a:ext cx="6096000" cy="1016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3735" b="1" dirty="0">
              <a:solidFill>
                <a:srgbClr val="CC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8" name="Rectangle 2"/>
          <p:cNvSpPr/>
          <p:nvPr/>
        </p:nvSpPr>
        <p:spPr>
          <a:xfrm>
            <a:off x="623570" y="1052830"/>
            <a:ext cx="10972800" cy="5715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（一）影响排便的因素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" name="三角形 15"/>
          <p:cNvSpPr/>
          <p:nvPr>
            <p:custDataLst>
              <p:tags r:id="rId2"/>
            </p:custDataLst>
          </p:nvPr>
        </p:nvSpPr>
        <p:spPr>
          <a:xfrm>
            <a:off x="2416413" y="2345024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0"/>
          <p:cNvSpPr txBox="1"/>
          <p:nvPr>
            <p:custDataLst>
              <p:tags r:id="rId3"/>
            </p:custDataLst>
          </p:nvPr>
        </p:nvSpPr>
        <p:spPr>
          <a:xfrm>
            <a:off x="2663553" y="1952468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年龄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: 圆角 13"/>
          <p:cNvSpPr/>
          <p:nvPr>
            <p:custDataLst>
              <p:tags r:id="rId4"/>
            </p:custDataLst>
          </p:nvPr>
        </p:nvSpPr>
        <p:spPr>
          <a:xfrm>
            <a:off x="2552273" y="1850063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三角形 15"/>
          <p:cNvSpPr/>
          <p:nvPr>
            <p:custDataLst>
              <p:tags r:id="rId5"/>
            </p:custDataLst>
          </p:nvPr>
        </p:nvSpPr>
        <p:spPr>
          <a:xfrm>
            <a:off x="4896428" y="2345024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10"/>
          <p:cNvSpPr txBox="1"/>
          <p:nvPr>
            <p:custDataLst>
              <p:tags r:id="rId6"/>
            </p:custDataLst>
          </p:nvPr>
        </p:nvSpPr>
        <p:spPr>
          <a:xfrm>
            <a:off x="5143567" y="1952468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食物与液体摄入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: 圆角 13"/>
          <p:cNvSpPr/>
          <p:nvPr>
            <p:custDataLst>
              <p:tags r:id="rId7"/>
            </p:custDataLst>
          </p:nvPr>
        </p:nvSpPr>
        <p:spPr>
          <a:xfrm>
            <a:off x="5032286" y="1850063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三角形 15"/>
          <p:cNvSpPr/>
          <p:nvPr>
            <p:custDataLst>
              <p:tags r:id="rId8"/>
            </p:custDataLst>
          </p:nvPr>
        </p:nvSpPr>
        <p:spPr>
          <a:xfrm>
            <a:off x="7376443" y="2345024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10"/>
          <p:cNvSpPr txBox="1"/>
          <p:nvPr>
            <p:custDataLst>
              <p:tags r:id="rId9"/>
            </p:custDataLst>
          </p:nvPr>
        </p:nvSpPr>
        <p:spPr>
          <a:xfrm>
            <a:off x="7623582" y="1952468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心理因素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矩形: 圆角 13"/>
          <p:cNvSpPr/>
          <p:nvPr>
            <p:custDataLst>
              <p:tags r:id="rId10"/>
            </p:custDataLst>
          </p:nvPr>
        </p:nvSpPr>
        <p:spPr>
          <a:xfrm>
            <a:off x="7512301" y="1850063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三角形 15"/>
          <p:cNvSpPr/>
          <p:nvPr>
            <p:custDataLst>
              <p:tags r:id="rId11"/>
            </p:custDataLst>
          </p:nvPr>
        </p:nvSpPr>
        <p:spPr>
          <a:xfrm>
            <a:off x="2416413" y="3930950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10"/>
          <p:cNvSpPr txBox="1"/>
          <p:nvPr>
            <p:custDataLst>
              <p:tags r:id="rId12"/>
            </p:custDataLst>
          </p:nvPr>
        </p:nvSpPr>
        <p:spPr>
          <a:xfrm>
            <a:off x="2663553" y="3538394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4. 社会文化因素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: 圆角 13"/>
          <p:cNvSpPr/>
          <p:nvPr>
            <p:custDataLst>
              <p:tags r:id="rId13"/>
            </p:custDataLst>
          </p:nvPr>
        </p:nvSpPr>
        <p:spPr>
          <a:xfrm>
            <a:off x="2552273" y="3435988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三角形 15"/>
          <p:cNvSpPr/>
          <p:nvPr>
            <p:custDataLst>
              <p:tags r:id="rId14"/>
            </p:custDataLst>
          </p:nvPr>
        </p:nvSpPr>
        <p:spPr>
          <a:xfrm>
            <a:off x="4896428" y="3930950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0"/>
          <p:cNvSpPr txBox="1"/>
          <p:nvPr>
            <p:custDataLst>
              <p:tags r:id="rId15"/>
            </p:custDataLst>
          </p:nvPr>
        </p:nvSpPr>
        <p:spPr>
          <a:xfrm>
            <a:off x="5143567" y="3538394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5. 活动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矩形: 圆角 13"/>
          <p:cNvSpPr/>
          <p:nvPr>
            <p:custDataLst>
              <p:tags r:id="rId16"/>
            </p:custDataLst>
          </p:nvPr>
        </p:nvSpPr>
        <p:spPr>
          <a:xfrm>
            <a:off x="5032286" y="3435988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三角形 15"/>
          <p:cNvSpPr/>
          <p:nvPr>
            <p:custDataLst>
              <p:tags r:id="rId17"/>
            </p:custDataLst>
          </p:nvPr>
        </p:nvSpPr>
        <p:spPr>
          <a:xfrm>
            <a:off x="7376443" y="3930950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0"/>
          <p:cNvSpPr txBox="1"/>
          <p:nvPr>
            <p:custDataLst>
              <p:tags r:id="rId18"/>
            </p:custDataLst>
          </p:nvPr>
        </p:nvSpPr>
        <p:spPr>
          <a:xfrm>
            <a:off x="7623582" y="3538394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6. 个人排便习惯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: 圆角 13"/>
          <p:cNvSpPr/>
          <p:nvPr>
            <p:custDataLst>
              <p:tags r:id="rId19"/>
            </p:custDataLst>
          </p:nvPr>
        </p:nvSpPr>
        <p:spPr>
          <a:xfrm>
            <a:off x="7512301" y="3435988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三角形 15"/>
          <p:cNvSpPr/>
          <p:nvPr>
            <p:custDataLst>
              <p:tags r:id="rId20"/>
            </p:custDataLst>
          </p:nvPr>
        </p:nvSpPr>
        <p:spPr>
          <a:xfrm>
            <a:off x="2416413" y="5516877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10"/>
          <p:cNvSpPr txBox="1"/>
          <p:nvPr>
            <p:custDataLst>
              <p:tags r:id="rId21"/>
            </p:custDataLst>
          </p:nvPr>
        </p:nvSpPr>
        <p:spPr>
          <a:xfrm>
            <a:off x="2663553" y="5124321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7. 疾病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: 圆角 13"/>
          <p:cNvSpPr/>
          <p:nvPr>
            <p:custDataLst>
              <p:tags r:id="rId22"/>
            </p:custDataLst>
          </p:nvPr>
        </p:nvSpPr>
        <p:spPr>
          <a:xfrm>
            <a:off x="2552273" y="5021915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三角形 15"/>
          <p:cNvSpPr/>
          <p:nvPr>
            <p:custDataLst>
              <p:tags r:id="rId23"/>
            </p:custDataLst>
          </p:nvPr>
        </p:nvSpPr>
        <p:spPr>
          <a:xfrm>
            <a:off x="4896428" y="5516877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10"/>
          <p:cNvSpPr txBox="1"/>
          <p:nvPr>
            <p:custDataLst>
              <p:tags r:id="rId24"/>
            </p:custDataLst>
          </p:nvPr>
        </p:nvSpPr>
        <p:spPr>
          <a:xfrm>
            <a:off x="5143567" y="5124321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8. 治疗和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检查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矩形: 圆角 13"/>
          <p:cNvSpPr/>
          <p:nvPr>
            <p:custDataLst>
              <p:tags r:id="rId25"/>
            </p:custDataLst>
          </p:nvPr>
        </p:nvSpPr>
        <p:spPr>
          <a:xfrm>
            <a:off x="5032286" y="5021915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三角形 15"/>
          <p:cNvSpPr/>
          <p:nvPr>
            <p:custDataLst>
              <p:tags r:id="rId26"/>
            </p:custDataLst>
          </p:nvPr>
        </p:nvSpPr>
        <p:spPr>
          <a:xfrm>
            <a:off x="7376443" y="5516877"/>
            <a:ext cx="288785" cy="335209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10"/>
          <p:cNvSpPr txBox="1"/>
          <p:nvPr>
            <p:custDataLst>
              <p:tags r:id="rId27"/>
            </p:custDataLst>
          </p:nvPr>
        </p:nvSpPr>
        <p:spPr>
          <a:xfrm>
            <a:off x="7623582" y="5124321"/>
            <a:ext cx="1690380" cy="11100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9. 药物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: 圆角 13"/>
          <p:cNvSpPr/>
          <p:nvPr>
            <p:custDataLst>
              <p:tags r:id="rId28"/>
            </p:custDataLst>
          </p:nvPr>
        </p:nvSpPr>
        <p:spPr>
          <a:xfrm>
            <a:off x="7512301" y="5021915"/>
            <a:ext cx="1901336" cy="1326498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文本框 97281"/>
          <p:cNvSpPr txBox="1"/>
          <p:nvPr/>
        </p:nvSpPr>
        <p:spPr>
          <a:xfrm>
            <a:off x="3119967" y="165100"/>
            <a:ext cx="60960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265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010" y="1124585"/>
            <a:ext cx="1097597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（二）排便的一般评估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排便次数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排便是人体的基本生理需要，排便次数因人而异。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排便量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每日排便量与膳食的种类、数量、摄入的液体量、大便次数及消化器官的功能有关。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粪便的性状</a:t>
            </a:r>
            <a:endParaRPr lang="zh-CN" altLang="en-US" sz="1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（1）形状与软硬度：正常人的粪便为成形软便。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（2）颜色：正常成人的粪便颜色呈黄褐色或棕黄色。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（3）内容物：粪便内容物主要为食物残渣、脱落的大量肠上皮细胞、细菌以及机体代谢后的废物，如胆色素衍生物和钙、镁、汞等盐类。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（4）气味：正常粪便气味因膳食种类而异，强度由腐败菌的活动性及动物蛋白质的量而定。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文本框 98305"/>
          <p:cNvSpPr txBox="1"/>
          <p:nvPr/>
        </p:nvSpPr>
        <p:spPr>
          <a:xfrm>
            <a:off x="3251200" y="76200"/>
            <a:ext cx="65024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265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8307" name="文本框 98306"/>
          <p:cNvSpPr txBox="1"/>
          <p:nvPr/>
        </p:nvSpPr>
        <p:spPr>
          <a:xfrm>
            <a:off x="5304155" y="1701165"/>
            <a:ext cx="5623560" cy="3663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spcAft>
                <a:spcPct val="30000"/>
              </a:spcAft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E14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b="1" dirty="0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形状和软硬度</a:t>
            </a:r>
            <a:r>
              <a:rPr lang="en-US" altLang="zh-CN" sz="2000" b="1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2000" b="1" dirty="0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正常为成形软便</a:t>
            </a:r>
            <a:r>
              <a:rPr lang="en-US" altLang="zh-CN" sz="2000" b="1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zh-CN" sz="2000" b="1">
              <a:solidFill>
                <a:srgbClr val="FD7C6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软硬度：水样便、不成形便、成形便、硬便和羊屎样便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7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直肠、肛门狭窄或部分肠梗阻：扁条状或带状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便秘：坚硬、呈栗子样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消化不良或急性肠炎：稀便或水样便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67715" y="1628775"/>
            <a:ext cx="3845560" cy="3955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1" name="文本框 99330"/>
          <p:cNvSpPr txBox="1"/>
          <p:nvPr/>
        </p:nvSpPr>
        <p:spPr>
          <a:xfrm>
            <a:off x="934720" y="2060575"/>
            <a:ext cx="73952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FE1A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dirty="0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（正常成人：黄褐色或棕黄色；婴儿：黄色或金黄色 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9332" name="文本框 99331"/>
          <p:cNvSpPr txBox="1"/>
          <p:nvPr/>
        </p:nvSpPr>
        <p:spPr>
          <a:xfrm>
            <a:off x="912495" y="2564765"/>
            <a:ext cx="5013960" cy="2707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柏油样便：上消化道出血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白陶土样便：胆道梗阻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暗红色血便：下消化道出血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果酱便：肠套叠、阿米巴痢疾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粪便表面粘有鲜红色血液：痔疮或肛裂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白色“米泔水”样：霍乱、副霍乱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9336" name="矩形 99335"/>
          <p:cNvSpPr/>
          <p:nvPr/>
        </p:nvSpPr>
        <p:spPr>
          <a:xfrm>
            <a:off x="623571" y="1408218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（二）排便的一般评估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6600190" y="2459355"/>
            <a:ext cx="3785235" cy="3731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5" name="文本框 100354"/>
          <p:cNvSpPr txBox="1"/>
          <p:nvPr/>
        </p:nvSpPr>
        <p:spPr>
          <a:xfrm>
            <a:off x="814705" y="2179955"/>
            <a:ext cx="494792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  <a:spcAft>
                <a:spcPct val="30000"/>
              </a:spcAft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FC1C04"/>
                </a:solidFill>
                <a:latin typeface="+mn-lt"/>
                <a:ea typeface="+mn-lt"/>
                <a:cs typeface="+mn-lt"/>
              </a:rPr>
              <a:t>  </a:t>
            </a:r>
            <a:r>
              <a:rPr lang="zh-CN" altLang="en-US" sz="2000" dirty="0">
                <a:solidFill>
                  <a:srgbClr val="FD7C67"/>
                </a:solidFill>
                <a:latin typeface="+mn-lt"/>
                <a:ea typeface="+mn-lt"/>
                <a:cs typeface="+mn-lt"/>
              </a:rPr>
              <a:t>内容物</a:t>
            </a:r>
            <a:r>
              <a:rPr lang="zh-CN" altLang="en-US" sz="2000" dirty="0">
                <a:solidFill>
                  <a:srgbClr val="FC1C04"/>
                </a:solidFill>
                <a:latin typeface="+mn-lt"/>
                <a:ea typeface="+mn-lt"/>
                <a:cs typeface="+mn-lt"/>
              </a:rPr>
              <a:t>   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（食物残渣、脱落的大量肠上皮细胞、细菌以及机体代谢的废物）粪便表面附有血液、脓液或肉眼可见的粘液：消化道有感染或出血肠道寄生虫感染：蛔虫、蛲虫、绦虫节片等。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00359" name="矩形 100358"/>
          <p:cNvSpPr/>
          <p:nvPr/>
        </p:nvSpPr>
        <p:spPr>
          <a:xfrm>
            <a:off x="911226" y="1772920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</a:rPr>
              <a:t>（二）排便的一般评估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6384290" y="1917065"/>
            <a:ext cx="4575175" cy="2874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一、与排便有关的解剖与生理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文本框 101377"/>
          <p:cNvSpPr txBox="1"/>
          <p:nvPr/>
        </p:nvSpPr>
        <p:spPr>
          <a:xfrm>
            <a:off x="3149600" y="76200"/>
            <a:ext cx="60960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265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1379" name="文本框 101378"/>
          <p:cNvSpPr txBox="1"/>
          <p:nvPr/>
        </p:nvSpPr>
        <p:spPr>
          <a:xfrm>
            <a:off x="886460" y="2012315"/>
            <a:ext cx="461200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dirty="0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气味</a:t>
            </a:r>
            <a:endParaRPr lang="zh-CN" altLang="en-US" sz="2000" dirty="0">
              <a:solidFill>
                <a:srgbClr val="FD7C6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严重腹泻：粪便呈碱性反应，极恶臭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下消化道溃疡、恶性肿瘤：腐败臭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上消化道出血：柏油样便，腥臭味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消化不良，乳、儿糖类未充分消化或吸收脂肪酸：粪便呈酸性反应，气味为酸败臭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1383" name="矩形 101382"/>
          <p:cNvSpPr/>
          <p:nvPr/>
        </p:nvSpPr>
        <p:spPr>
          <a:xfrm>
            <a:off x="598806" y="1218565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（二）排便的一般评估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7247890" y="2348865"/>
            <a:ext cx="3156585" cy="2960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95" name="Text Box 11"/>
          <p:cNvSpPr txBox="1"/>
          <p:nvPr/>
        </p:nvSpPr>
        <p:spPr>
          <a:xfrm>
            <a:off x="4150361" y="5794798"/>
            <a:ext cx="7778749" cy="82994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：胃肠道内有过多气体积聚，不能排出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：食入过多产气性的食物，肠梗阻或肠道手术等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症状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：腹部膨隆、疼痛，肛门排气过多，叩诊呈鼓音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87" name="AutoShape 3" descr="5%"/>
          <p:cNvSpPr>
            <a:spLocks noChangeArrowheads="1"/>
          </p:cNvSpPr>
          <p:nvPr/>
        </p:nvSpPr>
        <p:spPr bwMode="auto">
          <a:xfrm>
            <a:off x="1779270" y="1087120"/>
            <a:ext cx="2108200" cy="61277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便秘</a:t>
            </a:r>
            <a:endParaRPr lang="zh-CN" altLang="en-US" sz="25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88" name="AutoShape 4" descr="5%"/>
          <p:cNvSpPr>
            <a:spLocks noChangeArrowheads="1"/>
          </p:cNvSpPr>
          <p:nvPr/>
        </p:nvSpPr>
        <p:spPr bwMode="auto">
          <a:xfrm>
            <a:off x="1783715" y="3774440"/>
            <a:ext cx="2150110" cy="61277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腹泻</a:t>
            </a:r>
            <a:endParaRPr lang="zh-CN" altLang="en-US" sz="25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89" name="AutoShape 5" descr="5%"/>
          <p:cNvSpPr>
            <a:spLocks noChangeArrowheads="1"/>
          </p:cNvSpPr>
          <p:nvPr/>
        </p:nvSpPr>
        <p:spPr bwMode="auto">
          <a:xfrm>
            <a:off x="1783715" y="4974590"/>
            <a:ext cx="2150110" cy="61277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排便失禁</a:t>
            </a:r>
            <a:endParaRPr lang="zh-CN" altLang="en-US" sz="25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90" name="Text Box 6"/>
          <p:cNvSpPr txBox="1"/>
          <p:nvPr/>
        </p:nvSpPr>
        <p:spPr>
          <a:xfrm>
            <a:off x="4149725" y="836295"/>
            <a:ext cx="7778750" cy="107632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 marL="266700" indent="-266700" algn="just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：正常的排便形态改变，排便次数减少，排出过干过硬的粪便，且排便不畅、困难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 algn="just"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：器质性病变、排便习惯不良、中枢神经系统功能障碍、饮食结构不合理等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 algn="just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症状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：头痛、胀痛、消化不良、食欲不佳等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91" name="Text Box 7"/>
          <p:cNvSpPr txBox="1"/>
          <p:nvPr/>
        </p:nvSpPr>
        <p:spPr>
          <a:xfrm>
            <a:off x="4150361" y="3643418"/>
            <a:ext cx="7778749" cy="82994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：排便形态改变，频繁排出松散稀薄的粪便甚至水样便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常见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：饮食不当、胃肠道疾患等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症状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：恶心呕吐、腹痛、里急后重，肠鸣音亢进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92" name="Text Box 8"/>
          <p:cNvSpPr txBox="1"/>
          <p:nvPr/>
        </p:nvSpPr>
        <p:spPr>
          <a:xfrm>
            <a:off x="4150361" y="4719108"/>
            <a:ext cx="7778749" cy="82994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：肛门括约肌不受意识的控制而不自主地排便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：神经肌肉系统的病变，如瘫痪等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66700" indent="-266700">
              <a:buFont typeface="Wingdings" panose="05000000000000000000" pitchFamily="2" charset="2"/>
              <a:buAutoNum type="arabicPeriod"/>
            </a:pPr>
            <a:r>
              <a:rPr lang="zh-CN" altLang="en-US" sz="1600" b="1" dirty="0">
                <a:solidFill>
                  <a:srgbClr val="FD2703"/>
                </a:solidFill>
                <a:latin typeface="微软雅黑" panose="020B0503020204020204" charset="-122"/>
                <a:ea typeface="微软雅黑" panose="020B0503020204020204" charset="-122"/>
              </a:rPr>
              <a:t>症状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：不自主地排出粪便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394" name="AutoShape 10" descr="5%"/>
          <p:cNvSpPr>
            <a:spLocks noChangeArrowheads="1"/>
          </p:cNvSpPr>
          <p:nvPr/>
        </p:nvSpPr>
        <p:spPr bwMode="auto">
          <a:xfrm>
            <a:off x="1783715" y="5887720"/>
            <a:ext cx="2150110" cy="61277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肠胀气</a:t>
            </a:r>
            <a:endParaRPr lang="zh-CN" altLang="en-US" sz="25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0" descr="5%"/>
          <p:cNvSpPr>
            <a:spLocks noChangeArrowheads="1"/>
          </p:cNvSpPr>
          <p:nvPr/>
        </p:nvSpPr>
        <p:spPr bwMode="auto">
          <a:xfrm>
            <a:off x="1783715" y="2430780"/>
            <a:ext cx="2150110" cy="61277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粪便嵌塞</a:t>
            </a:r>
            <a:endParaRPr lang="zh-CN" altLang="en-US" sz="25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49726" y="2133177"/>
            <a:ext cx="7778749" cy="132207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+mn-lt"/>
                <a:ea typeface="+mn-lt"/>
                <a:cs typeface="+mn-lt"/>
              </a:rPr>
              <a:t>定义</a:t>
            </a:r>
            <a:r>
              <a:rPr lang="zh-CN" altLang="en-US" sz="1600" b="1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：粪便持久滞留堆积在直肠内，坚硬不能排出</a:t>
            </a:r>
            <a:r>
              <a:rPr lang="zh-CN" altLang="en-US" sz="1600" dirty="0">
                <a:latin typeface="+mn-lt"/>
                <a:ea typeface="+mn-lt"/>
                <a:cs typeface="+mn-lt"/>
              </a:rPr>
              <a:t> </a:t>
            </a:r>
            <a:endParaRPr lang="zh-CN" altLang="en-US" sz="1600" b="1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+mn-lt"/>
                <a:ea typeface="+mn-lt"/>
                <a:cs typeface="+mn-lt"/>
              </a:rPr>
              <a:t>原因</a:t>
            </a:r>
            <a:r>
              <a:rPr lang="zh-CN" altLang="en-US" sz="1600" b="1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：便秘未能及时解除，粪便滞留在直肠内，水分被持续吸收而乙状结肠以下的粪便又不断加入，最终使粪块变得又大又硬不能排出</a:t>
            </a:r>
            <a:r>
              <a:rPr lang="zh-CN" altLang="en-US" sz="1600" dirty="0">
                <a:latin typeface="+mn-lt"/>
                <a:ea typeface="+mn-lt"/>
                <a:cs typeface="+mn-lt"/>
              </a:rPr>
              <a:t> </a:t>
            </a:r>
            <a:endParaRPr lang="zh-CN" altLang="en-US" sz="1600" b="1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FD2703"/>
                </a:solidFill>
                <a:latin typeface="+mn-lt"/>
                <a:ea typeface="+mn-lt"/>
                <a:cs typeface="+mn-lt"/>
              </a:rPr>
              <a:t>症状</a:t>
            </a:r>
            <a:r>
              <a:rPr lang="zh-CN" altLang="en-US" sz="1600" b="1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：患者有排便冲动，腹部胀痛，直肠肛门疼痛，肛门处有少量液化的粪便渗出，但不能排出粪便</a:t>
            </a:r>
            <a:r>
              <a:rPr lang="zh-CN" altLang="en-US" sz="1600" dirty="0">
                <a:latin typeface="+mn-lt"/>
                <a:ea typeface="+mn-lt"/>
                <a:cs typeface="+mn-lt"/>
              </a:rPr>
              <a:t> </a:t>
            </a:r>
            <a:endParaRPr lang="zh-CN" altLang="en-US" sz="1600" dirty="0">
              <a:latin typeface="+mn-lt"/>
              <a:ea typeface="+mn-lt"/>
              <a:cs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380" y="1974850"/>
            <a:ext cx="951865" cy="33254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（三）异常排便的评估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二、排便活动的评估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ldLvl="0" animBg="1"/>
      <p:bldP spid="144388" grpId="0" bldLvl="0" animBg="1"/>
      <p:bldP spid="144389" grpId="0" bldLvl="0" animBg="1"/>
      <p:bldP spid="144390" grpId="0" bldLvl="0" animBg="1"/>
      <p:bldP spid="144390" grpId="1" bldLvl="0" animBg="1"/>
      <p:bldP spid="144391" grpId="0" bldLvl="0" animBg="1"/>
      <p:bldP spid="144391" grpId="1" bldLvl="0" animBg="1"/>
      <p:bldP spid="144392" grpId="0" bldLvl="0" animBg="1"/>
      <p:bldP spid="144392" grpId="1" bldLvl="0" animBg="1"/>
      <p:bldP spid="144394" grpId="0" bldLvl="0" animBg="1"/>
      <p:bldP spid="144395" grpId="0" bldLvl="0" animBg="1"/>
      <p:bldP spid="144395" grpId="1" bldLvl="0" animBg="1"/>
      <p:bldP spid="2" grpId="0" bldLvl="0" animBg="1"/>
      <p:bldP spid="3" grpId="0" bldLvl="0" animBg="1"/>
      <p:bldP spid="3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AutoShape 2" descr="5%"/>
          <p:cNvSpPr>
            <a:spLocks noChangeArrowheads="1"/>
          </p:cNvSpPr>
          <p:nvPr/>
        </p:nvSpPr>
        <p:spPr bwMode="auto">
          <a:xfrm>
            <a:off x="6422390" y="1060450"/>
            <a:ext cx="3124200" cy="67818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便秘患者的护理</a:t>
            </a:r>
            <a:endParaRPr lang="zh-CN" altLang="en-US" sz="2500" b="1" dirty="0">
              <a:solidFill>
                <a:srgbClr val="6600CC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7459" name="Rectangle 3"/>
          <p:cNvSpPr/>
          <p:nvPr/>
        </p:nvSpPr>
        <p:spPr>
          <a:xfrm>
            <a:off x="6240145" y="1819910"/>
            <a:ext cx="5590540" cy="434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提供适当的排便环境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选取适宜的排便姿势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腹部环形按摩 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遵医嘱给予口服缓泻药物 </a:t>
            </a:r>
            <a:endParaRPr lang="zh-CN" altLang="en-US" sz="2000" b="1" dirty="0">
              <a:solidFill>
                <a:srgbClr val="B03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使用简易通便剂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以上方法均无效时，遵医嘱给予灌肠术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健康教育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帮助患者重建正常的排便习惯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合理安排膳食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鼓励患者适当运动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•"/>
            </a:pP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3428" name="Picture 6" descr="bianm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132965"/>
            <a:ext cx="3860165" cy="374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三、异常排便的护理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9515" y="1485265"/>
            <a:ext cx="30892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（一）便秘患者的护理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9" name="Rectangle 3"/>
          <p:cNvSpPr/>
          <p:nvPr/>
        </p:nvSpPr>
        <p:spPr>
          <a:xfrm>
            <a:off x="5664200" y="1916430"/>
            <a:ext cx="5344795" cy="4019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早期可使用栓剂、口服缓泻药来润肠通便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必要时先行油类保留灌肠，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2～3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小时后再做清洁灌肠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人工取便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健康教育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66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endParaRPr lang="zh-CN" altLang="en-US" sz="3200" b="1" dirty="0">
              <a:solidFill>
                <a:srgbClr val="66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8548" name="Picture 6" descr="bianm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48" y="2348230"/>
            <a:ext cx="3168651" cy="30712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三、异常排便的护理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99515" y="1772285"/>
            <a:ext cx="36576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（二）粪便嵌塞患者的护理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AutoShape 2" descr="5%"/>
          <p:cNvSpPr>
            <a:spLocks noChangeArrowheads="1"/>
          </p:cNvSpPr>
          <p:nvPr/>
        </p:nvSpPr>
        <p:spPr bwMode="auto">
          <a:xfrm>
            <a:off x="5591810" y="1412875"/>
            <a:ext cx="2912110" cy="682625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腹泻患者的护理</a:t>
            </a:r>
            <a:endParaRPr lang="zh-CN" altLang="en-US" sz="2500" b="1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484" name="Rectangle 4"/>
          <p:cNvSpPr/>
          <p:nvPr/>
        </p:nvSpPr>
        <p:spPr>
          <a:xfrm>
            <a:off x="5664200" y="2136775"/>
            <a:ext cx="5664200" cy="41706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去除病因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卧床休息，减少肠蠕动，注意腹部保暖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膳食调理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补充水电解质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维持皮肤完整性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密切观察病情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心理支持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健康教育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452" name="Picture 6" descr="200610071441179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920"/>
            <a:ext cx="4098290" cy="425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三、异常排便的护理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AutoShape 2" descr="5%"/>
          <p:cNvSpPr>
            <a:spLocks noChangeArrowheads="1"/>
          </p:cNvSpPr>
          <p:nvPr/>
        </p:nvSpPr>
        <p:spPr bwMode="auto">
          <a:xfrm>
            <a:off x="5735955" y="1845310"/>
            <a:ext cx="3624580" cy="76073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排便失禁患者的护理</a:t>
            </a:r>
            <a:endParaRPr lang="zh-CN" altLang="en-US" sz="2500" b="1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9508" name="Rectangle 4"/>
          <p:cNvSpPr/>
          <p:nvPr/>
        </p:nvSpPr>
        <p:spPr>
          <a:xfrm>
            <a:off x="5735955" y="2781300"/>
            <a:ext cx="5568950" cy="27349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心理护理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保护皮肤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帮助患者重建控制排便的能力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如无禁忌，保证患者每天摄入足量的液体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保持床褥、衣服清洁，室内空气清新</a:t>
            </a: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0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5476" name="Picture 6" descr="200771717284877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9F6"/>
              </a:clrFrom>
              <a:clrTo>
                <a:srgbClr val="FFF9F6">
                  <a:alpha val="0"/>
                </a:srgbClr>
              </a:clrTo>
            </a:clrChange>
          </a:blip>
          <a:srcRect l="3712" r="2722" b="2887"/>
          <a:stretch>
            <a:fillRect/>
          </a:stretch>
        </p:blipFill>
        <p:spPr>
          <a:xfrm>
            <a:off x="1055370" y="1989455"/>
            <a:ext cx="3689350" cy="3392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三、异常排便的护理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AutoShape 2" descr="5%"/>
          <p:cNvSpPr>
            <a:spLocks noChangeArrowheads="1"/>
          </p:cNvSpPr>
          <p:nvPr/>
        </p:nvSpPr>
        <p:spPr bwMode="auto">
          <a:xfrm>
            <a:off x="5951855" y="1701165"/>
            <a:ext cx="3797300" cy="67310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lt"/>
              </a:rPr>
              <a:t>肠胀气患者的护理</a:t>
            </a:r>
            <a:endParaRPr lang="zh-CN" altLang="en-US" sz="2500" b="1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lt"/>
            </a:endParaRPr>
          </a:p>
        </p:txBody>
      </p:sp>
      <p:sp>
        <p:nvSpPr>
          <p:cNvPr id="150531" name="Rectangle 3"/>
          <p:cNvSpPr/>
          <p:nvPr/>
        </p:nvSpPr>
        <p:spPr>
          <a:xfrm>
            <a:off x="5951855" y="2421255"/>
            <a:ext cx="5568950" cy="21647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养成良好的饮食习惯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去除病因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鼓励患者适当活动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1"/>
              </a:buBlip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按摩、遵医嘱肛管排气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6500" name="Picture 5" descr="D040_5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85265"/>
            <a:ext cx="3326765" cy="3836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三、异常排便的护理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60" name="AutoShape 8"/>
          <p:cNvSpPr>
            <a:spLocks noChangeArrowheads="1"/>
          </p:cNvSpPr>
          <p:nvPr/>
        </p:nvSpPr>
        <p:spPr bwMode="auto">
          <a:xfrm>
            <a:off x="736600" y="1837690"/>
            <a:ext cx="1832610" cy="57531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定义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1561" name="AutoShape 9"/>
          <p:cNvSpPr>
            <a:spLocks noChangeArrowheads="1"/>
          </p:cNvSpPr>
          <p:nvPr/>
        </p:nvSpPr>
        <p:spPr bwMode="auto">
          <a:xfrm>
            <a:off x="808355" y="3434715"/>
            <a:ext cx="1832400" cy="576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分类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1562" name="AutoShape 10"/>
          <p:cNvSpPr>
            <a:spLocks noChangeArrowheads="1"/>
          </p:cNvSpPr>
          <p:nvPr/>
        </p:nvSpPr>
        <p:spPr bwMode="auto">
          <a:xfrm>
            <a:off x="767715" y="4696249"/>
            <a:ext cx="1832400" cy="576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1558" name="Text Box 6"/>
          <p:cNvSpPr txBox="1"/>
          <p:nvPr/>
        </p:nvSpPr>
        <p:spPr>
          <a:xfrm>
            <a:off x="3119967" y="1543897"/>
            <a:ext cx="7518400" cy="92202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将一定量的液体由肛门经直肠灌入结肠，以帮助患者清除肠道、排便排气或由肠道供给药物或营养，以达到确定诊断和治疗目的的方法</a:t>
            </a:r>
            <a:endParaRPr lang="zh-CN" altLang="en-US" sz="18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1572" name="Text Box 20"/>
          <p:cNvSpPr txBox="1">
            <a:spLocks noChangeArrowheads="1"/>
          </p:cNvSpPr>
          <p:nvPr/>
        </p:nvSpPr>
        <p:spPr bwMode="auto">
          <a:xfrm>
            <a:off x="6240357" y="4797425"/>
            <a:ext cx="3839633" cy="1753235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大量不保留灌肠</a:t>
            </a:r>
            <a:endParaRPr lang="zh-CN" altLang="en-US" sz="1800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小量不保留灌肠</a:t>
            </a:r>
            <a:endParaRPr lang="zh-CN" altLang="en-US" sz="1800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保留灌肠</a:t>
            </a:r>
            <a:endParaRPr lang="zh-CN" altLang="en-US" sz="1800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口服高渗溶液清洁肠道</a:t>
            </a:r>
            <a:endParaRPr lang="zh-CN" altLang="en-US" sz="18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1571" name="Text Box 19"/>
          <p:cNvSpPr txBox="1"/>
          <p:nvPr/>
        </p:nvSpPr>
        <p:spPr>
          <a:xfrm>
            <a:off x="7319010" y="2971165"/>
            <a:ext cx="3390265" cy="133794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大量不保留灌肠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小量不保留灌肠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清洁灌肠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1574" name="AutoShape 22"/>
          <p:cNvSpPr/>
          <p:nvPr/>
        </p:nvSpPr>
        <p:spPr>
          <a:xfrm>
            <a:off x="6743700" y="3355975"/>
            <a:ext cx="440055" cy="3937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CCFFFF"/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noAutofit/>
          </a:bodyPr>
          <a:p>
            <a:pPr>
              <a:buFont typeface="Wingdings" panose="05000000000000000000" pitchFamily="2" charset="2"/>
            </a:pP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1563" name="AutoShape 11"/>
          <p:cNvSpPr/>
          <p:nvPr/>
        </p:nvSpPr>
        <p:spPr>
          <a:xfrm>
            <a:off x="3336290" y="4606925"/>
            <a:ext cx="161290" cy="755015"/>
          </a:xfrm>
          <a:prstGeom prst="leftBracket">
            <a:avLst>
              <a:gd name="adj" fmla="val 150000"/>
            </a:avLst>
          </a:prstGeom>
          <a:noFill/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3191722" y="3068532"/>
            <a:ext cx="3308351" cy="922020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1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不保留灌肠</a:t>
            </a:r>
            <a:endParaRPr kumimoji="0" lang="zh-CN" altLang="en-US" sz="18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18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保留灌肠</a:t>
            </a:r>
            <a:endParaRPr kumimoji="0" lang="zh-CN" altLang="en-US" sz="1800" b="1" kern="1200" cap="none" spc="0" normalizeH="0" baseline="0" noProof="0" smtClean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1564" name="Text Box 12"/>
          <p:cNvSpPr txBox="1"/>
          <p:nvPr/>
        </p:nvSpPr>
        <p:spPr>
          <a:xfrm>
            <a:off x="3791585" y="5085715"/>
            <a:ext cx="2129367" cy="36830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实施步骤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1566" name="Text Box 14"/>
          <p:cNvSpPr txBox="1"/>
          <p:nvPr/>
        </p:nvSpPr>
        <p:spPr>
          <a:xfrm>
            <a:off x="3791585" y="4509558"/>
            <a:ext cx="2034116" cy="36830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 bldLvl="0" animBg="1"/>
      <p:bldP spid="151572" grpId="0" bldLvl="0" animBg="1"/>
      <p:bldP spid="151571" grpId="0" bldLvl="0" animBg="1"/>
      <p:bldP spid="151574" grpId="0" bldLvl="0" animBg="1"/>
      <p:bldP spid="151563" grpId="0" bldLvl="0" animBg="1"/>
      <p:bldP spid="151559" grpId="0" bldLvl="0" animBg="1"/>
      <p:bldP spid="151564" grpId="0" bldLvl="0" animBg="1"/>
      <p:bldP spid="15156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Rectangle 2"/>
          <p:cNvSpPr>
            <a:spLocks noGrp="1"/>
          </p:cNvSpPr>
          <p:nvPr>
            <p:ph type="title" idx="4294967295"/>
          </p:nvPr>
        </p:nvSpPr>
        <p:spPr>
          <a:xfrm>
            <a:off x="335280" y="1123950"/>
            <a:ext cx="10972800" cy="616585"/>
          </a:xfrm>
        </p:spPr>
        <p:txBody>
          <a:bodyPr vert="horz" wrap="square" lIns="121920" tIns="60960" rIns="121920" bIns="60960" anchor="ctr" anchorCtr="0">
            <a:normAutofit fontScale="90000"/>
          </a:bodyPr>
          <a:p>
            <a:pPr eaLnBrk="1" hangingPunct="1"/>
            <a:r>
              <a:rPr lang="zh-CN" altLang="en-US" sz="2500" b="1" dirty="0">
                <a:solidFill>
                  <a:srgbClr val="CC6600"/>
                </a:solidFill>
              </a:rPr>
              <a:t>大量不保留灌肠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469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79425" y="1988820"/>
            <a:ext cx="5391150" cy="3747135"/>
          </a:xfrm>
        </p:spPr>
        <p:txBody>
          <a:bodyPr vert="horz" wrap="square" lIns="121920" tIns="60960" rIns="121920" bIns="60960" anchor="t" anchorCtr="0">
            <a:normAutofit lnSpcReduction="10000"/>
          </a:bodyPr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endParaRPr lang="zh-CN" altLang="en-US" sz="2000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）解除便秘、肠胀气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）清洁肠道，为肠道手术、检查、分娩做准备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）稀释并清除肠道内有害物质，减轻中毒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）灌入低温液体，为高热患者降温。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4692" name="Rectangle 4"/>
          <p:cNvSpPr>
            <a:spLocks noGrp="1"/>
          </p:cNvSpPr>
          <p:nvPr>
            <p:ph type="body" sz="half" idx="4294967295"/>
          </p:nvPr>
        </p:nvSpPr>
        <p:spPr>
          <a:xfrm>
            <a:off x="6744335" y="2205355"/>
            <a:ext cx="5384800" cy="2879725"/>
          </a:xfrm>
        </p:spPr>
        <p:txBody>
          <a:bodyPr vert="horz" wrap="square" lIns="121920" tIns="60960" rIns="121920" bIns="60960" anchor="t" anchorCtr="0">
            <a:normAutofit/>
          </a:bodyPr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评估</a:t>
            </a:r>
            <a:endParaRPr lang="zh-CN" altLang="en-US" sz="2000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latin typeface="+mn-lt"/>
                <a:ea typeface="+mn-lt"/>
                <a:cs typeface="+mn-lt"/>
              </a:rPr>
              <a:t>1</a:t>
            </a:r>
            <a:r>
              <a:rPr lang="zh-CN" altLang="en-US" sz="1800" dirty="0">
                <a:latin typeface="+mn-lt"/>
                <a:ea typeface="+mn-lt"/>
                <a:cs typeface="+mn-lt"/>
              </a:rPr>
              <a:t>）患者的病情、临床诊断、灌肠的目的</a:t>
            </a:r>
            <a:endParaRPr lang="zh-CN" altLang="en-US" sz="1800" dirty="0"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latin typeface="+mn-lt"/>
                <a:ea typeface="+mn-lt"/>
                <a:cs typeface="+mn-lt"/>
              </a:rPr>
              <a:t>2</a:t>
            </a:r>
            <a:r>
              <a:rPr lang="zh-CN" altLang="en-US" sz="1800" dirty="0">
                <a:latin typeface="+mn-lt"/>
                <a:ea typeface="+mn-lt"/>
                <a:cs typeface="+mn-lt"/>
              </a:rPr>
              <a:t>）患者的意识状态、心理状况和排便情况</a:t>
            </a:r>
            <a:endParaRPr lang="zh-CN" altLang="en-US" sz="1800" dirty="0">
              <a:latin typeface="+mn-lt"/>
              <a:ea typeface="+mn-lt"/>
              <a:cs typeface="+mn-lt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zh-CN" altLang="en-US" sz="18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latin typeface="+mn-lt"/>
                <a:ea typeface="+mn-lt"/>
                <a:cs typeface="+mn-lt"/>
              </a:rPr>
              <a:t>3</a:t>
            </a:r>
            <a:r>
              <a:rPr lang="zh-CN" altLang="en-US" sz="1800" dirty="0">
                <a:latin typeface="+mn-lt"/>
                <a:ea typeface="+mn-lt"/>
                <a:cs typeface="+mn-lt"/>
              </a:rPr>
              <a:t>）患者肛周皮肤、黏膜情况</a:t>
            </a:r>
            <a:endParaRPr lang="zh-CN" altLang="en-US" sz="1800" dirty="0">
              <a:latin typeface="+mn-lt"/>
              <a:ea typeface="+mn-lt"/>
              <a:cs typeface="+mn-lt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zh-CN" altLang="en-US" sz="18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latin typeface="+mn-lt"/>
                <a:ea typeface="+mn-lt"/>
                <a:cs typeface="+mn-lt"/>
              </a:rPr>
              <a:t>4</a:t>
            </a:r>
            <a:r>
              <a:rPr lang="zh-CN" altLang="en-US" sz="1800" dirty="0">
                <a:latin typeface="+mn-lt"/>
                <a:ea typeface="+mn-lt"/>
                <a:cs typeface="+mn-lt"/>
              </a:rPr>
              <a:t>）患者对灌肠的理解程度、配合能力。</a:t>
            </a:r>
            <a:endParaRPr lang="zh-CN" altLang="en-US" sz="1800" dirty="0"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5714" name="Group 2"/>
          <p:cNvGrpSpPr/>
          <p:nvPr/>
        </p:nvGrpSpPr>
        <p:grpSpPr>
          <a:xfrm>
            <a:off x="1919605" y="1711325"/>
            <a:ext cx="8970211" cy="4646295"/>
            <a:chOff x="294" y="1001"/>
            <a:chExt cx="4783" cy="2611"/>
          </a:xfrm>
        </p:grpSpPr>
        <p:sp>
          <p:nvSpPr>
            <p:cNvPr id="115715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0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16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0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17" name="Text Box 46"/>
            <p:cNvSpPr txBox="1"/>
            <p:nvPr/>
          </p:nvSpPr>
          <p:spPr>
            <a:xfrm>
              <a:off x="2697" y="1108"/>
              <a:ext cx="471" cy="4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rgbClr val="FD2703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rgbClr val="FD2703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5718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115719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0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5720" name="Text Box 14"/>
              <p:cNvSpPr txBox="1"/>
              <p:nvPr/>
            </p:nvSpPr>
            <p:spPr>
              <a:xfrm>
                <a:off x="516" y="912"/>
                <a:ext cx="424" cy="4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5721" name="Group 9"/>
            <p:cNvGrpSpPr/>
            <p:nvPr/>
          </p:nvGrpSpPr>
          <p:grpSpPr>
            <a:xfrm>
              <a:off x="976" y="1019"/>
              <a:ext cx="3588" cy="583"/>
              <a:chOff x="976" y="799"/>
              <a:chExt cx="3588" cy="583"/>
            </a:xfrm>
          </p:grpSpPr>
          <p:sp>
            <p:nvSpPr>
              <p:cNvPr id="115722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0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5723" name="Group 11"/>
              <p:cNvGrpSpPr/>
              <p:nvPr/>
            </p:nvGrpSpPr>
            <p:grpSpPr>
              <a:xfrm>
                <a:off x="976" y="868"/>
                <a:ext cx="3588" cy="294"/>
                <a:chOff x="976" y="833"/>
                <a:chExt cx="3588" cy="294"/>
              </a:xfrm>
            </p:grpSpPr>
            <p:grpSp>
              <p:nvGrpSpPr>
                <p:cNvPr id="115724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115725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15726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24335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24336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15729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115730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15731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24340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24341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15734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115735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15736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24345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24346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15739" name="Text Box 32"/>
                <p:cNvSpPr txBox="1"/>
                <p:nvPr/>
              </p:nvSpPr>
              <p:spPr>
                <a:xfrm>
                  <a:off x="1549" y="833"/>
                  <a:ext cx="492" cy="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5740" name="Text Box 62"/>
                <p:cNvSpPr txBox="1"/>
                <p:nvPr/>
              </p:nvSpPr>
              <p:spPr>
                <a:xfrm>
                  <a:off x="4072" y="867"/>
                  <a:ext cx="492" cy="2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15741" name="AutoShape 35"/>
            <p:cNvSpPr/>
            <p:nvPr/>
          </p:nvSpPr>
          <p:spPr>
            <a:xfrm>
              <a:off x="294" y="1812"/>
              <a:ext cx="940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42" name="AutoShape 36"/>
            <p:cNvSpPr/>
            <p:nvPr/>
          </p:nvSpPr>
          <p:spPr>
            <a:xfrm>
              <a:off x="315" y="1817"/>
              <a:ext cx="910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743" name="AutoShape 46"/>
            <p:cNvSpPr/>
            <p:nvPr/>
          </p:nvSpPr>
          <p:spPr>
            <a:xfrm>
              <a:off x="1292" y="1798"/>
              <a:ext cx="84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44" name="AutoShape 47"/>
            <p:cNvSpPr/>
            <p:nvPr/>
          </p:nvSpPr>
          <p:spPr>
            <a:xfrm>
              <a:off x="1304" y="1803"/>
              <a:ext cx="856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经护士指导，了解大量不保留灌肠的目的、方法、注意事项及配合要点，灌肠前协助患者排尿。 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5745" name="AutoShape 54"/>
            <p:cNvSpPr/>
            <p:nvPr/>
          </p:nvSpPr>
          <p:spPr>
            <a:xfrm>
              <a:off x="2445" y="1776"/>
              <a:ext cx="1320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46" name="AutoShape 55"/>
            <p:cNvSpPr/>
            <p:nvPr/>
          </p:nvSpPr>
          <p:spPr>
            <a:xfrm>
              <a:off x="2494" y="1781"/>
              <a:ext cx="1244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1)</a:t>
              </a:r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灌肠盘</a:t>
              </a:r>
              <a:endParaRPr lang="zh-CN" altLang="en-US" sz="1800" dirty="0">
                <a:solidFill>
                  <a:schemeClr val="bg1"/>
                </a:solidFill>
                <a:latin typeface="+mn-lt"/>
                <a:ea typeface="+mn-lt"/>
                <a:cs typeface="+mn-lt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2)</a:t>
              </a:r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灌肠溶液</a:t>
              </a:r>
              <a:endParaRPr lang="zh-CN" altLang="en-US" sz="1800" dirty="0">
                <a:solidFill>
                  <a:schemeClr val="bg1"/>
                </a:solidFill>
                <a:latin typeface="+mn-lt"/>
                <a:ea typeface="+mn-lt"/>
                <a:cs typeface="+mn-lt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3</a:t>
              </a: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  <a:sym typeface="+mn-ea"/>
                </a:rPr>
                <a:t>)</a:t>
              </a:r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溶液量及温度</a:t>
              </a:r>
              <a:endParaRPr lang="zh-CN" altLang="en-US" sz="1800" dirty="0">
                <a:solidFill>
                  <a:schemeClr val="bg1"/>
                </a:solidFill>
                <a:latin typeface="+mn-lt"/>
                <a:ea typeface="+mn-lt"/>
                <a:cs typeface="+mn-lt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4</a:t>
              </a: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lt"/>
                  <a:cs typeface="+mn-lt"/>
                  <a:sym typeface="+mn-ea"/>
                </a:rPr>
                <a:t>)</a:t>
              </a:r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lt"/>
                  <a:cs typeface="+mn-lt"/>
                </a:rPr>
                <a:t>输液架、毛毯、屏风、便盆及便盆布。</a:t>
              </a:r>
              <a:endParaRPr lang="zh-CN" altLang="en-US" sz="1800" dirty="0">
                <a:solidFill>
                  <a:schemeClr val="bg1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115747" name="AutoShape 67"/>
            <p:cNvSpPr/>
            <p:nvPr/>
          </p:nvSpPr>
          <p:spPr>
            <a:xfrm>
              <a:off x="4025" y="1752"/>
              <a:ext cx="1052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748" name="AutoShape 68"/>
            <p:cNvSpPr/>
            <p:nvPr/>
          </p:nvSpPr>
          <p:spPr>
            <a:xfrm>
              <a:off x="4050" y="1757"/>
              <a:ext cx="1003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 algn="just">
                <a:spcBef>
                  <a:spcPct val="20000"/>
                </a:spcBef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两人以上的病房用屏风或隔帘遮挡；酌情关闭门窗，调节室温；采光充足。 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15749" name="Rectangle 37"/>
          <p:cNvSpPr/>
          <p:nvPr/>
        </p:nvSpPr>
        <p:spPr>
          <a:xfrm>
            <a:off x="3198495" y="880745"/>
            <a:ext cx="6682105" cy="412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大量不保留灌肠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操作前准备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80" name="Text Box 4"/>
          <p:cNvSpPr txBox="1"/>
          <p:nvPr/>
        </p:nvSpPr>
        <p:spPr>
          <a:xfrm>
            <a:off x="7608147" y="5013537"/>
            <a:ext cx="3263900" cy="583565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9933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大量不保留灌肠</a:t>
            </a:r>
            <a:endParaRPr lang="zh-CN" altLang="en-US" sz="2665" b="1" dirty="0">
              <a:solidFill>
                <a:srgbClr val="CC99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2581" name="Picture 5" descr="Dsc0108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125220"/>
            <a:ext cx="5887720" cy="4557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7680537" y="1268731"/>
            <a:ext cx="3308351" cy="3415030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lt"/>
                <a:cs typeface="+mn-lt"/>
              </a:rPr>
              <a:t>溶液：</a:t>
            </a:r>
            <a:endParaRPr kumimoji="0" lang="zh-CN" altLang="en-US" sz="2000" b="1" kern="1200" cap="none" spc="0" normalizeH="0" baseline="0" noProof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</a:t>
            </a: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0.1%～0.2%</a:t>
            </a: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肥皂液</a:t>
            </a:r>
            <a:endParaRPr kumimoji="0" lang="zh-CN" altLang="en-US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生理盐水</a:t>
            </a:r>
            <a:endParaRPr kumimoji="0" lang="zh-CN" altLang="en-US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0000FF"/>
                </a:solidFill>
                <a:latin typeface="+mn-lt"/>
                <a:ea typeface="+mn-lt"/>
                <a:cs typeface="+mn-lt"/>
              </a:rPr>
              <a:t>温度：</a:t>
            </a:r>
            <a:endParaRPr kumimoji="0" lang="zh-CN" altLang="en-US" sz="2000" b="1" kern="1200" cap="none" spc="0" normalizeH="0" baseline="0" noProof="0" smtClean="0">
              <a:solidFill>
                <a:srgbClr val="0000FF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</a:t>
            </a: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39~41℃</a:t>
            </a:r>
            <a:endParaRPr kumimoji="0" lang="en-US" altLang="zh-CN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</a:t>
            </a:r>
            <a:r>
              <a:rPr kumimoji="0" lang="zh-CN" altLang="en-US" sz="2000" b="1" kern="1200" cap="none" spc="0" normalizeH="0" baseline="0" noProof="0" smtClean="0">
                <a:solidFill>
                  <a:srgbClr val="0000FF"/>
                </a:solidFill>
                <a:latin typeface="+mn-lt"/>
                <a:ea typeface="+mn-lt"/>
                <a:cs typeface="+mn-lt"/>
              </a:rPr>
              <a:t>降温：</a:t>
            </a: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28~32℃</a:t>
            </a:r>
            <a:endParaRPr kumimoji="0" lang="en-US" altLang="zh-CN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</a:t>
            </a:r>
            <a:r>
              <a:rPr kumimoji="0" lang="zh-CN" altLang="en-US" sz="2000" b="1" kern="1200" cap="none" spc="0" normalizeH="0" baseline="0" noProof="0" smtClean="0">
                <a:solidFill>
                  <a:srgbClr val="0000FF"/>
                </a:solidFill>
                <a:latin typeface="+mn-lt"/>
                <a:ea typeface="+mn-lt"/>
                <a:cs typeface="+mn-lt"/>
              </a:rPr>
              <a:t>中暑：</a:t>
            </a: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</a:t>
            </a: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4℃</a:t>
            </a:r>
            <a:endParaRPr kumimoji="0" lang="en-US" altLang="zh-CN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0000FF"/>
                </a:solidFill>
                <a:latin typeface="+mn-lt"/>
                <a:ea typeface="+mn-lt"/>
                <a:cs typeface="+mn-lt"/>
              </a:rPr>
              <a:t>量：</a:t>
            </a:r>
            <a:endParaRPr kumimoji="0" lang="zh-CN" altLang="en-US" sz="2000" b="1" kern="1200" cap="none" spc="0" normalizeH="0" baseline="0" noProof="0" smtClean="0">
              <a:solidFill>
                <a:srgbClr val="0000FF"/>
              </a:solidFill>
              <a:latin typeface="+mn-lt"/>
              <a:ea typeface="+mn-lt"/>
              <a:cs typeface="+mn-lt"/>
            </a:endParaRPr>
          </a:p>
          <a:p>
            <a:pPr marR="0" algn="just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 </a:t>
            </a:r>
            <a:r>
              <a:rPr kumimoji="0" lang="en-US" altLang="zh-CN" sz="2000" b="1" kern="1200" cap="none" spc="0" normalizeH="0" baseline="0" noProof="0" smtClean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500～1000ml</a:t>
            </a:r>
            <a:endParaRPr kumimoji="0" lang="en-US" altLang="zh-CN" sz="2000" b="1" kern="1200" cap="none" spc="0" normalizeH="0" baseline="0" noProof="0" smtClean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bldLvl="0" animBg="1"/>
      <p:bldP spid="15258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9" name="AutoShape 3"/>
          <p:cNvSpPr/>
          <p:nvPr/>
        </p:nvSpPr>
        <p:spPr>
          <a:xfrm>
            <a:off x="5015865" y="5735320"/>
            <a:ext cx="1195705" cy="676275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下页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5348" name="Rectangle 4"/>
          <p:cNvSpPr/>
          <p:nvPr/>
        </p:nvSpPr>
        <p:spPr>
          <a:xfrm>
            <a:off x="651510" y="3924935"/>
            <a:ext cx="3556000" cy="11176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</a:pP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•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灌肠筒挂于输液架上，液面距肛门约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40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60cm</a:t>
            </a:r>
            <a:endParaRPr lang="en-US" altLang="zh-CN" sz="200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16741" name="Rectangle 5"/>
          <p:cNvSpPr/>
          <p:nvPr/>
        </p:nvSpPr>
        <p:spPr>
          <a:xfrm>
            <a:off x="4653915" y="1255395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评估患者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42" name="Rectangle 6"/>
          <p:cNvSpPr/>
          <p:nvPr/>
        </p:nvSpPr>
        <p:spPr>
          <a:xfrm>
            <a:off x="4653915" y="2014220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核对解释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43" name="Rectangle 7"/>
          <p:cNvSpPr/>
          <p:nvPr/>
        </p:nvSpPr>
        <p:spPr>
          <a:xfrm>
            <a:off x="4755515" y="3531870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安置卧位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44" name="Rectangle 8"/>
          <p:cNvSpPr/>
          <p:nvPr/>
        </p:nvSpPr>
        <p:spPr>
          <a:xfrm>
            <a:off x="4755515" y="2773045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准备环境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45" name="AutoShape 9"/>
          <p:cNvSpPr/>
          <p:nvPr/>
        </p:nvSpPr>
        <p:spPr>
          <a:xfrm>
            <a:off x="5298440" y="2419350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746" name="AutoShape 10"/>
          <p:cNvSpPr/>
          <p:nvPr/>
        </p:nvSpPr>
        <p:spPr>
          <a:xfrm>
            <a:off x="5298440" y="1660525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747" name="AutoShape 11"/>
          <p:cNvSpPr/>
          <p:nvPr/>
        </p:nvSpPr>
        <p:spPr>
          <a:xfrm>
            <a:off x="5400040" y="5382895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748" name="AutoShape 12"/>
          <p:cNvSpPr/>
          <p:nvPr/>
        </p:nvSpPr>
        <p:spPr>
          <a:xfrm>
            <a:off x="5400040" y="4695825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749" name="AutoShape 13"/>
          <p:cNvSpPr/>
          <p:nvPr/>
        </p:nvSpPr>
        <p:spPr>
          <a:xfrm>
            <a:off x="5298440" y="3178175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750" name="Rectangle 14"/>
          <p:cNvSpPr/>
          <p:nvPr/>
        </p:nvSpPr>
        <p:spPr>
          <a:xfrm>
            <a:off x="4755515" y="5049520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润管排气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51" name="Line 15"/>
          <p:cNvSpPr/>
          <p:nvPr/>
        </p:nvSpPr>
        <p:spPr>
          <a:xfrm>
            <a:off x="4207510" y="453453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6752" name="Line 16"/>
          <p:cNvSpPr/>
          <p:nvPr/>
        </p:nvSpPr>
        <p:spPr>
          <a:xfrm>
            <a:off x="6502400" y="287337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5361" name="Rectangle 17"/>
          <p:cNvSpPr/>
          <p:nvPr/>
        </p:nvSpPr>
        <p:spPr>
          <a:xfrm>
            <a:off x="7010400" y="990600"/>
            <a:ext cx="3251200" cy="25400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135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2135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弯盘置于会阴处、治疗碗置弯盘后</a:t>
            </a:r>
            <a:endParaRPr lang="zh-CN" altLang="en-US" sz="2135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135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2135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戴清洁手套，右手持小镊子夹消毒棉球消毒阴阜、大阴唇，接着以戴手套的手分开大阴唇，消毒小阴唇和尿道口；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6754" name="Picture 18" descr="IMG_09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4855" y="1052830"/>
            <a:ext cx="3048000" cy="2321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55" name="Rectangle 19"/>
          <p:cNvSpPr/>
          <p:nvPr/>
        </p:nvSpPr>
        <p:spPr>
          <a:xfrm>
            <a:off x="4755515" y="4290695"/>
            <a:ext cx="1746885" cy="40513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挂灌肠筒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56" name="AutoShape 20"/>
          <p:cNvSpPr/>
          <p:nvPr/>
        </p:nvSpPr>
        <p:spPr>
          <a:xfrm>
            <a:off x="5298440" y="3937000"/>
            <a:ext cx="391160" cy="32956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8920" y="969645"/>
            <a:ext cx="1471295" cy="281368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大量不保留灌肠</a:t>
            </a:r>
            <a:r>
              <a:rPr lang="en-US" altLang="zh-CN" sz="2500" b="1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操作规程</a:t>
            </a:r>
            <a:endParaRPr lang="zh-CN" altLang="en-US" sz="2500" b="1" dirty="0">
              <a:solidFill>
                <a:srgbClr val="CC6600"/>
              </a:solidFill>
              <a:latin typeface="+mj-lt"/>
              <a:ea typeface="+mj-lt"/>
              <a:cs typeface="+mj-lt"/>
            </a:endParaRPr>
          </a:p>
          <a:p>
            <a:endParaRPr lang="zh-CN" altLang="en-US" sz="2500">
              <a:latin typeface="+mj-lt"/>
              <a:ea typeface="+mj-lt"/>
              <a:cs typeface="+mj-lt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5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5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5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348" grpId="0" bldLvl="0" animBg="1"/>
      <p:bldP spid="82536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8798" name="Group 14"/>
          <p:cNvGrpSpPr/>
          <p:nvPr/>
        </p:nvGrpSpPr>
        <p:grpSpPr>
          <a:xfrm>
            <a:off x="5160010" y="4398645"/>
            <a:ext cx="1704340" cy="1956027"/>
            <a:chOff x="2112" y="1152"/>
            <a:chExt cx="960" cy="1104"/>
          </a:xfrm>
        </p:grpSpPr>
        <p:sp>
          <p:nvSpPr>
            <p:cNvPr id="118799" name="Rectangle 15"/>
            <p:cNvSpPr/>
            <p:nvPr/>
          </p:nvSpPr>
          <p:spPr>
            <a:xfrm>
              <a:off x="2112" y="115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排便观察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800" name="Rectangle 16"/>
            <p:cNvSpPr/>
            <p:nvPr/>
          </p:nvSpPr>
          <p:spPr>
            <a:xfrm>
              <a:off x="2160" y="156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整理用物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801" name="Rectangle 17"/>
            <p:cNvSpPr/>
            <p:nvPr/>
          </p:nvSpPr>
          <p:spPr>
            <a:xfrm>
              <a:off x="2160" y="19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洗手记录 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8802" name="AutoShape 18"/>
            <p:cNvSpPr/>
            <p:nvPr/>
          </p:nvSpPr>
          <p:spPr>
            <a:xfrm>
              <a:off x="2448" y="1440"/>
              <a:ext cx="253" cy="16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18803" name="AutoShape 19"/>
            <p:cNvSpPr/>
            <p:nvPr/>
          </p:nvSpPr>
          <p:spPr>
            <a:xfrm>
              <a:off x="2448" y="1848"/>
              <a:ext cx="253" cy="16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18787" name="Group 3"/>
          <p:cNvGrpSpPr/>
          <p:nvPr/>
        </p:nvGrpSpPr>
        <p:grpSpPr>
          <a:xfrm>
            <a:off x="5085715" y="1413510"/>
            <a:ext cx="1870710" cy="2761246"/>
            <a:chOff x="2256" y="816"/>
            <a:chExt cx="912" cy="1552"/>
          </a:xfrm>
        </p:grpSpPr>
        <p:sp>
          <p:nvSpPr>
            <p:cNvPr id="118788" name="Rectangle 4"/>
            <p:cNvSpPr/>
            <p:nvPr/>
          </p:nvSpPr>
          <p:spPr>
            <a:xfrm>
              <a:off x="2256" y="81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插管灌液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789" name="Rectangle 5"/>
            <p:cNvSpPr/>
            <p:nvPr/>
          </p:nvSpPr>
          <p:spPr>
            <a:xfrm>
              <a:off x="2256" y="122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观察处理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790" name="Rectangle 6"/>
            <p:cNvSpPr/>
            <p:nvPr/>
          </p:nvSpPr>
          <p:spPr>
            <a:xfrm>
              <a:off x="2256" y="208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保留溶液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791" name="Rectangle 7"/>
            <p:cNvSpPr/>
            <p:nvPr/>
          </p:nvSpPr>
          <p:spPr>
            <a:xfrm>
              <a:off x="2256" y="163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拔出肛管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792" name="AutoShape 8"/>
            <p:cNvSpPr/>
            <p:nvPr/>
          </p:nvSpPr>
          <p:spPr>
            <a:xfrm>
              <a:off x="2565" y="1104"/>
              <a:ext cx="219" cy="16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18793" name="AutoShape 9"/>
            <p:cNvSpPr/>
            <p:nvPr/>
          </p:nvSpPr>
          <p:spPr>
            <a:xfrm>
              <a:off x="2579" y="1512"/>
              <a:ext cx="219" cy="16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18794" name="AutoShape 10"/>
            <p:cNvSpPr/>
            <p:nvPr/>
          </p:nvSpPr>
          <p:spPr>
            <a:xfrm>
              <a:off x="2592" y="1920"/>
              <a:ext cx="219" cy="16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7403" name="Rectangle 11"/>
          <p:cNvSpPr/>
          <p:nvPr/>
        </p:nvSpPr>
        <p:spPr>
          <a:xfrm>
            <a:off x="7470775" y="3511550"/>
            <a:ext cx="4491990" cy="10668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脱下手套，协助患者取舒适体位，嘱其尽可能平卧保留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10min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后排便 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18796" name="Line 12"/>
          <p:cNvSpPr/>
          <p:nvPr/>
        </p:nvSpPr>
        <p:spPr>
          <a:xfrm>
            <a:off x="6962775" y="393700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8797" name="AutoShape 13"/>
          <p:cNvSpPr/>
          <p:nvPr/>
        </p:nvSpPr>
        <p:spPr>
          <a:xfrm>
            <a:off x="5807710" y="4149090"/>
            <a:ext cx="450000" cy="295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7412" name="Rectangle 20"/>
          <p:cNvSpPr/>
          <p:nvPr/>
        </p:nvSpPr>
        <p:spPr>
          <a:xfrm>
            <a:off x="1055582" y="1126067"/>
            <a:ext cx="3456516" cy="22352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一手垫卫生纸分开肛门，暴露肛门口，嘱患者深呼吸，一手将肛管轻轻插入直肠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7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10cm，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固定肛管，开放管夹，使液体缓缓流入 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18805" name="Line 21"/>
          <p:cNvSpPr/>
          <p:nvPr/>
        </p:nvSpPr>
        <p:spPr>
          <a:xfrm>
            <a:off x="4545330" y="170116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1703705" y="3672840"/>
            <a:ext cx="1336675" cy="2618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大量不保留灌肠</a:t>
            </a:r>
            <a:r>
              <a:rPr lang="en-US" altLang="zh-CN" sz="2500" b="1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操作规程</a:t>
            </a:r>
            <a:endParaRPr lang="zh-CN" altLang="en-US" sz="2500" b="1" dirty="0">
              <a:solidFill>
                <a:srgbClr val="CC6600"/>
              </a:solidFill>
              <a:latin typeface="+mj-lt"/>
              <a:ea typeface="+mj-lt"/>
              <a:cs typeface="+mj-lt"/>
            </a:endParaRPr>
          </a:p>
          <a:p>
            <a:endParaRPr lang="zh-CN" altLang="en-US" sz="2500">
              <a:latin typeface="+mj-lt"/>
              <a:ea typeface="+mj-lt"/>
              <a:cs typeface="+mj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7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7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274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7403" grpId="0" bldLvl="0" animBg="1"/>
      <p:bldP spid="8274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Rectangle 2"/>
          <p:cNvSpPr>
            <a:spLocks noGrp="1"/>
          </p:cNvSpPr>
          <p:nvPr>
            <p:ph type="body" idx="4294967295"/>
          </p:nvPr>
        </p:nvSpPr>
        <p:spPr>
          <a:xfrm>
            <a:off x="358775" y="1628775"/>
            <a:ext cx="9855200" cy="4609465"/>
          </a:xfrm>
        </p:spPr>
        <p:txBody>
          <a:bodyPr vert="horz" wrap="square" lIns="121920" tIns="60960" rIns="121920" bIns="60960" anchor="t" anchorCtr="0">
            <a:normAutofit lnSpcReduction="20000"/>
          </a:bodyPr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妊娠、急腹症、严重心血管疾病、消化道出血等患者禁忌灌肠。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伤寒患者灌肠时溶液不得超过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500mL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，压力要低（液面不得超过肛门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30cm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肝昏迷患者灌肠，禁用肥皂水，以减少氨的产生和吸收；充血性心力衰竭和水钠潴留患者禁用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0.9%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氯化钠溶液灌肠。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准确掌握灌肠溶液的温度、浓度、流速、压力和溶液的量。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灌肠时患者如有腹胀或便意时，应嘱患者做深呼吸，以减轻不适。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灌肠过程中应随时注意观察患者的病情变化，如发现脉速、面色苍白、出冷汗、剧烈腹痛、心慌气急时应立即停止灌肠并及时与医生联系，采取急救措施。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indent="-3810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降温灌肠，液体要保留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分钟，排便后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分钟，测量体温并记录。 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9811" name="Rectangle 3"/>
          <p:cNvSpPr>
            <a:spLocks noGrp="1"/>
          </p:cNvSpPr>
          <p:nvPr>
            <p:ph type="title" idx="4294967295"/>
          </p:nvPr>
        </p:nvSpPr>
        <p:spPr>
          <a:xfrm>
            <a:off x="358775" y="909320"/>
            <a:ext cx="10972800" cy="652780"/>
          </a:xfrm>
        </p:spPr>
        <p:txBody>
          <a:bodyPr vert="horz" wrap="square" lIns="121920" tIns="60960" rIns="121920" bIns="60960" anchor="ctr" anchorCtr="0"/>
          <a:p>
            <a:pPr algn="l" eaLnBrk="1" hangingPunct="1"/>
            <a:r>
              <a:rPr lang="zh-CN" altLang="en-US" sz="2500" b="1" dirty="0">
                <a:solidFill>
                  <a:srgbClr val="CC6600"/>
                </a:solidFill>
              </a:rPr>
              <a:t>大量不保留灌肠</a:t>
            </a:r>
            <a:r>
              <a:rPr lang="en-US" altLang="zh-CN" sz="2500" b="1">
                <a:solidFill>
                  <a:srgbClr val="CC6600"/>
                </a:solidFill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</a:rPr>
              <a:t>注意事项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Rectangle 2"/>
          <p:cNvSpPr>
            <a:spLocks noGrp="1"/>
          </p:cNvSpPr>
          <p:nvPr>
            <p:ph type="title" idx="4294967295"/>
          </p:nvPr>
        </p:nvSpPr>
        <p:spPr>
          <a:xfrm>
            <a:off x="1267460" y="1269365"/>
            <a:ext cx="9276080" cy="462915"/>
          </a:xfrm>
        </p:spPr>
        <p:txBody>
          <a:bodyPr vert="horz" wrap="square" lIns="121920" tIns="60960" rIns="121920" bIns="60960" anchor="ctr" anchorCtr="0">
            <a:normAutofit fontScale="90000"/>
          </a:bodyPr>
          <a:p>
            <a:pPr eaLnBrk="1" hangingPunct="1"/>
            <a:r>
              <a:rPr lang="zh-CN" altLang="en-US" sz="2500" b="1" dirty="0">
                <a:solidFill>
                  <a:srgbClr val="CC6600"/>
                </a:solidFill>
              </a:rPr>
              <a:t>小量不保留灌肠</a:t>
            </a:r>
            <a:r>
              <a:rPr lang="zh-CN" altLang="en-US" sz="2500" dirty="0"/>
              <a:t> </a:t>
            </a:r>
            <a:endParaRPr lang="zh-CN" altLang="en-US" sz="2500" dirty="0"/>
          </a:p>
        </p:txBody>
      </p:sp>
      <p:sp>
        <p:nvSpPr>
          <p:cNvPr id="12185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267460" y="2060575"/>
            <a:ext cx="3997960" cy="2408555"/>
          </a:xfrm>
        </p:spPr>
        <p:txBody>
          <a:bodyPr vert="horz" wrap="square" lIns="121920" tIns="60960" rIns="121920" bIns="60960" anchor="t" anchorCtr="0"/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buNone/>
            </a:pPr>
            <a:r>
              <a:rPr lang="zh-CN" altLang="en-US" sz="2500" b="1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目的</a:t>
            </a:r>
            <a:endParaRPr lang="zh-CN" altLang="en-US" sz="2500" b="1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lvl="0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1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）软化粪便、解除便</a:t>
            </a:r>
            <a:endParaRPr lang="zh-CN" altLang="en-US" sz="2000" dirty="0">
              <a:latin typeface="+mn-lt"/>
              <a:ea typeface="+mn-lt"/>
              <a:cs typeface="+mn-lt"/>
            </a:endParaRPr>
          </a:p>
          <a:p>
            <a:pPr lvl="0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2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）排出肠道气体，减轻腹胀</a:t>
            </a:r>
            <a:endParaRPr lang="zh-CN" altLang="en-US" sz="2000" dirty="0">
              <a:latin typeface="+mn-lt"/>
              <a:ea typeface="+mn-lt"/>
              <a:cs typeface="+mn-lt"/>
            </a:endParaRPr>
          </a:p>
        </p:txBody>
      </p:sp>
      <p:sp>
        <p:nvSpPr>
          <p:cNvPr id="121860" name="Rectangle 4"/>
          <p:cNvSpPr>
            <a:spLocks noGrp="1"/>
          </p:cNvSpPr>
          <p:nvPr>
            <p:ph type="body" sz="half" idx="4294967295"/>
          </p:nvPr>
        </p:nvSpPr>
        <p:spPr>
          <a:xfrm>
            <a:off x="5881370" y="1845310"/>
            <a:ext cx="5384800" cy="2994660"/>
          </a:xfrm>
        </p:spPr>
        <p:txBody>
          <a:bodyPr vert="horz" wrap="square" lIns="121920" tIns="60960" rIns="121920" bIns="60960" anchor="t" anchorCtr="0"/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lnSpc>
                <a:spcPct val="150000"/>
              </a:lnSpc>
              <a:buNone/>
            </a:pPr>
            <a:r>
              <a:rPr lang="zh-CN" altLang="en-US" sz="2500" b="1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评估</a:t>
            </a:r>
            <a:endParaRPr lang="zh-CN" altLang="en-US" sz="2500" b="1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1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）患者的病情、临床诊断、灌肠的目的。</a:t>
            </a:r>
            <a:endParaRPr lang="zh-CN" altLang="en-US" sz="2000" dirty="0"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2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）患者的意识状态、心理状况和排便情况。</a:t>
            </a:r>
            <a:endParaRPr lang="zh-CN" altLang="en-US" sz="2000" dirty="0">
              <a:latin typeface="+mn-lt"/>
              <a:ea typeface="+mn-lt"/>
              <a:cs typeface="+mn-lt"/>
            </a:endParaRPr>
          </a:p>
          <a:p>
            <a:pPr lv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3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）患者肛周皮肤、黏膜情况。</a:t>
            </a:r>
            <a:endParaRPr lang="zh-CN" altLang="en-US" sz="2000" dirty="0">
              <a:latin typeface="+mn-lt"/>
              <a:ea typeface="+mn-lt"/>
              <a:cs typeface="+mn-lt"/>
            </a:endParaRPr>
          </a:p>
          <a:p>
            <a:pPr lv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0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000">
                <a:latin typeface="+mn-lt"/>
                <a:ea typeface="+mn-lt"/>
                <a:cs typeface="+mn-lt"/>
              </a:rPr>
              <a:t>4</a:t>
            </a:r>
            <a:r>
              <a:rPr lang="zh-CN" altLang="en-US" sz="2000" dirty="0">
                <a:latin typeface="+mn-lt"/>
                <a:ea typeface="+mn-lt"/>
                <a:cs typeface="+mn-lt"/>
              </a:rPr>
              <a:t>）患者对灌肠的理解程度、配合能力。</a:t>
            </a:r>
            <a:endParaRPr lang="zh-CN" altLang="en-US" sz="2000" dirty="0"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82" name="Group 2"/>
          <p:cNvGrpSpPr/>
          <p:nvPr/>
        </p:nvGrpSpPr>
        <p:grpSpPr>
          <a:xfrm>
            <a:off x="1576070" y="1856105"/>
            <a:ext cx="8674100" cy="4505960"/>
            <a:chOff x="294" y="1001"/>
            <a:chExt cx="4554" cy="2611"/>
          </a:xfrm>
        </p:grpSpPr>
        <p:sp>
          <p:nvSpPr>
            <p:cNvPr id="122883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0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884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0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885" name="Text Box 46"/>
            <p:cNvSpPr txBox="1"/>
            <p:nvPr/>
          </p:nvSpPr>
          <p:spPr>
            <a:xfrm>
              <a:off x="2697" y="1074"/>
              <a:ext cx="471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rgbClr val="FD2703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rgbClr val="FD2703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2886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122887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0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888" name="Text Box 14"/>
              <p:cNvSpPr txBox="1"/>
              <p:nvPr/>
            </p:nvSpPr>
            <p:spPr>
              <a:xfrm>
                <a:off x="444" y="844"/>
                <a:ext cx="485" cy="4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2889" name="Group 9"/>
            <p:cNvGrpSpPr/>
            <p:nvPr/>
          </p:nvGrpSpPr>
          <p:grpSpPr>
            <a:xfrm>
              <a:off x="976" y="1019"/>
              <a:ext cx="3584" cy="583"/>
              <a:chOff x="976" y="799"/>
              <a:chExt cx="3584" cy="583"/>
            </a:xfrm>
          </p:grpSpPr>
          <p:sp>
            <p:nvSpPr>
              <p:cNvPr id="122890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0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2891" name="Group 11"/>
              <p:cNvGrpSpPr/>
              <p:nvPr/>
            </p:nvGrpSpPr>
            <p:grpSpPr>
              <a:xfrm>
                <a:off x="976" y="834"/>
                <a:ext cx="3584" cy="449"/>
                <a:chOff x="976" y="799"/>
                <a:chExt cx="3584" cy="449"/>
              </a:xfrm>
            </p:grpSpPr>
            <p:grpSp>
              <p:nvGrpSpPr>
                <p:cNvPr id="122892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122893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2894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30479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30480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22897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122898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2899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3048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30485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22902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122903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2904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30489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30490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22907" name="Text Box 32"/>
                <p:cNvSpPr txBox="1"/>
                <p:nvPr/>
              </p:nvSpPr>
              <p:spPr>
                <a:xfrm>
                  <a:off x="1519" y="799"/>
                  <a:ext cx="485" cy="43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2908" name="Text Box 62"/>
                <p:cNvSpPr txBox="1"/>
                <p:nvPr/>
              </p:nvSpPr>
              <p:spPr>
                <a:xfrm>
                  <a:off x="4076" y="799"/>
                  <a:ext cx="484" cy="4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2909" name="AutoShape 35"/>
            <p:cNvSpPr/>
            <p:nvPr/>
          </p:nvSpPr>
          <p:spPr>
            <a:xfrm>
              <a:off x="294" y="1812"/>
              <a:ext cx="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10" name="AutoShape 36"/>
            <p:cNvSpPr/>
            <p:nvPr/>
          </p:nvSpPr>
          <p:spPr>
            <a:xfrm>
              <a:off x="315" y="1817"/>
              <a:ext cx="799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911" name="AutoShape 46"/>
            <p:cNvSpPr/>
            <p:nvPr/>
          </p:nvSpPr>
          <p:spPr>
            <a:xfrm>
              <a:off x="1292" y="1798"/>
              <a:ext cx="81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12" name="AutoShape 47"/>
            <p:cNvSpPr/>
            <p:nvPr/>
          </p:nvSpPr>
          <p:spPr>
            <a:xfrm>
              <a:off x="1304" y="1803"/>
              <a:ext cx="79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经护士指导，了解小量不保留灌肠的目的、方法、注意事项及配合要点，灌肠前协助患者排尿。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2913" name="AutoShape 54"/>
            <p:cNvSpPr/>
            <p:nvPr/>
          </p:nvSpPr>
          <p:spPr>
            <a:xfrm>
              <a:off x="2160" y="1776"/>
              <a:ext cx="1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14" name="AutoShape 55"/>
            <p:cNvSpPr/>
            <p:nvPr/>
          </p:nvSpPr>
          <p:spPr>
            <a:xfrm>
              <a:off x="2188" y="1781"/>
              <a:ext cx="1769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1)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灌肠盘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2)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灌肠溶液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)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输液架、毛毯、屏风、便盆及便盆布。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2915" name="AutoShape 67"/>
            <p:cNvSpPr/>
            <p:nvPr/>
          </p:nvSpPr>
          <p:spPr>
            <a:xfrm>
              <a:off x="4025" y="1752"/>
              <a:ext cx="82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16" name="AutoShape 68"/>
            <p:cNvSpPr/>
            <p:nvPr/>
          </p:nvSpPr>
          <p:spPr>
            <a:xfrm>
              <a:off x="4050" y="1757"/>
              <a:ext cx="798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>
                <a:spcBef>
                  <a:spcPct val="20000"/>
                </a:spcBef>
              </a:pP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两人以上的病房用屏风或隔帘遮挡；酌情关闭门窗，调节室温；采光充足。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22917" name="Rectangle 37"/>
          <p:cNvSpPr/>
          <p:nvPr/>
        </p:nvSpPr>
        <p:spPr>
          <a:xfrm>
            <a:off x="1055370" y="784225"/>
            <a:ext cx="9711690" cy="7785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小量不保留灌肠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操作前准备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80" name="Text Box 4"/>
          <p:cNvSpPr txBox="1"/>
          <p:nvPr/>
        </p:nvSpPr>
        <p:spPr>
          <a:xfrm>
            <a:off x="1559560" y="1125432"/>
            <a:ext cx="3551767" cy="475615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小量不保留灌肠</a:t>
            </a:r>
            <a:endParaRPr lang="zh-CN" altLang="en-US" sz="25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2581" name="Picture 5" descr="Dsc0108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1932940"/>
            <a:ext cx="4982210" cy="385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7320492" y="1988186"/>
            <a:ext cx="3503084" cy="3415030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algn="l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lt"/>
                <a:cs typeface="+mn-lt"/>
              </a:rPr>
              <a:t>溶液：</a:t>
            </a:r>
            <a:endParaRPr lang="zh-CN" altLang="en-US" sz="1800" b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lt"/>
              <a:cs typeface="+mn-lt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1,2,3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溶液（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50%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硫酸镁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30ml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、甘油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60ml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、温开水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90ml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）</a:t>
            </a:r>
            <a:endParaRPr lang="zh-CN" altLang="en-US" sz="1800" b="1" dirty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甘油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50ml</a:t>
            </a: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加等量温开水</a:t>
            </a:r>
            <a:endParaRPr lang="zh-CN" altLang="en-US" sz="1800" b="1" dirty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植物油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120～180ml</a:t>
            </a:r>
            <a:endParaRPr lang="zh-CN" altLang="en-US" sz="1800" b="1" dirty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algn="l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lt"/>
                <a:cs typeface="+mn-lt"/>
              </a:rPr>
              <a:t>温度：</a:t>
            </a:r>
            <a:endParaRPr lang="zh-CN" altLang="en-US" sz="1800" b="1" dirty="0">
              <a:solidFill>
                <a:srgbClr val="0000FF"/>
              </a:solidFill>
              <a:latin typeface="+mn-lt"/>
              <a:ea typeface="+mn-lt"/>
              <a:cs typeface="+mn-lt"/>
            </a:endParaRPr>
          </a:p>
          <a:p>
            <a:pPr algn="l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</a:t>
            </a:r>
            <a:r>
              <a:rPr lang="en-US" altLang="zh-CN" sz="18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38℃</a:t>
            </a:r>
            <a:endParaRPr lang="en-US" altLang="zh-CN" sz="1800" b="1">
              <a:solidFill>
                <a:srgbClr val="CC00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bldLvl="0" animBg="1"/>
      <p:bldP spid="15258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7" name="AutoShape 3"/>
          <p:cNvSpPr/>
          <p:nvPr/>
        </p:nvSpPr>
        <p:spPr>
          <a:xfrm>
            <a:off x="5015865" y="5641975"/>
            <a:ext cx="1157605" cy="834390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下页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1492" name="Rectangle 4"/>
          <p:cNvSpPr/>
          <p:nvPr/>
        </p:nvSpPr>
        <p:spPr>
          <a:xfrm>
            <a:off x="6938645" y="3841115"/>
            <a:ext cx="3251200" cy="19304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一手垫卫生纸分开肛门，暴露肛门口，嘱患者深呼吸，一手将肛管轻轻插入直肠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10cm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909" name="AutoShape 5"/>
          <p:cNvSpPr/>
          <p:nvPr/>
        </p:nvSpPr>
        <p:spPr>
          <a:xfrm>
            <a:off x="5324475" y="5133975"/>
            <a:ext cx="508000" cy="508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0" name="Line 6"/>
          <p:cNvSpPr/>
          <p:nvPr/>
        </p:nvSpPr>
        <p:spPr>
          <a:xfrm>
            <a:off x="6430645" y="485711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3911" name="Group 7"/>
          <p:cNvGrpSpPr/>
          <p:nvPr/>
        </p:nvGrpSpPr>
        <p:grpSpPr>
          <a:xfrm>
            <a:off x="4674235" y="967105"/>
            <a:ext cx="1781810" cy="4166870"/>
            <a:chOff x="2112" y="1056"/>
            <a:chExt cx="960" cy="2400"/>
          </a:xfrm>
        </p:grpSpPr>
        <p:sp>
          <p:nvSpPr>
            <p:cNvPr id="123912" name="Rectangle 8"/>
            <p:cNvSpPr/>
            <p:nvPr/>
          </p:nvSpPr>
          <p:spPr>
            <a:xfrm>
              <a:off x="2160" y="211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安置卧位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3913" name="Group 9"/>
            <p:cNvGrpSpPr/>
            <p:nvPr/>
          </p:nvGrpSpPr>
          <p:grpSpPr>
            <a:xfrm>
              <a:off x="2112" y="1056"/>
              <a:ext cx="912" cy="1056"/>
              <a:chOff x="2112" y="528"/>
              <a:chExt cx="912" cy="1056"/>
            </a:xfrm>
          </p:grpSpPr>
          <p:sp>
            <p:nvSpPr>
              <p:cNvPr id="123914" name="Rectangle 10"/>
              <p:cNvSpPr/>
              <p:nvPr/>
            </p:nvSpPr>
            <p:spPr>
              <a:xfrm>
                <a:off x="2112" y="528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评估患者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915" name="Rectangle 11"/>
              <p:cNvSpPr/>
              <p:nvPr/>
            </p:nvSpPr>
            <p:spPr>
              <a:xfrm>
                <a:off x="2112" y="1056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核对解释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916" name="AutoShape 12"/>
              <p:cNvSpPr/>
              <p:nvPr/>
            </p:nvSpPr>
            <p:spPr>
              <a:xfrm>
                <a:off x="2448" y="1344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917" name="AutoShape 13"/>
              <p:cNvSpPr/>
              <p:nvPr/>
            </p:nvSpPr>
            <p:spPr>
              <a:xfrm>
                <a:off x="2448" y="816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23918" name="Rectangle 14"/>
            <p:cNvSpPr/>
            <p:nvPr/>
          </p:nvSpPr>
          <p:spPr>
            <a:xfrm>
              <a:off x="2160" y="26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润管排气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919" name="AutoShape 15"/>
            <p:cNvSpPr/>
            <p:nvPr/>
          </p:nvSpPr>
          <p:spPr>
            <a:xfrm>
              <a:off x="2448" y="240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920" name="Rectangle 16"/>
            <p:cNvSpPr/>
            <p:nvPr/>
          </p:nvSpPr>
          <p:spPr>
            <a:xfrm>
              <a:off x="2160" y="31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插管灌液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921" name="AutoShape 17"/>
            <p:cNvSpPr/>
            <p:nvPr/>
          </p:nvSpPr>
          <p:spPr>
            <a:xfrm>
              <a:off x="2496" y="29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63775" y="1391285"/>
            <a:ext cx="951865" cy="4486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小量不保留灌肠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操作规程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1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149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003040" y="1268730"/>
            <a:ext cx="6819900" cy="4598670"/>
            <a:chOff x="7660" y="1998"/>
            <a:chExt cx="10740" cy="7242"/>
          </a:xfrm>
        </p:grpSpPr>
        <p:sp>
          <p:nvSpPr>
            <p:cNvPr id="833539" name="Rectangle 3"/>
            <p:cNvSpPr/>
            <p:nvPr/>
          </p:nvSpPr>
          <p:spPr>
            <a:xfrm>
              <a:off x="11200" y="2925"/>
              <a:ext cx="7200" cy="2560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0000FF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lt"/>
                  <a:cs typeface="+mn-lt"/>
                </a:rPr>
                <a:t>脱下手套，协助患者取舒适体位，嘱其尽可能平卧保留</a:t>
              </a:r>
              <a:r>
                <a:rPr lang="en-US" altLang="zh-CN" sz="2000">
                  <a:solidFill>
                    <a:schemeClr val="tx1"/>
                  </a:solidFill>
                  <a:latin typeface="+mn-lt"/>
                  <a:ea typeface="+mn-lt"/>
                  <a:cs typeface="+mn-lt"/>
                </a:rPr>
                <a:t>10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lt"/>
                  <a:cs typeface="+mn-lt"/>
                </a:rPr>
                <a:t>～</a:t>
              </a:r>
              <a:r>
                <a:rPr lang="en-US" altLang="zh-CN" sz="2000">
                  <a:solidFill>
                    <a:schemeClr val="tx1"/>
                  </a:solidFill>
                  <a:latin typeface="+mn-lt"/>
                  <a:ea typeface="+mn-lt"/>
                  <a:cs typeface="+mn-lt"/>
                </a:rPr>
                <a:t>20min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lt"/>
                  <a:cs typeface="+mn-lt"/>
                </a:rPr>
                <a:t>后排便，以达到较好效果。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660" y="1998"/>
              <a:ext cx="2900" cy="7242"/>
              <a:chOff x="7360" y="1240"/>
              <a:chExt cx="3200" cy="8000"/>
            </a:xfrm>
          </p:grpSpPr>
          <p:sp>
            <p:nvSpPr>
              <p:cNvPr id="125956" name="Rectangle 4"/>
              <p:cNvSpPr/>
              <p:nvPr/>
            </p:nvSpPr>
            <p:spPr>
              <a:xfrm>
                <a:off x="7360" y="3000"/>
                <a:ext cx="3040" cy="960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保留溶液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5957" name="Rectangle 5"/>
              <p:cNvSpPr/>
              <p:nvPr/>
            </p:nvSpPr>
            <p:spPr>
              <a:xfrm>
                <a:off x="7360" y="1240"/>
                <a:ext cx="3040" cy="960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拔出肛管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5958" name="AutoShape 6"/>
              <p:cNvSpPr/>
              <p:nvPr/>
            </p:nvSpPr>
            <p:spPr>
              <a:xfrm>
                <a:off x="8480" y="2200"/>
                <a:ext cx="800" cy="8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25959" name="AutoShape 7"/>
              <p:cNvSpPr/>
              <p:nvPr/>
            </p:nvSpPr>
            <p:spPr>
              <a:xfrm>
                <a:off x="8480" y="3960"/>
                <a:ext cx="800" cy="8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grpSp>
            <p:nvGrpSpPr>
              <p:cNvPr id="125960" name="Group 8"/>
              <p:cNvGrpSpPr/>
              <p:nvPr/>
            </p:nvGrpSpPr>
            <p:grpSpPr>
              <a:xfrm>
                <a:off x="7360" y="4760"/>
                <a:ext cx="3200" cy="4480"/>
                <a:chOff x="2112" y="1152"/>
                <a:chExt cx="960" cy="1344"/>
              </a:xfrm>
            </p:grpSpPr>
            <p:sp>
              <p:nvSpPr>
                <p:cNvPr id="125961" name="Rectangle 9"/>
                <p:cNvSpPr/>
                <p:nvPr/>
              </p:nvSpPr>
              <p:spPr>
                <a:xfrm>
                  <a:off x="2112" y="1152"/>
                  <a:ext cx="912" cy="288"/>
                </a:xfrm>
                <a:prstGeom prst="rect">
                  <a:avLst/>
                </a:prstGeom>
                <a:solidFill>
                  <a:srgbClr val="99CC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r>
                    <a:rPr lang="zh-CN" altLang="en-US" sz="2000" b="1" dirty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排便观察</a:t>
                  </a:r>
                  <a:endPara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5962" name="Rectangle 10"/>
                <p:cNvSpPr/>
                <p:nvPr/>
              </p:nvSpPr>
              <p:spPr>
                <a:xfrm>
                  <a:off x="2160" y="1680"/>
                  <a:ext cx="912" cy="288"/>
                </a:xfrm>
                <a:prstGeom prst="rect">
                  <a:avLst/>
                </a:prstGeom>
                <a:solidFill>
                  <a:srgbClr val="99CC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r>
                    <a:rPr lang="zh-CN" altLang="en-US" sz="2000" b="1" dirty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整理用物</a:t>
                  </a:r>
                  <a:endPara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5963" name="Rectangle 11"/>
                <p:cNvSpPr/>
                <p:nvPr/>
              </p:nvSpPr>
              <p:spPr>
                <a:xfrm>
                  <a:off x="2160" y="2208"/>
                  <a:ext cx="912" cy="288"/>
                </a:xfrm>
                <a:prstGeom prst="rect">
                  <a:avLst/>
                </a:prstGeom>
                <a:solidFill>
                  <a:srgbClr val="99CC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r>
                    <a:rPr lang="zh-CN" altLang="en-US" sz="2000" b="1" dirty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洗手记录 </a:t>
                  </a:r>
                  <a:endPara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25964" name="AutoShape 12"/>
                <p:cNvSpPr/>
                <p:nvPr/>
              </p:nvSpPr>
              <p:spPr>
                <a:xfrm>
                  <a:off x="2448" y="1440"/>
                  <a:ext cx="240" cy="240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D6D6C8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eaVert" wrap="none" anchor="ctr" anchorCtr="0"/>
                <a:p>
                  <a:pPr>
                    <a:spcBef>
                      <a:spcPct val="50000"/>
                    </a:spcBef>
                  </a:pPr>
                  <a:endParaRPr lang="zh-CN" alt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125965" name="AutoShape 13"/>
                <p:cNvSpPr/>
                <p:nvPr/>
              </p:nvSpPr>
              <p:spPr>
                <a:xfrm>
                  <a:off x="2448" y="1968"/>
                  <a:ext cx="240" cy="240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D6D6C8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vert="eaVert" wrap="none" anchor="ctr" anchorCtr="0"/>
                <a:p>
                  <a:pPr>
                    <a:spcBef>
                      <a:spcPct val="50000"/>
                    </a:spcBef>
                  </a:pPr>
                  <a:endParaRPr lang="zh-CN" alt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125966" name="Line 14"/>
            <p:cNvSpPr/>
            <p:nvPr/>
          </p:nvSpPr>
          <p:spPr>
            <a:xfrm>
              <a:off x="10400" y="4045"/>
              <a:ext cx="80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2297430" y="1410335"/>
            <a:ext cx="567055" cy="4538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小量不保留灌肠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操作规程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Rectangle 2"/>
          <p:cNvSpPr>
            <a:spLocks noGrp="1"/>
          </p:cNvSpPr>
          <p:nvPr>
            <p:ph type="body" idx="4294967295"/>
          </p:nvPr>
        </p:nvSpPr>
        <p:spPr>
          <a:xfrm>
            <a:off x="839470" y="2781300"/>
            <a:ext cx="4208145" cy="2581910"/>
          </a:xfrm>
        </p:spPr>
        <p:txBody>
          <a:bodyPr vert="horz" wrap="square" lIns="121920" tIns="60960" rIns="121920" bIns="60960" anchor="t" anchorCtr="0">
            <a:normAutofit fontScale="90000"/>
          </a:bodyPr>
          <a:p>
            <a:pPr marL="495300" indent="-495300" algn="just">
              <a:lnSpc>
                <a:spcPct val="150000"/>
              </a:lnSpc>
              <a:buFont typeface="Wingdings 2" panose="05020102010507070707" pitchFamily="18" charset="2"/>
              <a:buChar char="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灌肠时插管深度为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10cm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，压力宜低，灌肠液注入的速度不宜过快。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95300" indent="-495300" algn="just">
              <a:lnSpc>
                <a:spcPct val="150000"/>
              </a:lnSpc>
              <a:buFont typeface="Wingdings 2" panose="05020102010507070707" pitchFamily="18" charset="2"/>
              <a:buChar char="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每次抽吸灌肠液时应反折肛管尾段，防止空气进入肠道，引起腹胀。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6979" name="Rectangle 3"/>
          <p:cNvSpPr>
            <a:spLocks noGrp="1"/>
          </p:cNvSpPr>
          <p:nvPr>
            <p:ph type="title" idx="4294967295"/>
          </p:nvPr>
        </p:nvSpPr>
        <p:spPr>
          <a:xfrm>
            <a:off x="839470" y="1412875"/>
            <a:ext cx="10972800" cy="733425"/>
          </a:xfrm>
        </p:spPr>
        <p:txBody>
          <a:bodyPr vert="horz" wrap="square" lIns="121920" tIns="60960" rIns="121920" bIns="60960" anchor="ctr" anchorCtr="0"/>
          <a:p>
            <a:pPr algn="l" eaLnBrk="1" hangingPunct="1"/>
            <a:r>
              <a:rPr lang="zh-CN" altLang="en-US" sz="2500" b="1" dirty="0">
                <a:solidFill>
                  <a:srgbClr val="CC6600"/>
                </a:solidFill>
              </a:rPr>
              <a:t>小量不保留灌肠</a:t>
            </a:r>
            <a:r>
              <a:rPr lang="en-US" altLang="zh-CN" sz="2500" b="1">
                <a:solidFill>
                  <a:srgbClr val="CC6600"/>
                </a:solidFill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</a:rPr>
              <a:t>注意事项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2"/>
          <a:srcRect b="9818"/>
          <a:stretch>
            <a:fillRect/>
          </a:stretch>
        </p:blipFill>
        <p:spPr>
          <a:xfrm>
            <a:off x="5951855" y="1553845"/>
            <a:ext cx="4973955" cy="3750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Rectangle 2"/>
          <p:cNvSpPr>
            <a:spLocks noGrp="1"/>
          </p:cNvSpPr>
          <p:nvPr>
            <p:ph type="title" idx="4294967295"/>
          </p:nvPr>
        </p:nvSpPr>
        <p:spPr>
          <a:xfrm>
            <a:off x="1127760" y="1196340"/>
            <a:ext cx="10972800" cy="673100"/>
          </a:xfrm>
        </p:spPr>
        <p:txBody>
          <a:bodyPr vert="horz" wrap="square" lIns="121920" tIns="60960" rIns="121920" bIns="60960" anchor="ctr" anchorCtr="0"/>
          <a:p>
            <a:pPr algn="l" eaLnBrk="1" hangingPunct="1"/>
            <a:r>
              <a:rPr lang="zh-CN" altLang="en-US" sz="2500" b="1" dirty="0">
                <a:solidFill>
                  <a:srgbClr val="CC6600"/>
                </a:solidFill>
              </a:rPr>
              <a:t>保留灌肠</a:t>
            </a:r>
            <a:r>
              <a:rPr lang="zh-CN" altLang="en-US" sz="2500" dirty="0"/>
              <a:t> </a:t>
            </a:r>
            <a:endParaRPr lang="zh-CN" altLang="en-US" sz="2500" dirty="0"/>
          </a:p>
        </p:txBody>
      </p:sp>
      <p:sp>
        <p:nvSpPr>
          <p:cNvPr id="14233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991995" y="2778760"/>
            <a:ext cx="2236470" cy="3423920"/>
          </a:xfrm>
        </p:spPr>
        <p:txBody>
          <a:bodyPr vert="horz" wrap="square" lIns="121920" tIns="60960" rIns="121920" bIns="60960" anchor="t" anchorCtr="0"/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目的</a:t>
            </a:r>
            <a:endParaRPr lang="zh-CN" altLang="en-US" sz="1800" b="1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altLang="zh-CN" sz="1800" b="1">
                <a:latin typeface="+mn-lt"/>
                <a:ea typeface="+mn-lt"/>
                <a:cs typeface="+mn-lt"/>
              </a:rPr>
              <a:t>1</a:t>
            </a:r>
            <a:r>
              <a:rPr lang="zh-CN" altLang="en-US" sz="1800" b="1" dirty="0">
                <a:latin typeface="+mn-lt"/>
                <a:ea typeface="+mn-lt"/>
                <a:cs typeface="+mn-lt"/>
              </a:rPr>
              <a:t>．镇静、催眠</a:t>
            </a:r>
            <a:endParaRPr lang="zh-CN" altLang="en-US" sz="1800" b="1" dirty="0"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altLang="zh-CN" sz="1800" b="1">
                <a:latin typeface="+mn-lt"/>
                <a:ea typeface="+mn-lt"/>
                <a:cs typeface="+mn-lt"/>
              </a:rPr>
              <a:t>2</a:t>
            </a:r>
            <a:r>
              <a:rPr lang="zh-CN" altLang="en-US" sz="1800" b="1" dirty="0">
                <a:latin typeface="+mn-lt"/>
                <a:ea typeface="+mn-lt"/>
                <a:cs typeface="+mn-lt"/>
              </a:rPr>
              <a:t>．治疗肠道感染。</a:t>
            </a:r>
            <a:endParaRPr lang="zh-CN" altLang="en-US" sz="1800" b="1" dirty="0">
              <a:latin typeface="+mn-lt"/>
              <a:ea typeface="+mn-lt"/>
              <a:cs typeface="+mn-lt"/>
            </a:endParaRPr>
          </a:p>
        </p:txBody>
      </p:sp>
      <p:sp>
        <p:nvSpPr>
          <p:cNvPr id="142340" name="Rectangle 4"/>
          <p:cNvSpPr>
            <a:spLocks noGrp="1"/>
          </p:cNvSpPr>
          <p:nvPr>
            <p:ph type="body" sz="half" idx="4294967295"/>
          </p:nvPr>
        </p:nvSpPr>
        <p:spPr>
          <a:xfrm>
            <a:off x="5993765" y="2778760"/>
            <a:ext cx="5384800" cy="2943860"/>
          </a:xfrm>
        </p:spPr>
        <p:txBody>
          <a:bodyPr vert="horz" wrap="square" lIns="121920" tIns="60960" rIns="121920" bIns="60960" anchor="t" anchorCtr="0"/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评估</a:t>
            </a:r>
            <a:endParaRPr lang="zh-CN" altLang="en-US" sz="1800" b="1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 b="1">
                <a:latin typeface="+mn-lt"/>
                <a:ea typeface="+mn-lt"/>
                <a:cs typeface="+mn-lt"/>
              </a:rPr>
              <a:t>1</a:t>
            </a:r>
            <a:r>
              <a:rPr lang="zh-CN" altLang="en-US" sz="1800" b="1" dirty="0">
                <a:latin typeface="+mn-lt"/>
                <a:ea typeface="+mn-lt"/>
                <a:cs typeface="+mn-lt"/>
              </a:rPr>
              <a:t>）患者的病情、肠道病变部位、临床诊断</a:t>
            </a:r>
            <a:endParaRPr lang="zh-CN" altLang="en-US" sz="1800" b="1" dirty="0">
              <a:latin typeface="+mn-lt"/>
              <a:ea typeface="+mn-lt"/>
              <a:cs typeface="+mn-lt"/>
            </a:endParaRPr>
          </a:p>
          <a:p>
            <a:pPr lvl="0" algn="just"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 b="1">
                <a:latin typeface="+mn-lt"/>
                <a:ea typeface="+mn-lt"/>
                <a:cs typeface="+mn-lt"/>
              </a:rPr>
              <a:t>2</a:t>
            </a:r>
            <a:r>
              <a:rPr lang="zh-CN" altLang="en-US" sz="1800" b="1" dirty="0">
                <a:latin typeface="+mn-lt"/>
                <a:ea typeface="+mn-lt"/>
                <a:cs typeface="+mn-lt"/>
              </a:rPr>
              <a:t>）患者的意识状态、生命体征、心理状况</a:t>
            </a:r>
            <a:endParaRPr lang="zh-CN" altLang="en-US" sz="1800" b="1" dirty="0">
              <a:latin typeface="+mn-lt"/>
              <a:ea typeface="+mn-lt"/>
              <a:cs typeface="+mn-lt"/>
            </a:endParaRPr>
          </a:p>
          <a:p>
            <a:pPr lv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1800" b="1">
                <a:latin typeface="+mn-lt"/>
                <a:ea typeface="+mn-lt"/>
                <a:cs typeface="+mn-lt"/>
              </a:rPr>
              <a:t>3</a:t>
            </a:r>
            <a:r>
              <a:rPr lang="zh-CN" altLang="en-US" sz="1800" b="1" dirty="0">
                <a:latin typeface="+mn-lt"/>
                <a:ea typeface="+mn-lt"/>
                <a:cs typeface="+mn-lt"/>
              </a:rPr>
              <a:t>）患者对灌肠的理解程度、配合能力。</a:t>
            </a:r>
            <a:endParaRPr lang="zh-CN" altLang="en-US" sz="1800" b="1" dirty="0">
              <a:latin typeface="+mn-lt"/>
              <a:ea typeface="+mn-lt"/>
              <a:cs typeface="+mn-lt"/>
            </a:endParaRPr>
          </a:p>
        </p:txBody>
      </p:sp>
      <p:sp>
        <p:nvSpPr>
          <p:cNvPr id="142341" name="Text Box 5"/>
          <p:cNvSpPr txBox="1"/>
          <p:nvPr/>
        </p:nvSpPr>
        <p:spPr>
          <a:xfrm>
            <a:off x="912495" y="2059093"/>
            <a:ext cx="94488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   保留灌肠是将药液灌入直肠或结肠内，通过肠黏膜吸收达到治疗的目的。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62" name="Group 2"/>
          <p:cNvGrpSpPr/>
          <p:nvPr/>
        </p:nvGrpSpPr>
        <p:grpSpPr>
          <a:xfrm>
            <a:off x="2093595" y="1751330"/>
            <a:ext cx="8155305" cy="4562475"/>
            <a:chOff x="294" y="1001"/>
            <a:chExt cx="4554" cy="2611"/>
          </a:xfrm>
        </p:grpSpPr>
        <p:sp>
          <p:nvSpPr>
            <p:cNvPr id="143363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64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65" name="Text Box 46"/>
            <p:cNvSpPr txBox="1"/>
            <p:nvPr/>
          </p:nvSpPr>
          <p:spPr>
            <a:xfrm>
              <a:off x="2737" y="1074"/>
              <a:ext cx="471" cy="4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rgbClr val="FD2703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rgbClr val="FD2703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43366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143367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368" name="Text Box 14"/>
              <p:cNvSpPr txBox="1"/>
              <p:nvPr/>
            </p:nvSpPr>
            <p:spPr>
              <a:xfrm>
                <a:off x="484" y="844"/>
                <a:ext cx="485" cy="4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3369" name="Group 9"/>
            <p:cNvGrpSpPr/>
            <p:nvPr/>
          </p:nvGrpSpPr>
          <p:grpSpPr>
            <a:xfrm>
              <a:off x="976" y="1019"/>
              <a:ext cx="3624" cy="583"/>
              <a:chOff x="976" y="799"/>
              <a:chExt cx="3624" cy="583"/>
            </a:xfrm>
          </p:grpSpPr>
          <p:sp>
            <p:nvSpPr>
              <p:cNvPr id="143370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3371" name="Group 11"/>
              <p:cNvGrpSpPr/>
              <p:nvPr/>
            </p:nvGrpSpPr>
            <p:grpSpPr>
              <a:xfrm>
                <a:off x="976" y="834"/>
                <a:ext cx="3624" cy="429"/>
                <a:chOff x="976" y="799"/>
                <a:chExt cx="3624" cy="429"/>
              </a:xfrm>
            </p:grpSpPr>
            <p:grpSp>
              <p:nvGrpSpPr>
                <p:cNvPr id="143372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143373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374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0719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0720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43377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143378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379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072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0725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43382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143383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3384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0729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0730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43387" name="Text Box 32"/>
                <p:cNvSpPr txBox="1"/>
                <p:nvPr/>
              </p:nvSpPr>
              <p:spPr>
                <a:xfrm>
                  <a:off x="1559" y="799"/>
                  <a:ext cx="485" cy="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388" name="Text Box 62"/>
                <p:cNvSpPr txBox="1"/>
                <p:nvPr/>
              </p:nvSpPr>
              <p:spPr>
                <a:xfrm>
                  <a:off x="4116" y="799"/>
                  <a:ext cx="484" cy="4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3389" name="AutoShape 35"/>
            <p:cNvSpPr/>
            <p:nvPr/>
          </p:nvSpPr>
          <p:spPr>
            <a:xfrm>
              <a:off x="294" y="1812"/>
              <a:ext cx="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90" name="AutoShape 36"/>
            <p:cNvSpPr/>
            <p:nvPr/>
          </p:nvSpPr>
          <p:spPr>
            <a:xfrm>
              <a:off x="315" y="1817"/>
              <a:ext cx="799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391" name="AutoShape 46"/>
            <p:cNvSpPr/>
            <p:nvPr/>
          </p:nvSpPr>
          <p:spPr>
            <a:xfrm>
              <a:off x="1292" y="1798"/>
              <a:ext cx="81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92" name="AutoShape 47"/>
            <p:cNvSpPr/>
            <p:nvPr/>
          </p:nvSpPr>
          <p:spPr>
            <a:xfrm>
              <a:off x="1304" y="1803"/>
              <a:ext cx="79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经护士指导，了解保留灌肠的目的、方法、注意事项及配合要点，灌肠前协助患者排尿。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3393" name="AutoShape 54"/>
            <p:cNvSpPr/>
            <p:nvPr/>
          </p:nvSpPr>
          <p:spPr>
            <a:xfrm>
              <a:off x="2160" y="1776"/>
              <a:ext cx="1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94" name="AutoShape 55"/>
            <p:cNvSpPr/>
            <p:nvPr/>
          </p:nvSpPr>
          <p:spPr>
            <a:xfrm>
              <a:off x="2188" y="1781"/>
              <a:ext cx="1769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1)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灌肠盘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altLang="zh-CN" sz="18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2)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灌肠溶液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3395" name="AutoShape 67"/>
            <p:cNvSpPr/>
            <p:nvPr/>
          </p:nvSpPr>
          <p:spPr>
            <a:xfrm>
              <a:off x="4025" y="1752"/>
              <a:ext cx="82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96" name="AutoShape 68"/>
            <p:cNvSpPr/>
            <p:nvPr/>
          </p:nvSpPr>
          <p:spPr>
            <a:xfrm>
              <a:off x="4050" y="1757"/>
              <a:ext cx="798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>
                <a:spcBef>
                  <a:spcPct val="20000"/>
                </a:spcBef>
              </a:pP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两人以上的病房用屏风或隔帘遮挡；酌情关闭门窗，调节室温；采光充足。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43397" name="Rectangle 37"/>
          <p:cNvSpPr/>
          <p:nvPr/>
        </p:nvSpPr>
        <p:spPr>
          <a:xfrm>
            <a:off x="479425" y="802005"/>
            <a:ext cx="109728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操作前准备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77" name="Text Box 13"/>
          <p:cNvSpPr txBox="1"/>
          <p:nvPr/>
        </p:nvSpPr>
        <p:spPr>
          <a:xfrm>
            <a:off x="7319645" y="1556385"/>
            <a:ext cx="3044825" cy="475615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保留灌肠</a:t>
            </a:r>
            <a:endParaRPr lang="zh-CN" altLang="en-US" sz="25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9278" name="Text Box 14"/>
          <p:cNvSpPr txBox="1">
            <a:spLocks noChangeArrowheads="1"/>
          </p:cNvSpPr>
          <p:nvPr/>
        </p:nvSpPr>
        <p:spPr bwMode="auto">
          <a:xfrm>
            <a:off x="7390765" y="2348230"/>
            <a:ext cx="2973705" cy="3130550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>
            <a:no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溶液：</a:t>
            </a:r>
            <a:endParaRPr lang="zh-CN" altLang="en-US" sz="1800" b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10%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水合氯醛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抗生素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温度：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</a:pP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38℃</a:t>
            </a:r>
            <a:endParaRPr lang="en-US" altLang="zh-CN" sz="18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量：</a:t>
            </a:r>
            <a:endParaRPr lang="zh-CN" altLang="en-US" sz="1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&lt;200ml</a:t>
            </a:r>
            <a:endParaRPr lang="en-US" altLang="zh-CN" sz="18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4628" name="Picture 15" descr="Dsc01134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835" y="1483995"/>
            <a:ext cx="6144895" cy="4097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7" grpId="0" bldLvl="0" animBg="1"/>
      <p:bldP spid="13927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7" name="AutoShape 3"/>
          <p:cNvSpPr/>
          <p:nvPr/>
        </p:nvSpPr>
        <p:spPr>
          <a:xfrm>
            <a:off x="5020945" y="5648325"/>
            <a:ext cx="1320800" cy="1016000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下页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1732" name="Rectangle 4"/>
          <p:cNvSpPr/>
          <p:nvPr/>
        </p:nvSpPr>
        <p:spPr>
          <a:xfrm>
            <a:off x="6938645" y="4253865"/>
            <a:ext cx="3860800" cy="163322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一手垫卫生纸分开肛门，暴露肛门口，嘱患者深呼吸，一手将肛管轻轻插入直肠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20cm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，缓慢注入药液 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389" name="AutoShape 5"/>
          <p:cNvSpPr/>
          <p:nvPr/>
        </p:nvSpPr>
        <p:spPr>
          <a:xfrm>
            <a:off x="5488305" y="5263515"/>
            <a:ext cx="354965" cy="41973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4390" name="Line 6"/>
          <p:cNvSpPr/>
          <p:nvPr/>
        </p:nvSpPr>
        <p:spPr>
          <a:xfrm>
            <a:off x="4566285" y="333946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4391" name="Group 7"/>
          <p:cNvGrpSpPr/>
          <p:nvPr/>
        </p:nvGrpSpPr>
        <p:grpSpPr>
          <a:xfrm>
            <a:off x="4990465" y="1415415"/>
            <a:ext cx="1422400" cy="3848100"/>
            <a:chOff x="2112" y="1056"/>
            <a:chExt cx="960" cy="2400"/>
          </a:xfrm>
        </p:grpSpPr>
        <p:sp>
          <p:nvSpPr>
            <p:cNvPr id="144392" name="Rectangle 8"/>
            <p:cNvSpPr/>
            <p:nvPr/>
          </p:nvSpPr>
          <p:spPr>
            <a:xfrm>
              <a:off x="2160" y="211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安置卧位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4393" name="Group 9"/>
            <p:cNvGrpSpPr/>
            <p:nvPr/>
          </p:nvGrpSpPr>
          <p:grpSpPr>
            <a:xfrm>
              <a:off x="2112" y="1056"/>
              <a:ext cx="912" cy="1056"/>
              <a:chOff x="2112" y="528"/>
              <a:chExt cx="912" cy="1056"/>
            </a:xfrm>
          </p:grpSpPr>
          <p:sp>
            <p:nvSpPr>
              <p:cNvPr id="144394" name="Rectangle 10"/>
              <p:cNvSpPr/>
              <p:nvPr/>
            </p:nvSpPr>
            <p:spPr>
              <a:xfrm>
                <a:off x="2112" y="528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评估患者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4395" name="Rectangle 11"/>
              <p:cNvSpPr/>
              <p:nvPr/>
            </p:nvSpPr>
            <p:spPr>
              <a:xfrm>
                <a:off x="2112" y="1056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核对解释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4396" name="AutoShape 12"/>
              <p:cNvSpPr/>
              <p:nvPr/>
            </p:nvSpPr>
            <p:spPr>
              <a:xfrm>
                <a:off x="2448" y="1344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44397" name="AutoShape 13"/>
              <p:cNvSpPr/>
              <p:nvPr/>
            </p:nvSpPr>
            <p:spPr>
              <a:xfrm>
                <a:off x="2448" y="816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144398" name="Rectangle 14"/>
            <p:cNvSpPr/>
            <p:nvPr/>
          </p:nvSpPr>
          <p:spPr>
            <a:xfrm>
              <a:off x="2160" y="26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润管排气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399" name="AutoShape 15"/>
            <p:cNvSpPr/>
            <p:nvPr/>
          </p:nvSpPr>
          <p:spPr>
            <a:xfrm>
              <a:off x="2448" y="240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4400" name="Rectangle 16"/>
            <p:cNvSpPr/>
            <p:nvPr/>
          </p:nvSpPr>
          <p:spPr>
            <a:xfrm>
              <a:off x="2160" y="31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插管灌液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401" name="AutoShape 17"/>
            <p:cNvSpPr/>
            <p:nvPr/>
          </p:nvSpPr>
          <p:spPr>
            <a:xfrm>
              <a:off x="2448" y="29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41746" name="Rectangle 18"/>
          <p:cNvSpPr/>
          <p:nvPr/>
        </p:nvSpPr>
        <p:spPr>
          <a:xfrm>
            <a:off x="1126490" y="2635885"/>
            <a:ext cx="3454400" cy="17272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/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根据病情选择不同的卧位，垫小垫枕、橡胶单和治疗巾于臀下，抬高臀部约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10cm 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44403" name="Line 19"/>
          <p:cNvSpPr/>
          <p:nvPr/>
        </p:nvSpPr>
        <p:spPr>
          <a:xfrm>
            <a:off x="6430645" y="507238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3071495" y="764540"/>
            <a:ext cx="6294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保留灌肠</a:t>
            </a:r>
            <a:r>
              <a:rPr lang="en-US" altLang="zh-CN" sz="2400" b="1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—</a:t>
            </a:r>
            <a:r>
              <a:rPr lang="zh-CN" altLang="en-US" sz="24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操作规程</a:t>
            </a:r>
            <a:endParaRPr lang="zh-CN" altLang="en-US" sz="2400">
              <a:latin typeface="+mj-lt"/>
              <a:ea typeface="+mj-lt"/>
              <a:cs typeface="+mj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1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41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41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32" grpId="0" bldLvl="0" animBg="1"/>
      <p:bldP spid="84174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第七章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排泄护理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3779" name="Rectangle 3"/>
          <p:cNvSpPr/>
          <p:nvPr/>
        </p:nvSpPr>
        <p:spPr>
          <a:xfrm>
            <a:off x="1390015" y="1553845"/>
            <a:ext cx="3048000" cy="163639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药液注入完毕，再注入温开水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5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10ml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 抬高肛管末端，使溶液全部灌入，拔出肛管，用卫生纸轻轻按揉肛门处</a:t>
            </a:r>
            <a:endParaRPr lang="zh-CN" altLang="en-US" sz="18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46436" name="Rectangle 4"/>
          <p:cNvSpPr/>
          <p:nvPr/>
        </p:nvSpPr>
        <p:spPr>
          <a:xfrm>
            <a:off x="4960620" y="2622550"/>
            <a:ext cx="1930400" cy="60960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保留溶液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6437" name="Rectangle 5"/>
          <p:cNvSpPr/>
          <p:nvPr/>
        </p:nvSpPr>
        <p:spPr>
          <a:xfrm>
            <a:off x="4960620" y="1504950"/>
            <a:ext cx="1930400" cy="609600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拔出肛管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6438" name="AutoShape 6"/>
          <p:cNvSpPr/>
          <p:nvPr/>
        </p:nvSpPr>
        <p:spPr>
          <a:xfrm>
            <a:off x="5671820" y="2114550"/>
            <a:ext cx="508000" cy="508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6439" name="AutoShape 7"/>
          <p:cNvSpPr/>
          <p:nvPr/>
        </p:nvSpPr>
        <p:spPr>
          <a:xfrm>
            <a:off x="5671820" y="3232150"/>
            <a:ext cx="508000" cy="508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46440" name="Group 8"/>
          <p:cNvGrpSpPr/>
          <p:nvPr/>
        </p:nvGrpSpPr>
        <p:grpSpPr>
          <a:xfrm>
            <a:off x="4960620" y="3740150"/>
            <a:ext cx="2032000" cy="2844800"/>
            <a:chOff x="2112" y="1152"/>
            <a:chExt cx="960" cy="1344"/>
          </a:xfrm>
        </p:grpSpPr>
        <p:sp>
          <p:nvSpPr>
            <p:cNvPr id="146441" name="Rectangle 9"/>
            <p:cNvSpPr/>
            <p:nvPr/>
          </p:nvSpPr>
          <p:spPr>
            <a:xfrm>
              <a:off x="2112" y="115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排便观察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442" name="Rectangle 10"/>
            <p:cNvSpPr/>
            <p:nvPr/>
          </p:nvSpPr>
          <p:spPr>
            <a:xfrm>
              <a:off x="2160" y="168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整理用物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443" name="Rectangle 11"/>
            <p:cNvSpPr/>
            <p:nvPr/>
          </p:nvSpPr>
          <p:spPr>
            <a:xfrm>
              <a:off x="2160" y="220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洗手记录 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6444" name="AutoShape 12"/>
            <p:cNvSpPr/>
            <p:nvPr/>
          </p:nvSpPr>
          <p:spPr>
            <a:xfrm>
              <a:off x="2448" y="144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6445" name="AutoShape 13"/>
            <p:cNvSpPr/>
            <p:nvPr/>
          </p:nvSpPr>
          <p:spPr>
            <a:xfrm>
              <a:off x="2448" y="196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46446" name="Line 14"/>
          <p:cNvSpPr/>
          <p:nvPr/>
        </p:nvSpPr>
        <p:spPr>
          <a:xfrm>
            <a:off x="4452620" y="180975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43791" name="Rectangle 15"/>
          <p:cNvSpPr/>
          <p:nvPr/>
        </p:nvSpPr>
        <p:spPr>
          <a:xfrm>
            <a:off x="7413625" y="2346325"/>
            <a:ext cx="3048000" cy="123126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协助患者平卧，嘱患者尽量保留药液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小时以上再排便，以达到较好效果</a:t>
            </a:r>
            <a:endParaRPr lang="zh-CN" altLang="en-US" sz="18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46448" name="Line 16"/>
          <p:cNvSpPr/>
          <p:nvPr/>
        </p:nvSpPr>
        <p:spPr>
          <a:xfrm>
            <a:off x="6891020" y="292735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1830070" y="820420"/>
            <a:ext cx="82981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操作规程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43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3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43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43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43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43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43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43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3779" grpId="0" bldLvl="0" animBg="1"/>
      <p:bldP spid="84379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Rectangle 2"/>
          <p:cNvSpPr>
            <a:spLocks noGrp="1"/>
          </p:cNvSpPr>
          <p:nvPr>
            <p:ph type="body" idx="4294967295"/>
          </p:nvPr>
        </p:nvSpPr>
        <p:spPr>
          <a:xfrm>
            <a:off x="623570" y="2132965"/>
            <a:ext cx="10168890" cy="3342640"/>
          </a:xfrm>
        </p:spPr>
        <p:txBody>
          <a:bodyPr vert="horz" wrap="square" lIns="121920" tIns="60960" rIns="121920" bIns="60960" anchor="t" anchorCtr="0">
            <a:normAutofit/>
          </a:bodyPr>
          <a:p>
            <a:pPr marL="495300" indent="-495300" algn="just">
              <a:lnSpc>
                <a:spcPct val="150000"/>
              </a:lnSpc>
              <a:buFont typeface="Wingdings 2" panose="05020102010507070707" pitchFamily="18" charset="2"/>
              <a:buChar char="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保留灌肠晚上睡觉前灌肠为宜，因为此时活动减少，药液易于保留吸收，灌肠前嘱患者排便，使肠道排空有利于药液吸收，保留灌肠时肛管选择要细且插入要深，液量不宜过多，压力要低，灌入速度宜慢，以减少刺激，使灌入的药液能保留较长时间，有利于肠黏膜的吸收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95300" indent="-495300" algn="just">
              <a:lnSpc>
                <a:spcPct val="150000"/>
              </a:lnSpc>
              <a:buFont typeface="Wingdings 2" panose="05020102010507070707" pitchFamily="18" charset="2"/>
              <a:buChar char="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对灌肠目的和病变部位应了解清楚，以确定患者的卧位和插入肛管的深度。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95300" indent="-495300" algn="just">
              <a:lnSpc>
                <a:spcPct val="150000"/>
              </a:lnSpc>
              <a:buFont typeface="Wingdings 2" panose="05020102010507070707" pitchFamily="18" charset="2"/>
              <a:buChar char="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肛门、直肠、结肠手术的患者及大便失禁的患者，不宜做保留灌肠。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100" y="1270635"/>
            <a:ext cx="541972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保留灌肠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注意事项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7" name="文本框 128006"/>
          <p:cNvSpPr txBox="1"/>
          <p:nvPr/>
        </p:nvSpPr>
        <p:spPr>
          <a:xfrm>
            <a:off x="6288617" y="1221317"/>
            <a:ext cx="5376333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latin typeface="FrutigerNext LT Regular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7458" name="Rectangle 2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623570" y="1772285"/>
            <a:ext cx="5596890" cy="3342640"/>
          </a:xfrm>
        </p:spPr>
        <p:txBody>
          <a:bodyPr vert="horz" wrap="square" lIns="121920" tIns="60960" rIns="121920" bIns="60960" anchor="t" anchorCtr="0">
            <a:normAutofit fontScale="90000"/>
          </a:bodyPr>
          <a:p>
            <a:pPr marL="0" indent="0" algn="just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口服高渗溶液清洁肠道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（1）目的：通过口服高渗性溶液，在肠道内形成高渗环境，使肠道内水分大量增加，从而软化粪便，刺激肠蠕动，加速排便，清洁肠道。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（2）常用溶液：甘露醇、硫酸镁。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（3）适应证：直肠、结肠检查和手术前肠道准备。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88405" y="1856740"/>
            <a:ext cx="5253990" cy="4204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" name="矩形 76"/>
          <p:cNvSpPr/>
          <p:nvPr>
            <p:custDataLst>
              <p:tags r:id="rId1"/>
            </p:custDataLst>
          </p:nvPr>
        </p:nvSpPr>
        <p:spPr>
          <a:xfrm>
            <a:off x="2211705" y="644128"/>
            <a:ext cx="7768590" cy="584775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 spc="300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单击此处添加标题</a:t>
            </a:r>
            <a:endParaRPr lang="zh-CN" altLang="en-US" sz="2000" b="1" kern="0" spc="300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任意多边形 77"/>
          <p:cNvSpPr/>
          <p:nvPr>
            <p:custDataLst>
              <p:tags r:id="rId2"/>
            </p:custDataLst>
          </p:nvPr>
        </p:nvSpPr>
        <p:spPr>
          <a:xfrm>
            <a:off x="2115223" y="2558937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F74AD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9" name="等腰三角形 78"/>
          <p:cNvSpPr/>
          <p:nvPr>
            <p:custDataLst>
              <p:tags r:id="rId3"/>
            </p:custDataLst>
          </p:nvPr>
        </p:nvSpPr>
        <p:spPr>
          <a:xfrm rot="17703762">
            <a:off x="5273807" y="3074459"/>
            <a:ext cx="104775" cy="256837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0" name="等腰三角形 79"/>
          <p:cNvSpPr/>
          <p:nvPr>
            <p:custDataLst>
              <p:tags r:id="rId4"/>
            </p:custDataLst>
          </p:nvPr>
        </p:nvSpPr>
        <p:spPr>
          <a:xfrm rot="14680307">
            <a:off x="5235436" y="2995459"/>
            <a:ext cx="104775" cy="140428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1" name="任意多边形 80"/>
          <p:cNvSpPr/>
          <p:nvPr>
            <p:custDataLst>
              <p:tags r:id="rId5"/>
            </p:custDataLst>
          </p:nvPr>
        </p:nvSpPr>
        <p:spPr>
          <a:xfrm>
            <a:off x="2136638" y="2504521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F74AD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2" name="任意多边形 81"/>
          <p:cNvSpPr/>
          <p:nvPr>
            <p:custDataLst>
              <p:tags r:id="rId6"/>
            </p:custDataLst>
          </p:nvPr>
        </p:nvSpPr>
        <p:spPr>
          <a:xfrm>
            <a:off x="2712123" y="4086707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AA3AA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3" name="等腰三角形 82"/>
          <p:cNvSpPr/>
          <p:nvPr>
            <p:custDataLst>
              <p:tags r:id="rId7"/>
            </p:custDataLst>
          </p:nvPr>
        </p:nvSpPr>
        <p:spPr>
          <a:xfrm rot="17703762">
            <a:off x="5870707" y="4602229"/>
            <a:ext cx="104775" cy="256837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4" name="等腰三角形 83"/>
          <p:cNvSpPr/>
          <p:nvPr>
            <p:custDataLst>
              <p:tags r:id="rId8"/>
            </p:custDataLst>
          </p:nvPr>
        </p:nvSpPr>
        <p:spPr>
          <a:xfrm rot="14680307">
            <a:off x="5832336" y="4523229"/>
            <a:ext cx="104775" cy="140428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5" name="任意多边形 84"/>
          <p:cNvSpPr/>
          <p:nvPr>
            <p:custDataLst>
              <p:tags r:id="rId9"/>
            </p:custDataLst>
          </p:nvPr>
        </p:nvSpPr>
        <p:spPr>
          <a:xfrm>
            <a:off x="2733538" y="4032291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AA3AA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6" name="任意多边形 85"/>
          <p:cNvSpPr/>
          <p:nvPr>
            <p:custDataLst>
              <p:tags r:id="rId10"/>
            </p:custDataLst>
          </p:nvPr>
        </p:nvSpPr>
        <p:spPr>
          <a:xfrm>
            <a:off x="3309023" y="5614476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9BBB59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7" name="等腰三角形 86"/>
          <p:cNvSpPr/>
          <p:nvPr>
            <p:custDataLst>
              <p:tags r:id="rId11"/>
            </p:custDataLst>
          </p:nvPr>
        </p:nvSpPr>
        <p:spPr>
          <a:xfrm rot="17703762">
            <a:off x="6467607" y="6129998"/>
            <a:ext cx="104775" cy="256837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8" name="等腰三角形 87"/>
          <p:cNvSpPr/>
          <p:nvPr>
            <p:custDataLst>
              <p:tags r:id="rId12"/>
            </p:custDataLst>
          </p:nvPr>
        </p:nvSpPr>
        <p:spPr>
          <a:xfrm rot="14538485">
            <a:off x="6429236" y="6050998"/>
            <a:ext cx="104775" cy="140428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9" name="任意多边形 88"/>
          <p:cNvSpPr/>
          <p:nvPr>
            <p:custDataLst>
              <p:tags r:id="rId13"/>
            </p:custDataLst>
          </p:nvPr>
        </p:nvSpPr>
        <p:spPr>
          <a:xfrm>
            <a:off x="3330438" y="5560060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9BBB59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0" name="任意多边形 89"/>
          <p:cNvSpPr/>
          <p:nvPr>
            <p:custDataLst>
              <p:tags r:id="rId14"/>
            </p:custDataLst>
          </p:nvPr>
        </p:nvSpPr>
        <p:spPr>
          <a:xfrm>
            <a:off x="5504218" y="179505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3498D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1" name="等腰三角形 90"/>
          <p:cNvSpPr/>
          <p:nvPr>
            <p:custDataLst>
              <p:tags r:id="rId15"/>
            </p:custDataLst>
          </p:nvPr>
        </p:nvSpPr>
        <p:spPr>
          <a:xfrm rot="17703762">
            <a:off x="8662802" y="2310574"/>
            <a:ext cx="104775" cy="256837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2" name="等腰三角形 91"/>
          <p:cNvSpPr/>
          <p:nvPr>
            <p:custDataLst>
              <p:tags r:id="rId16"/>
            </p:custDataLst>
          </p:nvPr>
        </p:nvSpPr>
        <p:spPr>
          <a:xfrm rot="14680307">
            <a:off x="8624431" y="2231574"/>
            <a:ext cx="104775" cy="140428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3" name="任意多边形 92"/>
          <p:cNvSpPr/>
          <p:nvPr>
            <p:custDataLst>
              <p:tags r:id="rId17"/>
            </p:custDataLst>
          </p:nvPr>
        </p:nvSpPr>
        <p:spPr>
          <a:xfrm>
            <a:off x="5525633" y="1740636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3498D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4" name="任意多边形 93"/>
          <p:cNvSpPr/>
          <p:nvPr>
            <p:custDataLst>
              <p:tags r:id="rId18"/>
            </p:custDataLst>
          </p:nvPr>
        </p:nvSpPr>
        <p:spPr>
          <a:xfrm>
            <a:off x="6101118" y="332282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69A35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5" name="等腰三角形 94"/>
          <p:cNvSpPr/>
          <p:nvPr>
            <p:custDataLst>
              <p:tags r:id="rId19"/>
            </p:custDataLst>
          </p:nvPr>
        </p:nvSpPr>
        <p:spPr>
          <a:xfrm rot="17703762">
            <a:off x="9259702" y="3838344"/>
            <a:ext cx="104775" cy="256837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6" name="等腰三角形 95"/>
          <p:cNvSpPr/>
          <p:nvPr>
            <p:custDataLst>
              <p:tags r:id="rId20"/>
            </p:custDataLst>
          </p:nvPr>
        </p:nvSpPr>
        <p:spPr>
          <a:xfrm rot="14680307">
            <a:off x="9221331" y="3759344"/>
            <a:ext cx="104775" cy="140428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7" name="任意多边形 96"/>
          <p:cNvSpPr/>
          <p:nvPr>
            <p:custDataLst>
              <p:tags r:id="rId21"/>
            </p:custDataLst>
          </p:nvPr>
        </p:nvSpPr>
        <p:spPr>
          <a:xfrm>
            <a:off x="6122533" y="3266240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69A35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8" name="任意多边形 97"/>
          <p:cNvSpPr/>
          <p:nvPr>
            <p:custDataLst>
              <p:tags r:id="rId22"/>
            </p:custDataLst>
          </p:nvPr>
        </p:nvSpPr>
        <p:spPr>
          <a:xfrm>
            <a:off x="6698018" y="485059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9" name="等腰三角形 98"/>
          <p:cNvSpPr/>
          <p:nvPr>
            <p:custDataLst>
              <p:tags r:id="rId23"/>
            </p:custDataLst>
          </p:nvPr>
        </p:nvSpPr>
        <p:spPr>
          <a:xfrm rot="17703762">
            <a:off x="9856602" y="5366114"/>
            <a:ext cx="104775" cy="256837"/>
          </a:xfrm>
          <a:prstGeom prst="triangle">
            <a:avLst/>
          </a:prstGeom>
          <a:solidFill>
            <a:srgbClr val="FFC000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0" name="等腰三角形 99"/>
          <p:cNvSpPr/>
          <p:nvPr>
            <p:custDataLst>
              <p:tags r:id="rId24"/>
            </p:custDataLst>
          </p:nvPr>
        </p:nvSpPr>
        <p:spPr>
          <a:xfrm rot="14680307">
            <a:off x="9818231" y="5287114"/>
            <a:ext cx="104775" cy="140428"/>
          </a:xfrm>
          <a:prstGeom prst="triangle">
            <a:avLst/>
          </a:prstGeom>
          <a:solidFill>
            <a:srgbClr val="FFC000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1" name="任意多边形 100"/>
          <p:cNvSpPr/>
          <p:nvPr>
            <p:custDataLst>
              <p:tags r:id="rId25"/>
            </p:custDataLst>
          </p:nvPr>
        </p:nvSpPr>
        <p:spPr>
          <a:xfrm>
            <a:off x="6719433" y="4796176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FFC000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2" name="矩形 101"/>
          <p:cNvSpPr/>
          <p:nvPr>
            <p:custDataLst>
              <p:tags r:id="rId26"/>
            </p:custDataLst>
          </p:nvPr>
        </p:nvSpPr>
        <p:spPr>
          <a:xfrm>
            <a:off x="2303888" y="2533148"/>
            <a:ext cx="441146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01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3" name="矩形 102"/>
          <p:cNvSpPr/>
          <p:nvPr>
            <p:custDataLst>
              <p:tags r:id="rId27"/>
            </p:custDataLst>
          </p:nvPr>
        </p:nvSpPr>
        <p:spPr>
          <a:xfrm>
            <a:off x="2900788" y="4060918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03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4" name="矩形 103"/>
          <p:cNvSpPr/>
          <p:nvPr>
            <p:custDataLst>
              <p:tags r:id="rId28"/>
            </p:custDataLst>
          </p:nvPr>
        </p:nvSpPr>
        <p:spPr>
          <a:xfrm>
            <a:off x="3497688" y="5588687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05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5" name="矩形 104"/>
          <p:cNvSpPr/>
          <p:nvPr>
            <p:custDataLst>
              <p:tags r:id="rId29"/>
            </p:custDataLst>
          </p:nvPr>
        </p:nvSpPr>
        <p:spPr>
          <a:xfrm>
            <a:off x="6289783" y="3294867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04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6" name="矩形 105"/>
          <p:cNvSpPr/>
          <p:nvPr>
            <p:custDataLst>
              <p:tags r:id="rId30"/>
            </p:custDataLst>
          </p:nvPr>
        </p:nvSpPr>
        <p:spPr>
          <a:xfrm>
            <a:off x="5692883" y="1769263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02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7" name="矩形 106"/>
          <p:cNvSpPr/>
          <p:nvPr>
            <p:custDataLst>
              <p:tags r:id="rId31"/>
            </p:custDataLst>
          </p:nvPr>
        </p:nvSpPr>
        <p:spPr>
          <a:xfrm>
            <a:off x="6886683" y="4824803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06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8" name="文本框 107"/>
          <p:cNvSpPr txBox="1"/>
          <p:nvPr>
            <p:custDataLst>
              <p:tags r:id="rId32"/>
            </p:custDataLst>
          </p:nvPr>
        </p:nvSpPr>
        <p:spPr>
          <a:xfrm>
            <a:off x="3506575" y="4176169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肥皂栓法</a:t>
            </a:r>
            <a:endParaRPr lang="zh-CN" altLang="en-US" sz="1400" spc="15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文本框 108"/>
          <p:cNvSpPr txBox="1"/>
          <p:nvPr>
            <p:custDataLst>
              <p:tags r:id="rId33"/>
            </p:custDataLst>
          </p:nvPr>
        </p:nvSpPr>
        <p:spPr>
          <a:xfrm>
            <a:off x="6289783" y="1886259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甘油栓法</a:t>
            </a:r>
            <a:endParaRPr lang="zh-CN" altLang="en-US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文本框 109"/>
          <p:cNvSpPr txBox="1"/>
          <p:nvPr>
            <p:custDataLst>
              <p:tags r:id="rId34"/>
            </p:custDataLst>
          </p:nvPr>
        </p:nvSpPr>
        <p:spPr>
          <a:xfrm>
            <a:off x="2900788" y="2645500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b="1" spc="15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开塞露法</a:t>
            </a:r>
            <a:endParaRPr lang="zh-CN" altLang="en-US" b="1" spc="15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" name="文本框 110"/>
          <p:cNvSpPr txBox="1"/>
          <p:nvPr>
            <p:custDataLst>
              <p:tags r:id="rId35"/>
            </p:custDataLst>
          </p:nvPr>
        </p:nvSpPr>
        <p:spPr>
          <a:xfrm>
            <a:off x="6898179" y="3414029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人工取便法</a:t>
            </a:r>
            <a:endParaRPr lang="zh-CN" altLang="en-US" sz="1400" spc="15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文本框 111"/>
          <p:cNvSpPr txBox="1"/>
          <p:nvPr>
            <p:custDataLst>
              <p:tags r:id="rId36"/>
            </p:custDataLst>
          </p:nvPr>
        </p:nvSpPr>
        <p:spPr>
          <a:xfrm>
            <a:off x="7495079" y="4937155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结肠造瘘口便袋更换法</a:t>
            </a:r>
            <a:endParaRPr lang="zh-CN" altLang="en-US" sz="1400" spc="15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文本框 112"/>
          <p:cNvSpPr txBox="1"/>
          <p:nvPr>
            <p:custDataLst>
              <p:tags r:id="rId37"/>
            </p:custDataLst>
          </p:nvPr>
        </p:nvSpPr>
        <p:spPr>
          <a:xfrm>
            <a:off x="4106084" y="5701040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腹部按摩法</a:t>
            </a:r>
            <a:endParaRPr lang="zh-CN" altLang="en-US" sz="1400" spc="15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94080" y="929005"/>
            <a:ext cx="960691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简易通便法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6" name="Title 6"/>
          <p:cNvSpPr txBox="1"/>
          <p:nvPr>
            <p:custDataLst>
              <p:tags r:id="rId38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2" name="图片 158721" descr="5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78790" y="1555115"/>
            <a:ext cx="10847070" cy="451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3" name="文本框 158722"/>
          <p:cNvSpPr txBox="1"/>
          <p:nvPr/>
        </p:nvSpPr>
        <p:spPr>
          <a:xfrm>
            <a:off x="4439920" y="1628775"/>
            <a:ext cx="2722880" cy="5035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开塞露简易通便法</a:t>
            </a:r>
            <a:endParaRPr lang="zh-CN" altLang="en-US" sz="25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5" name="文本框 158724"/>
          <p:cNvSpPr txBox="1"/>
          <p:nvPr/>
        </p:nvSpPr>
        <p:spPr>
          <a:xfrm>
            <a:off x="5159798" y="5951009"/>
            <a:ext cx="112331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20ml    </a:t>
            </a:r>
            <a:endParaRPr lang="en-US" alt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6" name="文本框 158725"/>
          <p:cNvSpPr txBox="1"/>
          <p:nvPr/>
        </p:nvSpPr>
        <p:spPr>
          <a:xfrm>
            <a:off x="7943216" y="5951009"/>
            <a:ext cx="14046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5～10min  </a:t>
            </a:r>
            <a:endParaRPr lang="en-US" alt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7" name="文本框 158726"/>
          <p:cNvSpPr txBox="1"/>
          <p:nvPr/>
        </p:nvSpPr>
        <p:spPr>
          <a:xfrm>
            <a:off x="1605916" y="5853642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左侧卧位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9746" name="图片 159745" descr="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847850" y="1917065"/>
            <a:ext cx="8807450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47" name="文本框 159746"/>
          <p:cNvSpPr txBox="1"/>
          <p:nvPr/>
        </p:nvSpPr>
        <p:spPr>
          <a:xfrm>
            <a:off x="3021330" y="1273810"/>
            <a:ext cx="6586220" cy="475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甘油栓简易通便法</a:t>
            </a:r>
            <a:endParaRPr lang="zh-CN" altLang="en-US" sz="25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2897506" y="5758392"/>
            <a:ext cx="13500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左侧卧位 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9750" name="文本框 159749"/>
          <p:cNvSpPr txBox="1"/>
          <p:nvPr/>
        </p:nvSpPr>
        <p:spPr>
          <a:xfrm>
            <a:off x="5970906" y="5758392"/>
            <a:ext cx="129095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3～4cm    </a:t>
            </a:r>
            <a:endParaRPr lang="en-US" alt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8371206" y="5758392"/>
            <a:ext cx="14046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5～10min  </a:t>
            </a:r>
            <a:endParaRPr lang="en-US" alt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800" name="矩形 161799"/>
          <p:cNvSpPr/>
          <p:nvPr/>
        </p:nvSpPr>
        <p:spPr>
          <a:xfrm>
            <a:off x="912284" y="1028700"/>
            <a:ext cx="10972800" cy="585258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endParaRPr lang="zh-CN" altLang="en-US" sz="3465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1801" name="矩形 161800"/>
          <p:cNvSpPr/>
          <p:nvPr/>
        </p:nvSpPr>
        <p:spPr>
          <a:xfrm>
            <a:off x="648335" y="2707640"/>
            <a:ext cx="6436995" cy="25488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2000" dirty="0"/>
              <a:t>协助患者取左侧卧位    脱裤至大腿部    铺巾    右手戴手套，润滑食指    按压肛门边缘嘱患者深呼吸、放松腹肌     待肛门松弛时，手指轻柔插入肛门内    触及粪块后沿直肠内壁一侧轻轻抠出粪块      脱手套，擦净肛门</a:t>
            </a:r>
            <a:endParaRPr lang="en-US" altLang="zh-CN" sz="2000"/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0" y="2203450"/>
            <a:ext cx="5795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人工取便法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320280" y="1412240"/>
            <a:ext cx="4142740" cy="4564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7" name="Rectangle 5"/>
          <p:cNvSpPr/>
          <p:nvPr/>
        </p:nvSpPr>
        <p:spPr>
          <a:xfrm>
            <a:off x="1990725" y="1052830"/>
            <a:ext cx="9128125" cy="39116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肛管排气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6678" name="Text Box 6"/>
          <p:cNvSpPr txBox="1"/>
          <p:nvPr/>
        </p:nvSpPr>
        <p:spPr>
          <a:xfrm>
            <a:off x="3771265" y="1843617"/>
            <a:ext cx="7518400" cy="39878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将肛管经过肛门插入直肠，排除肠道内积气、减轻腹胀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6680" name="AutoShape 8"/>
          <p:cNvSpPr>
            <a:spLocks noChangeArrowheads="1"/>
          </p:cNvSpPr>
          <p:nvPr/>
        </p:nvSpPr>
        <p:spPr bwMode="auto">
          <a:xfrm>
            <a:off x="1990725" y="1727200"/>
            <a:ext cx="1494790" cy="631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定义</a:t>
            </a:r>
            <a:endParaRPr kumimoji="0" lang="zh-CN" altLang="en-US" sz="25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56691" name="Picture 19" descr="Dsc01142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7220" y="2686685"/>
            <a:ext cx="3321685" cy="3880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92" name="Text Box 20"/>
          <p:cNvSpPr txBox="1"/>
          <p:nvPr/>
        </p:nvSpPr>
        <p:spPr>
          <a:xfrm>
            <a:off x="6311900" y="2686050"/>
            <a:ext cx="3935095" cy="3805555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no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0033CC"/>
                </a:solidFill>
                <a:latin typeface="+mn-lt"/>
                <a:ea typeface="+mn-lt"/>
                <a:cs typeface="+mn-lt"/>
              </a:rPr>
              <a:t>卧位：</a:t>
            </a:r>
            <a:endParaRPr lang="zh-CN" altLang="en-US" sz="2000" b="1" dirty="0">
              <a:solidFill>
                <a:srgbClr val="0033CC"/>
              </a:solidFill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     左侧</a:t>
            </a:r>
            <a:endParaRPr lang="zh-CN" altLang="en-US" sz="2000" b="1" dirty="0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0033CC"/>
                </a:solidFill>
                <a:latin typeface="+mn-lt"/>
                <a:ea typeface="+mn-lt"/>
                <a:cs typeface="+mn-lt"/>
              </a:rPr>
              <a:t>插入深度：</a:t>
            </a:r>
            <a:endParaRPr lang="zh-CN" altLang="en-US" sz="2000" b="1" dirty="0">
              <a:solidFill>
                <a:srgbClr val="0033CC"/>
              </a:solidFill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     </a:t>
            </a:r>
            <a:r>
              <a:rPr lang="en-US" altLang="zh-CN" sz="20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15～18cm</a:t>
            </a:r>
            <a:endParaRPr lang="en-US" altLang="zh-CN" sz="2000" b="1">
              <a:solidFill>
                <a:srgbClr val="CC0000"/>
              </a:solidFill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0033CC"/>
                </a:solidFill>
                <a:latin typeface="+mn-lt"/>
                <a:ea typeface="+mn-lt"/>
                <a:cs typeface="+mn-lt"/>
              </a:rPr>
              <a:t>保留时间：</a:t>
            </a:r>
            <a:endParaRPr lang="zh-CN" altLang="en-US" sz="2000" b="1" dirty="0">
              <a:solidFill>
                <a:srgbClr val="0033CC"/>
              </a:solidFill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CC0000"/>
                </a:solidFill>
                <a:latin typeface="+mn-lt"/>
                <a:ea typeface="+mn-lt"/>
                <a:cs typeface="+mn-lt"/>
              </a:rPr>
              <a:t>          </a:t>
            </a:r>
            <a:r>
              <a:rPr lang="en-US" altLang="zh-CN" sz="2000" b="1">
                <a:solidFill>
                  <a:srgbClr val="CC0000"/>
                </a:solidFill>
                <a:latin typeface="+mn-lt"/>
                <a:ea typeface="+mn-lt"/>
                <a:cs typeface="+mn-lt"/>
              </a:rPr>
              <a:t>〈20min</a:t>
            </a:r>
            <a:endParaRPr lang="en-US" altLang="zh-CN" sz="2000" b="1">
              <a:solidFill>
                <a:srgbClr val="CC00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5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  <p:bldP spid="156678" grpId="0" bldLvl="0" animBg="1"/>
      <p:bldP spid="15669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143500" y="1332230"/>
            <a:ext cx="5666105" cy="1176655"/>
          </a:xfrm>
        </p:spPr>
        <p:txBody>
          <a:bodyPr vert="horz" wrap="square" lIns="121920" tIns="60960" rIns="121920" bIns="60960" anchor="t" anchorCtr="0"/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lvl="0" algn="just" eaLnBrk="1" hangingPunct="1">
              <a:buNone/>
            </a:pPr>
            <a:r>
              <a:rPr lang="zh-CN" altLang="en-US" sz="2500" dirty="0">
                <a:solidFill>
                  <a:srgbClr val="CC6600"/>
                </a:solidFill>
              </a:rPr>
              <a:t>目的</a:t>
            </a:r>
            <a:endParaRPr lang="zh-CN" altLang="en-US" sz="2500" dirty="0">
              <a:solidFill>
                <a:srgbClr val="CC6600"/>
              </a:solidFill>
            </a:endParaRPr>
          </a:p>
          <a:p>
            <a:pPr lvl="0" eaLnBrk="1" hangingPunct="1">
              <a:buNone/>
            </a:pPr>
            <a:r>
              <a:rPr lang="zh-CN" altLang="en-US" sz="2500" dirty="0"/>
              <a:t>帮助患者排出肠腔积气，减轻腹胀 </a:t>
            </a:r>
            <a:endParaRPr lang="zh-CN" altLang="en-US" sz="2500" dirty="0"/>
          </a:p>
        </p:txBody>
      </p:sp>
      <p:sp>
        <p:nvSpPr>
          <p:cNvPr id="162820" name="Rectangle 4"/>
          <p:cNvSpPr>
            <a:spLocks noGrp="1"/>
          </p:cNvSpPr>
          <p:nvPr>
            <p:ph type="body" sz="half" idx="4294967295"/>
          </p:nvPr>
        </p:nvSpPr>
        <p:spPr>
          <a:xfrm>
            <a:off x="5143500" y="2564765"/>
            <a:ext cx="5568950" cy="3257550"/>
          </a:xfrm>
        </p:spPr>
        <p:txBody>
          <a:bodyPr vert="horz" wrap="square" lIns="121920" tIns="60960" rIns="121920" bIns="60960" anchor="t" anchorCtr="0">
            <a:normAutofit lnSpcReduction="10000"/>
          </a:bodyPr>
          <a:lstStyle>
            <a:lvl1pPr lvl="0">
              <a:buClr>
                <a:srgbClr val="0BD0D9"/>
              </a:buClr>
              <a:buSzPct val="95000"/>
              <a:buFont typeface="Wingdings 2" panose="05020102010507070707" pitchFamily="18" charset="2"/>
              <a:defRPr sz="2200"/>
            </a:lvl1pPr>
            <a:lvl2pPr lvl="1">
              <a:buClr>
                <a:schemeClr val="accent1"/>
              </a:buClr>
              <a:buSzPct val="85000"/>
              <a:buFont typeface="Wingdings 2" panose="05020102010507070707" pitchFamily="18" charset="2"/>
              <a:defRPr sz="2000"/>
            </a:lvl2pPr>
            <a:lvl3pPr lvl="2">
              <a:buClr>
                <a:schemeClr val="accent2"/>
              </a:buClr>
              <a:buSzPct val="70000"/>
              <a:buFont typeface="Wingdings 2" panose="05020102010507070707" pitchFamily="18" charset="2"/>
              <a:defRPr sz="1900"/>
            </a:lvl3pPr>
            <a:lvl4pPr lvl="3">
              <a:buClr>
                <a:srgbClr val="0BD0D9"/>
              </a:buClr>
              <a:buSzPct val="65000"/>
              <a:buFont typeface="Wingdings 2" panose="05020102010507070707" pitchFamily="18" charset="2"/>
              <a:defRPr sz="1800"/>
            </a:lvl4pPr>
            <a:lvl5pPr lvl="4">
              <a:buClr>
                <a:srgbClr val="10CF9B"/>
              </a:buClr>
              <a:buSzPct val="65000"/>
              <a:buFont typeface="Wingdings 2" panose="05020102010507070707" pitchFamily="18" charset="2"/>
              <a:defRPr sz="1800"/>
            </a:lvl5pPr>
          </a:lstStyle>
          <a:p>
            <a:pPr marL="419100" lvl="0" indent="-4191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500" dirty="0">
                <a:solidFill>
                  <a:srgbClr val="CC6600"/>
                </a:solidFill>
                <a:latin typeface="+mn-lt"/>
                <a:ea typeface="+mn-lt"/>
                <a:cs typeface="+mn-lt"/>
              </a:rPr>
              <a:t>评估</a:t>
            </a:r>
            <a:endParaRPr lang="zh-CN" altLang="en-US" sz="2500" dirty="0">
              <a:solidFill>
                <a:srgbClr val="CC6600"/>
              </a:solidFill>
              <a:latin typeface="+mn-lt"/>
              <a:ea typeface="+mn-lt"/>
              <a:cs typeface="+mn-lt"/>
            </a:endParaRPr>
          </a:p>
          <a:p>
            <a:pPr marL="419100" lvl="0" indent="-4191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5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500">
                <a:latin typeface="+mn-lt"/>
                <a:ea typeface="+mn-lt"/>
                <a:cs typeface="+mn-lt"/>
              </a:rPr>
              <a:t>1</a:t>
            </a:r>
            <a:r>
              <a:rPr lang="zh-CN" altLang="en-US" sz="2500" dirty="0">
                <a:latin typeface="+mn-lt"/>
                <a:ea typeface="+mn-lt"/>
                <a:cs typeface="+mn-lt"/>
              </a:rPr>
              <a:t>）患者的腹胀情况、临床诊断。</a:t>
            </a:r>
            <a:endParaRPr lang="zh-CN" altLang="en-US" sz="2500" dirty="0">
              <a:latin typeface="+mn-lt"/>
              <a:ea typeface="+mn-lt"/>
              <a:cs typeface="+mn-lt"/>
            </a:endParaRPr>
          </a:p>
          <a:p>
            <a:pPr marL="419100" lvl="0" indent="-4191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5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500">
                <a:latin typeface="+mn-lt"/>
                <a:ea typeface="+mn-lt"/>
                <a:cs typeface="+mn-lt"/>
              </a:rPr>
              <a:t>2</a:t>
            </a:r>
            <a:r>
              <a:rPr lang="zh-CN" altLang="en-US" sz="2500" dirty="0">
                <a:latin typeface="+mn-lt"/>
                <a:ea typeface="+mn-lt"/>
                <a:cs typeface="+mn-lt"/>
              </a:rPr>
              <a:t>）患者的意识状态、生命体征、心理状况。</a:t>
            </a:r>
            <a:endParaRPr lang="zh-CN" altLang="en-US" sz="2500" dirty="0">
              <a:latin typeface="+mn-lt"/>
              <a:ea typeface="+mn-lt"/>
              <a:cs typeface="+mn-lt"/>
            </a:endParaRPr>
          </a:p>
          <a:p>
            <a:pPr marL="419100" lvl="0" indent="-41910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500" dirty="0">
                <a:latin typeface="+mn-lt"/>
                <a:ea typeface="+mn-lt"/>
                <a:cs typeface="+mn-lt"/>
              </a:rPr>
              <a:t>（</a:t>
            </a:r>
            <a:r>
              <a:rPr lang="en-US" altLang="zh-CN" sz="2500">
                <a:latin typeface="+mn-lt"/>
                <a:ea typeface="+mn-lt"/>
                <a:cs typeface="+mn-lt"/>
              </a:rPr>
              <a:t>3</a:t>
            </a:r>
            <a:r>
              <a:rPr lang="zh-CN" altLang="en-US" sz="2500" dirty="0">
                <a:latin typeface="+mn-lt"/>
                <a:ea typeface="+mn-lt"/>
                <a:cs typeface="+mn-lt"/>
              </a:rPr>
              <a:t>）患者合作理解程度、配合能力 </a:t>
            </a:r>
            <a:endParaRPr lang="zh-CN" altLang="en-US" sz="2500" dirty="0">
              <a:latin typeface="+mn-lt"/>
              <a:ea typeface="+mn-lt"/>
              <a:cs typeface="+mn-lt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273810" y="1412875"/>
            <a:ext cx="3316605" cy="3706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42" name="Group 2"/>
          <p:cNvGrpSpPr/>
          <p:nvPr/>
        </p:nvGrpSpPr>
        <p:grpSpPr>
          <a:xfrm>
            <a:off x="1775460" y="1917065"/>
            <a:ext cx="8985250" cy="4587240"/>
            <a:chOff x="294" y="1001"/>
            <a:chExt cx="4554" cy="2611"/>
          </a:xfrm>
        </p:grpSpPr>
        <p:sp>
          <p:nvSpPr>
            <p:cNvPr id="163843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44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45" name="Text Box 46"/>
            <p:cNvSpPr txBox="1"/>
            <p:nvPr/>
          </p:nvSpPr>
          <p:spPr>
            <a:xfrm>
              <a:off x="2697" y="1074"/>
              <a:ext cx="471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63846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163847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848" name="Text Box 14"/>
              <p:cNvSpPr txBox="1"/>
              <p:nvPr/>
            </p:nvSpPr>
            <p:spPr>
              <a:xfrm>
                <a:off x="444" y="844"/>
                <a:ext cx="485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849" name="Group 9"/>
            <p:cNvGrpSpPr/>
            <p:nvPr/>
          </p:nvGrpSpPr>
          <p:grpSpPr>
            <a:xfrm>
              <a:off x="976" y="1019"/>
              <a:ext cx="3584" cy="583"/>
              <a:chOff x="976" y="799"/>
              <a:chExt cx="3584" cy="583"/>
            </a:xfrm>
          </p:grpSpPr>
          <p:sp>
            <p:nvSpPr>
              <p:cNvPr id="163850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63851" name="Group 11"/>
              <p:cNvGrpSpPr/>
              <p:nvPr/>
            </p:nvGrpSpPr>
            <p:grpSpPr>
              <a:xfrm>
                <a:off x="976" y="834"/>
                <a:ext cx="3584" cy="513"/>
                <a:chOff x="976" y="799"/>
                <a:chExt cx="3584" cy="513"/>
              </a:xfrm>
            </p:grpSpPr>
            <p:grpSp>
              <p:nvGrpSpPr>
                <p:cNvPr id="163852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163853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63854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7887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788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63857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163858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63859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7892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7893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63862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163863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63864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7897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789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63867" name="Text Box 32"/>
                <p:cNvSpPr txBox="1"/>
                <p:nvPr/>
              </p:nvSpPr>
              <p:spPr>
                <a:xfrm>
                  <a:off x="1519" y="799"/>
                  <a:ext cx="485" cy="4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3868" name="Text Box 62"/>
                <p:cNvSpPr txBox="1"/>
                <p:nvPr/>
              </p:nvSpPr>
              <p:spPr>
                <a:xfrm>
                  <a:off x="4076" y="799"/>
                  <a:ext cx="484" cy="5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63869" name="AutoShape 35"/>
            <p:cNvSpPr/>
            <p:nvPr/>
          </p:nvSpPr>
          <p:spPr>
            <a:xfrm>
              <a:off x="294" y="1812"/>
              <a:ext cx="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0" name="AutoShape 36"/>
            <p:cNvSpPr/>
            <p:nvPr/>
          </p:nvSpPr>
          <p:spPr>
            <a:xfrm>
              <a:off x="315" y="1817"/>
              <a:ext cx="799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871" name="AutoShape 46"/>
            <p:cNvSpPr/>
            <p:nvPr/>
          </p:nvSpPr>
          <p:spPr>
            <a:xfrm>
              <a:off x="1292" y="1798"/>
              <a:ext cx="81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2" name="AutoShape 47"/>
            <p:cNvSpPr/>
            <p:nvPr/>
          </p:nvSpPr>
          <p:spPr>
            <a:xfrm>
              <a:off x="1304" y="1803"/>
              <a:ext cx="79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经护士指导，了解肛管排气的目的、方法、注意事项及配合要点，灌肠前协助患者排尿。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3873" name="AutoShape 54"/>
            <p:cNvSpPr/>
            <p:nvPr/>
          </p:nvSpPr>
          <p:spPr>
            <a:xfrm>
              <a:off x="2160" y="1776"/>
              <a:ext cx="1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4" name="AutoShape 55"/>
            <p:cNvSpPr/>
            <p:nvPr/>
          </p:nvSpPr>
          <p:spPr>
            <a:xfrm>
              <a:off x="2188" y="1781"/>
              <a:ext cx="1769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治疗盘内备肛管（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26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号左右），玻璃接管，橡胶管，玻璃瓶（内盛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／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水），瓶口系带（图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9-9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），润滑油，棉签，弯盘，一次性手套、卫生纸，胶布条（</a:t>
              </a:r>
              <a:r>
                <a:rPr lang="en-US" altLang="zh-CN" sz="1800" b="1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1cm×15cm</a:t>
              </a: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），另备屏风。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3875" name="AutoShape 67"/>
            <p:cNvSpPr/>
            <p:nvPr/>
          </p:nvSpPr>
          <p:spPr>
            <a:xfrm>
              <a:off x="4025" y="1752"/>
              <a:ext cx="82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6" name="AutoShape 68"/>
            <p:cNvSpPr/>
            <p:nvPr/>
          </p:nvSpPr>
          <p:spPr>
            <a:xfrm>
              <a:off x="4050" y="1757"/>
              <a:ext cx="798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 algn="just">
                <a:spcBef>
                  <a:spcPct val="20000"/>
                </a:spcBef>
              </a:pP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两人以上的病房用屏风或隔帘遮挡；酌情关闭门窗，调节室温；采光充足。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59710" y="955040"/>
            <a:ext cx="744093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肛管排气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操作前准备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1183005" y="3935730"/>
            <a:ext cx="2635250" cy="20300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了解与排便、排尿有关的解剖生理。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知道排便、排尿活动的评估。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掌握排便、排尿异常的护理。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掌握协助排便、排尿的护理技术。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17010"/>
            <a:ext cx="2655570" cy="73723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会做男、女患者导尿术操作，注意保护患者隐私。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17010"/>
            <a:ext cx="2618105" cy="17068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在为患者提供排泄护理的过程中，能够与团队成员密切合作，与护理对象及家属有效沟通，具有共情能力和精益求精的工作态度。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7" name="AutoShape 3"/>
          <p:cNvSpPr/>
          <p:nvPr/>
        </p:nvSpPr>
        <p:spPr>
          <a:xfrm>
            <a:off x="5592445" y="5948680"/>
            <a:ext cx="885190" cy="655320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下页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8900" name="Rectangle 4"/>
          <p:cNvSpPr/>
          <p:nvPr/>
        </p:nvSpPr>
        <p:spPr>
          <a:xfrm>
            <a:off x="7512685" y="4271645"/>
            <a:ext cx="3962400" cy="193167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戴手套，润滑肛管前段，嘱患者张口呼吸，左手分开臀部，右手将肛管轻轻插入直肠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15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18cm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，用胶布将肛管固定于臀部。用别针将橡胶管固定于床单上 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64869" name="AutoShape 5"/>
          <p:cNvSpPr/>
          <p:nvPr/>
        </p:nvSpPr>
        <p:spPr>
          <a:xfrm>
            <a:off x="5791200" y="5452745"/>
            <a:ext cx="508000" cy="508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4870" name="Line 6"/>
          <p:cNvSpPr/>
          <p:nvPr/>
        </p:nvSpPr>
        <p:spPr>
          <a:xfrm>
            <a:off x="4709795" y="438531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4871" name="Group 7"/>
          <p:cNvGrpSpPr/>
          <p:nvPr/>
        </p:nvGrpSpPr>
        <p:grpSpPr>
          <a:xfrm>
            <a:off x="5111115" y="1360170"/>
            <a:ext cx="1877060" cy="4131310"/>
            <a:chOff x="2112" y="1056"/>
            <a:chExt cx="960" cy="2400"/>
          </a:xfrm>
        </p:grpSpPr>
        <p:sp>
          <p:nvSpPr>
            <p:cNvPr id="164872" name="Rectangle 8"/>
            <p:cNvSpPr/>
            <p:nvPr/>
          </p:nvSpPr>
          <p:spPr>
            <a:xfrm>
              <a:off x="2160" y="211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安置卧位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4873" name="Group 9"/>
            <p:cNvGrpSpPr/>
            <p:nvPr/>
          </p:nvGrpSpPr>
          <p:grpSpPr>
            <a:xfrm>
              <a:off x="2112" y="1056"/>
              <a:ext cx="912" cy="1056"/>
              <a:chOff x="2112" y="528"/>
              <a:chExt cx="912" cy="1056"/>
            </a:xfrm>
          </p:grpSpPr>
          <p:sp>
            <p:nvSpPr>
              <p:cNvPr id="164874" name="Rectangle 10"/>
              <p:cNvSpPr/>
              <p:nvPr/>
            </p:nvSpPr>
            <p:spPr>
              <a:xfrm>
                <a:off x="2112" y="528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评估患者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4875" name="Rectangle 11"/>
              <p:cNvSpPr/>
              <p:nvPr/>
            </p:nvSpPr>
            <p:spPr>
              <a:xfrm>
                <a:off x="2112" y="1056"/>
                <a:ext cx="912" cy="288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核对解释</a:t>
                </a:r>
                <a:endPara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4876" name="AutoShape 12"/>
              <p:cNvSpPr/>
              <p:nvPr/>
            </p:nvSpPr>
            <p:spPr>
              <a:xfrm>
                <a:off x="2448" y="1344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64877" name="AutoShape 13"/>
              <p:cNvSpPr/>
              <p:nvPr/>
            </p:nvSpPr>
            <p:spPr>
              <a:xfrm>
                <a:off x="2448" y="816"/>
                <a:ext cx="240" cy="24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D6D6C8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vert="eaVert" wrap="none" anchor="ctr" anchorCtr="0"/>
              <a:p>
                <a:pPr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164878" name="Rectangle 14"/>
            <p:cNvSpPr/>
            <p:nvPr/>
          </p:nvSpPr>
          <p:spPr>
            <a:xfrm>
              <a:off x="2160" y="26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系瓶连管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879" name="AutoShape 15"/>
            <p:cNvSpPr/>
            <p:nvPr/>
          </p:nvSpPr>
          <p:spPr>
            <a:xfrm>
              <a:off x="2448" y="240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64880" name="Rectangle 16"/>
            <p:cNvSpPr/>
            <p:nvPr/>
          </p:nvSpPr>
          <p:spPr>
            <a:xfrm>
              <a:off x="2160" y="31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插管固定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881" name="AutoShape 17"/>
            <p:cNvSpPr/>
            <p:nvPr/>
          </p:nvSpPr>
          <p:spPr>
            <a:xfrm>
              <a:off x="2496" y="29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48914" name="Rectangle 18"/>
          <p:cNvSpPr/>
          <p:nvPr/>
        </p:nvSpPr>
        <p:spPr>
          <a:xfrm>
            <a:off x="1151255" y="3705860"/>
            <a:ext cx="3618865" cy="134239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将瓶系于床边，橡胶管一端插入玻璃瓶液面下，另一端与肛管相接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4883" name="Line 19"/>
          <p:cNvSpPr/>
          <p:nvPr/>
        </p:nvSpPr>
        <p:spPr>
          <a:xfrm>
            <a:off x="7004685" y="528764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2651125" y="764540"/>
            <a:ext cx="713549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肛管排气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操作规程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8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4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4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4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8900" grpId="0" bldLvl="0" animBg="1"/>
      <p:bldP spid="84891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6915" name="Group 3"/>
          <p:cNvGrpSpPr/>
          <p:nvPr/>
        </p:nvGrpSpPr>
        <p:grpSpPr>
          <a:xfrm>
            <a:off x="4243070" y="2060575"/>
            <a:ext cx="1930400" cy="2235200"/>
            <a:chOff x="2208" y="912"/>
            <a:chExt cx="912" cy="1056"/>
          </a:xfrm>
        </p:grpSpPr>
        <p:sp>
          <p:nvSpPr>
            <p:cNvPr id="166916" name="Rectangle 4"/>
            <p:cNvSpPr/>
            <p:nvPr/>
          </p:nvSpPr>
          <p:spPr>
            <a:xfrm>
              <a:off x="2208" y="14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拔出肛管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917" name="Rectangle 5"/>
            <p:cNvSpPr/>
            <p:nvPr/>
          </p:nvSpPr>
          <p:spPr>
            <a:xfrm>
              <a:off x="2208" y="91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观察处理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918" name="AutoShape 6"/>
            <p:cNvSpPr/>
            <p:nvPr/>
          </p:nvSpPr>
          <p:spPr>
            <a:xfrm>
              <a:off x="2544" y="120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66919" name="AutoShape 7"/>
            <p:cNvSpPr/>
            <p:nvPr/>
          </p:nvSpPr>
          <p:spPr>
            <a:xfrm>
              <a:off x="2544" y="17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66920" name="Group 8"/>
          <p:cNvGrpSpPr/>
          <p:nvPr/>
        </p:nvGrpSpPr>
        <p:grpSpPr>
          <a:xfrm>
            <a:off x="4344670" y="4295775"/>
            <a:ext cx="1930400" cy="1727200"/>
            <a:chOff x="2256" y="2496"/>
            <a:chExt cx="912" cy="816"/>
          </a:xfrm>
        </p:grpSpPr>
        <p:sp>
          <p:nvSpPr>
            <p:cNvPr id="166921" name="Rectangle 9"/>
            <p:cNvSpPr/>
            <p:nvPr/>
          </p:nvSpPr>
          <p:spPr>
            <a:xfrm>
              <a:off x="2256" y="249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整理用物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922" name="Rectangle 10"/>
            <p:cNvSpPr/>
            <p:nvPr/>
          </p:nvSpPr>
          <p:spPr>
            <a:xfrm>
              <a:off x="2256" y="302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洗手记录 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6923" name="AutoShape 11"/>
            <p:cNvSpPr/>
            <p:nvPr/>
          </p:nvSpPr>
          <p:spPr>
            <a:xfrm>
              <a:off x="2544" y="2784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50956" name="Rectangle 12"/>
          <p:cNvSpPr/>
          <p:nvPr/>
        </p:nvSpPr>
        <p:spPr>
          <a:xfrm>
            <a:off x="6681470" y="2263775"/>
            <a:ext cx="3251200" cy="27432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保留肛管时间一般不超过</a:t>
            </a:r>
            <a:r>
              <a:rPr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20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分钟，夹住肛管，用卫生纸包住肛管轻轻拔出放弯盘内。擦净肛门，用卫生纸在肛门处轻轻按摩， 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66925" name="Line 13"/>
          <p:cNvSpPr/>
          <p:nvPr/>
        </p:nvSpPr>
        <p:spPr>
          <a:xfrm>
            <a:off x="6173470" y="348297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1487805" y="1124585"/>
            <a:ext cx="904367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肛管排气</a:t>
            </a:r>
            <a:r>
              <a:rPr lang="en-US" altLang="zh-CN" sz="2500" b="1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操作规程</a:t>
            </a:r>
            <a:endParaRPr lang="zh-CN" altLang="en-US" sz="2500">
              <a:latin typeface="+mj-lt"/>
              <a:ea typeface="+mj-lt"/>
              <a:cs typeface="+mj-lt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50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50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50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50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95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87805" y="1124585"/>
            <a:ext cx="904367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肛管排气</a:t>
            </a:r>
            <a:r>
              <a:rPr lang="en-US" altLang="zh-CN" sz="2500" b="1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+mj-lt"/>
                <a:ea typeface="+mj-lt"/>
                <a:cs typeface="+mj-lt"/>
                <a:sym typeface="+mn-ea"/>
              </a:rPr>
              <a:t>注意事项</a:t>
            </a:r>
            <a:endParaRPr lang="zh-CN" altLang="en-US" sz="2500">
              <a:latin typeface="+mj-lt"/>
              <a:ea typeface="+mj-lt"/>
              <a:cs typeface="+mj-lt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7681" y="508147"/>
            <a:ext cx="8593200" cy="831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r>
              <a:rPr lang="da-DK" altLang="zh-CN" sz="28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 IPSUM DOLOR 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1405135" y="2050296"/>
            <a:ext cx="3774905" cy="1388880"/>
          </a:xfrm>
          <a:prstGeom prst="roundRect">
            <a:avLst>
              <a:gd name="adj" fmla="val 4648"/>
            </a:avLst>
          </a:prstGeom>
          <a:solidFill>
            <a:srgbClr val="09BCED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1535992" y="2163315"/>
            <a:ext cx="3513191" cy="1162843"/>
          </a:xfrm>
          <a:prstGeom prst="roundRect">
            <a:avLst>
              <a:gd name="adj" fmla="val 4648"/>
            </a:avLst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72000" tIns="0" rIns="432000" bIns="0" rtlCol="0" anchor="ctr">
            <a:normAutofit/>
          </a:bodyPr>
          <a:p>
            <a:r>
              <a:rPr lang="zh-CN" altLang="en-US" sz="16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（1）注意遮挡，维护患者自尊。</a:t>
            </a:r>
            <a:endParaRPr lang="zh-CN" altLang="en-US" sz="16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6"/>
            </p:custDataLst>
          </p:nvPr>
        </p:nvSpPr>
        <p:spPr>
          <a:xfrm>
            <a:off x="4059597" y="2360056"/>
            <a:ext cx="1100622" cy="1003863"/>
          </a:xfrm>
          <a:custGeom>
            <a:avLst/>
            <a:gdLst>
              <a:gd name="connsiteX0" fmla="*/ 776377 w 785004"/>
              <a:gd name="connsiteY0" fmla="*/ 0 h 715992"/>
              <a:gd name="connsiteX1" fmla="*/ 439947 w 785004"/>
              <a:gd name="connsiteY1" fmla="*/ 0 h 715992"/>
              <a:gd name="connsiteX2" fmla="*/ 0 w 785004"/>
              <a:gd name="connsiteY2" fmla="*/ 715992 h 715992"/>
              <a:gd name="connsiteX3" fmla="*/ 785004 w 785004"/>
              <a:gd name="connsiteY3" fmla="*/ 715992 h 715992"/>
              <a:gd name="connsiteX4" fmla="*/ 776377 w 785004"/>
              <a:gd name="connsiteY4" fmla="*/ 0 h 71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004" h="715992">
                <a:moveTo>
                  <a:pt x="776377" y="0"/>
                </a:moveTo>
                <a:lnTo>
                  <a:pt x="439947" y="0"/>
                </a:lnTo>
                <a:lnTo>
                  <a:pt x="0" y="715992"/>
                </a:lnTo>
                <a:lnTo>
                  <a:pt x="785004" y="715992"/>
                </a:lnTo>
                <a:lnTo>
                  <a:pt x="776377" y="0"/>
                </a:lnTo>
                <a:close/>
              </a:path>
            </a:pathLst>
          </a:custGeom>
          <a:solidFill>
            <a:srgbClr val="09BCED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216000" tIns="0" rIns="0" bIns="72000" rtlCol="0" anchor="b" anchorCtr="0">
            <a:normAutofit/>
          </a:bodyPr>
          <a:p>
            <a:pPr algn="ctr"/>
            <a:r>
              <a:rPr lang="en-US" altLang="zh-CN" sz="2000" dirty="0">
                <a:solidFill>
                  <a:sysClr val="window" lastClr="FFFFFF"/>
                </a:solidFill>
                <a:sym typeface="Arial" panose="020B0604020202020204" pitchFamily="34" charset="0"/>
              </a:rPr>
              <a:t>01</a:t>
            </a:r>
            <a:endParaRPr lang="zh-CN" altLang="en-US" sz="20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>
            <p:custDataLst>
              <p:tags r:id="rId7"/>
            </p:custDataLst>
          </p:nvPr>
        </p:nvSpPr>
        <p:spPr>
          <a:xfrm flipH="1">
            <a:off x="6999386" y="2051056"/>
            <a:ext cx="3774905" cy="1388880"/>
          </a:xfrm>
          <a:prstGeom prst="roundRect">
            <a:avLst>
              <a:gd name="adj" fmla="val 4648"/>
            </a:avLst>
          </a:prstGeom>
          <a:solidFill>
            <a:srgbClr val="BEB8AE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>
            <p:custDataLst>
              <p:tags r:id="rId8"/>
            </p:custDataLst>
          </p:nvPr>
        </p:nvSpPr>
        <p:spPr>
          <a:xfrm flipH="1">
            <a:off x="7130243" y="2164075"/>
            <a:ext cx="3513191" cy="1162843"/>
          </a:xfrm>
          <a:prstGeom prst="roundRect">
            <a:avLst>
              <a:gd name="adj" fmla="val 4648"/>
            </a:avLst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360000" tIns="0" rIns="72000" bIns="0" rtlCol="0" anchor="ctr">
            <a:normAutofit/>
          </a:bodyPr>
          <a:p>
            <a:pPr algn="r"/>
            <a:r>
              <a:rPr lang="zh-CN" altLang="en-US" sz="16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（2）注意保暖，防止患者受凉。</a:t>
            </a:r>
            <a:endParaRPr lang="zh-CN" altLang="en-US" sz="16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 flipH="1">
            <a:off x="7019207" y="2360816"/>
            <a:ext cx="1100622" cy="1003863"/>
          </a:xfrm>
          <a:custGeom>
            <a:avLst/>
            <a:gdLst>
              <a:gd name="connsiteX0" fmla="*/ 776377 w 785004"/>
              <a:gd name="connsiteY0" fmla="*/ 0 h 715992"/>
              <a:gd name="connsiteX1" fmla="*/ 439947 w 785004"/>
              <a:gd name="connsiteY1" fmla="*/ 0 h 715992"/>
              <a:gd name="connsiteX2" fmla="*/ 0 w 785004"/>
              <a:gd name="connsiteY2" fmla="*/ 715992 h 715992"/>
              <a:gd name="connsiteX3" fmla="*/ 785004 w 785004"/>
              <a:gd name="connsiteY3" fmla="*/ 715992 h 715992"/>
              <a:gd name="connsiteX4" fmla="*/ 776377 w 785004"/>
              <a:gd name="connsiteY4" fmla="*/ 0 h 71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004" h="715992">
                <a:moveTo>
                  <a:pt x="776377" y="0"/>
                </a:moveTo>
                <a:lnTo>
                  <a:pt x="439947" y="0"/>
                </a:lnTo>
                <a:lnTo>
                  <a:pt x="0" y="715992"/>
                </a:lnTo>
                <a:lnTo>
                  <a:pt x="785004" y="715992"/>
                </a:lnTo>
                <a:lnTo>
                  <a:pt x="776377" y="0"/>
                </a:lnTo>
                <a:close/>
              </a:path>
            </a:pathLst>
          </a:custGeom>
          <a:solidFill>
            <a:srgbClr val="BEB8AE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180000" tIns="0" rIns="0" bIns="72000" rtlCol="0" anchor="b" anchorCtr="0">
            <a:normAutofit/>
          </a:bodyPr>
          <a:p>
            <a:r>
              <a:rPr lang="en-US" altLang="zh-CN" sz="2000" dirty="0">
                <a:solidFill>
                  <a:sysClr val="window" lastClr="FFFFFF"/>
                </a:solidFill>
                <a:sym typeface="Arial" panose="020B0604020202020204" pitchFamily="34" charset="0"/>
              </a:rPr>
              <a:t>02</a:t>
            </a:r>
            <a:endParaRPr lang="zh-CN" altLang="en-US" sz="20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3" name="圆角矩形 22"/>
          <p:cNvSpPr/>
          <p:nvPr>
            <p:custDataLst>
              <p:tags r:id="rId10"/>
            </p:custDataLst>
          </p:nvPr>
        </p:nvSpPr>
        <p:spPr>
          <a:xfrm>
            <a:off x="1405135" y="4356696"/>
            <a:ext cx="3774905" cy="1388880"/>
          </a:xfrm>
          <a:prstGeom prst="roundRect">
            <a:avLst>
              <a:gd name="adj" fmla="val 4648"/>
            </a:avLst>
          </a:prstGeom>
          <a:solidFill>
            <a:srgbClr val="27CED7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>
            <p:custDataLst>
              <p:tags r:id="rId11"/>
            </p:custDataLst>
          </p:nvPr>
        </p:nvSpPr>
        <p:spPr>
          <a:xfrm>
            <a:off x="1536065" y="4469765"/>
            <a:ext cx="3354070" cy="1162685"/>
          </a:xfrm>
          <a:prstGeom prst="roundRect">
            <a:avLst>
              <a:gd name="adj" fmla="val 4648"/>
            </a:avLst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72000" tIns="0" rIns="432000" bIns="0" rtlCol="0" anchor="ctr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（3）导管、肛管不可受压、扭折而影响引流。</a:t>
            </a:r>
            <a:endParaRPr lang="zh-CN" altLang="en-US" sz="16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25" name="任意多边形 24"/>
          <p:cNvSpPr/>
          <p:nvPr>
            <p:custDataLst>
              <p:tags r:id="rId12"/>
            </p:custDataLst>
          </p:nvPr>
        </p:nvSpPr>
        <p:spPr>
          <a:xfrm>
            <a:off x="4059597" y="4666456"/>
            <a:ext cx="1100622" cy="1003863"/>
          </a:xfrm>
          <a:custGeom>
            <a:avLst/>
            <a:gdLst>
              <a:gd name="connsiteX0" fmla="*/ 776377 w 785004"/>
              <a:gd name="connsiteY0" fmla="*/ 0 h 715992"/>
              <a:gd name="connsiteX1" fmla="*/ 439947 w 785004"/>
              <a:gd name="connsiteY1" fmla="*/ 0 h 715992"/>
              <a:gd name="connsiteX2" fmla="*/ 0 w 785004"/>
              <a:gd name="connsiteY2" fmla="*/ 715992 h 715992"/>
              <a:gd name="connsiteX3" fmla="*/ 785004 w 785004"/>
              <a:gd name="connsiteY3" fmla="*/ 715992 h 715992"/>
              <a:gd name="connsiteX4" fmla="*/ 776377 w 785004"/>
              <a:gd name="connsiteY4" fmla="*/ 0 h 71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004" h="715992">
                <a:moveTo>
                  <a:pt x="776377" y="0"/>
                </a:moveTo>
                <a:lnTo>
                  <a:pt x="439947" y="0"/>
                </a:lnTo>
                <a:lnTo>
                  <a:pt x="0" y="715992"/>
                </a:lnTo>
                <a:lnTo>
                  <a:pt x="785004" y="715992"/>
                </a:lnTo>
                <a:lnTo>
                  <a:pt x="776377" y="0"/>
                </a:lnTo>
                <a:close/>
              </a:path>
            </a:pathLst>
          </a:custGeom>
          <a:solidFill>
            <a:srgbClr val="27CED7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216000" tIns="0" rIns="0" bIns="72000" rtlCol="0" anchor="b" anchorCtr="0">
            <a:normAutofit/>
          </a:bodyPr>
          <a:p>
            <a:pPr algn="ctr"/>
            <a:r>
              <a:rPr lang="en-US" altLang="zh-CN" sz="2000" dirty="0">
                <a:solidFill>
                  <a:sysClr val="window" lastClr="FFFFFF"/>
                </a:solidFill>
                <a:sym typeface="Arial" panose="020B0604020202020204" pitchFamily="34" charset="0"/>
              </a:rPr>
              <a:t>03</a:t>
            </a:r>
            <a:endParaRPr lang="zh-CN" altLang="en-US" sz="20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7" name="圆角矩形 26"/>
          <p:cNvSpPr/>
          <p:nvPr>
            <p:custDataLst>
              <p:tags r:id="rId13"/>
            </p:custDataLst>
          </p:nvPr>
        </p:nvSpPr>
        <p:spPr>
          <a:xfrm flipH="1">
            <a:off x="6999020" y="4281439"/>
            <a:ext cx="3774905" cy="1388880"/>
          </a:xfrm>
          <a:prstGeom prst="roundRect">
            <a:avLst>
              <a:gd name="adj" fmla="val 4648"/>
            </a:avLst>
          </a:prstGeom>
          <a:solidFill>
            <a:srgbClr val="42BA97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28" name="圆角矩形 27"/>
          <p:cNvSpPr/>
          <p:nvPr>
            <p:custDataLst>
              <p:tags r:id="rId14"/>
            </p:custDataLst>
          </p:nvPr>
        </p:nvSpPr>
        <p:spPr>
          <a:xfrm flipH="1">
            <a:off x="7129877" y="4394458"/>
            <a:ext cx="3513191" cy="1162843"/>
          </a:xfrm>
          <a:prstGeom prst="roundRect">
            <a:avLst>
              <a:gd name="adj" fmla="val 4648"/>
            </a:avLst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360000" tIns="0" rIns="72000" bIns="0" rtlCol="0" anchor="ctr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（4）肛管保留时间不超过 20 分钟，避免导致肛门括约肌永久性松弛。</a:t>
            </a:r>
            <a:endParaRPr lang="zh-CN" altLang="en-US" sz="16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15"/>
            </p:custDataLst>
          </p:nvPr>
        </p:nvSpPr>
        <p:spPr>
          <a:xfrm flipH="1">
            <a:off x="7018841" y="4591199"/>
            <a:ext cx="1100622" cy="1003863"/>
          </a:xfrm>
          <a:custGeom>
            <a:avLst/>
            <a:gdLst>
              <a:gd name="connsiteX0" fmla="*/ 776377 w 785004"/>
              <a:gd name="connsiteY0" fmla="*/ 0 h 715992"/>
              <a:gd name="connsiteX1" fmla="*/ 439947 w 785004"/>
              <a:gd name="connsiteY1" fmla="*/ 0 h 715992"/>
              <a:gd name="connsiteX2" fmla="*/ 0 w 785004"/>
              <a:gd name="connsiteY2" fmla="*/ 715992 h 715992"/>
              <a:gd name="connsiteX3" fmla="*/ 785004 w 785004"/>
              <a:gd name="connsiteY3" fmla="*/ 715992 h 715992"/>
              <a:gd name="connsiteX4" fmla="*/ 776377 w 785004"/>
              <a:gd name="connsiteY4" fmla="*/ 0 h 71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004" h="715992">
                <a:moveTo>
                  <a:pt x="776377" y="0"/>
                </a:moveTo>
                <a:lnTo>
                  <a:pt x="439947" y="0"/>
                </a:lnTo>
                <a:lnTo>
                  <a:pt x="0" y="715992"/>
                </a:lnTo>
                <a:lnTo>
                  <a:pt x="785004" y="715992"/>
                </a:lnTo>
                <a:lnTo>
                  <a:pt x="776377" y="0"/>
                </a:lnTo>
                <a:close/>
              </a:path>
            </a:pathLst>
          </a:custGeom>
          <a:solidFill>
            <a:srgbClr val="42BA97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lIns="180000" tIns="0" rIns="0" bIns="72000" rtlCol="0" anchor="b" anchorCtr="0">
            <a:normAutofit/>
          </a:bodyPr>
          <a:p>
            <a:r>
              <a:rPr lang="en-US" altLang="zh-CN" sz="2000" dirty="0">
                <a:solidFill>
                  <a:sysClr val="window" lastClr="FFFFFF"/>
                </a:solidFill>
                <a:sym typeface="Arial" panose="020B0604020202020204" pitchFamily="34" charset="0"/>
              </a:rPr>
              <a:t>04</a:t>
            </a:r>
            <a:endParaRPr lang="zh-CN" altLang="en-US" sz="20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40505" y="2142490"/>
            <a:ext cx="3840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排尿护理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5" name="Rectangle 7"/>
          <p:cNvSpPr>
            <a:spLocks noGrp="1"/>
          </p:cNvSpPr>
          <p:nvPr>
            <p:ph type="body" idx="4294967295"/>
          </p:nvPr>
        </p:nvSpPr>
        <p:spPr>
          <a:xfrm>
            <a:off x="551180" y="2493010"/>
            <a:ext cx="4593590" cy="2344420"/>
          </a:xfrm>
        </p:spPr>
        <p:txBody>
          <a:bodyPr>
            <a:normAutofit/>
          </a:bodyPr>
          <a:p>
            <a:pPr marL="0" indent="0" algn="just" eaLnBrk="1" hangingPunct="1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</a:rPr>
              <a:t>肾脏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pPr marL="0" indent="0" algn="just" eaLnBrk="1" hangingPunct="1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</a:rPr>
              <a:t>输尿管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pPr marL="0" indent="0" algn="just" eaLnBrk="1" hangingPunct="1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</a:rPr>
              <a:t>膀胱</a:t>
            </a:r>
            <a:endParaRPr lang="zh-CN" altLang="en-US" sz="2000" b="1" dirty="0">
              <a:solidFill>
                <a:schemeClr val="tx1"/>
              </a:solidFill>
            </a:endParaRPr>
          </a:p>
          <a:p>
            <a:pPr marL="0" indent="0" algn="just" eaLnBrk="1" hangingPunct="1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</a:rPr>
              <a:t>尿道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pic>
        <p:nvPicPr>
          <p:cNvPr id="99336" name="Picture 8" descr="泌尿系"/>
          <p:cNvPicPr>
            <a:picLocks noChangeAspect="1"/>
          </p:cNvPicPr>
          <p:nvPr/>
        </p:nvPicPr>
        <p:blipFill>
          <a:blip r:embed="rId1">
            <a:clrChange>
              <a:clrFrom>
                <a:srgbClr val="F6FCFC"/>
              </a:clrFrom>
              <a:clrTo>
                <a:srgbClr val="F6FCFC">
                  <a:alpha val="0"/>
                </a:srgbClr>
              </a:clrTo>
            </a:clrChange>
          </a:blip>
          <a:srcRect r="49301" b="8589"/>
          <a:stretch>
            <a:fillRect/>
          </a:stretch>
        </p:blipFill>
        <p:spPr>
          <a:xfrm>
            <a:off x="5015865" y="1052830"/>
            <a:ext cx="3616325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7" name="Picture 9" descr="泌尿系"/>
          <p:cNvPicPr>
            <a:picLocks noChangeAspect="1"/>
          </p:cNvPicPr>
          <p:nvPr/>
        </p:nvPicPr>
        <p:blipFill>
          <a:blip r:embed="rId1">
            <a:clrChange>
              <a:clrFrom>
                <a:srgbClr val="F6FCFC"/>
              </a:clrFrom>
              <a:clrTo>
                <a:srgbClr val="F6FCFC">
                  <a:alpha val="0"/>
                </a:srgbClr>
              </a:clrTo>
            </a:clrChange>
          </a:blip>
          <a:srcRect l="49985" b="8589"/>
          <a:stretch>
            <a:fillRect/>
          </a:stretch>
        </p:blipFill>
        <p:spPr>
          <a:xfrm>
            <a:off x="8891905" y="1196975"/>
            <a:ext cx="3160395" cy="503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1180" y="1917065"/>
            <a:ext cx="226314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600CC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en-US" sz="2500" b="1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泌尿系统结构</a:t>
            </a:r>
            <a:endParaRPr lang="zh-CN" altLang="en-US" sz="2500" b="1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一、与排尿有关的解剖与生理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1735392" y="2302547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2"/>
            </p:custDataLst>
          </p:nvPr>
        </p:nvSpPr>
        <p:spPr>
          <a:xfrm>
            <a:off x="1720117" y="2363642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标题 1"/>
          <p:cNvSpPr txBox="1"/>
          <p:nvPr>
            <p:custDataLst>
              <p:tags r:id="rId3"/>
            </p:custDataLst>
          </p:nvPr>
        </p:nvSpPr>
        <p:spPr>
          <a:xfrm>
            <a:off x="1877940" y="1990750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1D6DC2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01</a:t>
            </a:r>
            <a:endParaRPr lang="en-US" altLang="zh-CN" sz="3600" b="1" dirty="0">
              <a:solidFill>
                <a:srgbClr val="1D6DC2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标题 1"/>
          <p:cNvSpPr txBox="1"/>
          <p:nvPr>
            <p:custDataLst>
              <p:tags r:id="rId4"/>
            </p:custDataLst>
          </p:nvPr>
        </p:nvSpPr>
        <p:spPr>
          <a:xfrm>
            <a:off x="1246319" y="3115076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心理因素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5"/>
            </p:custDataLst>
          </p:nvPr>
        </p:nvSpPr>
        <p:spPr>
          <a:xfrm>
            <a:off x="4291873" y="2302546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767676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6"/>
            </p:custDataLst>
          </p:nvPr>
        </p:nvSpPr>
        <p:spPr>
          <a:xfrm>
            <a:off x="4276598" y="2363642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标题 1"/>
          <p:cNvSpPr txBox="1"/>
          <p:nvPr>
            <p:custDataLst>
              <p:tags r:id="rId7"/>
            </p:custDataLst>
          </p:nvPr>
        </p:nvSpPr>
        <p:spPr>
          <a:xfrm>
            <a:off x="4434422" y="1990750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767676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02</a:t>
            </a:r>
            <a:endParaRPr lang="en-US" altLang="zh-CN" sz="3600" b="1" dirty="0">
              <a:solidFill>
                <a:srgbClr val="767676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>
            <p:custDataLst>
              <p:tags r:id="rId8"/>
            </p:custDataLst>
          </p:nvPr>
        </p:nvSpPr>
        <p:spPr>
          <a:xfrm>
            <a:off x="3802800" y="3115075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个人习惯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>
            <a:off x="6848356" y="2302546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E34C3F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10"/>
            </p:custDataLst>
          </p:nvPr>
        </p:nvSpPr>
        <p:spPr>
          <a:xfrm>
            <a:off x="6833081" y="2363642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标题 1"/>
          <p:cNvSpPr txBox="1"/>
          <p:nvPr>
            <p:custDataLst>
              <p:tags r:id="rId11"/>
            </p:custDataLst>
          </p:nvPr>
        </p:nvSpPr>
        <p:spPr>
          <a:xfrm>
            <a:off x="6990904" y="1990750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E34C3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03</a:t>
            </a:r>
            <a:endParaRPr lang="en-US" altLang="zh-CN" sz="3600" b="1" dirty="0">
              <a:solidFill>
                <a:srgbClr val="E34C3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标题 1"/>
          <p:cNvSpPr txBox="1"/>
          <p:nvPr>
            <p:custDataLst>
              <p:tags r:id="rId12"/>
            </p:custDataLst>
          </p:nvPr>
        </p:nvSpPr>
        <p:spPr>
          <a:xfrm>
            <a:off x="6359282" y="3115075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环境问题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9404837" y="2302546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34B2E4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9389562" y="2363642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标题 1"/>
          <p:cNvSpPr txBox="1"/>
          <p:nvPr>
            <p:custDataLst>
              <p:tags r:id="rId15"/>
            </p:custDataLst>
          </p:nvPr>
        </p:nvSpPr>
        <p:spPr>
          <a:xfrm>
            <a:off x="9547385" y="1990750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34B2E4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04</a:t>
            </a:r>
            <a:endParaRPr lang="en-US" altLang="zh-CN" sz="3600" b="1" dirty="0">
              <a:solidFill>
                <a:srgbClr val="34B2E4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标题 1"/>
          <p:cNvSpPr txBox="1"/>
          <p:nvPr>
            <p:custDataLst>
              <p:tags r:id="rId16"/>
            </p:custDataLst>
          </p:nvPr>
        </p:nvSpPr>
        <p:spPr>
          <a:xfrm>
            <a:off x="8915764" y="3115075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液体和饮食的摄入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1735392" y="4813794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0AD0DA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1720117" y="4874890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标题 1"/>
          <p:cNvSpPr txBox="1"/>
          <p:nvPr>
            <p:custDataLst>
              <p:tags r:id="rId19"/>
            </p:custDataLst>
          </p:nvPr>
        </p:nvSpPr>
        <p:spPr>
          <a:xfrm>
            <a:off x="1877940" y="4501998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AD0DA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05</a:t>
            </a:r>
            <a:endParaRPr lang="en-US" altLang="zh-CN" sz="3600" b="1" dirty="0">
              <a:solidFill>
                <a:srgbClr val="0AD0DA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标题 1"/>
          <p:cNvSpPr txBox="1"/>
          <p:nvPr>
            <p:custDataLst>
              <p:tags r:id="rId20"/>
            </p:custDataLst>
          </p:nvPr>
        </p:nvSpPr>
        <p:spPr>
          <a:xfrm>
            <a:off x="1246319" y="5626323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5. 气候变化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4291874" y="4813794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0ADAAD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276599" y="4874890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标题 1"/>
          <p:cNvSpPr txBox="1"/>
          <p:nvPr>
            <p:custDataLst>
              <p:tags r:id="rId23"/>
            </p:custDataLst>
          </p:nvPr>
        </p:nvSpPr>
        <p:spPr>
          <a:xfrm>
            <a:off x="4434422" y="4501998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ADAAD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06</a:t>
            </a:r>
            <a:endParaRPr lang="en-US" altLang="zh-CN" sz="3600" b="1" dirty="0">
              <a:solidFill>
                <a:srgbClr val="0ADAAD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标题 1"/>
          <p:cNvSpPr txBox="1"/>
          <p:nvPr>
            <p:custDataLst>
              <p:tags r:id="rId24"/>
            </p:custDataLst>
          </p:nvPr>
        </p:nvSpPr>
        <p:spPr>
          <a:xfrm>
            <a:off x="3802800" y="5626323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6. 治疗及检查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6848356" y="4813794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6833081" y="4874890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标题 1"/>
          <p:cNvSpPr txBox="1"/>
          <p:nvPr>
            <p:custDataLst>
              <p:tags r:id="rId27"/>
            </p:custDataLst>
          </p:nvPr>
        </p:nvSpPr>
        <p:spPr>
          <a:xfrm>
            <a:off x="6990904" y="4501998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1D6DC2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07</a:t>
            </a:r>
            <a:endParaRPr lang="en-US" altLang="zh-CN" sz="3600" b="1" dirty="0">
              <a:solidFill>
                <a:srgbClr val="1D6DC2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标题 1"/>
          <p:cNvSpPr txBox="1"/>
          <p:nvPr>
            <p:custDataLst>
              <p:tags r:id="rId28"/>
            </p:custDataLst>
          </p:nvPr>
        </p:nvSpPr>
        <p:spPr>
          <a:xfrm>
            <a:off x="6359282" y="5626323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7. 疾病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9404837" y="4813794"/>
            <a:ext cx="1039533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 w="19050">
            <a:solidFill>
              <a:srgbClr val="767676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9389562" y="4874890"/>
            <a:ext cx="1062445" cy="618597"/>
          </a:xfrm>
          <a:custGeom>
            <a:avLst/>
            <a:gdLst>
              <a:gd name="connsiteX0" fmla="*/ 0 w 2795451"/>
              <a:gd name="connsiteY0" fmla="*/ 78377 h 1663495"/>
              <a:gd name="connsiteX1" fmla="*/ 1393371 w 2795451"/>
              <a:gd name="connsiteY1" fmla="*/ 1663337 h 1663495"/>
              <a:gd name="connsiteX2" fmla="*/ 2795451 w 2795451"/>
              <a:gd name="connsiteY2" fmla="*/ 0 h 166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5451" h="1663495">
                <a:moveTo>
                  <a:pt x="0" y="78377"/>
                </a:moveTo>
                <a:cubicBezTo>
                  <a:pt x="463731" y="877388"/>
                  <a:pt x="927463" y="1676400"/>
                  <a:pt x="1393371" y="1663337"/>
                </a:cubicBezTo>
                <a:cubicBezTo>
                  <a:pt x="1859279" y="1650274"/>
                  <a:pt x="2515325" y="300446"/>
                  <a:pt x="2795451" y="0"/>
                </a:cubicBezTo>
              </a:path>
            </a:pathLst>
          </a:custGeom>
          <a:noFill/>
          <a:ln>
            <a:solidFill>
              <a:srgbClr val="FFFFFF">
                <a:lumMod val="65000"/>
              </a:srgbClr>
            </a:solidFill>
            <a:prstDash val="dash"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标题 1"/>
          <p:cNvSpPr txBox="1"/>
          <p:nvPr>
            <p:custDataLst>
              <p:tags r:id="rId31"/>
            </p:custDataLst>
          </p:nvPr>
        </p:nvSpPr>
        <p:spPr>
          <a:xfrm>
            <a:off x="9547385" y="4501998"/>
            <a:ext cx="747867" cy="73757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767676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08</a:t>
            </a:r>
            <a:endParaRPr lang="en-US" altLang="zh-CN" sz="3600" b="1" dirty="0">
              <a:solidFill>
                <a:srgbClr val="767676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标题 1"/>
          <p:cNvSpPr txBox="1"/>
          <p:nvPr>
            <p:custDataLst>
              <p:tags r:id="rId32"/>
            </p:custDataLst>
          </p:nvPr>
        </p:nvSpPr>
        <p:spPr>
          <a:xfrm>
            <a:off x="8915764" y="5626323"/>
            <a:ext cx="2163264" cy="775084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8. 其他因素</a:t>
            </a:r>
            <a:endParaRPr lang="zh-CN" altLang="en-US" sz="1400" b="1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Title 6"/>
          <p:cNvSpPr txBox="1"/>
          <p:nvPr>
            <p:custDataLst>
              <p:tags r:id="rId3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87805" y="112458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（一）影响排尿的因素</a:t>
            </a:r>
            <a:endParaRPr lang="zh-CN" altLang="en-US" sz="2000" b="1" dirty="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文本框 175105"/>
          <p:cNvSpPr txBox="1"/>
          <p:nvPr/>
        </p:nvSpPr>
        <p:spPr>
          <a:xfrm>
            <a:off x="3119967" y="165100"/>
            <a:ext cx="60960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265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5107" name="文本框 175106"/>
          <p:cNvSpPr txBox="1"/>
          <p:nvPr/>
        </p:nvSpPr>
        <p:spPr>
          <a:xfrm>
            <a:off x="695537" y="1628775"/>
            <a:ext cx="9753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D7C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排尿次数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成人白天：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3～5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   夜间：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0~1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5108" name="文本框 175107"/>
          <p:cNvSpPr txBox="1"/>
          <p:nvPr/>
        </p:nvSpPr>
        <p:spPr>
          <a:xfrm>
            <a:off x="695537" y="2133177"/>
            <a:ext cx="9855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E74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成人每次尿量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200～400ml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小时尿量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1000～2000ml，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平均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1500ml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5109" name="矩形 175108"/>
          <p:cNvSpPr/>
          <p:nvPr/>
        </p:nvSpPr>
        <p:spPr>
          <a:xfrm>
            <a:off x="551392" y="981287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（二）排尿的一般评估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5112" name="文本框 175111"/>
          <p:cNvSpPr txBox="1"/>
          <p:nvPr/>
        </p:nvSpPr>
        <p:spPr>
          <a:xfrm>
            <a:off x="767927" y="2675044"/>
            <a:ext cx="9855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E74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尿液的性状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2296" name="Rectangle 24"/>
          <p:cNvSpPr/>
          <p:nvPr>
            <p:custDataLst>
              <p:tags r:id="rId1"/>
            </p:custDataLst>
          </p:nvPr>
        </p:nvSpPr>
        <p:spPr>
          <a:xfrm>
            <a:off x="983615" y="3141345"/>
            <a:ext cx="4572000" cy="425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en-US" altLang="zh-CN" sz="2000" b="1" dirty="0">
                <a:solidFill>
                  <a:srgbClr val="FD7C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D7C6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</a:t>
            </a:r>
            <a:endParaRPr lang="zh-CN" altLang="en-US" sz="2000" b="1" dirty="0">
              <a:solidFill>
                <a:srgbClr val="FD7C6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>
          <a:xfrm>
            <a:off x="4451862" y="3051612"/>
            <a:ext cx="0" cy="327600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4" name="Freeform 9"/>
          <p:cNvSpPr/>
          <p:nvPr>
            <p:custDataLst>
              <p:tags r:id="rId3"/>
            </p:custDataLst>
          </p:nvPr>
        </p:nvSpPr>
        <p:spPr bwMode="auto">
          <a:xfrm>
            <a:off x="2407202" y="3580868"/>
            <a:ext cx="456765" cy="635334"/>
          </a:xfrm>
          <a:custGeom>
            <a:avLst/>
            <a:gdLst>
              <a:gd name="T0" fmla="*/ 103 w 103"/>
              <a:gd name="T1" fmla="*/ 91 h 143"/>
              <a:gd name="T2" fmla="*/ 51 w 103"/>
              <a:gd name="T3" fmla="*/ 143 h 143"/>
              <a:gd name="T4" fmla="*/ 0 w 103"/>
              <a:gd name="T5" fmla="*/ 91 h 143"/>
              <a:gd name="T6" fmla="*/ 51 w 103"/>
              <a:gd name="T7" fmla="*/ 0 h 143"/>
              <a:gd name="T8" fmla="*/ 103 w 103"/>
              <a:gd name="T9" fmla="*/ 9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43">
                <a:moveTo>
                  <a:pt x="103" y="91"/>
                </a:moveTo>
                <a:cubicBezTo>
                  <a:pt x="103" y="120"/>
                  <a:pt x="80" y="143"/>
                  <a:pt x="51" y="143"/>
                </a:cubicBezTo>
                <a:cubicBezTo>
                  <a:pt x="23" y="143"/>
                  <a:pt x="0" y="120"/>
                  <a:pt x="0" y="91"/>
                </a:cubicBezTo>
                <a:cubicBezTo>
                  <a:pt x="0" y="63"/>
                  <a:pt x="51" y="0"/>
                  <a:pt x="51" y="0"/>
                </a:cubicBezTo>
                <a:cubicBezTo>
                  <a:pt x="51" y="0"/>
                  <a:pt x="103" y="63"/>
                  <a:pt x="103" y="91"/>
                </a:cubicBezTo>
                <a:close/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reeform 10"/>
          <p:cNvSpPr/>
          <p:nvPr>
            <p:custDataLst>
              <p:tags r:id="rId4"/>
            </p:custDataLst>
          </p:nvPr>
        </p:nvSpPr>
        <p:spPr bwMode="auto">
          <a:xfrm>
            <a:off x="2847049" y="3727484"/>
            <a:ext cx="150375" cy="300750"/>
          </a:xfrm>
          <a:custGeom>
            <a:avLst/>
            <a:gdLst>
              <a:gd name="T0" fmla="*/ 0 w 34"/>
              <a:gd name="T1" fmla="*/ 13 h 68"/>
              <a:gd name="T2" fmla="*/ 9 w 34"/>
              <a:gd name="T3" fmla="*/ 0 h 68"/>
              <a:gd name="T4" fmla="*/ 34 w 34"/>
              <a:gd name="T5" fmla="*/ 44 h 68"/>
              <a:gd name="T6" fmla="*/ 15 w 34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68">
                <a:moveTo>
                  <a:pt x="0" y="13"/>
                </a:moveTo>
                <a:cubicBezTo>
                  <a:pt x="5" y="6"/>
                  <a:pt x="9" y="0"/>
                  <a:pt x="9" y="0"/>
                </a:cubicBezTo>
                <a:cubicBezTo>
                  <a:pt x="9" y="0"/>
                  <a:pt x="34" y="31"/>
                  <a:pt x="34" y="44"/>
                </a:cubicBezTo>
                <a:cubicBezTo>
                  <a:pt x="34" y="56"/>
                  <a:pt x="26" y="66"/>
                  <a:pt x="15" y="68"/>
                </a:cubicBezTo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5"/>
          <p:cNvSpPr/>
          <p:nvPr>
            <p:custDataLst>
              <p:tags r:id="rId5"/>
            </p:custDataLst>
          </p:nvPr>
        </p:nvSpPr>
        <p:spPr bwMode="auto">
          <a:xfrm>
            <a:off x="9489951" y="3567981"/>
            <a:ext cx="428039" cy="431760"/>
          </a:xfrm>
          <a:custGeom>
            <a:avLst/>
            <a:gdLst>
              <a:gd name="T0" fmla="*/ 108 w 146"/>
              <a:gd name="T1" fmla="*/ 145 h 147"/>
              <a:gd name="T2" fmla="*/ 102 w 146"/>
              <a:gd name="T3" fmla="*/ 145 h 147"/>
              <a:gd name="T4" fmla="*/ 1 w 146"/>
              <a:gd name="T5" fmla="*/ 44 h 147"/>
              <a:gd name="T6" fmla="*/ 1 w 146"/>
              <a:gd name="T7" fmla="*/ 39 h 147"/>
              <a:gd name="T8" fmla="*/ 39 w 146"/>
              <a:gd name="T9" fmla="*/ 1 h 147"/>
              <a:gd name="T10" fmla="*/ 44 w 146"/>
              <a:gd name="T11" fmla="*/ 1 h 147"/>
              <a:gd name="T12" fmla="*/ 145 w 146"/>
              <a:gd name="T13" fmla="*/ 102 h 147"/>
              <a:gd name="T14" fmla="*/ 145 w 146"/>
              <a:gd name="T15" fmla="*/ 108 h 147"/>
              <a:gd name="T16" fmla="*/ 108 w 146"/>
              <a:gd name="T17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47">
                <a:moveTo>
                  <a:pt x="108" y="145"/>
                </a:moveTo>
                <a:cubicBezTo>
                  <a:pt x="106" y="147"/>
                  <a:pt x="103" y="147"/>
                  <a:pt x="102" y="145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3"/>
                  <a:pt x="0" y="40"/>
                  <a:pt x="1" y="39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3" y="0"/>
                  <a:pt x="44" y="1"/>
                </a:cubicBezTo>
                <a:cubicBezTo>
                  <a:pt x="145" y="102"/>
                  <a:pt x="145" y="102"/>
                  <a:pt x="145" y="102"/>
                </a:cubicBezTo>
                <a:cubicBezTo>
                  <a:pt x="146" y="104"/>
                  <a:pt x="146" y="106"/>
                  <a:pt x="145" y="108"/>
                </a:cubicBezTo>
                <a:lnTo>
                  <a:pt x="108" y="145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>
            <p:custDataLst>
              <p:tags r:id="rId6"/>
            </p:custDataLst>
          </p:nvPr>
        </p:nvSpPr>
        <p:spPr bwMode="auto">
          <a:xfrm>
            <a:off x="9550744" y="3909170"/>
            <a:ext cx="337468" cy="169975"/>
          </a:xfrm>
          <a:custGeom>
            <a:avLst/>
            <a:gdLst>
              <a:gd name="T0" fmla="*/ 104 w 115"/>
              <a:gd name="T1" fmla="*/ 12 h 58"/>
              <a:gd name="T2" fmla="*/ 114 w 115"/>
              <a:gd name="T3" fmla="*/ 21 h 58"/>
              <a:gd name="T4" fmla="*/ 114 w 115"/>
              <a:gd name="T5" fmla="*/ 27 h 58"/>
              <a:gd name="T6" fmla="*/ 84 w 115"/>
              <a:gd name="T7" fmla="*/ 57 h 58"/>
              <a:gd name="T8" fmla="*/ 78 w 115"/>
              <a:gd name="T9" fmla="*/ 57 h 58"/>
              <a:gd name="T10" fmla="*/ 23 w 115"/>
              <a:gd name="T11" fmla="*/ 2 h 58"/>
              <a:gd name="T12" fmla="*/ 18 w 115"/>
              <a:gd name="T13" fmla="*/ 2 h 58"/>
              <a:gd name="T14" fmla="*/ 0 w 115"/>
              <a:gd name="T15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8">
                <a:moveTo>
                  <a:pt x="104" y="12"/>
                </a:moveTo>
                <a:cubicBezTo>
                  <a:pt x="114" y="21"/>
                  <a:pt x="114" y="21"/>
                  <a:pt x="114" y="21"/>
                </a:cubicBezTo>
                <a:cubicBezTo>
                  <a:pt x="115" y="23"/>
                  <a:pt x="115" y="26"/>
                  <a:pt x="114" y="27"/>
                </a:cubicBezTo>
                <a:cubicBezTo>
                  <a:pt x="84" y="57"/>
                  <a:pt x="84" y="57"/>
                  <a:pt x="84" y="57"/>
                </a:cubicBezTo>
                <a:cubicBezTo>
                  <a:pt x="82" y="58"/>
                  <a:pt x="80" y="58"/>
                  <a:pt x="78" y="57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0"/>
                  <a:pt x="19" y="0"/>
                  <a:pt x="18" y="2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325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Freeform 7"/>
          <p:cNvSpPr/>
          <p:nvPr>
            <p:custDataLst>
              <p:tags r:id="rId7"/>
            </p:custDataLst>
          </p:nvPr>
        </p:nvSpPr>
        <p:spPr bwMode="auto">
          <a:xfrm>
            <a:off x="9406824" y="3937707"/>
            <a:ext cx="179901" cy="179900"/>
          </a:xfrm>
          <a:custGeom>
            <a:avLst/>
            <a:gdLst>
              <a:gd name="T0" fmla="*/ 24 w 61"/>
              <a:gd name="T1" fmla="*/ 60 h 61"/>
              <a:gd name="T2" fmla="*/ 18 w 61"/>
              <a:gd name="T3" fmla="*/ 60 h 61"/>
              <a:gd name="T4" fmla="*/ 1 w 61"/>
              <a:gd name="T5" fmla="*/ 42 h 61"/>
              <a:gd name="T6" fmla="*/ 1 w 61"/>
              <a:gd name="T7" fmla="*/ 37 h 61"/>
              <a:gd name="T8" fmla="*/ 36 w 61"/>
              <a:gd name="T9" fmla="*/ 2 h 61"/>
              <a:gd name="T10" fmla="*/ 42 w 61"/>
              <a:gd name="T11" fmla="*/ 2 h 61"/>
              <a:gd name="T12" fmla="*/ 59 w 61"/>
              <a:gd name="T13" fmla="*/ 19 h 61"/>
              <a:gd name="T14" fmla="*/ 59 w 61"/>
              <a:gd name="T15" fmla="*/ 25 h 61"/>
              <a:gd name="T16" fmla="*/ 24 w 61"/>
              <a:gd name="T17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1">
                <a:moveTo>
                  <a:pt x="24" y="60"/>
                </a:moveTo>
                <a:cubicBezTo>
                  <a:pt x="23" y="61"/>
                  <a:pt x="20" y="61"/>
                  <a:pt x="18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1"/>
                  <a:pt x="0" y="38"/>
                  <a:pt x="1" y="37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0" y="0"/>
                  <a:pt x="42" y="2"/>
                </a:cubicBezTo>
                <a:cubicBezTo>
                  <a:pt x="59" y="19"/>
                  <a:pt x="59" y="19"/>
                  <a:pt x="59" y="19"/>
                </a:cubicBezTo>
                <a:cubicBezTo>
                  <a:pt x="61" y="21"/>
                  <a:pt x="61" y="23"/>
                  <a:pt x="59" y="25"/>
                </a:cubicBezTo>
                <a:lnTo>
                  <a:pt x="24" y="60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9832382" y="3911652"/>
            <a:ext cx="68238" cy="68238"/>
          </a:xfrm>
          <a:prstGeom prst="line">
            <a:avLst/>
          </a:pr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Freeform 244"/>
          <p:cNvSpPr/>
          <p:nvPr>
            <p:custDataLst>
              <p:tags r:id="rId9"/>
            </p:custDataLst>
          </p:nvPr>
        </p:nvSpPr>
        <p:spPr bwMode="auto">
          <a:xfrm>
            <a:off x="5896547" y="3876915"/>
            <a:ext cx="469150" cy="216162"/>
          </a:xfrm>
          <a:custGeom>
            <a:avLst/>
            <a:gdLst>
              <a:gd name="T0" fmla="*/ 42 w 124"/>
              <a:gd name="T1" fmla="*/ 0 h 57"/>
              <a:gd name="T2" fmla="*/ 8 w 124"/>
              <a:gd name="T3" fmla="*/ 0 h 57"/>
              <a:gd name="T4" fmla="*/ 0 w 124"/>
              <a:gd name="T5" fmla="*/ 8 h 57"/>
              <a:gd name="T6" fmla="*/ 0 w 124"/>
              <a:gd name="T7" fmla="*/ 49 h 57"/>
              <a:gd name="T8" fmla="*/ 8 w 124"/>
              <a:gd name="T9" fmla="*/ 57 h 57"/>
              <a:gd name="T10" fmla="*/ 124 w 124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57">
                <a:moveTo>
                  <a:pt x="42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3"/>
                  <a:pt x="4" y="57"/>
                  <a:pt x="8" y="57"/>
                </a:cubicBezTo>
                <a:cubicBezTo>
                  <a:pt x="124" y="57"/>
                  <a:pt x="124" y="57"/>
                  <a:pt x="124" y="57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Freeform 245"/>
          <p:cNvSpPr/>
          <p:nvPr>
            <p:custDataLst>
              <p:tags r:id="rId10"/>
            </p:custDataLst>
          </p:nvPr>
        </p:nvSpPr>
        <p:spPr bwMode="auto">
          <a:xfrm>
            <a:off x="5949386" y="3619123"/>
            <a:ext cx="310631" cy="465948"/>
          </a:xfrm>
          <a:custGeom>
            <a:avLst/>
            <a:gdLst>
              <a:gd name="T0" fmla="*/ 80 w 82"/>
              <a:gd name="T1" fmla="*/ 40 h 123"/>
              <a:gd name="T2" fmla="*/ 44 w 82"/>
              <a:gd name="T3" fmla="*/ 3 h 123"/>
              <a:gd name="T4" fmla="*/ 32 w 82"/>
              <a:gd name="T5" fmla="*/ 3 h 123"/>
              <a:gd name="T6" fmla="*/ 3 w 82"/>
              <a:gd name="T7" fmla="*/ 32 h 123"/>
              <a:gd name="T8" fmla="*/ 3 w 82"/>
              <a:gd name="T9" fmla="*/ 44 h 123"/>
              <a:gd name="T10" fmla="*/ 82 w 82"/>
              <a:gd name="T11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123">
                <a:moveTo>
                  <a:pt x="80" y="40"/>
                </a:moveTo>
                <a:cubicBezTo>
                  <a:pt x="44" y="3"/>
                  <a:pt x="44" y="3"/>
                  <a:pt x="44" y="3"/>
                </a:cubicBezTo>
                <a:cubicBezTo>
                  <a:pt x="41" y="0"/>
                  <a:pt x="35" y="0"/>
                  <a:pt x="32" y="3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35"/>
                  <a:pt x="0" y="41"/>
                  <a:pt x="3" y="44"/>
                </a:cubicBezTo>
                <a:cubicBezTo>
                  <a:pt x="82" y="123"/>
                  <a:pt x="82" y="123"/>
                  <a:pt x="82" y="123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Freeform 246"/>
          <p:cNvSpPr/>
          <p:nvPr>
            <p:custDataLst>
              <p:tags r:id="rId11"/>
            </p:custDataLst>
          </p:nvPr>
        </p:nvSpPr>
        <p:spPr bwMode="auto">
          <a:xfrm>
            <a:off x="6252012" y="3607915"/>
            <a:ext cx="216161" cy="485162"/>
          </a:xfrm>
          <a:custGeom>
            <a:avLst/>
            <a:gdLst>
              <a:gd name="T0" fmla="*/ 49 w 57"/>
              <a:gd name="T1" fmla="*/ 128 h 128"/>
              <a:gd name="T2" fmla="*/ 57 w 57"/>
              <a:gd name="T3" fmla="*/ 120 h 128"/>
              <a:gd name="T4" fmla="*/ 57 w 57"/>
              <a:gd name="T5" fmla="*/ 8 h 128"/>
              <a:gd name="T6" fmla="*/ 49 w 57"/>
              <a:gd name="T7" fmla="*/ 0 h 128"/>
              <a:gd name="T8" fmla="*/ 8 w 57"/>
              <a:gd name="T9" fmla="*/ 0 h 128"/>
              <a:gd name="T10" fmla="*/ 0 w 57"/>
              <a:gd name="T11" fmla="*/ 8 h 128"/>
              <a:gd name="T12" fmla="*/ 0 w 57"/>
              <a:gd name="T13" fmla="*/ 120 h 128"/>
              <a:gd name="T14" fmla="*/ 8 w 57"/>
              <a:gd name="T15" fmla="*/ 128 h 128"/>
              <a:gd name="T16" fmla="*/ 49 w 57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128">
                <a:moveTo>
                  <a:pt x="49" y="128"/>
                </a:moveTo>
                <a:cubicBezTo>
                  <a:pt x="54" y="128"/>
                  <a:pt x="57" y="124"/>
                  <a:pt x="57" y="120"/>
                </a:cubicBezTo>
                <a:cubicBezTo>
                  <a:pt x="57" y="8"/>
                  <a:pt x="57" y="8"/>
                  <a:pt x="57" y="8"/>
                </a:cubicBezTo>
                <a:cubicBezTo>
                  <a:pt x="57" y="4"/>
                  <a:pt x="54" y="0"/>
                  <a:pt x="4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lnTo>
                  <a:pt x="49" y="128"/>
                </a:lnTo>
                <a:close/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Oval 24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96845" y="4017820"/>
            <a:ext cx="33626" cy="33626"/>
          </a:xfrm>
          <a:prstGeom prst="ellipse">
            <a:avLst/>
          </a:prstGeom>
          <a:solidFill>
            <a:srgbClr val="03595D"/>
          </a:solidFill>
          <a:ln w="9525">
            <a:solidFill>
              <a:srgbClr val="3498DB"/>
            </a:solidFill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13"/>
            </p:custDataLst>
          </p:nvPr>
        </p:nvCxnSpPr>
        <p:spPr>
          <a:xfrm>
            <a:off x="7931909" y="3051612"/>
            <a:ext cx="0" cy="327600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9" name="íṡḻîďé"/>
          <p:cNvSpPr txBox="1"/>
          <p:nvPr>
            <p:custDataLst>
              <p:tags r:id="rId14"/>
            </p:custDataLst>
          </p:nvPr>
        </p:nvSpPr>
        <p:spPr bwMode="auto">
          <a:xfrm>
            <a:off x="1149410" y="4370552"/>
            <a:ext cx="3124857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正常新鲜尿液呈淡黄色</a:t>
            </a:r>
            <a:endParaRPr lang="zh-CN" altLang="en-US" sz="2400" kern="0" spc="30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íṡḻîďé"/>
          <p:cNvSpPr txBox="1"/>
          <p:nvPr>
            <p:custDataLst>
              <p:tags r:id="rId15"/>
            </p:custDataLst>
          </p:nvPr>
        </p:nvSpPr>
        <p:spPr bwMode="auto">
          <a:xfrm>
            <a:off x="4576319" y="4514062"/>
            <a:ext cx="3139309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R="0" algn="ctr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1900" noProof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肉眼血尿</a:t>
            </a:r>
            <a:r>
              <a:rPr lang="zh-CN" altLang="en-US" sz="190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900" noProof="0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红色或棕色</a:t>
            </a:r>
            <a:r>
              <a:rPr lang="zh-CN" altLang="en-US" sz="190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见于泌</a:t>
            </a:r>
            <a:endParaRPr lang="zh-CN" altLang="en-US" sz="1900" noProof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ctr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190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尿系统结石、急性肾炎等</a:t>
            </a:r>
            <a:endParaRPr kumimoji="0" lang="zh-CN" altLang="en-US" sz="1900" b="1" kern="1200" cap="none" spc="0" normalizeH="0" baseline="0" noProof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1200" b="1" kern="1200" cap="none" spc="0" normalizeH="0" baseline="0" noProof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íṡḻîďé"/>
          <p:cNvSpPr txBox="1"/>
          <p:nvPr>
            <p:custDataLst>
              <p:tags r:id="rId16"/>
            </p:custDataLst>
          </p:nvPr>
        </p:nvSpPr>
        <p:spPr bwMode="auto">
          <a:xfrm>
            <a:off x="8018161" y="4432147"/>
            <a:ext cx="312485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R="0" algn="ctr" defTabSz="914400">
              <a:lnSpc>
                <a:spcPct val="95000"/>
              </a:lnSpc>
              <a:spcBef>
                <a:spcPts val="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noProof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血红蛋白尿 酱油色见于溶血</a:t>
            </a:r>
            <a:endParaRPr lang="zh-CN" altLang="en-US" sz="1900" noProof="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ctr" defTabSz="914400">
              <a:lnSpc>
                <a:spcPct val="95000"/>
              </a:lnSpc>
              <a:spcBef>
                <a:spcPts val="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noProof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患者</a:t>
            </a:r>
            <a:endParaRPr lang="zh-CN" altLang="en-US" sz="1900" noProof="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AutoShape 20" descr="正常尿"/>
          <p:cNvSpPr/>
          <p:nvPr>
            <p:custDataLst>
              <p:tags r:id="rId17"/>
            </p:custDataLst>
          </p:nvPr>
        </p:nvSpPr>
        <p:spPr>
          <a:xfrm>
            <a:off x="1495425" y="5085080"/>
            <a:ext cx="2263140" cy="1499235"/>
          </a:xfrm>
          <a:prstGeom prst="roundRect">
            <a:avLst>
              <a:gd name="adj" fmla="val 16667"/>
            </a:avLst>
          </a:prstGeom>
          <a:blipFill rotWithShape="1">
            <a:blip r:embed="rId18"/>
            <a:stretch>
              <a:fillRect/>
            </a:stretch>
          </a:blip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2277" name="AutoShape 5" descr="洗肉水"/>
          <p:cNvSpPr/>
          <p:nvPr>
            <p:custDataLst>
              <p:tags r:id="rId19"/>
            </p:custDataLst>
          </p:nvPr>
        </p:nvSpPr>
        <p:spPr>
          <a:xfrm>
            <a:off x="4968240" y="5148580"/>
            <a:ext cx="2364105" cy="1351915"/>
          </a:xfrm>
          <a:prstGeom prst="roundRect">
            <a:avLst>
              <a:gd name="adj" fmla="val 16667"/>
            </a:avLst>
          </a:prstGeom>
          <a:blipFill rotWithShape="1">
            <a:blip r:embed="rId20"/>
            <a:stretch>
              <a:fillRect/>
            </a:stretch>
          </a:blip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2283" name="AutoShape 11" descr="酱油"/>
          <p:cNvSpPr/>
          <p:nvPr>
            <p:custDataLst>
              <p:tags r:id="rId21"/>
            </p:custDataLst>
          </p:nvPr>
        </p:nvSpPr>
        <p:spPr>
          <a:xfrm>
            <a:off x="8428355" y="5134610"/>
            <a:ext cx="2379980" cy="1403350"/>
          </a:xfrm>
          <a:prstGeom prst="roundRect">
            <a:avLst>
              <a:gd name="adj" fmla="val 16667"/>
            </a:avLst>
          </a:prstGeom>
          <a:blipFill rotWithShape="1">
            <a:blip r:embed="rId22"/>
            <a:stretch>
              <a:fillRect/>
            </a:stretch>
          </a:blip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2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接连接符 1"/>
          <p:cNvCxnSpPr/>
          <p:nvPr/>
        </p:nvCxnSpPr>
        <p:spPr>
          <a:xfrm>
            <a:off x="27940" y="3571240"/>
            <a:ext cx="121437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95365" y="715645"/>
            <a:ext cx="0" cy="598043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3465" y="2060575"/>
            <a:ext cx="452120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algn="just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胆红素尿</a:t>
            </a:r>
            <a:r>
              <a:rPr kumimoji="0" lang="zh-CN" altLang="en-US" sz="20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2000" kern="1200" cap="none" spc="0" normalizeH="0" baseline="0" noProof="0" dirty="0" smtClean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黄褐色</a:t>
            </a:r>
            <a:endParaRPr kumimoji="0" lang="zh-CN" altLang="en-US" sz="2000" kern="1200" cap="none" spc="0" normalizeH="0" baseline="0" noProof="0" dirty="0" smtClean="0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algn="just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见于传染性肝炎、阻塞性黄疸患者</a:t>
            </a:r>
            <a:endParaRPr kumimoji="0" lang="zh-CN" altLang="en-US" sz="2000" kern="1200" cap="none" spc="0" normalizeH="0" baseline="0" noProof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4" descr="胆红素"/>
          <p:cNvSpPr/>
          <p:nvPr>
            <p:custDataLst>
              <p:tags r:id="rId2"/>
            </p:custDataLst>
          </p:nvPr>
        </p:nvSpPr>
        <p:spPr>
          <a:xfrm>
            <a:off x="7488555" y="1196340"/>
            <a:ext cx="2622550" cy="210312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5370" y="4869180"/>
            <a:ext cx="3446780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0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乳糜尿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rgbClr val="7D52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乳白色</a:t>
            </a:r>
            <a:endParaRPr lang="zh-CN" altLang="en-US" sz="2000" dirty="0">
              <a:solidFill>
                <a:srgbClr val="7D522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见于丝虫病患者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5" descr="乳糜"/>
          <p:cNvSpPr/>
          <p:nvPr>
            <p:custDataLst>
              <p:tags r:id="rId5"/>
            </p:custDataLst>
          </p:nvPr>
        </p:nvSpPr>
        <p:spPr>
          <a:xfrm>
            <a:off x="7536180" y="4067175"/>
            <a:ext cx="2623820" cy="2123440"/>
          </a:xfrm>
          <a:prstGeom prst="roundRect">
            <a:avLst>
              <a:gd name="adj" fmla="val 16667"/>
            </a:avLst>
          </a:prstGeom>
          <a:blipFill rotWithShape="1">
            <a:blip r:embed="rId6"/>
            <a:stretch>
              <a:fillRect/>
            </a:stretch>
          </a:blip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7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1424305"/>
            <a:ext cx="67284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800" b="1">
                <a:solidFill>
                  <a:srgbClr val="C00000"/>
                </a:solidFill>
                <a:latin typeface="+mn-lt"/>
                <a:ea typeface="+mn-lt"/>
                <a:cs typeface="+mn-lt"/>
                <a:sym typeface="+mn-ea"/>
              </a:rPr>
              <a:t>透明度：</a:t>
            </a: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正常新鲜尿液清澈透明，放置后可出现微量絮状沉淀物，系黏蛋白、核蛋白、盐类及上皮细胞凝结而成。蛋白尿不影响尿液的透明度，但振荡时可产生较多且不易消失的泡沫。新鲜尿液发生浑浊时见于以下情况。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①正常情况：尿液含有大量尿盐时，尿液冷却后可出现微量絮状沉淀物使尿液混浊，但加热、加酸或加碱后，尿盐溶解，尿液可重新变为清澈。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②异常情况：尿液中含有大量脓细胞、红细胞、上皮细胞、细菌或炎性渗出物时，排出的新鲜尿液即呈白色絮状混浊，此种尿液在加热、加酸或加碱后，其浑浊度不变，见于泌尿系统感染。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7392035" y="1772285"/>
            <a:ext cx="4271645" cy="393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441190" y="1484630"/>
            <a:ext cx="67284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800" b="1">
                <a:solidFill>
                  <a:srgbClr val="C00000"/>
                </a:solidFill>
                <a:latin typeface="+mn-lt"/>
                <a:ea typeface="+mn-lt"/>
                <a:cs typeface="+mn-lt"/>
                <a:sym typeface="+mn-ea"/>
              </a:rPr>
              <a:t>酸碱反应：</a:t>
            </a: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正常人尿液呈弱酸性，一般尿液 pH 值为 4.5～7.5，平均为 6。饮食的种类可影响尿液的酸碱性，如进食大量蔬菜时，尿液可呈碱性，进食大量肉类时，尿液可呈酸性。酸中毒患者的尿液可呈强酸性，严重呕吐患者的尿液可呈强碱性。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solidFill>
                  <a:srgbClr val="C00000"/>
                </a:solidFill>
                <a:latin typeface="+mn-lt"/>
                <a:ea typeface="+mn-lt"/>
                <a:cs typeface="+mn-lt"/>
                <a:sym typeface="+mn-ea"/>
              </a:rPr>
              <a:t>比重：</a:t>
            </a: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尿比重的高低主要取决于肾脏的浓缩功能。成人在正常情况下，尿比重波动于 1.015～1.025，一般尿比重与尿量成反比。若尿比重经常固定于 1.010 左右，提示肾功能严重障碍。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solidFill>
                  <a:srgbClr val="C00000"/>
                </a:solidFill>
                <a:latin typeface="+mn-lt"/>
                <a:ea typeface="+mn-lt"/>
                <a:cs typeface="+mn-lt"/>
                <a:sym typeface="+mn-ea"/>
              </a:rPr>
              <a:t>气味：</a:t>
            </a:r>
            <a:r>
              <a:rPr sz="180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正常尿液气味来自尿内的挥发性酸。尿液久置后，因尿素分解产生氨，故有氨臭味。当泌尿道有感染时新鲜尿也有氨臭味。糖尿病酮症酸中毒时，因尿中含有丙酮，故有烂苹果气味。</a:t>
            </a:r>
            <a:endParaRPr sz="180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696595" y="1557020"/>
            <a:ext cx="3382645" cy="410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29298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知识技能点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59155" y="2207895"/>
            <a:ext cx="925195" cy="8661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076450" y="225996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能准确列举影响排尿、排便的因素，说出粪便、尿液观察的主要内容。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59155" y="3288665"/>
            <a:ext cx="925195" cy="866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2076450" y="3340100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能为模拟患者实施导尿术，做到严格执行无菌操作、方法正确、动作规范、步骤有序、过程完整，体现对患者的人文关怀。</a:t>
            </a:r>
            <a:endParaRPr lang="zh-CN" altLang="en-US" sz="1800" spc="10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859155" y="4368800"/>
            <a:ext cx="925195" cy="8661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076450" y="4420870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spc="1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能运用所学知识实施各种灌肠术，做到态度认真、方法正确、解释合理、动作连贯、过程完整有序，体现对患者的人文关怀。</a:t>
            </a:r>
            <a:endParaRPr lang="zh-CN" altLang="en-US" sz="1800" spc="10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089025" y="4479290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89025" y="3398520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089025" y="2318385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9" name="AutoShape 5"/>
          <p:cNvSpPr>
            <a:spLocks noChangeArrowheads="1"/>
          </p:cNvSpPr>
          <p:nvPr/>
        </p:nvSpPr>
        <p:spPr bwMode="auto">
          <a:xfrm>
            <a:off x="1614170" y="2637155"/>
            <a:ext cx="1357200" cy="572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多尿</a:t>
            </a:r>
            <a:endParaRPr kumimoji="0" lang="zh-CN" altLang="en-US" sz="25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3430" name="AutoShape 6"/>
          <p:cNvSpPr>
            <a:spLocks noChangeArrowheads="1"/>
          </p:cNvSpPr>
          <p:nvPr/>
        </p:nvSpPr>
        <p:spPr bwMode="auto">
          <a:xfrm>
            <a:off x="1614170" y="3934725"/>
            <a:ext cx="1355725" cy="57277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少尿</a:t>
            </a:r>
            <a:endParaRPr kumimoji="0" lang="zh-CN" altLang="en-US" sz="25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3431" name="AutoShape 7"/>
          <p:cNvSpPr>
            <a:spLocks noChangeArrowheads="1"/>
          </p:cNvSpPr>
          <p:nvPr/>
        </p:nvSpPr>
        <p:spPr bwMode="auto">
          <a:xfrm>
            <a:off x="1614170" y="5232665"/>
            <a:ext cx="1355725" cy="57213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无尿</a:t>
            </a:r>
            <a:endParaRPr kumimoji="0" lang="zh-CN" altLang="en-US" sz="25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3433" name="Text Box 9"/>
          <p:cNvSpPr txBox="1"/>
          <p:nvPr/>
        </p:nvSpPr>
        <p:spPr>
          <a:xfrm>
            <a:off x="3336925" y="2204720"/>
            <a:ext cx="7777480" cy="119888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24h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尿量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2500ml</a:t>
            </a:r>
            <a:endParaRPr lang="en-US" altLang="zh-CN" sz="18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正常情况：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大量液体、妊娠等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异常情况：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糖尿病、尿崩症、肾衰竭等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434" name="Text Box 10"/>
          <p:cNvSpPr txBox="1"/>
          <p:nvPr/>
        </p:nvSpPr>
        <p:spPr>
          <a:xfrm>
            <a:off x="3336925" y="3620770"/>
            <a:ext cx="7776633" cy="119888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24h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尿量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400ml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1h&lt;17ml</a:t>
            </a:r>
            <a:endParaRPr lang="en-US" altLang="zh-CN" sz="18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发热、液体摄入过少、休克等体内循环不足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心脏、肾脏、肝脏功能衰竭等患者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435" name="Text Box 11"/>
          <p:cNvSpPr txBox="1"/>
          <p:nvPr/>
        </p:nvSpPr>
        <p:spPr>
          <a:xfrm>
            <a:off x="3336925" y="5036820"/>
            <a:ext cx="7776845" cy="119888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24h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尿量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100ml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12h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无尿者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严重血液循环不足、肾小球滤过率明显降低所致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严重休克、急性肾脏功能衰竭、药物中毒等患者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5109" name="矩形 175108"/>
          <p:cNvSpPr/>
          <p:nvPr>
            <p:custDataLst>
              <p:tags r:id="rId2"/>
            </p:custDataLst>
          </p:nvPr>
        </p:nvSpPr>
        <p:spPr>
          <a:xfrm>
            <a:off x="1698202" y="973032"/>
            <a:ext cx="2722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（三）异常排尿的评估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尿量异常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8)">
                                      <p:cBhvr>
                                        <p:cTn id="27" dur="1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 animBg="1"/>
      <p:bldP spid="103433" grpId="1" bldLvl="0" animBg="1"/>
      <p:bldP spid="103434" grpId="0" bldLvl="0" animBg="1"/>
      <p:bldP spid="103434" grpId="1" bldLvl="0" animBg="1"/>
      <p:bldP spid="103435" grpId="0" bldLvl="0" animBg="1"/>
      <p:bldP spid="103435" grpId="1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632162" y="5517092"/>
            <a:ext cx="1724400" cy="64080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6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尿失禁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454" name="AutoShape 6" descr="5%"/>
          <p:cNvSpPr>
            <a:spLocks noChangeArrowheads="1"/>
          </p:cNvSpPr>
          <p:nvPr/>
        </p:nvSpPr>
        <p:spPr bwMode="auto">
          <a:xfrm>
            <a:off x="1632537" y="4082415"/>
            <a:ext cx="1724025" cy="64008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6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尿潴留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632162" y="2563284"/>
            <a:ext cx="1724400" cy="640800"/>
          </a:xfrm>
          <a:prstGeom prst="roundRect">
            <a:avLst>
              <a:gd name="adj" fmla="val 16667"/>
            </a:avLst>
          </a:prstGeom>
          <a:pattFill prst="pct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 algn="ctr">
              <a:buClr>
                <a:srgbClr val="6600CC"/>
              </a:buClr>
              <a:buSzTx/>
              <a:buFont typeface="Wingdings" panose="05000000000000000000" pitchFamily="2" charset="2"/>
              <a:defRPr/>
            </a:pPr>
            <a:r>
              <a:rPr lang="zh-CN" altLang="en-US" sz="2000" b="1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膀胱刺激征</a:t>
            </a:r>
            <a:endParaRPr lang="zh-CN" altLang="en-US" sz="2000" b="1" noProof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456" name="Text Box 8"/>
          <p:cNvSpPr txBox="1"/>
          <p:nvPr/>
        </p:nvSpPr>
        <p:spPr>
          <a:xfrm>
            <a:off x="3671570" y="5185410"/>
            <a:ext cx="7778750" cy="132207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排尿失去意识控制或不受意识控制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尿液不自主地流出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分类：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真性尿失禁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膀胱处于空虚状态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假性尿失禁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充溢性尿失禁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压力性尿失禁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多见于中老年妇女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457" name="Text Box 9"/>
          <p:cNvSpPr txBox="1"/>
          <p:nvPr/>
        </p:nvSpPr>
        <p:spPr>
          <a:xfrm>
            <a:off x="3671359" y="3648710"/>
            <a:ext cx="7778751" cy="132207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尿液大量存留于膀胱内不能自主地排出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分类：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机械性梗阻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泌尿系统梗阻性病变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动力性梗阻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中枢神经性病变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其他原因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多见于不适应环境的改变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458" name="Text Box 10"/>
          <p:cNvSpPr txBox="1"/>
          <p:nvPr/>
        </p:nvSpPr>
        <p:spPr>
          <a:xfrm>
            <a:off x="3671570" y="1865630"/>
            <a:ext cx="7779385" cy="156845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主要表现为</a:t>
            </a: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尿频、尿急、尿痛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分类：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尿频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：单位时间内排尿次数增多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尿急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患者突然有尿意，不能控制需要立即排尿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尿痛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排尿时膀胱区及尿道产生疼痛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膀胱及尿道感染和机械性刺激</a:t>
            </a:r>
            <a:endParaRPr lang="zh-CN" altLang="en-US" sz="16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2430" y="765175"/>
            <a:ext cx="9682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（三）异常排尿的评估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尿量异常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二、排尿活动的评估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 bldLvl="0" animBg="1"/>
      <p:bldP spid="104456" grpId="1" bldLvl="0" animBg="1"/>
      <p:bldP spid="104457" grpId="0" bldLvl="0" animBg="1"/>
      <p:bldP spid="104457" grpId="1" bldLvl="0" animBg="1"/>
      <p:bldP spid="104458" grpId="0" bldLvl="0" animBg="1"/>
      <p:bldP spid="104458" grpId="1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9" name="Rectangle 5"/>
          <p:cNvSpPr/>
          <p:nvPr/>
        </p:nvSpPr>
        <p:spPr>
          <a:xfrm>
            <a:off x="6096000" y="1628775"/>
            <a:ext cx="5971540" cy="41986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心理护理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提供隐蔽的排尿环境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调整体位和姿势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利用条件反射诱导排尿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热敷、按摩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健康教育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必要时根据医嘱肌内注射氯化卡巴胆碱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经上述处理仍不能解除尿潴留时，可采用导尿术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8660" name="Picture 6" descr="20060115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780665"/>
            <a:ext cx="3832225" cy="2909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7715" y="1196975"/>
            <a:ext cx="609600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（一）尿潴留患者的护理</a:t>
            </a:r>
            <a:endParaRPr lang="zh-CN" altLang="en-US" sz="25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6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三、异常排尿的护理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4" name="Rectangle 6"/>
          <p:cNvSpPr/>
          <p:nvPr/>
        </p:nvSpPr>
        <p:spPr>
          <a:xfrm>
            <a:off x="5304155" y="2564765"/>
            <a:ext cx="6049645" cy="27108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心理护理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皮肤护理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外部引流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重建正常排尿功能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留置导尿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0F6FC6"/>
              </a:buClr>
              <a:buSzPct val="110000"/>
              <a:buFont typeface="Wingdings" panose="05000000000000000000" charset="0"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9685" name="Picture 7" descr="200610071441179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348865"/>
            <a:ext cx="3623945" cy="3758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11225" y="1196975"/>
            <a:ext cx="609600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buClr>
                <a:srgbClr val="6600CC"/>
              </a:buClr>
              <a:buFont typeface="Wingdings" panose="05000000000000000000" pitchFamily="2" charset="2"/>
            </a:pPr>
            <a:r>
              <a:rPr lang="zh-CN" altLang="en-US" sz="25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（一）尿潴留患者的护理</a:t>
            </a:r>
            <a:endParaRPr lang="zh-CN" altLang="en-US" sz="25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6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三、异常排尿的护理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22" name="Text Box 6"/>
          <p:cNvSpPr txBox="1"/>
          <p:nvPr/>
        </p:nvSpPr>
        <p:spPr>
          <a:xfrm>
            <a:off x="3431540" y="1988185"/>
            <a:ext cx="7228840" cy="36830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在严格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无菌操作</a:t>
            </a: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</a:t>
            </a:r>
            <a:r>
              <a:rPr lang="en-US" altLang="zh-CN" sz="1800" b="1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用无菌导尿管经尿道插入膀胱引流出尿液的方法</a:t>
            </a:r>
            <a:endParaRPr lang="zh-CN" altLang="en-US" sz="18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3503930" y="2850515"/>
            <a:ext cx="6933565" cy="1087755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18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尿潴留</a:t>
            </a: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患者放出尿液</a:t>
            </a:r>
            <a:r>
              <a:rPr lang="en-US" altLang="zh-CN" sz="1800" b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减轻痛苦</a:t>
            </a:r>
            <a:endParaRPr lang="zh-CN" altLang="en-US" sz="1800" b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协助</a:t>
            </a:r>
            <a:r>
              <a:rPr lang="zh-CN" altLang="en-US" sz="18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临床诊断</a:t>
            </a: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，如取中段尿标本做细菌培养等</a:t>
            </a:r>
            <a:endParaRPr lang="zh-CN" altLang="en-US" sz="1800" b="1" dirty="0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18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膀胱癌</a:t>
            </a:r>
            <a:r>
              <a:rPr lang="zh-CN" altLang="en-US" sz="1800" b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患者进行化疗</a:t>
            </a:r>
            <a:endParaRPr lang="zh-CN" altLang="en-US" sz="1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1624" name="AutoShape 8"/>
          <p:cNvSpPr>
            <a:spLocks noChangeArrowheads="1"/>
          </p:cNvSpPr>
          <p:nvPr/>
        </p:nvSpPr>
        <p:spPr bwMode="auto">
          <a:xfrm>
            <a:off x="1847850" y="1951990"/>
            <a:ext cx="1368000" cy="486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定义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1882140" y="3210983"/>
            <a:ext cx="1368000" cy="486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目的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1626" name="AutoShape 10"/>
          <p:cNvSpPr>
            <a:spLocks noChangeArrowheads="1"/>
          </p:cNvSpPr>
          <p:nvPr/>
        </p:nvSpPr>
        <p:spPr bwMode="auto">
          <a:xfrm>
            <a:off x="1882140" y="5152390"/>
            <a:ext cx="1369060" cy="48450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1627" name="AutoShape 11"/>
          <p:cNvSpPr/>
          <p:nvPr/>
        </p:nvSpPr>
        <p:spPr>
          <a:xfrm>
            <a:off x="3575050" y="4462780"/>
            <a:ext cx="171450" cy="1628775"/>
          </a:xfrm>
          <a:prstGeom prst="leftBracket">
            <a:avLst>
              <a:gd name="adj" fmla="val 150000"/>
            </a:avLst>
          </a:prstGeom>
          <a:noFill/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8" name="Text Box 12"/>
          <p:cNvSpPr txBox="1"/>
          <p:nvPr/>
        </p:nvSpPr>
        <p:spPr>
          <a:xfrm>
            <a:off x="3888317" y="5061797"/>
            <a:ext cx="2321983" cy="50673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实施步骤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629" name="Text Box 13">
            <a:hlinkClick r:id="" action="ppaction://noaction"/>
          </p:cNvPr>
          <p:cNvSpPr txBox="1"/>
          <p:nvPr/>
        </p:nvSpPr>
        <p:spPr>
          <a:xfrm>
            <a:off x="3888317" y="5713095"/>
            <a:ext cx="2336800" cy="50673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注意事项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633" name="Text Box 17">
            <a:hlinkClick r:id="" action="ppaction://noaction"/>
          </p:cNvPr>
          <p:cNvSpPr txBox="1"/>
          <p:nvPr/>
        </p:nvSpPr>
        <p:spPr>
          <a:xfrm>
            <a:off x="3888317" y="4389967"/>
            <a:ext cx="2321983" cy="50673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634" name="Text Box 18"/>
          <p:cNvSpPr txBox="1"/>
          <p:nvPr/>
        </p:nvSpPr>
        <p:spPr>
          <a:xfrm>
            <a:off x="7512686" y="4797425"/>
            <a:ext cx="2925233" cy="75565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女患者导尿</a:t>
            </a:r>
            <a:endParaRPr lang="zh-CN" altLang="en-US" sz="18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男患者导尿</a:t>
            </a:r>
            <a:endParaRPr lang="zh-CN" altLang="en-US" sz="18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635" name="AutoShape 19"/>
          <p:cNvSpPr/>
          <p:nvPr/>
        </p:nvSpPr>
        <p:spPr>
          <a:xfrm>
            <a:off x="6361219" y="5087409"/>
            <a:ext cx="863600" cy="478367"/>
          </a:xfrm>
          <a:prstGeom prst="rightArrow">
            <a:avLst>
              <a:gd name="adj1" fmla="val 50000"/>
              <a:gd name="adj2" fmla="val 45132"/>
            </a:avLst>
          </a:prstGeom>
          <a:solidFill>
            <a:srgbClr val="00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Font typeface="Wingdings" panose="05000000000000000000" pitchFamily="2" charset="2"/>
            </a:pP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8630" y="1052830"/>
            <a:ext cx="88557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（一）一次性导尿术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11623" grpId="0" bldLvl="0" animBg="1"/>
      <p:bldP spid="111627" grpId="0" bldLvl="0" animBg="1"/>
      <p:bldP spid="111628" grpId="0" bldLvl="0" animBg="1"/>
      <p:bldP spid="111629" grpId="0" bldLvl="0" animBg="1"/>
      <p:bldP spid="111633" grpId="0" bldLvl="0" animBg="1"/>
      <p:bldP spid="111634" grpId="0" bldLvl="0" animBg="1"/>
      <p:bldP spid="11163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3778" name="Group 2"/>
          <p:cNvGrpSpPr/>
          <p:nvPr/>
        </p:nvGrpSpPr>
        <p:grpSpPr>
          <a:xfrm>
            <a:off x="1991360" y="1844675"/>
            <a:ext cx="8206105" cy="4747895"/>
            <a:chOff x="294" y="1001"/>
            <a:chExt cx="4554" cy="2611"/>
          </a:xfrm>
        </p:grpSpPr>
        <p:sp>
          <p:nvSpPr>
            <p:cNvPr id="203779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780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781" name="Text Box 46"/>
            <p:cNvSpPr txBox="1"/>
            <p:nvPr/>
          </p:nvSpPr>
          <p:spPr>
            <a:xfrm>
              <a:off x="2697" y="1074"/>
              <a:ext cx="471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3782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203783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3784" name="Text Box 14"/>
              <p:cNvSpPr txBox="1"/>
              <p:nvPr/>
            </p:nvSpPr>
            <p:spPr>
              <a:xfrm>
                <a:off x="444" y="844"/>
                <a:ext cx="485" cy="4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3785" name="Group 9"/>
            <p:cNvGrpSpPr/>
            <p:nvPr/>
          </p:nvGrpSpPr>
          <p:grpSpPr>
            <a:xfrm>
              <a:off x="976" y="1019"/>
              <a:ext cx="3584" cy="583"/>
              <a:chOff x="976" y="799"/>
              <a:chExt cx="3584" cy="583"/>
            </a:xfrm>
          </p:grpSpPr>
          <p:sp>
            <p:nvSpPr>
              <p:cNvPr id="203786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3787" name="Group 11"/>
              <p:cNvGrpSpPr/>
              <p:nvPr/>
            </p:nvGrpSpPr>
            <p:grpSpPr>
              <a:xfrm>
                <a:off x="976" y="834"/>
                <a:ext cx="3584" cy="432"/>
                <a:chOff x="976" y="799"/>
                <a:chExt cx="3584" cy="432"/>
              </a:xfrm>
            </p:grpSpPr>
            <p:grpSp>
              <p:nvGrpSpPr>
                <p:cNvPr id="203788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203789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3790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87471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87472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03793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203794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3795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8747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87477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03798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203799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3800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87481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87482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03803" name="Text Box 32"/>
                <p:cNvSpPr txBox="1"/>
                <p:nvPr/>
              </p:nvSpPr>
              <p:spPr>
                <a:xfrm>
                  <a:off x="1519" y="799"/>
                  <a:ext cx="485" cy="4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3804" name="Text Box 62"/>
                <p:cNvSpPr txBox="1"/>
                <p:nvPr/>
              </p:nvSpPr>
              <p:spPr>
                <a:xfrm>
                  <a:off x="4076" y="799"/>
                  <a:ext cx="484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3805" name="AutoShape 35"/>
            <p:cNvSpPr/>
            <p:nvPr/>
          </p:nvSpPr>
          <p:spPr>
            <a:xfrm>
              <a:off x="294" y="1812"/>
              <a:ext cx="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806" name="AutoShape 36"/>
            <p:cNvSpPr/>
            <p:nvPr/>
          </p:nvSpPr>
          <p:spPr>
            <a:xfrm>
              <a:off x="315" y="1817"/>
              <a:ext cx="799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807" name="AutoShape 46"/>
            <p:cNvSpPr/>
            <p:nvPr/>
          </p:nvSpPr>
          <p:spPr>
            <a:xfrm>
              <a:off x="1292" y="1798"/>
              <a:ext cx="81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808" name="AutoShape 47"/>
            <p:cNvSpPr/>
            <p:nvPr/>
          </p:nvSpPr>
          <p:spPr>
            <a:xfrm>
              <a:off x="1304" y="1803"/>
              <a:ext cx="79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经护士指导，了解导尿的目的、过程及配合操作的方法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3809" name="AutoShape 54"/>
            <p:cNvSpPr/>
            <p:nvPr/>
          </p:nvSpPr>
          <p:spPr>
            <a:xfrm>
              <a:off x="2160" y="1776"/>
              <a:ext cx="1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810" name="AutoShape 55"/>
            <p:cNvSpPr/>
            <p:nvPr/>
          </p:nvSpPr>
          <p:spPr>
            <a:xfrm>
              <a:off x="2188" y="1781"/>
              <a:ext cx="1769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（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）导尿包</a:t>
              </a:r>
              <a:endParaRPr lang="zh-CN" altLang="en-US" sz="1800" b="1" dirty="0">
                <a:solidFill>
                  <a:srgbClr val="CC6600"/>
                </a:solidFill>
                <a:latin typeface="+mn-lt"/>
                <a:ea typeface="+mn-lt"/>
                <a:cs typeface="+mn-lt"/>
              </a:endParaRPr>
            </a:p>
            <a:p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（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2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）其他用物：弯盘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个，治疗碗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个，小镊子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把，清洁手套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副，消毒液（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0.05%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碘伏等）、无菌手套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副、备用导尿管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根、橡胶单和治疗巾各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块、大毛巾、无菌持物钳及容器、便盆和便盆巾、屏风；男患者另加无菌纱布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2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～</a:t>
              </a:r>
              <a:r>
                <a:rPr lang="en-US" altLang="zh-CN" sz="1800" b="1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3</a:t>
              </a:r>
              <a:r>
                <a:rPr lang="zh-CN" altLang="en-US" sz="1800" b="1" dirty="0">
                  <a:solidFill>
                    <a:srgbClr val="CC6600"/>
                  </a:solidFill>
                  <a:latin typeface="+mn-lt"/>
                  <a:ea typeface="+mn-lt"/>
                  <a:cs typeface="+mn-lt"/>
                </a:rPr>
                <a:t>块。</a:t>
              </a:r>
              <a:endParaRPr lang="zh-CN" altLang="en-US" sz="1800" b="1" dirty="0">
                <a:solidFill>
                  <a:srgbClr val="CC66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203811" name="AutoShape 67"/>
            <p:cNvSpPr/>
            <p:nvPr/>
          </p:nvSpPr>
          <p:spPr>
            <a:xfrm>
              <a:off x="4025" y="1752"/>
              <a:ext cx="82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3812" name="AutoShape 68"/>
            <p:cNvSpPr/>
            <p:nvPr/>
          </p:nvSpPr>
          <p:spPr>
            <a:xfrm>
              <a:off x="4050" y="1757"/>
              <a:ext cx="798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>
                <a:spcBef>
                  <a:spcPct val="20000"/>
                </a:spcBef>
              </a:pP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两人以上病房用屏风或隔帘遮挡；酌情关闭门窗，调节室温；采光充足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ctr"/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03813" name="Rectangle 37"/>
          <p:cNvSpPr/>
          <p:nvPr/>
        </p:nvSpPr>
        <p:spPr>
          <a:xfrm>
            <a:off x="479425" y="764540"/>
            <a:ext cx="10972800" cy="6496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一次性导尿术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操作前准备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3" name="AutoShape 3"/>
          <p:cNvSpPr/>
          <p:nvPr/>
        </p:nvSpPr>
        <p:spPr>
          <a:xfrm>
            <a:off x="5629910" y="6021070"/>
            <a:ext cx="932180" cy="635000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下页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484" name="Rectangle 4"/>
          <p:cNvSpPr/>
          <p:nvPr/>
        </p:nvSpPr>
        <p:spPr>
          <a:xfrm>
            <a:off x="7010400" y="5054600"/>
            <a:ext cx="4470400" cy="16033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弯盘置于会阴处、治疗碗置弯盘后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戴清洁手套，右手持小镊子夹消毒棉球消毒阴阜、大阴唇，接着以戴手套的手分开大阴唇，消毒小阴唇和尿道口；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8485" name="Rectangle 5"/>
          <p:cNvSpPr/>
          <p:nvPr/>
        </p:nvSpPr>
        <p:spPr>
          <a:xfrm>
            <a:off x="406400" y="2819400"/>
            <a:ext cx="3657600" cy="296354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护士站在患者一侧，放便盆于同侧床尾床旁椅，打开便盆巾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松开床尾盖被，帮助患者脱去对侧裤腿，盖在近侧腿部，并盖上浴巾，对侧腿用盖被遮盖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患者取仰卧屈膝位，双腿略向外展，暴露外阴，臀下垫橡胶单和治疗巾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04806" name="Group 6"/>
          <p:cNvGrpSpPr/>
          <p:nvPr/>
        </p:nvGrpSpPr>
        <p:grpSpPr>
          <a:xfrm>
            <a:off x="5102225" y="1347470"/>
            <a:ext cx="1907540" cy="4690745"/>
            <a:chOff x="1920" y="528"/>
            <a:chExt cx="1392" cy="3168"/>
          </a:xfrm>
        </p:grpSpPr>
        <p:sp>
          <p:nvSpPr>
            <p:cNvPr id="204807" name="Rectangle 7"/>
            <p:cNvSpPr/>
            <p:nvPr/>
          </p:nvSpPr>
          <p:spPr>
            <a:xfrm>
              <a:off x="2112" y="52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评估患者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08" name="Rectangle 8"/>
            <p:cNvSpPr/>
            <p:nvPr/>
          </p:nvSpPr>
          <p:spPr>
            <a:xfrm>
              <a:off x="2160" y="105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准备用物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09" name="Rectangle 9"/>
            <p:cNvSpPr/>
            <p:nvPr/>
          </p:nvSpPr>
          <p:spPr>
            <a:xfrm>
              <a:off x="2160" y="158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核对解释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10" name="Rectangle 10"/>
            <p:cNvSpPr/>
            <p:nvPr/>
          </p:nvSpPr>
          <p:spPr>
            <a:xfrm>
              <a:off x="2160" y="26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准备患者 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4811" name="Rectangle 11"/>
            <p:cNvSpPr/>
            <p:nvPr/>
          </p:nvSpPr>
          <p:spPr>
            <a:xfrm>
              <a:off x="2160" y="211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准备环境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12" name="AutoShape 12"/>
            <p:cNvSpPr/>
            <p:nvPr/>
          </p:nvSpPr>
          <p:spPr>
            <a:xfrm>
              <a:off x="2448" y="1344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3" name="AutoShape 13"/>
            <p:cNvSpPr/>
            <p:nvPr/>
          </p:nvSpPr>
          <p:spPr>
            <a:xfrm>
              <a:off x="2448" y="816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4" name="AutoShape 14"/>
            <p:cNvSpPr/>
            <p:nvPr/>
          </p:nvSpPr>
          <p:spPr>
            <a:xfrm>
              <a:off x="2496" y="1872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5" name="AutoShape 15"/>
            <p:cNvSpPr/>
            <p:nvPr/>
          </p:nvSpPr>
          <p:spPr>
            <a:xfrm>
              <a:off x="2496" y="3456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6" name="AutoShape 16"/>
            <p:cNvSpPr/>
            <p:nvPr/>
          </p:nvSpPr>
          <p:spPr>
            <a:xfrm>
              <a:off x="2496" y="29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7" name="AutoShape 17"/>
            <p:cNvSpPr/>
            <p:nvPr/>
          </p:nvSpPr>
          <p:spPr>
            <a:xfrm>
              <a:off x="2496" y="240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4818" name="Rectangle 18"/>
            <p:cNvSpPr/>
            <p:nvPr/>
          </p:nvSpPr>
          <p:spPr>
            <a:xfrm>
              <a:off x="2160" y="31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初步消毒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19" name="Line 19"/>
            <p:cNvSpPr/>
            <p:nvPr/>
          </p:nvSpPr>
          <p:spPr>
            <a:xfrm>
              <a:off x="1920" y="2784"/>
              <a:ext cx="24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820" name="Line 20"/>
            <p:cNvSpPr/>
            <p:nvPr/>
          </p:nvSpPr>
          <p:spPr>
            <a:xfrm>
              <a:off x="3072" y="3312"/>
              <a:ext cx="24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821" name="Line 21"/>
            <p:cNvSpPr/>
            <p:nvPr/>
          </p:nvSpPr>
          <p:spPr>
            <a:xfrm>
              <a:off x="3072" y="2256"/>
              <a:ext cx="24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88502" name="Rectangle 22"/>
          <p:cNvSpPr/>
          <p:nvPr/>
        </p:nvSpPr>
        <p:spPr>
          <a:xfrm>
            <a:off x="7010400" y="2311400"/>
            <a:ext cx="3251200" cy="25400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135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2135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弯盘置于会阴处、治疗碗置弯盘后</a:t>
            </a:r>
            <a:endParaRPr lang="zh-CN" altLang="en-US" sz="2135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135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2135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戴清洁手套，右手持小镊子夹消毒棉球消毒阴阜、大阴唇，接着以戴手套的手分开大阴唇，消毒小阴唇和尿道口；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3" name="Picture 23" descr="IMG_09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0" y="2413000"/>
            <a:ext cx="3048000" cy="2321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56230" y="692150"/>
            <a:ext cx="609600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女患者导尿术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操作规程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8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8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484" grpId="0" bldLvl="0" animBg="1"/>
      <p:bldP spid="788485" grpId="0" bldLvl="0" animBg="1"/>
      <p:bldP spid="788502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835660"/>
            <a:ext cx="10972800" cy="580390"/>
          </a:xfrm>
        </p:spPr>
        <p:txBody>
          <a:bodyPr vert="horz" wrap="square" lIns="121920" tIns="60960" rIns="121920" bIns="60960" anchor="ctr" anchorCtr="0">
            <a:normAutofit/>
          </a:bodyPr>
          <a:p>
            <a:pPr algn="ctr" eaLnBrk="1" hangingPunct="1"/>
            <a:r>
              <a:rPr lang="zh-CN" altLang="en-US" sz="2780" b="1" dirty="0">
                <a:solidFill>
                  <a:srgbClr val="CC6600"/>
                </a:solidFill>
              </a:rPr>
              <a:t>女患者导尿术</a:t>
            </a:r>
            <a:r>
              <a:rPr lang="en-US" altLang="zh-CN" sz="2780" b="1">
                <a:solidFill>
                  <a:srgbClr val="CC6600"/>
                </a:solidFill>
              </a:rPr>
              <a:t>—</a:t>
            </a:r>
            <a:r>
              <a:rPr lang="zh-CN" altLang="en-US" sz="2780" b="1" dirty="0">
                <a:solidFill>
                  <a:srgbClr val="CC6600"/>
                </a:solidFill>
              </a:rPr>
              <a:t>操作规程</a:t>
            </a:r>
            <a:endParaRPr lang="zh-CN" altLang="en-US" sz="2780" b="1" dirty="0">
              <a:solidFill>
                <a:srgbClr val="CC6600"/>
              </a:solidFill>
            </a:endParaRPr>
          </a:p>
        </p:txBody>
      </p:sp>
      <p:grpSp>
        <p:nvGrpSpPr>
          <p:cNvPr id="206851" name="Group 3"/>
          <p:cNvGrpSpPr/>
          <p:nvPr/>
        </p:nvGrpSpPr>
        <p:grpSpPr>
          <a:xfrm>
            <a:off x="4673600" y="1421130"/>
            <a:ext cx="1930400" cy="3962400"/>
            <a:chOff x="2256" y="816"/>
            <a:chExt cx="912" cy="1872"/>
          </a:xfrm>
        </p:grpSpPr>
        <p:sp>
          <p:nvSpPr>
            <p:cNvPr id="206852" name="Rectangle 4"/>
            <p:cNvSpPr/>
            <p:nvPr/>
          </p:nvSpPr>
          <p:spPr>
            <a:xfrm>
              <a:off x="2256" y="81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开包倒液 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6853" name="Rectangle 5"/>
            <p:cNvSpPr/>
            <p:nvPr/>
          </p:nvSpPr>
          <p:spPr>
            <a:xfrm>
              <a:off x="2256" y="134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铺巾润管 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6854" name="Rectangle 6"/>
            <p:cNvSpPr/>
            <p:nvPr/>
          </p:nvSpPr>
          <p:spPr>
            <a:xfrm>
              <a:off x="2256" y="240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插管导尿 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6855" name="Rectangle 7"/>
            <p:cNvSpPr/>
            <p:nvPr/>
          </p:nvSpPr>
          <p:spPr>
            <a:xfrm>
              <a:off x="2256" y="187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再次 消毒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6856" name="AutoShape 8"/>
            <p:cNvSpPr/>
            <p:nvPr/>
          </p:nvSpPr>
          <p:spPr>
            <a:xfrm>
              <a:off x="2544" y="1104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6857" name="AutoShape 9"/>
            <p:cNvSpPr/>
            <p:nvPr/>
          </p:nvSpPr>
          <p:spPr>
            <a:xfrm>
              <a:off x="2544" y="1632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6858" name="AutoShape 10"/>
            <p:cNvSpPr/>
            <p:nvPr/>
          </p:nvSpPr>
          <p:spPr>
            <a:xfrm>
              <a:off x="2592" y="216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90539" name="Rectangle 11"/>
          <p:cNvSpPr/>
          <p:nvPr/>
        </p:nvSpPr>
        <p:spPr>
          <a:xfrm>
            <a:off x="7112000" y="3148330"/>
            <a:ext cx="4203065" cy="186245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小药杯置于外阴处，左手拇指、示指分开并固定小阴唇，右手持无菌小镊子夹消毒棉球，分别消毒尿道口、小阴唇两侧内侧壁、尿道口。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6860" name="Line 12"/>
          <p:cNvSpPr/>
          <p:nvPr/>
        </p:nvSpPr>
        <p:spPr>
          <a:xfrm>
            <a:off x="6604000" y="396113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861" name="Line 13"/>
          <p:cNvSpPr/>
          <p:nvPr/>
        </p:nvSpPr>
        <p:spPr>
          <a:xfrm>
            <a:off x="4165600" y="507873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90542" name="Rectangle 14"/>
          <p:cNvSpPr/>
          <p:nvPr/>
        </p:nvSpPr>
        <p:spPr>
          <a:xfrm>
            <a:off x="695960" y="3931285"/>
            <a:ext cx="3566160" cy="240093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左手继续固定小阴唇，右手将无菌弯盘置于洞巾旁，嘱患者张口呼吸，用另一血管钳夹持导尿管对准尿道口轻轻插入尿道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4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6cm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，见尿液流出再插入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1cm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左右，松开固定小阴唇的手，下移固定导尿管，将尿液引入弯盘内。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06863" name="AutoShape 15"/>
          <p:cNvSpPr/>
          <p:nvPr/>
        </p:nvSpPr>
        <p:spPr>
          <a:xfrm>
            <a:off x="5283200" y="5383530"/>
            <a:ext cx="508000" cy="508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6D6C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6864" name="AutoShape 16"/>
          <p:cNvSpPr/>
          <p:nvPr/>
        </p:nvSpPr>
        <p:spPr>
          <a:xfrm>
            <a:off x="5102225" y="5891530"/>
            <a:ext cx="958215" cy="692785"/>
          </a:xfrm>
          <a:prstGeom prst="flowChartMerg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下页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90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0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90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9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0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0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05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9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0539" grpId="0" bldLvl="0" animBg="1"/>
      <p:bldP spid="790542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2351405" y="981075"/>
            <a:ext cx="7518400" cy="490220"/>
          </a:xfrm>
        </p:spPr>
        <p:txBody>
          <a:bodyPr vert="horz" wrap="square" lIns="121920" tIns="60960" rIns="121920" bIns="60960" anchor="ctr" anchorCtr="0">
            <a:normAutofit fontScale="90000"/>
          </a:bodyPr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</a:rPr>
              <a:t>女患者导尿术</a:t>
            </a:r>
            <a:r>
              <a:rPr lang="en-US" altLang="zh-CN" sz="2500" b="1">
                <a:solidFill>
                  <a:srgbClr val="CC6600"/>
                </a:solidFill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</a:rPr>
              <a:t>操作规程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grpSp>
        <p:nvGrpSpPr>
          <p:cNvPr id="207875" name="Group 3"/>
          <p:cNvGrpSpPr/>
          <p:nvPr/>
        </p:nvGrpSpPr>
        <p:grpSpPr>
          <a:xfrm>
            <a:off x="4927600" y="1678305"/>
            <a:ext cx="1779905" cy="4697095"/>
            <a:chOff x="2112" y="960"/>
            <a:chExt cx="960" cy="2400"/>
          </a:xfrm>
        </p:grpSpPr>
        <p:sp>
          <p:nvSpPr>
            <p:cNvPr id="207876" name="Rectangle 4"/>
            <p:cNvSpPr/>
            <p:nvPr/>
          </p:nvSpPr>
          <p:spPr>
            <a:xfrm>
              <a:off x="2112" y="96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继续放尿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877" name="Rectangle 5"/>
            <p:cNvSpPr/>
            <p:nvPr/>
          </p:nvSpPr>
          <p:spPr>
            <a:xfrm>
              <a:off x="2160" y="148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留取标本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878" name="Rectangle 6"/>
            <p:cNvSpPr/>
            <p:nvPr/>
          </p:nvSpPr>
          <p:spPr>
            <a:xfrm>
              <a:off x="2160" y="201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拔导尿管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879" name="Rectangle 7"/>
            <p:cNvSpPr/>
            <p:nvPr/>
          </p:nvSpPr>
          <p:spPr>
            <a:xfrm>
              <a:off x="2160" y="307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洗手记录 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7880" name="Rectangle 8"/>
            <p:cNvSpPr/>
            <p:nvPr/>
          </p:nvSpPr>
          <p:spPr>
            <a:xfrm>
              <a:off x="2160" y="254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整理用物</a:t>
              </a:r>
              <a:endPara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881" name="AutoShape 9"/>
            <p:cNvSpPr/>
            <p:nvPr/>
          </p:nvSpPr>
          <p:spPr>
            <a:xfrm>
              <a:off x="2448" y="1776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7882" name="AutoShape 10"/>
            <p:cNvSpPr/>
            <p:nvPr/>
          </p:nvSpPr>
          <p:spPr>
            <a:xfrm>
              <a:off x="2448" y="124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7883" name="AutoShape 11"/>
            <p:cNvSpPr/>
            <p:nvPr/>
          </p:nvSpPr>
          <p:spPr>
            <a:xfrm>
              <a:off x="2496" y="2304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7884" name="AutoShape 12"/>
            <p:cNvSpPr/>
            <p:nvPr/>
          </p:nvSpPr>
          <p:spPr>
            <a:xfrm>
              <a:off x="2496" y="2832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91565" name="Rectangle 13"/>
          <p:cNvSpPr/>
          <p:nvPr/>
        </p:nvSpPr>
        <p:spPr>
          <a:xfrm>
            <a:off x="7235190" y="2347595"/>
            <a:ext cx="3674745" cy="132143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需留取尿培养标本者，用无菌标本瓶接取中段尿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5ml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，盖好瓶盖，放置合适处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7886" name="Line 14"/>
          <p:cNvSpPr/>
          <p:nvPr/>
        </p:nvSpPr>
        <p:spPr>
          <a:xfrm>
            <a:off x="6717665" y="300482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91567" name="Rectangle 15"/>
          <p:cNvSpPr/>
          <p:nvPr/>
        </p:nvSpPr>
        <p:spPr>
          <a:xfrm>
            <a:off x="1344930" y="2319020"/>
            <a:ext cx="3149600" cy="314896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撤下洞巾，擦净外阴并取浴巾遮盖，脱下手套、撤去导尿包、橡胶单和治疗巾，置于治疗车下层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协助患者穿好裤子，整理床单位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清理用物，测量尿液，尿标本贴标签后送检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7888" name="Line 16"/>
          <p:cNvSpPr/>
          <p:nvPr/>
        </p:nvSpPr>
        <p:spPr>
          <a:xfrm>
            <a:off x="4494530" y="405066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1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1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1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1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1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1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9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565" grpId="0" bldLvl="0" animBg="1"/>
      <p:bldP spid="79156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Rectangle 2"/>
          <p:cNvSpPr>
            <a:spLocks noGrp="1"/>
          </p:cNvSpPr>
          <p:nvPr>
            <p:ph type="title" idx="4294967295"/>
          </p:nvPr>
        </p:nvSpPr>
        <p:spPr>
          <a:xfrm>
            <a:off x="623570" y="836930"/>
            <a:ext cx="10008870" cy="646430"/>
          </a:xfrm>
        </p:spPr>
        <p:txBody>
          <a:bodyPr vert="horz" wrap="square" lIns="121920" tIns="60960" rIns="121920" bIns="60960" anchor="ctr" anchorCtr="0"/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</a:rPr>
              <a:t>男患者导尿术</a:t>
            </a:r>
            <a:r>
              <a:rPr lang="en-US" altLang="zh-CN" sz="2500" b="1">
                <a:solidFill>
                  <a:srgbClr val="CC6600"/>
                </a:solidFill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</a:rPr>
              <a:t>操作规程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grpSp>
        <p:nvGrpSpPr>
          <p:cNvPr id="208899" name="Group 3"/>
          <p:cNvGrpSpPr/>
          <p:nvPr/>
        </p:nvGrpSpPr>
        <p:grpSpPr>
          <a:xfrm>
            <a:off x="4584065" y="1972945"/>
            <a:ext cx="1772920" cy="1339850"/>
            <a:chOff x="2160" y="2640"/>
            <a:chExt cx="912" cy="1056"/>
          </a:xfrm>
        </p:grpSpPr>
        <p:sp>
          <p:nvSpPr>
            <p:cNvPr id="208900" name="Rectangle 4"/>
            <p:cNvSpPr/>
            <p:nvPr/>
          </p:nvSpPr>
          <p:spPr>
            <a:xfrm>
              <a:off x="2160" y="264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准备患者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901" name="AutoShape 5"/>
            <p:cNvSpPr/>
            <p:nvPr/>
          </p:nvSpPr>
          <p:spPr>
            <a:xfrm>
              <a:off x="2496" y="3456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8902" name="AutoShape 6"/>
            <p:cNvSpPr/>
            <p:nvPr/>
          </p:nvSpPr>
          <p:spPr>
            <a:xfrm>
              <a:off x="2496" y="2928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8903" name="Rectangle 7"/>
            <p:cNvSpPr/>
            <p:nvPr/>
          </p:nvSpPr>
          <p:spPr>
            <a:xfrm>
              <a:off x="2160" y="3168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初步消毒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92584" name="Rectangle 8"/>
          <p:cNvSpPr/>
          <p:nvPr/>
        </p:nvSpPr>
        <p:spPr>
          <a:xfrm>
            <a:off x="6888480" y="1626235"/>
            <a:ext cx="3962400" cy="230886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操作者一手戴手套，另一手持血管钳夹消毒液棉球进行初步消毒，依次为阴阜、阴茎、阴囊。然后戴手套的手用无菌纱布裹住阴茎将包皮向后推暴露尿道口，自尿道口向外向后旋转擦拭尿道口、龟头及冠状沟。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8905" name="Line 9"/>
          <p:cNvSpPr/>
          <p:nvPr/>
        </p:nvSpPr>
        <p:spPr>
          <a:xfrm>
            <a:off x="6358890" y="282575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8906" name="Group 10"/>
          <p:cNvGrpSpPr/>
          <p:nvPr/>
        </p:nvGrpSpPr>
        <p:grpSpPr>
          <a:xfrm>
            <a:off x="4650740" y="3714115"/>
            <a:ext cx="1772920" cy="2376170"/>
            <a:chOff x="2256" y="816"/>
            <a:chExt cx="912" cy="1872"/>
          </a:xfrm>
        </p:grpSpPr>
        <p:sp>
          <p:nvSpPr>
            <p:cNvPr id="208907" name="Rectangle 11"/>
            <p:cNvSpPr/>
            <p:nvPr/>
          </p:nvSpPr>
          <p:spPr>
            <a:xfrm>
              <a:off x="2256" y="816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开包倒液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908" name="Rectangle 12"/>
            <p:cNvSpPr/>
            <p:nvPr/>
          </p:nvSpPr>
          <p:spPr>
            <a:xfrm>
              <a:off x="2256" y="1344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铺巾润管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909" name="Rectangle 13"/>
            <p:cNvSpPr/>
            <p:nvPr/>
          </p:nvSpPr>
          <p:spPr>
            <a:xfrm>
              <a:off x="2256" y="2400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插管导尿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910" name="Rectangle 14"/>
            <p:cNvSpPr/>
            <p:nvPr/>
          </p:nvSpPr>
          <p:spPr>
            <a:xfrm>
              <a:off x="2256" y="1872"/>
              <a:ext cx="912" cy="288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再次消毒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911" name="AutoShape 15"/>
            <p:cNvSpPr/>
            <p:nvPr/>
          </p:nvSpPr>
          <p:spPr>
            <a:xfrm>
              <a:off x="2544" y="1104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8912" name="AutoShape 16"/>
            <p:cNvSpPr/>
            <p:nvPr/>
          </p:nvSpPr>
          <p:spPr>
            <a:xfrm>
              <a:off x="2544" y="1632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8913" name="AutoShape 17"/>
            <p:cNvSpPr/>
            <p:nvPr/>
          </p:nvSpPr>
          <p:spPr>
            <a:xfrm>
              <a:off x="2592" y="2160"/>
              <a:ext cx="240" cy="24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92594" name="Rectangle 18"/>
          <p:cNvSpPr/>
          <p:nvPr/>
        </p:nvSpPr>
        <p:spPr>
          <a:xfrm>
            <a:off x="754380" y="4580890"/>
            <a:ext cx="3381375" cy="145034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/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左手用纱布包住阴茎将包皮向后推，暴露尿道口。右只手持血管钳夹消毒液棉球再次消毒尿道口、龟头及冠状沟。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8915" name="Line 19"/>
          <p:cNvSpPr/>
          <p:nvPr/>
        </p:nvSpPr>
        <p:spPr>
          <a:xfrm>
            <a:off x="4135755" y="524573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92596" name="Rectangle 20"/>
          <p:cNvSpPr/>
          <p:nvPr/>
        </p:nvSpPr>
        <p:spPr>
          <a:xfrm>
            <a:off x="6938645" y="4658360"/>
            <a:ext cx="4775200" cy="186245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左手用无菌纱布固定阴茎并提起，使之与腹壁成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60°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角，将弯盘置于洞巾旁，嘱患者张口呼吸，用另一血管钳夹持导尿管对准尿道口轻轻插入尿道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20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22cm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，见尿液流出再插入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～</a:t>
            </a:r>
            <a:r>
              <a:rPr lang="en-US" altLang="zh-CN" sz="18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2cm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，将尿液引入弯盘内 </a:t>
            </a:r>
            <a:endParaRPr lang="zh-CN" altLang="en-US" sz="18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08917" name="Line 21"/>
          <p:cNvSpPr/>
          <p:nvPr/>
        </p:nvSpPr>
        <p:spPr>
          <a:xfrm>
            <a:off x="6430645" y="5932805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2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2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2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2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2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2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9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92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92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92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9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2584" grpId="0" bldLvl="0" animBg="1"/>
      <p:bldP spid="792594" grpId="0" bldLvl="0" animBg="1"/>
      <p:bldP spid="7925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3570" y="1536700"/>
            <a:ext cx="108743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 </a:t>
            </a:r>
            <a:r>
              <a:rPr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王某，男性，55 岁，肺癌晚期，骨转移。患者颈背部疼痛难忍，吗啡镇痛（必要时），化疗后食欲极差，夜间不能入睡，腹胀痛，腹部膨隆，肠鸣音听不清，叩之呈颤音。近 3 天，常有少量粪水从肛门流出，有排便冲动，却不能排出大便。</a:t>
            </a:r>
            <a:endParaRPr sz="2000" dirty="0">
              <a:solidFill>
                <a:schemeClr val="tx1"/>
              </a:solidFill>
              <a:latin typeface="+mn-lt"/>
              <a:ea typeface="+mn-lt"/>
              <a:cs typeface="+mn-lt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99CC"/>
                </a:solidFill>
                <a:latin typeface="+mn-lt"/>
                <a:ea typeface="+mn-lt"/>
                <a:cs typeface="+mn-lt"/>
                <a:sym typeface="+mn-ea"/>
              </a:rPr>
              <a:t>情境思考</a:t>
            </a:r>
            <a:endParaRPr lang="zh-CN" altLang="en-US" sz="2000" b="1">
              <a:solidFill>
                <a:srgbClr val="0099CC"/>
              </a:solidFill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1. 患者应选择何种治疗饮食？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2. 患者是否需要特殊饮食以满足机体的营养需要？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3. 需要插胃管时，护士应如何操作？</a:t>
            </a:r>
            <a:endParaRPr lang="zh-CN" altLang="en-US" sz="2000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lt"/>
                <a:cs typeface="+mn-lt"/>
                <a:sym typeface="+mn-ea"/>
              </a:rPr>
              <a:t>4. 实施饮食护理操作时的注意事项有哪些？</a:t>
            </a:r>
            <a:endParaRPr lang="zh-CN" altLang="en-US" b="1" dirty="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6" name="Rectangle 2"/>
          <p:cNvSpPr>
            <a:spLocks noGrp="1"/>
          </p:cNvSpPr>
          <p:nvPr>
            <p:ph type="body" idx="4294967295"/>
          </p:nvPr>
        </p:nvSpPr>
        <p:spPr>
          <a:xfrm>
            <a:off x="839470" y="1917065"/>
            <a:ext cx="10655935" cy="4359910"/>
          </a:xfrm>
        </p:spPr>
        <p:txBody>
          <a:bodyPr vert="horz" wrap="square" lIns="121920" tIns="60960" rIns="121920" bIns="60960" anchor="t" anchorCtr="0">
            <a:normAutofit/>
          </a:bodyPr>
          <a:p>
            <a:pPr algn="just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严格执行查对制度和无菌操作技术原则。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在操作过程中注意保护患者的隐私，并防止患者着凉。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对膀胱高度膨胀且极度虚弱的患者，第一次放尿不得超过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1000mL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。大量放尿可使腹腔内压急剧下降，血液大量滞留在腹腔内，导致血压下降而虚脱；又因膀胱内压突然降低导致膀胱黏膜急剧充血，发生血尿。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老年女性尿道口回缩，插管时应仔细观察、辨认，避免误入阴道。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为避免损伤和导致泌尿系统的感染，必须掌握男性和女性尿道的解剖特点。熟悉男、女患者尿道长度，男性尿道的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个狭窄、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个弯曲。为女患者插尿管时，如导尿管误入阴道，应另换无菌导尿管重新插管。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0947" name="Rectangle 3"/>
          <p:cNvSpPr>
            <a:spLocks noGrp="1"/>
          </p:cNvSpPr>
          <p:nvPr>
            <p:ph type="title" idx="4294967295"/>
          </p:nvPr>
        </p:nvSpPr>
        <p:spPr>
          <a:xfrm>
            <a:off x="911225" y="909320"/>
            <a:ext cx="10972800" cy="910590"/>
          </a:xfrm>
        </p:spPr>
        <p:txBody>
          <a:bodyPr vert="horz" wrap="square" lIns="121920" tIns="60960" rIns="121920" bIns="60960" anchor="ctr" anchorCtr="0"/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导尿术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zh-CN" altLang="en-US" sz="2500" b="1" dirty="0">
              <a:solidFill>
                <a:srgbClr val="CC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8" name="Text Box 6"/>
          <p:cNvSpPr txBox="1"/>
          <p:nvPr/>
        </p:nvSpPr>
        <p:spPr>
          <a:xfrm>
            <a:off x="2284730" y="1627082"/>
            <a:ext cx="7518400" cy="368300"/>
          </a:xfrm>
          <a:prstGeom prst="rect">
            <a:avLst/>
          </a:prstGeom>
          <a:noFill/>
          <a:ln w="444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在导尿后，将导尿管保留在膀胱内，引流出尿液的方法</a:t>
            </a:r>
            <a:endParaRPr lang="zh-CN" altLang="en-US" sz="18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2432050" y="2299335"/>
            <a:ext cx="3989070" cy="2168525"/>
          </a:xfrm>
          <a:prstGeom prst="rect">
            <a:avLst/>
          </a:prstGeom>
          <a:noFill/>
          <a:ln w="44450" cap="rnd">
            <a:solidFill>
              <a:srgbClr val="008000"/>
            </a:solidFill>
            <a:prstDash val="sysDot"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66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监测尿量</a:t>
            </a:r>
            <a:endParaRPr lang="zh-CN" altLang="en-US" sz="1800" b="1" dirty="0">
              <a:solidFill>
                <a:srgbClr val="66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66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术前引流，避免术中误伤</a:t>
            </a:r>
            <a:endParaRPr lang="zh-CN" altLang="en-US" sz="1800" b="1" dirty="0">
              <a:solidFill>
                <a:srgbClr val="66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66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泌尿系统疾病术后引流尿液</a:t>
            </a:r>
            <a:endParaRPr lang="zh-CN" altLang="en-US" sz="1800" b="1" dirty="0">
              <a:solidFill>
                <a:srgbClr val="66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保持会阴部清洁</a:t>
            </a:r>
            <a:endParaRPr lang="zh-CN" altLang="en-US" sz="18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为尿失禁患者行膀胱功能训练</a:t>
            </a:r>
            <a:endParaRPr lang="zh-CN" altLang="en-US" sz="18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700405" y="1555115"/>
            <a:ext cx="922020" cy="4298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定义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auto">
          <a:xfrm>
            <a:off x="740410" y="3139228"/>
            <a:ext cx="954000" cy="428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目的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5962" name="AutoShape 10"/>
          <p:cNvSpPr>
            <a:spLocks noChangeArrowheads="1"/>
          </p:cNvSpPr>
          <p:nvPr/>
        </p:nvSpPr>
        <p:spPr bwMode="auto">
          <a:xfrm>
            <a:off x="836930" y="5347124"/>
            <a:ext cx="954000" cy="428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99FF">
                  <a:gamma/>
                  <a:shade val="82353"/>
                  <a:invGamma/>
                </a:srgbClr>
              </a:gs>
              <a:gs pos="50000">
                <a:srgbClr val="9999FF">
                  <a:alpha val="8000"/>
                </a:srgbClr>
              </a:gs>
              <a:gs pos="100000">
                <a:srgbClr val="9999FF">
                  <a:gamma/>
                  <a:shade val="82353"/>
                  <a:invGamma/>
                </a:srgbClr>
              </a:gs>
            </a:gsLst>
            <a:lin ang="0" scaled="1"/>
          </a:gradFill>
          <a:ln w="19050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5963" name="AutoShape 11"/>
          <p:cNvSpPr/>
          <p:nvPr/>
        </p:nvSpPr>
        <p:spPr>
          <a:xfrm>
            <a:off x="2368550" y="4867275"/>
            <a:ext cx="182245" cy="1391285"/>
          </a:xfrm>
          <a:prstGeom prst="leftBracket">
            <a:avLst>
              <a:gd name="adj" fmla="val 150000"/>
            </a:avLst>
          </a:prstGeom>
          <a:noFill/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964" name="Text Box 12">
            <a:hlinkClick r:id="" action="ppaction://noaction"/>
          </p:cNvPr>
          <p:cNvSpPr txBox="1"/>
          <p:nvPr/>
        </p:nvSpPr>
        <p:spPr>
          <a:xfrm>
            <a:off x="2669329" y="5375276"/>
            <a:ext cx="1456267" cy="36830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固定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965" name="Text Box 13">
            <a:hlinkClick r:id="" action="ppaction://noaction"/>
          </p:cNvPr>
          <p:cNvSpPr txBox="1"/>
          <p:nvPr/>
        </p:nvSpPr>
        <p:spPr>
          <a:xfrm>
            <a:off x="2669329" y="6037157"/>
            <a:ext cx="1471083" cy="36830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护理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966" name="Text Box 14"/>
          <p:cNvSpPr txBox="1"/>
          <p:nvPr/>
        </p:nvSpPr>
        <p:spPr>
          <a:xfrm>
            <a:off x="2669329" y="4749588"/>
            <a:ext cx="1456267" cy="36830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solidFill>
              <a:srgbClr val="00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rgbClr val="9933FF"/>
                </a:solidFill>
                <a:latin typeface="微软雅黑" panose="020B0503020204020204" charset="-122"/>
                <a:ea typeface="微软雅黑" panose="020B0503020204020204" charset="-122"/>
              </a:rPr>
              <a:t>插管</a:t>
            </a:r>
            <a:endParaRPr lang="zh-CN" altLang="en-US" sz="1800" b="1" dirty="0">
              <a:solidFill>
                <a:srgbClr val="CC99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5970" name="Picture 18" descr="09-3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4470" y="4556760"/>
            <a:ext cx="2780030" cy="2080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73" name="Picture 21" descr="09-3-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56760"/>
            <a:ext cx="2773045" cy="2080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225" y="836930"/>
            <a:ext cx="106000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留置导尿管术</a:t>
            </a:r>
            <a:endParaRPr lang="zh-CN" altLang="en-US" sz="25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2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8" grpId="0" bldLvl="0" animBg="1"/>
      <p:bldP spid="125959" grpId="0" bldLvl="0" animBg="1"/>
      <p:bldP spid="125963" grpId="0" bldLvl="0" animBg="1"/>
      <p:bldP spid="125964" grpId="0" bldLvl="0" animBg="1"/>
      <p:bldP spid="125965" grpId="0" bldLvl="0" animBg="1"/>
      <p:bldP spid="125966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4018" name="Group 2"/>
          <p:cNvGrpSpPr/>
          <p:nvPr/>
        </p:nvGrpSpPr>
        <p:grpSpPr>
          <a:xfrm>
            <a:off x="1826895" y="1772920"/>
            <a:ext cx="8434705" cy="4748530"/>
            <a:chOff x="294" y="1001"/>
            <a:chExt cx="4554" cy="2611"/>
          </a:xfrm>
        </p:grpSpPr>
        <p:sp>
          <p:nvSpPr>
            <p:cNvPr id="214019" name="Rectangle 9"/>
            <p:cNvSpPr/>
            <p:nvPr/>
          </p:nvSpPr>
          <p:spPr>
            <a:xfrm rot="3360000">
              <a:off x="1400" y="997"/>
              <a:ext cx="583" cy="59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043D76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20" name="Rectangle 15"/>
            <p:cNvSpPr/>
            <p:nvPr/>
          </p:nvSpPr>
          <p:spPr>
            <a:xfrm rot="3360000">
              <a:off x="2582" y="998"/>
              <a:ext cx="583" cy="58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546475"/>
                </a:gs>
              </a:gsLst>
              <a:lin ang="5400000" scaled="1"/>
              <a:tileRect/>
            </a:gra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 anchorCtr="0">
              <a:flatTx/>
            </a:bodyPr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21" name="Text Box 46"/>
            <p:cNvSpPr txBox="1"/>
            <p:nvPr/>
          </p:nvSpPr>
          <p:spPr>
            <a:xfrm>
              <a:off x="2697" y="1074"/>
              <a:ext cx="471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135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用物准备</a:t>
              </a:r>
              <a:endParaRPr lang="zh-CN" altLang="en-US" sz="2135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4022" name="Group 6"/>
            <p:cNvGrpSpPr/>
            <p:nvPr/>
          </p:nvGrpSpPr>
          <p:grpSpPr>
            <a:xfrm>
              <a:off x="385" y="1050"/>
              <a:ext cx="590" cy="582"/>
              <a:chOff x="385" y="840"/>
              <a:chExt cx="590" cy="582"/>
            </a:xfrm>
          </p:grpSpPr>
          <p:sp>
            <p:nvSpPr>
              <p:cNvPr id="214023" name="Rectangle 3"/>
              <p:cNvSpPr/>
              <p:nvPr/>
            </p:nvSpPr>
            <p:spPr>
              <a:xfrm rot="3360000">
                <a:off x="389" y="836"/>
                <a:ext cx="582" cy="590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546475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4024" name="Text Box 14"/>
              <p:cNvSpPr txBox="1"/>
              <p:nvPr/>
            </p:nvSpPr>
            <p:spPr>
              <a:xfrm>
                <a:off x="446" y="844"/>
                <a:ext cx="485" cy="4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135" b="1" dirty="0">
                    <a:solidFill>
                      <a:srgbClr val="080808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护士准备</a:t>
                </a:r>
                <a:endParaRPr lang="zh-CN" altLang="en-US" sz="2135" b="1" dirty="0">
                  <a:solidFill>
                    <a:srgbClr val="080808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4025" name="Group 9"/>
            <p:cNvGrpSpPr/>
            <p:nvPr/>
          </p:nvGrpSpPr>
          <p:grpSpPr>
            <a:xfrm>
              <a:off x="976" y="1019"/>
              <a:ext cx="3585" cy="583"/>
              <a:chOff x="976" y="799"/>
              <a:chExt cx="3585" cy="583"/>
            </a:xfrm>
          </p:grpSpPr>
          <p:sp>
            <p:nvSpPr>
              <p:cNvPr id="214026" name="Rectangle 21"/>
              <p:cNvSpPr/>
              <p:nvPr/>
            </p:nvSpPr>
            <p:spPr>
              <a:xfrm rot="3360000">
                <a:off x="3974" y="796"/>
                <a:ext cx="583" cy="589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043D76"/>
                  </a:gs>
                </a:gsLst>
                <a:lin ang="5400000" scaled="1"/>
                <a:tileRect/>
              </a:gradFill>
              <a:ln w="9525" cap="flat" cmpd="sng">
                <a:prstDash val="solid"/>
                <a:miter/>
                <a:headEnd type="none" w="med" len="med"/>
                <a:tailEnd type="none" w="med" len="med"/>
              </a:ln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rot="10800000" vert="eaVert" wrap="none" anchor="ctr" anchorCtr="0">
                <a:flatTx/>
              </a:bodyPr>
              <a:p>
                <a:pPr algn="ctr"/>
                <a:endPara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14027" name="Group 11"/>
              <p:cNvGrpSpPr/>
              <p:nvPr/>
            </p:nvGrpSpPr>
            <p:grpSpPr>
              <a:xfrm>
                <a:off x="976" y="834"/>
                <a:ext cx="3585" cy="480"/>
                <a:chOff x="976" y="799"/>
                <a:chExt cx="3585" cy="480"/>
              </a:xfrm>
            </p:grpSpPr>
            <p:grpSp>
              <p:nvGrpSpPr>
                <p:cNvPr id="214028" name="Group 12"/>
                <p:cNvGrpSpPr/>
                <p:nvPr/>
              </p:nvGrpSpPr>
              <p:grpSpPr>
                <a:xfrm>
                  <a:off x="976" y="924"/>
                  <a:ext cx="548" cy="83"/>
                  <a:chOff x="0" y="0"/>
                  <a:chExt cx="468" cy="244"/>
                </a:xfrm>
              </p:grpSpPr>
              <p:sp>
                <p:nvSpPr>
                  <p:cNvPr id="214029" name="Oval 5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4030" name="Rectangle 6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97711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97712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14033" name="Group 17"/>
                <p:cNvGrpSpPr/>
                <p:nvPr/>
              </p:nvGrpSpPr>
              <p:grpSpPr>
                <a:xfrm>
                  <a:off x="2092" y="924"/>
                  <a:ext cx="548" cy="83"/>
                  <a:chOff x="0" y="0"/>
                  <a:chExt cx="468" cy="244"/>
                </a:xfrm>
              </p:grpSpPr>
              <p:sp>
                <p:nvSpPr>
                  <p:cNvPr id="214034" name="Oval 11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4035" name="Rectangle 12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9771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97717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14038" name="Group 22"/>
                <p:cNvGrpSpPr/>
                <p:nvPr/>
              </p:nvGrpSpPr>
              <p:grpSpPr>
                <a:xfrm>
                  <a:off x="3267" y="924"/>
                  <a:ext cx="717" cy="83"/>
                  <a:chOff x="0" y="0"/>
                  <a:chExt cx="468" cy="244"/>
                </a:xfrm>
              </p:grpSpPr>
              <p:sp>
                <p:nvSpPr>
                  <p:cNvPr id="214039" name="Oval 17"/>
                  <p:cNvSpPr/>
                  <p:nvPr/>
                </p:nvSpPr>
                <p:spPr>
                  <a:xfrm>
                    <a:off x="0" y="0"/>
                    <a:ext cx="79" cy="24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14040" name="Rectangle 18"/>
                  <p:cNvSpPr/>
                  <p:nvPr/>
                </p:nvSpPr>
                <p:spPr>
                  <a:xfrm>
                    <a:off x="45" y="2"/>
                    <a:ext cx="388" cy="24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767676"/>
                      </a:gs>
                      <a:gs pos="50000">
                        <a:srgbClr val="FFFFFF"/>
                      </a:gs>
                      <a:gs pos="100000">
                        <a:srgbClr val="767676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 wrap="none" anchor="ctr" anchorCtr="0"/>
                  <a:p>
                    <a:pPr algn="ctr"/>
                    <a:endParaRPr lang="zh-CN" altLang="en-US" sz="24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97721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97" y="4"/>
                    <a:ext cx="71" cy="23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12700">
                    <a:solidFill>
                      <a:schemeClr val="bg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97722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80"/>
                    <a:ext cx="20" cy="6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1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14043" name="Text Box 32"/>
                <p:cNvSpPr txBox="1"/>
                <p:nvPr/>
              </p:nvSpPr>
              <p:spPr>
                <a:xfrm>
                  <a:off x="1520" y="799"/>
                  <a:ext cx="485" cy="4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患者准备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4044" name="Text Box 62"/>
                <p:cNvSpPr txBox="1"/>
                <p:nvPr/>
              </p:nvSpPr>
              <p:spPr>
                <a:xfrm>
                  <a:off x="4077" y="799"/>
                  <a:ext cx="484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135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环境准备</a:t>
                  </a:r>
                  <a:endParaRPr lang="zh-CN" altLang="en-US" sz="2135" b="1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14045" name="AutoShape 35"/>
            <p:cNvSpPr/>
            <p:nvPr/>
          </p:nvSpPr>
          <p:spPr>
            <a:xfrm>
              <a:off x="294" y="1812"/>
              <a:ext cx="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46" name="AutoShape 36"/>
            <p:cNvSpPr/>
            <p:nvPr/>
          </p:nvSpPr>
          <p:spPr>
            <a:xfrm>
              <a:off x="315" y="1817"/>
              <a:ext cx="799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洗手、戴口罩，衣帽整洁、态度和蔼。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4047" name="AutoShape 46"/>
            <p:cNvSpPr/>
            <p:nvPr/>
          </p:nvSpPr>
          <p:spPr>
            <a:xfrm>
              <a:off x="1292" y="1798"/>
              <a:ext cx="81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48" name="AutoShape 47"/>
            <p:cNvSpPr/>
            <p:nvPr/>
          </p:nvSpPr>
          <p:spPr>
            <a:xfrm>
              <a:off x="1304" y="1803"/>
              <a:ext cx="79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ctr" anchorCtr="0"/>
            <a:p>
              <a:pPr algn="ctr"/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经护士指导，了解导尿的目的、过程及配合操作的方法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4049" name="AutoShape 54"/>
            <p:cNvSpPr/>
            <p:nvPr/>
          </p:nvSpPr>
          <p:spPr>
            <a:xfrm>
              <a:off x="2160" y="1776"/>
              <a:ext cx="1824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50" name="AutoShape 55"/>
            <p:cNvSpPr/>
            <p:nvPr/>
          </p:nvSpPr>
          <p:spPr>
            <a:xfrm>
              <a:off x="2188" y="1781"/>
              <a:ext cx="1769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 anchor="ctr" anchorCtr="0"/>
            <a:p>
              <a:pPr algn="just"/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除导尿用物外，另备无菌导尿管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根（双气囊导尿管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16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～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18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号），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10ml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无菌注射器一支，无菌生理盐水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10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～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20ml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，无菌集尿袋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只，橡胶圈和安全别针各</a:t>
              </a:r>
              <a:r>
                <a:rPr lang="en-US" altLang="zh-CN" sz="1800" b="1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1</a:t>
              </a:r>
              <a:r>
                <a:rPr lang="zh-CN" altLang="en-US" sz="1800" b="1" dirty="0">
                  <a:solidFill>
                    <a:srgbClr val="CC6600"/>
                  </a:solidFill>
                  <a:latin typeface="+mj-lt"/>
                  <a:ea typeface="+mj-lt"/>
                  <a:cs typeface="+mj-lt"/>
                </a:rPr>
                <a:t>个。用普通导尿管则需备蝶形胶布。</a:t>
              </a:r>
              <a:endParaRPr lang="zh-CN" altLang="en-US" sz="1800" b="1" dirty="0">
                <a:solidFill>
                  <a:srgbClr val="CC6600"/>
                </a:solidFill>
                <a:latin typeface="+mj-lt"/>
                <a:ea typeface="+mj-lt"/>
                <a:cs typeface="+mj-lt"/>
              </a:endParaRPr>
            </a:p>
          </p:txBody>
        </p:sp>
        <p:sp>
          <p:nvSpPr>
            <p:cNvPr id="214051" name="AutoShape 67"/>
            <p:cNvSpPr/>
            <p:nvPr/>
          </p:nvSpPr>
          <p:spPr>
            <a:xfrm>
              <a:off x="4025" y="1752"/>
              <a:ext cx="82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052" name="AutoShape 68"/>
            <p:cNvSpPr/>
            <p:nvPr/>
          </p:nvSpPr>
          <p:spPr>
            <a:xfrm>
              <a:off x="4050" y="1757"/>
              <a:ext cx="798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 anchor="ctr" anchorCtr="0"/>
            <a:p>
              <a:pPr>
                <a:spcBef>
                  <a:spcPct val="20000"/>
                </a:spcBef>
              </a:pPr>
              <a:r>
                <a:rPr lang="zh-CN" altLang="en-US" sz="1800" b="1" dirty="0">
                  <a:solidFill>
                    <a:srgbClr val="CC66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两人以上病房用屏风或隔帘遮挡；酌情关闭门窗，调节室温；采光充足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ctr"/>
              <a:endParaRPr lang="zh-CN" altLang="en-US" sz="18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9405" y="808355"/>
            <a:ext cx="89712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留置导尿术</a:t>
            </a:r>
            <a:r>
              <a:rPr lang="en-US" altLang="zh-CN" sz="2500" b="1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操作前准备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Rectangle 2"/>
          <p:cNvSpPr>
            <a:spLocks noGrp="1"/>
          </p:cNvSpPr>
          <p:nvPr>
            <p:ph type="title" idx="4294967295"/>
          </p:nvPr>
        </p:nvSpPr>
        <p:spPr>
          <a:xfrm>
            <a:off x="2567305" y="836930"/>
            <a:ext cx="6849110" cy="555625"/>
          </a:xfrm>
        </p:spPr>
        <p:txBody>
          <a:bodyPr vert="horz" wrap="square" lIns="121920" tIns="60960" rIns="121920" bIns="60960" anchor="ctr" anchorCtr="0"/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</a:rPr>
              <a:t>留置导尿术</a:t>
            </a:r>
            <a:r>
              <a:rPr lang="en-US" altLang="zh-CN" sz="2500" b="1">
                <a:solidFill>
                  <a:srgbClr val="CC6600"/>
                </a:solidFill>
              </a:rPr>
              <a:t>—</a:t>
            </a:r>
            <a:r>
              <a:rPr lang="zh-CN" altLang="en-US" sz="2500" b="1" dirty="0">
                <a:solidFill>
                  <a:srgbClr val="CC6600"/>
                </a:solidFill>
              </a:rPr>
              <a:t>操作规程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sp>
        <p:nvSpPr>
          <p:cNvPr id="798723" name="Rectangle 3"/>
          <p:cNvSpPr/>
          <p:nvPr/>
        </p:nvSpPr>
        <p:spPr>
          <a:xfrm>
            <a:off x="6938645" y="3549015"/>
            <a:ext cx="3251200" cy="101536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▲气囊导尿管固定法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▲胶布固定法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5056" name="Line 16"/>
          <p:cNvSpPr/>
          <p:nvPr/>
        </p:nvSpPr>
        <p:spPr>
          <a:xfrm>
            <a:off x="6430645" y="4062730"/>
            <a:ext cx="5080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组合 1"/>
          <p:cNvGrpSpPr/>
          <p:nvPr/>
        </p:nvGrpSpPr>
        <p:grpSpPr>
          <a:xfrm>
            <a:off x="4651375" y="1490345"/>
            <a:ext cx="1807845" cy="5142865"/>
            <a:chOff x="7040" y="-40"/>
            <a:chExt cx="3200" cy="11520"/>
          </a:xfrm>
        </p:grpSpPr>
        <p:sp>
          <p:nvSpPr>
            <p:cNvPr id="215044" name="Rectangle 4"/>
            <p:cNvSpPr/>
            <p:nvPr/>
          </p:nvSpPr>
          <p:spPr>
            <a:xfrm>
              <a:off x="7040" y="-4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评估患者 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5045" name="Rectangle 5"/>
            <p:cNvSpPr/>
            <p:nvPr/>
          </p:nvSpPr>
          <p:spPr>
            <a:xfrm>
              <a:off x="7200" y="172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核对解释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046" name="Rectangle 6"/>
            <p:cNvSpPr/>
            <p:nvPr/>
          </p:nvSpPr>
          <p:spPr>
            <a:xfrm>
              <a:off x="7200" y="348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消毒插管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047" name="Rectangle 7"/>
            <p:cNvSpPr/>
            <p:nvPr/>
          </p:nvSpPr>
          <p:spPr>
            <a:xfrm>
              <a:off x="7200" y="700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接集尿袋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048" name="Rectangle 8"/>
            <p:cNvSpPr/>
            <p:nvPr/>
          </p:nvSpPr>
          <p:spPr>
            <a:xfrm>
              <a:off x="7200" y="524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固定尿管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049" name="AutoShape 9"/>
            <p:cNvSpPr/>
            <p:nvPr/>
          </p:nvSpPr>
          <p:spPr>
            <a:xfrm>
              <a:off x="8160" y="268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0" name="AutoShape 10"/>
            <p:cNvSpPr/>
            <p:nvPr/>
          </p:nvSpPr>
          <p:spPr>
            <a:xfrm>
              <a:off x="8160" y="92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1" name="AutoShape 11"/>
            <p:cNvSpPr/>
            <p:nvPr/>
          </p:nvSpPr>
          <p:spPr>
            <a:xfrm>
              <a:off x="8320" y="444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2" name="AutoShape 12"/>
            <p:cNvSpPr/>
            <p:nvPr/>
          </p:nvSpPr>
          <p:spPr>
            <a:xfrm>
              <a:off x="8320" y="972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3" name="AutoShape 13"/>
            <p:cNvSpPr/>
            <p:nvPr/>
          </p:nvSpPr>
          <p:spPr>
            <a:xfrm>
              <a:off x="8320" y="796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4" name="AutoShape 14"/>
            <p:cNvSpPr/>
            <p:nvPr/>
          </p:nvSpPr>
          <p:spPr>
            <a:xfrm>
              <a:off x="8320" y="6200"/>
              <a:ext cx="800" cy="8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D6D6C8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p>
              <a:pPr>
                <a:spcBef>
                  <a:spcPct val="50000"/>
                </a:spcBef>
              </a:pP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055" name="Rectangle 15"/>
            <p:cNvSpPr/>
            <p:nvPr/>
          </p:nvSpPr>
          <p:spPr>
            <a:xfrm>
              <a:off x="7200" y="876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整理用物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057" name="Rectangle 17"/>
            <p:cNvSpPr/>
            <p:nvPr/>
          </p:nvSpPr>
          <p:spPr>
            <a:xfrm>
              <a:off x="7200" y="10520"/>
              <a:ext cx="3040" cy="960"/>
            </a:xfrm>
            <a:prstGeom prst="rect">
              <a:avLst/>
            </a:prstGeom>
            <a:solidFill>
              <a:srgbClr val="99C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洗手记录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5059" name="AutoShape 19">
            <a:hlinkClick r:id="" action="ppaction://noaction"/>
          </p:cNvPr>
          <p:cNvSpPr/>
          <p:nvPr/>
        </p:nvSpPr>
        <p:spPr>
          <a:xfrm>
            <a:off x="10871200" y="6680200"/>
            <a:ext cx="711200" cy="40640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23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95325" y="837565"/>
            <a:ext cx="4420870" cy="3037205"/>
            <a:chOff x="1095" y="1432"/>
            <a:chExt cx="6962" cy="4783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95" y="1432"/>
              <a:ext cx="6962" cy="412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813" y="5684"/>
              <a:ext cx="506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气囊导尿管固定法</a:t>
              </a:r>
              <a:endParaRPr lang="zh-CN" altLang="en-US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8895" y="1125855"/>
            <a:ext cx="5083810" cy="2496185"/>
            <a:chOff x="10077" y="1886"/>
            <a:chExt cx="8006" cy="3931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0077" y="1886"/>
              <a:ext cx="8007" cy="326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10961" y="5287"/>
              <a:ext cx="506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女患者留置导尿管胶布固定法</a:t>
              </a:r>
              <a:endParaRPr lang="zh-CN" altLang="en-US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35730" y="4076700"/>
            <a:ext cx="4138930" cy="2409190"/>
            <a:chOff x="6198" y="6194"/>
            <a:chExt cx="6518" cy="3794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198" y="6194"/>
              <a:ext cx="6519" cy="294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7106" y="9458"/>
              <a:ext cx="506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男患者留置导尿管胶布固定法</a:t>
              </a:r>
              <a:endParaRPr lang="zh-CN" altLang="en-US" sz="1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Title 6"/>
          <p:cNvSpPr txBox="1"/>
          <p:nvPr>
            <p:custDataLst>
              <p:tags r:id="rId9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6" name="Rectangle 2"/>
          <p:cNvSpPr>
            <a:spLocks noGrp="1"/>
          </p:cNvSpPr>
          <p:nvPr>
            <p:ph type="body" idx="4294967295"/>
          </p:nvPr>
        </p:nvSpPr>
        <p:spPr>
          <a:xfrm>
            <a:off x="5951855" y="1700530"/>
            <a:ext cx="5097145" cy="3910330"/>
          </a:xfrm>
        </p:spPr>
        <p:txBody>
          <a:bodyPr vert="horz" wrap="square" lIns="121920" tIns="60960" rIns="121920" bIns="60960" anchor="t" anchorCtr="0">
            <a:normAutofit lnSpcReduction="10000"/>
          </a:bodyPr>
          <a:p>
            <a:pPr algn="just">
              <a:lnSpc>
                <a:spcPct val="150000"/>
              </a:lnSpc>
            </a:pPr>
            <a:r>
              <a:rPr lang="zh-CN" altLang="en-US" sz="2000" dirty="0"/>
              <a:t>双腔气囊导尿管固定时要注意膨胀的气囊不能卡在尿道内口，以免气囊压迫膀胱壁，造成黏膜的损伤</a:t>
            </a:r>
            <a:endParaRPr lang="zh-CN" altLang="en-US" sz="2000" dirty="0"/>
          </a:p>
          <a:p>
            <a:pPr algn="just">
              <a:lnSpc>
                <a:spcPct val="150000"/>
              </a:lnSpc>
            </a:pPr>
            <a:r>
              <a:rPr lang="zh-CN" altLang="en-US" sz="2000" dirty="0"/>
              <a:t>留置尿管如果采用普通导尿管，女患者在操作前应剃阴毛，便于胶布固定</a:t>
            </a:r>
            <a:endParaRPr lang="zh-CN" altLang="en-US" sz="2000" dirty="0"/>
          </a:p>
          <a:p>
            <a:pPr algn="just">
              <a:lnSpc>
                <a:spcPct val="150000"/>
              </a:lnSpc>
            </a:pPr>
            <a:r>
              <a:rPr lang="zh-CN" altLang="en-US" sz="2000" dirty="0"/>
              <a:t>男患者留置尿管采用胶布加固蝶形胶布时，不得作环形固定以免影响阴茎的血液循环，导致阴茎的充血、水肿甚至坏死。</a:t>
            </a:r>
            <a:endParaRPr lang="zh-CN" altLang="en-US" sz="2000" dirty="0"/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623570" y="1340485"/>
            <a:ext cx="4577715" cy="4580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24245" y="1269365"/>
            <a:ext cx="20783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Rectangle 2"/>
          <p:cNvSpPr>
            <a:spLocks noGrp="1"/>
          </p:cNvSpPr>
          <p:nvPr>
            <p:ph type="body" idx="4294967295"/>
          </p:nvPr>
        </p:nvSpPr>
        <p:spPr>
          <a:xfrm>
            <a:off x="623570" y="1700530"/>
            <a:ext cx="11046460" cy="4672330"/>
          </a:xfrm>
        </p:spPr>
        <p:txBody>
          <a:bodyPr vert="horz" wrap="square" lIns="121920" tIns="60960" rIns="121920" bIns="60960" anchor="t" anchorCtr="0"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防止泌尿系统逆行感染的措施。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）保持尿道口清洁。女患者用消毒棉球擦拭外阴及尿道口，男患者用消毒液棉球擦拭尿道口、龟头及包皮，每日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次或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）每日定时更换集尿袋，及时排空集尿袋，并记录尿量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）每周更换导尿管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次，硅胶导尿管可酌情延长更换时间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）保持引流通畅，避免引流管受压、扭曲、堵塞，防止逆行感染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鼓励患者多饮水，达到自然冲洗尿路的目的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训练膀胱反射功能，可采用间歇性夹管方式。夹闭导尿管，每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小时开放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次，使膀胱定时充盈和排空，促进膀胱功能的恢复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注意患者的主诉并观察尿液情况，发现尿液浑浊、沉淀、有结晶时，应及时处理，每周检查尿常规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次。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4259" name="Rectangle 3"/>
          <p:cNvSpPr>
            <a:spLocks noGrp="1"/>
          </p:cNvSpPr>
          <p:nvPr>
            <p:ph type="title" idx="4294967295"/>
          </p:nvPr>
        </p:nvSpPr>
        <p:spPr>
          <a:xfrm>
            <a:off x="623570" y="764540"/>
            <a:ext cx="10972800" cy="809625"/>
          </a:xfrm>
        </p:spPr>
        <p:txBody>
          <a:bodyPr vert="horz" wrap="square" lIns="121920" tIns="60960" rIns="121920" bIns="60960" anchor="ctr" anchorCtr="0"/>
          <a:p>
            <a:pPr algn="ctr" eaLnBrk="1" hangingPunct="1"/>
            <a:r>
              <a:rPr lang="zh-CN" altLang="en-US" sz="2500" b="1" dirty="0">
                <a:solidFill>
                  <a:srgbClr val="CC6600"/>
                </a:solidFill>
              </a:rPr>
              <a:t>留置导尿管患者的护理</a:t>
            </a:r>
            <a:endParaRPr lang="zh-CN" altLang="en-US" sz="2500" b="1" dirty="0">
              <a:solidFill>
                <a:srgbClr val="CC6600"/>
              </a:solidFill>
            </a:endParaRP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82" name="Picture 4" descr="图11-7膀胱冲洗术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66"/>
          <a:stretch>
            <a:fillRect/>
          </a:stretch>
        </p:blipFill>
        <p:spPr>
          <a:xfrm>
            <a:off x="1628775" y="1402080"/>
            <a:ext cx="4165600" cy="5201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80" name="Rectangle 8"/>
          <p:cNvSpPr/>
          <p:nvPr/>
        </p:nvSpPr>
        <p:spPr>
          <a:xfrm>
            <a:off x="8496300" y="-27516"/>
            <a:ext cx="3962400" cy="81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lang="zh-CN" altLang="en-US" sz="3200" b="1" dirty="0">
              <a:solidFill>
                <a:srgbClr val="6600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1081" name="AutoShape 9"/>
          <p:cNvSpPr/>
          <p:nvPr/>
        </p:nvSpPr>
        <p:spPr>
          <a:xfrm>
            <a:off x="5505450" y="3347085"/>
            <a:ext cx="603250" cy="640080"/>
          </a:xfrm>
          <a:prstGeom prst="leftArrow">
            <a:avLst>
              <a:gd name="adj1" fmla="val 50000"/>
              <a:gd name="adj2" fmla="val 50138"/>
            </a:avLst>
          </a:prstGeom>
          <a:solidFill>
            <a:srgbClr val="CC0000"/>
          </a:solidFill>
          <a:ln w="57150">
            <a:noFill/>
          </a:ln>
        </p:spPr>
        <p:txBody>
          <a:bodyPr anchor="ctr" anchorCtr="0">
            <a:noAutofit/>
          </a:bodyPr>
          <a:p>
            <a:pPr>
              <a:buFont typeface="Wingdings" panose="05000000000000000000" pitchFamily="2" charset="2"/>
            </a:pP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082" name="Text Box 10"/>
          <p:cNvSpPr txBox="1"/>
          <p:nvPr/>
        </p:nvSpPr>
        <p:spPr>
          <a:xfrm>
            <a:off x="6384502" y="2925233"/>
            <a:ext cx="4802717" cy="1753235"/>
          </a:xfrm>
          <a:prstGeom prst="rect">
            <a:avLst/>
          </a:prstGeom>
          <a:noFill/>
          <a:ln w="44450" cap="rnd" cmpd="sng">
            <a:solidFill>
              <a:srgbClr val="008000"/>
            </a:solidFill>
            <a:prstDash val="sysDot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高度：离床面</a:t>
            </a:r>
            <a:r>
              <a:rPr lang="zh-CN" altLang="en-US" sz="18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＜</a:t>
            </a:r>
            <a:r>
              <a:rPr lang="en-US" altLang="zh-CN" sz="18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60cm</a:t>
            </a:r>
            <a:endParaRPr lang="en-US" altLang="zh-CN" sz="18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滴数：</a:t>
            </a:r>
            <a:r>
              <a:rPr lang="en-US" altLang="zh-CN" sz="18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60~80</a:t>
            </a:r>
            <a:r>
              <a:rPr lang="zh-CN" altLang="en-US" sz="18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滴</a:t>
            </a:r>
            <a:r>
              <a:rPr lang="en-US" altLang="zh-CN" sz="18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/min</a:t>
            </a:r>
            <a:endParaRPr lang="en-US" altLang="zh-CN" sz="18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每次滴入</a:t>
            </a:r>
            <a:r>
              <a:rPr lang="en-US" altLang="zh-CN" sz="18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200～300ml</a:t>
            </a:r>
            <a:endParaRPr lang="en-US" altLang="zh-CN" sz="18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Y型管需</a:t>
            </a:r>
            <a:r>
              <a:rPr lang="zh-CN" altLang="en-US" sz="18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低于耻骨联合</a:t>
            </a:r>
            <a:endParaRPr lang="zh-CN" altLang="en-US" sz="18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四、协助排尿的护理技术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570" y="890270"/>
            <a:ext cx="609600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500" b="1" dirty="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密闭式膀胱内冲洗</a:t>
            </a:r>
            <a:endParaRPr lang="zh-CN" altLang="en-US" sz="2500" b="1" dirty="0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0" grpId="0"/>
      <p:bldP spid="131081" grpId="0" bldLvl="0" animBg="1"/>
      <p:bldP spid="131082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7331" name="Group 3"/>
          <p:cNvGrpSpPr/>
          <p:nvPr/>
        </p:nvGrpSpPr>
        <p:grpSpPr>
          <a:xfrm>
            <a:off x="2832100" y="3909484"/>
            <a:ext cx="6017684" cy="1265767"/>
            <a:chOff x="1357" y="1987"/>
            <a:chExt cx="2843" cy="598"/>
          </a:xfrm>
        </p:grpSpPr>
        <p:grpSp>
          <p:nvGrpSpPr>
            <p:cNvPr id="227332" name="Group 3"/>
            <p:cNvGrpSpPr/>
            <p:nvPr/>
          </p:nvGrpSpPr>
          <p:grpSpPr>
            <a:xfrm>
              <a:off x="1440" y="2016"/>
              <a:ext cx="2760" cy="434"/>
              <a:chOff x="720" y="1392"/>
              <a:chExt cx="4058" cy="480"/>
            </a:xfrm>
          </p:grpSpPr>
          <p:sp>
            <p:nvSpPr>
              <p:cNvPr id="130052" name="AutoShape 4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27334" name="Group 5"/>
              <p:cNvGrpSpPr/>
              <p:nvPr/>
            </p:nvGrpSpPr>
            <p:grpSpPr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130054" name="AutoShape 6"/>
                <p:cNvSpPr>
                  <a:spLocks noChangeArrowheads="1"/>
                </p:cNvSpPr>
                <p:nvPr/>
              </p:nvSpPr>
              <p:spPr bwMode="gray">
                <a:xfrm>
                  <a:off x="746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055" name="AutoShape 7"/>
                <p:cNvSpPr>
                  <a:spLocks noChangeArrowheads="1"/>
                </p:cNvSpPr>
                <p:nvPr/>
              </p:nvSpPr>
              <p:spPr bwMode="gray">
                <a:xfrm>
                  <a:off x="746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27337" name="Text Box 24"/>
            <p:cNvSpPr txBox="1"/>
            <p:nvPr/>
          </p:nvSpPr>
          <p:spPr>
            <a:xfrm>
              <a:off x="1776" y="2146"/>
              <a:ext cx="2336" cy="1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协助排尿、排便的护理技术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227338" name="Picture 29" descr="1"/>
            <p:cNvPicPr>
              <a:picLocks noChangeAspect="1"/>
            </p:cNvPicPr>
            <p:nvPr/>
          </p:nvPicPr>
          <p:blipFill>
            <a:blip r:embed="rId1">
              <a:lum bright="-6000" contrast="24000"/>
            </a:blip>
            <a:srcRect l="42606" t="64474" r="19473"/>
            <a:stretch>
              <a:fillRect/>
            </a:stretch>
          </p:blipFill>
          <p:spPr>
            <a:xfrm>
              <a:off x="1357" y="1987"/>
              <a:ext cx="412" cy="5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7339" name="Text Box 33"/>
            <p:cNvSpPr txBox="1"/>
            <p:nvPr/>
          </p:nvSpPr>
          <p:spPr>
            <a:xfrm>
              <a:off x="1524" y="2049"/>
              <a:ext cx="198" cy="2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7340" name="Group 12"/>
          <p:cNvGrpSpPr/>
          <p:nvPr/>
        </p:nvGrpSpPr>
        <p:grpSpPr>
          <a:xfrm>
            <a:off x="2832100" y="2468033"/>
            <a:ext cx="6098117" cy="1265767"/>
            <a:chOff x="1368" y="1401"/>
            <a:chExt cx="2881" cy="598"/>
          </a:xfrm>
        </p:grpSpPr>
        <p:grpSp>
          <p:nvGrpSpPr>
            <p:cNvPr id="227341" name="Group 18"/>
            <p:cNvGrpSpPr/>
            <p:nvPr/>
          </p:nvGrpSpPr>
          <p:grpSpPr>
            <a:xfrm>
              <a:off x="1488" y="1440"/>
              <a:ext cx="2761" cy="434"/>
              <a:chOff x="720" y="1392"/>
              <a:chExt cx="4058" cy="480"/>
            </a:xfrm>
          </p:grpSpPr>
          <p:sp>
            <p:nvSpPr>
              <p:cNvPr id="130067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27343" name="Group 20"/>
              <p:cNvGrpSpPr/>
              <p:nvPr/>
            </p:nvGrpSpPr>
            <p:grpSpPr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130069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070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27346" name="Text Box 23"/>
            <p:cNvSpPr txBox="1"/>
            <p:nvPr/>
          </p:nvSpPr>
          <p:spPr>
            <a:xfrm>
              <a:off x="1712" y="1544"/>
              <a:ext cx="2336" cy="1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排尿、排便异常的护理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27347" name="Picture 30" descr="1"/>
            <p:cNvPicPr>
              <a:picLocks noChangeAspect="1"/>
            </p:cNvPicPr>
            <p:nvPr/>
          </p:nvPicPr>
          <p:blipFill>
            <a:blip r:embed="rId1">
              <a:lum bright="-6000" contrast="24000"/>
            </a:blip>
            <a:srcRect l="42606" t="64474" r="19473"/>
            <a:stretch>
              <a:fillRect/>
            </a:stretch>
          </p:blipFill>
          <p:spPr>
            <a:xfrm>
              <a:off x="1368" y="1401"/>
              <a:ext cx="411" cy="5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7348" name="Text Box 32"/>
            <p:cNvSpPr txBox="1"/>
            <p:nvPr/>
          </p:nvSpPr>
          <p:spPr>
            <a:xfrm>
              <a:off x="1534" y="1462"/>
              <a:ext cx="198" cy="2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7349" name="Group 21"/>
          <p:cNvGrpSpPr/>
          <p:nvPr/>
        </p:nvGrpSpPr>
        <p:grpSpPr>
          <a:xfrm>
            <a:off x="2734733" y="1123951"/>
            <a:ext cx="6112933" cy="1265767"/>
            <a:chOff x="1361" y="821"/>
            <a:chExt cx="2888" cy="598"/>
          </a:xfrm>
        </p:grpSpPr>
        <p:grpSp>
          <p:nvGrpSpPr>
            <p:cNvPr id="227350" name="Group 22"/>
            <p:cNvGrpSpPr/>
            <p:nvPr/>
          </p:nvGrpSpPr>
          <p:grpSpPr>
            <a:xfrm>
              <a:off x="1361" y="821"/>
              <a:ext cx="2888" cy="598"/>
              <a:chOff x="1361" y="821"/>
              <a:chExt cx="2888" cy="598"/>
            </a:xfrm>
          </p:grpSpPr>
          <p:grpSp>
            <p:nvGrpSpPr>
              <p:cNvPr id="227351" name="Group 65"/>
              <p:cNvGrpSpPr/>
              <p:nvPr/>
            </p:nvGrpSpPr>
            <p:grpSpPr>
              <a:xfrm>
                <a:off x="1488" y="864"/>
                <a:ext cx="2761" cy="434"/>
                <a:chOff x="720" y="1392"/>
                <a:chExt cx="4058" cy="480"/>
              </a:xfrm>
            </p:grpSpPr>
            <p:sp>
              <p:nvSpPr>
                <p:cNvPr id="130114" name="AutoShape 66"/>
                <p:cNvSpPr>
                  <a:spLocks noChangeArrowheads="1"/>
                </p:cNvSpPr>
                <p:nvPr/>
              </p:nvSpPr>
              <p:spPr bwMode="gray">
                <a:xfrm>
                  <a:off x="720" y="1392"/>
                  <a:ext cx="4058" cy="480"/>
                </a:xfrm>
                <a:prstGeom prst="roundRect">
                  <a:avLst>
                    <a:gd name="adj" fmla="val 17509"/>
                  </a:avLst>
                </a:prstGeom>
                <a:gradFill rotWithShape="1">
                  <a:gsLst>
                    <a:gs pos="0">
                      <a:schemeClr val="folHlink"/>
                    </a:gs>
                    <a:gs pos="50000">
                      <a:schemeClr val="folHlink">
                        <a:gamma/>
                        <a:shade val="92157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27353" name="Group 67"/>
                <p:cNvGrpSpPr/>
                <p:nvPr/>
              </p:nvGrpSpPr>
              <p:grpSpPr>
                <a:xfrm>
                  <a:off x="730" y="1407"/>
                  <a:ext cx="4043" cy="444"/>
                  <a:chOff x="744" y="1407"/>
                  <a:chExt cx="3988" cy="444"/>
                </a:xfrm>
              </p:grpSpPr>
              <p:sp>
                <p:nvSpPr>
                  <p:cNvPr id="130116" name="AutoShape 68"/>
                  <p:cNvSpPr>
                    <a:spLocks noChangeArrowheads="1"/>
                  </p:cNvSpPr>
                  <p:nvPr/>
                </p:nvSpPr>
                <p:spPr bwMode="gray">
                  <a:xfrm>
                    <a:off x="744" y="1736"/>
                    <a:ext cx="3988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folHlink">
                          <a:alpha val="0"/>
                        </a:schemeClr>
                      </a:gs>
                      <a:gs pos="100000">
                        <a:schemeClr val="folHlink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30117" name="AutoShape 69"/>
                  <p:cNvSpPr>
                    <a:spLocks noChangeArrowheads="1"/>
                  </p:cNvSpPr>
                  <p:nvPr/>
                </p:nvSpPr>
                <p:spPr bwMode="gray">
                  <a:xfrm>
                    <a:off x="744" y="1407"/>
                    <a:ext cx="3988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folHlink">
                          <a:gamma/>
                          <a:tint val="0"/>
                          <a:invGamma/>
                        </a:schemeClr>
                      </a:gs>
                      <a:gs pos="100000">
                        <a:schemeClr val="folHlink">
                          <a:alpha val="0"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227356" name="Text Box 70"/>
              <p:cNvSpPr txBox="1"/>
              <p:nvPr/>
            </p:nvSpPr>
            <p:spPr>
              <a:xfrm>
                <a:off x="1680" y="946"/>
                <a:ext cx="2337" cy="1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marL="457200" indent="-457200" algn="ctr">
                  <a:spcBef>
                    <a:spcPct val="50000"/>
                  </a:spcBef>
                  <a:buClr>
                    <a:schemeClr val="tx1"/>
                  </a:buClr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排尿、排便活动的评估</a:t>
                </a: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227357" name="Picture 71" descr="1"/>
              <p:cNvPicPr>
                <a:picLocks noChangeAspect="1"/>
              </p:cNvPicPr>
              <p:nvPr/>
            </p:nvPicPr>
            <p:blipFill>
              <a:blip r:embed="rId1">
                <a:lum bright="-6000" contrast="24000"/>
              </a:blip>
              <a:srcRect l="42606" t="64474" r="19473"/>
              <a:stretch>
                <a:fillRect/>
              </a:stretch>
            </p:blipFill>
            <p:spPr>
              <a:xfrm>
                <a:off x="1361" y="821"/>
                <a:ext cx="412" cy="5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27358" name="Text Box 72"/>
            <p:cNvSpPr txBox="1"/>
            <p:nvPr/>
          </p:nvSpPr>
          <p:spPr>
            <a:xfrm>
              <a:off x="1541" y="907"/>
              <a:ext cx="198" cy="2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7361" name="AutoShape 33"/>
          <p:cNvSpPr/>
          <p:nvPr/>
        </p:nvSpPr>
        <p:spPr>
          <a:xfrm>
            <a:off x="1295400" y="2368777"/>
            <a:ext cx="435370" cy="585865"/>
          </a:xfrm>
          <a:prstGeom prst="beve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内容小结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pitchFamily="49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40505" y="2142490"/>
            <a:ext cx="3840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排便护理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21" name="Picture 9" descr="消化系统概观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20" r="7820" b="12691"/>
          <a:stretch>
            <a:fillRect/>
          </a:stretch>
        </p:blipFill>
        <p:spPr>
          <a:xfrm>
            <a:off x="6887845" y="836295"/>
            <a:ext cx="4954270" cy="553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一、与排便有关的解剖与生理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180" y="1196340"/>
            <a:ext cx="59734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（一）大肠的解剖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人体参与排便活动的主要器官是大肠。大肠全长 1.5～1.8 m，起自回肠末端，止于肛门。大肠分为盲肠、结肠、直肠和肛管四个部分，其中结肠又分为升结肠、横结肠、降结肠和乙状结肠四部分，从右髂窝至左髂窝呈“M”形排列。直肠全长 10～14 cm，从矢状面上看，有两个弯曲：骶曲和会阴曲。会阴曲是直肠绕过尾骨尖形成的凸向前方的弯曲，骶曲是直肠在骶尾骨前面下降形成的凸向后方的弯曲。肛管上续直肠下止于肛门，长约 4 cm，为肛门内外括约肌包绕。肛门内括约肌为平滑肌，有协助排便作用，对控制排便作用不大，肛门外括约肌为横纹肌，是控制排便的重要肌束。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849_3*l_h_i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350_6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350_6*l_h_i*1_4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350_6*l_h_i*1_4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350_6*l_h_i*1_4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350_6*l_h_i*1_6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350_6*l_h_i*1_6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350_6*l_h_i*1_6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350_6*l_h_i*1_6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350_6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350_6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849_3*l_h_f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350_6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350_6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350_6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1"/>
  <p:tag name="KSO_WM_UNIT_ID" val="diagram350_6*l_h_i*1_6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4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350_6*l_h_f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15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350_6*l_h_f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350_6*l_h_f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17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350_6*l_h_f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18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350_6*l_h_f*1_6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350_6*l_h_f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3"/>
  <p:tag name="KSO_WM_UNIT_ID" val="diagram20170849_3*l_h_i*1_3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3"/>
  <p:tag name="KSO_WM_UNIT_ID" val="diagram20170849_3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ID" val="diagram160394_4*a*1"/>
  <p:tag name="KSO_WM_TEMPLATE_CATEGORY" val="diagram"/>
  <p:tag name="KSO_WM_TEMPLATE_INDEX" val="160394"/>
  <p:tag name="KSO_WM_UNIT_TYPE" val="a"/>
  <p:tag name="KSO_WM_UNIT_INDEX" val="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1"/>
  <p:tag name="KSO_WM_UNIT_PRESET_TEXT_INDEX" val="3"/>
  <p:tag name="KSO_WM_UNIT_PRESET_TEXT_LEN" val="18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UNIT_ID" val="diagram160394_4*l_i*1_1"/>
  <p:tag name="KSO_WM_TEMPLATE_CATEGORY" val="diagram"/>
  <p:tag name="KSO_WM_TEMPLATE_INDEX" val="160394"/>
  <p:tag name="KSO_WM_UNIT_TYPE" val="l_i"/>
  <p:tag name="KSO_WM_UNIT_INDEX" val="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UNIT_ID" val="diagram160394_4*l_h_f*1_1_1"/>
  <p:tag name="KSO_WM_TEMPLATE_CATEGORY" val="diagram"/>
  <p:tag name="KSO_WM_TEMPLATE_INDEX" val="160394"/>
  <p:tag name="KSO_WM_UNIT_TYPE" val="l_h_f"/>
  <p:tag name="KSO_WM_UNIT_INDEX" val="1_1_1"/>
  <p:tag name="KSO_WM_UNIT_CLEAR" val="1"/>
  <p:tag name="KSO_WM_UNIT_LAYERLEVEL" val="1_1_1"/>
  <p:tag name="KSO_WM_UNIT_VALUE" val="52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ID" val="diagram160394_4*l_i*1_2"/>
  <p:tag name="KSO_WM_TEMPLATE_CATEGORY" val="diagram"/>
  <p:tag name="KSO_WM_TEMPLATE_INDEX" val="160394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UNIT_ID" val="diagram160394_4*l_i*1_3"/>
  <p:tag name="KSO_WM_TEMPLATE_CATEGORY" val="diagram"/>
  <p:tag name="KSO_WM_TEMPLATE_INDEX" val="160394"/>
  <p:tag name="KSO_WM_UNIT_TYPE" val="l_i"/>
  <p:tag name="KSO_WM_UNIT_INDEX" val="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UNIT_ID" val="diagram160394_4*l_h_f*1_2_1"/>
  <p:tag name="KSO_WM_TEMPLATE_CATEGORY" val="diagram"/>
  <p:tag name="KSO_WM_TEMPLATE_INDEX" val="160394"/>
  <p:tag name="KSO_WM_UNIT_TYPE" val="l_h_f"/>
  <p:tag name="KSO_WM_UNIT_INDEX" val="1_2_1"/>
  <p:tag name="KSO_WM_UNIT_CLEAR" val="1"/>
  <p:tag name="KSO_WM_UNIT_LAYERLEVEL" val="1_1_1"/>
  <p:tag name="KSO_WM_UNIT_VALUE" val="52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UNIT_ID" val="diagram160394_4*l_i*1_4"/>
  <p:tag name="KSO_WM_TEMPLATE_CATEGORY" val="diagram"/>
  <p:tag name="KSO_WM_TEMPLATE_INDEX" val="160394"/>
  <p:tag name="KSO_WM_UNIT_TYPE" val="l_i"/>
  <p:tag name="KSO_WM_UNIT_INDEX" val="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UNIT_ID" val="diagram160394_4*l_i*1_5"/>
  <p:tag name="KSO_WM_TEMPLATE_CATEGORY" val="diagram"/>
  <p:tag name="KSO_WM_TEMPLATE_INDEX" val="160394"/>
  <p:tag name="KSO_WM_UNIT_TYPE" val="l_i"/>
  <p:tag name="KSO_WM_UNIT_INDEX" val="1_5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ID" val="diagram160394_4*l_h_f*1_3_1"/>
  <p:tag name="KSO_WM_TEMPLATE_CATEGORY" val="diagram"/>
  <p:tag name="KSO_WM_TEMPLATE_INDEX" val="160394"/>
  <p:tag name="KSO_WM_UNIT_TYPE" val="l_h_f"/>
  <p:tag name="KSO_WM_UNIT_INDEX" val="1_3_1"/>
  <p:tag name="KSO_WM_UNIT_CLEAR" val="1"/>
  <p:tag name="KSO_WM_UNIT_LAYERLEVEL" val="1_1_1"/>
  <p:tag name="KSO_WM_UNIT_VALUE" val="52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3"/>
  <p:tag name="KSO_WM_UNIT_ID" val="diagram20170849_3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ID" val="diagram160394_4*l_i*1_6"/>
  <p:tag name="KSO_WM_TEMPLATE_CATEGORY" val="diagram"/>
  <p:tag name="KSO_WM_TEMPLATE_INDEX" val="160394"/>
  <p:tag name="KSO_WM_UNIT_TYPE" val="l_i"/>
  <p:tag name="KSO_WM_UNIT_INDEX" val="1_6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UNIT_ID" val="diagram160394_4*l_i*1_7"/>
  <p:tag name="KSO_WM_TEMPLATE_CATEGORY" val="diagram"/>
  <p:tag name="KSO_WM_TEMPLATE_INDEX" val="160394"/>
  <p:tag name="KSO_WM_UNIT_TYPE" val="l_i"/>
  <p:tag name="KSO_WM_UNIT_INDEX" val="1_7"/>
  <p:tag name="KSO_WM_UNIT_CLEAR" val="1"/>
  <p:tag name="KSO_WM_UNIT_LAYERLEVEL" val="1_1"/>
  <p:tag name="KSO_WM_DIAGRAM_GROUP_CODE" val="l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UNIT_ID" val="diagram160394_4*l_h_f*1_4_1"/>
  <p:tag name="KSO_WM_TEMPLATE_CATEGORY" val="diagram"/>
  <p:tag name="KSO_WM_TEMPLATE_INDEX" val="160394"/>
  <p:tag name="KSO_WM_UNIT_TYPE" val="l_h_f"/>
  <p:tag name="KSO_WM_UNIT_INDEX" val="1_4_1"/>
  <p:tag name="KSO_WM_UNIT_CLEAR" val="1"/>
  <p:tag name="KSO_WM_UNIT_LAYERLEVEL" val="1_1_1"/>
  <p:tag name="KSO_WM_UNIT_VALUE" val="52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UNIT_ID" val="diagram160394_4*l_i*1_8"/>
  <p:tag name="KSO_WM_TEMPLATE_CATEGORY" val="diagram"/>
  <p:tag name="KSO_WM_TEMPLATE_INDEX" val="160394"/>
  <p:tag name="KSO_WM_UNIT_TYPE" val="l_i"/>
  <p:tag name="KSO_WM_UNIT_INDEX" val="1_8"/>
  <p:tag name="KSO_WM_UNIT_CLEAR" val="1"/>
  <p:tag name="KSO_WM_UNIT_LAYERLEVEL" val="1_1"/>
  <p:tag name="KSO_WM_DIAGRAM_GROUP_CODE" val="l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44.xml><?xml version="1.0" encoding="utf-8"?>
<p:tagLst xmlns:p="http://schemas.openxmlformats.org/presentationml/2006/main">
  <p:tag name="KSO_WM_UNIT_PLACING_PICTURE_USER_VIEWPORT" val="{&quot;height&quot;:8729.99842519685,&quot;width&quot;:16636.629921259842}"/>
</p:tagLst>
</file>

<file path=ppt/tags/tag145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1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9397_7*l_h_i*1_1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397_7*l_h_i*1_1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9397_7*l_h_i*1_1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5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397_7*l_h_f*1_1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9397_7*l_h_i*1_2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397_7*l_h_i*1_2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9397_7*l_h_i*1_2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6"/>
  <p:tag name="KSO_WM_UNIT_TEXT_FILL_TYPE" val="1"/>
</p:tagLst>
</file>

<file path=ppt/tags/tag154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397_7*l_h_f*1_2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9397_7*l_h_i*1_3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397_7*l_h_i*1_3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19397_7*l_h_i*1_3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7"/>
  <p:tag name="KSO_WM_UNIT_TEXT_FILL_TYPE" val="1"/>
</p:tagLst>
</file>

<file path=ppt/tags/tag158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397_7*l_h_f*1_3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19397_7*l_h_i*1_4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PLACING_PICTURE_USER_VIEWPORT" val="{&quot;height&quot;:8729.99842519685,&quot;width&quot;:16636.629921259842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397_7*l_h_i*1_4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19397_7*l_h_i*1_4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8"/>
  <p:tag name="KSO_WM_UNIT_TEXT_FILL_TYPE" val="1"/>
</p:tagLst>
</file>

<file path=ppt/tags/tag162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397_7*l_h_f*1_4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19397_7*l_h_i*1_5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19397_7*l_h_i*1_5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19397_7*l_h_i*1_5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9"/>
  <p:tag name="KSO_WM_UNIT_TEXT_FILL_TYPE" val="1"/>
</p:tagLst>
</file>

<file path=ppt/tags/tag166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397_7*l_h_f*1_5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19397_7*l_h_i*1_6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19397_7*l_h_i*1_6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1"/>
  <p:tag name="KSO_WM_UNIT_ID" val="diagram20219397_7*l_h_i*1_6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10"/>
  <p:tag name="KSO_WM_UNIT_TEXT_FILL_TYPE" val="1"/>
</p:tagLst>
</file>

<file path=ppt/tags/tag17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19397_7*l_h_f*1_6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2"/>
  <p:tag name="KSO_WM_UNIT_ID" val="diagram20219397_7*l_h_i*1_7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3"/>
  <p:tag name="KSO_WM_UNIT_ID" val="diagram20219397_7*l_h_i*1_7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7_1"/>
  <p:tag name="KSO_WM_UNIT_ID" val="diagram20219397_7*l_h_i*1_7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5"/>
  <p:tag name="KSO_WM_UNIT_TEXT_FILL_TYPE" val="1"/>
</p:tagLst>
</file>

<file path=ppt/tags/tag174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219397_7*l_h_f*1_7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2"/>
  <p:tag name="KSO_WM_UNIT_ID" val="diagram20219397_7*l_h_i*1_8_2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3"/>
  <p:tag name="KSO_WM_UNIT_ID" val="diagram20219397_7*l_h_i*1_8_3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8_1"/>
  <p:tag name="KSO_WM_UNIT_ID" val="diagram20219397_7*l_h_i*1_8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VALUE" val="1"/>
  <p:tag name="KSO_WM_UNIT_TEXT_FILL_FORE_SCHEMECOLOR_INDEX" val="6"/>
  <p:tag name="KSO_WM_UNIT_TEXT_FILL_TYPE" val="1"/>
</p:tagLst>
</file>

<file path=ppt/tags/tag178.xml><?xml version="1.0" encoding="utf-8"?>
<p:tagLst xmlns:p="http://schemas.openxmlformats.org/presentationml/2006/main">
  <p:tag name="KSO_WM_UNIT_SUBTYPE" val="a"/>
  <p:tag name="KSO_WM_UNIT_PRESET_TEXT" val="单击此处添加&#13;文本具体内容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8_1"/>
  <p:tag name="KSO_WM_UNIT_ID" val="diagram20219397_7*l_h_f*1_8_1"/>
  <p:tag name="KSO_WM_TEMPLATE_CATEGORY" val="diagram"/>
  <p:tag name="KSO_WM_TEMPLATE_INDEX" val="20219397"/>
  <p:tag name="KSO_WM_UNIT_LAYERLEVEL" val="1_1_1"/>
  <p:tag name="KSO_WM_TAG_VERSION" val="1.0"/>
  <p:tag name="KSO_WM_BEAUTIFY_FLAG" val="#wm#"/>
  <p:tag name="KSO_WM_CHIP_GROUPID" val="60bed2524737e0f4c1ebe88a"/>
  <p:tag name="KSO_WM_CHIP_XID" val="60bed2524737e0f4c1ebe88b"/>
  <p:tag name="KSO_WM_ASSEMBLE_CHIP_INDEX" val="fc6842b9944949c5a961b646670e7b44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633_3*l_i*1_1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633_3*l_h_i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633_3*l_h_i*1_1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633_3*l_h_i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633_3*l_h_i*1_3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633_3*l_h_i*1_3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633_3*l_h_i*1_3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633_3*l_h_i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633_3*l_h_i*1_2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633_3*l_h_i*1_2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633_3*l_h_i*1_2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2"/>
  <p:tag name="KSO_WM_UNIT_ID" val="diagram633_3*l_i*1_12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93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633_3*l_h_a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633_3*l_h_a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633_3*l_h_a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1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1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19153_8*m_h_f*1_1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BEAUTIFY_FLAG" val=""/>
  <p:tag name="KSO_WM_UNIT_PLACING_PICTURE_USER_VIEWPORT" val="{&quot;height&quot;:5265,&quot;width&quot;:8880}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1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1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PP_MARK_KEY" val="458e411c-c068-4ad9-880f-75da550e7431"/>
  <p:tag name="COMMONDATA" val="eyJoZGlkIjoiNzQ3MTk3OTEyZDg4NzA3ZGRmN2U4ZTcxY2Y1ODYwYzQ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2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2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19153_8*m_h_f*1_2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2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2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3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3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19153_8*m_h_f*1_3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3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3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4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4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19153_8*m_h_f*1_4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4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4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5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5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19153_8*m_h_f*1_5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5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5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6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6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19153_8*m_h_f*1_6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6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6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7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7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7_1"/>
  <p:tag name="KSO_WM_UNIT_ID" val="diagram20219153_8*m_h_f*1_7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7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7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8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8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8_1"/>
  <p:tag name="KSO_WM_UNIT_ID" val="diagram20219153_8*m_h_f*1_8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8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8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9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9_1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9_1"/>
  <p:tag name="KSO_WM_UNIT_ID" val="diagram20219153_8*m_h_f*1_9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de633cfc7dd146d79767944bd0924b74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8*m_h_i*1_9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9_2"/>
  <p:tag name="KSO_WM_DIAGRAM_GROUP_CODE" val="m1-1"/>
  <p:tag name="KSO_WM_CHIP_GROUPID" val="60b9ecfbd573a1aeab43c12c"/>
  <p:tag name="KSO_WM_CHIP_XID" val="60b9ecfbd573a1aeab43c12d"/>
  <p:tag name="KSO_WM_ASSEMBLE_CHIP_INDEX" val="de633cfc7dd146d79767944bd0924b74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3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3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PLACING_PICTURE_USER_VIEWPORT" val="{&quot;height&quot;:8920,&quot;width&quot;:13380}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3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UNIT_ISCONTENTSTITLE" val="0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350_6*a*1"/>
  <p:tag name="KSO_WM_TEMPLATE_CATEGORY" val="diagram"/>
  <p:tag name="KSO_WM_TEMPLATE_INDEX" val="35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350_6*l_h_i*1_1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350_6*l_h_i*1_1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350_6*l_h_i*1_1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350_6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350_6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350_6*l_h_i*1_3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3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350_6*l_h_i*1_3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350_6*l_h_i*1_3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350_6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350_6*l_h_i*1_5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350_6*l_h_i*1_5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350_6*l_h_i*1_5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350_6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350_6*l_h_i*1_2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350_6*l_h_i*1_2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350_6*l_h_i*1_2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医院护理岗位管理">
  <a:themeElements>
    <a:clrScheme name="医疗医药PPT模版 13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9E78A"/>
      </a:accent6>
      <a:hlink>
        <a:srgbClr val="009999"/>
      </a:hlink>
      <a:folHlink>
        <a:srgbClr val="969696"/>
      </a:folHlink>
    </a:clrScheme>
    <a:fontScheme name="医疗医药PPT模版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医疗医药PPT模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流畅">
  <a:themeElements>
    <a:clrScheme name="1_流畅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1_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流畅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流畅">
  <a:themeElements>
    <a:clrScheme name="2_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2_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10521</Words>
  <Application>WPS 演示</Application>
  <PresentationFormat>在屏幕上显示</PresentationFormat>
  <Paragraphs>1219</Paragraphs>
  <Slides>79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79</vt:i4>
      </vt:variant>
    </vt:vector>
  </HeadingPairs>
  <TitlesOfParts>
    <vt:vector size="112" baseType="lpstr">
      <vt:lpstr>Arial</vt:lpstr>
      <vt:lpstr>宋体</vt:lpstr>
      <vt:lpstr>Wingdings</vt:lpstr>
      <vt:lpstr>FrutigerNext LT Regular</vt:lpstr>
      <vt:lpstr>Calibri</vt:lpstr>
      <vt:lpstr>MS PGothic</vt:lpstr>
      <vt:lpstr>FrutigerNext LT Regular</vt:lpstr>
      <vt:lpstr>华文细黑</vt:lpstr>
      <vt:lpstr>FrutigerNext LT Medium</vt:lpstr>
      <vt:lpstr>Constantia</vt:lpstr>
      <vt:lpstr>隶书</vt:lpstr>
      <vt:lpstr>Wingdings 2</vt:lpstr>
      <vt:lpstr>微软雅黑</vt:lpstr>
      <vt:lpstr>黑体</vt:lpstr>
      <vt:lpstr>字魂70号-灵悦黑体</vt:lpstr>
      <vt:lpstr>Segoe UI</vt:lpstr>
      <vt:lpstr>Arial Unicode MS</vt:lpstr>
      <vt:lpstr>楷体_GB2312</vt:lpstr>
      <vt:lpstr>幼圆</vt:lpstr>
      <vt:lpstr>新宋体</vt:lpstr>
      <vt:lpstr>华文新魏</vt:lpstr>
      <vt:lpstr>Wingdings</vt:lpstr>
      <vt:lpstr>Tahoma</vt:lpstr>
      <vt:lpstr>医院护理岗位管理</vt:lpstr>
      <vt:lpstr>2_自定义设计方案</vt:lpstr>
      <vt:lpstr>1_自定义设计方案</vt:lpstr>
      <vt:lpstr>流畅</vt:lpstr>
      <vt:lpstr>1_流畅</vt:lpstr>
      <vt:lpstr>2_流畅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大量不保留灌肠 </vt:lpstr>
      <vt:lpstr>PowerPoint 演示文稿</vt:lpstr>
      <vt:lpstr>PowerPoint 演示文稿</vt:lpstr>
      <vt:lpstr>PowerPoint 演示文稿</vt:lpstr>
      <vt:lpstr>PowerPoint 演示文稿</vt:lpstr>
      <vt:lpstr>大量不保留灌肠—注意事项</vt:lpstr>
      <vt:lpstr>小量不保留灌肠 </vt:lpstr>
      <vt:lpstr>PowerPoint 演示文稿</vt:lpstr>
      <vt:lpstr>PowerPoint 演示文稿</vt:lpstr>
      <vt:lpstr>PowerPoint 演示文稿</vt:lpstr>
      <vt:lpstr>PowerPoint 演示文稿</vt:lpstr>
      <vt:lpstr>小量不保留灌肠—注意事项</vt:lpstr>
      <vt:lpstr>保留灌肠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女患者导尿术—操作规程</vt:lpstr>
      <vt:lpstr>女患者导尿术—操作规程</vt:lpstr>
      <vt:lpstr>男患者导尿术—操作规程</vt:lpstr>
      <vt:lpstr>导尿术—注意事项</vt:lpstr>
      <vt:lpstr>PowerPoint 演示文稿</vt:lpstr>
      <vt:lpstr>PowerPoint 演示文稿</vt:lpstr>
      <vt:lpstr>留置导尿术—操作规程</vt:lpstr>
      <vt:lpstr>PowerPoint 演示文稿</vt:lpstr>
      <vt:lpstr>PowerPoint 演示文稿</vt:lpstr>
      <vt:lpstr>留置导尿管患者的护理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zz</cp:lastModifiedBy>
  <cp:revision>599</cp:revision>
  <dcterms:created xsi:type="dcterms:W3CDTF">2012-08-31T16:03:00Z</dcterms:created>
  <dcterms:modified xsi:type="dcterms:W3CDTF">2025-07-29T08:47:38Z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3D9732E3F13D47B9983AC79DF40FD2AC</vt:lpwstr>
  </property>
  <property fmtid="{D5CDD505-2E9C-101B-9397-08002B2CF9AE}" pid="3" name="KSOProductBuildVer">
    <vt:lpwstr>2052-12.1.0.21915</vt:lpwstr>
  </property>
</Properties>
</file>