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9" r:id="rId6"/>
    <p:sldMasterId id="2147483711" r:id="rId7"/>
    <p:sldMasterId id="2147483723" r:id="rId8"/>
    <p:sldMasterId id="2147483736" r:id="rId9"/>
    <p:sldMasterId id="2147483742" r:id="rId10"/>
    <p:sldMasterId id="2147483755" r:id="rId11"/>
  </p:sldMasterIdLst>
  <p:notesMasterIdLst>
    <p:notesMasterId r:id="rId16"/>
  </p:notesMasterIdLst>
  <p:handoutMasterIdLst>
    <p:handoutMasterId r:id="rId62"/>
  </p:handoutMasterIdLst>
  <p:sldIdLst>
    <p:sldId id="614" r:id="rId12"/>
    <p:sldId id="616" r:id="rId13"/>
    <p:sldId id="618" r:id="rId14"/>
    <p:sldId id="620" r:id="rId15"/>
    <p:sldId id="623" r:id="rId17"/>
    <p:sldId id="625" r:id="rId18"/>
    <p:sldId id="627" r:id="rId19"/>
    <p:sldId id="629" r:id="rId20"/>
    <p:sldId id="630" r:id="rId21"/>
    <p:sldId id="525" r:id="rId22"/>
    <p:sldId id="524" r:id="rId23"/>
    <p:sldId id="632" r:id="rId24"/>
    <p:sldId id="633" r:id="rId25"/>
    <p:sldId id="634" r:id="rId26"/>
    <p:sldId id="635" r:id="rId27"/>
    <p:sldId id="636" r:id="rId28"/>
    <p:sldId id="637" r:id="rId29"/>
    <p:sldId id="530" r:id="rId30"/>
    <p:sldId id="550" r:id="rId31"/>
    <p:sldId id="640" r:id="rId32"/>
    <p:sldId id="531" r:id="rId33"/>
    <p:sldId id="669" r:id="rId34"/>
    <p:sldId id="670" r:id="rId35"/>
    <p:sldId id="671" r:id="rId36"/>
    <p:sldId id="673" r:id="rId37"/>
    <p:sldId id="533" r:id="rId38"/>
    <p:sldId id="674" r:id="rId39"/>
    <p:sldId id="675" r:id="rId40"/>
    <p:sldId id="552" r:id="rId41"/>
    <p:sldId id="553" r:id="rId42"/>
    <p:sldId id="554" r:id="rId43"/>
    <p:sldId id="555" r:id="rId44"/>
    <p:sldId id="556" r:id="rId45"/>
    <p:sldId id="557" r:id="rId46"/>
    <p:sldId id="558" r:id="rId47"/>
    <p:sldId id="559" r:id="rId48"/>
    <p:sldId id="560" r:id="rId49"/>
    <p:sldId id="698" r:id="rId50"/>
    <p:sldId id="702" r:id="rId51"/>
    <p:sldId id="536" r:id="rId52"/>
    <p:sldId id="542" r:id="rId53"/>
    <p:sldId id="543" r:id="rId54"/>
    <p:sldId id="544" r:id="rId55"/>
    <p:sldId id="545" r:id="rId56"/>
    <p:sldId id="546" r:id="rId57"/>
    <p:sldId id="547" r:id="rId58"/>
    <p:sldId id="548" r:id="rId59"/>
    <p:sldId id="549" r:id="rId60"/>
    <p:sldId id="701" r:id="rId61"/>
  </p:sldIdLst>
  <p:sldSz cx="12192000" cy="6858000"/>
  <p:notesSz cx="6858000" cy="9144000"/>
  <p:custDataLst>
    <p:tags r:id="rId67"/>
  </p:custDataLst>
  <p:defaultTextStyle>
    <a:defPPr>
      <a:defRPr lang="en-US"/>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FFF"/>
    <a:srgbClr val="AE9BAB"/>
    <a:srgbClr val="3366CC"/>
    <a:srgbClr val="0066CC"/>
    <a:srgbClr val="3366FF"/>
    <a:srgbClr val="0099FF"/>
    <a:srgbClr val="0000FF"/>
    <a:srgbClr val="3399FF"/>
    <a:srgbClr val="66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0338"/>
    <p:restoredTop sz="91652"/>
  </p:normalViewPr>
  <p:slideViewPr>
    <p:cSldViewPr showGuides="1">
      <p:cViewPr varScale="1">
        <p:scale>
          <a:sx n="64" d="100"/>
          <a:sy n="64" d="100"/>
        </p:scale>
        <p:origin x="-1188" y="-108"/>
      </p:cViewPr>
      <p:guideLst>
        <p:guide orient="horz" pos="2160"/>
        <p:guide pos="3816"/>
      </p:guideLst>
    </p:cSldViewPr>
  </p:slideViewPr>
  <p:notesTextViewPr>
    <p:cViewPr>
      <p:scale>
        <a:sx n="100" d="100"/>
        <a:sy n="100" d="100"/>
      </p:scale>
      <p:origin x="0" y="0"/>
    </p:cViewPr>
  </p:notesTextViewPr>
  <p:sorterViewPr showFormatting="0">
    <p:cViewPr>
      <p:scale>
        <a:sx n="66" d="100"/>
        <a:sy n="66" d="100"/>
      </p:scale>
      <p:origin x="0" y="238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7" Type="http://schemas.openxmlformats.org/officeDocument/2006/relationships/tags" Target="tags/tag111.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notesMaster" Target="notesMasters/notesMaster1.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45060"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p:spPr>
        <p:txBody>
          <a:bodyPr vert="horz" wrap="square" lIns="91440" tIns="45720" rIns="91440" bIns="45720" numCol="1" anchor="b" anchorCtr="0" compatLnSpc="1"/>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p:txBody>
          <a:bodyPr wrap="square" lIns="91440" tIns="45720" rIns="91440" bIns="45720" anchor="t" anchorCtr="0"/>
          <a:p>
            <a:pPr lvl="0"/>
            <a:endParaRPr lang="zh-CN" altLang="en-US" dirty="0"/>
          </a:p>
        </p:txBody>
      </p:sp>
      <p:sp>
        <p:nvSpPr>
          <p:cNvPr id="48132"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p:txBody>
          <a:bodyPr wrap="square" lIns="91440" tIns="45720" rIns="91440" bIns="45720" anchor="t" anchorCtr="0"/>
          <a:p>
            <a:pPr lvl="0"/>
            <a:endParaRPr lang="zh-CN" altLang="en-US" dirty="0"/>
          </a:p>
        </p:txBody>
      </p:sp>
      <p:sp>
        <p:nvSpPr>
          <p:cNvPr id="49156"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p:txBody>
          <a:bodyPr wrap="square" lIns="91440" tIns="45720" rIns="91440" bIns="45720" anchor="t" anchorCtr="0"/>
          <a:p>
            <a:pPr lvl="0"/>
            <a:endParaRPr lang="zh-CN" altLang="en-US" dirty="0"/>
          </a:p>
        </p:txBody>
      </p:sp>
      <p:sp>
        <p:nvSpPr>
          <p:cNvPr id="49156"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p:txBody>
          <a:bodyPr wrap="square" lIns="91440" tIns="45720" rIns="91440" bIns="45720" anchor="t" anchorCtr="0"/>
          <a:p>
            <a:pPr lvl="0"/>
            <a:endParaRPr lang="zh-CN" altLang="en-US" dirty="0"/>
          </a:p>
        </p:txBody>
      </p:sp>
      <p:sp>
        <p:nvSpPr>
          <p:cNvPr id="50180"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7" Type="http://schemas.openxmlformats.org/officeDocument/2006/relationships/image" Target="../media/image11.emf"/><Relationship Id="rId6" Type="http://schemas.openxmlformats.org/officeDocument/2006/relationships/tags" Target="../tags/tag3.xml"/><Relationship Id="rId5" Type="http://schemas.openxmlformats.org/officeDocument/2006/relationships/image" Target="../media/image10.emf"/><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7170" name="Picture 22" descr="1"/>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3" name="Text Box 16"/>
          <p:cNvSpPr txBox="1">
            <a:spLocks noChangeArrowheads="1"/>
          </p:cNvSpPr>
          <p:nvPr/>
        </p:nvSpPr>
        <p:spPr bwMode="auto">
          <a:xfrm>
            <a:off x="-3505200" y="-26987"/>
            <a:ext cx="3393017" cy="4723130"/>
          </a:xfrm>
          <a:prstGeom prst="rect">
            <a:avLst/>
          </a:prstGeom>
          <a:noFill/>
          <a:ln>
            <a:noFill/>
          </a:ln>
        </p:spPr>
        <p:txBody>
          <a:bodyPr lIns="106852" tIns="53425" rIns="106852" bIns="53425">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4" name="Text Box 19"/>
          <p:cNvSpPr txBox="1">
            <a:spLocks noChangeArrowheads="1"/>
          </p:cNvSpPr>
          <p:nvPr/>
        </p:nvSpPr>
        <p:spPr bwMode="auto">
          <a:xfrm>
            <a:off x="9472084" y="616585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5" name="Rectangle 20"/>
          <p:cNvSpPr>
            <a:spLocks noChangeArrowheads="1"/>
          </p:cNvSpPr>
          <p:nvPr/>
        </p:nvSpPr>
        <p:spPr bwMode="auto">
          <a:xfrm>
            <a:off x="-1104900" y="641191"/>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6" name="Rectangle 21"/>
          <p:cNvSpPr>
            <a:spLocks noChangeArrowheads="1"/>
          </p:cNvSpPr>
          <p:nvPr/>
        </p:nvSpPr>
        <p:spPr bwMode="auto">
          <a:xfrm>
            <a:off x="-1104900" y="2944655"/>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96611" name="Rectangle 3"/>
          <p:cNvSpPr>
            <a:spLocks noGrp="1" noChangeArrowheads="1"/>
          </p:cNvSpPr>
          <p:nvPr>
            <p:ph type="ctrTitle"/>
          </p:nvPr>
        </p:nvSpPr>
        <p:spPr>
          <a:xfrm>
            <a:off x="1397000" y="1268413"/>
            <a:ext cx="10363200" cy="1152525"/>
          </a:xfrm>
        </p:spPr>
        <p:txBody>
          <a:bodyPr/>
          <a:lstStyle>
            <a:lvl1pPr>
              <a:defRPr sz="4000" b="0">
                <a:ea typeface="宋体" panose="02010600030101010101" pitchFamily="2" charset="-122"/>
              </a:defRPr>
            </a:lvl1pPr>
          </a:lstStyle>
          <a:p>
            <a:r>
              <a:rPr lang="zh-CN" altLang="en-US"/>
              <a:t>单击此处编辑母版标题样式</a:t>
            </a:r>
            <a:endParaRPr lang="zh-CN" altLang="en-US"/>
          </a:p>
        </p:txBody>
      </p:sp>
      <p:sp>
        <p:nvSpPr>
          <p:cNvPr id="196613" name="Rectangle 5"/>
          <p:cNvSpPr>
            <a:spLocks noGrp="1" noChangeArrowheads="1"/>
          </p:cNvSpPr>
          <p:nvPr>
            <p:ph type="subTitle" idx="1"/>
          </p:nvPr>
        </p:nvSpPr>
        <p:spPr>
          <a:xfrm>
            <a:off x="3225800" y="2519363"/>
            <a:ext cx="8534400" cy="838200"/>
          </a:xfrm>
        </p:spPr>
        <p:txBody>
          <a:bodyPr/>
          <a:lstStyle>
            <a:lvl1pPr marL="0" indent="0" algn="r">
              <a:buFontTx/>
              <a:buNone/>
              <a:defRPr sz="1800">
                <a:solidFill>
                  <a:schemeClr val="bg2"/>
                </a:solidFill>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3" Type="http://schemas.openxmlformats.org/officeDocument/2006/relationships/theme" Target="../theme/theme10.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4.xml"/><Relationship Id="rId13" Type="http://schemas.openxmlformats.org/officeDocument/2006/relationships/image" Target="../media/image4.jpeg"/><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3" Type="http://schemas.openxmlformats.org/officeDocument/2006/relationships/theme" Target="../theme/theme5.xml"/><Relationship Id="rId12" Type="http://schemas.openxmlformats.org/officeDocument/2006/relationships/image" Target="../media/image5.jpeg"/><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3" Type="http://schemas.openxmlformats.org/officeDocument/2006/relationships/theme" Target="../theme/theme6.xml"/><Relationship Id="rId12" Type="http://schemas.openxmlformats.org/officeDocument/2006/relationships/image" Target="../media/image4.jpeg"/><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8.xml"/><Relationship Id="rId8" Type="http://schemas.openxmlformats.org/officeDocument/2006/relationships/slideLayout" Target="../slideLayouts/slideLayout77.xml"/><Relationship Id="rId7" Type="http://schemas.openxmlformats.org/officeDocument/2006/relationships/slideLayout" Target="../slideLayouts/slideLayout76.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3" Type="http://schemas.openxmlformats.org/officeDocument/2006/relationships/theme" Target="../theme/theme7.xml"/><Relationship Id="rId12" Type="http://schemas.openxmlformats.org/officeDocument/2006/relationships/slideLayout" Target="../slideLayouts/slideLayout81.xml"/><Relationship Id="rId11" Type="http://schemas.openxmlformats.org/officeDocument/2006/relationships/slideLayout" Target="../slideLayouts/slideLayout80.xml"/><Relationship Id="rId10" Type="http://schemas.openxmlformats.org/officeDocument/2006/relationships/slideLayout" Target="../slideLayouts/slideLayout79.xml"/><Relationship Id="rId1"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3" Type="http://schemas.openxmlformats.org/officeDocument/2006/relationships/theme" Target="../theme/theme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46" descr="2"/>
          <p:cNvPicPr>
            <a:picLocks noChangeAspect="1"/>
          </p:cNvPicPr>
          <p:nvPr/>
        </p:nvPicPr>
        <p:blipFill>
          <a:blip r:embed="rId14"/>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a:spLocks noChangeArrowheads="1"/>
          </p:cNvSpPr>
          <p:nvPr/>
        </p:nvSpPr>
        <p:spPr bwMode="auto">
          <a:xfrm>
            <a:off x="-3122083" y="-100012"/>
            <a:ext cx="2978151" cy="5307013"/>
          </a:xfrm>
          <a:prstGeom prst="rect">
            <a:avLst/>
          </a:prstGeom>
          <a:noFill/>
          <a:ln w="9525">
            <a:noFill/>
            <a:miter lim="800000"/>
          </a:ln>
        </p:spPr>
        <p:txBody>
          <a:bodyPr lIns="106832" tIns="53417" rIns="106832" bIns="53417"/>
          <a:lstStyle/>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7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:18--20pt  </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:18-24pt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):16-20pt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a:spLocks noChangeArrowheads="1"/>
          </p:cNvSpPr>
          <p:nvPr/>
        </p:nvSpPr>
        <p:spPr bwMode="auto">
          <a:xfrm>
            <a:off x="-1009649" y="1359535"/>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1" name="Rectangle 160"/>
          <p:cNvSpPr>
            <a:spLocks noChangeArrowheads="1"/>
          </p:cNvSpPr>
          <p:nvPr/>
        </p:nvSpPr>
        <p:spPr bwMode="auto">
          <a:xfrm>
            <a:off x="-1009649" y="5248911"/>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2" name="Rectangle 229"/>
          <p:cNvSpPr>
            <a:spLocks noChangeArrowheads="1"/>
          </p:cNvSpPr>
          <p:nvPr/>
        </p:nvSpPr>
        <p:spPr bwMode="auto">
          <a:xfrm>
            <a:off x="-1009649" y="186594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3" name="Rectangle 232"/>
          <p:cNvSpPr>
            <a:spLocks noChangeArrowheads="1"/>
          </p:cNvSpPr>
          <p:nvPr/>
        </p:nvSpPr>
        <p:spPr bwMode="auto">
          <a:xfrm>
            <a:off x="-1009649" y="4817111"/>
            <a:ext cx="337820" cy="392430"/>
          </a:xfrm>
          <a:prstGeom prst="rect">
            <a:avLst/>
          </a:prstGeom>
          <a:solidFill>
            <a:schemeClr val="tx1"/>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4" name="Rectangle 233"/>
          <p:cNvSpPr>
            <a:spLocks noChangeArrowheads="1"/>
          </p:cNvSpPr>
          <p:nvPr/>
        </p:nvSpPr>
        <p:spPr bwMode="auto">
          <a:xfrm>
            <a:off x="-1009649" y="575214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5" name="Line 235"/>
          <p:cNvSpPr>
            <a:spLocks noChangeShapeType="1"/>
          </p:cNvSpPr>
          <p:nvPr/>
        </p:nvSpPr>
        <p:spPr bwMode="auto">
          <a:xfrm flipH="1">
            <a:off x="-2832100" y="2420938"/>
            <a:ext cx="2590800" cy="392430"/>
          </a:xfrm>
          <a:prstGeom prst="line">
            <a:avLst/>
          </a:prstGeom>
          <a:noFill/>
          <a:ln w="9525">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5pPr>
      <a:lvl6pPr marL="4572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6pPr>
      <a:lvl7pPr marL="9144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7pPr>
      <a:lvl8pPr marL="13716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8pPr>
      <a:lvl9pPr marL="18288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a:spLocks noChangeArrowheads="1"/>
          </p:cNvSpPr>
          <p:nvPr/>
        </p:nvSpPr>
        <p:spPr bwMode="auto">
          <a:xfrm>
            <a:off x="-3312583" y="-100012"/>
            <a:ext cx="3227917" cy="5308600"/>
          </a:xfrm>
          <a:prstGeom prst="rect">
            <a:avLst/>
          </a:prstGeom>
          <a:noFill/>
          <a:ln w="9525">
            <a:noFill/>
            <a:miter lim="800000"/>
          </a:ln>
        </p:spPr>
        <p:txBody>
          <a:bodyPr lIns="106832" tIns="53417" rIns="106832" bIns="53417"/>
          <a:lstStyle/>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中文目录标题</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:35-40pt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:16-24pt  </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中文目录正文</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:28-30pt</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altLang="zh-CN"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2054" name="Rectangle 21"/>
          <p:cNvSpPr>
            <a:spLocks noChangeArrowheads="1"/>
          </p:cNvSpPr>
          <p:nvPr/>
        </p:nvSpPr>
        <p:spPr bwMode="auto">
          <a:xfrm>
            <a:off x="-1009649" y="1432560"/>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5" name="Rectangle 22"/>
          <p:cNvSpPr>
            <a:spLocks noChangeArrowheads="1"/>
          </p:cNvSpPr>
          <p:nvPr/>
        </p:nvSpPr>
        <p:spPr bwMode="auto">
          <a:xfrm>
            <a:off x="-1009649" y="1935798"/>
            <a:ext cx="337820" cy="392430"/>
          </a:xfrm>
          <a:prstGeom prst="rect">
            <a:avLst/>
          </a:prstGeom>
          <a:solidFill>
            <a:srgbClr val="0075C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6" name="Rectangle 25"/>
          <p:cNvSpPr>
            <a:spLocks noChangeArrowheads="1"/>
          </p:cNvSpPr>
          <p:nvPr/>
        </p:nvSpPr>
        <p:spPr bwMode="auto">
          <a:xfrm>
            <a:off x="-1009649" y="5320348"/>
            <a:ext cx="337820" cy="392430"/>
          </a:xfrm>
          <a:prstGeom prst="rect">
            <a:avLst/>
          </a:prstGeom>
          <a:solidFill>
            <a:schemeClr val="bg2"/>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7" name="Rectangle 26"/>
          <p:cNvSpPr>
            <a:spLocks noChangeArrowheads="1"/>
          </p:cNvSpPr>
          <p:nvPr/>
        </p:nvSpPr>
        <p:spPr bwMode="auto">
          <a:xfrm>
            <a:off x="-1009649" y="4888548"/>
            <a:ext cx="337820" cy="392430"/>
          </a:xfrm>
          <a:prstGeom prst="rect">
            <a:avLst/>
          </a:prstGeom>
          <a:solidFill>
            <a:schemeClr val="tx1"/>
          </a:solidFill>
          <a:ln w="9525" algn="ctr">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8" name="Line 29"/>
          <p:cNvSpPr>
            <a:spLocks noChangeShapeType="1"/>
          </p:cNvSpPr>
          <p:nvPr/>
        </p:nvSpPr>
        <p:spPr bwMode="auto">
          <a:xfrm flipH="1">
            <a:off x="-2832100" y="2492375"/>
            <a:ext cx="2590800" cy="392430"/>
          </a:xfrm>
          <a:prstGeom prst="line">
            <a:avLst/>
          </a:prstGeom>
          <a:noFill/>
          <a:ln w="9525">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fontAlgn="base">
        <a:spcBef>
          <a:spcPct val="20000"/>
        </a:spcBef>
        <a:spcAft>
          <a:spcPct val="0"/>
        </a:spcAft>
        <a:buChar char="»"/>
        <a:defRPr sz="1700">
          <a:solidFill>
            <a:schemeClr val="tx1"/>
          </a:solidFill>
          <a:latin typeface="+mn-lt"/>
          <a:ea typeface="+mn-ea"/>
        </a:defRPr>
      </a:lvl6pPr>
      <a:lvl7pPr marL="2717800" indent="-201930" algn="l" defTabSz="802005" rtl="0" fontAlgn="base">
        <a:spcBef>
          <a:spcPct val="20000"/>
        </a:spcBef>
        <a:spcAft>
          <a:spcPct val="0"/>
        </a:spcAft>
        <a:buChar char="»"/>
        <a:defRPr sz="1700">
          <a:solidFill>
            <a:schemeClr val="tx1"/>
          </a:solidFill>
          <a:latin typeface="+mn-lt"/>
          <a:ea typeface="+mn-ea"/>
        </a:defRPr>
      </a:lvl7pPr>
      <a:lvl8pPr marL="3175000" indent="-201930" algn="l" defTabSz="802005" rtl="0" fontAlgn="base">
        <a:spcBef>
          <a:spcPct val="20000"/>
        </a:spcBef>
        <a:spcAft>
          <a:spcPct val="0"/>
        </a:spcAft>
        <a:buChar char="»"/>
        <a:defRPr sz="1700">
          <a:solidFill>
            <a:schemeClr val="tx1"/>
          </a:solidFill>
          <a:latin typeface="+mn-lt"/>
          <a:ea typeface="+mn-ea"/>
        </a:defRPr>
      </a:lvl8pPr>
      <a:lvl9pPr marL="3632200" indent="-201930" algn="l" defTabSz="802005"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410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80C54AB-AEBF-4836-B681-D129F7A1E5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grpSp>
        <p:nvGrpSpPr>
          <p:cNvPr id="4105"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5124"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5125"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5126"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 name="日期占位符 3"/>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446017A-6A02-4E43-B2E1-FD091D1C04D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4" name="单圆角矩形 13"/>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10672233" y="5359400"/>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5842000" y="6219825"/>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615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615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 name="日期占位符 4"/>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F4A0B8F-04C7-407D-A5FE-536B28A2558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10769600" y="6356350"/>
            <a:ext cx="8128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0.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8.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image" Target="../media/image16.jpeg"/><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1.xml"/><Relationship Id="rId3" Type="http://schemas.openxmlformats.org/officeDocument/2006/relationships/image" Target="../media/image17.png"/><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1.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24.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1.xml"/><Relationship Id="rId3" Type="http://schemas.openxmlformats.org/officeDocument/2006/relationships/image" Target="../media/image18.png"/><Relationship Id="rId2" Type="http://schemas.openxmlformats.org/officeDocument/2006/relationships/tags" Target="../tags/tag2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81.xml"/><Relationship Id="rId5" Type="http://schemas.openxmlformats.org/officeDocument/2006/relationships/image" Target="../media/image20.png"/><Relationship Id="rId4" Type="http://schemas.openxmlformats.org/officeDocument/2006/relationships/tags" Target="../tags/tag29.xml"/><Relationship Id="rId3" Type="http://schemas.openxmlformats.org/officeDocument/2006/relationships/image" Target="../media/image19.png"/><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30.xml"/><Relationship Id="rId2" Type="http://schemas.openxmlformats.org/officeDocument/2006/relationships/image" Target="../media/image22.png"/><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31.xml"/><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3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34.xml"/><Relationship Id="rId2" Type="http://schemas.openxmlformats.org/officeDocument/2006/relationships/image" Target="../media/image25.jpeg"/><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26.jpeg"/><Relationship Id="rId2" Type="http://schemas.openxmlformats.org/officeDocument/2006/relationships/tags" Target="../tags/tag36.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9" Type="http://schemas.openxmlformats.org/officeDocument/2006/relationships/slideLayout" Target="../slideLayouts/slideLayout84.xml"/><Relationship Id="rId38" Type="http://schemas.openxmlformats.org/officeDocument/2006/relationships/tags" Target="../tags/tag74.xml"/><Relationship Id="rId37" Type="http://schemas.openxmlformats.org/officeDocument/2006/relationships/tags" Target="../tags/tag73.xml"/><Relationship Id="rId36" Type="http://schemas.openxmlformats.org/officeDocument/2006/relationships/tags" Target="../tags/tag72.xml"/><Relationship Id="rId35" Type="http://schemas.openxmlformats.org/officeDocument/2006/relationships/tags" Target="../tags/tag71.xml"/><Relationship Id="rId34" Type="http://schemas.openxmlformats.org/officeDocument/2006/relationships/tags" Target="../tags/tag70.xml"/><Relationship Id="rId33" Type="http://schemas.openxmlformats.org/officeDocument/2006/relationships/tags" Target="../tags/tag69.xml"/><Relationship Id="rId32" Type="http://schemas.openxmlformats.org/officeDocument/2006/relationships/tags" Target="../tags/tag68.xml"/><Relationship Id="rId31" Type="http://schemas.openxmlformats.org/officeDocument/2006/relationships/tags" Target="../tags/tag67.xml"/><Relationship Id="rId30" Type="http://schemas.openxmlformats.org/officeDocument/2006/relationships/tags" Target="../tags/tag66.xml"/><Relationship Id="rId3" Type="http://schemas.openxmlformats.org/officeDocument/2006/relationships/tags" Target="../tags/tag39.xml"/><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76.xml"/><Relationship Id="rId1" Type="http://schemas.openxmlformats.org/officeDocument/2006/relationships/tags" Target="../tags/tag7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77.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4.xml"/><Relationship Id="rId2" Type="http://schemas.openxmlformats.org/officeDocument/2006/relationships/tags" Target="../tags/tag78.xml"/><Relationship Id="rId1" Type="http://schemas.openxmlformats.org/officeDocument/2006/relationships/image" Target="../media/image27.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84.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image" Target="../media/image28.jpe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84.xml"/><Relationship Id="rId5" Type="http://schemas.openxmlformats.org/officeDocument/2006/relationships/image" Target="../media/image30.png"/><Relationship Id="rId4" Type="http://schemas.openxmlformats.org/officeDocument/2006/relationships/tags" Target="../tags/tag85.xml"/><Relationship Id="rId3" Type="http://schemas.openxmlformats.org/officeDocument/2006/relationships/image" Target="../media/image29.png"/><Relationship Id="rId2" Type="http://schemas.openxmlformats.org/officeDocument/2006/relationships/tags" Target="../tags/tag84.xml"/><Relationship Id="rId1" Type="http://schemas.openxmlformats.org/officeDocument/2006/relationships/tags" Target="../tags/tag83.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84.xml"/><Relationship Id="rId5" Type="http://schemas.openxmlformats.org/officeDocument/2006/relationships/tags" Target="../tags/tag86.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tags" Target="../tags/tag91.xml"/><Relationship Id="rId3" Type="http://schemas.openxmlformats.org/officeDocument/2006/relationships/image" Target="../media/image36.jpeg"/><Relationship Id="rId2" Type="http://schemas.openxmlformats.org/officeDocument/2006/relationships/tags" Target="../tags/tag90.xml"/><Relationship Id="rId1" Type="http://schemas.openxmlformats.org/officeDocument/2006/relationships/image" Target="../media/image3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9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93.xml"/><Relationship Id="rId1"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94.xml"/><Relationship Id="rId1"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95.xml"/><Relationship Id="rId1"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96.xml"/><Relationship Id="rId1" Type="http://schemas.openxmlformats.org/officeDocument/2006/relationships/image" Target="../media/image40.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9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9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99.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4.xml"/><Relationship Id="rId2" Type="http://schemas.openxmlformats.org/officeDocument/2006/relationships/tags" Target="../tags/tag100.xml"/><Relationship Id="rId1" Type="http://schemas.openxmlformats.org/officeDocument/2006/relationships/image" Target="../media/image41.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4.xml"/><Relationship Id="rId2" Type="http://schemas.openxmlformats.org/officeDocument/2006/relationships/tags" Target="../tags/tag101.xml"/><Relationship Id="rId1" Type="http://schemas.openxmlformats.org/officeDocument/2006/relationships/image" Target="../media/image42.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02.xml"/><Relationship Id="rId1"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03.xml"/><Relationship Id="rId1" Type="http://schemas.openxmlformats.org/officeDocument/2006/relationships/image" Target="../media/image44.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04.xml"/><Relationship Id="rId1" Type="http://schemas.openxmlformats.org/officeDocument/2006/relationships/image" Target="../media/image45.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05.xml"/><Relationship Id="rId1" Type="http://schemas.openxmlformats.org/officeDocument/2006/relationships/image" Target="../media/image46.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84.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image" Target="../media/image47.jpeg"/><Relationship Id="rId1" Type="http://schemas.openxmlformats.org/officeDocument/2006/relationships/tags" Target="../tags/tag106.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tags" Target="../tags/tag109.xml"/><Relationship Id="rId2" Type="http://schemas.openxmlformats.org/officeDocument/2006/relationships/image" Target="../media/image49.jpeg"/><Relationship Id="rId1" Type="http://schemas.openxmlformats.org/officeDocument/2006/relationships/image" Target="../media/image48.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110.xml"/><Relationship Id="rId1" Type="http://schemas.openxmlformats.org/officeDocument/2006/relationships/image" Target="../media/image50.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slideLayout" Target="../slideLayouts/slideLayout84.xml"/><Relationship Id="rId10" Type="http://schemas.openxmlformats.org/officeDocument/2006/relationships/tags" Target="../tags/tag1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1.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16.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descr="u=1778844203,646894764&amp;fm=11&amp;gp=0.jpg"/>
          <p:cNvPicPr>
            <a:picLocks noChangeAspect="1"/>
          </p:cNvPicPr>
          <p:nvPr/>
        </p:nvPicPr>
        <p:blipFill>
          <a:blip r:embed="rId1" cstate="print"/>
          <a:stretch>
            <a:fillRect/>
          </a:stretch>
        </p:blipFill>
        <p:spPr>
          <a:xfrm>
            <a:off x="6960235" y="3141345"/>
            <a:ext cx="4507230" cy="28168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椭圆 10"/>
          <p:cNvSpPr/>
          <p:nvPr/>
        </p:nvSpPr>
        <p:spPr>
          <a:xfrm>
            <a:off x="4319905" y="1473200"/>
            <a:ext cx="1972945" cy="262763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4" name="TextBox 3"/>
          <p:cNvSpPr txBox="1"/>
          <p:nvPr/>
        </p:nvSpPr>
        <p:spPr>
          <a:xfrm>
            <a:off x="1534160" y="1784350"/>
            <a:ext cx="436880" cy="2170430"/>
          </a:xfrm>
          <a:prstGeom prst="rect">
            <a:avLst/>
          </a:prstGeom>
          <a:solidFill>
            <a:srgbClr val="CC66FF"/>
          </a:solidFill>
        </p:spPr>
        <p:style>
          <a:lnRef idx="0">
            <a:scrgbClr r="0" g="0" b="0"/>
          </a:lnRef>
          <a:fillRef idx="1002">
            <a:schemeClr val="lt2"/>
          </a:fillRef>
          <a:effectRef idx="0">
            <a:scrgbClr r="0" g="0" b="0"/>
          </a:effectRef>
          <a:fontRef idx="major"/>
        </p:style>
        <p:txBody>
          <a:bodyPr wrap="none">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tx1"/>
              </a:solidFill>
              <a:effectLst/>
              <a:uLnTx/>
              <a:uFillTx/>
              <a:latin typeface="+mn-ea"/>
              <a:ea typeface="+mn-ea"/>
              <a:cs typeface="+mj-cs"/>
            </a:endParaRPr>
          </a:p>
        </p:txBody>
      </p:sp>
      <p:sp>
        <p:nvSpPr>
          <p:cNvPr id="5" name="右箭头 4"/>
          <p:cNvSpPr/>
          <p:nvPr/>
        </p:nvSpPr>
        <p:spPr>
          <a:xfrm rot="10800000">
            <a:off x="2207260" y="1868805"/>
            <a:ext cx="2495550" cy="26352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6" name="右箭头 5"/>
          <p:cNvSpPr/>
          <p:nvPr/>
        </p:nvSpPr>
        <p:spPr>
          <a:xfrm rot="10800000">
            <a:off x="2207260" y="2686050"/>
            <a:ext cx="2495550" cy="30162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7" name="右箭头 6"/>
          <p:cNvSpPr/>
          <p:nvPr/>
        </p:nvSpPr>
        <p:spPr>
          <a:xfrm rot="10800000">
            <a:off x="2207260" y="3428365"/>
            <a:ext cx="2495550" cy="32448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8" name="TextBox 7"/>
          <p:cNvSpPr txBox="1"/>
          <p:nvPr/>
        </p:nvSpPr>
        <p:spPr>
          <a:xfrm>
            <a:off x="4800177" y="1820122"/>
            <a:ext cx="690880" cy="398780"/>
          </a:xfrm>
          <a:prstGeom prst="rect">
            <a:avLst/>
          </a:prstGeom>
          <a:solidFill>
            <a:srgbClr val="FF99FF"/>
          </a:solidFill>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糖类</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9" name="TextBox 8"/>
          <p:cNvSpPr txBox="1"/>
          <p:nvPr/>
        </p:nvSpPr>
        <p:spPr>
          <a:xfrm>
            <a:off x="4800177" y="2588472"/>
            <a:ext cx="944880" cy="398780"/>
          </a:xfrm>
          <a:prstGeom prst="rect">
            <a:avLst/>
          </a:prstGeom>
          <a:solidFill>
            <a:srgbClr val="CC0099"/>
          </a:solidFill>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蛋白质</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10" name="TextBox 9"/>
          <p:cNvSpPr txBox="1"/>
          <p:nvPr/>
        </p:nvSpPr>
        <p:spPr>
          <a:xfrm>
            <a:off x="4800177" y="3356822"/>
            <a:ext cx="690880" cy="398780"/>
          </a:xfrm>
          <a:prstGeom prst="rect">
            <a:avLst/>
          </a:prstGeom>
          <a:solidFill>
            <a:srgbClr val="FF6699"/>
          </a:solidFill>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脂肪</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cxnSp>
        <p:nvCxnSpPr>
          <p:cNvPr id="13" name="直接连接符 12"/>
          <p:cNvCxnSpPr>
            <a:stCxn id="11" idx="6"/>
          </p:cNvCxnSpPr>
          <p:nvPr/>
        </p:nvCxnSpPr>
        <p:spPr>
          <a:xfrm>
            <a:off x="6293062" y="2786804"/>
            <a:ext cx="1634067" cy="0"/>
          </a:xfrm>
          <a:prstGeom prst="line">
            <a:avLst/>
          </a:prstGeom>
          <a:ln>
            <a:solidFill>
              <a:srgbClr val="CC0099"/>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064725" y="2588902"/>
            <a:ext cx="944880" cy="398780"/>
          </a:xfrm>
          <a:prstGeom prst="rect">
            <a:avLst/>
          </a:prstGeom>
          <a:solidFill>
            <a:srgbClr val="FF6699"/>
          </a:solidFill>
        </p:spPr>
        <p:style>
          <a:lnRef idx="0">
            <a:schemeClr val="accent2"/>
          </a:lnRef>
          <a:fillRef idx="3">
            <a:schemeClr val="accent2"/>
          </a:fillRef>
          <a:effectRef idx="3">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mn-ea"/>
                <a:cs typeface="+mn-cs"/>
              </a:rPr>
              <a:t>热源质</a:t>
            </a:r>
            <a:endParaRPr kumimoji="0"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sp>
        <p:nvSpPr>
          <p:cNvPr id="12" name="Title 6"/>
          <p:cNvSpPr txBox="1"/>
          <p:nvPr>
            <p:custDataLst>
              <p:tags r:id="rId2"/>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二、热能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1500505" y="2235835"/>
            <a:ext cx="490220" cy="1109980"/>
          </a:xfrm>
          <a:prstGeom prst="rect">
            <a:avLst/>
          </a:prstGeom>
          <a:noFill/>
        </p:spPr>
        <p:txBody>
          <a:bodyPr vert="eaVert" wrap="square" rtlCol="0">
            <a:spAutoFit/>
          </a:bodyPr>
          <a:p>
            <a:pPr algn="l">
              <a:buClrTx/>
              <a:buSzTx/>
              <a:buFontTx/>
              <a:defRPr/>
            </a:pPr>
            <a:r>
              <a:rPr lang="zh-CN" altLang="en-US" sz="2000" b="1" noProof="0" dirty="0">
                <a:ln>
                  <a:noFill/>
                </a:ln>
                <a:solidFill>
                  <a:schemeClr val="tx1"/>
                </a:solidFill>
                <a:effectLst/>
                <a:uLnTx/>
                <a:uFillTx/>
                <a:latin typeface="+mn-ea"/>
                <a:ea typeface="+mn-ea"/>
              </a:rPr>
              <a:t>人体机能</a:t>
            </a:r>
            <a:endParaRPr lang="zh-CN" altLang="en-US" sz="2000" b="1" noProof="0" dirty="0">
              <a:ln>
                <a:noFill/>
              </a:ln>
              <a:solidFill>
                <a:schemeClr val="tx1"/>
              </a:solidFill>
              <a:effectLst/>
              <a:uLnTx/>
              <a:uFillTx/>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par>
                                <p:cTn id="8" presetID="5"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heckerboard(across)">
                                      <p:cBhvr>
                                        <p:cTn id="10" dur="500"/>
                                        <p:tgtEl>
                                          <p:spTgt spid="13"/>
                                        </p:tgtEl>
                                      </p:cBhvr>
                                    </p:animEffect>
                                  </p:childTnLst>
                                </p:cTn>
                              </p:par>
                              <p:par>
                                <p:cTn id="11" presetID="5"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295400" y="885190"/>
            <a:ext cx="6096000" cy="5631180"/>
          </a:xfrm>
          <a:prstGeom prst="rect">
            <a:avLst/>
          </a:prstGeom>
        </p:spPr>
        <p:txBody>
          <a:bodyPr>
            <a:spAutoFit/>
          </a:bodyPr>
          <a:lstStyle/>
          <a:p>
            <a:pPr marL="0" marR="0" lvl="0" indent="0" algn="just" defTabSz="914400" rtl="0" eaLnBrk="1" fontAlgn="base" latinLnBrk="0" hangingPunct="1">
              <a:lnSpc>
                <a:spcPct val="2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mn-ea"/>
                <a:ea typeface="+mn-ea"/>
                <a:cs typeface="+mn-cs"/>
              </a:rPr>
              <a:t>（一）生理与病理因素</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．生理因素</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．病理因素</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  </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二）心理因素</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mn-ea"/>
                <a:ea typeface="+mn-ea"/>
                <a:cs typeface="+mn-cs"/>
              </a:rPr>
              <a:t>（三）社会文化因素</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．饮食习惯</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solidFill>
                <a:effectLst/>
                <a:uLnTx/>
                <a:uFillTx/>
                <a:latin typeface="+mn-ea"/>
                <a:ea typeface="+mn-ea"/>
                <a:cs typeface="+mn-cs"/>
              </a:rPr>
              <a:t>2</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．经济状况</a:t>
            </a:r>
            <a:endParaRPr kumimoji="0" lang="zh-CN"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5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solidFill>
                <a:effectLst/>
                <a:uLnTx/>
                <a:uFillTx/>
                <a:latin typeface="+mn-ea"/>
                <a:ea typeface="+mn-ea"/>
                <a:cs typeface="+mn-cs"/>
              </a:rPr>
              <a:t>3</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．营养知识</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TextBox 4"/>
          <p:cNvSpPr txBox="1"/>
          <p:nvPr/>
        </p:nvSpPr>
        <p:spPr>
          <a:xfrm>
            <a:off x="3244216" y="1846157"/>
            <a:ext cx="3611880" cy="368300"/>
          </a:xfrm>
          <a:prstGeom prst="rect">
            <a:avLst/>
          </a:prstGeom>
          <a:solidFill>
            <a:srgbClr val="FFC000"/>
          </a:solidFill>
        </p:spPr>
        <p:style>
          <a:lnRef idx="1">
            <a:schemeClr val="dk1"/>
          </a:lnRef>
          <a:fillRef idx="2">
            <a:schemeClr val="dk1"/>
          </a:fillRef>
          <a:effectRef idx="1">
            <a:schemeClr val="dk1"/>
          </a:effectRef>
          <a:fontRef idx="minor">
            <a:schemeClr val="dk1"/>
          </a:fontRef>
        </p:style>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不同的年龄组</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生理的特殊时期</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等</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6" name="矩形 5"/>
          <p:cNvSpPr/>
          <p:nvPr/>
        </p:nvSpPr>
        <p:spPr>
          <a:xfrm>
            <a:off x="3244216" y="2564766"/>
            <a:ext cx="4069080" cy="368300"/>
          </a:xfrm>
          <a:prstGeom prst="rect">
            <a:avLst/>
          </a:prstGeom>
          <a:solidFill>
            <a:srgbClr val="FF9966"/>
          </a:solidFill>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疾病本身和疾病治疗过程中的用药影响</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 name="矩形 7"/>
          <p:cNvSpPr/>
          <p:nvPr/>
        </p:nvSpPr>
        <p:spPr>
          <a:xfrm>
            <a:off x="3244216" y="3262630"/>
            <a:ext cx="2697480" cy="368300"/>
          </a:xfrm>
          <a:prstGeom prst="rect">
            <a:avLst/>
          </a:prstGeom>
          <a:solidFill>
            <a:srgbClr val="CCFFCC"/>
          </a:solidFill>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焦虑、抑郁、痛苦、悲哀</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9" name="矩形 8"/>
          <p:cNvSpPr/>
          <p:nvPr/>
        </p:nvSpPr>
        <p:spPr>
          <a:xfrm>
            <a:off x="3144097" y="4653068"/>
            <a:ext cx="4526280" cy="368300"/>
          </a:xfrm>
          <a:prstGeom prst="rect">
            <a:avLst/>
          </a:prstGeom>
          <a:solidFill>
            <a:srgbClr val="99FF33"/>
          </a:solidFill>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lt"/>
                <a:ea typeface="+mn-ea"/>
                <a:cs typeface="+mn-cs"/>
              </a:rPr>
              <a:t>文化习俗、地理位置、宗教信仰、生活方式</a:t>
            </a:r>
            <a:endParaRPr kumimoji="0" lang="zh-CN" altLang="en-US" sz="1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0" name="矩形 9"/>
          <p:cNvSpPr/>
          <p:nvPr/>
        </p:nvSpPr>
        <p:spPr>
          <a:xfrm>
            <a:off x="3144097" y="5336963"/>
            <a:ext cx="3154680" cy="368300"/>
          </a:xfrm>
          <a:prstGeom prst="rect">
            <a:avLst/>
          </a:prstGeom>
          <a:solidFill>
            <a:srgbClr val="CC66FF"/>
          </a:solidFill>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对食物的购买力、食物的选择</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1" name="矩形 10"/>
          <p:cNvSpPr/>
          <p:nvPr/>
        </p:nvSpPr>
        <p:spPr>
          <a:xfrm>
            <a:off x="3144097" y="6020858"/>
            <a:ext cx="3611880" cy="368300"/>
          </a:xfrm>
          <a:prstGeom prst="rect">
            <a:avLst/>
          </a:prstGeom>
          <a:solidFill>
            <a:srgbClr val="FF99FF"/>
          </a:solidFill>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了解机体每日需要的量和营养成分</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2" name="Title 6"/>
          <p:cNvSpPr txBox="1"/>
          <p:nvPr>
            <p:custDataLst>
              <p:tags r:id="rId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三、影响机体营养的因素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P spid="10" grpId="0" bldLvl="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四、营养的评估</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51180" y="1629410"/>
            <a:ext cx="6104255" cy="424624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rPr>
              <a:t>（一）饮食状况的评估</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饮食状况的评估应注意评估患者摄入食物的种类、数量及相互比例是否适宜；用餐时间及长短、进食的方式及饮食是否有规律；食欲有无增减，发生的原因；有无食物过敏史，有无特殊喜好或厌食的食物；是否用药物及其种类、计量、服用时间；有无其他因素的影响，如咀嚼不便、口腔疾患等。</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（二）身体状况的评估</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身体状况的评估是通过身体征象判断和人体测量及生化监测进行营养状况评价。</a:t>
            </a:r>
            <a:endParaRPr lang="zh-CN" altLang="en-US" sz="1800">
              <a:solidFill>
                <a:schemeClr val="tx1"/>
              </a:solidFill>
              <a:latin typeface="微软雅黑" panose="020B0503020204020204" charset="-122"/>
              <a:ea typeface="微软雅黑" panose="020B0503020204020204" charset="-122"/>
            </a:endParaRPr>
          </a:p>
        </p:txBody>
      </p:sp>
      <p:pic>
        <p:nvPicPr>
          <p:cNvPr id="102" name="图片 101"/>
          <p:cNvPicPr/>
          <p:nvPr/>
        </p:nvPicPr>
        <p:blipFill>
          <a:blip r:embed="rId2"/>
          <a:stretch>
            <a:fillRect/>
          </a:stretch>
        </p:blipFill>
        <p:spPr>
          <a:xfrm>
            <a:off x="7031990" y="2637155"/>
            <a:ext cx="4907280" cy="262890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四、营养的评估</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51180" y="1269365"/>
            <a:ext cx="10864215" cy="922020"/>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rPr>
              <a:t>1. 身体征象　通过人的外貌、毛发、皮肤、指甲、肌肉、骨骼等方面的情况可初步确定患者的营养状况，如表 6−1−1 所示。</a:t>
            </a:r>
            <a:endParaRPr lang="zh-CN" altLang="en-US" sz="18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1919605" y="2781300"/>
            <a:ext cx="7915275" cy="27241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四、营养的评估</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51180" y="1269365"/>
            <a:ext cx="10864215" cy="466153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rPr>
              <a:t>2. 人体测量　一般有身高和体重、皮褶厚度（皮下脂肪厚度）及生化检测等内容。（1）身高和体重是反映生长发育及营养状况的最重要指标，主要依据标准体重进行评价。</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我国常用标准体重计算公式：</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男性体重（kg）= 身高（cm）−105；</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女性体重（kg）= 身高（cm）−105−2.5。</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实测体重占标准体重的百分数计算公式：实测体重－标准体重 ×100%。</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测得百分数：正常值为 ±10%，超过 10%～20% 为过重，超过 20% 为肥胖；低于10%～20% 为消瘦，低于 20% 为明显消瘦。</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（2）皮褶厚度标准值为：男性 12.5 mm，女性 16.52 mm。</a:t>
            </a:r>
            <a:endParaRPr lang="zh-CN" altLang="en-US" sz="1800">
              <a:solidFill>
                <a:schemeClr val="tx1"/>
              </a:solidFill>
              <a:latin typeface="微软雅黑" panose="020B0503020204020204" charset="-122"/>
              <a:ea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rPr>
              <a:t>（3）生化检测是对个体真实营养状况的最客观的评价。一般常规检测血清蛋白质水平、氮平衡试验及免疫功能测定。</a:t>
            </a:r>
            <a:endParaRPr lang="zh-CN" altLang="en-US" sz="18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2142490"/>
            <a:ext cx="38404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医院饮食</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一、基本饮食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4655820" y="1125220"/>
            <a:ext cx="7023100" cy="5167630"/>
          </a:xfrm>
          <a:prstGeom prst="rect">
            <a:avLst/>
          </a:prstGeom>
        </p:spPr>
      </p:pic>
      <p:sp>
        <p:nvSpPr>
          <p:cNvPr id="3" name="文本框 2"/>
          <p:cNvSpPr txBox="1"/>
          <p:nvPr/>
        </p:nvSpPr>
        <p:spPr>
          <a:xfrm>
            <a:off x="767080" y="2205355"/>
            <a:ext cx="3248025" cy="175323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医院中常用的即为基本饮食（basic diets），分普通饮食、软质饮食、半流质饮食和流质饮食四种</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二、治疗饮食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407035" y="2188210"/>
            <a:ext cx="6024880" cy="295021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6815455" y="1125220"/>
            <a:ext cx="4859655" cy="47167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Rectangle 1"/>
          <p:cNvSpPr>
            <a:spLocks noChangeArrowheads="1"/>
          </p:cNvSpPr>
          <p:nvPr/>
        </p:nvSpPr>
        <p:spPr bwMode="auto">
          <a:xfrm>
            <a:off x="358775" y="1099377"/>
            <a:ext cx="3225165" cy="675640"/>
          </a:xfrm>
          <a:prstGeom prst="rect">
            <a:avLst/>
          </a:prstGeom>
          <a:solidFill>
            <a:srgbClr val="99FF99"/>
          </a:solidFill>
        </p:spPr>
        <p:style>
          <a:lnRef idx="0">
            <a:schemeClr val="accent3"/>
          </a:lnRef>
          <a:fillRef idx="3">
            <a:schemeClr val="accent3"/>
          </a:fillRef>
          <a:effectRef idx="3">
            <a:schemeClr val="accent3"/>
          </a:effectRef>
          <a:fontRef idx="minor">
            <a:schemeClr val="lt1"/>
          </a:fontRef>
        </p:style>
        <p:txBody>
          <a:bodyPr vert="horz" wrap="none" lIns="121920" tIns="60960" rIns="121920" bIns="6096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rPr>
              <a:t>潜血试验饮食</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occult blood test diet</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03426" name="Rectangle 2"/>
          <p:cNvSpPr>
            <a:spLocks noChangeArrowheads="1"/>
          </p:cNvSpPr>
          <p:nvPr/>
        </p:nvSpPr>
        <p:spPr bwMode="auto">
          <a:xfrm>
            <a:off x="6096000" y="3741189"/>
            <a:ext cx="3320415" cy="675640"/>
          </a:xfrm>
          <a:prstGeom prst="rect">
            <a:avLst/>
          </a:prstGeom>
        </p:spPr>
        <p:style>
          <a:lnRef idx="0">
            <a:schemeClr val="accent2"/>
          </a:lnRef>
          <a:fillRef idx="3">
            <a:schemeClr val="accent2"/>
          </a:fillRef>
          <a:effectRef idx="3">
            <a:schemeClr val="accent2"/>
          </a:effectRef>
          <a:fontRef idx="minor">
            <a:schemeClr val="lt1"/>
          </a:fontRef>
        </p:style>
        <p:txBody>
          <a:bodyPr vert="horz" wrap="none" lIns="121920" tIns="60960" rIns="121920" bIns="6096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rPr>
              <a:t>胆囊造影饮食</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a:t>
            </a:r>
            <a:r>
              <a:rPr kumimoji="0" lang="en-US" altLang="zh-CN" sz="1800" b="1" i="0" u="none" strike="noStrike" kern="1200" cap="none" spc="0" normalizeH="0" baseline="0" noProof="0" dirty="0" err="1" smtClean="0">
                <a:ln>
                  <a:noFill/>
                </a:ln>
                <a:solidFill>
                  <a:schemeClr val="tx1"/>
                </a:solidFill>
                <a:effectLst/>
                <a:uLnTx/>
                <a:uFillTx/>
                <a:latin typeface="+mn-ea"/>
                <a:ea typeface="+mn-ea"/>
                <a:cs typeface="黑体" panose="02010609060101010101" charset="-122"/>
              </a:rPr>
              <a:t>cholecystography</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 diet</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黑体" panose="02010609060101010101" charset="-122"/>
              </a:rPr>
              <a:t>)</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6" name="矩形 5"/>
          <p:cNvSpPr/>
          <p:nvPr/>
        </p:nvSpPr>
        <p:spPr>
          <a:xfrm>
            <a:off x="358775" y="2034963"/>
            <a:ext cx="6096000" cy="755650"/>
          </a:xfrm>
          <a:prstGeom prst="rect">
            <a:avLst/>
          </a:prstGeom>
        </p:spPr>
        <p:txBody>
          <a:bodyPr>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1800" b="1" i="0" u="none" strike="noStrike" kern="1200" cap="none" spc="0" normalizeH="0" baseline="0" noProof="0" dirty="0" smtClean="0">
                <a:ln>
                  <a:noFill/>
                </a:ln>
                <a:solidFill>
                  <a:srgbClr val="00B050"/>
                </a:solidFill>
                <a:effectLst/>
                <a:uLnTx/>
                <a:uFillTx/>
                <a:latin typeface="+mn-ea"/>
                <a:ea typeface="+mn-ea"/>
                <a:cs typeface="+mn-cs"/>
              </a:rPr>
              <a:t>试验前</a:t>
            </a:r>
            <a:r>
              <a:rPr kumimoji="0" lang="en-US" altLang="zh-CN" sz="1800" b="1" i="0" u="none" strike="noStrike" kern="1200" cap="none" spc="0" normalizeH="0" baseline="0" noProof="0" dirty="0" smtClean="0">
                <a:ln>
                  <a:noFill/>
                </a:ln>
                <a:solidFill>
                  <a:srgbClr val="00B050"/>
                </a:solidFill>
                <a:effectLst/>
                <a:uLnTx/>
                <a:uFillTx/>
                <a:latin typeface="+mn-ea"/>
                <a:ea typeface="+mn-ea"/>
                <a:cs typeface="+mn-cs"/>
              </a:rPr>
              <a:t>3</a:t>
            </a:r>
            <a:r>
              <a:rPr kumimoji="0" lang="zh-CN" altLang="zh-CN" sz="1800" b="1" i="0" u="none" strike="noStrike" kern="1200" cap="none" spc="0" normalizeH="0" baseline="0" noProof="0" dirty="0" smtClean="0">
                <a:ln>
                  <a:noFill/>
                </a:ln>
                <a:solidFill>
                  <a:srgbClr val="00B050"/>
                </a:solidFill>
                <a:effectLst/>
                <a:uLnTx/>
                <a:uFillTx/>
                <a:latin typeface="+mn-ea"/>
                <a:ea typeface="+mn-ea"/>
                <a:cs typeface="+mn-cs"/>
              </a:rPr>
              <a:t>日禁止食用易造成隐血试验假阳性的食物，如肉类、动物血、绿色蔬菜、含铁药物</a:t>
            </a:r>
            <a:endParaRPr kumimoji="0" lang="zh-CN" altLang="en-US" sz="1800" b="1" i="0" u="none" strike="noStrike" kern="1200" cap="none" spc="0" normalizeH="0" baseline="0" noProof="0" dirty="0" smtClean="0">
              <a:ln>
                <a:noFill/>
              </a:ln>
              <a:solidFill>
                <a:srgbClr val="00B050"/>
              </a:solidFill>
              <a:effectLst/>
              <a:uLnTx/>
              <a:uFillTx/>
              <a:latin typeface="+mn-ea"/>
              <a:ea typeface="+mn-ea"/>
              <a:cs typeface="+mn-cs"/>
            </a:endParaRPr>
          </a:p>
        </p:txBody>
      </p:sp>
      <p:sp>
        <p:nvSpPr>
          <p:cNvPr id="7" name="矩形 6"/>
          <p:cNvSpPr/>
          <p:nvPr/>
        </p:nvSpPr>
        <p:spPr>
          <a:xfrm>
            <a:off x="6096000" y="4678045"/>
            <a:ext cx="5849620" cy="175323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accent1">
                    <a:lumMod val="75000"/>
                  </a:schemeClr>
                </a:solidFill>
                <a:effectLst/>
                <a:uLnTx/>
                <a:uFillTx/>
                <a:latin typeface="+mn-ea"/>
                <a:ea typeface="+mn-ea"/>
                <a:cs typeface="+mn-cs"/>
              </a:rPr>
              <a:t>检查前</a:t>
            </a:r>
            <a:r>
              <a:rPr kumimoji="0" lang="en-US" altLang="zh-CN" sz="1800" b="1" i="0" u="none" strike="noStrike" kern="1200" cap="none" spc="0" normalizeH="0" baseline="0" noProof="0" dirty="0" smtClean="0">
                <a:ln>
                  <a:noFill/>
                </a:ln>
                <a:solidFill>
                  <a:schemeClr val="accent1">
                    <a:lumMod val="75000"/>
                  </a:schemeClr>
                </a:solidFill>
                <a:effectLst/>
                <a:uLnTx/>
                <a:uFillTx/>
                <a:latin typeface="+mn-ea"/>
                <a:ea typeface="+mn-ea"/>
                <a:cs typeface="+mn-cs"/>
              </a:rPr>
              <a:t>1</a:t>
            </a:r>
            <a:r>
              <a:rPr kumimoji="0" lang="zh-CN" altLang="zh-CN" sz="1800" b="1" i="0" u="none" strike="noStrike" kern="1200" cap="none" spc="0" normalizeH="0" baseline="0" noProof="0" dirty="0" smtClean="0">
                <a:ln>
                  <a:noFill/>
                </a:ln>
                <a:solidFill>
                  <a:schemeClr val="accent1">
                    <a:lumMod val="75000"/>
                  </a:schemeClr>
                </a:solidFill>
                <a:effectLst/>
                <a:uLnTx/>
                <a:uFillTx/>
                <a:latin typeface="+mn-ea"/>
                <a:ea typeface="+mn-ea"/>
                <a:cs typeface="+mn-cs"/>
              </a:rPr>
              <a:t>日中午进食高脂肪饮食，以刺激胆囊收缩和排空，有助于对比剂进入胆囊。晚餐进无脂肪、低蛋白、高碳水化合物饮食，晚餐后服对比剂，禁食、禁水、禁烟。检查当日早晨禁食，</a:t>
            </a:r>
            <a:endParaRPr kumimoji="0" lang="zh-CN" altLang="en-US" sz="1800" b="1" i="0" u="none" strike="noStrike" kern="1200" cap="none" spc="0" normalizeH="0" baseline="0" noProof="0" dirty="0" smtClean="0">
              <a:ln>
                <a:noFill/>
              </a:ln>
              <a:solidFill>
                <a:schemeClr val="accent1">
                  <a:lumMod val="75000"/>
                </a:schemeClr>
              </a:solidFill>
              <a:effectLst/>
              <a:uLnTx/>
              <a:uFillTx/>
              <a:latin typeface="+mn-ea"/>
              <a:ea typeface="+mn-ea"/>
              <a:cs typeface="+mn-cs"/>
            </a:endParaRPr>
          </a:p>
        </p:txBody>
      </p:sp>
      <p:pic>
        <p:nvPicPr>
          <p:cNvPr id="16396" name="图片 7" descr="002564966e000f6019e500.jpg"/>
          <p:cNvPicPr>
            <a:picLocks noChangeAspect="1"/>
          </p:cNvPicPr>
          <p:nvPr/>
        </p:nvPicPr>
        <p:blipFill>
          <a:blip r:embed="rId1"/>
          <a:stretch>
            <a:fillRect/>
          </a:stretch>
        </p:blipFill>
        <p:spPr>
          <a:xfrm>
            <a:off x="839470" y="3140710"/>
            <a:ext cx="4128770" cy="3234055"/>
          </a:xfrm>
          <a:prstGeom prst="rect">
            <a:avLst/>
          </a:prstGeom>
          <a:noFill/>
          <a:ln w="9525">
            <a:noFill/>
          </a:ln>
        </p:spPr>
      </p:pic>
      <p:pic>
        <p:nvPicPr>
          <p:cNvPr id="16397" name="图片 8" descr="5d6034a85edf8db15e9f41900823dd54574e7494.gif"/>
          <p:cNvPicPr>
            <a:picLocks noChangeAspect="1"/>
          </p:cNvPicPr>
          <p:nvPr/>
        </p:nvPicPr>
        <p:blipFill>
          <a:blip r:embed="rId2"/>
          <a:srcRect b="9908"/>
          <a:stretch>
            <a:fillRect/>
          </a:stretch>
        </p:blipFill>
        <p:spPr>
          <a:xfrm>
            <a:off x="7176135" y="836295"/>
            <a:ext cx="3632200" cy="2182495"/>
          </a:xfrm>
          <a:prstGeom prst="rect">
            <a:avLst/>
          </a:prstGeom>
          <a:noFill/>
          <a:ln w="9525">
            <a:noFill/>
          </a:ln>
        </p:spPr>
      </p:pic>
      <p:sp>
        <p:nvSpPr>
          <p:cNvPr id="23" name="Title 6"/>
          <p:cNvSpPr txBox="1"/>
          <p:nvPr>
            <p:custDataLst>
              <p:tags r:id="rId3"/>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三、试验饮食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Rectangle 1"/>
          <p:cNvSpPr>
            <a:spLocks noChangeArrowheads="1"/>
          </p:cNvSpPr>
          <p:nvPr/>
        </p:nvSpPr>
        <p:spPr bwMode="auto">
          <a:xfrm>
            <a:off x="71755" y="2662840"/>
            <a:ext cx="2858135" cy="675640"/>
          </a:xfrm>
          <a:prstGeom prst="rect">
            <a:avLst/>
          </a:prstGeom>
          <a:solidFill>
            <a:srgbClr val="FF9966"/>
          </a:solidFill>
        </p:spPr>
        <p:style>
          <a:lnRef idx="0">
            <a:schemeClr val="accent3"/>
          </a:lnRef>
          <a:fillRef idx="3">
            <a:schemeClr val="accent3"/>
          </a:fillRef>
          <a:effectRef idx="3">
            <a:schemeClr val="accent3"/>
          </a:effectRef>
          <a:fontRef idx="minor">
            <a:schemeClr val="lt1"/>
          </a:fontRef>
        </p:style>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肌酐试验饮食</a:t>
            </a:r>
            <a:endParaRPr kumimoji="0" lang="zh-CN"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err="1" smtClean="0">
                <a:ln>
                  <a:noFill/>
                </a:ln>
                <a:solidFill>
                  <a:schemeClr val="tx1"/>
                </a:solidFill>
                <a:effectLst/>
                <a:uLnTx/>
                <a:uFillTx/>
                <a:latin typeface="+mn-ea"/>
                <a:ea typeface="+mn-ea"/>
                <a:cs typeface="+mn-cs"/>
              </a:rPr>
              <a:t>creatinine</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test diet</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03426" name="Rectangle 2"/>
          <p:cNvSpPr>
            <a:spLocks noChangeArrowheads="1"/>
          </p:cNvSpPr>
          <p:nvPr/>
        </p:nvSpPr>
        <p:spPr bwMode="auto">
          <a:xfrm>
            <a:off x="71755" y="883100"/>
            <a:ext cx="4318000" cy="675640"/>
          </a:xfrm>
          <a:prstGeom prst="rect">
            <a:avLst/>
          </a:prstGeom>
          <a:solidFill>
            <a:srgbClr val="FF6699"/>
          </a:solidFill>
        </p:spPr>
        <p:style>
          <a:lnRef idx="0">
            <a:schemeClr val="accent2"/>
          </a:lnRef>
          <a:fillRef idx="3">
            <a:schemeClr val="accent2"/>
          </a:fillRef>
          <a:effectRef idx="3">
            <a:schemeClr val="accent2"/>
          </a:effectRef>
          <a:fontRef idx="minor">
            <a:schemeClr val="lt1"/>
          </a:fontRef>
        </p:style>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尿浓缩功能试验饮食</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urine con- </a:t>
            </a:r>
            <a:r>
              <a:rPr kumimoji="0" lang="en-US" altLang="zh-CN" sz="1800" b="1" i="0" u="none" strike="noStrike" kern="1200" cap="none" spc="0" normalizeH="0" baseline="0" noProof="0" dirty="0" err="1"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centration</a:t>
            </a: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test </a:t>
            </a:r>
            <a:r>
              <a:rPr kumimoji="0" lang="en-US" altLang="zh-CN" sz="1800" b="1" i="0" u="none" strike="noStrike" kern="1200" cap="none" spc="0" normalizeH="0" baseline="0" noProof="0" dirty="0" err="1"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di</a:t>
            </a: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et</a:t>
            </a: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71755" y="3599815"/>
            <a:ext cx="4893310" cy="1087755"/>
          </a:xfrm>
          <a:prstGeom prst="rect">
            <a:avLst/>
          </a:prstGeom>
        </p:spPr>
        <p:txBody>
          <a:bodyPr wrap="square">
            <a:spAutoFit/>
          </a:bodyPr>
          <a:lstStyle/>
          <a:p>
            <a:pPr marR="0" lvl="0" algn="just" defTabSz="914400" rtl="0">
              <a:lnSpc>
                <a:spcPct val="12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9966"/>
                </a:solidFill>
                <a:effectLst/>
                <a:uLnTx/>
                <a:uFillTx/>
                <a:latin typeface="+mn-ea"/>
                <a:ea typeface="+mn-ea"/>
                <a:cs typeface="+mn-cs"/>
              </a:rPr>
              <a:t>试验期间禁食肉类、禽类、忌饮茶和咖啡，蔬菜、水果、植物油不限，热量不足可辅以藕粉及含糖点心。</a:t>
            </a:r>
            <a:endParaRPr kumimoji="0" lang="zh-CN" altLang="en-US" sz="1800" b="1" i="0" u="none" strike="noStrike" kern="1200" cap="none" spc="0" normalizeH="0" baseline="0" noProof="0" dirty="0" smtClean="0">
              <a:ln>
                <a:noFill/>
              </a:ln>
              <a:solidFill>
                <a:srgbClr val="FF9966"/>
              </a:solidFill>
              <a:effectLst/>
              <a:uLnTx/>
              <a:uFillTx/>
              <a:latin typeface="+mn-ea"/>
              <a:ea typeface="+mn-ea"/>
              <a:cs typeface="+mn-cs"/>
            </a:endParaRPr>
          </a:p>
        </p:txBody>
      </p:sp>
      <p:sp>
        <p:nvSpPr>
          <p:cNvPr id="7" name="矩形 6"/>
          <p:cNvSpPr/>
          <p:nvPr/>
        </p:nvSpPr>
        <p:spPr>
          <a:xfrm>
            <a:off x="71755" y="1675342"/>
            <a:ext cx="6096000" cy="755650"/>
          </a:xfrm>
          <a:prstGeom prst="rect">
            <a:avLst/>
          </a:prstGeom>
        </p:spPr>
        <p:txBody>
          <a:bodyPr>
            <a:spAutoFit/>
          </a:bodyPr>
          <a:lstStyle/>
          <a:p>
            <a:pPr marR="0" lvl="0" algn="just" defTabSz="914400" rtl="0">
              <a:lnSpc>
                <a:spcPct val="12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rPr>
              <a:t>控制全天饮食中水分总量在</a:t>
            </a:r>
            <a:r>
              <a:rPr kumimoji="0" lang="en-US" altLang="zh-CN"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rPr>
              <a:t>500</a:t>
            </a:r>
            <a:r>
              <a:rPr kumimoji="0" lang="zh-CN" altLang="zh-CN"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rPr>
              <a:t>600ml</a:t>
            </a:r>
            <a:r>
              <a:rPr kumimoji="0" lang="zh-CN" altLang="zh-CN"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rPr>
              <a:t>，可进食含水少的食物</a:t>
            </a:r>
            <a:endParaRPr kumimoji="0" lang="zh-CN" altLang="en-US" sz="1800" b="1" i="0" u="none" strike="noStrike" kern="1200" cap="none" spc="0" normalizeH="0" baseline="0" noProof="0" dirty="0" smtClean="0">
              <a:ln>
                <a:noFill/>
              </a:ln>
              <a:solidFill>
                <a:srgbClr val="FF6699"/>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71755" y="4801235"/>
            <a:ext cx="4130675" cy="645160"/>
          </a:xfrm>
          <a:prstGeom prst="rect">
            <a:avLst/>
          </a:prstGeom>
          <a:solidFill>
            <a:srgbClr val="FF99FF"/>
          </a:solidFill>
        </p:spPr>
        <p:style>
          <a:lnRef idx="0">
            <a:schemeClr val="accent2"/>
          </a:lnRef>
          <a:fillRef idx="3">
            <a:schemeClr val="accent2"/>
          </a:fillRef>
          <a:effectRef idx="3">
            <a:schemeClr val="accent2"/>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甲状腺</a:t>
            </a:r>
            <a:r>
              <a:rPr kumimoji="0" lang="en-US" altLang="zh-CN" sz="1800" b="1" i="0" u="none" strike="noStrike" kern="1200" cap="none" spc="0" normalizeH="0" baseline="30000" noProof="0" dirty="0" smtClean="0">
                <a:ln>
                  <a:noFill/>
                </a:ln>
                <a:solidFill>
                  <a:schemeClr val="tx1"/>
                </a:solidFill>
                <a:effectLst/>
                <a:uLnTx/>
                <a:uFillTx/>
                <a:latin typeface="+mn-ea"/>
                <a:ea typeface="+mn-ea"/>
                <a:cs typeface="+mn-cs"/>
              </a:rPr>
              <a:t>131</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I</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试验饮食</a:t>
            </a:r>
            <a:endParaRPr kumimoji="0" lang="zh-CN"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thyroid iodine 131 test diet</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1" name="矩形 10"/>
          <p:cNvSpPr/>
          <p:nvPr/>
        </p:nvSpPr>
        <p:spPr>
          <a:xfrm>
            <a:off x="71544" y="5733627"/>
            <a:ext cx="6096000" cy="755650"/>
          </a:xfrm>
          <a:prstGeom prst="rect">
            <a:avLst/>
          </a:prstGeom>
        </p:spPr>
        <p:txBody>
          <a:bodyPr>
            <a:spAutoFit/>
          </a:bodyPr>
          <a:lstStyle/>
          <a:p>
            <a:pPr marR="0" lvl="0" algn="just" defTabSz="914400" rtl="0">
              <a:lnSpc>
                <a:spcPct val="12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99FF"/>
                </a:solidFill>
                <a:effectLst/>
                <a:uLnTx/>
                <a:uFillTx/>
                <a:latin typeface="+mn-ea"/>
                <a:ea typeface="+mn-ea"/>
                <a:cs typeface="+mn-cs"/>
              </a:rPr>
              <a:t>在试验期间禁用含碘食物及其他一切影响甲状腺功能的药物及食物</a:t>
            </a:r>
            <a:endParaRPr kumimoji="0" lang="zh-CN" altLang="en-US" sz="1800" b="1" i="0" u="none" strike="noStrike" kern="1200" cap="none" spc="0" normalizeH="0" baseline="0" noProof="0" dirty="0" smtClean="0">
              <a:ln>
                <a:noFill/>
              </a:ln>
              <a:solidFill>
                <a:srgbClr val="FF99FF"/>
              </a:solidFill>
              <a:effectLst/>
              <a:uLnTx/>
              <a:uFillTx/>
              <a:latin typeface="+mn-ea"/>
              <a:ea typeface="+mn-ea"/>
              <a:cs typeface="+mn-cs"/>
            </a:endParaRPr>
          </a:p>
        </p:txBody>
      </p:sp>
      <p:pic>
        <p:nvPicPr>
          <p:cNvPr id="17423" name="图片 11" descr="2220373_143709079889_2.jpg"/>
          <p:cNvPicPr>
            <a:picLocks noChangeAspect="1"/>
          </p:cNvPicPr>
          <p:nvPr/>
        </p:nvPicPr>
        <p:blipFill>
          <a:blip r:embed="rId1"/>
          <a:stretch>
            <a:fillRect/>
          </a:stretch>
        </p:blipFill>
        <p:spPr>
          <a:xfrm>
            <a:off x="6383655" y="4149090"/>
            <a:ext cx="5624195" cy="2394585"/>
          </a:xfrm>
          <a:prstGeom prst="rect">
            <a:avLst/>
          </a:prstGeom>
          <a:noFill/>
          <a:ln w="9525">
            <a:noFill/>
          </a:ln>
        </p:spPr>
      </p:pic>
      <p:pic>
        <p:nvPicPr>
          <p:cNvPr id="17424" name="图片 12" descr="8110-11030916444850.jpg"/>
          <p:cNvPicPr>
            <a:picLocks noChangeAspect="1"/>
          </p:cNvPicPr>
          <p:nvPr/>
        </p:nvPicPr>
        <p:blipFill>
          <a:blip r:embed="rId2"/>
          <a:stretch>
            <a:fillRect/>
          </a:stretch>
        </p:blipFill>
        <p:spPr>
          <a:xfrm>
            <a:off x="7247890" y="908685"/>
            <a:ext cx="4176395" cy="2795270"/>
          </a:xfrm>
          <a:prstGeom prst="rect">
            <a:avLst/>
          </a:prstGeom>
          <a:noFill/>
          <a:ln w="9525">
            <a:noFill/>
          </a:ln>
        </p:spPr>
      </p:pic>
      <p:sp>
        <p:nvSpPr>
          <p:cNvPr id="23" name="Title 6"/>
          <p:cNvSpPr txBox="1"/>
          <p:nvPr>
            <p:custDataLst>
              <p:tags r:id="rId3"/>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三、试验饮食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1640205"/>
            <a:ext cx="7498080" cy="3415030"/>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住院患者一般饮食</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护理</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4" descr="u=674010515,1210698109&amp;fm=11&amp;gp=0.jpg"/>
          <p:cNvPicPr>
            <a:picLocks noChangeAspect="1"/>
          </p:cNvPicPr>
          <p:nvPr>
            <p:custDataLst>
              <p:tags r:id="rId1"/>
            </p:custDataLst>
          </p:nvPr>
        </p:nvPicPr>
        <p:blipFill>
          <a:blip r:embed="rId2"/>
          <a:stretch>
            <a:fillRect/>
          </a:stretch>
        </p:blipFill>
        <p:spPr>
          <a:xfrm>
            <a:off x="6024245" y="1990725"/>
            <a:ext cx="5461000" cy="3441065"/>
          </a:xfrm>
          <a:prstGeom prst="rect">
            <a:avLst/>
          </a:prstGeom>
          <a:noFill/>
          <a:ln w="9525">
            <a:noFill/>
          </a:ln>
        </p:spPr>
      </p:pic>
      <p:sp>
        <p:nvSpPr>
          <p:cNvPr id="4" name="矩形 3"/>
          <p:cNvSpPr/>
          <p:nvPr/>
        </p:nvSpPr>
        <p:spPr>
          <a:xfrm>
            <a:off x="767715" y="2279015"/>
            <a:ext cx="4436110" cy="258445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患者入院后，病区医生会根据患者的病情确定饮食的种类，然后开出饮食医嘱，由护士填写饮食通知单，送交营养室，同时护士还需填写病区饮食单，在患者的床头（或床尾）卡上做好相应的标记，作为分发饮食的依据。</a:t>
            </a:r>
            <a:endParaRPr kumimoji="0" lang="zh-CN" altLang="en-US" sz="180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3"/>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一、病区的饮食管理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17550" y="1363981"/>
            <a:ext cx="2468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（一）进食前的护理</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一、病区的饮食管理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矩形 13"/>
          <p:cNvSpPr/>
          <p:nvPr>
            <p:custDataLst>
              <p:tags r:id="rId2"/>
            </p:custDataLst>
          </p:nvPr>
        </p:nvSpPr>
        <p:spPr>
          <a:xfrm>
            <a:off x="717550" y="1917065"/>
            <a:ext cx="6460490" cy="4246245"/>
          </a:xfrm>
          <a:prstGeom prst="rect">
            <a:avLst/>
          </a:prstGeom>
        </p:spPr>
        <p:txBody>
          <a:bodyPr wrap="square">
            <a:spAutoFit/>
          </a:bodyPr>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1. 安排良好的进食环境　住院患者进食环境应以清洁、整齐、无气味及轻松愉快的气氛为原则。进食前要整理病室，收拾床旁桌椅及病床，移去一切污秽之物（如便器），开窗通风，去除不良气味和不良视觉印象。</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2. 促进患者生理与心理上的舒适</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3. 做好饮食与营养指导　一个人的饮食习惯是多年养成的，一旦由于疾病的因素需要改变饮食习惯时，患者往往一时难以接受，因此，护士应根据所确定饮食种类对患者进行解释、说明和指导，使患者及家属明确改变饮食的意义，理解并愿意执行饮食计划。</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00" name="图片 99"/>
          <p:cNvPicPr/>
          <p:nvPr/>
        </p:nvPicPr>
        <p:blipFill>
          <a:blip r:embed="rId3"/>
          <a:stretch>
            <a:fillRect/>
          </a:stretch>
        </p:blipFill>
        <p:spPr>
          <a:xfrm>
            <a:off x="7823835" y="2708910"/>
            <a:ext cx="3999865" cy="25990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17550" y="1363981"/>
            <a:ext cx="2468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（二）进食时的护理</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一、病区的饮食管理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 name="文本框 29"/>
          <p:cNvSpPr txBox="1"/>
          <p:nvPr>
            <p:custDataLst>
              <p:tags r:id="rId2"/>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grpSp>
        <p:nvGrpSpPr>
          <p:cNvPr id="18" name="组合 17"/>
          <p:cNvGrpSpPr/>
          <p:nvPr>
            <p:custDataLst>
              <p:tags r:id="rId3"/>
            </p:custDataLst>
          </p:nvPr>
        </p:nvGrpSpPr>
        <p:grpSpPr>
          <a:xfrm>
            <a:off x="1538488" y="2295526"/>
            <a:ext cx="2543409" cy="1676400"/>
            <a:chOff x="1304924" y="3171825"/>
            <a:chExt cx="2647951" cy="1745305"/>
          </a:xfrm>
        </p:grpSpPr>
        <p:cxnSp>
          <p:nvCxnSpPr>
            <p:cNvPr id="9" name="直接连接符 8"/>
            <p:cNvCxnSpPr/>
            <p:nvPr>
              <p:custDataLst>
                <p:tags r:id="rId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7"/>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19" name="组合 18"/>
          <p:cNvGrpSpPr/>
          <p:nvPr>
            <p:custDataLst>
              <p:tags r:id="rId8"/>
            </p:custDataLst>
          </p:nvPr>
        </p:nvGrpSpPr>
        <p:grpSpPr>
          <a:xfrm>
            <a:off x="4824295" y="2295526"/>
            <a:ext cx="2543409" cy="1676400"/>
            <a:chOff x="1304924" y="3171825"/>
            <a:chExt cx="2647951" cy="1745305"/>
          </a:xfrm>
        </p:grpSpPr>
        <p:cxnSp>
          <p:nvCxnSpPr>
            <p:cNvPr id="20" name="直接连接符 19"/>
            <p:cNvCxnSpPr/>
            <p:nvPr>
              <p:custDataLst>
                <p:tags r:id="rId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 name="文本框 1"/>
            <p:cNvSpPr txBox="1"/>
            <p:nvPr>
              <p:custDataLst>
                <p:tags r:id="rId12"/>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36" name="组合 35"/>
          <p:cNvGrpSpPr/>
          <p:nvPr>
            <p:custDataLst>
              <p:tags r:id="rId13"/>
            </p:custDataLst>
          </p:nvPr>
        </p:nvGrpSpPr>
        <p:grpSpPr>
          <a:xfrm>
            <a:off x="1538488" y="4257676"/>
            <a:ext cx="2543409" cy="1676400"/>
            <a:chOff x="1304924" y="3171825"/>
            <a:chExt cx="2647951" cy="1745305"/>
          </a:xfrm>
        </p:grpSpPr>
        <p:cxnSp>
          <p:nvCxnSpPr>
            <p:cNvPr id="42" name="直接连接符 41"/>
            <p:cNvCxnSpPr/>
            <p:nvPr>
              <p:custDataLst>
                <p:tags r:id="rId1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7"/>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37" name="组合 36"/>
          <p:cNvGrpSpPr/>
          <p:nvPr>
            <p:custDataLst>
              <p:tags r:id="rId18"/>
            </p:custDataLst>
          </p:nvPr>
        </p:nvGrpSpPr>
        <p:grpSpPr>
          <a:xfrm>
            <a:off x="4824295" y="4257676"/>
            <a:ext cx="2543409" cy="1676400"/>
            <a:chOff x="1304924" y="3171825"/>
            <a:chExt cx="2647951" cy="1745305"/>
          </a:xfrm>
        </p:grpSpPr>
        <p:cxnSp>
          <p:nvCxnSpPr>
            <p:cNvPr id="38" name="直接连接符 37"/>
            <p:cNvCxnSpPr/>
            <p:nvPr>
              <p:custDataLst>
                <p:tags r:id="rId1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2"/>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24" name="组合 23"/>
          <p:cNvGrpSpPr/>
          <p:nvPr>
            <p:custDataLst>
              <p:tags r:id="rId23"/>
            </p:custDataLst>
          </p:nvPr>
        </p:nvGrpSpPr>
        <p:grpSpPr>
          <a:xfrm>
            <a:off x="8108198" y="2295526"/>
            <a:ext cx="2543409" cy="1676400"/>
            <a:chOff x="1304924" y="3171825"/>
            <a:chExt cx="2647951" cy="1745305"/>
          </a:xfrm>
        </p:grpSpPr>
        <p:cxnSp>
          <p:nvCxnSpPr>
            <p:cNvPr id="25" name="直接连接符 24"/>
            <p:cNvCxnSpPr/>
            <p:nvPr>
              <p:custDataLst>
                <p:tags r:id="rId2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7"/>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grpSp>
        <p:nvGrpSpPr>
          <p:cNvPr id="29" name="组合 28"/>
          <p:cNvGrpSpPr/>
          <p:nvPr>
            <p:custDataLst>
              <p:tags r:id="rId28"/>
            </p:custDataLst>
          </p:nvPr>
        </p:nvGrpSpPr>
        <p:grpSpPr>
          <a:xfrm>
            <a:off x="8108198" y="4257676"/>
            <a:ext cx="2543409" cy="1676400"/>
            <a:chOff x="1304924" y="3171825"/>
            <a:chExt cx="2647951" cy="1745305"/>
          </a:xfrm>
        </p:grpSpPr>
        <p:cxnSp>
          <p:nvCxnSpPr>
            <p:cNvPr id="31" name="直接连接符 30"/>
            <p:cNvCxnSpPr/>
            <p:nvPr>
              <p:custDataLst>
                <p:tags r:id="rId2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3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2"/>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F</a:t>
              </a:r>
              <a:endParaRPr lang="zh-CN" altLang="en-US" dirty="0"/>
            </a:p>
          </p:txBody>
        </p:sp>
      </p:grpSp>
      <p:sp>
        <p:nvSpPr>
          <p:cNvPr id="35" name="文本框 34"/>
          <p:cNvSpPr txBox="1"/>
          <p:nvPr>
            <p:custDataLst>
              <p:tags r:id="rId33"/>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1. 督促并协助配餐员分发食物</a:t>
            </a:r>
            <a:endParaRPr lang="zh-CN" altLang="en-US" sz="16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4"/>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2. 鼓励并协助患者自行进餐</a:t>
            </a:r>
            <a:endParaRPr lang="zh-CN" altLang="en-US" sz="16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5"/>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3. 指导视障患者进食</a:t>
            </a:r>
            <a:endParaRPr lang="zh-CN" altLang="en-US" sz="16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6"/>
            </p:custDataLst>
          </p:nvPr>
        </p:nvSpPr>
        <p:spPr>
          <a:xfrm>
            <a:off x="1548484" y="4255652"/>
            <a:ext cx="2533414"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4. 加强巡视</a:t>
            </a:r>
            <a:endParaRPr lang="zh-CN" altLang="en-US" sz="16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7"/>
            </p:custDataLst>
          </p:nvPr>
        </p:nvSpPr>
        <p:spPr>
          <a:xfrm>
            <a:off x="4822391" y="4255652"/>
            <a:ext cx="2545313"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5. 及时处理患者在进食过程中的特殊问题</a:t>
            </a:r>
            <a:endParaRPr lang="zh-CN" altLang="en-US" sz="14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8"/>
            </p:custDataLst>
          </p:nvPr>
        </p:nvSpPr>
        <p:spPr>
          <a:xfrm>
            <a:off x="8108197" y="4255652"/>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6. 健康教育</a:t>
            </a:r>
            <a:endParaRPr lang="zh-CN" altLang="en-US" sz="1600" spc="150">
              <a:solidFill>
                <a:srgbClr val="FFFF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bldLst>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17550" y="1363981"/>
            <a:ext cx="2468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（三）进食后的护理</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一、病区的饮食管理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矩形 13"/>
          <p:cNvSpPr/>
          <p:nvPr>
            <p:custDataLst>
              <p:tags r:id="rId2"/>
            </p:custDataLst>
          </p:nvPr>
        </p:nvSpPr>
        <p:spPr>
          <a:xfrm>
            <a:off x="717550" y="2277110"/>
            <a:ext cx="10623550" cy="2999740"/>
          </a:xfrm>
          <a:prstGeom prst="rect">
            <a:avLst/>
          </a:prstGeom>
        </p:spPr>
        <p:txBody>
          <a:bodyPr wrap="square">
            <a:spAutoFit/>
          </a:bodyPr>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（1）及时撤去餐具，督促协助患者洗手、漱口或做口腔护理，整理床单位，以保持餐后的清洁和舒适。</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（2）根据需要做好记录，如进食的种类、量、患者进食时和进食后的反应等，以评价患者进食是否达到营养需求。</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3）对于特殊的需要记录液体出入量的患者，应详细记录每日的摄入量（包括饮水量、输液输血量、食物中含水量、口服液体药的液量等）；每日的排水量（包括粪便量，尿量，引流量，呕吐物量，伤口、体腔出血、渗出液量，过度出汗量等）；同时观察呕吐物、粪便、尿的性状等并做出详细记录。</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（4）对暂需禁食或暂不能进食的患者做好交接班工作。</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39695" y="1988820"/>
            <a:ext cx="65836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　临床营养支持</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67080" y="2853055"/>
            <a:ext cx="4796790" cy="133794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0000"/>
                </a:solidFill>
                <a:effectLst/>
                <a:uLnTx/>
                <a:uFillTx/>
                <a:latin typeface="+mn-ea"/>
                <a:ea typeface="+mn-ea"/>
                <a:cs typeface="+mn-cs"/>
              </a:rPr>
              <a:t>胃肠内营养支持</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err="1" smtClean="0">
                <a:ln>
                  <a:noFill/>
                </a:ln>
                <a:solidFill>
                  <a:schemeClr val="tx1"/>
                </a:solidFill>
                <a:effectLst/>
                <a:uLnTx/>
                <a:uFillTx/>
                <a:latin typeface="+mn-ea"/>
                <a:ea typeface="+mn-ea"/>
                <a:cs typeface="+mn-cs"/>
              </a:rPr>
              <a:t>Enteral</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Nutrition</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EN</a:t>
            </a:r>
            <a:r>
              <a:rPr kumimoji="0" lang="zh-CN" altLang="zh-CN" sz="1800" b="1" i="0" u="none" strike="noStrike" kern="1200" cap="none" spc="0" normalizeH="0" baseline="0" noProof="0" dirty="0" smtClean="0">
                <a:ln>
                  <a:noFill/>
                </a:ln>
                <a:solidFill>
                  <a:schemeClr val="tx1"/>
                </a:solidFill>
                <a:effectLst/>
                <a:uLnTx/>
                <a:uFillTx/>
                <a:latin typeface="+mn-ea"/>
                <a:ea typeface="+mn-ea"/>
                <a:cs typeface="+mn-cs"/>
              </a:rPr>
              <a:t>）是指经口摄入或借助导管通过胃肠道供给肠内营养制剂，以维持患者营养和治疗的需要。</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20485" name="Picture 2" descr="c:\users\ashcc\appdata\roaming\360se6\User Data\temp\u=90592750,3317043832&amp;fm=21&amp;gp=0.jpg"/>
          <p:cNvPicPr>
            <a:picLocks noChangeAspect="1"/>
          </p:cNvPicPr>
          <p:nvPr/>
        </p:nvPicPr>
        <p:blipFill>
          <a:blip r:embed="rId1"/>
          <a:stretch>
            <a:fillRect/>
          </a:stretch>
        </p:blipFill>
        <p:spPr>
          <a:xfrm>
            <a:off x="6311900" y="1557020"/>
            <a:ext cx="5309870" cy="4085590"/>
          </a:xfrm>
          <a:prstGeom prst="rect">
            <a:avLst/>
          </a:prstGeom>
          <a:noFill/>
          <a:ln w="9525">
            <a:noFill/>
          </a:ln>
        </p:spPr>
      </p:pic>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47057" y="1053002"/>
            <a:ext cx="944880" cy="398780"/>
          </a:xfrm>
          <a:prstGeom prst="rect">
            <a:avLst/>
          </a:prstGeom>
          <a:solidFill>
            <a:srgbClr val="CC0099"/>
          </a:solidFill>
        </p:spPr>
        <p:style>
          <a:lnRef idx="0">
            <a:schemeClr val="accent5"/>
          </a:lnRef>
          <a:fillRef idx="3">
            <a:schemeClr val="accent5"/>
          </a:fillRef>
          <a:effectRef idx="3">
            <a:schemeClr val="accent5"/>
          </a:effectRef>
          <a:fontRef idx="minor">
            <a:schemeClr val="lt1"/>
          </a:fontRef>
        </p:style>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鼻饲法</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1487804" y="789728"/>
            <a:ext cx="7969251" cy="75565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鼻饲法（</a:t>
            </a:r>
            <a:r>
              <a:rPr kumimoji="0" lang="en-US" altLang="zh-CN" sz="1800" i="0" u="none" strike="noStrike" kern="1200" cap="none" spc="0" normalizeH="0" baseline="0" noProof="0" dirty="0" err="1" smtClean="0">
                <a:ln>
                  <a:noFill/>
                </a:ln>
                <a:solidFill>
                  <a:schemeClr val="tx1"/>
                </a:solidFill>
                <a:effectLst/>
                <a:uLnTx/>
                <a:uFillTx/>
                <a:latin typeface="+mn-ea"/>
                <a:ea typeface="+mn-ea"/>
                <a:cs typeface="+mn-cs"/>
              </a:rPr>
              <a:t>nasogastric</a:t>
            </a:r>
            <a:r>
              <a:rPr kumimoji="0" lang="en-US" altLang="zh-CN" sz="1800"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1800" i="0" u="none" strike="noStrike" kern="1200" cap="none" spc="0" normalizeH="0" baseline="0" noProof="0" dirty="0" err="1" smtClean="0">
                <a:ln>
                  <a:noFill/>
                </a:ln>
                <a:solidFill>
                  <a:schemeClr val="tx1"/>
                </a:solidFill>
                <a:effectLst/>
                <a:uLnTx/>
                <a:uFillTx/>
                <a:latin typeface="+mn-ea"/>
                <a:ea typeface="+mn-ea"/>
                <a:cs typeface="+mn-cs"/>
              </a:rPr>
              <a:t>gavage</a:t>
            </a: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）是将导管经鼻腔插入胃内，从管内注入流质食物、营养液、水分和药物的方法。</a:t>
            </a:r>
            <a:endParaRPr kumimoji="0" lang="zh-CN" altLang="en-US" sz="180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7" name="矩形 6"/>
          <p:cNvSpPr/>
          <p:nvPr/>
        </p:nvSpPr>
        <p:spPr>
          <a:xfrm>
            <a:off x="1487170" y="1970193"/>
            <a:ext cx="7969885" cy="75565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 为保证不能由口腔进食的患者摄入足够的热能和蛋白质等多种营养素，满足机体对营养的需求，以利早日康复。</a:t>
            </a:r>
            <a:endParaRPr kumimoji="0" lang="zh-CN" altLang="en-US" sz="180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 name="矩形 7"/>
          <p:cNvSpPr/>
          <p:nvPr/>
        </p:nvSpPr>
        <p:spPr>
          <a:xfrm>
            <a:off x="1529715" y="3078903"/>
            <a:ext cx="7927340" cy="1087755"/>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）患者目前一般情况</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）鼻腔状况</a:t>
            </a:r>
            <a:endParaRPr kumimoji="0" lang="zh-CN" altLang="zh-CN" sz="180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zh-CN" sz="1800" i="0" u="none" strike="noStrike" kern="1200" cap="none" spc="0" normalizeH="0" baseline="0" noProof="0" dirty="0" smtClean="0">
                <a:ln>
                  <a:noFill/>
                </a:ln>
                <a:solidFill>
                  <a:schemeClr val="tx1"/>
                </a:solidFill>
                <a:effectLst/>
                <a:uLnTx/>
                <a:uFillTx/>
                <a:latin typeface="+mn-ea"/>
                <a:ea typeface="+mn-ea"/>
                <a:cs typeface="+mn-cs"/>
              </a:rPr>
              <a:t>）患者对承受插管的认知情况</a:t>
            </a:r>
            <a:endParaRPr kumimoji="0" lang="zh-CN" altLang="en-US" sz="1800"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9" name="图片 8" descr="syjx_jxkj_bsf_pho_3.jpg"/>
          <p:cNvPicPr>
            <a:picLocks noChangeAspect="1"/>
          </p:cNvPicPr>
          <p:nvPr/>
        </p:nvPicPr>
        <p:blipFill>
          <a:blip r:embed="rId1"/>
          <a:stretch>
            <a:fillRect/>
          </a:stretch>
        </p:blipFill>
        <p:spPr>
          <a:xfrm>
            <a:off x="1991360" y="4221480"/>
            <a:ext cx="3041015" cy="2395855"/>
          </a:xfrm>
          <a:prstGeom prst="rect">
            <a:avLst/>
          </a:prstGeom>
          <a:noFill/>
          <a:ln w="9525">
            <a:noFill/>
          </a:ln>
        </p:spPr>
      </p:pic>
      <p:sp>
        <p:nvSpPr>
          <p:cNvPr id="103425" name="Rectangle 1"/>
          <p:cNvSpPr>
            <a:spLocks noChangeArrowheads="1"/>
          </p:cNvSpPr>
          <p:nvPr>
            <p:custDataLst>
              <p:tags r:id="rId2"/>
            </p:custDataLst>
          </p:nvPr>
        </p:nvSpPr>
        <p:spPr bwMode="auto">
          <a:xfrm>
            <a:off x="47057" y="2199005"/>
            <a:ext cx="943200" cy="398780"/>
          </a:xfrm>
          <a:prstGeom prst="rect">
            <a:avLst/>
          </a:prstGeom>
          <a:solidFill>
            <a:srgbClr val="FF9966"/>
          </a:solidFill>
        </p:spPr>
        <p:style>
          <a:lnRef idx="0">
            <a:schemeClr val="accent3"/>
          </a:lnRef>
          <a:fillRef idx="3">
            <a:schemeClr val="accent3"/>
          </a:fillRef>
          <a:effectRef idx="3">
            <a:schemeClr val="accent3"/>
          </a:effectRef>
          <a:fontRef idx="minor">
            <a:schemeClr val="lt1"/>
          </a:fontRef>
        </p:style>
        <p:txBody>
          <a:bodyPr vert="horz" wrap="square" lIns="121920" tIns="60960" rIns="121920" bIns="60960" numCol="1" anchor="ctr" anchorCtr="0" compatLnSpc="1">
            <a:sp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smtClean="0">
                <a:solidFill>
                  <a:schemeClr val="tx1"/>
                </a:solidFill>
                <a:latin typeface="+mn-ea"/>
                <a:sym typeface="+mn-ea"/>
              </a:rPr>
              <a:t>目的</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0" name="矩形 9"/>
          <p:cNvSpPr/>
          <p:nvPr>
            <p:custDataLst>
              <p:tags r:id="rId3"/>
            </p:custDataLst>
          </p:nvPr>
        </p:nvSpPr>
        <p:spPr>
          <a:xfrm>
            <a:off x="46990" y="3437890"/>
            <a:ext cx="945515" cy="399415"/>
          </a:xfrm>
          <a:prstGeom prst="rect">
            <a:avLst/>
          </a:prstGeom>
          <a:solidFill>
            <a:srgbClr val="FF99FF"/>
          </a:solidFill>
        </p:spPr>
        <p:style>
          <a:lnRef idx="0">
            <a:schemeClr val="accent2"/>
          </a:lnRef>
          <a:fillRef idx="3">
            <a:schemeClr val="accent2"/>
          </a:fillRef>
          <a:effectRef idx="3">
            <a:schemeClr val="accent2"/>
          </a:effectRef>
          <a:fontRef idx="minor">
            <a:schemeClr val="lt1"/>
          </a:fontRef>
        </p:style>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800" b="1" noProof="0" dirty="0" smtClean="0">
                <a:solidFill>
                  <a:schemeClr val="tx1"/>
                </a:solidFill>
                <a:latin typeface="+mn-ea"/>
                <a:sym typeface="+mn-ea"/>
              </a:rPr>
              <a:t>评估</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03426" name="Rectangle 2"/>
          <p:cNvSpPr>
            <a:spLocks noChangeArrowheads="1"/>
          </p:cNvSpPr>
          <p:nvPr>
            <p:custDataLst>
              <p:tags r:id="rId4"/>
            </p:custDataLst>
          </p:nvPr>
        </p:nvSpPr>
        <p:spPr bwMode="auto">
          <a:xfrm>
            <a:off x="71755" y="5007425"/>
            <a:ext cx="1386840" cy="398780"/>
          </a:xfrm>
          <a:prstGeom prst="rect">
            <a:avLst/>
          </a:prstGeom>
          <a:solidFill>
            <a:srgbClr val="FF6699"/>
          </a:solidFill>
        </p:spPr>
        <p:style>
          <a:lnRef idx="0">
            <a:schemeClr val="accent2"/>
          </a:lnRef>
          <a:fillRef idx="3">
            <a:schemeClr val="accent2"/>
          </a:fillRef>
          <a:effectRef idx="3">
            <a:schemeClr val="accent2"/>
          </a:effectRef>
          <a:fontRef idx="minor">
            <a:schemeClr val="lt1"/>
          </a:fontRef>
        </p:style>
        <p:txBody>
          <a:bodyPr vert="horz" wrap="none" lIns="121920" tIns="60960" rIns="121920" bIns="60960" numCol="1" anchor="ctr" anchorCtr="0" compatLnSpc="1">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操作前准备</a:t>
            </a:r>
            <a:endParaRPr kumimoji="0" 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5"/>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551180" y="1916430"/>
            <a:ext cx="5772785" cy="369697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6743700" y="836295"/>
            <a:ext cx="4761230" cy="581025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4728210" y="1216025"/>
            <a:ext cx="4726940" cy="1980565"/>
            <a:chOff x="9259" y="1431"/>
            <a:chExt cx="7444" cy="3119"/>
          </a:xfrm>
        </p:grpSpPr>
        <p:pic>
          <p:nvPicPr>
            <p:cNvPr id="23559" name="图片框 1025"/>
            <p:cNvPicPr>
              <a:picLocks noChangeAspect="1"/>
            </p:cNvPicPr>
            <p:nvPr/>
          </p:nvPicPr>
          <p:blipFill>
            <a:blip r:embed="rId1"/>
            <a:srcRect t="2342" b="8833"/>
            <a:stretch>
              <a:fillRect/>
            </a:stretch>
          </p:blipFill>
          <p:spPr>
            <a:xfrm>
              <a:off x="9259" y="1431"/>
              <a:ext cx="7445" cy="2496"/>
            </a:xfrm>
            <a:prstGeom prst="rect">
              <a:avLst/>
            </a:prstGeom>
            <a:noFill/>
            <a:ln w="9525">
              <a:noFill/>
            </a:ln>
          </p:spPr>
        </p:pic>
        <p:sp>
          <p:nvSpPr>
            <p:cNvPr id="6" name="矩形 5"/>
            <p:cNvSpPr/>
            <p:nvPr/>
          </p:nvSpPr>
          <p:spPr>
            <a:xfrm>
              <a:off x="11527" y="3922"/>
              <a:ext cx="3088" cy="62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为昏迷患者插管</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7" name="Text Box 4"/>
          <p:cNvSpPr txBox="1">
            <a:spLocks noChangeArrowheads="1"/>
          </p:cNvSpPr>
          <p:nvPr/>
        </p:nvSpPr>
        <p:spPr bwMode="auto">
          <a:xfrm>
            <a:off x="9047904" y="4725247"/>
            <a:ext cx="2540000" cy="583565"/>
          </a:xfrm>
          <a:prstGeom prst="rect">
            <a:avLst/>
          </a:prstGeom>
          <a:solidFill>
            <a:srgbClr val="CCFFFF">
              <a:alpha val="17000"/>
            </a:srgbClr>
          </a:solidFill>
          <a:ln w="57150" cmpd="thinThick" algn="ctr">
            <a:solidFill>
              <a:srgbClr val="FF0000"/>
            </a:solidFill>
            <a:prstDash val="sysDot"/>
            <a:miter lim="800000"/>
          </a:ln>
          <a:effectLst/>
        </p:spPr>
        <p:txBody>
          <a:bodyPr>
            <a:spAutoFit/>
          </a:bodyPr>
          <a:lstStyle/>
          <a:p>
            <a:pPr marR="0" algn="ctr" defTabSz="914400">
              <a:buClrTx/>
              <a:buSzTx/>
              <a:buFont typeface="Wingdings" panose="05000000000000000000" pitchFamily="2" charset="2"/>
              <a:buNone/>
              <a:defRPr/>
            </a:pPr>
            <a:r>
              <a:rPr kumimoji="0" lang="zh-CN" altLang="en-US" sz="3200" b="1" kern="1200" cap="none" spc="0" normalizeH="0" baseline="0" noProof="0" dirty="0" smtClean="0">
                <a:solidFill>
                  <a:srgbClr val="6600CC"/>
                </a:solidFill>
                <a:latin typeface="+mn-ea"/>
                <a:ea typeface="+mn-ea"/>
                <a:cs typeface="Verdana" panose="020B0604030504040204" pitchFamily="34" charset="0"/>
              </a:rPr>
              <a:t>检验方法</a:t>
            </a:r>
            <a:endParaRPr kumimoji="0" lang="zh-CN" altLang="en-US" sz="3200" b="1" kern="1200" cap="none" spc="0" normalizeH="0" baseline="0" noProof="0" dirty="0" smtClean="0">
              <a:solidFill>
                <a:srgbClr val="6600CC"/>
              </a:solidFill>
              <a:latin typeface="+mn-ea"/>
              <a:ea typeface="+mn-ea"/>
              <a:cs typeface="Verdana" panose="020B0604030504040204" pitchFamily="34" charset="0"/>
            </a:endParaRPr>
          </a:p>
        </p:txBody>
      </p:sp>
      <p:grpSp>
        <p:nvGrpSpPr>
          <p:cNvPr id="5" name="组合 4"/>
          <p:cNvGrpSpPr/>
          <p:nvPr/>
        </p:nvGrpSpPr>
        <p:grpSpPr>
          <a:xfrm>
            <a:off x="736600" y="1414145"/>
            <a:ext cx="3270250" cy="1856105"/>
            <a:chOff x="755" y="2678"/>
            <a:chExt cx="6346" cy="4054"/>
          </a:xfrm>
        </p:grpSpPr>
        <p:pic>
          <p:nvPicPr>
            <p:cNvPr id="8" name="Picture 5" descr="照片1 302"/>
            <p:cNvPicPr>
              <a:picLocks noChangeAspect="1"/>
            </p:cNvPicPr>
            <p:nvPr/>
          </p:nvPicPr>
          <p:blipFill>
            <a:blip r:embed="rId2"/>
            <a:stretch>
              <a:fillRect/>
            </a:stretch>
          </p:blipFill>
          <p:spPr>
            <a:xfrm>
              <a:off x="755" y="2678"/>
              <a:ext cx="6346" cy="4054"/>
            </a:xfrm>
            <a:prstGeom prst="rect">
              <a:avLst/>
            </a:prstGeom>
            <a:noFill/>
            <a:ln w="9525">
              <a:noFill/>
            </a:ln>
          </p:spPr>
        </p:pic>
        <p:sp>
          <p:nvSpPr>
            <p:cNvPr id="11" name="AutoShape 8"/>
            <p:cNvSpPr>
              <a:spLocks noChangeArrowheads="1"/>
            </p:cNvSpPr>
            <p:nvPr/>
          </p:nvSpPr>
          <p:spPr bwMode="auto">
            <a:xfrm>
              <a:off x="1662" y="5286"/>
              <a:ext cx="4320" cy="800"/>
            </a:xfrm>
            <a:prstGeom prst="roundRect">
              <a:avLst>
                <a:gd name="adj" fmla="val 16667"/>
              </a:avLst>
            </a:prstGeom>
            <a:no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dirty="0" smtClean="0">
                  <a:ln>
                    <a:noFill/>
                  </a:ln>
                  <a:solidFill>
                    <a:srgbClr val="CC0000"/>
                  </a:solidFill>
                  <a:effectLst/>
                  <a:uLnTx/>
                  <a:uFillTx/>
                  <a:latin typeface="+mn-ea"/>
                  <a:ea typeface="+mn-ea"/>
                  <a:cs typeface="+mn-cs"/>
                </a:rPr>
                <a:t>抽取胃液</a:t>
              </a:r>
              <a:endParaRPr kumimoji="1" lang="zh-CN" altLang="en-US" sz="2000" b="0" i="0" u="none" strike="noStrike" kern="1200" cap="none" spc="0" normalizeH="0" baseline="0" noProof="0" dirty="0" smtClean="0">
                <a:ln>
                  <a:noFill/>
                </a:ln>
                <a:solidFill>
                  <a:srgbClr val="CC0000"/>
                </a:solidFill>
                <a:effectLst/>
                <a:uLnTx/>
                <a:uFillTx/>
                <a:latin typeface="+mn-ea"/>
                <a:ea typeface="+mn-ea"/>
                <a:cs typeface="+mn-cs"/>
              </a:endParaRPr>
            </a:p>
          </p:txBody>
        </p:sp>
      </p:grpSp>
      <p:grpSp>
        <p:nvGrpSpPr>
          <p:cNvPr id="14" name="组合 13"/>
          <p:cNvGrpSpPr/>
          <p:nvPr/>
        </p:nvGrpSpPr>
        <p:grpSpPr>
          <a:xfrm>
            <a:off x="736600" y="3876675"/>
            <a:ext cx="2897987" cy="2293503"/>
            <a:chOff x="1090" y="6987"/>
            <a:chExt cx="6011" cy="4429"/>
          </a:xfrm>
        </p:grpSpPr>
        <p:pic>
          <p:nvPicPr>
            <p:cNvPr id="9" name="Picture 7" descr="照片1 304"/>
            <p:cNvPicPr>
              <a:picLocks noChangeAspect="1"/>
            </p:cNvPicPr>
            <p:nvPr/>
          </p:nvPicPr>
          <p:blipFill>
            <a:blip r:embed="rId3"/>
            <a:stretch>
              <a:fillRect/>
            </a:stretch>
          </p:blipFill>
          <p:spPr>
            <a:xfrm>
              <a:off x="1090" y="6987"/>
              <a:ext cx="6011" cy="4429"/>
            </a:xfrm>
            <a:prstGeom prst="rect">
              <a:avLst/>
            </a:prstGeom>
            <a:noFill/>
            <a:ln w="9525">
              <a:noFill/>
            </a:ln>
          </p:spPr>
        </p:pic>
        <p:sp>
          <p:nvSpPr>
            <p:cNvPr id="12" name="AutoShape 9"/>
            <p:cNvSpPr>
              <a:spLocks noChangeArrowheads="1"/>
            </p:cNvSpPr>
            <p:nvPr/>
          </p:nvSpPr>
          <p:spPr bwMode="auto">
            <a:xfrm>
              <a:off x="2193" y="8941"/>
              <a:ext cx="3840" cy="800"/>
            </a:xfrm>
            <a:prstGeom prst="roundRect">
              <a:avLst>
                <a:gd name="adj" fmla="val 16667"/>
              </a:avLst>
            </a:prstGeom>
            <a:no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dirty="0" smtClean="0">
                  <a:ln>
                    <a:noFill/>
                  </a:ln>
                  <a:solidFill>
                    <a:srgbClr val="CC0000"/>
                  </a:solidFill>
                  <a:effectLst/>
                  <a:uLnTx/>
                  <a:uFillTx/>
                  <a:latin typeface="+mn-ea"/>
                  <a:ea typeface="+mn-ea"/>
                  <a:cs typeface="+mn-cs"/>
                </a:rPr>
                <a:t>听气过水声</a:t>
              </a:r>
              <a:endParaRPr kumimoji="1" lang="zh-CN" altLang="en-US" sz="2000" b="0" i="0" u="none" strike="noStrike" kern="1200" cap="none" spc="0" normalizeH="0" baseline="0" noProof="0" dirty="0" smtClean="0">
                <a:ln>
                  <a:noFill/>
                </a:ln>
                <a:solidFill>
                  <a:srgbClr val="CC0000"/>
                </a:solidFill>
                <a:effectLst/>
                <a:uLnTx/>
                <a:uFillTx/>
                <a:latin typeface="+mn-ea"/>
                <a:ea typeface="+mn-ea"/>
                <a:cs typeface="+mn-cs"/>
              </a:endParaRPr>
            </a:p>
          </p:txBody>
        </p:sp>
      </p:grpSp>
      <p:grpSp>
        <p:nvGrpSpPr>
          <p:cNvPr id="15" name="组合 14"/>
          <p:cNvGrpSpPr/>
          <p:nvPr/>
        </p:nvGrpSpPr>
        <p:grpSpPr>
          <a:xfrm>
            <a:off x="5232400" y="3802380"/>
            <a:ext cx="3316605" cy="2442845"/>
            <a:chOff x="8461" y="4733"/>
            <a:chExt cx="6792" cy="5094"/>
          </a:xfrm>
        </p:grpSpPr>
        <p:pic>
          <p:nvPicPr>
            <p:cNvPr id="10" name="Picture 6" descr="照片1 305"/>
            <p:cNvPicPr>
              <a:picLocks noChangeAspect="1"/>
            </p:cNvPicPr>
            <p:nvPr/>
          </p:nvPicPr>
          <p:blipFill>
            <a:blip r:embed="rId4"/>
            <a:stretch>
              <a:fillRect/>
            </a:stretch>
          </p:blipFill>
          <p:spPr>
            <a:xfrm>
              <a:off x="8461" y="4733"/>
              <a:ext cx="6792" cy="5094"/>
            </a:xfrm>
            <a:prstGeom prst="rect">
              <a:avLst/>
            </a:prstGeom>
            <a:noFill/>
            <a:ln w="9525">
              <a:noFill/>
            </a:ln>
          </p:spPr>
        </p:pic>
        <p:sp>
          <p:nvSpPr>
            <p:cNvPr id="13" name="AutoShape 10"/>
            <p:cNvSpPr>
              <a:spLocks noChangeArrowheads="1"/>
            </p:cNvSpPr>
            <p:nvPr/>
          </p:nvSpPr>
          <p:spPr bwMode="auto">
            <a:xfrm>
              <a:off x="9641" y="7407"/>
              <a:ext cx="4320" cy="800"/>
            </a:xfrm>
            <a:prstGeom prst="roundRect">
              <a:avLst>
                <a:gd name="adj" fmla="val 16667"/>
              </a:avLst>
            </a:prstGeom>
            <a:no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dirty="0" smtClean="0">
                  <a:ln>
                    <a:noFill/>
                  </a:ln>
                  <a:solidFill>
                    <a:srgbClr val="CC0000"/>
                  </a:solidFill>
                  <a:effectLst/>
                  <a:uLnTx/>
                  <a:uFillTx/>
                  <a:latin typeface="+mn-ea"/>
                  <a:ea typeface="+mn-ea"/>
                  <a:cs typeface="+mn-cs"/>
                </a:rPr>
                <a:t>看有无气泡</a:t>
              </a:r>
              <a:endParaRPr kumimoji="1" lang="zh-CN" altLang="en-US" sz="2000" b="0" i="0" u="none" strike="noStrike" kern="1200" cap="none" spc="0" normalizeH="0" baseline="0" noProof="0" dirty="0" smtClean="0">
                <a:ln>
                  <a:noFill/>
                </a:ln>
                <a:solidFill>
                  <a:srgbClr val="CC0000"/>
                </a:solidFill>
                <a:effectLst/>
                <a:uLnTx/>
                <a:uFillTx/>
                <a:latin typeface="+mn-ea"/>
                <a:ea typeface="+mn-ea"/>
                <a:cs typeface="+mn-cs"/>
              </a:endParaRPr>
            </a:p>
          </p:txBody>
        </p:sp>
      </p:grpSp>
      <p:sp>
        <p:nvSpPr>
          <p:cNvPr id="23" name="Title 6"/>
          <p:cNvSpPr txBox="1"/>
          <p:nvPr>
            <p:custDataLst>
              <p:tags r:id="rId5"/>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600451" y="1486535"/>
            <a:ext cx="6485890" cy="92202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99FF"/>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FF99FF"/>
                </a:solidFill>
                <a:effectLst/>
                <a:uLnTx/>
                <a:uFillTx/>
                <a:latin typeface="+mn-ea"/>
                <a:ea typeface="+mn-ea"/>
                <a:cs typeface="+mn-cs"/>
              </a:rPr>
              <a:t>1</a:t>
            </a:r>
            <a:r>
              <a:rPr kumimoji="0" lang="zh-CN" altLang="zh-CN" sz="1800" b="1" i="0" u="none" strike="noStrike" kern="1200" cap="none" spc="0" normalizeH="0" baseline="0" noProof="0" dirty="0" smtClean="0">
                <a:ln>
                  <a:noFill/>
                </a:ln>
                <a:solidFill>
                  <a:srgbClr val="FF99FF"/>
                </a:solidFill>
                <a:effectLst/>
                <a:uLnTx/>
                <a:uFillTx/>
                <a:latin typeface="+mn-ea"/>
                <a:ea typeface="+mn-ea"/>
                <a:cs typeface="+mn-cs"/>
              </a:rPr>
              <a:t>）说明鼻饲的目的、如何配合插管及营养液的保管方法。</a:t>
            </a:r>
            <a:endParaRPr kumimoji="0" lang="zh-CN" altLang="zh-CN" sz="1800" b="1" i="0" u="none" strike="noStrike" kern="1200" cap="none" spc="0" normalizeH="0" baseline="0" noProof="0" dirty="0" smtClean="0">
              <a:ln>
                <a:noFill/>
              </a:ln>
              <a:solidFill>
                <a:srgbClr val="FF99FF"/>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FF99FF"/>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FF99FF"/>
                </a:solidFill>
                <a:effectLst/>
                <a:uLnTx/>
                <a:uFillTx/>
                <a:latin typeface="+mn-ea"/>
                <a:ea typeface="+mn-ea"/>
                <a:cs typeface="+mn-cs"/>
              </a:rPr>
              <a:t>2</a:t>
            </a:r>
            <a:r>
              <a:rPr kumimoji="0" lang="zh-CN" altLang="zh-CN" sz="1800" b="1" i="0" u="none" strike="noStrike" kern="1200" cap="none" spc="0" normalizeH="0" baseline="0" noProof="0" dirty="0" smtClean="0">
                <a:ln>
                  <a:noFill/>
                </a:ln>
                <a:solidFill>
                  <a:srgbClr val="FF99FF"/>
                </a:solidFill>
                <a:effectLst/>
                <a:uLnTx/>
                <a:uFillTx/>
                <a:latin typeface="+mn-ea"/>
                <a:ea typeface="+mn-ea"/>
                <a:cs typeface="+mn-cs"/>
              </a:rPr>
              <a:t>）指导患者或家属保护鼻胃管不被污染和防脱落。</a:t>
            </a:r>
            <a:endParaRPr kumimoji="0" lang="zh-CN" altLang="en-US" sz="1800" b="1" i="0" u="none" strike="noStrike" kern="1200" cap="none" spc="0" normalizeH="0" baseline="0" noProof="0" dirty="0" smtClean="0">
              <a:ln>
                <a:noFill/>
              </a:ln>
              <a:solidFill>
                <a:srgbClr val="FF99FF"/>
              </a:solidFill>
              <a:effectLst/>
              <a:uLnTx/>
              <a:uFillTx/>
              <a:latin typeface="+mn-ea"/>
              <a:ea typeface="+mn-ea"/>
              <a:cs typeface="+mn-cs"/>
            </a:endParaRPr>
          </a:p>
        </p:txBody>
      </p:sp>
      <p:sp>
        <p:nvSpPr>
          <p:cNvPr id="6" name="矩形 5"/>
          <p:cNvSpPr/>
          <p:nvPr/>
        </p:nvSpPr>
        <p:spPr>
          <a:xfrm>
            <a:off x="3600451" y="3120179"/>
            <a:ext cx="8257117" cy="175323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0070C0"/>
                </a:solidFill>
                <a:effectLst/>
                <a:uLnTx/>
                <a:uFillTx/>
                <a:latin typeface="+mn-ea"/>
                <a:ea typeface="+mn-ea"/>
                <a:cs typeface="+mn-cs"/>
              </a:rPr>
              <a:t>1</a:t>
            </a: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）患者明确插管的意义并能主动配合。</a:t>
            </a:r>
            <a:endParaRPr kumimoji="0" lang="zh-CN" altLang="zh-CN" sz="1800" b="1" i="0" u="none" strike="noStrike" kern="1200" cap="none" spc="0" normalizeH="0" baseline="0" noProof="0" dirty="0" smtClean="0">
              <a:ln>
                <a:noFill/>
              </a:ln>
              <a:solidFill>
                <a:srgbClr val="0070C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0070C0"/>
                </a:solidFill>
                <a:effectLst/>
                <a:uLnTx/>
                <a:uFillTx/>
                <a:latin typeface="+mn-ea"/>
                <a:ea typeface="+mn-ea"/>
                <a:cs typeface="+mn-cs"/>
              </a:rPr>
              <a:t>2</a:t>
            </a: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）确保插管于正确位置，无脱出。</a:t>
            </a:r>
            <a:endParaRPr kumimoji="0" lang="zh-CN" altLang="zh-CN" sz="1800" b="1" i="0" u="none" strike="noStrike" kern="1200" cap="none" spc="0" normalizeH="0" baseline="0" noProof="0" dirty="0" smtClean="0">
              <a:ln>
                <a:noFill/>
              </a:ln>
              <a:solidFill>
                <a:srgbClr val="0070C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0070C0"/>
                </a:solidFill>
                <a:effectLst/>
                <a:uLnTx/>
                <a:uFillTx/>
                <a:latin typeface="+mn-ea"/>
                <a:ea typeface="+mn-ea"/>
                <a:cs typeface="+mn-cs"/>
              </a:rPr>
              <a:t>3</a:t>
            </a: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）管饲饮食清洁、温度适宜，保证患者基本营养、药物及水分的摄取。</a:t>
            </a:r>
            <a:endParaRPr kumimoji="0" lang="zh-CN" altLang="zh-CN" sz="1800" b="1" i="0" u="none" strike="noStrike" kern="1200" cap="none" spc="0" normalizeH="0" baseline="0" noProof="0" dirty="0" smtClean="0">
              <a:ln>
                <a:noFill/>
              </a:ln>
              <a:solidFill>
                <a:srgbClr val="0070C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a:t>
            </a:r>
            <a:r>
              <a:rPr kumimoji="0" lang="en-US" altLang="zh-CN" sz="1800" b="1" i="0" u="none" strike="noStrike" kern="1200" cap="none" spc="0" normalizeH="0" baseline="0" noProof="0" dirty="0" smtClean="0">
                <a:ln>
                  <a:noFill/>
                </a:ln>
                <a:solidFill>
                  <a:srgbClr val="0070C0"/>
                </a:solidFill>
                <a:effectLst/>
                <a:uLnTx/>
                <a:uFillTx/>
                <a:latin typeface="+mn-ea"/>
                <a:ea typeface="+mn-ea"/>
                <a:cs typeface="+mn-cs"/>
              </a:rPr>
              <a:t>4</a:t>
            </a:r>
            <a:r>
              <a:rPr kumimoji="0" lang="zh-CN" altLang="zh-CN" sz="1800" b="1" i="0" u="none" strike="noStrike" kern="1200" cap="none" spc="0" normalizeH="0" baseline="0" noProof="0" dirty="0" smtClean="0">
                <a:ln>
                  <a:noFill/>
                </a:ln>
                <a:solidFill>
                  <a:srgbClr val="0070C0"/>
                </a:solidFill>
                <a:effectLst/>
                <a:uLnTx/>
                <a:uFillTx/>
                <a:latin typeface="+mn-ea"/>
                <a:ea typeface="+mn-ea"/>
                <a:cs typeface="+mn-cs"/>
              </a:rPr>
              <a:t>）拔管后患者无不适。</a:t>
            </a:r>
            <a:endParaRPr kumimoji="0" lang="zh-CN" altLang="en-US" sz="1800" b="1" i="0" u="none" strike="noStrike" kern="1200" cap="none" spc="0" normalizeH="0" baseline="0" noProof="0" dirty="0" smtClean="0">
              <a:ln>
                <a:noFill/>
              </a:ln>
              <a:solidFill>
                <a:srgbClr val="0070C0"/>
              </a:solidFill>
              <a:effectLst/>
              <a:uLnTx/>
              <a:uFillTx/>
              <a:latin typeface="+mn-ea"/>
              <a:ea typeface="+mn-ea"/>
              <a:cs typeface="+mn-cs"/>
            </a:endParaRPr>
          </a:p>
        </p:txBody>
      </p:sp>
      <p:sp>
        <p:nvSpPr>
          <p:cNvPr id="10" name="TextBox 1"/>
          <p:cNvSpPr txBox="1"/>
          <p:nvPr>
            <p:custDataLst>
              <p:tags r:id="rId1"/>
            </p:custDataLst>
          </p:nvPr>
        </p:nvSpPr>
        <p:spPr>
          <a:xfrm>
            <a:off x="119380" y="1772285"/>
            <a:ext cx="2559050" cy="588645"/>
          </a:xfrm>
          <a:prstGeom prst="rect">
            <a:avLst/>
          </a:prstGeom>
          <a:solidFill>
            <a:srgbClr val="CC0099"/>
          </a:solidFill>
        </p:spPr>
        <p:style>
          <a:lnRef idx="0">
            <a:schemeClr val="accent5"/>
          </a:lnRef>
          <a:fillRef idx="3">
            <a:schemeClr val="accent5"/>
          </a:fillRef>
          <a:effectRef idx="3">
            <a:schemeClr val="accent5"/>
          </a:effectRef>
          <a:fontRef idx="minor">
            <a:schemeClr val="lt1"/>
          </a:fontRef>
        </p:style>
        <p:txBody>
          <a:bodyPr wrap="square" rtlCol="0">
            <a:noAutofit/>
          </a:bodyPr>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健康教育</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1" name="矩形 10"/>
          <p:cNvSpPr/>
          <p:nvPr>
            <p:custDataLst>
              <p:tags r:id="rId2"/>
            </p:custDataLst>
          </p:nvPr>
        </p:nvSpPr>
        <p:spPr>
          <a:xfrm>
            <a:off x="119380" y="3437890"/>
            <a:ext cx="2487295" cy="590550"/>
          </a:xfrm>
          <a:prstGeom prst="rect">
            <a:avLst/>
          </a:prstGeom>
          <a:solidFill>
            <a:srgbClr val="FF99FF"/>
          </a:solidFill>
        </p:spPr>
        <p:style>
          <a:lnRef idx="0">
            <a:schemeClr val="accent2"/>
          </a:lnRef>
          <a:fillRef idx="3">
            <a:schemeClr val="accent2"/>
          </a:fillRef>
          <a:effectRef idx="3">
            <a:schemeClr val="accent2"/>
          </a:effectRef>
          <a:fontRef idx="minor">
            <a:schemeClr val="lt1"/>
          </a:fontRef>
        </p:style>
        <p:txBody>
          <a:bodyPr wrap="square">
            <a:noAutofit/>
          </a:bodyPr>
          <a:p>
            <a:pPr marL="0" marR="0" lvl="0" indent="0" algn="ctr" defTabSz="914400" rtl="0" eaLnBrk="1" fontAlgn="base" latinLnBrk="0" hangingPunct="1">
              <a:lnSpc>
                <a:spcPct val="150000"/>
              </a:lnSpc>
              <a:spcBef>
                <a:spcPct val="0"/>
              </a:spcBef>
              <a:spcAft>
                <a:spcPct val="0"/>
              </a:spcAft>
              <a:buClrTx/>
              <a:buSzTx/>
              <a:buFontTx/>
              <a:buNone/>
              <a:defRPr/>
            </a:pPr>
            <a:r>
              <a:rPr lang="zh-CN" altLang="en-US" sz="2000" b="1" noProof="0" dirty="0" smtClean="0">
                <a:ln>
                  <a:noFill/>
                </a:ln>
                <a:solidFill>
                  <a:schemeClr val="tx1"/>
                </a:solidFill>
                <a:effectLst/>
                <a:uLnTx/>
                <a:uFillTx/>
                <a:latin typeface="+mn-ea"/>
                <a:sym typeface="+mn-ea"/>
              </a:rPr>
              <a:t>目标评价</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3"/>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623637" y="1484802"/>
            <a:ext cx="2405380" cy="475615"/>
          </a:xfrm>
          <a:prstGeom prst="rect">
            <a:avLst/>
          </a:prstGeom>
          <a:solidFill>
            <a:srgbClr val="CC0099"/>
          </a:solidFill>
        </p:spPr>
        <p:style>
          <a:lnRef idx="0">
            <a:schemeClr val="accent5"/>
          </a:lnRef>
          <a:fillRef idx="3">
            <a:schemeClr val="accent5"/>
          </a:fillRef>
          <a:effectRef idx="3">
            <a:schemeClr val="accent5"/>
          </a:effectRef>
          <a:fontRef idx="minor">
            <a:schemeClr val="lt1"/>
          </a:fontRef>
        </p:style>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胃肠内营养制剂</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4" name="矩形 3"/>
          <p:cNvSpPr/>
          <p:nvPr/>
        </p:nvSpPr>
        <p:spPr>
          <a:xfrm>
            <a:off x="767080" y="2638425"/>
            <a:ext cx="3088640" cy="1938020"/>
          </a:xfrm>
          <a:prstGeom prst="rect">
            <a:avLst/>
          </a:prstGeom>
        </p:spPr>
        <p:txBody>
          <a:bodyPr wrap="square">
            <a:spAutoFit/>
          </a:bodyPr>
          <a:lstStyle/>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．混合奶</a:t>
            </a:r>
            <a:endParaRPr kumimoji="0" lang="zh-CN" alt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．匀浆液</a:t>
            </a:r>
            <a:endParaRPr kumimoji="0" lang="zh-CN" alt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．要素饮食</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25607" name="Picture 8" descr="c:\users\ashcc\appdata\roaming\360se6\User Data\temp\4a27615b-b6f8-49fd-b994-2115b63948f2_1.gif"/>
          <p:cNvPicPr>
            <a:picLocks noChangeAspect="1"/>
          </p:cNvPicPr>
          <p:nvPr/>
        </p:nvPicPr>
        <p:blipFill>
          <a:blip r:embed="rId1"/>
          <a:stretch>
            <a:fillRect/>
          </a:stretch>
        </p:blipFill>
        <p:spPr>
          <a:xfrm>
            <a:off x="7823835" y="2638425"/>
            <a:ext cx="3651885" cy="2831465"/>
          </a:xfrm>
          <a:prstGeom prst="rect">
            <a:avLst/>
          </a:prstGeom>
          <a:noFill/>
          <a:ln w="9525">
            <a:noFill/>
          </a:ln>
        </p:spPr>
      </p:pic>
      <p:pic>
        <p:nvPicPr>
          <p:cNvPr id="25608" name="Picture 10" descr="c:\users\ashcc\appdata\roaming\360se6\User Data\temp\12338439_5.jpg"/>
          <p:cNvPicPr>
            <a:picLocks noChangeAspect="1"/>
          </p:cNvPicPr>
          <p:nvPr>
            <p:custDataLst>
              <p:tags r:id="rId2"/>
            </p:custDataLst>
          </p:nvPr>
        </p:nvPicPr>
        <p:blipFill>
          <a:blip r:embed="rId3"/>
          <a:stretch>
            <a:fillRect/>
          </a:stretch>
        </p:blipFill>
        <p:spPr>
          <a:xfrm>
            <a:off x="3935730" y="2638425"/>
            <a:ext cx="3203575" cy="3205480"/>
          </a:xfrm>
          <a:prstGeom prst="rect">
            <a:avLst/>
          </a:prstGeom>
          <a:noFill/>
          <a:ln w="9525">
            <a:noFill/>
          </a:ln>
        </p:spPr>
      </p:pic>
      <p:sp>
        <p:nvSpPr>
          <p:cNvPr id="23" name="Title 6"/>
          <p:cNvSpPr txBox="1"/>
          <p:nvPr>
            <p:custDataLst>
              <p:tags r:id="rId4"/>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39682" y="2204932"/>
            <a:ext cx="10318751" cy="3169285"/>
          </a:xfrm>
          <a:prstGeom prst="rect">
            <a:avLst/>
          </a:prstGeom>
        </p:spPr>
        <p:txBody>
          <a:bodyPr wrap="square">
            <a:spAutoFit/>
          </a:bodyPr>
          <a:lstStyle/>
          <a:p>
            <a:pPr marL="0" marR="0" lvl="0" indent="0" algn="just" defTabSz="914400" rtl="0" eaLnBrk="1" fontAlgn="base" latinLnBrk="0" hangingPunct="1">
              <a:lnSpc>
                <a:spcPct val="2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）目的</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）应用方法</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    1</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）口服法</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    2</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）管饲滴入法</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2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）注意事项</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4" name="TextBox 3"/>
          <p:cNvSpPr txBox="1"/>
          <p:nvPr/>
        </p:nvSpPr>
        <p:spPr>
          <a:xfrm>
            <a:off x="983682" y="1701337"/>
            <a:ext cx="1960880" cy="398780"/>
          </a:xfrm>
          <a:prstGeom prst="rect">
            <a:avLst/>
          </a:prstGeom>
          <a:solidFill>
            <a:srgbClr val="CC0099"/>
          </a:solidFill>
        </p:spPr>
        <p:style>
          <a:lnRef idx="0">
            <a:schemeClr val="accent5"/>
          </a:lnRef>
          <a:fillRef idx="3">
            <a:schemeClr val="accent5"/>
          </a:fillRef>
          <a:effectRef idx="3">
            <a:schemeClr val="accent5"/>
          </a:effectRef>
          <a:fontRef idx="minor">
            <a:schemeClr val="lt1"/>
          </a:fontRef>
        </p:style>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胃肠内营养制剂</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3794125" y="3355976"/>
            <a:ext cx="7200900" cy="108775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因口味欠佳，患者不易耐受，故要加入适量调味剂，如果汁、菜水、肉汤等，开始剂量为</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50mL/</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次，渐增加到</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100mL/</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次，依病情可</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6</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10</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次</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天。</a:t>
            </a:r>
            <a:endParaRPr kumimoji="0" lang="zh-CN" altLang="en-US" sz="1800" b="1" i="0" u="none" strike="noStrike" kern="1200" cap="none" spc="0" normalizeH="0" baseline="0" noProof="0" dirty="0" smtClean="0">
              <a:ln>
                <a:noFill/>
              </a:ln>
              <a:solidFill>
                <a:schemeClr val="dk1"/>
              </a:solidFill>
              <a:effectLst/>
              <a:uLnTx/>
              <a:uFillTx/>
              <a:latin typeface="+mn-ea"/>
              <a:ea typeface="+mn-ea"/>
              <a:cs typeface="+mn-cs"/>
            </a:endParaRPr>
          </a:p>
        </p:txBody>
      </p:sp>
      <p:cxnSp>
        <p:nvCxnSpPr>
          <p:cNvPr id="9" name="直接箭头连接符 8"/>
          <p:cNvCxnSpPr/>
          <p:nvPr/>
        </p:nvCxnSpPr>
        <p:spPr>
          <a:xfrm>
            <a:off x="2642024" y="3883872"/>
            <a:ext cx="1056217"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直接箭头连接符 9"/>
          <p:cNvCxnSpPr/>
          <p:nvPr/>
        </p:nvCxnSpPr>
        <p:spPr>
          <a:xfrm>
            <a:off x="3051598" y="4486064"/>
            <a:ext cx="1056217"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1" name="矩形 10"/>
          <p:cNvSpPr/>
          <p:nvPr/>
        </p:nvSpPr>
        <p:spPr>
          <a:xfrm>
            <a:off x="4107816" y="3789468"/>
            <a:ext cx="6864351" cy="17519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①分次注入法，主要用于非危重患者，经鼻饲管或造口管行胃内喂养者。②间歇滴注法，是将配制好的要素饮食放入吊瓶内，经输注管缓慢注入，此法反应小，多数患者能耐受。③连续滴注法，持续滴入时间</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12</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dk1"/>
                </a:solidFill>
                <a:effectLst/>
                <a:uLnTx/>
                <a:uFillTx/>
                <a:latin typeface="+mn-ea"/>
                <a:ea typeface="+mn-ea"/>
                <a:cs typeface="+mn-cs"/>
              </a:rPr>
              <a:t>24</a:t>
            </a:r>
            <a:r>
              <a:rPr kumimoji="0" lang="zh-CN" altLang="zh-CN" sz="1800" b="1" i="0" u="none" strike="noStrike" kern="1200" cap="none" spc="0" normalizeH="0" baseline="0" noProof="0" dirty="0" smtClean="0">
                <a:ln>
                  <a:noFill/>
                </a:ln>
                <a:solidFill>
                  <a:schemeClr val="dk1"/>
                </a:solidFill>
                <a:effectLst/>
                <a:uLnTx/>
                <a:uFillTx/>
                <a:latin typeface="+mn-ea"/>
                <a:ea typeface="+mn-ea"/>
                <a:cs typeface="+mn-cs"/>
              </a:rPr>
              <a:t>小时，或用输液泵恒定滴注，多用于经空肠造口喂养的危重患者。</a:t>
            </a:r>
            <a:endParaRPr kumimoji="0" lang="zh-CN" altLang="en-US" sz="1800" b="1" i="0" u="none" strike="noStrike" kern="1200" cap="none" spc="0" normalizeH="0" baseline="0" noProof="0" dirty="0" smtClean="0">
              <a:ln>
                <a:noFill/>
              </a:ln>
              <a:solidFill>
                <a:schemeClr val="dk1"/>
              </a:solidFill>
              <a:effectLst/>
              <a:uLnTx/>
              <a:uFillTx/>
              <a:latin typeface="+mn-ea"/>
              <a:ea typeface="+mn-ea"/>
              <a:cs typeface="+mn-cs"/>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一、胃肠内营养支持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9"/>
                                        </p:tgtEl>
                                        <p:attrNameLst>
                                          <p:attrName>ppt_x</p:attrName>
                                        </p:attrNameLst>
                                      </p:cBhvr>
                                      <p:tavLst>
                                        <p:tav tm="0">
                                          <p:val>
                                            <p:strVal val="ppt_x"/>
                                          </p:val>
                                        </p:tav>
                                        <p:tav tm="100000">
                                          <p:val>
                                            <p:strVal val="ppt_x"/>
                                          </p:val>
                                        </p:tav>
                                      </p:tavLst>
                                    </p:anim>
                                    <p:anim calcmode="lin" valueType="num">
                                      <p:cBhvr additive="base">
                                        <p:cTn id="17" dur="500"/>
                                        <p:tgtEl>
                                          <p:spTgt spid="9"/>
                                        </p:tgtEl>
                                        <p:attrNameLst>
                                          <p:attrName>ppt_y</p:attrName>
                                        </p:attrNameLst>
                                      </p:cBhvr>
                                      <p:tavLst>
                                        <p:tav tm="0">
                                          <p:val>
                                            <p:strVal val="ppt_y"/>
                                          </p:val>
                                        </p:tav>
                                        <p:tav tm="100000">
                                          <p:val>
                                            <p:strVal val="1+ppt_h/2"/>
                                          </p:val>
                                        </p:tav>
                                      </p:tavLst>
                                    </p:anim>
                                    <p:set>
                                      <p:cBhvr>
                                        <p:cTn id="18" dur="1" fill="hold">
                                          <p:stCondLst>
                                            <p:cond delay="499"/>
                                          </p:stCondLst>
                                        </p:cTn>
                                        <p:tgtEl>
                                          <p:spTgt spid="9"/>
                                        </p:tgtEl>
                                        <p:attrNameLst>
                                          <p:attrName>style.visibility</p:attrName>
                                        </p:attrNameLst>
                                      </p:cBhvr>
                                      <p:to>
                                        <p:strVal val="hidden"/>
                                      </p:to>
                                    </p:set>
                                  </p:childTnLst>
                                </p:cTn>
                              </p:par>
                              <p:par>
                                <p:cTn id="19" presetID="2" presetClass="exit" presetSubtype="4" fill="hold" grpId="1" nodeType="withEffect">
                                  <p:stCondLst>
                                    <p:cond delay="0"/>
                                  </p:stCondLst>
                                  <p:childTnLst>
                                    <p:anim calcmode="lin" valueType="num">
                                      <p:cBhvr additive="base">
                                        <p:cTn id="20" dur="500"/>
                                        <p:tgtEl>
                                          <p:spTgt spid="5"/>
                                        </p:tgtEl>
                                        <p:attrNameLst>
                                          <p:attrName>ppt_x</p:attrName>
                                        </p:attrNameLst>
                                      </p:cBhvr>
                                      <p:tavLst>
                                        <p:tav tm="0">
                                          <p:val>
                                            <p:strVal val="ppt_x"/>
                                          </p:val>
                                        </p:tav>
                                        <p:tav tm="100000">
                                          <p:val>
                                            <p:strVal val="ppt_x"/>
                                          </p:val>
                                        </p:tav>
                                      </p:tavLst>
                                    </p:anim>
                                    <p:anim calcmode="lin" valueType="num">
                                      <p:cBhvr additive="base">
                                        <p:cTn id="21" dur="500"/>
                                        <p:tgtEl>
                                          <p:spTgt spid="5"/>
                                        </p:tgtEl>
                                        <p:attrNameLst>
                                          <p:attrName>ppt_y</p:attrName>
                                        </p:attrNameLst>
                                      </p:cBhvr>
                                      <p:tavLst>
                                        <p:tav tm="0">
                                          <p:val>
                                            <p:strVal val="ppt_y"/>
                                          </p:val>
                                        </p:tav>
                                        <p:tav tm="100000">
                                          <p:val>
                                            <p:strVal val="1+ppt_h/2"/>
                                          </p:val>
                                        </p:tav>
                                      </p:tavLst>
                                    </p:anim>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0"/>
                                        </p:tgtEl>
                                        <p:attrNameLst>
                                          <p:attrName>ppt_x</p:attrName>
                                        </p:attrNameLst>
                                      </p:cBhvr>
                                      <p:tavLst>
                                        <p:tav tm="0">
                                          <p:val>
                                            <p:strVal val="ppt_x"/>
                                          </p:val>
                                        </p:tav>
                                        <p:tav tm="100000">
                                          <p:val>
                                            <p:strVal val="ppt_x"/>
                                          </p:val>
                                        </p:tav>
                                      </p:tavLst>
                                    </p:anim>
                                    <p:anim calcmode="lin" valueType="num">
                                      <p:cBhvr additive="base">
                                        <p:cTn id="37" dur="500"/>
                                        <p:tgtEl>
                                          <p:spTgt spid="10"/>
                                        </p:tgtEl>
                                        <p:attrNameLst>
                                          <p:attrName>ppt_y</p:attrName>
                                        </p:attrNameLst>
                                      </p:cBhvr>
                                      <p:tavLst>
                                        <p:tav tm="0">
                                          <p:val>
                                            <p:strVal val="ppt_y"/>
                                          </p:val>
                                        </p:tav>
                                        <p:tav tm="100000">
                                          <p:val>
                                            <p:strVal val="1+ppt_h/2"/>
                                          </p:val>
                                        </p:tav>
                                      </p:tavLst>
                                    </p:anim>
                                    <p:set>
                                      <p:cBhvr>
                                        <p:cTn id="38" dur="1" fill="hold">
                                          <p:stCondLst>
                                            <p:cond delay="499"/>
                                          </p:stCondLst>
                                        </p:cTn>
                                        <p:tgtEl>
                                          <p:spTgt spid="10"/>
                                        </p:tgtEl>
                                        <p:attrNameLst>
                                          <p:attrName>style.visibility</p:attrName>
                                        </p:attrNameLst>
                                      </p:cBhvr>
                                      <p:to>
                                        <p:strVal val="hidden"/>
                                      </p:to>
                                    </p:set>
                                  </p:childTnLst>
                                </p:cTn>
                              </p:par>
                              <p:par>
                                <p:cTn id="39" presetID="2" presetClass="exit" presetSubtype="4" fill="hold" grpId="1" nodeType="withEffect">
                                  <p:stCondLst>
                                    <p:cond delay="0"/>
                                  </p:stCondLst>
                                  <p:childTnLst>
                                    <p:anim calcmode="lin" valueType="num">
                                      <p:cBhvr additive="base">
                                        <p:cTn id="40" dur="500"/>
                                        <p:tgtEl>
                                          <p:spTgt spid="11"/>
                                        </p:tgtEl>
                                        <p:attrNameLst>
                                          <p:attrName>ppt_x</p:attrName>
                                        </p:attrNameLst>
                                      </p:cBhvr>
                                      <p:tavLst>
                                        <p:tav tm="0">
                                          <p:val>
                                            <p:strVal val="ppt_x"/>
                                          </p:val>
                                        </p:tav>
                                        <p:tav tm="100000">
                                          <p:val>
                                            <p:strVal val="ppt_x"/>
                                          </p:val>
                                        </p:tav>
                                      </p:tavLst>
                                    </p:anim>
                                    <p:anim calcmode="lin" valueType="num">
                                      <p:cBhvr additive="base">
                                        <p:cTn id="41" dur="500"/>
                                        <p:tgtEl>
                                          <p:spTgt spid="11"/>
                                        </p:tgtEl>
                                        <p:attrNameLst>
                                          <p:attrName>ppt_y</p:attrName>
                                        </p:attrNameLst>
                                      </p:cBhvr>
                                      <p:tavLst>
                                        <p:tav tm="0">
                                          <p:val>
                                            <p:strVal val="ppt_y"/>
                                          </p:val>
                                        </p:tav>
                                        <p:tav tm="100000">
                                          <p:val>
                                            <p:strVal val="1+ppt_h/2"/>
                                          </p:val>
                                        </p:tav>
                                      </p:tavLst>
                                    </p:anim>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11" grpId="0" bldLvl="0" animBg="1"/>
      <p:bldP spid="11"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07035" y="2637155"/>
            <a:ext cx="6326505" cy="239966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完全胃肠外营养（</a:t>
            </a: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total </a:t>
            </a:r>
            <a:r>
              <a:rPr kumimoji="0" lang="en-US" altLang="zh-CN" sz="2000" b="1" i="0" u="none" strike="noStrike" kern="1200" cap="none" spc="0" normalizeH="0" baseline="0" noProof="0" dirty="0" err="1" smtClean="0">
                <a:ln>
                  <a:noFill/>
                </a:ln>
                <a:solidFill>
                  <a:srgbClr val="002060"/>
                </a:solidFill>
                <a:effectLst/>
                <a:uLnTx/>
                <a:uFillTx/>
                <a:latin typeface="+mn-ea"/>
                <a:ea typeface="+mn-ea"/>
                <a:cs typeface="+mn-cs"/>
              </a:rPr>
              <a:t>parenteral</a:t>
            </a: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 nutrition</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TPN</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），亦称静脉高营养，是指完全从静脉途径供给患者所需的全部营养素，使患者在不进食的状况下仍然可以维持良好的营养状态，增加体重、修复创伤等的一种营养治疗方法。</a:t>
            </a:r>
            <a:endParaRPr kumimoji="0" lang="zh-CN" altLang="en-US" sz="2000" b="1" i="0" u="none" strike="noStrike" kern="1200" cap="none" spc="0" normalizeH="0" baseline="0" noProof="0" dirty="0" smtClean="0">
              <a:ln>
                <a:noFill/>
              </a:ln>
              <a:solidFill>
                <a:srgbClr val="002060"/>
              </a:solidFill>
              <a:effectLst/>
              <a:uLnTx/>
              <a:uFillTx/>
              <a:latin typeface="+mn-ea"/>
              <a:ea typeface="+mn-ea"/>
              <a:cs typeface="+mn-cs"/>
            </a:endParaRPr>
          </a:p>
        </p:txBody>
      </p:sp>
      <p:pic>
        <p:nvPicPr>
          <p:cNvPr id="27653" name="Picture 2" descr="c:\users\ashcc\appdata\roaming\360se6\User Data\temp\14176795938381.jpg"/>
          <p:cNvPicPr>
            <a:picLocks noChangeAspect="1"/>
          </p:cNvPicPr>
          <p:nvPr/>
        </p:nvPicPr>
        <p:blipFill>
          <a:blip r:embed="rId1"/>
          <a:stretch>
            <a:fillRect/>
          </a:stretch>
        </p:blipFill>
        <p:spPr>
          <a:xfrm>
            <a:off x="7320280" y="1268730"/>
            <a:ext cx="3820795" cy="5102860"/>
          </a:xfrm>
          <a:prstGeom prst="rect">
            <a:avLst/>
          </a:prstGeom>
          <a:noFill/>
          <a:ln w="9525">
            <a:noFill/>
          </a:ln>
        </p:spPr>
      </p:pic>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二、胃肠外营养支持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27050" y="1028700"/>
            <a:ext cx="4836160" cy="378460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        </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适应证</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1</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．肠梗阻、消化道大手术等患者的术前营养支持。</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2</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．肠道的广泛炎症性疾病。</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3</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．大面积烧伤、肿瘤患者接受放疗、化疗胃肠反应严重的患者。</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4</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．肝、肾功能衰竭晚期的患者，保证营养需要。</a:t>
            </a:r>
            <a:endParaRPr kumimoji="0" lang="zh-CN" altLang="en-US" sz="2000" b="1" i="0" u="none" strike="noStrike" kern="1200" cap="none" spc="0" normalizeH="0" baseline="0" noProof="0" dirty="0" smtClean="0">
              <a:ln>
                <a:noFill/>
              </a:ln>
              <a:solidFill>
                <a:srgbClr val="002060"/>
              </a:solidFill>
              <a:effectLst/>
              <a:uLnTx/>
              <a:uFillTx/>
              <a:latin typeface="+mn-ea"/>
              <a:ea typeface="+mn-ea"/>
              <a:cs typeface="+mn-cs"/>
            </a:endParaRPr>
          </a:p>
        </p:txBody>
      </p:sp>
      <p:sp>
        <p:nvSpPr>
          <p:cNvPr id="5" name="矩形 4"/>
          <p:cNvSpPr/>
          <p:nvPr/>
        </p:nvSpPr>
        <p:spPr>
          <a:xfrm>
            <a:off x="7031990" y="2132965"/>
            <a:ext cx="4607984" cy="147637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       </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禁忌证</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1</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．严重呼吸、循环衰竭的患者。</a:t>
            </a:r>
            <a:endParaRPr kumimoji="0" lang="zh-CN" altLang="zh-CN" sz="20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rgbClr val="002060"/>
                </a:solidFill>
                <a:effectLst/>
                <a:uLnTx/>
                <a:uFillTx/>
                <a:latin typeface="+mn-ea"/>
                <a:ea typeface="+mn-ea"/>
                <a:cs typeface="+mn-cs"/>
              </a:rPr>
              <a:t>2</a:t>
            </a:r>
            <a:r>
              <a:rPr kumimoji="0" lang="zh-CN" altLang="zh-CN" sz="2000" b="1" i="0" u="none" strike="noStrike" kern="1200" cap="none" spc="0" normalizeH="0" baseline="0" noProof="0" dirty="0" smtClean="0">
                <a:ln>
                  <a:noFill/>
                </a:ln>
                <a:solidFill>
                  <a:srgbClr val="002060"/>
                </a:solidFill>
                <a:effectLst/>
                <a:uLnTx/>
                <a:uFillTx/>
                <a:latin typeface="+mn-ea"/>
                <a:ea typeface="+mn-ea"/>
                <a:cs typeface="+mn-cs"/>
              </a:rPr>
              <a:t>．严重水、电解质平衡紊乱的患者。</a:t>
            </a:r>
            <a:endParaRPr kumimoji="0" lang="zh-CN" altLang="en-US" sz="2000" b="1" i="0" u="none" strike="noStrike" kern="1200" cap="none" spc="0" normalizeH="0" baseline="0" noProof="0" dirty="0" smtClean="0">
              <a:ln>
                <a:noFill/>
              </a:ln>
              <a:solidFill>
                <a:srgbClr val="002060"/>
              </a:solidFill>
              <a:effectLst/>
              <a:uLnTx/>
              <a:uFillTx/>
              <a:latin typeface="+mn-ea"/>
              <a:ea typeface="+mn-ea"/>
              <a:cs typeface="+mn-cs"/>
            </a:endParaRPr>
          </a:p>
        </p:txBody>
      </p:sp>
      <p:sp>
        <p:nvSpPr>
          <p:cNvPr id="6" name="禁止符 5"/>
          <p:cNvSpPr/>
          <p:nvPr/>
        </p:nvSpPr>
        <p:spPr>
          <a:xfrm>
            <a:off x="8496300" y="3933190"/>
            <a:ext cx="1691005" cy="1582420"/>
          </a:xfrm>
          <a:prstGeom prst="noSmoking">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tx1"/>
              </a:solidFill>
              <a:effectLst/>
              <a:uLnTx/>
              <a:uFillTx/>
              <a:latin typeface="+mn-lt"/>
              <a:ea typeface="+mn-ea"/>
              <a:cs typeface="+mn-cs"/>
            </a:endParaRPr>
          </a:p>
        </p:txBody>
      </p:sp>
      <p:pic>
        <p:nvPicPr>
          <p:cNvPr id="28679" name="Picture 2" descr="c:\users\ashcc\appdata\roaming\360se6\User Data\temp\26198_142612001490_2.jpg"/>
          <p:cNvPicPr>
            <a:picLocks noChangeAspect="1"/>
          </p:cNvPicPr>
          <p:nvPr/>
        </p:nvPicPr>
        <p:blipFill>
          <a:blip r:embed="rId1"/>
          <a:stretch>
            <a:fillRect/>
          </a:stretch>
        </p:blipFill>
        <p:spPr>
          <a:xfrm>
            <a:off x="1919605" y="4653280"/>
            <a:ext cx="2205355" cy="1852930"/>
          </a:xfrm>
          <a:prstGeom prst="rect">
            <a:avLst/>
          </a:prstGeom>
          <a:noFill/>
          <a:ln w="9525">
            <a:noFill/>
          </a:ln>
        </p:spPr>
      </p:pic>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二、胃肠外营养支持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700" name="Picture 2" descr="c:\users\ashcc\appdata\roaming\360se6\User Data\temp\u=3710510707,997382101&amp;fm=21&amp;gp=0.jpg"/>
          <p:cNvPicPr>
            <a:picLocks noChangeAspect="1"/>
          </p:cNvPicPr>
          <p:nvPr/>
        </p:nvPicPr>
        <p:blipFill>
          <a:blip r:embed="rId1"/>
          <a:stretch>
            <a:fillRect/>
          </a:stretch>
        </p:blipFill>
        <p:spPr>
          <a:xfrm>
            <a:off x="6600190" y="1412875"/>
            <a:ext cx="4834890" cy="4545965"/>
          </a:xfrm>
          <a:prstGeom prst="rect">
            <a:avLst/>
          </a:prstGeom>
          <a:noFill/>
          <a:ln w="9525">
            <a:noFill/>
          </a:ln>
        </p:spPr>
      </p:pic>
      <p:sp>
        <p:nvSpPr>
          <p:cNvPr id="5" name="矩形 4"/>
          <p:cNvSpPr/>
          <p:nvPr/>
        </p:nvSpPr>
        <p:spPr>
          <a:xfrm>
            <a:off x="623570" y="2420620"/>
            <a:ext cx="5766435" cy="286131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         </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输入途径</a:t>
            </a:r>
            <a:endPar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可采用周围静脉或中心静脉输入营养液的方式。若输入高渗营养液，宜选用中心静脉，以免高渗液刺激静脉内膜导致静脉炎和血栓形成。目前临床上常采用经颈内静脉 、锁骨下静脉、颈外静脉等将导管送入上腔静脉的方法。</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mn-ea"/>
              <a:ea typeface="+mn-ea"/>
              <a:cs typeface="+mn-cs"/>
            </a:endParaRPr>
          </a:p>
        </p:txBody>
      </p:sp>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二、胃肠外营养支持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880100" y="1700530"/>
            <a:ext cx="5363845" cy="332295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        </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营养液配制</a:t>
            </a:r>
            <a:endPar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胃肠外营养液是一种混合液，包括</a:t>
            </a: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10%</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50%</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葡萄糖、氨基酸及特殊的添加剂，如维生素、矿物质、微量元素。应该在洁净的环境和严格无菌技术操作条件下配制，有层流罩装置则更为理想。配制后最好立即应用，若不能立即应用，须储存于</a:t>
            </a: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4</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℃冰箱内，</a:t>
            </a:r>
            <a:r>
              <a:rPr kumimoji="0" lang="en-US"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24</a:t>
            </a:r>
            <a:r>
              <a:rPr kumimoji="0" lang="zh-CN" altLang="zh-CN" sz="2000" b="1" i="0" u="none" strike="noStrike" kern="1200" cap="none" spc="0" normalizeH="0" baseline="0" noProof="0" dirty="0" smtClean="0">
                <a:ln>
                  <a:noFill/>
                </a:ln>
                <a:solidFill>
                  <a:schemeClr val="accent6">
                    <a:lumMod val="75000"/>
                  </a:schemeClr>
                </a:solidFill>
                <a:effectLst/>
                <a:uLnTx/>
                <a:uFillTx/>
                <a:latin typeface="+mn-ea"/>
                <a:ea typeface="+mn-ea"/>
                <a:cs typeface="+mn-cs"/>
              </a:rPr>
              <a:t>小时内用完。</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mn-ea"/>
              <a:ea typeface="+mn-ea"/>
              <a:cs typeface="+mn-cs"/>
            </a:endParaRPr>
          </a:p>
        </p:txBody>
      </p:sp>
      <p:pic>
        <p:nvPicPr>
          <p:cNvPr id="30725" name="Picture 12" descr="c:\users\ashcc\appdata\roaming\360se6\User Data\temp\9e3df8dcd100baa15c0942cb4410b912c8fc2e9c.jpg"/>
          <p:cNvPicPr>
            <a:picLocks noChangeAspect="1"/>
          </p:cNvPicPr>
          <p:nvPr/>
        </p:nvPicPr>
        <p:blipFill>
          <a:blip r:embed="rId1"/>
          <a:stretch>
            <a:fillRect/>
          </a:stretch>
        </p:blipFill>
        <p:spPr>
          <a:xfrm>
            <a:off x="983615" y="1340485"/>
            <a:ext cx="3974465" cy="4294505"/>
          </a:xfrm>
          <a:prstGeom prst="rect">
            <a:avLst/>
          </a:prstGeom>
          <a:noFill/>
          <a:ln w="9525">
            <a:noFill/>
          </a:ln>
        </p:spPr>
      </p:pic>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二、胃肠外营养支持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1" name="Rectangle 1"/>
          <p:cNvSpPr>
            <a:spLocks noChangeArrowheads="1"/>
          </p:cNvSpPr>
          <p:nvPr/>
        </p:nvSpPr>
        <p:spPr bwMode="auto">
          <a:xfrm>
            <a:off x="334433" y="1237616"/>
            <a:ext cx="11425767" cy="4738370"/>
          </a:xfrm>
          <a:prstGeom prst="rect">
            <a:avLst/>
          </a:prstGeom>
          <a:noFill/>
          <a:ln w="9525">
            <a:noFill/>
            <a:miter lim="800000"/>
          </a:ln>
          <a:effectLst>
            <a:prstShdw prst="shdw17" dist="17961" dir="2700000">
              <a:schemeClr val="accent1">
                <a:gamma/>
                <a:shade val="60000"/>
                <a:invGamma/>
              </a:schemeClr>
            </a:prstShdw>
          </a:effectLst>
        </p:spPr>
        <p:txBody>
          <a:bodyPr vert="horz" wrap="square" lIns="121920" tIns="60960" rIns="121920" bIns="60960" numCol="1" anchor="ctr" anchorCtr="0" compatLnSpc="1">
            <a:spAutoFit/>
          </a:bodyPr>
          <a:lstStyle/>
          <a:p>
            <a:pPr marL="0" marR="0" lvl="0" indent="2794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护理要点</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胃肠外营养患者的护理应达到</a:t>
            </a: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个目标：①防止感染；②维护好胃肠外营养输注系统；③防止发生代谢、水、电解质平衡方面的并发症。</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．解释</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．严格无菌操作</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．做好穿刺部位及导管的护理</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．营养输液过程中的观察与护理</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．留置导管期间，每次输液结束时应在静脉导管内推注肝素封闭。</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．监测</a:t>
            </a:r>
            <a:endPar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rPr>
              <a:t>．了解患者的饮食、胃肠道功能状况。</a:t>
            </a:r>
            <a:endParaRPr kumimoji="0" lang="zh-CN" altLang="en-US" sz="2000" b="1" i="0" u="none" strike="noStrike" kern="1200" cap="none" spc="0" normalizeH="0" baseline="0" noProof="0" dirty="0" smtClean="0">
              <a:ln>
                <a:noFill/>
              </a:ln>
              <a:solidFill>
                <a:schemeClr val="accent6">
                  <a:lumMod val="7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二、胃肠外营养支持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文本框 2"/>
          <p:cNvSpPr txBox="1">
            <a:spLocks noChangeArrowheads="1"/>
          </p:cNvSpPr>
          <p:nvPr/>
        </p:nvSpPr>
        <p:spPr bwMode="auto">
          <a:xfrm>
            <a:off x="814917" y="1407584"/>
            <a:ext cx="2688167" cy="429260"/>
          </a:xfrm>
          <a:prstGeom prst="rect">
            <a:avLst/>
          </a:prstGeom>
          <a:solidFill>
            <a:srgbClr val="CCECFF"/>
          </a:solidFill>
          <a:ln w="9525">
            <a:solidFill>
              <a:schemeClr val="tx1"/>
            </a:solidFill>
            <a:miter lim="200000"/>
          </a:ln>
        </p:spPr>
        <p:txBody>
          <a:bodyPr vert="horz" wrap="square" lIns="121920" tIns="60960" rIns="121920" bIns="60960" numCol="1" anchor="t" anchorCtr="0" compatLnSpc="1">
            <a:spAutoFit/>
          </a:bodyPr>
          <a:lstStyle/>
          <a:p>
            <a:pPr marR="0" algn="ctr" defTabSz="914400">
              <a:buClrTx/>
              <a:buSzTx/>
              <a:buFontTx/>
              <a:buNone/>
              <a:defRPr/>
            </a:pPr>
            <a:r>
              <a:rPr kumimoji="0" lang="zh-CN" altLang="en-US" sz="2000" b="1" kern="1200" cap="none" spc="0" normalizeH="0" baseline="0" noProof="0" dirty="0" smtClean="0">
                <a:solidFill>
                  <a:schemeClr val="tx1"/>
                </a:solidFill>
                <a:latin typeface="+mn-ea"/>
                <a:ea typeface="+mn-ea"/>
                <a:cs typeface="+mn-cs"/>
              </a:rPr>
              <a:t>营养与健康</a:t>
            </a:r>
            <a:endParaRPr kumimoji="0" lang="zh-CN" sz="2000" b="1" kern="1200" cap="none" spc="0" normalizeH="0" baseline="0" noProof="0" dirty="0" smtClean="0">
              <a:solidFill>
                <a:schemeClr val="tx1"/>
              </a:solidFill>
              <a:latin typeface="+mn-ea"/>
              <a:ea typeface="+mn-ea"/>
              <a:cs typeface="+mn-cs"/>
            </a:endParaRPr>
          </a:p>
        </p:txBody>
      </p:sp>
      <p:sp>
        <p:nvSpPr>
          <p:cNvPr id="32772" name="下箭头 1056"/>
          <p:cNvSpPr/>
          <p:nvPr/>
        </p:nvSpPr>
        <p:spPr>
          <a:xfrm>
            <a:off x="2063750" y="1878965"/>
            <a:ext cx="125730" cy="977900"/>
          </a:xfrm>
          <a:prstGeom prst="downArrow">
            <a:avLst>
              <a:gd name="adj1" fmla="val 50000"/>
              <a:gd name="adj2" fmla="val 264913"/>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vert="eaVert"/>
          <a:p>
            <a:endParaRPr lang="zh-CN" altLang="en-US" sz="1865" dirty="0">
              <a:latin typeface="FrutigerNext LT Regular"/>
            </a:endParaRPr>
          </a:p>
        </p:txBody>
      </p:sp>
      <p:sp>
        <p:nvSpPr>
          <p:cNvPr id="17413" name="文本框 2"/>
          <p:cNvSpPr txBox="1">
            <a:spLocks noChangeArrowheads="1"/>
          </p:cNvSpPr>
          <p:nvPr/>
        </p:nvSpPr>
        <p:spPr bwMode="auto">
          <a:xfrm>
            <a:off x="1102784" y="2922482"/>
            <a:ext cx="2017184" cy="429260"/>
          </a:xfrm>
          <a:prstGeom prst="rect">
            <a:avLst/>
          </a:prstGeom>
          <a:solidFill>
            <a:srgbClr val="66CCFF"/>
          </a:solidFill>
          <a:ln w="9525">
            <a:solidFill>
              <a:srgbClr val="000000"/>
            </a:solidFill>
            <a:miter lim="200000"/>
          </a:ln>
        </p:spPr>
        <p:txBody>
          <a:bodyPr vert="horz" wrap="square" lIns="121920" tIns="60960" rIns="121920" bIns="60960" numCol="1" anchor="t" anchorCtr="0" compatLnSpc="1">
            <a:spAutoFit/>
          </a:bodyPr>
          <a:lstStyle/>
          <a:p>
            <a:pPr marR="0" algn="ctr" defTabSz="914400">
              <a:buClrTx/>
              <a:buSzTx/>
              <a:buFontTx/>
              <a:buNone/>
              <a:defRPr/>
            </a:pPr>
            <a:r>
              <a:rPr kumimoji="0" lang="zh-CN" altLang="en-US" sz="2000" b="1" kern="1200" cap="none" spc="0" normalizeH="0" baseline="0" noProof="0" dirty="0" smtClean="0">
                <a:solidFill>
                  <a:schemeClr val="tx1"/>
                </a:solidFill>
                <a:latin typeface="+mn-ea"/>
                <a:ea typeface="+mn-ea"/>
                <a:cs typeface="+mn-cs"/>
              </a:rPr>
              <a:t>医院饮食</a:t>
            </a:r>
            <a:endParaRPr kumimoji="0" lang="zh-CN" sz="2000" b="1" kern="1200" cap="none" spc="0" normalizeH="0" baseline="0" noProof="0" dirty="0" smtClean="0">
              <a:solidFill>
                <a:schemeClr val="tx1"/>
              </a:solidFill>
              <a:latin typeface="+mn-ea"/>
              <a:ea typeface="+mn-ea"/>
              <a:cs typeface="+mn-cs"/>
            </a:endParaRPr>
          </a:p>
        </p:txBody>
      </p:sp>
      <p:sp>
        <p:nvSpPr>
          <p:cNvPr id="32774" name="右箭头 1044"/>
          <p:cNvSpPr/>
          <p:nvPr/>
        </p:nvSpPr>
        <p:spPr>
          <a:xfrm>
            <a:off x="3503084" y="1551941"/>
            <a:ext cx="524933" cy="120649"/>
          </a:xfrm>
          <a:prstGeom prst="rightArrow">
            <a:avLst>
              <a:gd name="adj1" fmla="val 50000"/>
              <a:gd name="adj2" fmla="val 108772"/>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15" name="文本框 2"/>
          <p:cNvSpPr txBox="1">
            <a:spLocks noChangeArrowheads="1"/>
          </p:cNvSpPr>
          <p:nvPr/>
        </p:nvSpPr>
        <p:spPr bwMode="auto">
          <a:xfrm>
            <a:off x="4078605" y="974725"/>
            <a:ext cx="2400300" cy="1279525"/>
          </a:xfrm>
          <a:prstGeom prst="rect">
            <a:avLst/>
          </a:prstGeom>
          <a:solidFill>
            <a:srgbClr val="66CCFF"/>
          </a:solidFill>
          <a:ln w="9525">
            <a:solidFill>
              <a:srgbClr val="000000"/>
            </a:solidFill>
            <a:miter lim="200000"/>
          </a:ln>
        </p:spPr>
        <p:txBody>
          <a:bodyPr vert="horz" wrap="square" lIns="121920" tIns="60960" rIns="121920" bIns="60960" numCol="1" anchor="t" anchorCtr="0" compatLnSpc="1"/>
          <a:lstStyle/>
          <a:p>
            <a:pPr marR="0" algn="just" defTabSz="914400">
              <a:lnSpc>
                <a:spcPct val="120000"/>
              </a:lnSpc>
              <a:spcBef>
                <a:spcPts val="0"/>
              </a:spcBef>
              <a:spcAft>
                <a:spcPts val="0"/>
              </a:spcAft>
              <a:buClrTx/>
              <a:buSzTx/>
              <a:buFontTx/>
              <a:buNone/>
              <a:defRPr/>
            </a:pPr>
            <a:r>
              <a:rPr kumimoji="0" lang="zh-CN" altLang="en-US" sz="2000" kern="1200" cap="none" spc="0" normalizeH="0" baseline="0" noProof="0" dirty="0" smtClean="0">
                <a:solidFill>
                  <a:schemeClr val="bg1"/>
                </a:solidFill>
                <a:latin typeface="+mn-ea"/>
                <a:ea typeface="+mn-ea"/>
                <a:cs typeface="+mn-cs"/>
              </a:rPr>
              <a:t>营养素，热能，影响机体的营养的因素，营养的评估等</a:t>
            </a:r>
            <a:endParaRPr kumimoji="0" lang="zh-CN" altLang="en-US" sz="2000" kern="1200" cap="none" spc="0" normalizeH="0" baseline="0" noProof="0" dirty="0" smtClean="0">
              <a:solidFill>
                <a:schemeClr val="bg1"/>
              </a:solidFill>
              <a:latin typeface="+mn-ea"/>
              <a:ea typeface="+mn-ea"/>
              <a:cs typeface="+mn-cs"/>
            </a:endParaRPr>
          </a:p>
        </p:txBody>
      </p:sp>
      <p:sp>
        <p:nvSpPr>
          <p:cNvPr id="32776" name="右箭头 1044"/>
          <p:cNvSpPr/>
          <p:nvPr/>
        </p:nvSpPr>
        <p:spPr>
          <a:xfrm>
            <a:off x="3215217" y="3210348"/>
            <a:ext cx="863600" cy="95251"/>
          </a:xfrm>
          <a:prstGeom prst="rightArrow">
            <a:avLst>
              <a:gd name="adj1" fmla="val 50000"/>
              <a:gd name="adj2" fmla="val 107707"/>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17" name="文本框 2"/>
          <p:cNvSpPr txBox="1">
            <a:spLocks noChangeArrowheads="1"/>
          </p:cNvSpPr>
          <p:nvPr/>
        </p:nvSpPr>
        <p:spPr bwMode="auto">
          <a:xfrm>
            <a:off x="4078605" y="2634615"/>
            <a:ext cx="2209800" cy="457835"/>
          </a:xfrm>
          <a:prstGeom prst="rect">
            <a:avLst/>
          </a:prstGeom>
          <a:solidFill>
            <a:srgbClr val="3399FF"/>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smtClean="0">
                <a:solidFill>
                  <a:schemeClr val="bg1"/>
                </a:solidFill>
                <a:latin typeface="+mn-ea"/>
                <a:ea typeface="+mn-ea"/>
                <a:cs typeface="+mn-cs"/>
              </a:rPr>
              <a:t>基本饮食</a:t>
            </a:r>
            <a:endParaRPr kumimoji="0" lang="zh-CN" altLang="en-US" sz="2000" kern="1200" cap="none" spc="0" normalizeH="0" baseline="0" noProof="0" smtClean="0">
              <a:solidFill>
                <a:schemeClr val="bg1"/>
              </a:solidFill>
              <a:latin typeface="+mn-ea"/>
              <a:ea typeface="+mn-ea"/>
              <a:cs typeface="+mn-cs"/>
            </a:endParaRPr>
          </a:p>
        </p:txBody>
      </p:sp>
      <p:sp>
        <p:nvSpPr>
          <p:cNvPr id="17418" name="文本框 2"/>
          <p:cNvSpPr txBox="1">
            <a:spLocks noChangeArrowheads="1"/>
          </p:cNvSpPr>
          <p:nvPr/>
        </p:nvSpPr>
        <p:spPr bwMode="auto">
          <a:xfrm>
            <a:off x="4078605" y="3090545"/>
            <a:ext cx="2209800" cy="416560"/>
          </a:xfrm>
          <a:prstGeom prst="rect">
            <a:avLst/>
          </a:prstGeom>
          <a:solidFill>
            <a:srgbClr val="3399FF"/>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治疗饮食</a:t>
            </a:r>
            <a:endParaRPr kumimoji="0" lang="zh-CN" altLang="en-US" sz="2000" kern="1200" cap="none" spc="0" normalizeH="0" baseline="0" noProof="0" dirty="0" smtClean="0">
              <a:solidFill>
                <a:schemeClr val="bg1"/>
              </a:solidFill>
              <a:latin typeface="+mn-ea"/>
              <a:ea typeface="+mn-ea"/>
              <a:cs typeface="+mn-cs"/>
            </a:endParaRPr>
          </a:p>
        </p:txBody>
      </p:sp>
      <p:sp>
        <p:nvSpPr>
          <p:cNvPr id="17419" name="文本框 2"/>
          <p:cNvSpPr txBox="1">
            <a:spLocks noChangeArrowheads="1"/>
          </p:cNvSpPr>
          <p:nvPr/>
        </p:nvSpPr>
        <p:spPr bwMode="auto">
          <a:xfrm>
            <a:off x="4078605" y="3450590"/>
            <a:ext cx="2209800" cy="453390"/>
          </a:xfrm>
          <a:prstGeom prst="rect">
            <a:avLst/>
          </a:prstGeom>
          <a:solidFill>
            <a:srgbClr val="3399FF"/>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试验饮食</a:t>
            </a:r>
            <a:endParaRPr kumimoji="0" lang="zh-CN" altLang="en-US" sz="2000" kern="1200" cap="none" spc="0" normalizeH="0" baseline="0" noProof="0" dirty="0" smtClean="0">
              <a:solidFill>
                <a:schemeClr val="bg1"/>
              </a:solidFill>
              <a:latin typeface="+mn-ea"/>
              <a:ea typeface="+mn-ea"/>
              <a:cs typeface="+mn-cs"/>
            </a:endParaRPr>
          </a:p>
        </p:txBody>
      </p:sp>
      <p:sp>
        <p:nvSpPr>
          <p:cNvPr id="32780" name="右箭头 1044"/>
          <p:cNvSpPr/>
          <p:nvPr/>
        </p:nvSpPr>
        <p:spPr>
          <a:xfrm>
            <a:off x="6383867" y="3210348"/>
            <a:ext cx="960967" cy="95251"/>
          </a:xfrm>
          <a:prstGeom prst="rightArrow">
            <a:avLst>
              <a:gd name="adj1" fmla="val 50000"/>
              <a:gd name="adj2" fmla="val 107847"/>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21" name="文本框 2"/>
          <p:cNvSpPr txBox="1">
            <a:spLocks noChangeArrowheads="1"/>
          </p:cNvSpPr>
          <p:nvPr/>
        </p:nvSpPr>
        <p:spPr bwMode="auto">
          <a:xfrm>
            <a:off x="7345045" y="2203450"/>
            <a:ext cx="3359150" cy="1674495"/>
          </a:xfrm>
          <a:prstGeom prst="rect">
            <a:avLst/>
          </a:prstGeom>
          <a:solidFill>
            <a:srgbClr val="3366FF"/>
          </a:solidFill>
          <a:ln w="9525">
            <a:solidFill>
              <a:srgbClr val="000000"/>
            </a:solidFill>
            <a:miter lim="200000"/>
          </a:ln>
        </p:spPr>
        <p:txBody>
          <a:bodyPr vert="horz" wrap="square" lIns="121920" tIns="60960" rIns="121920" bIns="60960" numCol="1" anchor="t" anchorCtr="0" compatLnSpc="1"/>
          <a:lstStyle/>
          <a:p>
            <a:pPr marR="0" algn="just" defTabSz="914400">
              <a:lnSpc>
                <a:spcPct val="120000"/>
              </a:lnSpc>
              <a:spcBef>
                <a:spcPts val="0"/>
              </a:spcBef>
              <a:spcAft>
                <a:spcPts val="0"/>
              </a:spcAft>
              <a:buClrTx/>
              <a:buSzTx/>
              <a:buFontTx/>
              <a:buNone/>
              <a:defRPr/>
            </a:pPr>
            <a:r>
              <a:rPr kumimoji="0" lang="zh-CN" altLang="en-US" sz="2000" kern="1200" cap="none" spc="0" normalizeH="0" baseline="0" noProof="0" dirty="0" smtClean="0">
                <a:solidFill>
                  <a:schemeClr val="bg1"/>
                </a:solidFill>
                <a:latin typeface="+mn-ea"/>
                <a:ea typeface="+mn-ea"/>
                <a:cs typeface="+mn-cs"/>
              </a:rPr>
              <a:t>重点掌握：基本饮食、治疗饮食的适用范围、原则及用法，试验饮食的临床意义和使用方法。</a:t>
            </a:r>
            <a:endParaRPr kumimoji="0" lang="zh-CN" altLang="en-US" sz="2000" kern="1200" cap="none" spc="0" normalizeH="0" baseline="0" noProof="0" dirty="0" smtClean="0">
              <a:solidFill>
                <a:schemeClr val="bg1"/>
              </a:solidFill>
              <a:latin typeface="+mn-ea"/>
              <a:ea typeface="+mn-ea"/>
              <a:cs typeface="+mn-cs"/>
            </a:endParaRPr>
          </a:p>
          <a:p>
            <a:pPr marR="0" defTabSz="914400">
              <a:buClrTx/>
              <a:buSzTx/>
              <a:buFontTx/>
              <a:buNone/>
              <a:defRPr/>
            </a:pPr>
            <a:endParaRPr kumimoji="0" lang="zh-CN" altLang="en-US" sz="2000" kern="1200" cap="none" spc="0" normalizeH="0" baseline="0" noProof="0" dirty="0" smtClean="0">
              <a:solidFill>
                <a:schemeClr val="bg1"/>
              </a:solidFill>
              <a:latin typeface="+mn-ea"/>
              <a:ea typeface="+mn-ea"/>
              <a:cs typeface="+mn-cs"/>
            </a:endParaRPr>
          </a:p>
        </p:txBody>
      </p:sp>
      <p:sp>
        <p:nvSpPr>
          <p:cNvPr id="32782" name="下箭头 1056"/>
          <p:cNvSpPr/>
          <p:nvPr/>
        </p:nvSpPr>
        <p:spPr>
          <a:xfrm>
            <a:off x="2063750" y="3407410"/>
            <a:ext cx="99060" cy="1028065"/>
          </a:xfrm>
          <a:prstGeom prst="downArrow">
            <a:avLst>
              <a:gd name="adj1" fmla="val 50000"/>
              <a:gd name="adj2" fmla="val 267002"/>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vert="eaVert"/>
          <a:p>
            <a:endParaRPr lang="zh-CN" altLang="en-US" sz="1865" dirty="0">
              <a:latin typeface="FrutigerNext LT Regular"/>
            </a:endParaRPr>
          </a:p>
        </p:txBody>
      </p:sp>
      <p:sp>
        <p:nvSpPr>
          <p:cNvPr id="17423" name="文本框 2"/>
          <p:cNvSpPr txBox="1">
            <a:spLocks noChangeArrowheads="1"/>
          </p:cNvSpPr>
          <p:nvPr/>
        </p:nvSpPr>
        <p:spPr bwMode="auto">
          <a:xfrm>
            <a:off x="1102784" y="4507018"/>
            <a:ext cx="2112433" cy="429260"/>
          </a:xfrm>
          <a:prstGeom prst="rect">
            <a:avLst/>
          </a:prstGeom>
          <a:solidFill>
            <a:srgbClr val="0099FF"/>
          </a:solidFill>
          <a:ln w="9525">
            <a:solidFill>
              <a:srgbClr val="000000"/>
            </a:solidFill>
            <a:miter lim="200000"/>
          </a:ln>
        </p:spPr>
        <p:txBody>
          <a:bodyPr vert="horz" wrap="square" lIns="121920" tIns="60960" rIns="121920" bIns="60960" numCol="1" anchor="t" anchorCtr="0" compatLnSpc="1">
            <a:spAutoFit/>
          </a:bodyPr>
          <a:lstStyle/>
          <a:p>
            <a:pPr marR="0" algn="ctr" defTabSz="914400">
              <a:buClrTx/>
              <a:buSzTx/>
              <a:buFontTx/>
              <a:buNone/>
              <a:defRPr/>
            </a:pPr>
            <a:r>
              <a:rPr kumimoji="0" lang="zh-CN" altLang="en-US" sz="2000" b="1" kern="1200" cap="none" spc="0" normalizeH="0" baseline="0" noProof="0" dirty="0" smtClean="0">
                <a:solidFill>
                  <a:schemeClr val="tx1"/>
                </a:solidFill>
                <a:latin typeface="+mn-ea"/>
                <a:ea typeface="+mn-ea"/>
                <a:cs typeface="+mn-cs"/>
              </a:rPr>
              <a:t>饮食护理</a:t>
            </a:r>
            <a:endParaRPr kumimoji="0" lang="zh-CN" sz="2000" b="1" kern="1200" cap="none" spc="0" normalizeH="0" baseline="0" noProof="0" dirty="0" smtClean="0">
              <a:solidFill>
                <a:schemeClr val="tx1"/>
              </a:solidFill>
              <a:latin typeface="+mn-ea"/>
              <a:ea typeface="+mn-ea"/>
              <a:cs typeface="+mn-cs"/>
            </a:endParaRPr>
          </a:p>
        </p:txBody>
      </p:sp>
      <p:sp>
        <p:nvSpPr>
          <p:cNvPr id="32784" name="右箭头 1044"/>
          <p:cNvSpPr/>
          <p:nvPr/>
        </p:nvSpPr>
        <p:spPr>
          <a:xfrm>
            <a:off x="3215217" y="4794885"/>
            <a:ext cx="863600" cy="97367"/>
          </a:xfrm>
          <a:prstGeom prst="rightArrow">
            <a:avLst>
              <a:gd name="adj1" fmla="val 50000"/>
              <a:gd name="adj2" fmla="val 105367"/>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24" name="文本框 2"/>
          <p:cNvSpPr txBox="1">
            <a:spLocks noChangeArrowheads="1"/>
          </p:cNvSpPr>
          <p:nvPr/>
        </p:nvSpPr>
        <p:spPr bwMode="auto">
          <a:xfrm>
            <a:off x="4150572" y="4219152"/>
            <a:ext cx="2880784" cy="575733"/>
          </a:xfrm>
          <a:prstGeom prst="rect">
            <a:avLst/>
          </a:prstGeom>
          <a:solidFill>
            <a:srgbClr val="3366FF"/>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病区饮食管理</a:t>
            </a:r>
            <a:endParaRPr kumimoji="0" lang="zh-CN" altLang="en-US" sz="2000" kern="1200" cap="none" spc="0" normalizeH="0" baseline="0" noProof="0" dirty="0" smtClean="0">
              <a:solidFill>
                <a:schemeClr val="bg1"/>
              </a:solidFill>
              <a:latin typeface="+mn-ea"/>
              <a:ea typeface="+mn-ea"/>
              <a:cs typeface="+mn-cs"/>
            </a:endParaRPr>
          </a:p>
        </p:txBody>
      </p:sp>
      <p:sp>
        <p:nvSpPr>
          <p:cNvPr id="17425" name="文本框 2"/>
          <p:cNvSpPr txBox="1">
            <a:spLocks noChangeArrowheads="1"/>
          </p:cNvSpPr>
          <p:nvPr/>
        </p:nvSpPr>
        <p:spPr bwMode="auto">
          <a:xfrm>
            <a:off x="4150360" y="4715510"/>
            <a:ext cx="2880995" cy="544195"/>
          </a:xfrm>
          <a:prstGeom prst="rect">
            <a:avLst/>
          </a:prstGeom>
          <a:solidFill>
            <a:srgbClr val="3366FF"/>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病区饮食护理</a:t>
            </a:r>
            <a:endParaRPr kumimoji="0" lang="zh-CN" altLang="en-US" sz="2000" kern="1200" cap="none" spc="0" normalizeH="0" baseline="0" noProof="0" dirty="0" smtClean="0">
              <a:solidFill>
                <a:schemeClr val="bg1"/>
              </a:solidFill>
              <a:latin typeface="+mn-ea"/>
              <a:ea typeface="+mn-ea"/>
              <a:cs typeface="+mn-cs"/>
            </a:endParaRPr>
          </a:p>
        </p:txBody>
      </p:sp>
      <p:sp>
        <p:nvSpPr>
          <p:cNvPr id="32787" name="下箭头 1049"/>
          <p:cNvSpPr/>
          <p:nvPr/>
        </p:nvSpPr>
        <p:spPr>
          <a:xfrm>
            <a:off x="2063750" y="4971415"/>
            <a:ext cx="125730" cy="953135"/>
          </a:xfrm>
          <a:prstGeom prst="downArrow">
            <a:avLst>
              <a:gd name="adj1" fmla="val 50000"/>
              <a:gd name="adj2" fmla="val 184900"/>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vert="eaVert"/>
          <a:p>
            <a:endParaRPr lang="zh-CN" altLang="en-US" sz="1865" dirty="0">
              <a:latin typeface="FrutigerNext LT Regular"/>
            </a:endParaRPr>
          </a:p>
        </p:txBody>
      </p:sp>
      <p:sp>
        <p:nvSpPr>
          <p:cNvPr id="17427" name="文本框 2"/>
          <p:cNvSpPr txBox="1">
            <a:spLocks noChangeArrowheads="1"/>
          </p:cNvSpPr>
          <p:nvPr/>
        </p:nvSpPr>
        <p:spPr bwMode="auto">
          <a:xfrm>
            <a:off x="624417" y="5924551"/>
            <a:ext cx="3263900" cy="429260"/>
          </a:xfrm>
          <a:prstGeom prst="rect">
            <a:avLst/>
          </a:prstGeom>
          <a:solidFill>
            <a:srgbClr val="3366FF"/>
          </a:solidFill>
          <a:ln w="9525">
            <a:solidFill>
              <a:srgbClr val="000000"/>
            </a:solidFill>
            <a:miter lim="200000"/>
          </a:ln>
        </p:spPr>
        <p:txBody>
          <a:bodyPr vert="horz" wrap="square" lIns="121920" tIns="60960" rIns="121920" bIns="60960" numCol="1" anchor="t" anchorCtr="0" compatLnSpc="1">
            <a:spAutoFit/>
          </a:bodyPr>
          <a:lstStyle/>
          <a:p>
            <a:pPr marR="0" algn="ctr" defTabSz="914400">
              <a:buClrTx/>
              <a:buSzTx/>
              <a:buFontTx/>
              <a:buNone/>
              <a:defRPr/>
            </a:pPr>
            <a:r>
              <a:rPr kumimoji="0" lang="zh-CN" altLang="en-US" sz="2000" b="1" kern="1200" cap="none" spc="0" normalizeH="0" baseline="0" noProof="0" dirty="0" smtClean="0">
                <a:solidFill>
                  <a:schemeClr val="tx1"/>
                </a:solidFill>
                <a:latin typeface="+mn-ea"/>
                <a:ea typeface="+mn-ea"/>
                <a:cs typeface="+mn-cs"/>
              </a:rPr>
              <a:t>特殊饮食护理</a:t>
            </a:r>
            <a:endParaRPr kumimoji="0" lang="zh-CN" sz="2000" b="1" kern="1200" cap="none" spc="0" normalizeH="0" baseline="0" noProof="0" dirty="0" smtClean="0">
              <a:solidFill>
                <a:schemeClr val="tx1"/>
              </a:solidFill>
              <a:latin typeface="+mn-ea"/>
              <a:ea typeface="+mn-ea"/>
              <a:cs typeface="+mn-cs"/>
            </a:endParaRPr>
          </a:p>
        </p:txBody>
      </p:sp>
      <p:sp>
        <p:nvSpPr>
          <p:cNvPr id="32789" name="右箭头 1044"/>
          <p:cNvSpPr/>
          <p:nvPr/>
        </p:nvSpPr>
        <p:spPr>
          <a:xfrm>
            <a:off x="3888317" y="6212417"/>
            <a:ext cx="524933" cy="120649"/>
          </a:xfrm>
          <a:prstGeom prst="rightArrow">
            <a:avLst>
              <a:gd name="adj1" fmla="val 50000"/>
              <a:gd name="adj2" fmla="val 108772"/>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29" name="文本框 2"/>
          <p:cNvSpPr txBox="1">
            <a:spLocks noChangeArrowheads="1"/>
          </p:cNvSpPr>
          <p:nvPr/>
        </p:nvSpPr>
        <p:spPr bwMode="auto">
          <a:xfrm>
            <a:off x="4464050" y="5612130"/>
            <a:ext cx="2400300" cy="502920"/>
          </a:xfrm>
          <a:prstGeom prst="rect">
            <a:avLst/>
          </a:prstGeom>
          <a:solidFill>
            <a:srgbClr val="0066CC"/>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胃肠内营养支持</a:t>
            </a:r>
            <a:endParaRPr kumimoji="0" lang="zh-CN" altLang="en-US" sz="2000" kern="1200" cap="none" spc="0" normalizeH="0" baseline="0" noProof="0" dirty="0" smtClean="0">
              <a:solidFill>
                <a:schemeClr val="bg1"/>
              </a:solidFill>
              <a:latin typeface="+mn-ea"/>
              <a:ea typeface="+mn-ea"/>
              <a:cs typeface="+mn-cs"/>
            </a:endParaRPr>
          </a:p>
        </p:txBody>
      </p:sp>
      <p:sp>
        <p:nvSpPr>
          <p:cNvPr id="17430" name="文本框 2"/>
          <p:cNvSpPr txBox="1">
            <a:spLocks noChangeArrowheads="1"/>
          </p:cNvSpPr>
          <p:nvPr/>
        </p:nvSpPr>
        <p:spPr bwMode="auto">
          <a:xfrm>
            <a:off x="4464050" y="6094730"/>
            <a:ext cx="2400300" cy="509905"/>
          </a:xfrm>
          <a:prstGeom prst="rect">
            <a:avLst/>
          </a:prstGeom>
          <a:solidFill>
            <a:srgbClr val="0066CC"/>
          </a:solidFill>
          <a:ln w="9525">
            <a:solidFill>
              <a:srgbClr val="000000"/>
            </a:solidFill>
            <a:miter lim="200000"/>
          </a:ln>
        </p:spPr>
        <p:txBody>
          <a:bodyPr vert="horz" wrap="square" lIns="121920" tIns="60960" rIns="121920" bIns="60960" numCol="1" anchor="t" anchorCtr="0" compatLnSpc="1"/>
          <a:lstStyle/>
          <a:p>
            <a:pPr marR="0" algn="ctr" defTabSz="914400">
              <a:buClrTx/>
              <a:buSzTx/>
              <a:buFontTx/>
              <a:buNone/>
              <a:defRPr/>
            </a:pPr>
            <a:r>
              <a:rPr kumimoji="0" lang="zh-CN" altLang="en-US" sz="2000" kern="1200" cap="none" spc="0" normalizeH="0" baseline="0" noProof="0" dirty="0" smtClean="0">
                <a:solidFill>
                  <a:schemeClr val="bg1"/>
                </a:solidFill>
                <a:latin typeface="+mn-ea"/>
                <a:ea typeface="+mn-ea"/>
                <a:cs typeface="+mn-cs"/>
              </a:rPr>
              <a:t>胃肠外营养支持</a:t>
            </a:r>
            <a:endParaRPr kumimoji="0" lang="zh-CN" altLang="en-US" sz="2000" kern="1200" cap="none" spc="0" normalizeH="0" baseline="0" noProof="0" dirty="0" smtClean="0">
              <a:solidFill>
                <a:schemeClr val="bg1"/>
              </a:solidFill>
              <a:latin typeface="+mn-ea"/>
              <a:ea typeface="+mn-ea"/>
              <a:cs typeface="+mn-cs"/>
            </a:endParaRPr>
          </a:p>
        </p:txBody>
      </p:sp>
      <p:sp>
        <p:nvSpPr>
          <p:cNvPr id="32792" name="右箭头 1044"/>
          <p:cNvSpPr/>
          <p:nvPr/>
        </p:nvSpPr>
        <p:spPr>
          <a:xfrm>
            <a:off x="6959600" y="6309784"/>
            <a:ext cx="960967" cy="95249"/>
          </a:xfrm>
          <a:prstGeom prst="rightArrow">
            <a:avLst>
              <a:gd name="adj1" fmla="val 50000"/>
              <a:gd name="adj2" fmla="val 107849"/>
            </a:avLst>
          </a:prstGeom>
          <a:gradFill rotWithShape="0">
            <a:gsLst>
              <a:gs pos="0">
                <a:srgbClr val="BBD5F0"/>
              </a:gs>
              <a:gs pos="100000">
                <a:srgbClr val="9CBEE0"/>
              </a:gs>
            </a:gsLst>
            <a:lin ang="5400000" scaled="1"/>
            <a:tileRect/>
          </a:gradFill>
          <a:ln w="15875" cap="flat" cmpd="sng">
            <a:solidFill>
              <a:srgbClr val="739CC3"/>
            </a:solidFill>
            <a:prstDash val="solid"/>
            <a:miter/>
            <a:headEnd type="none" w="med" len="med"/>
            <a:tailEnd type="none" w="med" len="med"/>
          </a:ln>
        </p:spPr>
        <p:txBody>
          <a:bodyPr/>
          <a:p>
            <a:endParaRPr lang="zh-CN" altLang="en-US" sz="1865" dirty="0">
              <a:latin typeface="FrutigerNext LT Regular"/>
            </a:endParaRPr>
          </a:p>
        </p:txBody>
      </p:sp>
      <p:sp>
        <p:nvSpPr>
          <p:cNvPr id="17432" name="文本框 2"/>
          <p:cNvSpPr txBox="1">
            <a:spLocks noChangeArrowheads="1"/>
          </p:cNvSpPr>
          <p:nvPr/>
        </p:nvSpPr>
        <p:spPr bwMode="auto">
          <a:xfrm>
            <a:off x="7967980" y="4581525"/>
            <a:ext cx="3744595" cy="2092325"/>
          </a:xfrm>
          <a:prstGeom prst="rect">
            <a:avLst/>
          </a:prstGeom>
          <a:solidFill>
            <a:srgbClr val="3366CC"/>
          </a:solidFill>
          <a:ln w="9525">
            <a:solidFill>
              <a:srgbClr val="000000"/>
            </a:solidFill>
            <a:miter lim="200000"/>
          </a:ln>
        </p:spPr>
        <p:txBody>
          <a:bodyPr vert="horz" wrap="square" lIns="121920" tIns="60960" rIns="121920" bIns="60960" numCol="1" anchor="t" anchorCtr="0" compatLnSpc="1"/>
          <a:lstStyle/>
          <a:p>
            <a:pPr marR="0" algn="just" defTabSz="914400">
              <a:lnSpc>
                <a:spcPct val="120000"/>
              </a:lnSpc>
              <a:spcBef>
                <a:spcPts val="0"/>
              </a:spcBef>
              <a:spcAft>
                <a:spcPts val="0"/>
              </a:spcAft>
              <a:buClrTx/>
              <a:buSzTx/>
              <a:buFontTx/>
              <a:buNone/>
              <a:defRPr/>
            </a:pPr>
            <a:r>
              <a:rPr kumimoji="0" lang="zh-CN" altLang="en-US" sz="2000" kern="1200" cap="none" spc="0" normalizeH="0" baseline="0" noProof="0" dirty="0" smtClean="0">
                <a:solidFill>
                  <a:schemeClr val="bg1"/>
                </a:solidFill>
                <a:latin typeface="+mn-ea"/>
                <a:ea typeface="+mn-ea"/>
                <a:cs typeface="+mn-cs"/>
              </a:rPr>
              <a:t>重点掌握：鼻饲法的目的、适应症、禁忌证及操作中的注意事项，并学会所学的知识和方法对患者进行鼻饲法操作技术，操作过程中尊重关爱患者。</a:t>
            </a:r>
            <a:endParaRPr kumimoji="0" lang="zh-CN" altLang="en-US" sz="2000" kern="1200" cap="none" spc="0" normalizeH="0" baseline="0" noProof="0" dirty="0" smtClean="0">
              <a:solidFill>
                <a:schemeClr val="bg1"/>
              </a:solidFill>
              <a:latin typeface="+mn-ea"/>
              <a:ea typeface="+mn-ea"/>
              <a:cs typeface="+mn-cs"/>
            </a:endParaRPr>
          </a:p>
          <a:p>
            <a:pPr marR="0" defTabSz="914400">
              <a:lnSpc>
                <a:spcPct val="120000"/>
              </a:lnSpc>
              <a:spcBef>
                <a:spcPts val="0"/>
              </a:spcBef>
              <a:spcAft>
                <a:spcPts val="0"/>
              </a:spcAft>
              <a:buClrTx/>
              <a:buSzTx/>
              <a:buFontTx/>
              <a:buNone/>
              <a:defRPr/>
            </a:pPr>
            <a:endParaRPr kumimoji="0" lang="zh-CN" altLang="en-US" sz="2000" kern="1200" cap="none" spc="0" normalizeH="0" baseline="0" noProof="0" dirty="0" smtClean="0">
              <a:solidFill>
                <a:schemeClr val="bg1"/>
              </a:solidFill>
              <a:latin typeface="+mn-ea"/>
              <a:ea typeface="+mn-ea"/>
              <a:cs typeface="+mn-cs"/>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151630" y="2276475"/>
            <a:ext cx="3840480" cy="1198880"/>
          </a:xfrm>
          <a:prstGeom prst="rect">
            <a:avLst/>
          </a:prstGeom>
          <a:noFill/>
          <a:ln>
            <a:noFill/>
          </a:ln>
        </p:spPr>
        <p:txBody>
          <a:bodyPr wrap="none" rtlCol="0" anchor="t">
            <a:spAutoFit/>
          </a:bodyPr>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知识拓展</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第六章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营养与护理</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1007533" y="1178666"/>
            <a:ext cx="5194300" cy="506095"/>
          </a:xfrm>
          <a:prstGeom prst="rect">
            <a:avLst/>
          </a:prstGeom>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高热量饮食（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high-calorie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007533" y="2371091"/>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3430482" y="1890607"/>
            <a:ext cx="7560733" cy="1014730"/>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用于热能消耗较高的患者，如甲状腺功能亢进、大面积烧伤、结核病、产妇、胆道疾病、体重不足等</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1007533" y="3716020"/>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3502025" y="3380740"/>
            <a:ext cx="2969895" cy="2399665"/>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在基本饮食的基础上加餐</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次，可进食牛奶、豆浆、鸡蛋、蛋糕、巧克力及甜食等。总热能约为</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12.5MJ/</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00" name="图片 99"/>
          <p:cNvPicPr/>
          <p:nvPr/>
        </p:nvPicPr>
        <p:blipFill>
          <a:blip r:embed="rId1"/>
          <a:stretch>
            <a:fillRect/>
          </a:stretch>
        </p:blipFill>
        <p:spPr>
          <a:xfrm>
            <a:off x="7031990" y="3500755"/>
            <a:ext cx="4305935" cy="2670175"/>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6456257" y="1917171"/>
            <a:ext cx="5202555" cy="506095"/>
          </a:xfrm>
          <a:prstGeom prst="rect">
            <a:avLst/>
          </a:prstGeom>
          <a:solidFill>
            <a:srgbClr val="FF9966"/>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500" b="1" i="0" u="none" strike="noStrike" kern="1200" cap="none" spc="0" normalizeH="0" baseline="0" noProof="0" dirty="0" smtClean="0">
                <a:ln>
                  <a:noFill/>
                </a:ln>
                <a:solidFill>
                  <a:schemeClr val="dk1"/>
                </a:solidFill>
                <a:effectLst/>
                <a:uLnTx/>
                <a:uFillTx/>
                <a:latin typeface="+mn-ea"/>
                <a:ea typeface="+mn-ea"/>
                <a:cs typeface="+mn-cs"/>
              </a:rPr>
              <a:t>高蛋白饮食（</a:t>
            </a:r>
            <a:r>
              <a:rPr kumimoji="0" lang="en-US" altLang="zh-CN" sz="2500" b="1" i="0" u="none" strike="noStrike" kern="1200" cap="none" spc="0" normalizeH="0" baseline="0" noProof="0" dirty="0" smtClean="0">
                <a:ln>
                  <a:noFill/>
                </a:ln>
                <a:solidFill>
                  <a:schemeClr val="dk1"/>
                </a:solidFill>
                <a:effectLst/>
                <a:uLnTx/>
                <a:uFillTx/>
                <a:latin typeface="+mn-ea"/>
                <a:ea typeface="+mn-ea"/>
                <a:cs typeface="+mn-cs"/>
              </a:rPr>
              <a:t>high-protein diet</a:t>
            </a:r>
            <a:r>
              <a:rPr kumimoji="0" lang="zh-CN" altLang="zh-CN" sz="2500" b="1" i="0" u="none" strike="noStrike" kern="1200" cap="none" spc="0" normalizeH="0" baseline="0" noProof="0" dirty="0" smtClean="0">
                <a:ln>
                  <a:noFill/>
                </a:ln>
                <a:solidFill>
                  <a:schemeClr val="dk1"/>
                </a:solidFill>
                <a:effectLst/>
                <a:uLnTx/>
                <a:uFillTx/>
                <a:latin typeface="+mn-ea"/>
                <a:ea typeface="+mn-ea"/>
                <a:cs typeface="+mn-cs"/>
              </a:rPr>
              <a:t>）</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3" name="矩形 2"/>
          <p:cNvSpPr/>
          <p:nvPr/>
        </p:nvSpPr>
        <p:spPr>
          <a:xfrm>
            <a:off x="4792133" y="3208656"/>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6266180" y="2849245"/>
            <a:ext cx="5709920" cy="119888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长期消耗性疾病，如结核、恶性肿瘤、甲状腺功能亢进、营养不良、贫血、大面积烧伤、肾病综合征、低蛋白血症等</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4030133" y="4928235"/>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6266180" y="4384675"/>
            <a:ext cx="5585460" cy="156845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在基本饮食的基础上增加富含蛋白质的食物，如肉类、蛋类、鱼类、乳类 、豆类等。蛋白质量为</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1.5</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kg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·天），但每日总量＜</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120g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；总热量为</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10.5</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12.5MJ/</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36872" name="图片 8" descr="201062102415222.jpg"/>
          <p:cNvPicPr>
            <a:picLocks noChangeAspect="1"/>
          </p:cNvPicPr>
          <p:nvPr/>
        </p:nvPicPr>
        <p:blipFill>
          <a:blip r:embed="rId1"/>
          <a:stretch>
            <a:fillRect/>
          </a:stretch>
        </p:blipFill>
        <p:spPr>
          <a:xfrm>
            <a:off x="479425" y="1628564"/>
            <a:ext cx="3407833" cy="3888316"/>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6096212" y="1291061"/>
            <a:ext cx="5155565" cy="506095"/>
          </a:xfrm>
          <a:prstGeom prst="rect">
            <a:avLst/>
          </a:prstGeom>
          <a:solidFill>
            <a:srgbClr val="FF99FF"/>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低蛋白饮食（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low-protein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5629064" y="2348866"/>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a:t>
            </a:r>
            <a:endPar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4" name="矩形 3"/>
          <p:cNvSpPr/>
          <p:nvPr/>
        </p:nvSpPr>
        <p:spPr>
          <a:xfrm>
            <a:off x="7016115" y="2146300"/>
            <a:ext cx="4431665" cy="829945"/>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rPr>
              <a:t>用于急性肾炎、尿毒症、肝性昏迷等限制蛋白质摄入的患者</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 name="矩形 4"/>
          <p:cNvSpPr/>
          <p:nvPr/>
        </p:nvSpPr>
        <p:spPr>
          <a:xfrm>
            <a:off x="4867064" y="4075854"/>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a:t>
            </a:r>
            <a:endPar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endParaRPr>
          </a:p>
        </p:txBody>
      </p:sp>
      <p:pic>
        <p:nvPicPr>
          <p:cNvPr id="37895" name="图片 8" descr="f703738da9773912638e840ffc198618367ae230.png"/>
          <p:cNvPicPr>
            <a:picLocks noChangeAspect="1"/>
          </p:cNvPicPr>
          <p:nvPr/>
        </p:nvPicPr>
        <p:blipFill>
          <a:blip r:embed="rId1"/>
          <a:stretch>
            <a:fillRect/>
          </a:stretch>
        </p:blipFill>
        <p:spPr>
          <a:xfrm>
            <a:off x="58420" y="1557020"/>
            <a:ext cx="4695825" cy="3632200"/>
          </a:xfrm>
          <a:prstGeom prst="rect">
            <a:avLst/>
          </a:prstGeom>
          <a:noFill/>
          <a:ln w="9525">
            <a:noFill/>
          </a:ln>
        </p:spPr>
      </p:pic>
      <p:sp>
        <p:nvSpPr>
          <p:cNvPr id="6" name="矩形 5"/>
          <p:cNvSpPr/>
          <p:nvPr/>
        </p:nvSpPr>
        <p:spPr>
          <a:xfrm>
            <a:off x="7016115" y="3395345"/>
            <a:ext cx="4623435" cy="193802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成人饮食中的蛋白质不超过</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40g/</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天，视病情可酌情减少至</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30g/</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天；肾功能不全的患者应多摄入动物性蛋白，忌用豆制品，肝性昏迷的患者应以植物性蛋白为主</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551392" y="1251056"/>
            <a:ext cx="4432300" cy="506095"/>
          </a:xfrm>
          <a:prstGeom prst="rect">
            <a:avLst/>
          </a:prstGeom>
          <a:solidFill>
            <a:srgbClr val="CCFFCC"/>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低脂肪饮食（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low-fat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122892" y="2419350"/>
            <a:ext cx="1452880" cy="460375"/>
          </a:xfrm>
          <a:prstGeom prst="rect">
            <a:avLst/>
          </a:prstGeom>
        </p:spPr>
        <p:txBody>
          <a:bodyPr wrap="non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2639695" y="2036445"/>
            <a:ext cx="3841115" cy="119888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用于肝、胆、胰疾病，高脂血症、动脉硬化、冠心病、肥胖症及腹泻等患者</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360892" y="4146550"/>
            <a:ext cx="2214880" cy="460375"/>
          </a:xfrm>
          <a:prstGeom prst="rect">
            <a:avLst/>
          </a:prstGeom>
        </p:spPr>
        <p:txBody>
          <a:bodyPr wrap="non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2639695" y="3573145"/>
            <a:ext cx="3902710" cy="2306955"/>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食物清淡、少油，禁食肥肉、蛋黄、动物脑等动物脂肪。高脂血症及动脉硬化患者不必限制植物油（椰子油除外），成人脂肪量＜</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50g/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天，肝胆胰疾病的患者＜</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40g/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38920" name="图片 8" descr="S32818T1306400165004.jpg"/>
          <p:cNvPicPr>
            <a:picLocks noChangeAspect="1"/>
          </p:cNvPicPr>
          <p:nvPr/>
        </p:nvPicPr>
        <p:blipFill>
          <a:blip r:embed="rId1"/>
          <a:stretch>
            <a:fillRect/>
          </a:stretch>
        </p:blipFill>
        <p:spPr>
          <a:xfrm>
            <a:off x="7104380" y="1484630"/>
            <a:ext cx="4869815" cy="4588510"/>
          </a:xfrm>
          <a:prstGeom prst="rect">
            <a:avLst/>
          </a:prstGeom>
          <a:noFill/>
          <a:ln w="9525">
            <a:noFill/>
          </a:ln>
        </p:spPr>
      </p:pic>
      <p:sp>
        <p:nvSpPr>
          <p:cNvPr id="10" name="禁止符 9"/>
          <p:cNvSpPr/>
          <p:nvPr/>
        </p:nvSpPr>
        <p:spPr>
          <a:xfrm>
            <a:off x="8616104" y="3573145"/>
            <a:ext cx="2305051" cy="2171700"/>
          </a:xfrm>
          <a:prstGeom prst="noSmoking">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smtClean="0">
              <a:ln>
                <a:noFill/>
              </a:ln>
              <a:solidFill>
                <a:schemeClr val="tx1"/>
              </a:solidFill>
              <a:effectLst/>
              <a:uLnTx/>
              <a:uFillTx/>
              <a:latin typeface="+mn-lt"/>
              <a:ea typeface="+mn-ea"/>
              <a:cs typeface="+mn-cs"/>
            </a:endParaRPr>
          </a:p>
        </p:txBody>
      </p:sp>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839682" y="1412981"/>
            <a:ext cx="6069330" cy="506095"/>
          </a:xfrm>
          <a:prstGeom prst="rect">
            <a:avLst/>
          </a:prstGeom>
          <a:solidFill>
            <a:srgbClr val="9966FF"/>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低胆固醇饮食（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low-cholesterol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410758" y="2371091"/>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3119755" y="2322195"/>
            <a:ext cx="3879215" cy="829945"/>
          </a:xfrm>
          <a:prstGeom prst="rect">
            <a:avLst/>
          </a:prstGeom>
        </p:spPr>
        <p:txBody>
          <a:bodyPr wrap="square">
            <a:spAutoFit/>
          </a:bodyPr>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高胆固醇血症、高脂血症、动脉硬化、冠心病、高血压等患者</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648758" y="4003040"/>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3119755" y="3954145"/>
            <a:ext cx="3540125" cy="193802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胆固醇的摄入量＜</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300mg/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天，禁用或少用含胆固醇高的食物，如动物内脏和脑、鱼籽、蛋黄、肥肉和动物油等</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39944" name="图片 8" descr="u=2903715925,3583903674&amp;fm=21&amp;gp=0.jpg"/>
          <p:cNvPicPr>
            <a:picLocks noChangeAspect="1"/>
          </p:cNvPicPr>
          <p:nvPr/>
        </p:nvPicPr>
        <p:blipFill>
          <a:blip r:embed="rId1"/>
          <a:stretch>
            <a:fillRect/>
          </a:stretch>
        </p:blipFill>
        <p:spPr>
          <a:xfrm>
            <a:off x="7680325" y="2370879"/>
            <a:ext cx="4034367" cy="3227916"/>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1139825" y="1106805"/>
            <a:ext cx="5350510" cy="506095"/>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vert="horz" wrap="squar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低盐饮食（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low-sodium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1554268" y="2514601"/>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3215005" y="1962150"/>
            <a:ext cx="3937000" cy="119888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心脏病、急慢性肾炎、肝硬化腹水、先兆子痫、高血压及各种原因所致水钠潴留的患者 </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792268" y="4146550"/>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3215005" y="3787140"/>
            <a:ext cx="3937000" cy="193802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每日进食盐＜</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（含钠</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0.8g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）或酱油</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10 </a:t>
            </a:r>
            <a:r>
              <a:rPr kumimoji="0" lang="en-US" altLang="zh-CN" sz="2000" b="1" i="0" u="none" strike="noStrike" kern="1200" cap="none" spc="0" normalizeH="0" baseline="0" noProof="0" dirty="0" err="1" smtClean="0">
                <a:ln>
                  <a:noFill/>
                </a:ln>
                <a:solidFill>
                  <a:schemeClr val="tx1"/>
                </a:solidFill>
                <a:effectLst/>
                <a:uLnTx/>
                <a:uFillTx/>
                <a:latin typeface="+mn-ea"/>
                <a:ea typeface="+mn-ea"/>
                <a:cs typeface="+mn-cs"/>
              </a:rPr>
              <a:t>mL</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天，但不包括食物内自然存在的氯化钠。禁食腌制品，如咸菜、皮蛋、火腿、香肠、咸肉、虾米等</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40968" name="图片 8" descr="9FAB33C8FB19A23AF50DFF362D6B6C86.jpg"/>
          <p:cNvPicPr>
            <a:picLocks noChangeAspect="1"/>
          </p:cNvPicPr>
          <p:nvPr/>
        </p:nvPicPr>
        <p:blipFill>
          <a:blip r:embed="rId1"/>
          <a:stretch>
            <a:fillRect/>
          </a:stretch>
        </p:blipFill>
        <p:spPr>
          <a:xfrm>
            <a:off x="7680325" y="2348865"/>
            <a:ext cx="4116070" cy="2858770"/>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479637" y="1251056"/>
            <a:ext cx="4913630" cy="506095"/>
          </a:xfrm>
          <a:prstGeom prst="rect">
            <a:avLst/>
          </a:prstGeom>
          <a:solidFill>
            <a:srgbClr val="FF6699"/>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无盐低钠饮食（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salt-free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33493" y="2442846"/>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2450677" y="2442846"/>
            <a:ext cx="7558617"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适用范围同低盐饮食、但病情较重者</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433493" y="4074795"/>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2450465" y="3306445"/>
            <a:ext cx="5268595" cy="2676525"/>
          </a:xfrm>
          <a:prstGeom prst="rect">
            <a:avLst/>
          </a:prstGeom>
        </p:spPr>
        <p:txBody>
          <a:bodyPr wrap="square">
            <a:spAutoFit/>
          </a:bodyPr>
          <a:lstStyle/>
          <a:p>
            <a:pPr marR="0" lvl="0" algn="just" defTabSz="914400" rtl="0">
              <a:lnSpc>
                <a:spcPct val="12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无盐饮食，除食物内自然含钠量外，烹调时不放食盐。低钠饮食，除无盐外，还需控制摄入食物中自然存在的含钠量（＜</a:t>
            </a: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0.5g/</a:t>
            </a: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天），两者均禁用腌制食物。对需无盐或低钠者，还应禁用钠多的食物和药物，如含碱食品（油条、挂面、汽水等）和碳酸氢钠等药物，烹调时可采用增加糖、醋、无盐酱油、少钠酱油等调味</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nvGrpSpPr>
          <p:cNvPr id="2" name="组合 1"/>
          <p:cNvGrpSpPr/>
          <p:nvPr/>
        </p:nvGrpSpPr>
        <p:grpSpPr>
          <a:xfrm>
            <a:off x="8112125" y="1988820"/>
            <a:ext cx="3681095" cy="3676650"/>
            <a:chOff x="0" y="6810"/>
            <a:chExt cx="5797" cy="5790"/>
          </a:xfrm>
        </p:grpSpPr>
        <p:pic>
          <p:nvPicPr>
            <p:cNvPr id="41992" name="图片 8" descr="U9600P1332DT20130608152540.jpg"/>
            <p:cNvPicPr>
              <a:picLocks noChangeAspect="1"/>
            </p:cNvPicPr>
            <p:nvPr>
              <p:custDataLst>
                <p:tags r:id="rId1"/>
              </p:custDataLst>
            </p:nvPr>
          </p:nvPicPr>
          <p:blipFill>
            <a:blip r:embed="rId2"/>
            <a:stretch>
              <a:fillRect/>
            </a:stretch>
          </p:blipFill>
          <p:spPr>
            <a:xfrm>
              <a:off x="0" y="6810"/>
              <a:ext cx="4340" cy="5790"/>
            </a:xfrm>
            <a:prstGeom prst="rect">
              <a:avLst/>
            </a:prstGeom>
            <a:noFill/>
            <a:ln w="9525">
              <a:noFill/>
            </a:ln>
          </p:spPr>
        </p:pic>
        <p:sp>
          <p:nvSpPr>
            <p:cNvPr id="10" name="矩形 9"/>
            <p:cNvSpPr/>
            <p:nvPr>
              <p:custDataLst>
                <p:tags r:id="rId3"/>
              </p:custDataLst>
            </p:nvPr>
          </p:nvSpPr>
          <p:spPr>
            <a:xfrm>
              <a:off x="4439" y="7366"/>
              <a:ext cx="1358" cy="3681"/>
            </a:xfrm>
            <a:prstGeom prst="rect">
              <a:avLst/>
            </a:prstGeom>
            <a:noFill/>
          </p:spPr>
          <p:txBody>
            <a:bodyPr wrap="none" lIns="121920" tIns="60960" rIns="121920" bIns="6096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dirty="0" smtClean="0">
                  <a:ln w="10541" cmpd="sng">
                    <a:solidFill>
                      <a:schemeClr val="accent1">
                        <a:shade val="88000"/>
                        <a:satMod val="110000"/>
                      </a:schemeClr>
                    </a:solidFill>
                    <a:prstDash val="solid"/>
                  </a:ln>
                  <a:solidFill>
                    <a:srgbClr val="FF0000"/>
                  </a:solidFill>
                  <a:effectLst/>
                  <a:uLnTx/>
                  <a:uFillTx/>
                  <a:latin typeface="FrutigerNext LT Regular"/>
                  <a:ea typeface="MS PGothic" panose="020B0600070205080204" pitchFamily="34" charset="-128"/>
                  <a:cs typeface="+mn-cs"/>
                </a:rPr>
                <a:t>N</a:t>
              </a:r>
              <a:endParaRPr kumimoji="0" lang="en-US" altLang="zh-CN" sz="7200" b="1" i="0" u="none" strike="noStrike" kern="1200" cap="none" spc="0" normalizeH="0" baseline="0" noProof="0" dirty="0" smtClean="0">
                <a:ln w="10541" cmpd="sng">
                  <a:solidFill>
                    <a:schemeClr val="accent1">
                      <a:shade val="88000"/>
                      <a:satMod val="110000"/>
                    </a:schemeClr>
                  </a:solidFill>
                  <a:prstDash val="solid"/>
                </a:ln>
                <a:solidFill>
                  <a:srgbClr val="FF0000"/>
                </a:solidFill>
                <a:effectLst/>
                <a:uLnTx/>
                <a:uFillTx/>
                <a:latin typeface="FrutigerNext LT Regular"/>
                <a:ea typeface="MS PGothic"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dirty="0" smtClean="0">
                  <a:ln w="10541" cmpd="sng">
                    <a:solidFill>
                      <a:schemeClr val="accent1">
                        <a:shade val="88000"/>
                        <a:satMod val="110000"/>
                      </a:schemeClr>
                    </a:solidFill>
                    <a:prstDash val="solid"/>
                  </a:ln>
                  <a:solidFill>
                    <a:srgbClr val="FF0000"/>
                  </a:solidFill>
                  <a:effectLst/>
                  <a:uLnTx/>
                  <a:uFillTx/>
                  <a:latin typeface="FrutigerNext LT Regular"/>
                  <a:ea typeface="MS PGothic" panose="020B0600070205080204" pitchFamily="34" charset="-128"/>
                  <a:cs typeface="+mn-cs"/>
                </a:rPr>
                <a:t>O</a:t>
              </a:r>
              <a:endParaRPr kumimoji="0" lang="zh-CN" altLang="en-US" sz="7200" b="1" i="0" u="none" strike="noStrike" kern="1200" cap="none" spc="0" normalizeH="0" baseline="0" noProof="0" dirty="0" smtClean="0">
                <a:ln w="10541" cmpd="sng">
                  <a:solidFill>
                    <a:schemeClr val="accent1">
                      <a:shade val="88000"/>
                      <a:satMod val="110000"/>
                    </a:schemeClr>
                  </a:solidFill>
                  <a:prstDash val="solid"/>
                </a:ln>
                <a:solidFill>
                  <a:srgbClr val="FF0000"/>
                </a:solidFill>
                <a:effectLst/>
                <a:uLnTx/>
                <a:uFillTx/>
                <a:latin typeface="FrutigerNext LT Regular"/>
                <a:ea typeface="MS PGothic" panose="020B0600070205080204" pitchFamily="34" charset="-128"/>
                <a:cs typeface="+mn-cs"/>
              </a:endParaRPr>
            </a:p>
          </p:txBody>
        </p:sp>
      </p:grpSp>
      <p:sp>
        <p:nvSpPr>
          <p:cNvPr id="23" name="Title 6"/>
          <p:cNvSpPr txBox="1"/>
          <p:nvPr>
            <p:custDataLst>
              <p:tags r:id="rId4"/>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119592" y="1683491"/>
            <a:ext cx="5389245" cy="506095"/>
          </a:xfrm>
          <a:prstGeom prst="rect">
            <a:avLst/>
          </a:prstGeom>
          <a:solidFill>
            <a:srgbClr val="99FF99"/>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高纤维素饮食（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high-cellulosew</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361738" y="2801621"/>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a:t>
            </a:r>
            <a:endPar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4" name="矩形 3"/>
          <p:cNvSpPr/>
          <p:nvPr/>
        </p:nvSpPr>
        <p:spPr>
          <a:xfrm>
            <a:off x="2378710" y="2729865"/>
            <a:ext cx="3800475" cy="70675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rPr>
              <a:t>便秘、肥胖、高脂血症、糖尿病等患者</a:t>
            </a:r>
            <a:endPar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 name="矩形 4"/>
          <p:cNvSpPr/>
          <p:nvPr/>
        </p:nvSpPr>
        <p:spPr>
          <a:xfrm>
            <a:off x="361738" y="4433570"/>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a:t>
            </a:r>
            <a:endPar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5"/>
          <p:cNvSpPr/>
          <p:nvPr/>
        </p:nvSpPr>
        <p:spPr>
          <a:xfrm>
            <a:off x="2378710" y="4169410"/>
            <a:ext cx="3800475" cy="1198880"/>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选择含纤维多的食物，如韭菜、芹菜、粗粮、竹笋、香蕉、菠菜等，成人食物纤维量＞</a:t>
            </a:r>
            <a:r>
              <a:rPr kumimoji="0" lang="en-US"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30g/</a:t>
            </a:r>
            <a:r>
              <a:rPr kumimoji="0" lang="zh-CN" altLang="zh-CN"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天</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43016" name="图片 8" descr="21204621_31943.jpg"/>
          <p:cNvPicPr>
            <a:picLocks noChangeAspect="1"/>
          </p:cNvPicPr>
          <p:nvPr/>
        </p:nvPicPr>
        <p:blipFill>
          <a:blip r:embed="rId1"/>
          <a:stretch>
            <a:fillRect/>
          </a:stretch>
        </p:blipFill>
        <p:spPr>
          <a:xfrm>
            <a:off x="7031990" y="908685"/>
            <a:ext cx="4305935" cy="2437765"/>
          </a:xfrm>
          <a:prstGeom prst="rect">
            <a:avLst/>
          </a:prstGeom>
          <a:noFill/>
          <a:ln w="9525">
            <a:noFill/>
          </a:ln>
        </p:spPr>
      </p:pic>
      <p:pic>
        <p:nvPicPr>
          <p:cNvPr id="43017" name="图片 9" descr="s1210250818389968707.jpg"/>
          <p:cNvPicPr>
            <a:picLocks noChangeAspect="1"/>
          </p:cNvPicPr>
          <p:nvPr/>
        </p:nvPicPr>
        <p:blipFill>
          <a:blip r:embed="rId2"/>
          <a:stretch>
            <a:fillRect/>
          </a:stretch>
        </p:blipFill>
        <p:spPr>
          <a:xfrm>
            <a:off x="7031990" y="3429000"/>
            <a:ext cx="3456305" cy="2960370"/>
          </a:xfrm>
          <a:prstGeom prst="rect">
            <a:avLst/>
          </a:prstGeom>
          <a:noFill/>
          <a:ln w="9525">
            <a:noFill/>
          </a:ln>
        </p:spPr>
      </p:pic>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1"/>
          <p:cNvSpPr>
            <a:spLocks noChangeArrowheads="1"/>
          </p:cNvSpPr>
          <p:nvPr/>
        </p:nvSpPr>
        <p:spPr bwMode="auto">
          <a:xfrm>
            <a:off x="551392" y="1898756"/>
            <a:ext cx="4840605" cy="506095"/>
          </a:xfrm>
          <a:prstGeom prst="rect">
            <a:avLst/>
          </a:prstGeom>
          <a:solidFill>
            <a:srgbClr val="CC66FF"/>
          </a:solidFill>
        </p:spPr>
        <p:style>
          <a:lnRef idx="1">
            <a:schemeClr val="accent5"/>
          </a:lnRef>
          <a:fillRef idx="2">
            <a:schemeClr val="accent5"/>
          </a:fillRef>
          <a:effectRef idx="1">
            <a:schemeClr val="accent5"/>
          </a:effectRef>
          <a:fontRef idx="minor">
            <a:schemeClr val="dk1"/>
          </a:fontRef>
        </p:style>
        <p:txBody>
          <a:bodyPr vert="horz" wrap="none" lIns="121920" tIns="60960" rIns="121920" bIns="60960" numCol="1" anchor="ctr" anchorCtr="0" compatLnSpc="1">
            <a:spAutoFit/>
          </a:bodyPr>
          <a:lstStyle>
            <a:lvl1pPr marL="0" lvl="0" indent="0" algn="l" defTabSz="914400" rtl="0" eaLnBrk="0" fontAlgn="base" latinLnBrk="0" hangingPunct="0">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stStyle>
          <a:p>
            <a:pPr lvl="0" eaLnBrk="0" hangingPunct="0">
              <a:buNone/>
            </a:pP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少渣饮食（</a:t>
            </a:r>
            <a:r>
              <a:rPr lang="en-US" altLang="zh-CN" sz="2500" b="1" dirty="0">
                <a:solidFill>
                  <a:schemeClr val="tx1"/>
                </a:solidFill>
                <a:latin typeface="微软雅黑" panose="020B0503020204020204" charset="-122"/>
                <a:ea typeface="微软雅黑" panose="020B0503020204020204" charset="-122"/>
                <a:cs typeface="微软雅黑" panose="020B0503020204020204" charset="-122"/>
              </a:rPr>
              <a:t>low-residue diet</a:t>
            </a:r>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505248" y="2801621"/>
            <a:ext cx="1452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适用范围</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4" name="矩形 3"/>
          <p:cNvSpPr/>
          <p:nvPr/>
        </p:nvSpPr>
        <p:spPr>
          <a:xfrm>
            <a:off x="2712720" y="2609215"/>
            <a:ext cx="4329430" cy="1198880"/>
          </a:xfrm>
          <a:prstGeom prst="rect">
            <a:avLst/>
          </a:prstGeom>
        </p:spPr>
        <p:txBody>
          <a:bodyPr wrap="square">
            <a:spAutoFit/>
          </a:bodyPr>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伤寒、痢疾、肛门疾病、腹泻、肠炎、食管胃底静脉曲张、咽喉部及消化道手术后的患者</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矩形 4"/>
          <p:cNvSpPr/>
          <p:nvPr/>
        </p:nvSpPr>
        <p:spPr>
          <a:xfrm>
            <a:off x="505248" y="4433570"/>
            <a:ext cx="2214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dirty="0" smtClean="0">
                <a:ln>
                  <a:noFill/>
                </a:ln>
                <a:solidFill>
                  <a:srgbClr val="FF0000"/>
                </a:solidFill>
                <a:effectLst/>
                <a:uLnTx/>
                <a:uFillTx/>
                <a:latin typeface="+mn-ea"/>
                <a:ea typeface="+mn-ea"/>
                <a:cs typeface="+mn-cs"/>
              </a:rPr>
              <a:t>饮食原则及用法</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6" name="矩形 5"/>
          <p:cNvSpPr/>
          <p:nvPr/>
        </p:nvSpPr>
        <p:spPr>
          <a:xfrm>
            <a:off x="2712720" y="4241165"/>
            <a:ext cx="4163695" cy="1568450"/>
          </a:xfrm>
          <a:prstGeom prst="rect">
            <a:avLst/>
          </a:prstGeom>
        </p:spPr>
        <p:txBody>
          <a:bodyPr wrap="square">
            <a:spAutoFit/>
          </a:bodyPr>
          <a:lstStyle/>
          <a:p>
            <a:pPr marL="0" marR="0" lvl="0" indent="0" algn="l" defTabSz="914400" rtl="0" eaLnBrk="1" fontAlgn="base" latinLnBrk="0" hangingPunct="1">
              <a:lnSpc>
                <a:spcPct val="120000"/>
              </a:lnSpc>
              <a:spcBef>
                <a:spcPts val="0"/>
              </a:spcBef>
              <a:spcAft>
                <a:spcPts val="0"/>
              </a:spcAft>
              <a:buClrTx/>
              <a:buSzTx/>
              <a:buFontTx/>
              <a:buNone/>
              <a:defRPr/>
            </a:pPr>
            <a:r>
              <a:rPr kumimoji="0" lang="zh-CN" altLang="zh-CN" sz="2000" b="1" i="0" u="none" strike="noStrike" kern="1200" cap="none" spc="0" normalizeH="0" baseline="0" noProof="0" dirty="0" smtClean="0">
                <a:ln>
                  <a:noFill/>
                </a:ln>
                <a:solidFill>
                  <a:schemeClr val="tx1"/>
                </a:solidFill>
                <a:effectLst/>
                <a:uLnTx/>
                <a:uFillTx/>
                <a:latin typeface="+mn-ea"/>
                <a:ea typeface="+mn-ea"/>
                <a:cs typeface="+mn-cs"/>
              </a:rPr>
              <a:t>少用含纤维多的食物，如粗粮、竹笋、韭菜、芹菜等，不用强刺激性调味品和坚硬的食物，肠道疾病患者少用食油</a:t>
            </a:r>
            <a:endParaRPr kumimoji="0" lang="zh-CN"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44040" name="图片 8" descr="333(1).jpg"/>
          <p:cNvPicPr>
            <a:picLocks noChangeAspect="1"/>
          </p:cNvPicPr>
          <p:nvPr/>
        </p:nvPicPr>
        <p:blipFill>
          <a:blip r:embed="rId1"/>
          <a:stretch>
            <a:fillRect/>
          </a:stretch>
        </p:blipFill>
        <p:spPr>
          <a:xfrm>
            <a:off x="7176135" y="2514600"/>
            <a:ext cx="4887595" cy="2687320"/>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知识拓展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183005" y="3935730"/>
            <a:ext cx="2635250" cy="23533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1. 列表比较医院饮食的类别及各类饮食的主要种类。</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2. 掌握基本饮食、治疗饮食的适用范围、原则及用法，试验饮食的临床意义和使用方法。</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3. 了解鼻饲法的目的、适应证、禁忌证及操作中的注意事项。</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954270" y="4017010"/>
            <a:ext cx="2655570" cy="106045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400">
                <a:solidFill>
                  <a:schemeClr val="tx1"/>
                </a:solidFill>
                <a:latin typeface="微软雅黑" panose="020B0503020204020204" charset="-122"/>
                <a:ea typeface="微软雅黑" panose="020B0503020204020204" charset="-122"/>
                <a:cs typeface="微软雅黑" panose="020B0503020204020204" charset="-122"/>
                <a:sym typeface="+mn-ea"/>
              </a:rPr>
              <a:t>学会用所学的知识和方法对患者进行鼻饲法操作技术，操作过程中注重与患者的互动。</a:t>
            </a:r>
            <a:endParaRPr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4017010"/>
            <a:ext cx="2618105" cy="1383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操作过程中尊重、关爱患者</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a:t>
            </a:r>
            <a:r>
              <a:rPr sz="1400">
                <a:solidFill>
                  <a:schemeClr val="tx1"/>
                </a:solidFill>
                <a:latin typeface="微软雅黑" panose="020B0503020204020204" charset="-122"/>
                <a:ea typeface="微软雅黑" panose="020B0503020204020204" charset="-122"/>
                <a:sym typeface="+mn-ea"/>
              </a:rPr>
              <a:t>在提供饮食护理过程中培养沟通技巧、团队合作和评判性思维能力。</a:t>
            </a:r>
            <a:endParaRPr sz="1400">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知识技能点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859155" y="220789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7" name="文本框 16"/>
          <p:cNvSpPr txBox="1"/>
          <p:nvPr>
            <p:custDataLst>
              <p:tags r:id="rId3"/>
            </p:custDataLst>
          </p:nvPr>
        </p:nvSpPr>
        <p:spPr>
          <a:xfrm>
            <a:off x="2076450" y="225996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 能准确说出医院饮食的类别、各类饮食的主要种类和适用范围。</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8" name="矩形 7"/>
          <p:cNvSpPr/>
          <p:nvPr>
            <p:custDataLst>
              <p:tags r:id="rId4"/>
            </p:custDataLst>
          </p:nvPr>
        </p:nvSpPr>
        <p:spPr>
          <a:xfrm>
            <a:off x="859155" y="328866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8" name="文本框 17"/>
          <p:cNvSpPr txBox="1"/>
          <p:nvPr>
            <p:custDataLst>
              <p:tags r:id="rId5"/>
            </p:custDataLst>
          </p:nvPr>
        </p:nvSpPr>
        <p:spPr>
          <a:xfrm>
            <a:off x="2076450" y="33401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 能正确叙述鼻饲法的适应证、禁忌证、操作过程及要点。</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859155" y="436880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3200">
              <a:solidFill>
                <a:srgbClr val="000000"/>
              </a:solidFill>
            </a:endParaRPr>
          </a:p>
        </p:txBody>
      </p:sp>
      <p:sp>
        <p:nvSpPr>
          <p:cNvPr id="19" name="文本框 18"/>
          <p:cNvSpPr txBox="1"/>
          <p:nvPr>
            <p:custDataLst>
              <p:tags r:id="rId7"/>
            </p:custDataLst>
          </p:nvPr>
        </p:nvSpPr>
        <p:spPr>
          <a:xfrm>
            <a:off x="2076450" y="442087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 能在模拟人身上正确实施胃插管术，做到动作规范、步骤有序、过程完整，确保患者安全、舒适。</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089025" y="447929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3</a:t>
            </a:r>
            <a:endParaRPr lang="en-US" altLang="zh-CN" sz="3600" b="1">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1089025" y="339852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2</a:t>
            </a:r>
            <a:endParaRPr lang="en-US" altLang="zh-CN" sz="3600" b="1">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10"/>
            </p:custDataLst>
          </p:nvPr>
        </p:nvSpPr>
        <p:spPr>
          <a:xfrm>
            <a:off x="1089025" y="231838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1</a:t>
            </a:r>
            <a:endParaRPr lang="en-US" altLang="zh-CN" sz="36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内容占位符 1"/>
          <p:cNvSpPr>
            <a:spLocks noGrp="1"/>
          </p:cNvSpPr>
          <p:nvPr>
            <p:ph idx="4294967295"/>
          </p:nvPr>
        </p:nvSpPr>
        <p:spPr>
          <a:xfrm>
            <a:off x="767715" y="1772920"/>
            <a:ext cx="10247630" cy="3953510"/>
          </a:xfrm>
        </p:spPr>
        <p:txBody>
          <a:bodyPr vert="horz" wrap="square" anchor="t" anchorCtr="0">
            <a:normAutofit/>
          </a:bodyPr>
          <a:p>
            <a:pPr>
              <a:lnSpc>
                <a:spcPct val="150000"/>
              </a:lnSpc>
              <a:buNone/>
            </a:pPr>
            <a:r>
              <a:rPr lang="zh-CN" altLang="en-US" sz="1800" dirty="0"/>
              <a:t>     </a:t>
            </a:r>
            <a:r>
              <a:rPr sz="1800" dirty="0"/>
              <a:t>孙某，男，65 岁，BP 170/120 mmHg，下肢有轻度水肿，因脑血管意外而昏迷数日。</a:t>
            </a:r>
            <a:endParaRPr sz="1800" dirty="0"/>
          </a:p>
          <a:p>
            <a:pPr>
              <a:lnSpc>
                <a:spcPct val="150000"/>
              </a:lnSpc>
              <a:buNone/>
            </a:pPr>
            <a:r>
              <a:rPr lang="zh-CN" altLang="en-US" sz="2000" b="1" dirty="0">
                <a:solidFill>
                  <a:srgbClr val="0099CC"/>
                </a:solidFill>
              </a:rPr>
              <a:t>情境思考</a:t>
            </a:r>
            <a:endParaRPr lang="zh-CN" altLang="en-US" sz="2000" b="1">
              <a:solidFill>
                <a:srgbClr val="0099CC"/>
              </a:solidFill>
            </a:endParaRPr>
          </a:p>
          <a:p>
            <a:pPr>
              <a:lnSpc>
                <a:spcPct val="150000"/>
              </a:lnSpc>
              <a:buNone/>
            </a:pPr>
            <a:r>
              <a:rPr lang="zh-CN" altLang="en-US" sz="1800" dirty="0"/>
              <a:t>1. 患者应选择何种治疗饮食？</a:t>
            </a:r>
            <a:endParaRPr lang="zh-CN" altLang="en-US" sz="1800" dirty="0"/>
          </a:p>
          <a:p>
            <a:pPr>
              <a:lnSpc>
                <a:spcPct val="150000"/>
              </a:lnSpc>
              <a:buNone/>
            </a:pPr>
            <a:r>
              <a:rPr lang="zh-CN" altLang="en-US" sz="1800" dirty="0"/>
              <a:t>2. 患者是否需要特殊饮食以满足机体的营养需要？</a:t>
            </a:r>
            <a:endParaRPr lang="zh-CN" altLang="en-US" sz="1800" dirty="0"/>
          </a:p>
          <a:p>
            <a:pPr>
              <a:lnSpc>
                <a:spcPct val="150000"/>
              </a:lnSpc>
              <a:buNone/>
            </a:pPr>
            <a:r>
              <a:rPr lang="zh-CN" altLang="en-US" sz="1800" dirty="0"/>
              <a:t>3. 需要插胃管时，护士应如何操作？</a:t>
            </a:r>
            <a:endParaRPr lang="zh-CN" altLang="en-US" sz="1800" dirty="0"/>
          </a:p>
          <a:p>
            <a:pPr>
              <a:lnSpc>
                <a:spcPct val="150000"/>
              </a:lnSpc>
              <a:buNone/>
            </a:pPr>
            <a:r>
              <a:rPr lang="zh-CN" altLang="en-US" sz="1800" dirty="0"/>
              <a:t>4. 实施饮食护理操作时的注意事项有哪些？</a:t>
            </a:r>
            <a:endParaRPr lang="zh-CN" altLang="en-US" sz="1800" dirty="0"/>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497705" y="2142490"/>
            <a:ext cx="29260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概述</a:t>
            </a:r>
            <a:endParaRPr 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TextBox 44"/>
          <p:cNvSpPr txBox="1"/>
          <p:nvPr/>
        </p:nvSpPr>
        <p:spPr>
          <a:xfrm>
            <a:off x="1295400" y="2565400"/>
            <a:ext cx="8959215" cy="1753235"/>
          </a:xfrm>
          <a:prstGeom prst="rect">
            <a:avLst/>
          </a:prstGeom>
          <a:solidFill>
            <a:srgbClr val="FFFF99"/>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食物纤维（</a:t>
            </a:r>
            <a:r>
              <a:rPr kumimoji="0" lang="en-US"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dietary fiber</a:t>
            </a:r>
            <a:r>
              <a:rPr kumimoji="0" lang="zh-CN"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通常是指食物在人体内不能被机体利用的多糖，其主要成分为植物的细胞壁，还包括非多糖的木质素。食物纤维大多来源于麦麸、大麦米、玉米面、种子的外皮和植物的茎、叶等。主要生理功能是降低血浆胆固醇；降低血糖和胰岛素；促进肠道蠕动，可润肠通便。一般成人</a:t>
            </a:r>
            <a:r>
              <a:rPr kumimoji="0" lang="en-US"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24g/</a:t>
            </a:r>
            <a:r>
              <a:rPr kumimoji="0" lang="zh-CN" altLang="zh-CN" sz="1800" b="1"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天，习惯性便秘者可适当增加。</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 name="TextBox 33"/>
          <p:cNvSpPr txBox="1"/>
          <p:nvPr/>
        </p:nvSpPr>
        <p:spPr>
          <a:xfrm>
            <a:off x="1583055" y="2755900"/>
            <a:ext cx="8670925" cy="216852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dk1"/>
                </a:solidFill>
                <a:effectLst/>
                <a:uLnTx/>
                <a:uFillTx/>
                <a:latin typeface="+mn-ea"/>
                <a:ea typeface="+mn-ea"/>
                <a:cs typeface="+mn-cs"/>
              </a:rPr>
              <a:t>水（</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water</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）对人的生命甚为重要，人体内每日除与外界交换水分外，体内部分体液的水分也在不断相互交换，维持一定的动态平衡。机体内约</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60%</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为水分，其中约</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75%</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存在于细胞内，</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25%</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存在于血液和淋巴液内。其主要的生理功能是参与维持机体酸碱和电解质平衡；调节体温、溶解、运送营养和代谢物质；还有润滑作用。水的主要来源是饮用水，其次是食物所含水分。</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17" name="TextBox 16"/>
          <p:cNvSpPr txBox="1"/>
          <p:nvPr/>
        </p:nvSpPr>
        <p:spPr>
          <a:xfrm>
            <a:off x="1007745" y="2468245"/>
            <a:ext cx="9251315" cy="9220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细胞组成中含量最丰富、功能最多的高分子物质，在生命活动过程中发挥着重要作用。构成蛋白质的基本单位是氨基酸，依据氨基酸是否在体内合成分为两大类</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8" name="TextBox 27"/>
          <p:cNvSpPr txBox="1"/>
          <p:nvPr/>
        </p:nvSpPr>
        <p:spPr>
          <a:xfrm>
            <a:off x="7247467" y="5541433"/>
            <a:ext cx="1864360" cy="645160"/>
          </a:xfrm>
          <a:prstGeom prst="rect">
            <a:avLst/>
          </a:prstGeom>
          <a:solidFill>
            <a:srgbClr val="FF9966"/>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水溶性维生素</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（维生素</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C</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B</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7" name="TextBox 26"/>
          <p:cNvSpPr txBox="1"/>
          <p:nvPr/>
        </p:nvSpPr>
        <p:spPr>
          <a:xfrm>
            <a:off x="431800" y="5446184"/>
            <a:ext cx="2653665" cy="645160"/>
          </a:xfrm>
          <a:prstGeom prst="rect">
            <a:avLst/>
          </a:prstGeom>
          <a:solidFill>
            <a:srgbClr val="FF9966"/>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脂溶性维生素</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（维生素</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A</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D</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E</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K</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6" name="TextBox 35"/>
          <p:cNvSpPr txBox="1"/>
          <p:nvPr/>
        </p:nvSpPr>
        <p:spPr>
          <a:xfrm>
            <a:off x="434975" y="5348605"/>
            <a:ext cx="4544695" cy="645160"/>
          </a:xfrm>
          <a:prstGeom prst="rect">
            <a:avLst/>
          </a:prstGeom>
          <a:solidFill>
            <a:srgbClr val="99FF99"/>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微量元素</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zh-CN" altLang="zh-CN" sz="1800" b="1" i="0" u="none" strike="noStrike" kern="1200" cap="none" spc="0" normalizeH="0" baseline="0" noProof="0" dirty="0">
                <a:ln>
                  <a:noFill/>
                </a:ln>
                <a:solidFill>
                  <a:schemeClr val="dk1"/>
                </a:solidFill>
                <a:effectLst/>
                <a:uLnTx/>
                <a:uFillTx/>
                <a:latin typeface="+mn-lt"/>
                <a:ea typeface="+mn-ea"/>
                <a:cs typeface="+mn-cs"/>
              </a:rPr>
              <a:t>铁、铜、碘、锌、锰等</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44" name="TextBox 43"/>
          <p:cNvSpPr txBox="1"/>
          <p:nvPr/>
        </p:nvSpPr>
        <p:spPr>
          <a:xfrm>
            <a:off x="5422900" y="5348605"/>
            <a:ext cx="4130040" cy="645160"/>
          </a:xfrm>
          <a:prstGeom prst="rect">
            <a:avLst/>
          </a:prstGeom>
          <a:solidFill>
            <a:srgbClr val="99FF99"/>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dk1"/>
                </a:solidFill>
                <a:effectLst/>
                <a:uLnTx/>
                <a:uFillTx/>
                <a:latin typeface="+mn-ea"/>
                <a:ea typeface="+mn-ea"/>
                <a:cs typeface="+mn-cs"/>
              </a:rPr>
              <a:t>           </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常量元素</a:t>
            </a:r>
            <a:endParaRPr kumimoji="0" lang="en-US" altLang="zh-CN" sz="1800" b="1" i="0" u="none" strike="noStrike" kern="1200" cap="none" spc="0" normalizeH="0" baseline="0" noProof="0" dirty="0">
              <a:ln>
                <a:noFill/>
              </a:ln>
              <a:solidFill>
                <a:schemeClr val="dk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钙、钾、钠、镁、磷、氮、硫</a:t>
            </a:r>
            <a:r>
              <a:rPr kumimoji="0" lang="zh-CN" altLang="en-US" sz="1800" b="1" i="0" u="none" strike="noStrike" kern="1200" cap="none" spc="0" normalizeH="0" baseline="0" noProof="0" dirty="0">
                <a:ln>
                  <a:noFill/>
                </a:ln>
                <a:solidFill>
                  <a:schemeClr val="dk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3" name="TextBox 32"/>
          <p:cNvSpPr txBox="1"/>
          <p:nvPr/>
        </p:nvSpPr>
        <p:spPr>
          <a:xfrm>
            <a:off x="1007745" y="2565400"/>
            <a:ext cx="9265920" cy="3683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dk1"/>
                </a:solidFill>
                <a:effectLst/>
                <a:uLnTx/>
                <a:uFillTx/>
                <a:ea typeface="+mn-lt"/>
                <a:cs typeface="+mn-lt"/>
              </a:rPr>
              <a:t>脂肪（</a:t>
            </a:r>
            <a:r>
              <a:rPr kumimoji="0" lang="en-US" altLang="zh-CN" sz="1800" b="1" i="0" u="none" strike="noStrike" kern="1200" cap="none" spc="0" normalizeH="0" baseline="0" noProof="0" dirty="0">
                <a:ln>
                  <a:noFill/>
                </a:ln>
                <a:solidFill>
                  <a:schemeClr val="dk1"/>
                </a:solidFill>
                <a:effectLst/>
                <a:uLnTx/>
                <a:uFillTx/>
                <a:ea typeface="+mn-lt"/>
                <a:cs typeface="+mn-lt"/>
              </a:rPr>
              <a:t>fat</a:t>
            </a:r>
            <a:r>
              <a:rPr kumimoji="0" lang="zh-CN" altLang="zh-CN" sz="1800" b="1" i="0" u="none" strike="noStrike" kern="1200" cap="none" spc="0" normalizeH="0" baseline="0" noProof="0" dirty="0">
                <a:ln>
                  <a:noFill/>
                </a:ln>
                <a:solidFill>
                  <a:schemeClr val="dk1"/>
                </a:solidFill>
                <a:effectLst/>
                <a:uLnTx/>
                <a:uFillTx/>
                <a:ea typeface="+mn-lt"/>
                <a:cs typeface="+mn-lt"/>
              </a:rPr>
              <a:t>）又名三酰甘油（甘油三酯）、中性脂肪和真脂。构成脂肪的基本物质是脂肪酸</a:t>
            </a:r>
            <a:endParaRPr kumimoji="0" lang="zh-CN" altLang="en-US" sz="1800" b="1" i="0" u="none" strike="noStrike" kern="1200" cap="none" spc="0" normalizeH="0" baseline="0" noProof="0" dirty="0">
              <a:ln>
                <a:noFill/>
              </a:ln>
              <a:solidFill>
                <a:schemeClr val="tx1"/>
              </a:solidFill>
              <a:effectLst/>
              <a:uLnTx/>
              <a:uFillTx/>
              <a:ea typeface="+mn-lt"/>
              <a:cs typeface="+mn-lt"/>
            </a:endParaRPr>
          </a:p>
        </p:txBody>
      </p:sp>
      <p:sp>
        <p:nvSpPr>
          <p:cNvPr id="6" name="TextBox 5"/>
          <p:cNvSpPr txBox="1"/>
          <p:nvPr/>
        </p:nvSpPr>
        <p:spPr>
          <a:xfrm>
            <a:off x="1488017" y="1221317"/>
            <a:ext cx="1402080" cy="583565"/>
          </a:xfrm>
          <a:prstGeom prst="rect">
            <a:avLst/>
          </a:prstGeom>
          <a:solidFill>
            <a:srgbClr val="CCFFCC"/>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蛋白质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22" name="TextBox 21"/>
          <p:cNvSpPr txBox="1"/>
          <p:nvPr/>
        </p:nvSpPr>
        <p:spPr>
          <a:xfrm>
            <a:off x="1200151" y="4585971"/>
            <a:ext cx="1325880" cy="3683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FF66"/>
                </a:solidFill>
                <a:effectLst/>
                <a:uLnTx/>
                <a:uFillTx/>
                <a:latin typeface="+mn-ea"/>
                <a:ea typeface="+mn-ea"/>
                <a:cs typeface="+mn-cs"/>
              </a:rPr>
              <a:t>必需氨基酸</a:t>
            </a:r>
            <a:endParaRPr kumimoji="0" lang="zh-CN" altLang="en-US" sz="1800" b="1" i="0" u="none" strike="noStrike" kern="1200" cap="none" spc="0" normalizeH="0" baseline="0" noProof="0" dirty="0">
              <a:ln>
                <a:noFill/>
              </a:ln>
              <a:solidFill>
                <a:srgbClr val="FFFF66"/>
              </a:solidFill>
              <a:effectLst/>
              <a:uLnTx/>
              <a:uFillTx/>
              <a:latin typeface="+mn-ea"/>
              <a:ea typeface="+mn-ea"/>
              <a:cs typeface="+mn-cs"/>
            </a:endParaRPr>
          </a:p>
        </p:txBody>
      </p:sp>
      <p:sp>
        <p:nvSpPr>
          <p:cNvPr id="23" name="TextBox 22"/>
          <p:cNvSpPr txBox="1"/>
          <p:nvPr/>
        </p:nvSpPr>
        <p:spPr>
          <a:xfrm>
            <a:off x="7440084" y="4585971"/>
            <a:ext cx="1554480" cy="3683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FF66"/>
                </a:solidFill>
                <a:effectLst/>
                <a:uLnTx/>
                <a:uFillTx/>
                <a:latin typeface="+mn-ea"/>
                <a:ea typeface="+mn-ea"/>
                <a:cs typeface="+mn-cs"/>
              </a:rPr>
              <a:t>非必需氨基酸</a:t>
            </a:r>
            <a:endParaRPr kumimoji="0" lang="zh-CN" altLang="en-US" sz="1800" b="1" i="0" u="none" strike="noStrike" kern="1200" cap="none" spc="0" normalizeH="0" baseline="0" noProof="0" dirty="0">
              <a:ln>
                <a:noFill/>
              </a:ln>
              <a:solidFill>
                <a:srgbClr val="FFFF66"/>
              </a:solidFill>
              <a:effectLst/>
              <a:uLnTx/>
              <a:uFillTx/>
              <a:latin typeface="+mn-ea"/>
              <a:ea typeface="+mn-ea"/>
              <a:cs typeface="+mn-cs"/>
            </a:endParaRPr>
          </a:p>
        </p:txBody>
      </p:sp>
      <p:sp>
        <p:nvSpPr>
          <p:cNvPr id="29" name="TextBox 28"/>
          <p:cNvSpPr txBox="1"/>
          <p:nvPr/>
        </p:nvSpPr>
        <p:spPr>
          <a:xfrm>
            <a:off x="1295400" y="5161704"/>
            <a:ext cx="1097280" cy="36830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食物供给</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0" name="TextBox 29"/>
          <p:cNvSpPr txBox="1"/>
          <p:nvPr/>
        </p:nvSpPr>
        <p:spPr>
          <a:xfrm>
            <a:off x="7777057" y="5161704"/>
            <a:ext cx="1097280" cy="36830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体内合成</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1" name="TextBox 30"/>
          <p:cNvSpPr txBox="1"/>
          <p:nvPr/>
        </p:nvSpPr>
        <p:spPr>
          <a:xfrm>
            <a:off x="2927351" y="1221317"/>
            <a:ext cx="995680" cy="583565"/>
          </a:xfrm>
          <a:prstGeom prst="rect">
            <a:avLst/>
          </a:prstGeom>
          <a:solidFill>
            <a:schemeClr val="accent5">
              <a:lumMod val="60000"/>
              <a:lumOff val="40000"/>
            </a:schemeClr>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脂肪</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5" name="TextBox 34"/>
          <p:cNvSpPr txBox="1"/>
          <p:nvPr/>
        </p:nvSpPr>
        <p:spPr>
          <a:xfrm>
            <a:off x="1007533" y="4534323"/>
            <a:ext cx="1325880" cy="3683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饱和脂肪酸</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7" name="TextBox 36"/>
          <p:cNvSpPr txBox="1"/>
          <p:nvPr/>
        </p:nvSpPr>
        <p:spPr>
          <a:xfrm>
            <a:off x="7247467" y="4534323"/>
            <a:ext cx="1554480" cy="3683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不饱和脂肪酸</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8" name="TextBox 37"/>
          <p:cNvSpPr txBox="1"/>
          <p:nvPr/>
        </p:nvSpPr>
        <p:spPr>
          <a:xfrm>
            <a:off x="3983567" y="1221317"/>
            <a:ext cx="995680" cy="583565"/>
          </a:xfrm>
          <a:prstGeom prst="rect">
            <a:avLst/>
          </a:prstGeom>
          <a:solidFill>
            <a:srgbClr val="CC99FF"/>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糖类</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0" name="TextBox 39"/>
          <p:cNvSpPr txBox="1"/>
          <p:nvPr/>
        </p:nvSpPr>
        <p:spPr>
          <a:xfrm>
            <a:off x="5039784" y="1221317"/>
            <a:ext cx="1402080" cy="583565"/>
          </a:xfrm>
          <a:prstGeom prst="rect">
            <a:avLst/>
          </a:prstGeom>
          <a:solidFill>
            <a:srgbClr val="FF9966"/>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维生素</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1" name="TextBox 40"/>
          <p:cNvSpPr txBox="1"/>
          <p:nvPr/>
        </p:nvSpPr>
        <p:spPr>
          <a:xfrm>
            <a:off x="6479117" y="1221317"/>
            <a:ext cx="1402080" cy="583565"/>
          </a:xfrm>
          <a:prstGeom prst="rect">
            <a:avLst/>
          </a:prstGeom>
          <a:solidFill>
            <a:srgbClr val="99FF99"/>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矿物质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2" name="TextBox 41"/>
          <p:cNvSpPr txBox="1"/>
          <p:nvPr/>
        </p:nvSpPr>
        <p:spPr>
          <a:xfrm>
            <a:off x="8591551" y="1221317"/>
            <a:ext cx="1808480" cy="583565"/>
          </a:xfrm>
          <a:prstGeom prst="rect">
            <a:avLst/>
          </a:prstGeom>
          <a:solidFill>
            <a:srgbClr val="FFFF99"/>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食物纤维</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3" name="TextBox 42"/>
          <p:cNvSpPr txBox="1"/>
          <p:nvPr/>
        </p:nvSpPr>
        <p:spPr>
          <a:xfrm>
            <a:off x="7920567" y="1221317"/>
            <a:ext cx="589280" cy="5835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水</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cxnSp>
        <p:nvCxnSpPr>
          <p:cNvPr id="47" name="直接连接符 46"/>
          <p:cNvCxnSpPr/>
          <p:nvPr/>
        </p:nvCxnSpPr>
        <p:spPr>
          <a:xfrm>
            <a:off x="2256367" y="1892300"/>
            <a:ext cx="0" cy="575733"/>
          </a:xfrm>
          <a:prstGeom prst="line">
            <a:avLst/>
          </a:prstGeom>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4656667" y="4580467"/>
            <a:ext cx="868680" cy="368300"/>
          </a:xfrm>
          <a:prstGeom prst="rect">
            <a:avLst/>
          </a:prstGeom>
          <a:solidFill>
            <a:srgbClr val="CC99FF"/>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单糖类</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4" name="TextBox 23"/>
          <p:cNvSpPr txBox="1"/>
          <p:nvPr/>
        </p:nvSpPr>
        <p:spPr>
          <a:xfrm>
            <a:off x="7344833" y="4580467"/>
            <a:ext cx="868680" cy="368300"/>
          </a:xfrm>
          <a:prstGeom prst="rect">
            <a:avLst/>
          </a:prstGeom>
          <a:solidFill>
            <a:srgbClr val="CC99FF"/>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双糖类</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5" name="TextBox 24"/>
          <p:cNvSpPr txBox="1"/>
          <p:nvPr/>
        </p:nvSpPr>
        <p:spPr>
          <a:xfrm>
            <a:off x="1678517" y="4580467"/>
            <a:ext cx="868680" cy="368300"/>
          </a:xfrm>
          <a:prstGeom prst="rect">
            <a:avLst/>
          </a:prstGeom>
          <a:solidFill>
            <a:srgbClr val="CC99FF"/>
          </a:solidFill>
        </p:spPr>
        <p:style>
          <a:lnRef idx="1">
            <a:schemeClr val="accent2"/>
          </a:lnRef>
          <a:fillRef idx="2">
            <a:schemeClr val="accent2"/>
          </a:fillRef>
          <a:effectRef idx="1">
            <a:schemeClr val="accent2"/>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多糖类</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39" name="TextBox 38"/>
          <p:cNvSpPr txBox="1"/>
          <p:nvPr/>
        </p:nvSpPr>
        <p:spPr>
          <a:xfrm>
            <a:off x="3983355" y="3910965"/>
            <a:ext cx="3362325" cy="368300"/>
          </a:xfrm>
          <a:prstGeom prst="rect">
            <a:avLst/>
          </a:prstGeom>
          <a:solidFill>
            <a:srgbClr val="0070C0"/>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rgbClr val="FFFF99"/>
                </a:solidFill>
                <a:effectLst/>
                <a:uLnTx/>
                <a:uFillTx/>
                <a:latin typeface="+mn-ea"/>
                <a:ea typeface="+mn-ea"/>
                <a:cs typeface="+mn-cs"/>
              </a:rPr>
              <a:t>2000</a:t>
            </a:r>
            <a:r>
              <a:rPr kumimoji="0" lang="zh-CN" altLang="zh-CN" sz="1800" b="1" i="0" u="none" strike="noStrike" kern="1200" cap="none" spc="0" normalizeH="0" baseline="0" noProof="0" dirty="0">
                <a:ln>
                  <a:noFill/>
                </a:ln>
                <a:solidFill>
                  <a:srgbClr val="FFFF99"/>
                </a:solidFill>
                <a:effectLst/>
                <a:uLnTx/>
                <a:uFillTx/>
                <a:latin typeface="+mn-ea"/>
                <a:ea typeface="+mn-ea"/>
                <a:cs typeface="+mn-cs"/>
              </a:rPr>
              <a:t>～</a:t>
            </a:r>
            <a:r>
              <a:rPr kumimoji="0" lang="en-US" altLang="zh-CN" sz="1800" b="1" i="0" u="none" strike="noStrike" kern="1200" cap="none" spc="0" normalizeH="0" baseline="0" noProof="0" dirty="0">
                <a:ln>
                  <a:noFill/>
                </a:ln>
                <a:solidFill>
                  <a:srgbClr val="FFFF99"/>
                </a:solidFill>
                <a:effectLst/>
                <a:uLnTx/>
                <a:uFillTx/>
                <a:latin typeface="+mn-ea"/>
                <a:ea typeface="+mn-ea"/>
                <a:cs typeface="+mn-cs"/>
              </a:rPr>
              <a:t>2500mL/</a:t>
            </a:r>
            <a:r>
              <a:rPr kumimoji="0" lang="zh-CN" altLang="zh-CN" sz="1800" b="1" i="0" u="none" strike="noStrike" kern="1200" cap="none" spc="0" normalizeH="0" baseline="0" noProof="0" dirty="0">
                <a:ln>
                  <a:noFill/>
                </a:ln>
                <a:solidFill>
                  <a:srgbClr val="FFFF99"/>
                </a:solidFill>
                <a:effectLst/>
                <a:uLnTx/>
                <a:uFillTx/>
                <a:latin typeface="+mn-ea"/>
                <a:ea typeface="+mn-ea"/>
                <a:cs typeface="+mn-cs"/>
              </a:rPr>
              <a:t>天</a:t>
            </a:r>
            <a:endParaRPr kumimoji="0" lang="zh-CN" altLang="en-US" sz="1800" b="1" i="0" u="none" strike="noStrike" kern="1200" cap="none" spc="0" normalizeH="0" baseline="0" noProof="0" dirty="0">
              <a:ln>
                <a:noFill/>
              </a:ln>
              <a:solidFill>
                <a:srgbClr val="FFFF99"/>
              </a:solidFill>
              <a:effectLst/>
              <a:uLnTx/>
              <a:uFillTx/>
              <a:latin typeface="+mn-ea"/>
              <a:ea typeface="+mn-ea"/>
              <a:cs typeface="+mn-cs"/>
            </a:endParaRPr>
          </a:p>
        </p:txBody>
      </p:sp>
      <p:cxnSp>
        <p:nvCxnSpPr>
          <p:cNvPr id="48" name="直接连接符 47"/>
          <p:cNvCxnSpPr/>
          <p:nvPr/>
        </p:nvCxnSpPr>
        <p:spPr>
          <a:xfrm flipH="1">
            <a:off x="2256367" y="3432387"/>
            <a:ext cx="1631951" cy="1153584"/>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直接连接符 49"/>
          <p:cNvCxnSpPr/>
          <p:nvPr/>
        </p:nvCxnSpPr>
        <p:spPr>
          <a:xfrm>
            <a:off x="7247467" y="3432387"/>
            <a:ext cx="1441451" cy="1153584"/>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直接连接符 53"/>
          <p:cNvCxnSpPr/>
          <p:nvPr/>
        </p:nvCxnSpPr>
        <p:spPr>
          <a:xfrm>
            <a:off x="3407833" y="1892300"/>
            <a:ext cx="0" cy="673100"/>
          </a:xfrm>
          <a:prstGeom prst="line">
            <a:avLst/>
          </a:prstGeom>
        </p:spPr>
        <p:style>
          <a:lnRef idx="2">
            <a:schemeClr val="accent5"/>
          </a:lnRef>
          <a:fillRef idx="0">
            <a:schemeClr val="accent5"/>
          </a:fillRef>
          <a:effectRef idx="1">
            <a:schemeClr val="accent5"/>
          </a:effectRef>
          <a:fontRef idx="minor">
            <a:schemeClr val="tx1"/>
          </a:fontRef>
        </p:style>
      </p:cxnSp>
      <p:cxnSp>
        <p:nvCxnSpPr>
          <p:cNvPr id="56" name="直接连接符 55"/>
          <p:cNvCxnSpPr/>
          <p:nvPr/>
        </p:nvCxnSpPr>
        <p:spPr>
          <a:xfrm>
            <a:off x="1968500" y="3573357"/>
            <a:ext cx="0" cy="960967"/>
          </a:xfrm>
          <a:prstGeom prst="line">
            <a:avLst/>
          </a:prstGeom>
        </p:spPr>
        <p:style>
          <a:lnRef idx="2">
            <a:schemeClr val="accent5"/>
          </a:lnRef>
          <a:fillRef idx="0">
            <a:schemeClr val="accent5"/>
          </a:fillRef>
          <a:effectRef idx="1">
            <a:schemeClr val="accent5"/>
          </a:effectRef>
          <a:fontRef idx="minor">
            <a:schemeClr val="tx1"/>
          </a:fontRef>
        </p:style>
      </p:cxnSp>
      <p:cxnSp>
        <p:nvCxnSpPr>
          <p:cNvPr id="57" name="直接连接符 56"/>
          <p:cNvCxnSpPr/>
          <p:nvPr/>
        </p:nvCxnSpPr>
        <p:spPr>
          <a:xfrm>
            <a:off x="8591551" y="3573357"/>
            <a:ext cx="0" cy="960967"/>
          </a:xfrm>
          <a:prstGeom prst="line">
            <a:avLst/>
          </a:prstGeom>
        </p:spPr>
        <p:style>
          <a:lnRef idx="2">
            <a:schemeClr val="accent5"/>
          </a:lnRef>
          <a:fillRef idx="0">
            <a:schemeClr val="accent5"/>
          </a:fillRef>
          <a:effectRef idx="1">
            <a:schemeClr val="accent5"/>
          </a:effectRef>
          <a:fontRef idx="minor">
            <a:schemeClr val="tx1"/>
          </a:fontRef>
        </p:style>
      </p:cxnSp>
      <p:cxnSp>
        <p:nvCxnSpPr>
          <p:cNvPr id="59" name="直接连接符 58"/>
          <p:cNvCxnSpPr/>
          <p:nvPr/>
        </p:nvCxnSpPr>
        <p:spPr>
          <a:xfrm>
            <a:off x="4559300" y="1892300"/>
            <a:ext cx="0" cy="673100"/>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直接连接符 60"/>
          <p:cNvCxnSpPr/>
          <p:nvPr/>
        </p:nvCxnSpPr>
        <p:spPr>
          <a:xfrm>
            <a:off x="2446867" y="3716867"/>
            <a:ext cx="0" cy="863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直接连接符 61"/>
          <p:cNvCxnSpPr/>
          <p:nvPr/>
        </p:nvCxnSpPr>
        <p:spPr>
          <a:xfrm>
            <a:off x="5327651" y="3716867"/>
            <a:ext cx="0" cy="863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63" name="直接连接符 62"/>
          <p:cNvCxnSpPr/>
          <p:nvPr/>
        </p:nvCxnSpPr>
        <p:spPr>
          <a:xfrm>
            <a:off x="8015817" y="3716867"/>
            <a:ext cx="0" cy="863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直接连接符 65"/>
          <p:cNvCxnSpPr/>
          <p:nvPr/>
        </p:nvCxnSpPr>
        <p:spPr>
          <a:xfrm>
            <a:off x="5712884" y="1892300"/>
            <a:ext cx="0" cy="768351"/>
          </a:xfrm>
          <a:prstGeom prst="line">
            <a:avLst/>
          </a:prstGeom>
        </p:spPr>
        <p:style>
          <a:lnRef idx="2">
            <a:schemeClr val="accent6"/>
          </a:lnRef>
          <a:fillRef idx="0">
            <a:schemeClr val="accent6"/>
          </a:fillRef>
          <a:effectRef idx="1">
            <a:schemeClr val="accent6"/>
          </a:effectRef>
          <a:fontRef idx="minor">
            <a:schemeClr val="tx1"/>
          </a:fontRef>
        </p:style>
      </p:cxnSp>
      <p:cxnSp>
        <p:nvCxnSpPr>
          <p:cNvPr id="68" name="直接连接符 67"/>
          <p:cNvCxnSpPr/>
          <p:nvPr/>
        </p:nvCxnSpPr>
        <p:spPr>
          <a:xfrm flipH="1">
            <a:off x="2063751" y="4292600"/>
            <a:ext cx="1390651" cy="1153584"/>
          </a:xfrm>
          <a:prstGeom prst="line">
            <a:avLst/>
          </a:prstGeom>
        </p:spPr>
        <p:style>
          <a:lnRef idx="2">
            <a:schemeClr val="accent6"/>
          </a:lnRef>
          <a:fillRef idx="0">
            <a:schemeClr val="accent6"/>
          </a:fillRef>
          <a:effectRef idx="1">
            <a:schemeClr val="accent6"/>
          </a:effectRef>
          <a:fontRef idx="minor">
            <a:schemeClr val="tx1"/>
          </a:fontRef>
        </p:style>
      </p:cxnSp>
      <p:cxnSp>
        <p:nvCxnSpPr>
          <p:cNvPr id="70" name="直接连接符 69"/>
          <p:cNvCxnSpPr/>
          <p:nvPr/>
        </p:nvCxnSpPr>
        <p:spPr>
          <a:xfrm>
            <a:off x="7440084" y="4292600"/>
            <a:ext cx="1248833" cy="1248833"/>
          </a:xfrm>
          <a:prstGeom prst="line">
            <a:avLst/>
          </a:prstGeom>
        </p:spPr>
        <p:style>
          <a:lnRef idx="2">
            <a:schemeClr val="accent6"/>
          </a:lnRef>
          <a:fillRef idx="0">
            <a:schemeClr val="accent6"/>
          </a:fillRef>
          <a:effectRef idx="1">
            <a:schemeClr val="accent6"/>
          </a:effectRef>
          <a:fontRef idx="minor">
            <a:schemeClr val="tx1"/>
          </a:fontRef>
        </p:style>
      </p:cxnSp>
      <p:cxnSp>
        <p:nvCxnSpPr>
          <p:cNvPr id="72" name="直接连接符 71"/>
          <p:cNvCxnSpPr/>
          <p:nvPr/>
        </p:nvCxnSpPr>
        <p:spPr>
          <a:xfrm>
            <a:off x="7247467" y="1892300"/>
            <a:ext cx="0" cy="768351"/>
          </a:xfrm>
          <a:prstGeom prst="line">
            <a:avLst/>
          </a:prstGeom>
        </p:spPr>
        <p:style>
          <a:lnRef idx="2">
            <a:schemeClr val="accent4"/>
          </a:lnRef>
          <a:fillRef idx="0">
            <a:schemeClr val="accent4"/>
          </a:fillRef>
          <a:effectRef idx="1">
            <a:schemeClr val="accent4"/>
          </a:effectRef>
          <a:fontRef idx="minor">
            <a:schemeClr val="tx1"/>
          </a:fontRef>
        </p:style>
      </p:cxnSp>
      <p:sp>
        <p:nvSpPr>
          <p:cNvPr id="74" name="左大括号 73"/>
          <p:cNvSpPr/>
          <p:nvPr/>
        </p:nvSpPr>
        <p:spPr>
          <a:xfrm rot="5400000">
            <a:off x="4848225" y="2756959"/>
            <a:ext cx="1056217" cy="4127500"/>
          </a:xfrm>
          <a:prstGeom prst="leftBrace">
            <a:avLst/>
          </a:prstGeom>
        </p:spPr>
        <p:style>
          <a:lnRef idx="2">
            <a:schemeClr val="accent4"/>
          </a:lnRef>
          <a:fillRef idx="0">
            <a:schemeClr val="accent4"/>
          </a:fillRef>
          <a:effectRef idx="1">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tx1"/>
              </a:solidFill>
              <a:effectLst/>
              <a:uLnTx/>
              <a:uFillTx/>
              <a:latin typeface="+mn-lt"/>
              <a:ea typeface="+mn-ea"/>
              <a:cs typeface="+mn-cs"/>
            </a:endParaRPr>
          </a:p>
        </p:txBody>
      </p:sp>
      <p:cxnSp>
        <p:nvCxnSpPr>
          <p:cNvPr id="76" name="直接连接符 75"/>
          <p:cNvCxnSpPr/>
          <p:nvPr/>
        </p:nvCxnSpPr>
        <p:spPr>
          <a:xfrm>
            <a:off x="8303684" y="1892300"/>
            <a:ext cx="0" cy="863600"/>
          </a:xfrm>
          <a:prstGeom prst="line">
            <a:avLst/>
          </a:prstGeom>
        </p:spPr>
        <p:style>
          <a:lnRef idx="2">
            <a:schemeClr val="accent5"/>
          </a:lnRef>
          <a:fillRef idx="0">
            <a:schemeClr val="accent5"/>
          </a:fillRef>
          <a:effectRef idx="1">
            <a:schemeClr val="accent5"/>
          </a:effectRef>
          <a:fontRef idx="minor">
            <a:schemeClr val="tx1"/>
          </a:fontRef>
        </p:style>
      </p:cxnSp>
      <p:cxnSp>
        <p:nvCxnSpPr>
          <p:cNvPr id="78" name="直接连接符 77"/>
          <p:cNvCxnSpPr/>
          <p:nvPr/>
        </p:nvCxnSpPr>
        <p:spPr>
          <a:xfrm>
            <a:off x="9552517" y="1892300"/>
            <a:ext cx="0" cy="673100"/>
          </a:xfrm>
          <a:prstGeom prst="line">
            <a:avLst/>
          </a:prstGeom>
        </p:spPr>
        <p:style>
          <a:lnRef idx="2">
            <a:schemeClr val="dk1"/>
          </a:lnRef>
          <a:fillRef idx="0">
            <a:schemeClr val="dk1"/>
          </a:fillRef>
          <a:effectRef idx="1">
            <a:schemeClr val="dk1"/>
          </a:effectRef>
          <a:fontRef idx="minor">
            <a:schemeClr val="tx1"/>
          </a:fontRef>
        </p:style>
      </p:cxnSp>
      <p:sp>
        <p:nvSpPr>
          <p:cNvPr id="2"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一、营养素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2" name="TextBox 31"/>
          <p:cNvSpPr txBox="1"/>
          <p:nvPr/>
        </p:nvSpPr>
        <p:spPr>
          <a:xfrm>
            <a:off x="1390650" y="2660650"/>
            <a:ext cx="8868410" cy="922020"/>
          </a:xfrm>
          <a:prstGeom prst="rect">
            <a:avLst/>
          </a:prstGeom>
          <a:solidFill>
            <a:srgbClr val="99FF99"/>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dk1"/>
                </a:solidFill>
                <a:effectLst/>
                <a:uLnTx/>
                <a:uFillTx/>
                <a:latin typeface="+mn-ea"/>
                <a:ea typeface="+mn-ea"/>
                <a:cs typeface="+mn-cs"/>
              </a:rPr>
              <a:t>矿物质（</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mineral</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）是一种无机元素，这些无机元素构成人体组织和维持正常生理功能，约占人体重量的</a:t>
            </a:r>
            <a:r>
              <a:rPr kumimoji="0" lang="en-US" altLang="zh-CN" sz="1800" b="1" i="0" u="none" strike="noStrike" kern="1200" cap="none" spc="0" normalizeH="0" baseline="0" noProof="0" dirty="0">
                <a:ln>
                  <a:noFill/>
                </a:ln>
                <a:solidFill>
                  <a:schemeClr val="dk1"/>
                </a:solidFill>
                <a:effectLst/>
                <a:uLnTx/>
                <a:uFillTx/>
                <a:latin typeface="+mn-ea"/>
                <a:ea typeface="+mn-ea"/>
                <a:cs typeface="+mn-cs"/>
              </a:rPr>
              <a:t>5%</a:t>
            </a:r>
            <a:r>
              <a:rPr kumimoji="0" lang="zh-CN" altLang="zh-CN" sz="1800" b="1" i="0" u="none" strike="noStrike" kern="1200" cap="none" spc="0" normalizeH="0" baseline="0" noProof="0" dirty="0">
                <a:ln>
                  <a:noFill/>
                </a:ln>
                <a:solidFill>
                  <a:schemeClr val="dk1"/>
                </a:solidFill>
                <a:effectLst/>
                <a:uLnTx/>
                <a:uFillTx/>
                <a:latin typeface="+mn-ea"/>
                <a:ea typeface="+mn-ea"/>
                <a:cs typeface="+mn-cs"/>
              </a:rPr>
              <a:t>。</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6" name="TextBox 25"/>
          <p:cNvSpPr txBox="1"/>
          <p:nvPr/>
        </p:nvSpPr>
        <p:spPr>
          <a:xfrm>
            <a:off x="1390650" y="2660650"/>
            <a:ext cx="8868410" cy="922020"/>
          </a:xfrm>
          <a:prstGeom prst="rect">
            <a:avLst/>
          </a:prstGeom>
          <a:solidFill>
            <a:srgbClr val="FF9966"/>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维生素（</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vitamin</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）是人体代谢中不可缺的有机化合物，大部分体内不能合成或合成量不足，必须从食物中摄取。</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20" name="TextBox 19"/>
          <p:cNvSpPr txBox="1"/>
          <p:nvPr/>
        </p:nvSpPr>
        <p:spPr>
          <a:xfrm>
            <a:off x="1007745" y="2565400"/>
            <a:ext cx="9246870" cy="922020"/>
          </a:xfrm>
          <a:prstGeom prst="rect">
            <a:avLst/>
          </a:prstGeom>
          <a:solidFill>
            <a:srgbClr val="CC99FF"/>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mn-ea"/>
                <a:ea typeface="+mn-ea"/>
                <a:cs typeface="+mn-cs"/>
              </a:rPr>
              <a:t>糖类（</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carbohydrate</a:t>
            </a:r>
            <a:r>
              <a:rPr kumimoji="0" lang="zh-CN" altLang="zh-CN" sz="1800" b="1" i="0" u="none" strike="noStrike" kern="1200" cap="none" spc="0" normalizeH="0" baseline="0" noProof="0" dirty="0">
                <a:ln>
                  <a:noFill/>
                </a:ln>
                <a:solidFill>
                  <a:schemeClr val="tx1"/>
                </a:solidFill>
                <a:effectLst/>
                <a:uLnTx/>
                <a:uFillTx/>
                <a:latin typeface="+mn-ea"/>
                <a:ea typeface="+mn-ea"/>
                <a:cs typeface="+mn-cs"/>
              </a:rPr>
              <a:t>）在人体内经过消化转变为葡萄糖而被吸收，是人饮食中主要的热量来源。</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par>
                                <p:cTn id="8" presetID="8" presetClass="entr" presetSubtype="16"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diamond(in)">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amond(in)">
                                      <p:cBhvr>
                                        <p:cTn id="15" dur="1000"/>
                                        <p:tgtEl>
                                          <p:spTgt spid="22"/>
                                        </p:tgtEl>
                                      </p:cBhvr>
                                    </p:animEffect>
                                  </p:childTnLst>
                                </p:cTn>
                              </p:par>
                              <p:par>
                                <p:cTn id="16" presetID="5" presetClass="entr" presetSubtype="10" fill="hold"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checkerboard(across)">
                                      <p:cBhvr>
                                        <p:cTn id="18" dur="500"/>
                                        <p:tgtEl>
                                          <p:spTgt spid="48"/>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diamond(in)">
                                      <p:cBhvr>
                                        <p:cTn id="23" dur="1000"/>
                                        <p:tgtEl>
                                          <p:spTgt spid="23"/>
                                        </p:tgtEl>
                                      </p:cBhvr>
                                    </p:animEffect>
                                  </p:childTnLst>
                                </p:cTn>
                              </p:par>
                              <p:par>
                                <p:cTn id="24" presetID="5" presetClass="entr" presetSubtype="1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checkerboard(across)">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checkerboard(across)">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checkerboard(across)">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47"/>
                                        </p:tgtEl>
                                        <p:attrNameLst>
                                          <p:attrName>ppt_x</p:attrName>
                                        </p:attrNameLst>
                                      </p:cBhvr>
                                      <p:tavLst>
                                        <p:tav tm="0">
                                          <p:val>
                                            <p:strVal val="ppt_x"/>
                                          </p:val>
                                        </p:tav>
                                        <p:tav tm="100000">
                                          <p:val>
                                            <p:strVal val="ppt_x"/>
                                          </p:val>
                                        </p:tav>
                                      </p:tavLst>
                                    </p:anim>
                                    <p:anim calcmode="lin" valueType="num">
                                      <p:cBhvr additive="base">
                                        <p:cTn id="41" dur="500"/>
                                        <p:tgtEl>
                                          <p:spTgt spid="47"/>
                                        </p:tgtEl>
                                        <p:attrNameLst>
                                          <p:attrName>ppt_y</p:attrName>
                                        </p:attrNameLst>
                                      </p:cBhvr>
                                      <p:tavLst>
                                        <p:tav tm="0">
                                          <p:val>
                                            <p:strVal val="ppt_y"/>
                                          </p:val>
                                        </p:tav>
                                        <p:tav tm="100000">
                                          <p:val>
                                            <p:strVal val="1+ppt_h/2"/>
                                          </p:val>
                                        </p:tav>
                                      </p:tavLst>
                                    </p:anim>
                                    <p:set>
                                      <p:cBhvr>
                                        <p:cTn id="42" dur="1" fill="hold">
                                          <p:stCondLst>
                                            <p:cond delay="499"/>
                                          </p:stCondLst>
                                        </p:cTn>
                                        <p:tgtEl>
                                          <p:spTgt spid="47"/>
                                        </p:tgtEl>
                                        <p:attrNameLst>
                                          <p:attrName>style.visibility</p:attrName>
                                        </p:attrNameLst>
                                      </p:cBhvr>
                                      <p:to>
                                        <p:strVal val="hidden"/>
                                      </p:to>
                                    </p:set>
                                  </p:childTnLst>
                                </p:cTn>
                              </p:par>
                              <p:par>
                                <p:cTn id="43" presetID="2" presetClass="exit" presetSubtype="4" fill="hold" grpId="1" nodeType="withEffect">
                                  <p:stCondLst>
                                    <p:cond delay="0"/>
                                  </p:stCondLst>
                                  <p:childTnLst>
                                    <p:anim calcmode="lin" valueType="num">
                                      <p:cBhvr additive="base">
                                        <p:cTn id="44" dur="500"/>
                                        <p:tgtEl>
                                          <p:spTgt spid="17"/>
                                        </p:tgtEl>
                                        <p:attrNameLst>
                                          <p:attrName>ppt_x</p:attrName>
                                        </p:attrNameLst>
                                      </p:cBhvr>
                                      <p:tavLst>
                                        <p:tav tm="0">
                                          <p:val>
                                            <p:strVal val="ppt_x"/>
                                          </p:val>
                                        </p:tav>
                                        <p:tav tm="100000">
                                          <p:val>
                                            <p:strVal val="ppt_x"/>
                                          </p:val>
                                        </p:tav>
                                      </p:tavLst>
                                    </p:anim>
                                    <p:anim calcmode="lin" valueType="num">
                                      <p:cBhvr additive="base">
                                        <p:cTn id="45" dur="500"/>
                                        <p:tgtEl>
                                          <p:spTgt spid="17"/>
                                        </p:tgtEl>
                                        <p:attrNameLst>
                                          <p:attrName>ppt_y</p:attrName>
                                        </p:attrNameLst>
                                      </p:cBhvr>
                                      <p:tavLst>
                                        <p:tav tm="0">
                                          <p:val>
                                            <p:strVal val="ppt_y"/>
                                          </p:val>
                                        </p:tav>
                                        <p:tav tm="100000">
                                          <p:val>
                                            <p:strVal val="1+ppt_h/2"/>
                                          </p:val>
                                        </p:tav>
                                      </p:tavLst>
                                    </p:anim>
                                    <p:set>
                                      <p:cBhvr>
                                        <p:cTn id="46" dur="1" fill="hold">
                                          <p:stCondLst>
                                            <p:cond delay="499"/>
                                          </p:stCondLst>
                                        </p:cTn>
                                        <p:tgtEl>
                                          <p:spTgt spid="17"/>
                                        </p:tgtEl>
                                        <p:attrNameLst>
                                          <p:attrName>style.visibility</p:attrName>
                                        </p:attrNameLst>
                                      </p:cBhvr>
                                      <p:to>
                                        <p:strVal val="hidden"/>
                                      </p:to>
                                    </p:set>
                                  </p:childTnLst>
                                </p:cTn>
                              </p:par>
                              <p:par>
                                <p:cTn id="47" presetID="2" presetClass="exit" presetSubtype="4" fill="hold" nodeType="withEffect">
                                  <p:stCondLst>
                                    <p:cond delay="0"/>
                                  </p:stCondLst>
                                  <p:childTnLst>
                                    <p:anim calcmode="lin" valueType="num">
                                      <p:cBhvr additive="base">
                                        <p:cTn id="48" dur="500"/>
                                        <p:tgtEl>
                                          <p:spTgt spid="48"/>
                                        </p:tgtEl>
                                        <p:attrNameLst>
                                          <p:attrName>ppt_x</p:attrName>
                                        </p:attrNameLst>
                                      </p:cBhvr>
                                      <p:tavLst>
                                        <p:tav tm="0">
                                          <p:val>
                                            <p:strVal val="ppt_x"/>
                                          </p:val>
                                        </p:tav>
                                        <p:tav tm="100000">
                                          <p:val>
                                            <p:strVal val="ppt_x"/>
                                          </p:val>
                                        </p:tav>
                                      </p:tavLst>
                                    </p:anim>
                                    <p:anim calcmode="lin" valueType="num">
                                      <p:cBhvr additive="base">
                                        <p:cTn id="49" dur="500"/>
                                        <p:tgtEl>
                                          <p:spTgt spid="48"/>
                                        </p:tgtEl>
                                        <p:attrNameLst>
                                          <p:attrName>ppt_y</p:attrName>
                                        </p:attrNameLst>
                                      </p:cBhvr>
                                      <p:tavLst>
                                        <p:tav tm="0">
                                          <p:val>
                                            <p:strVal val="ppt_y"/>
                                          </p:val>
                                        </p:tav>
                                        <p:tav tm="100000">
                                          <p:val>
                                            <p:strVal val="1+ppt_h/2"/>
                                          </p:val>
                                        </p:tav>
                                      </p:tavLst>
                                    </p:anim>
                                    <p:set>
                                      <p:cBhvr>
                                        <p:cTn id="50" dur="1" fill="hold">
                                          <p:stCondLst>
                                            <p:cond delay="499"/>
                                          </p:stCondLst>
                                        </p:cTn>
                                        <p:tgtEl>
                                          <p:spTgt spid="48"/>
                                        </p:tgtEl>
                                        <p:attrNameLst>
                                          <p:attrName>style.visibility</p:attrName>
                                        </p:attrNameLst>
                                      </p:cBhvr>
                                      <p:to>
                                        <p:strVal val="hidden"/>
                                      </p:to>
                                    </p:set>
                                  </p:childTnLst>
                                </p:cTn>
                              </p:par>
                              <p:par>
                                <p:cTn id="51" presetID="2" presetClass="exit" presetSubtype="4" fill="hold" nodeType="withEffect">
                                  <p:stCondLst>
                                    <p:cond delay="0"/>
                                  </p:stCondLst>
                                  <p:childTnLst>
                                    <p:anim calcmode="lin" valueType="num">
                                      <p:cBhvr additive="base">
                                        <p:cTn id="52" dur="500"/>
                                        <p:tgtEl>
                                          <p:spTgt spid="50"/>
                                        </p:tgtEl>
                                        <p:attrNameLst>
                                          <p:attrName>ppt_x</p:attrName>
                                        </p:attrNameLst>
                                      </p:cBhvr>
                                      <p:tavLst>
                                        <p:tav tm="0">
                                          <p:val>
                                            <p:strVal val="ppt_x"/>
                                          </p:val>
                                        </p:tav>
                                        <p:tav tm="100000">
                                          <p:val>
                                            <p:strVal val="ppt_x"/>
                                          </p:val>
                                        </p:tav>
                                      </p:tavLst>
                                    </p:anim>
                                    <p:anim calcmode="lin" valueType="num">
                                      <p:cBhvr additive="base">
                                        <p:cTn id="53" dur="500"/>
                                        <p:tgtEl>
                                          <p:spTgt spid="50"/>
                                        </p:tgtEl>
                                        <p:attrNameLst>
                                          <p:attrName>ppt_y</p:attrName>
                                        </p:attrNameLst>
                                      </p:cBhvr>
                                      <p:tavLst>
                                        <p:tav tm="0">
                                          <p:val>
                                            <p:strVal val="ppt_y"/>
                                          </p:val>
                                        </p:tav>
                                        <p:tav tm="100000">
                                          <p:val>
                                            <p:strVal val="1+ppt_h/2"/>
                                          </p:val>
                                        </p:tav>
                                      </p:tavLst>
                                    </p:anim>
                                    <p:set>
                                      <p:cBhvr>
                                        <p:cTn id="54" dur="1" fill="hold">
                                          <p:stCondLst>
                                            <p:cond delay="499"/>
                                          </p:stCondLst>
                                        </p:cTn>
                                        <p:tgtEl>
                                          <p:spTgt spid="50"/>
                                        </p:tgtEl>
                                        <p:attrNameLst>
                                          <p:attrName>style.visibility</p:attrName>
                                        </p:attrNameLst>
                                      </p:cBhvr>
                                      <p:to>
                                        <p:strVal val="hidden"/>
                                      </p:to>
                                    </p:set>
                                  </p:childTnLst>
                                </p:cTn>
                              </p:par>
                              <p:par>
                                <p:cTn id="55" presetID="2" presetClass="exit" presetSubtype="4" fill="hold" grpId="1" nodeType="withEffect">
                                  <p:stCondLst>
                                    <p:cond delay="0"/>
                                  </p:stCondLst>
                                  <p:childTnLst>
                                    <p:anim calcmode="lin" valueType="num">
                                      <p:cBhvr additive="base">
                                        <p:cTn id="56" dur="500"/>
                                        <p:tgtEl>
                                          <p:spTgt spid="22"/>
                                        </p:tgtEl>
                                        <p:attrNameLst>
                                          <p:attrName>ppt_x</p:attrName>
                                        </p:attrNameLst>
                                      </p:cBhvr>
                                      <p:tavLst>
                                        <p:tav tm="0">
                                          <p:val>
                                            <p:strVal val="ppt_x"/>
                                          </p:val>
                                        </p:tav>
                                        <p:tav tm="100000">
                                          <p:val>
                                            <p:strVal val="ppt_x"/>
                                          </p:val>
                                        </p:tav>
                                      </p:tavLst>
                                    </p:anim>
                                    <p:anim calcmode="lin" valueType="num">
                                      <p:cBhvr additive="base">
                                        <p:cTn id="57" dur="500"/>
                                        <p:tgtEl>
                                          <p:spTgt spid="22"/>
                                        </p:tgtEl>
                                        <p:attrNameLst>
                                          <p:attrName>ppt_y</p:attrName>
                                        </p:attrNameLst>
                                      </p:cBhvr>
                                      <p:tavLst>
                                        <p:tav tm="0">
                                          <p:val>
                                            <p:strVal val="ppt_y"/>
                                          </p:val>
                                        </p:tav>
                                        <p:tav tm="100000">
                                          <p:val>
                                            <p:strVal val="1+ppt_h/2"/>
                                          </p:val>
                                        </p:tav>
                                      </p:tavLst>
                                    </p:anim>
                                    <p:set>
                                      <p:cBhvr>
                                        <p:cTn id="58" dur="1" fill="hold">
                                          <p:stCondLst>
                                            <p:cond delay="499"/>
                                          </p:stCondLst>
                                        </p:cTn>
                                        <p:tgtEl>
                                          <p:spTgt spid="22"/>
                                        </p:tgtEl>
                                        <p:attrNameLst>
                                          <p:attrName>style.visibility</p:attrName>
                                        </p:attrNameLst>
                                      </p:cBhvr>
                                      <p:to>
                                        <p:strVal val="hidden"/>
                                      </p:to>
                                    </p:set>
                                  </p:childTnLst>
                                </p:cTn>
                              </p:par>
                              <p:par>
                                <p:cTn id="59" presetID="2" presetClass="exit" presetSubtype="4" fill="hold" grpId="1" nodeType="withEffect">
                                  <p:stCondLst>
                                    <p:cond delay="0"/>
                                  </p:stCondLst>
                                  <p:childTnLst>
                                    <p:anim calcmode="lin" valueType="num">
                                      <p:cBhvr additive="base">
                                        <p:cTn id="60" dur="500"/>
                                        <p:tgtEl>
                                          <p:spTgt spid="29"/>
                                        </p:tgtEl>
                                        <p:attrNameLst>
                                          <p:attrName>ppt_x</p:attrName>
                                        </p:attrNameLst>
                                      </p:cBhvr>
                                      <p:tavLst>
                                        <p:tav tm="0">
                                          <p:val>
                                            <p:strVal val="ppt_x"/>
                                          </p:val>
                                        </p:tav>
                                        <p:tav tm="100000">
                                          <p:val>
                                            <p:strVal val="ppt_x"/>
                                          </p:val>
                                        </p:tav>
                                      </p:tavLst>
                                    </p:anim>
                                    <p:anim calcmode="lin" valueType="num">
                                      <p:cBhvr additive="base">
                                        <p:cTn id="61" dur="500"/>
                                        <p:tgtEl>
                                          <p:spTgt spid="29"/>
                                        </p:tgtEl>
                                        <p:attrNameLst>
                                          <p:attrName>ppt_y</p:attrName>
                                        </p:attrNameLst>
                                      </p:cBhvr>
                                      <p:tavLst>
                                        <p:tav tm="0">
                                          <p:val>
                                            <p:strVal val="ppt_y"/>
                                          </p:val>
                                        </p:tav>
                                        <p:tav tm="100000">
                                          <p:val>
                                            <p:strVal val="1+ppt_h/2"/>
                                          </p:val>
                                        </p:tav>
                                      </p:tavLst>
                                    </p:anim>
                                    <p:set>
                                      <p:cBhvr>
                                        <p:cTn id="62" dur="1" fill="hold">
                                          <p:stCondLst>
                                            <p:cond delay="499"/>
                                          </p:stCondLst>
                                        </p:cTn>
                                        <p:tgtEl>
                                          <p:spTgt spid="29"/>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23"/>
                                        </p:tgtEl>
                                        <p:attrNameLst>
                                          <p:attrName>ppt_x</p:attrName>
                                        </p:attrNameLst>
                                      </p:cBhvr>
                                      <p:tavLst>
                                        <p:tav tm="0">
                                          <p:val>
                                            <p:strVal val="ppt_x"/>
                                          </p:val>
                                        </p:tav>
                                        <p:tav tm="100000">
                                          <p:val>
                                            <p:strVal val="ppt_x"/>
                                          </p:val>
                                        </p:tav>
                                      </p:tavLst>
                                    </p:anim>
                                    <p:anim calcmode="lin" valueType="num">
                                      <p:cBhvr additive="base">
                                        <p:cTn id="65" dur="500"/>
                                        <p:tgtEl>
                                          <p:spTgt spid="23"/>
                                        </p:tgtEl>
                                        <p:attrNameLst>
                                          <p:attrName>ppt_y</p:attrName>
                                        </p:attrNameLst>
                                      </p:cBhvr>
                                      <p:tavLst>
                                        <p:tav tm="0">
                                          <p:val>
                                            <p:strVal val="ppt_y"/>
                                          </p:val>
                                        </p:tav>
                                        <p:tav tm="100000">
                                          <p:val>
                                            <p:strVal val="1+ppt_h/2"/>
                                          </p:val>
                                        </p:tav>
                                      </p:tavLst>
                                    </p:anim>
                                    <p:set>
                                      <p:cBhvr>
                                        <p:cTn id="66" dur="1" fill="hold">
                                          <p:stCondLst>
                                            <p:cond delay="499"/>
                                          </p:stCondLst>
                                        </p:cTn>
                                        <p:tgtEl>
                                          <p:spTgt spid="23"/>
                                        </p:tgtEl>
                                        <p:attrNameLst>
                                          <p:attrName>style.visibility</p:attrName>
                                        </p:attrNameLst>
                                      </p:cBhvr>
                                      <p:to>
                                        <p:strVal val="hidden"/>
                                      </p:to>
                                    </p:set>
                                  </p:childTnLst>
                                </p:cTn>
                              </p:par>
                              <p:par>
                                <p:cTn id="67" presetID="2" presetClass="exit" presetSubtype="4" fill="hold" grpId="1" nodeType="withEffect">
                                  <p:stCondLst>
                                    <p:cond delay="0"/>
                                  </p:stCondLst>
                                  <p:childTnLst>
                                    <p:anim calcmode="lin" valueType="num">
                                      <p:cBhvr additive="base">
                                        <p:cTn id="68" dur="500"/>
                                        <p:tgtEl>
                                          <p:spTgt spid="30"/>
                                        </p:tgtEl>
                                        <p:attrNameLst>
                                          <p:attrName>ppt_x</p:attrName>
                                        </p:attrNameLst>
                                      </p:cBhvr>
                                      <p:tavLst>
                                        <p:tav tm="0">
                                          <p:val>
                                            <p:strVal val="ppt_x"/>
                                          </p:val>
                                        </p:tav>
                                        <p:tav tm="100000">
                                          <p:val>
                                            <p:strVal val="ppt_x"/>
                                          </p:val>
                                        </p:tav>
                                      </p:tavLst>
                                    </p:anim>
                                    <p:anim calcmode="lin" valueType="num">
                                      <p:cBhvr additive="base">
                                        <p:cTn id="69" dur="500"/>
                                        <p:tgtEl>
                                          <p:spTgt spid="30"/>
                                        </p:tgtEl>
                                        <p:attrNameLst>
                                          <p:attrName>ppt_y</p:attrName>
                                        </p:attrNameLst>
                                      </p:cBhvr>
                                      <p:tavLst>
                                        <p:tav tm="0">
                                          <p:val>
                                            <p:strVal val="ppt_y"/>
                                          </p:val>
                                        </p:tav>
                                        <p:tav tm="100000">
                                          <p:val>
                                            <p:strVal val="1+ppt_h/2"/>
                                          </p:val>
                                        </p:tav>
                                      </p:tavLst>
                                    </p:anim>
                                    <p:set>
                                      <p:cBhvr>
                                        <p:cTn id="70" dur="1" fill="hold">
                                          <p:stCondLst>
                                            <p:cond delay="499"/>
                                          </p:stCondLst>
                                        </p:cTn>
                                        <p:tgtEl>
                                          <p:spTgt spid="30"/>
                                        </p:tgtEl>
                                        <p:attrNameLst>
                                          <p:attrName>style.visibility</p:attrName>
                                        </p:attrNameLst>
                                      </p:cBhvr>
                                      <p:to>
                                        <p:strVal val="hidden"/>
                                      </p:to>
                                    </p:set>
                                  </p:childTnLst>
                                </p:cTn>
                              </p:par>
                              <p:par>
                                <p:cTn id="71" presetID="2" presetClass="entr" presetSubtype="4" fill="hold"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additive="base">
                                        <p:cTn id="73" dur="500" fill="hold"/>
                                        <p:tgtEl>
                                          <p:spTgt spid="54"/>
                                        </p:tgtEl>
                                        <p:attrNameLst>
                                          <p:attrName>ppt_x</p:attrName>
                                        </p:attrNameLst>
                                      </p:cBhvr>
                                      <p:tavLst>
                                        <p:tav tm="0">
                                          <p:val>
                                            <p:strVal val="#ppt_x"/>
                                          </p:val>
                                        </p:tav>
                                        <p:tav tm="100000">
                                          <p:val>
                                            <p:strVal val="#ppt_x"/>
                                          </p:val>
                                        </p:tav>
                                      </p:tavLst>
                                    </p:anim>
                                    <p:anim calcmode="lin" valueType="num">
                                      <p:cBhvr additive="base">
                                        <p:cTn id="74" dur="500" fill="hold"/>
                                        <p:tgtEl>
                                          <p:spTgt spid="54"/>
                                        </p:tgtEl>
                                        <p:attrNameLst>
                                          <p:attrName>ppt_y</p:attrName>
                                        </p:attrNameLst>
                                      </p:cBhvr>
                                      <p:tavLst>
                                        <p:tav tm="0">
                                          <p:val>
                                            <p:strVal val="1+#ppt_h/2"/>
                                          </p:val>
                                        </p:tav>
                                        <p:tav tm="100000">
                                          <p:val>
                                            <p:strVal val="#ppt_y"/>
                                          </p:val>
                                        </p:tav>
                                      </p:tavLst>
                                    </p:anim>
                                  </p:childTnLst>
                                </p:cTn>
                              </p:par>
                              <p:par>
                                <p:cTn id="75" presetID="5" presetClass="entr" presetSubtype="1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checkerboard(across)">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diamond(in)">
                                      <p:cBhvr>
                                        <p:cTn id="82" dur="1000"/>
                                        <p:tgtEl>
                                          <p:spTgt spid="35"/>
                                        </p:tgtEl>
                                      </p:cBhvr>
                                    </p:animEffect>
                                  </p:childTnLst>
                                </p:cTn>
                              </p:par>
                              <p:par>
                                <p:cTn id="83" presetID="5" presetClass="entr" presetSubtype="10" fill="hold"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checkerboard(across)">
                                      <p:cBhvr>
                                        <p:cTn id="85" dur="500"/>
                                        <p:tgtEl>
                                          <p:spTgt spid="56"/>
                                        </p:tgtEl>
                                      </p:cBhvr>
                                    </p:animEffect>
                                  </p:childTnLst>
                                </p:cTn>
                              </p:par>
                            </p:childTnLst>
                          </p:cTn>
                        </p:par>
                      </p:childTnLst>
                    </p:cTn>
                  </p:par>
                  <p:par>
                    <p:cTn id="86" fill="hold">
                      <p:stCondLst>
                        <p:cond delay="indefinite"/>
                      </p:stCondLst>
                      <p:childTnLst>
                        <p:par>
                          <p:cTn id="87" fill="hold">
                            <p:stCondLst>
                              <p:cond delay="0"/>
                            </p:stCondLst>
                            <p:childTnLst>
                              <p:par>
                                <p:cTn id="88" presetID="8" presetClass="entr" presetSubtype="16" fill="hold" grpId="0" nodeType="click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diamond(in)">
                                      <p:cBhvr>
                                        <p:cTn id="90" dur="1000"/>
                                        <p:tgtEl>
                                          <p:spTgt spid="37"/>
                                        </p:tgtEl>
                                      </p:cBhvr>
                                    </p:animEffect>
                                  </p:childTnLst>
                                </p:cTn>
                              </p:par>
                              <p:par>
                                <p:cTn id="91" presetID="5" presetClass="entr" presetSubtype="10" fill="hold"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checkerboard(across)">
                                      <p:cBhvr>
                                        <p:cTn id="93" dur="500"/>
                                        <p:tgtEl>
                                          <p:spTgt spid="57"/>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xit" presetSubtype="4" fill="hold" nodeType="clickEffect">
                                  <p:stCondLst>
                                    <p:cond delay="0"/>
                                  </p:stCondLst>
                                  <p:childTnLst>
                                    <p:anim calcmode="lin" valueType="num">
                                      <p:cBhvr additive="base">
                                        <p:cTn id="97" dur="500"/>
                                        <p:tgtEl>
                                          <p:spTgt spid="54"/>
                                        </p:tgtEl>
                                        <p:attrNameLst>
                                          <p:attrName>ppt_x</p:attrName>
                                        </p:attrNameLst>
                                      </p:cBhvr>
                                      <p:tavLst>
                                        <p:tav tm="0">
                                          <p:val>
                                            <p:strVal val="ppt_x"/>
                                          </p:val>
                                        </p:tav>
                                        <p:tav tm="100000">
                                          <p:val>
                                            <p:strVal val="ppt_x"/>
                                          </p:val>
                                        </p:tav>
                                      </p:tavLst>
                                    </p:anim>
                                    <p:anim calcmode="lin" valueType="num">
                                      <p:cBhvr additive="base">
                                        <p:cTn id="98" dur="500"/>
                                        <p:tgtEl>
                                          <p:spTgt spid="54"/>
                                        </p:tgtEl>
                                        <p:attrNameLst>
                                          <p:attrName>ppt_y</p:attrName>
                                        </p:attrNameLst>
                                      </p:cBhvr>
                                      <p:tavLst>
                                        <p:tav tm="0">
                                          <p:val>
                                            <p:strVal val="ppt_y"/>
                                          </p:val>
                                        </p:tav>
                                        <p:tav tm="100000">
                                          <p:val>
                                            <p:strVal val="1+ppt_h/2"/>
                                          </p:val>
                                        </p:tav>
                                      </p:tavLst>
                                    </p:anim>
                                    <p:set>
                                      <p:cBhvr>
                                        <p:cTn id="99" dur="1" fill="hold">
                                          <p:stCondLst>
                                            <p:cond delay="499"/>
                                          </p:stCondLst>
                                        </p:cTn>
                                        <p:tgtEl>
                                          <p:spTgt spid="54"/>
                                        </p:tgtEl>
                                        <p:attrNameLst>
                                          <p:attrName>style.visibility</p:attrName>
                                        </p:attrNameLst>
                                      </p:cBhvr>
                                      <p:to>
                                        <p:strVal val="hidden"/>
                                      </p:to>
                                    </p:set>
                                  </p:childTnLst>
                                </p:cTn>
                              </p:par>
                              <p:par>
                                <p:cTn id="100" presetID="2" presetClass="exit" presetSubtype="4" fill="hold" grpId="1" nodeType="withEffect">
                                  <p:stCondLst>
                                    <p:cond delay="0"/>
                                  </p:stCondLst>
                                  <p:childTnLst>
                                    <p:anim calcmode="lin" valueType="num">
                                      <p:cBhvr additive="base">
                                        <p:cTn id="101" dur="500"/>
                                        <p:tgtEl>
                                          <p:spTgt spid="33"/>
                                        </p:tgtEl>
                                        <p:attrNameLst>
                                          <p:attrName>ppt_x</p:attrName>
                                        </p:attrNameLst>
                                      </p:cBhvr>
                                      <p:tavLst>
                                        <p:tav tm="0">
                                          <p:val>
                                            <p:strVal val="ppt_x"/>
                                          </p:val>
                                        </p:tav>
                                        <p:tav tm="100000">
                                          <p:val>
                                            <p:strVal val="ppt_x"/>
                                          </p:val>
                                        </p:tav>
                                      </p:tavLst>
                                    </p:anim>
                                    <p:anim calcmode="lin" valueType="num">
                                      <p:cBhvr additive="base">
                                        <p:cTn id="102" dur="500"/>
                                        <p:tgtEl>
                                          <p:spTgt spid="33"/>
                                        </p:tgtEl>
                                        <p:attrNameLst>
                                          <p:attrName>ppt_y</p:attrName>
                                        </p:attrNameLst>
                                      </p:cBhvr>
                                      <p:tavLst>
                                        <p:tav tm="0">
                                          <p:val>
                                            <p:strVal val="ppt_y"/>
                                          </p:val>
                                        </p:tav>
                                        <p:tav tm="100000">
                                          <p:val>
                                            <p:strVal val="1+ppt_h/2"/>
                                          </p:val>
                                        </p:tav>
                                      </p:tavLst>
                                    </p:anim>
                                    <p:set>
                                      <p:cBhvr>
                                        <p:cTn id="103" dur="1" fill="hold">
                                          <p:stCondLst>
                                            <p:cond delay="499"/>
                                          </p:stCondLst>
                                        </p:cTn>
                                        <p:tgtEl>
                                          <p:spTgt spid="33"/>
                                        </p:tgtEl>
                                        <p:attrNameLst>
                                          <p:attrName>style.visibility</p:attrName>
                                        </p:attrNameLst>
                                      </p:cBhvr>
                                      <p:to>
                                        <p:strVal val="hidden"/>
                                      </p:to>
                                    </p:set>
                                  </p:childTnLst>
                                </p:cTn>
                              </p:par>
                              <p:par>
                                <p:cTn id="104" presetID="2" presetClass="exit" presetSubtype="4" fill="hold" nodeType="withEffect">
                                  <p:stCondLst>
                                    <p:cond delay="0"/>
                                  </p:stCondLst>
                                  <p:childTnLst>
                                    <p:anim calcmode="lin" valueType="num">
                                      <p:cBhvr additive="base">
                                        <p:cTn id="105" dur="500"/>
                                        <p:tgtEl>
                                          <p:spTgt spid="56"/>
                                        </p:tgtEl>
                                        <p:attrNameLst>
                                          <p:attrName>ppt_x</p:attrName>
                                        </p:attrNameLst>
                                      </p:cBhvr>
                                      <p:tavLst>
                                        <p:tav tm="0">
                                          <p:val>
                                            <p:strVal val="ppt_x"/>
                                          </p:val>
                                        </p:tav>
                                        <p:tav tm="100000">
                                          <p:val>
                                            <p:strVal val="ppt_x"/>
                                          </p:val>
                                        </p:tav>
                                      </p:tavLst>
                                    </p:anim>
                                    <p:anim calcmode="lin" valueType="num">
                                      <p:cBhvr additive="base">
                                        <p:cTn id="106" dur="500"/>
                                        <p:tgtEl>
                                          <p:spTgt spid="56"/>
                                        </p:tgtEl>
                                        <p:attrNameLst>
                                          <p:attrName>ppt_y</p:attrName>
                                        </p:attrNameLst>
                                      </p:cBhvr>
                                      <p:tavLst>
                                        <p:tav tm="0">
                                          <p:val>
                                            <p:strVal val="ppt_y"/>
                                          </p:val>
                                        </p:tav>
                                        <p:tav tm="100000">
                                          <p:val>
                                            <p:strVal val="1+ppt_h/2"/>
                                          </p:val>
                                        </p:tav>
                                      </p:tavLst>
                                    </p:anim>
                                    <p:set>
                                      <p:cBhvr>
                                        <p:cTn id="107" dur="1" fill="hold">
                                          <p:stCondLst>
                                            <p:cond delay="499"/>
                                          </p:stCondLst>
                                        </p:cTn>
                                        <p:tgtEl>
                                          <p:spTgt spid="56"/>
                                        </p:tgtEl>
                                        <p:attrNameLst>
                                          <p:attrName>style.visibility</p:attrName>
                                        </p:attrNameLst>
                                      </p:cBhvr>
                                      <p:to>
                                        <p:strVal val="hidden"/>
                                      </p:to>
                                    </p:set>
                                  </p:childTnLst>
                                </p:cTn>
                              </p:par>
                              <p:par>
                                <p:cTn id="108" presetID="2" presetClass="exit" presetSubtype="4" fill="hold" grpId="1" nodeType="withEffect">
                                  <p:stCondLst>
                                    <p:cond delay="0"/>
                                  </p:stCondLst>
                                  <p:childTnLst>
                                    <p:anim calcmode="lin" valueType="num">
                                      <p:cBhvr additive="base">
                                        <p:cTn id="109" dur="500"/>
                                        <p:tgtEl>
                                          <p:spTgt spid="35"/>
                                        </p:tgtEl>
                                        <p:attrNameLst>
                                          <p:attrName>ppt_x</p:attrName>
                                        </p:attrNameLst>
                                      </p:cBhvr>
                                      <p:tavLst>
                                        <p:tav tm="0">
                                          <p:val>
                                            <p:strVal val="ppt_x"/>
                                          </p:val>
                                        </p:tav>
                                        <p:tav tm="100000">
                                          <p:val>
                                            <p:strVal val="ppt_x"/>
                                          </p:val>
                                        </p:tav>
                                      </p:tavLst>
                                    </p:anim>
                                    <p:anim calcmode="lin" valueType="num">
                                      <p:cBhvr additive="base">
                                        <p:cTn id="110" dur="500"/>
                                        <p:tgtEl>
                                          <p:spTgt spid="35"/>
                                        </p:tgtEl>
                                        <p:attrNameLst>
                                          <p:attrName>ppt_y</p:attrName>
                                        </p:attrNameLst>
                                      </p:cBhvr>
                                      <p:tavLst>
                                        <p:tav tm="0">
                                          <p:val>
                                            <p:strVal val="ppt_y"/>
                                          </p:val>
                                        </p:tav>
                                        <p:tav tm="100000">
                                          <p:val>
                                            <p:strVal val="1+ppt_h/2"/>
                                          </p:val>
                                        </p:tav>
                                      </p:tavLst>
                                    </p:anim>
                                    <p:set>
                                      <p:cBhvr>
                                        <p:cTn id="111" dur="1" fill="hold">
                                          <p:stCondLst>
                                            <p:cond delay="499"/>
                                          </p:stCondLst>
                                        </p:cTn>
                                        <p:tgtEl>
                                          <p:spTgt spid="35"/>
                                        </p:tgtEl>
                                        <p:attrNameLst>
                                          <p:attrName>style.visibility</p:attrName>
                                        </p:attrNameLst>
                                      </p:cBhvr>
                                      <p:to>
                                        <p:strVal val="hidden"/>
                                      </p:to>
                                    </p:set>
                                  </p:childTnLst>
                                </p:cTn>
                              </p:par>
                              <p:par>
                                <p:cTn id="112" presetID="2" presetClass="exit" presetSubtype="4" fill="hold" nodeType="withEffect">
                                  <p:stCondLst>
                                    <p:cond delay="0"/>
                                  </p:stCondLst>
                                  <p:childTnLst>
                                    <p:anim calcmode="lin" valueType="num">
                                      <p:cBhvr additive="base">
                                        <p:cTn id="113" dur="500"/>
                                        <p:tgtEl>
                                          <p:spTgt spid="57"/>
                                        </p:tgtEl>
                                        <p:attrNameLst>
                                          <p:attrName>ppt_x</p:attrName>
                                        </p:attrNameLst>
                                      </p:cBhvr>
                                      <p:tavLst>
                                        <p:tav tm="0">
                                          <p:val>
                                            <p:strVal val="ppt_x"/>
                                          </p:val>
                                        </p:tav>
                                        <p:tav tm="100000">
                                          <p:val>
                                            <p:strVal val="ppt_x"/>
                                          </p:val>
                                        </p:tav>
                                      </p:tavLst>
                                    </p:anim>
                                    <p:anim calcmode="lin" valueType="num">
                                      <p:cBhvr additive="base">
                                        <p:cTn id="114" dur="500"/>
                                        <p:tgtEl>
                                          <p:spTgt spid="57"/>
                                        </p:tgtEl>
                                        <p:attrNameLst>
                                          <p:attrName>ppt_y</p:attrName>
                                        </p:attrNameLst>
                                      </p:cBhvr>
                                      <p:tavLst>
                                        <p:tav tm="0">
                                          <p:val>
                                            <p:strVal val="ppt_y"/>
                                          </p:val>
                                        </p:tav>
                                        <p:tav tm="100000">
                                          <p:val>
                                            <p:strVal val="1+ppt_h/2"/>
                                          </p:val>
                                        </p:tav>
                                      </p:tavLst>
                                    </p:anim>
                                    <p:set>
                                      <p:cBhvr>
                                        <p:cTn id="115" dur="1" fill="hold">
                                          <p:stCondLst>
                                            <p:cond delay="499"/>
                                          </p:stCondLst>
                                        </p:cTn>
                                        <p:tgtEl>
                                          <p:spTgt spid="57"/>
                                        </p:tgtEl>
                                        <p:attrNameLst>
                                          <p:attrName>style.visibility</p:attrName>
                                        </p:attrNameLst>
                                      </p:cBhvr>
                                      <p:to>
                                        <p:strVal val="hidden"/>
                                      </p:to>
                                    </p:set>
                                  </p:childTnLst>
                                </p:cTn>
                              </p:par>
                              <p:par>
                                <p:cTn id="116" presetID="2" presetClass="exit" presetSubtype="4" fill="hold" grpId="1" nodeType="withEffect">
                                  <p:stCondLst>
                                    <p:cond delay="0"/>
                                  </p:stCondLst>
                                  <p:childTnLst>
                                    <p:anim calcmode="lin" valueType="num">
                                      <p:cBhvr additive="base">
                                        <p:cTn id="117" dur="500"/>
                                        <p:tgtEl>
                                          <p:spTgt spid="37"/>
                                        </p:tgtEl>
                                        <p:attrNameLst>
                                          <p:attrName>ppt_x</p:attrName>
                                        </p:attrNameLst>
                                      </p:cBhvr>
                                      <p:tavLst>
                                        <p:tav tm="0">
                                          <p:val>
                                            <p:strVal val="ppt_x"/>
                                          </p:val>
                                        </p:tav>
                                        <p:tav tm="100000">
                                          <p:val>
                                            <p:strVal val="ppt_x"/>
                                          </p:val>
                                        </p:tav>
                                      </p:tavLst>
                                    </p:anim>
                                    <p:anim calcmode="lin" valueType="num">
                                      <p:cBhvr additive="base">
                                        <p:cTn id="118" dur="500"/>
                                        <p:tgtEl>
                                          <p:spTgt spid="37"/>
                                        </p:tgtEl>
                                        <p:attrNameLst>
                                          <p:attrName>ppt_y</p:attrName>
                                        </p:attrNameLst>
                                      </p:cBhvr>
                                      <p:tavLst>
                                        <p:tav tm="0">
                                          <p:val>
                                            <p:strVal val="ppt_y"/>
                                          </p:val>
                                        </p:tav>
                                        <p:tav tm="100000">
                                          <p:val>
                                            <p:strVal val="1+ppt_h/2"/>
                                          </p:val>
                                        </p:tav>
                                      </p:tavLst>
                                    </p:anim>
                                    <p:set>
                                      <p:cBhvr>
                                        <p:cTn id="119" dur="1" fill="hold">
                                          <p:stCondLst>
                                            <p:cond delay="499"/>
                                          </p:stCondLst>
                                        </p:cTn>
                                        <p:tgtEl>
                                          <p:spTgt spid="37"/>
                                        </p:tgtEl>
                                        <p:attrNameLst>
                                          <p:attrName>style.visibility</p:attrName>
                                        </p:attrNameLst>
                                      </p:cBhvr>
                                      <p:to>
                                        <p:strVal val="hidden"/>
                                      </p:to>
                                    </p:set>
                                  </p:childTnLst>
                                </p:cTn>
                              </p:par>
                              <p:par>
                                <p:cTn id="120" presetID="5" presetClass="entr" presetSubtype="10" fill="hold" nodeType="withEffect">
                                  <p:stCondLst>
                                    <p:cond delay="0"/>
                                  </p:stCondLst>
                                  <p:childTnLst>
                                    <p:set>
                                      <p:cBhvr>
                                        <p:cTn id="121" dur="1" fill="hold">
                                          <p:stCondLst>
                                            <p:cond delay="0"/>
                                          </p:stCondLst>
                                        </p:cTn>
                                        <p:tgtEl>
                                          <p:spTgt spid="59"/>
                                        </p:tgtEl>
                                        <p:attrNameLst>
                                          <p:attrName>style.visibility</p:attrName>
                                        </p:attrNameLst>
                                      </p:cBhvr>
                                      <p:to>
                                        <p:strVal val="visible"/>
                                      </p:to>
                                    </p:set>
                                    <p:animEffect transition="in" filter="checkerboard(across)">
                                      <p:cBhvr>
                                        <p:cTn id="122" dur="500"/>
                                        <p:tgtEl>
                                          <p:spTgt spid="59"/>
                                        </p:tgtEl>
                                      </p:cBhvr>
                                    </p:animEffect>
                                  </p:childTnLst>
                                </p:cTn>
                              </p:par>
                              <p:par>
                                <p:cTn id="123" presetID="5" presetClass="entr" presetSubtype="10" fill="hold" grpId="0" nodeType="with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checkerboard(across)">
                                      <p:cBhvr>
                                        <p:cTn id="125" dur="500"/>
                                        <p:tgtEl>
                                          <p:spTgt spid="20"/>
                                        </p:tgtEl>
                                      </p:cBhvr>
                                    </p:animEffect>
                                  </p:childTnLst>
                                </p:cTn>
                              </p:par>
                            </p:childTnLst>
                          </p:cTn>
                        </p:par>
                      </p:childTnLst>
                    </p:cTn>
                  </p:par>
                  <p:par>
                    <p:cTn id="126" fill="hold">
                      <p:stCondLst>
                        <p:cond delay="indefinite"/>
                      </p:stCondLst>
                      <p:childTnLst>
                        <p:par>
                          <p:cTn id="127" fill="hold">
                            <p:stCondLst>
                              <p:cond delay="0"/>
                            </p:stCondLst>
                            <p:childTnLst>
                              <p:par>
                                <p:cTn id="128" presetID="5" presetClass="entr" presetSubtype="10" fill="hold" grpId="0" nodeType="clickEffect">
                                  <p:stCondLst>
                                    <p:cond delay="0"/>
                                  </p:stCondLst>
                                  <p:childTnLst>
                                    <p:set>
                                      <p:cBhvr>
                                        <p:cTn id="129" dur="1" fill="hold">
                                          <p:stCondLst>
                                            <p:cond delay="0"/>
                                          </p:stCondLst>
                                        </p:cTn>
                                        <p:tgtEl>
                                          <p:spTgt spid="25"/>
                                        </p:tgtEl>
                                        <p:attrNameLst>
                                          <p:attrName>style.visibility</p:attrName>
                                        </p:attrNameLst>
                                      </p:cBhvr>
                                      <p:to>
                                        <p:strVal val="visible"/>
                                      </p:to>
                                    </p:set>
                                    <p:animEffect transition="in" filter="checkerboard(across)">
                                      <p:cBhvr>
                                        <p:cTn id="130" dur="500"/>
                                        <p:tgtEl>
                                          <p:spTgt spid="25"/>
                                        </p:tgtEl>
                                      </p:cBhvr>
                                    </p:animEffect>
                                  </p:childTnLst>
                                </p:cTn>
                              </p:par>
                              <p:par>
                                <p:cTn id="131" presetID="5" presetClass="entr" presetSubtype="10" fill="hold" grpId="0" nodeType="with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checkerboard(across)">
                                      <p:cBhvr>
                                        <p:cTn id="133" dur="500"/>
                                        <p:tgtEl>
                                          <p:spTgt spid="21"/>
                                        </p:tgtEl>
                                      </p:cBhvr>
                                    </p:animEffect>
                                  </p:childTnLst>
                                </p:cTn>
                              </p:par>
                              <p:par>
                                <p:cTn id="134" presetID="5" presetClass="entr" presetSubtype="10" fill="hold" grpId="0" nodeType="withEffect">
                                  <p:stCondLst>
                                    <p:cond delay="0"/>
                                  </p:stCondLst>
                                  <p:childTnLst>
                                    <p:set>
                                      <p:cBhvr>
                                        <p:cTn id="135" dur="1" fill="hold">
                                          <p:stCondLst>
                                            <p:cond delay="0"/>
                                          </p:stCondLst>
                                        </p:cTn>
                                        <p:tgtEl>
                                          <p:spTgt spid="24"/>
                                        </p:tgtEl>
                                        <p:attrNameLst>
                                          <p:attrName>style.visibility</p:attrName>
                                        </p:attrNameLst>
                                      </p:cBhvr>
                                      <p:to>
                                        <p:strVal val="visible"/>
                                      </p:to>
                                    </p:set>
                                    <p:animEffect transition="in" filter="checkerboard(across)">
                                      <p:cBhvr>
                                        <p:cTn id="136" dur="500"/>
                                        <p:tgtEl>
                                          <p:spTgt spid="24"/>
                                        </p:tgtEl>
                                      </p:cBhvr>
                                    </p:animEffect>
                                  </p:childTnLst>
                                </p:cTn>
                              </p:par>
                              <p:par>
                                <p:cTn id="137" presetID="5" presetClass="entr" presetSubtype="10" fill="hold" nodeType="with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checkerboard(across)">
                                      <p:cBhvr>
                                        <p:cTn id="139" dur="500"/>
                                        <p:tgtEl>
                                          <p:spTgt spid="61"/>
                                        </p:tgtEl>
                                      </p:cBhvr>
                                    </p:animEffect>
                                  </p:childTnLst>
                                </p:cTn>
                              </p:par>
                              <p:par>
                                <p:cTn id="140" presetID="5" presetClass="entr" presetSubtype="10" fill="hold" nodeType="withEffect">
                                  <p:stCondLst>
                                    <p:cond delay="0"/>
                                  </p:stCondLst>
                                  <p:childTnLst>
                                    <p:set>
                                      <p:cBhvr>
                                        <p:cTn id="141" dur="1" fill="hold">
                                          <p:stCondLst>
                                            <p:cond delay="0"/>
                                          </p:stCondLst>
                                        </p:cTn>
                                        <p:tgtEl>
                                          <p:spTgt spid="62"/>
                                        </p:tgtEl>
                                        <p:attrNameLst>
                                          <p:attrName>style.visibility</p:attrName>
                                        </p:attrNameLst>
                                      </p:cBhvr>
                                      <p:to>
                                        <p:strVal val="visible"/>
                                      </p:to>
                                    </p:set>
                                    <p:animEffect transition="in" filter="checkerboard(across)">
                                      <p:cBhvr>
                                        <p:cTn id="142" dur="500"/>
                                        <p:tgtEl>
                                          <p:spTgt spid="62"/>
                                        </p:tgtEl>
                                      </p:cBhvr>
                                    </p:animEffect>
                                  </p:childTnLst>
                                </p:cTn>
                              </p:par>
                              <p:par>
                                <p:cTn id="143" presetID="5" presetClass="entr" presetSubtype="10" fill="hold" nodeType="withEffect">
                                  <p:stCondLst>
                                    <p:cond delay="0"/>
                                  </p:stCondLst>
                                  <p:childTnLst>
                                    <p:set>
                                      <p:cBhvr>
                                        <p:cTn id="144" dur="1" fill="hold">
                                          <p:stCondLst>
                                            <p:cond delay="0"/>
                                          </p:stCondLst>
                                        </p:cTn>
                                        <p:tgtEl>
                                          <p:spTgt spid="63"/>
                                        </p:tgtEl>
                                        <p:attrNameLst>
                                          <p:attrName>style.visibility</p:attrName>
                                        </p:attrNameLst>
                                      </p:cBhvr>
                                      <p:to>
                                        <p:strVal val="visible"/>
                                      </p:to>
                                    </p:set>
                                    <p:animEffect transition="in" filter="checkerboard(across)">
                                      <p:cBhvr>
                                        <p:cTn id="145" dur="500"/>
                                        <p:tgtEl>
                                          <p:spTgt spid="63"/>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xit" presetSubtype="4" fill="hold" nodeType="clickEffect">
                                  <p:stCondLst>
                                    <p:cond delay="0"/>
                                  </p:stCondLst>
                                  <p:childTnLst>
                                    <p:anim calcmode="lin" valueType="num">
                                      <p:cBhvr additive="base">
                                        <p:cTn id="149" dur="500"/>
                                        <p:tgtEl>
                                          <p:spTgt spid="59"/>
                                        </p:tgtEl>
                                        <p:attrNameLst>
                                          <p:attrName>ppt_x</p:attrName>
                                        </p:attrNameLst>
                                      </p:cBhvr>
                                      <p:tavLst>
                                        <p:tav tm="0">
                                          <p:val>
                                            <p:strVal val="ppt_x"/>
                                          </p:val>
                                        </p:tav>
                                        <p:tav tm="100000">
                                          <p:val>
                                            <p:strVal val="ppt_x"/>
                                          </p:val>
                                        </p:tav>
                                      </p:tavLst>
                                    </p:anim>
                                    <p:anim calcmode="lin" valueType="num">
                                      <p:cBhvr additive="base">
                                        <p:cTn id="150" dur="500"/>
                                        <p:tgtEl>
                                          <p:spTgt spid="59"/>
                                        </p:tgtEl>
                                        <p:attrNameLst>
                                          <p:attrName>ppt_y</p:attrName>
                                        </p:attrNameLst>
                                      </p:cBhvr>
                                      <p:tavLst>
                                        <p:tav tm="0">
                                          <p:val>
                                            <p:strVal val="ppt_y"/>
                                          </p:val>
                                        </p:tav>
                                        <p:tav tm="100000">
                                          <p:val>
                                            <p:strVal val="1+ppt_h/2"/>
                                          </p:val>
                                        </p:tav>
                                      </p:tavLst>
                                    </p:anim>
                                    <p:set>
                                      <p:cBhvr>
                                        <p:cTn id="151" dur="1" fill="hold">
                                          <p:stCondLst>
                                            <p:cond delay="499"/>
                                          </p:stCondLst>
                                        </p:cTn>
                                        <p:tgtEl>
                                          <p:spTgt spid="59"/>
                                        </p:tgtEl>
                                        <p:attrNameLst>
                                          <p:attrName>style.visibility</p:attrName>
                                        </p:attrNameLst>
                                      </p:cBhvr>
                                      <p:to>
                                        <p:strVal val="hidden"/>
                                      </p:to>
                                    </p:set>
                                  </p:childTnLst>
                                </p:cTn>
                              </p:par>
                              <p:par>
                                <p:cTn id="152" presetID="2" presetClass="exit" presetSubtype="4" fill="hold" grpId="1" nodeType="withEffect">
                                  <p:stCondLst>
                                    <p:cond delay="0"/>
                                  </p:stCondLst>
                                  <p:childTnLst>
                                    <p:anim calcmode="lin" valueType="num">
                                      <p:cBhvr additive="base">
                                        <p:cTn id="153" dur="500"/>
                                        <p:tgtEl>
                                          <p:spTgt spid="20"/>
                                        </p:tgtEl>
                                        <p:attrNameLst>
                                          <p:attrName>ppt_x</p:attrName>
                                        </p:attrNameLst>
                                      </p:cBhvr>
                                      <p:tavLst>
                                        <p:tav tm="0">
                                          <p:val>
                                            <p:strVal val="ppt_x"/>
                                          </p:val>
                                        </p:tav>
                                        <p:tav tm="100000">
                                          <p:val>
                                            <p:strVal val="ppt_x"/>
                                          </p:val>
                                        </p:tav>
                                      </p:tavLst>
                                    </p:anim>
                                    <p:anim calcmode="lin" valueType="num">
                                      <p:cBhvr additive="base">
                                        <p:cTn id="154" dur="500"/>
                                        <p:tgtEl>
                                          <p:spTgt spid="20"/>
                                        </p:tgtEl>
                                        <p:attrNameLst>
                                          <p:attrName>ppt_y</p:attrName>
                                        </p:attrNameLst>
                                      </p:cBhvr>
                                      <p:tavLst>
                                        <p:tav tm="0">
                                          <p:val>
                                            <p:strVal val="ppt_y"/>
                                          </p:val>
                                        </p:tav>
                                        <p:tav tm="100000">
                                          <p:val>
                                            <p:strVal val="1+ppt_h/2"/>
                                          </p:val>
                                        </p:tav>
                                      </p:tavLst>
                                    </p:anim>
                                    <p:set>
                                      <p:cBhvr>
                                        <p:cTn id="155" dur="1" fill="hold">
                                          <p:stCondLst>
                                            <p:cond delay="499"/>
                                          </p:stCondLst>
                                        </p:cTn>
                                        <p:tgtEl>
                                          <p:spTgt spid="20"/>
                                        </p:tgtEl>
                                        <p:attrNameLst>
                                          <p:attrName>style.visibility</p:attrName>
                                        </p:attrNameLst>
                                      </p:cBhvr>
                                      <p:to>
                                        <p:strVal val="hidden"/>
                                      </p:to>
                                    </p:set>
                                  </p:childTnLst>
                                </p:cTn>
                              </p:par>
                              <p:par>
                                <p:cTn id="156" presetID="2" presetClass="exit" presetSubtype="4" fill="hold" nodeType="withEffect">
                                  <p:stCondLst>
                                    <p:cond delay="0"/>
                                  </p:stCondLst>
                                  <p:childTnLst>
                                    <p:anim calcmode="lin" valueType="num">
                                      <p:cBhvr additive="base">
                                        <p:cTn id="157" dur="500"/>
                                        <p:tgtEl>
                                          <p:spTgt spid="61"/>
                                        </p:tgtEl>
                                        <p:attrNameLst>
                                          <p:attrName>ppt_x</p:attrName>
                                        </p:attrNameLst>
                                      </p:cBhvr>
                                      <p:tavLst>
                                        <p:tav tm="0">
                                          <p:val>
                                            <p:strVal val="ppt_x"/>
                                          </p:val>
                                        </p:tav>
                                        <p:tav tm="100000">
                                          <p:val>
                                            <p:strVal val="ppt_x"/>
                                          </p:val>
                                        </p:tav>
                                      </p:tavLst>
                                    </p:anim>
                                    <p:anim calcmode="lin" valueType="num">
                                      <p:cBhvr additive="base">
                                        <p:cTn id="158" dur="500"/>
                                        <p:tgtEl>
                                          <p:spTgt spid="61"/>
                                        </p:tgtEl>
                                        <p:attrNameLst>
                                          <p:attrName>ppt_y</p:attrName>
                                        </p:attrNameLst>
                                      </p:cBhvr>
                                      <p:tavLst>
                                        <p:tav tm="0">
                                          <p:val>
                                            <p:strVal val="ppt_y"/>
                                          </p:val>
                                        </p:tav>
                                        <p:tav tm="100000">
                                          <p:val>
                                            <p:strVal val="1+ppt_h/2"/>
                                          </p:val>
                                        </p:tav>
                                      </p:tavLst>
                                    </p:anim>
                                    <p:set>
                                      <p:cBhvr>
                                        <p:cTn id="159" dur="1" fill="hold">
                                          <p:stCondLst>
                                            <p:cond delay="499"/>
                                          </p:stCondLst>
                                        </p:cTn>
                                        <p:tgtEl>
                                          <p:spTgt spid="61"/>
                                        </p:tgtEl>
                                        <p:attrNameLst>
                                          <p:attrName>style.visibility</p:attrName>
                                        </p:attrNameLst>
                                      </p:cBhvr>
                                      <p:to>
                                        <p:strVal val="hidden"/>
                                      </p:to>
                                    </p:set>
                                  </p:childTnLst>
                                </p:cTn>
                              </p:par>
                              <p:par>
                                <p:cTn id="160" presetID="2" presetClass="exit" presetSubtype="4" fill="hold" nodeType="withEffect">
                                  <p:stCondLst>
                                    <p:cond delay="0"/>
                                  </p:stCondLst>
                                  <p:childTnLst>
                                    <p:anim calcmode="lin" valueType="num">
                                      <p:cBhvr additive="base">
                                        <p:cTn id="161" dur="500"/>
                                        <p:tgtEl>
                                          <p:spTgt spid="62"/>
                                        </p:tgtEl>
                                        <p:attrNameLst>
                                          <p:attrName>ppt_x</p:attrName>
                                        </p:attrNameLst>
                                      </p:cBhvr>
                                      <p:tavLst>
                                        <p:tav tm="0">
                                          <p:val>
                                            <p:strVal val="ppt_x"/>
                                          </p:val>
                                        </p:tav>
                                        <p:tav tm="100000">
                                          <p:val>
                                            <p:strVal val="ppt_x"/>
                                          </p:val>
                                        </p:tav>
                                      </p:tavLst>
                                    </p:anim>
                                    <p:anim calcmode="lin" valueType="num">
                                      <p:cBhvr additive="base">
                                        <p:cTn id="162" dur="500"/>
                                        <p:tgtEl>
                                          <p:spTgt spid="62"/>
                                        </p:tgtEl>
                                        <p:attrNameLst>
                                          <p:attrName>ppt_y</p:attrName>
                                        </p:attrNameLst>
                                      </p:cBhvr>
                                      <p:tavLst>
                                        <p:tav tm="0">
                                          <p:val>
                                            <p:strVal val="ppt_y"/>
                                          </p:val>
                                        </p:tav>
                                        <p:tav tm="100000">
                                          <p:val>
                                            <p:strVal val="1+ppt_h/2"/>
                                          </p:val>
                                        </p:tav>
                                      </p:tavLst>
                                    </p:anim>
                                    <p:set>
                                      <p:cBhvr>
                                        <p:cTn id="163" dur="1" fill="hold">
                                          <p:stCondLst>
                                            <p:cond delay="499"/>
                                          </p:stCondLst>
                                        </p:cTn>
                                        <p:tgtEl>
                                          <p:spTgt spid="62"/>
                                        </p:tgtEl>
                                        <p:attrNameLst>
                                          <p:attrName>style.visibility</p:attrName>
                                        </p:attrNameLst>
                                      </p:cBhvr>
                                      <p:to>
                                        <p:strVal val="hidden"/>
                                      </p:to>
                                    </p:set>
                                  </p:childTnLst>
                                </p:cTn>
                              </p:par>
                              <p:par>
                                <p:cTn id="164" presetID="2" presetClass="exit" presetSubtype="4" fill="hold" nodeType="withEffect">
                                  <p:stCondLst>
                                    <p:cond delay="0"/>
                                  </p:stCondLst>
                                  <p:childTnLst>
                                    <p:anim calcmode="lin" valueType="num">
                                      <p:cBhvr additive="base">
                                        <p:cTn id="165" dur="500"/>
                                        <p:tgtEl>
                                          <p:spTgt spid="63"/>
                                        </p:tgtEl>
                                        <p:attrNameLst>
                                          <p:attrName>ppt_x</p:attrName>
                                        </p:attrNameLst>
                                      </p:cBhvr>
                                      <p:tavLst>
                                        <p:tav tm="0">
                                          <p:val>
                                            <p:strVal val="ppt_x"/>
                                          </p:val>
                                        </p:tav>
                                        <p:tav tm="100000">
                                          <p:val>
                                            <p:strVal val="ppt_x"/>
                                          </p:val>
                                        </p:tav>
                                      </p:tavLst>
                                    </p:anim>
                                    <p:anim calcmode="lin" valueType="num">
                                      <p:cBhvr additive="base">
                                        <p:cTn id="166" dur="500"/>
                                        <p:tgtEl>
                                          <p:spTgt spid="63"/>
                                        </p:tgtEl>
                                        <p:attrNameLst>
                                          <p:attrName>ppt_y</p:attrName>
                                        </p:attrNameLst>
                                      </p:cBhvr>
                                      <p:tavLst>
                                        <p:tav tm="0">
                                          <p:val>
                                            <p:strVal val="ppt_y"/>
                                          </p:val>
                                        </p:tav>
                                        <p:tav tm="100000">
                                          <p:val>
                                            <p:strVal val="1+ppt_h/2"/>
                                          </p:val>
                                        </p:tav>
                                      </p:tavLst>
                                    </p:anim>
                                    <p:set>
                                      <p:cBhvr>
                                        <p:cTn id="167" dur="1" fill="hold">
                                          <p:stCondLst>
                                            <p:cond delay="499"/>
                                          </p:stCondLst>
                                        </p:cTn>
                                        <p:tgtEl>
                                          <p:spTgt spid="63"/>
                                        </p:tgtEl>
                                        <p:attrNameLst>
                                          <p:attrName>style.visibility</p:attrName>
                                        </p:attrNameLst>
                                      </p:cBhvr>
                                      <p:to>
                                        <p:strVal val="hidden"/>
                                      </p:to>
                                    </p:set>
                                  </p:childTnLst>
                                </p:cTn>
                              </p:par>
                              <p:par>
                                <p:cTn id="168" presetID="2" presetClass="exit" presetSubtype="4" fill="hold" grpId="1" nodeType="withEffect">
                                  <p:stCondLst>
                                    <p:cond delay="0"/>
                                  </p:stCondLst>
                                  <p:childTnLst>
                                    <p:anim calcmode="lin" valueType="num">
                                      <p:cBhvr additive="base">
                                        <p:cTn id="169" dur="500"/>
                                        <p:tgtEl>
                                          <p:spTgt spid="25"/>
                                        </p:tgtEl>
                                        <p:attrNameLst>
                                          <p:attrName>ppt_x</p:attrName>
                                        </p:attrNameLst>
                                      </p:cBhvr>
                                      <p:tavLst>
                                        <p:tav tm="0">
                                          <p:val>
                                            <p:strVal val="ppt_x"/>
                                          </p:val>
                                        </p:tav>
                                        <p:tav tm="100000">
                                          <p:val>
                                            <p:strVal val="ppt_x"/>
                                          </p:val>
                                        </p:tav>
                                      </p:tavLst>
                                    </p:anim>
                                    <p:anim calcmode="lin" valueType="num">
                                      <p:cBhvr additive="base">
                                        <p:cTn id="170" dur="500"/>
                                        <p:tgtEl>
                                          <p:spTgt spid="25"/>
                                        </p:tgtEl>
                                        <p:attrNameLst>
                                          <p:attrName>ppt_y</p:attrName>
                                        </p:attrNameLst>
                                      </p:cBhvr>
                                      <p:tavLst>
                                        <p:tav tm="0">
                                          <p:val>
                                            <p:strVal val="ppt_y"/>
                                          </p:val>
                                        </p:tav>
                                        <p:tav tm="100000">
                                          <p:val>
                                            <p:strVal val="1+ppt_h/2"/>
                                          </p:val>
                                        </p:tav>
                                      </p:tavLst>
                                    </p:anim>
                                    <p:set>
                                      <p:cBhvr>
                                        <p:cTn id="171" dur="1" fill="hold">
                                          <p:stCondLst>
                                            <p:cond delay="499"/>
                                          </p:stCondLst>
                                        </p:cTn>
                                        <p:tgtEl>
                                          <p:spTgt spid="25"/>
                                        </p:tgtEl>
                                        <p:attrNameLst>
                                          <p:attrName>style.visibility</p:attrName>
                                        </p:attrNameLst>
                                      </p:cBhvr>
                                      <p:to>
                                        <p:strVal val="hidden"/>
                                      </p:to>
                                    </p:set>
                                  </p:childTnLst>
                                </p:cTn>
                              </p:par>
                              <p:par>
                                <p:cTn id="172" presetID="2" presetClass="exit" presetSubtype="4" fill="hold" grpId="1" nodeType="withEffect">
                                  <p:stCondLst>
                                    <p:cond delay="0"/>
                                  </p:stCondLst>
                                  <p:childTnLst>
                                    <p:anim calcmode="lin" valueType="num">
                                      <p:cBhvr additive="base">
                                        <p:cTn id="173" dur="500"/>
                                        <p:tgtEl>
                                          <p:spTgt spid="21"/>
                                        </p:tgtEl>
                                        <p:attrNameLst>
                                          <p:attrName>ppt_x</p:attrName>
                                        </p:attrNameLst>
                                      </p:cBhvr>
                                      <p:tavLst>
                                        <p:tav tm="0">
                                          <p:val>
                                            <p:strVal val="ppt_x"/>
                                          </p:val>
                                        </p:tav>
                                        <p:tav tm="100000">
                                          <p:val>
                                            <p:strVal val="ppt_x"/>
                                          </p:val>
                                        </p:tav>
                                      </p:tavLst>
                                    </p:anim>
                                    <p:anim calcmode="lin" valueType="num">
                                      <p:cBhvr additive="base">
                                        <p:cTn id="174" dur="500"/>
                                        <p:tgtEl>
                                          <p:spTgt spid="21"/>
                                        </p:tgtEl>
                                        <p:attrNameLst>
                                          <p:attrName>ppt_y</p:attrName>
                                        </p:attrNameLst>
                                      </p:cBhvr>
                                      <p:tavLst>
                                        <p:tav tm="0">
                                          <p:val>
                                            <p:strVal val="ppt_y"/>
                                          </p:val>
                                        </p:tav>
                                        <p:tav tm="100000">
                                          <p:val>
                                            <p:strVal val="1+ppt_h/2"/>
                                          </p:val>
                                        </p:tav>
                                      </p:tavLst>
                                    </p:anim>
                                    <p:set>
                                      <p:cBhvr>
                                        <p:cTn id="175" dur="1" fill="hold">
                                          <p:stCondLst>
                                            <p:cond delay="499"/>
                                          </p:stCondLst>
                                        </p:cTn>
                                        <p:tgtEl>
                                          <p:spTgt spid="21"/>
                                        </p:tgtEl>
                                        <p:attrNameLst>
                                          <p:attrName>style.visibility</p:attrName>
                                        </p:attrNameLst>
                                      </p:cBhvr>
                                      <p:to>
                                        <p:strVal val="hidden"/>
                                      </p:to>
                                    </p:set>
                                  </p:childTnLst>
                                </p:cTn>
                              </p:par>
                              <p:par>
                                <p:cTn id="176" presetID="2" presetClass="exit" presetSubtype="4" fill="hold" grpId="1" nodeType="withEffect">
                                  <p:stCondLst>
                                    <p:cond delay="0"/>
                                  </p:stCondLst>
                                  <p:childTnLst>
                                    <p:anim calcmode="lin" valueType="num">
                                      <p:cBhvr additive="base">
                                        <p:cTn id="177" dur="500"/>
                                        <p:tgtEl>
                                          <p:spTgt spid="24"/>
                                        </p:tgtEl>
                                        <p:attrNameLst>
                                          <p:attrName>ppt_x</p:attrName>
                                        </p:attrNameLst>
                                      </p:cBhvr>
                                      <p:tavLst>
                                        <p:tav tm="0">
                                          <p:val>
                                            <p:strVal val="ppt_x"/>
                                          </p:val>
                                        </p:tav>
                                        <p:tav tm="100000">
                                          <p:val>
                                            <p:strVal val="ppt_x"/>
                                          </p:val>
                                        </p:tav>
                                      </p:tavLst>
                                    </p:anim>
                                    <p:anim calcmode="lin" valueType="num">
                                      <p:cBhvr additive="base">
                                        <p:cTn id="178" dur="500"/>
                                        <p:tgtEl>
                                          <p:spTgt spid="24"/>
                                        </p:tgtEl>
                                        <p:attrNameLst>
                                          <p:attrName>ppt_y</p:attrName>
                                        </p:attrNameLst>
                                      </p:cBhvr>
                                      <p:tavLst>
                                        <p:tav tm="0">
                                          <p:val>
                                            <p:strVal val="ppt_y"/>
                                          </p:val>
                                        </p:tav>
                                        <p:tav tm="100000">
                                          <p:val>
                                            <p:strVal val="1+ppt_h/2"/>
                                          </p:val>
                                        </p:tav>
                                      </p:tavLst>
                                    </p:anim>
                                    <p:set>
                                      <p:cBhvr>
                                        <p:cTn id="179" dur="1" fill="hold">
                                          <p:stCondLst>
                                            <p:cond delay="499"/>
                                          </p:stCondLst>
                                        </p:cTn>
                                        <p:tgtEl>
                                          <p:spTgt spid="24"/>
                                        </p:tgtEl>
                                        <p:attrNameLst>
                                          <p:attrName>style.visibility</p:attrName>
                                        </p:attrNameLst>
                                      </p:cBhvr>
                                      <p:to>
                                        <p:strVal val="hidden"/>
                                      </p:to>
                                    </p:set>
                                  </p:childTnLst>
                                </p:cTn>
                              </p:par>
                              <p:par>
                                <p:cTn id="180" presetID="5" presetClass="entr" presetSubtype="10" fill="hold" nodeType="withEffect">
                                  <p:stCondLst>
                                    <p:cond delay="0"/>
                                  </p:stCondLst>
                                  <p:childTnLst>
                                    <p:set>
                                      <p:cBhvr>
                                        <p:cTn id="181" dur="1" fill="hold">
                                          <p:stCondLst>
                                            <p:cond delay="0"/>
                                          </p:stCondLst>
                                        </p:cTn>
                                        <p:tgtEl>
                                          <p:spTgt spid="66"/>
                                        </p:tgtEl>
                                        <p:attrNameLst>
                                          <p:attrName>style.visibility</p:attrName>
                                        </p:attrNameLst>
                                      </p:cBhvr>
                                      <p:to>
                                        <p:strVal val="visible"/>
                                      </p:to>
                                    </p:set>
                                    <p:animEffect transition="in" filter="checkerboard(across)">
                                      <p:cBhvr>
                                        <p:cTn id="182" dur="500"/>
                                        <p:tgtEl>
                                          <p:spTgt spid="66"/>
                                        </p:tgtEl>
                                      </p:cBhvr>
                                    </p:animEffect>
                                  </p:childTnLst>
                                </p:cTn>
                              </p:par>
                              <p:par>
                                <p:cTn id="183" presetID="5" presetClass="entr" presetSubtype="10" fill="hold" grpId="0" nodeType="withEffect">
                                  <p:stCondLst>
                                    <p:cond delay="0"/>
                                  </p:stCondLst>
                                  <p:childTnLst>
                                    <p:set>
                                      <p:cBhvr>
                                        <p:cTn id="184" dur="1" fill="hold">
                                          <p:stCondLst>
                                            <p:cond delay="0"/>
                                          </p:stCondLst>
                                        </p:cTn>
                                        <p:tgtEl>
                                          <p:spTgt spid="26"/>
                                        </p:tgtEl>
                                        <p:attrNameLst>
                                          <p:attrName>style.visibility</p:attrName>
                                        </p:attrNameLst>
                                      </p:cBhvr>
                                      <p:to>
                                        <p:strVal val="visible"/>
                                      </p:to>
                                    </p:set>
                                    <p:animEffect transition="in" filter="checkerboard(across)">
                                      <p:cBhvr>
                                        <p:cTn id="185" dur="500"/>
                                        <p:tgtEl>
                                          <p:spTgt spid="26"/>
                                        </p:tgtEl>
                                      </p:cBhvr>
                                    </p:animEffect>
                                  </p:childTnLst>
                                </p:cTn>
                              </p:par>
                            </p:childTnLst>
                          </p:cTn>
                        </p:par>
                      </p:childTnLst>
                    </p:cTn>
                  </p:par>
                  <p:par>
                    <p:cTn id="186" fill="hold">
                      <p:stCondLst>
                        <p:cond delay="indefinite"/>
                      </p:stCondLst>
                      <p:childTnLst>
                        <p:par>
                          <p:cTn id="187" fill="hold">
                            <p:stCondLst>
                              <p:cond delay="0"/>
                            </p:stCondLst>
                            <p:childTnLst>
                              <p:par>
                                <p:cTn id="188" presetID="5" presetClass="entr" presetSubtype="10" fill="hold" nodeType="clickEffect">
                                  <p:stCondLst>
                                    <p:cond delay="0"/>
                                  </p:stCondLst>
                                  <p:childTnLst>
                                    <p:set>
                                      <p:cBhvr>
                                        <p:cTn id="189" dur="1" fill="hold">
                                          <p:stCondLst>
                                            <p:cond delay="0"/>
                                          </p:stCondLst>
                                        </p:cTn>
                                        <p:tgtEl>
                                          <p:spTgt spid="68"/>
                                        </p:tgtEl>
                                        <p:attrNameLst>
                                          <p:attrName>style.visibility</p:attrName>
                                        </p:attrNameLst>
                                      </p:cBhvr>
                                      <p:to>
                                        <p:strVal val="visible"/>
                                      </p:to>
                                    </p:set>
                                    <p:animEffect transition="in" filter="checkerboard(across)">
                                      <p:cBhvr>
                                        <p:cTn id="190" dur="500"/>
                                        <p:tgtEl>
                                          <p:spTgt spid="68"/>
                                        </p:tgtEl>
                                      </p:cBhvr>
                                    </p:animEffect>
                                  </p:childTnLst>
                                </p:cTn>
                              </p:par>
                              <p:par>
                                <p:cTn id="191" presetID="5" presetClass="entr" presetSubtype="10" fill="hold" grpId="0" nodeType="withEffect">
                                  <p:stCondLst>
                                    <p:cond delay="0"/>
                                  </p:stCondLst>
                                  <p:childTnLst>
                                    <p:set>
                                      <p:cBhvr>
                                        <p:cTn id="192" dur="1" fill="hold">
                                          <p:stCondLst>
                                            <p:cond delay="0"/>
                                          </p:stCondLst>
                                        </p:cTn>
                                        <p:tgtEl>
                                          <p:spTgt spid="27"/>
                                        </p:tgtEl>
                                        <p:attrNameLst>
                                          <p:attrName>style.visibility</p:attrName>
                                        </p:attrNameLst>
                                      </p:cBhvr>
                                      <p:to>
                                        <p:strVal val="visible"/>
                                      </p:to>
                                    </p:set>
                                    <p:animEffect transition="in" filter="checkerboard(across)">
                                      <p:cBhvr>
                                        <p:cTn id="193" dur="500"/>
                                        <p:tgtEl>
                                          <p:spTgt spid="27"/>
                                        </p:tgtEl>
                                      </p:cBhvr>
                                    </p:animEffect>
                                  </p:childTnLst>
                                </p:cTn>
                              </p:par>
                            </p:childTnLst>
                          </p:cTn>
                        </p:par>
                      </p:childTnLst>
                    </p:cTn>
                  </p:par>
                  <p:par>
                    <p:cTn id="194" fill="hold">
                      <p:stCondLst>
                        <p:cond delay="indefinite"/>
                      </p:stCondLst>
                      <p:childTnLst>
                        <p:par>
                          <p:cTn id="195" fill="hold">
                            <p:stCondLst>
                              <p:cond delay="0"/>
                            </p:stCondLst>
                            <p:childTnLst>
                              <p:par>
                                <p:cTn id="196" presetID="5" presetClass="entr" presetSubtype="10" fill="hold" nodeType="clickEffect">
                                  <p:stCondLst>
                                    <p:cond delay="0"/>
                                  </p:stCondLst>
                                  <p:childTnLst>
                                    <p:set>
                                      <p:cBhvr>
                                        <p:cTn id="197" dur="1" fill="hold">
                                          <p:stCondLst>
                                            <p:cond delay="0"/>
                                          </p:stCondLst>
                                        </p:cTn>
                                        <p:tgtEl>
                                          <p:spTgt spid="70"/>
                                        </p:tgtEl>
                                        <p:attrNameLst>
                                          <p:attrName>style.visibility</p:attrName>
                                        </p:attrNameLst>
                                      </p:cBhvr>
                                      <p:to>
                                        <p:strVal val="visible"/>
                                      </p:to>
                                    </p:set>
                                    <p:animEffect transition="in" filter="checkerboard(across)">
                                      <p:cBhvr>
                                        <p:cTn id="198" dur="500"/>
                                        <p:tgtEl>
                                          <p:spTgt spid="70"/>
                                        </p:tgtEl>
                                      </p:cBhvr>
                                    </p:animEffect>
                                  </p:childTnLst>
                                </p:cTn>
                              </p:par>
                              <p:par>
                                <p:cTn id="199" presetID="5" presetClass="entr" presetSubtype="10" fill="hold" grpId="0" nodeType="withEffect">
                                  <p:stCondLst>
                                    <p:cond delay="0"/>
                                  </p:stCondLst>
                                  <p:childTnLst>
                                    <p:set>
                                      <p:cBhvr>
                                        <p:cTn id="200" dur="1" fill="hold">
                                          <p:stCondLst>
                                            <p:cond delay="0"/>
                                          </p:stCondLst>
                                        </p:cTn>
                                        <p:tgtEl>
                                          <p:spTgt spid="28"/>
                                        </p:tgtEl>
                                        <p:attrNameLst>
                                          <p:attrName>style.visibility</p:attrName>
                                        </p:attrNameLst>
                                      </p:cBhvr>
                                      <p:to>
                                        <p:strVal val="visible"/>
                                      </p:to>
                                    </p:set>
                                    <p:animEffect transition="in" filter="checkerboard(across)">
                                      <p:cBhvr>
                                        <p:cTn id="201" dur="500"/>
                                        <p:tgtEl>
                                          <p:spTgt spid="28"/>
                                        </p:tgtEl>
                                      </p:cBhvr>
                                    </p:animEffect>
                                  </p:childTnLst>
                                </p:cTn>
                              </p:par>
                            </p:childTnLst>
                          </p:cTn>
                        </p:par>
                      </p:childTnLst>
                    </p:cTn>
                  </p:par>
                  <p:par>
                    <p:cTn id="202" fill="hold">
                      <p:stCondLst>
                        <p:cond delay="indefinite"/>
                      </p:stCondLst>
                      <p:childTnLst>
                        <p:par>
                          <p:cTn id="203" fill="hold">
                            <p:stCondLst>
                              <p:cond delay="0"/>
                            </p:stCondLst>
                            <p:childTnLst>
                              <p:par>
                                <p:cTn id="204" presetID="2" presetClass="exit" presetSubtype="4" fill="hold" nodeType="clickEffect">
                                  <p:stCondLst>
                                    <p:cond delay="0"/>
                                  </p:stCondLst>
                                  <p:childTnLst>
                                    <p:anim calcmode="lin" valueType="num">
                                      <p:cBhvr additive="base">
                                        <p:cTn id="205" dur="500"/>
                                        <p:tgtEl>
                                          <p:spTgt spid="66"/>
                                        </p:tgtEl>
                                        <p:attrNameLst>
                                          <p:attrName>ppt_x</p:attrName>
                                        </p:attrNameLst>
                                      </p:cBhvr>
                                      <p:tavLst>
                                        <p:tav tm="0">
                                          <p:val>
                                            <p:strVal val="ppt_x"/>
                                          </p:val>
                                        </p:tav>
                                        <p:tav tm="100000">
                                          <p:val>
                                            <p:strVal val="ppt_x"/>
                                          </p:val>
                                        </p:tav>
                                      </p:tavLst>
                                    </p:anim>
                                    <p:anim calcmode="lin" valueType="num">
                                      <p:cBhvr additive="base">
                                        <p:cTn id="206" dur="500"/>
                                        <p:tgtEl>
                                          <p:spTgt spid="66"/>
                                        </p:tgtEl>
                                        <p:attrNameLst>
                                          <p:attrName>ppt_y</p:attrName>
                                        </p:attrNameLst>
                                      </p:cBhvr>
                                      <p:tavLst>
                                        <p:tav tm="0">
                                          <p:val>
                                            <p:strVal val="ppt_y"/>
                                          </p:val>
                                        </p:tav>
                                        <p:tav tm="100000">
                                          <p:val>
                                            <p:strVal val="1+ppt_h/2"/>
                                          </p:val>
                                        </p:tav>
                                      </p:tavLst>
                                    </p:anim>
                                    <p:set>
                                      <p:cBhvr>
                                        <p:cTn id="207" dur="1" fill="hold">
                                          <p:stCondLst>
                                            <p:cond delay="499"/>
                                          </p:stCondLst>
                                        </p:cTn>
                                        <p:tgtEl>
                                          <p:spTgt spid="66"/>
                                        </p:tgtEl>
                                        <p:attrNameLst>
                                          <p:attrName>style.visibility</p:attrName>
                                        </p:attrNameLst>
                                      </p:cBhvr>
                                      <p:to>
                                        <p:strVal val="hidden"/>
                                      </p:to>
                                    </p:set>
                                  </p:childTnLst>
                                </p:cTn>
                              </p:par>
                              <p:par>
                                <p:cTn id="208" presetID="2" presetClass="exit" presetSubtype="4" fill="hold" grpId="1" nodeType="withEffect">
                                  <p:stCondLst>
                                    <p:cond delay="0"/>
                                  </p:stCondLst>
                                  <p:childTnLst>
                                    <p:anim calcmode="lin" valueType="num">
                                      <p:cBhvr additive="base">
                                        <p:cTn id="209" dur="500"/>
                                        <p:tgtEl>
                                          <p:spTgt spid="26"/>
                                        </p:tgtEl>
                                        <p:attrNameLst>
                                          <p:attrName>ppt_x</p:attrName>
                                        </p:attrNameLst>
                                      </p:cBhvr>
                                      <p:tavLst>
                                        <p:tav tm="0">
                                          <p:val>
                                            <p:strVal val="ppt_x"/>
                                          </p:val>
                                        </p:tav>
                                        <p:tav tm="100000">
                                          <p:val>
                                            <p:strVal val="ppt_x"/>
                                          </p:val>
                                        </p:tav>
                                      </p:tavLst>
                                    </p:anim>
                                    <p:anim calcmode="lin" valueType="num">
                                      <p:cBhvr additive="base">
                                        <p:cTn id="210" dur="500"/>
                                        <p:tgtEl>
                                          <p:spTgt spid="26"/>
                                        </p:tgtEl>
                                        <p:attrNameLst>
                                          <p:attrName>ppt_y</p:attrName>
                                        </p:attrNameLst>
                                      </p:cBhvr>
                                      <p:tavLst>
                                        <p:tav tm="0">
                                          <p:val>
                                            <p:strVal val="ppt_y"/>
                                          </p:val>
                                        </p:tav>
                                        <p:tav tm="100000">
                                          <p:val>
                                            <p:strVal val="1+ppt_h/2"/>
                                          </p:val>
                                        </p:tav>
                                      </p:tavLst>
                                    </p:anim>
                                    <p:set>
                                      <p:cBhvr>
                                        <p:cTn id="211" dur="1" fill="hold">
                                          <p:stCondLst>
                                            <p:cond delay="499"/>
                                          </p:stCondLst>
                                        </p:cTn>
                                        <p:tgtEl>
                                          <p:spTgt spid="26"/>
                                        </p:tgtEl>
                                        <p:attrNameLst>
                                          <p:attrName>style.visibility</p:attrName>
                                        </p:attrNameLst>
                                      </p:cBhvr>
                                      <p:to>
                                        <p:strVal val="hidden"/>
                                      </p:to>
                                    </p:set>
                                  </p:childTnLst>
                                </p:cTn>
                              </p:par>
                              <p:par>
                                <p:cTn id="212" presetID="2" presetClass="exit" presetSubtype="4" fill="hold" nodeType="withEffect">
                                  <p:stCondLst>
                                    <p:cond delay="0"/>
                                  </p:stCondLst>
                                  <p:childTnLst>
                                    <p:anim calcmode="lin" valueType="num">
                                      <p:cBhvr additive="base">
                                        <p:cTn id="213" dur="500"/>
                                        <p:tgtEl>
                                          <p:spTgt spid="68"/>
                                        </p:tgtEl>
                                        <p:attrNameLst>
                                          <p:attrName>ppt_x</p:attrName>
                                        </p:attrNameLst>
                                      </p:cBhvr>
                                      <p:tavLst>
                                        <p:tav tm="0">
                                          <p:val>
                                            <p:strVal val="ppt_x"/>
                                          </p:val>
                                        </p:tav>
                                        <p:tav tm="100000">
                                          <p:val>
                                            <p:strVal val="ppt_x"/>
                                          </p:val>
                                        </p:tav>
                                      </p:tavLst>
                                    </p:anim>
                                    <p:anim calcmode="lin" valueType="num">
                                      <p:cBhvr additive="base">
                                        <p:cTn id="214" dur="500"/>
                                        <p:tgtEl>
                                          <p:spTgt spid="68"/>
                                        </p:tgtEl>
                                        <p:attrNameLst>
                                          <p:attrName>ppt_y</p:attrName>
                                        </p:attrNameLst>
                                      </p:cBhvr>
                                      <p:tavLst>
                                        <p:tav tm="0">
                                          <p:val>
                                            <p:strVal val="ppt_y"/>
                                          </p:val>
                                        </p:tav>
                                        <p:tav tm="100000">
                                          <p:val>
                                            <p:strVal val="1+ppt_h/2"/>
                                          </p:val>
                                        </p:tav>
                                      </p:tavLst>
                                    </p:anim>
                                    <p:set>
                                      <p:cBhvr>
                                        <p:cTn id="215" dur="1" fill="hold">
                                          <p:stCondLst>
                                            <p:cond delay="499"/>
                                          </p:stCondLst>
                                        </p:cTn>
                                        <p:tgtEl>
                                          <p:spTgt spid="68"/>
                                        </p:tgtEl>
                                        <p:attrNameLst>
                                          <p:attrName>style.visibility</p:attrName>
                                        </p:attrNameLst>
                                      </p:cBhvr>
                                      <p:to>
                                        <p:strVal val="hidden"/>
                                      </p:to>
                                    </p:set>
                                  </p:childTnLst>
                                </p:cTn>
                              </p:par>
                              <p:par>
                                <p:cTn id="216" presetID="2" presetClass="exit" presetSubtype="4" fill="hold" nodeType="withEffect">
                                  <p:stCondLst>
                                    <p:cond delay="0"/>
                                  </p:stCondLst>
                                  <p:childTnLst>
                                    <p:anim calcmode="lin" valueType="num">
                                      <p:cBhvr additive="base">
                                        <p:cTn id="217" dur="500"/>
                                        <p:tgtEl>
                                          <p:spTgt spid="70"/>
                                        </p:tgtEl>
                                        <p:attrNameLst>
                                          <p:attrName>ppt_x</p:attrName>
                                        </p:attrNameLst>
                                      </p:cBhvr>
                                      <p:tavLst>
                                        <p:tav tm="0">
                                          <p:val>
                                            <p:strVal val="ppt_x"/>
                                          </p:val>
                                        </p:tav>
                                        <p:tav tm="100000">
                                          <p:val>
                                            <p:strVal val="ppt_x"/>
                                          </p:val>
                                        </p:tav>
                                      </p:tavLst>
                                    </p:anim>
                                    <p:anim calcmode="lin" valueType="num">
                                      <p:cBhvr additive="base">
                                        <p:cTn id="218" dur="500"/>
                                        <p:tgtEl>
                                          <p:spTgt spid="70"/>
                                        </p:tgtEl>
                                        <p:attrNameLst>
                                          <p:attrName>ppt_y</p:attrName>
                                        </p:attrNameLst>
                                      </p:cBhvr>
                                      <p:tavLst>
                                        <p:tav tm="0">
                                          <p:val>
                                            <p:strVal val="ppt_y"/>
                                          </p:val>
                                        </p:tav>
                                        <p:tav tm="100000">
                                          <p:val>
                                            <p:strVal val="1+ppt_h/2"/>
                                          </p:val>
                                        </p:tav>
                                      </p:tavLst>
                                    </p:anim>
                                    <p:set>
                                      <p:cBhvr>
                                        <p:cTn id="219" dur="1" fill="hold">
                                          <p:stCondLst>
                                            <p:cond delay="499"/>
                                          </p:stCondLst>
                                        </p:cTn>
                                        <p:tgtEl>
                                          <p:spTgt spid="70"/>
                                        </p:tgtEl>
                                        <p:attrNameLst>
                                          <p:attrName>style.visibility</p:attrName>
                                        </p:attrNameLst>
                                      </p:cBhvr>
                                      <p:to>
                                        <p:strVal val="hidden"/>
                                      </p:to>
                                    </p:set>
                                  </p:childTnLst>
                                </p:cTn>
                              </p:par>
                              <p:par>
                                <p:cTn id="220" presetID="2" presetClass="exit" presetSubtype="4" fill="hold" grpId="1" nodeType="withEffect">
                                  <p:stCondLst>
                                    <p:cond delay="0"/>
                                  </p:stCondLst>
                                  <p:childTnLst>
                                    <p:anim calcmode="lin" valueType="num">
                                      <p:cBhvr additive="base">
                                        <p:cTn id="221" dur="500"/>
                                        <p:tgtEl>
                                          <p:spTgt spid="27"/>
                                        </p:tgtEl>
                                        <p:attrNameLst>
                                          <p:attrName>ppt_x</p:attrName>
                                        </p:attrNameLst>
                                      </p:cBhvr>
                                      <p:tavLst>
                                        <p:tav tm="0">
                                          <p:val>
                                            <p:strVal val="ppt_x"/>
                                          </p:val>
                                        </p:tav>
                                        <p:tav tm="100000">
                                          <p:val>
                                            <p:strVal val="ppt_x"/>
                                          </p:val>
                                        </p:tav>
                                      </p:tavLst>
                                    </p:anim>
                                    <p:anim calcmode="lin" valueType="num">
                                      <p:cBhvr additive="base">
                                        <p:cTn id="222" dur="500"/>
                                        <p:tgtEl>
                                          <p:spTgt spid="27"/>
                                        </p:tgtEl>
                                        <p:attrNameLst>
                                          <p:attrName>ppt_y</p:attrName>
                                        </p:attrNameLst>
                                      </p:cBhvr>
                                      <p:tavLst>
                                        <p:tav tm="0">
                                          <p:val>
                                            <p:strVal val="ppt_y"/>
                                          </p:val>
                                        </p:tav>
                                        <p:tav tm="100000">
                                          <p:val>
                                            <p:strVal val="1+ppt_h/2"/>
                                          </p:val>
                                        </p:tav>
                                      </p:tavLst>
                                    </p:anim>
                                    <p:set>
                                      <p:cBhvr>
                                        <p:cTn id="223" dur="1" fill="hold">
                                          <p:stCondLst>
                                            <p:cond delay="499"/>
                                          </p:stCondLst>
                                        </p:cTn>
                                        <p:tgtEl>
                                          <p:spTgt spid="27"/>
                                        </p:tgtEl>
                                        <p:attrNameLst>
                                          <p:attrName>style.visibility</p:attrName>
                                        </p:attrNameLst>
                                      </p:cBhvr>
                                      <p:to>
                                        <p:strVal val="hidden"/>
                                      </p:to>
                                    </p:set>
                                  </p:childTnLst>
                                </p:cTn>
                              </p:par>
                              <p:par>
                                <p:cTn id="224" presetID="2" presetClass="exit" presetSubtype="4" fill="hold" grpId="1" nodeType="withEffect">
                                  <p:stCondLst>
                                    <p:cond delay="0"/>
                                  </p:stCondLst>
                                  <p:childTnLst>
                                    <p:anim calcmode="lin" valueType="num">
                                      <p:cBhvr additive="base">
                                        <p:cTn id="225" dur="500"/>
                                        <p:tgtEl>
                                          <p:spTgt spid="28"/>
                                        </p:tgtEl>
                                        <p:attrNameLst>
                                          <p:attrName>ppt_x</p:attrName>
                                        </p:attrNameLst>
                                      </p:cBhvr>
                                      <p:tavLst>
                                        <p:tav tm="0">
                                          <p:val>
                                            <p:strVal val="ppt_x"/>
                                          </p:val>
                                        </p:tav>
                                        <p:tav tm="100000">
                                          <p:val>
                                            <p:strVal val="ppt_x"/>
                                          </p:val>
                                        </p:tav>
                                      </p:tavLst>
                                    </p:anim>
                                    <p:anim calcmode="lin" valueType="num">
                                      <p:cBhvr additive="base">
                                        <p:cTn id="226" dur="500"/>
                                        <p:tgtEl>
                                          <p:spTgt spid="28"/>
                                        </p:tgtEl>
                                        <p:attrNameLst>
                                          <p:attrName>ppt_y</p:attrName>
                                        </p:attrNameLst>
                                      </p:cBhvr>
                                      <p:tavLst>
                                        <p:tav tm="0">
                                          <p:val>
                                            <p:strVal val="ppt_y"/>
                                          </p:val>
                                        </p:tav>
                                        <p:tav tm="100000">
                                          <p:val>
                                            <p:strVal val="1+ppt_h/2"/>
                                          </p:val>
                                        </p:tav>
                                      </p:tavLst>
                                    </p:anim>
                                    <p:set>
                                      <p:cBhvr>
                                        <p:cTn id="227" dur="1" fill="hold">
                                          <p:stCondLst>
                                            <p:cond delay="499"/>
                                          </p:stCondLst>
                                        </p:cTn>
                                        <p:tgtEl>
                                          <p:spTgt spid="28"/>
                                        </p:tgtEl>
                                        <p:attrNameLst>
                                          <p:attrName>style.visibility</p:attrName>
                                        </p:attrNameLst>
                                      </p:cBhvr>
                                      <p:to>
                                        <p:strVal val="hidden"/>
                                      </p:to>
                                    </p:set>
                                  </p:childTnLst>
                                </p:cTn>
                              </p:par>
                              <p:par>
                                <p:cTn id="228" presetID="5" presetClass="entr" presetSubtype="10" fill="hold" nodeType="withEffect">
                                  <p:stCondLst>
                                    <p:cond delay="0"/>
                                  </p:stCondLst>
                                  <p:childTnLst>
                                    <p:set>
                                      <p:cBhvr>
                                        <p:cTn id="229" dur="1" fill="hold">
                                          <p:stCondLst>
                                            <p:cond delay="0"/>
                                          </p:stCondLst>
                                        </p:cTn>
                                        <p:tgtEl>
                                          <p:spTgt spid="72"/>
                                        </p:tgtEl>
                                        <p:attrNameLst>
                                          <p:attrName>style.visibility</p:attrName>
                                        </p:attrNameLst>
                                      </p:cBhvr>
                                      <p:to>
                                        <p:strVal val="visible"/>
                                      </p:to>
                                    </p:set>
                                    <p:animEffect transition="in" filter="checkerboard(across)">
                                      <p:cBhvr>
                                        <p:cTn id="230" dur="500"/>
                                        <p:tgtEl>
                                          <p:spTgt spid="72"/>
                                        </p:tgtEl>
                                      </p:cBhvr>
                                    </p:animEffect>
                                  </p:childTnLst>
                                </p:cTn>
                              </p:par>
                              <p:par>
                                <p:cTn id="231" presetID="5" presetClass="entr" presetSubtype="10" fill="hold" grpId="0" nodeType="withEffect">
                                  <p:stCondLst>
                                    <p:cond delay="0"/>
                                  </p:stCondLst>
                                  <p:childTnLst>
                                    <p:set>
                                      <p:cBhvr>
                                        <p:cTn id="232" dur="1" fill="hold">
                                          <p:stCondLst>
                                            <p:cond delay="0"/>
                                          </p:stCondLst>
                                        </p:cTn>
                                        <p:tgtEl>
                                          <p:spTgt spid="32"/>
                                        </p:tgtEl>
                                        <p:attrNameLst>
                                          <p:attrName>style.visibility</p:attrName>
                                        </p:attrNameLst>
                                      </p:cBhvr>
                                      <p:to>
                                        <p:strVal val="visible"/>
                                      </p:to>
                                    </p:set>
                                    <p:animEffect transition="in" filter="checkerboard(across)">
                                      <p:cBhvr>
                                        <p:cTn id="233" dur="500"/>
                                        <p:tgtEl>
                                          <p:spTgt spid="32"/>
                                        </p:tgtEl>
                                      </p:cBhvr>
                                    </p:animEffect>
                                  </p:childTnLst>
                                </p:cTn>
                              </p:par>
                            </p:childTnLst>
                          </p:cTn>
                        </p:par>
                      </p:childTnLst>
                    </p:cTn>
                  </p:par>
                  <p:par>
                    <p:cTn id="234" fill="hold">
                      <p:stCondLst>
                        <p:cond delay="indefinite"/>
                      </p:stCondLst>
                      <p:childTnLst>
                        <p:par>
                          <p:cTn id="235" fill="hold">
                            <p:stCondLst>
                              <p:cond delay="0"/>
                            </p:stCondLst>
                            <p:childTnLst>
                              <p:par>
                                <p:cTn id="236" presetID="5" presetClass="entr" presetSubtype="10" fill="hold" grpId="0" nodeType="clickEffect">
                                  <p:stCondLst>
                                    <p:cond delay="0"/>
                                  </p:stCondLst>
                                  <p:childTnLst>
                                    <p:set>
                                      <p:cBhvr>
                                        <p:cTn id="237" dur="1" fill="hold">
                                          <p:stCondLst>
                                            <p:cond delay="0"/>
                                          </p:stCondLst>
                                        </p:cTn>
                                        <p:tgtEl>
                                          <p:spTgt spid="74"/>
                                        </p:tgtEl>
                                        <p:attrNameLst>
                                          <p:attrName>style.visibility</p:attrName>
                                        </p:attrNameLst>
                                      </p:cBhvr>
                                      <p:to>
                                        <p:strVal val="visible"/>
                                      </p:to>
                                    </p:set>
                                    <p:animEffect transition="in" filter="checkerboard(across)">
                                      <p:cBhvr>
                                        <p:cTn id="238" dur="500"/>
                                        <p:tgtEl>
                                          <p:spTgt spid="74"/>
                                        </p:tgtEl>
                                      </p:cBhvr>
                                    </p:animEffect>
                                  </p:childTnLst>
                                </p:cTn>
                              </p:par>
                              <p:par>
                                <p:cTn id="239" presetID="5" presetClass="entr" presetSubtype="10" fill="hold" grpId="0" nodeType="withEffect">
                                  <p:stCondLst>
                                    <p:cond delay="0"/>
                                  </p:stCondLst>
                                  <p:childTnLst>
                                    <p:set>
                                      <p:cBhvr>
                                        <p:cTn id="240" dur="1" fill="hold">
                                          <p:stCondLst>
                                            <p:cond delay="0"/>
                                          </p:stCondLst>
                                        </p:cTn>
                                        <p:tgtEl>
                                          <p:spTgt spid="36"/>
                                        </p:tgtEl>
                                        <p:attrNameLst>
                                          <p:attrName>style.visibility</p:attrName>
                                        </p:attrNameLst>
                                      </p:cBhvr>
                                      <p:to>
                                        <p:strVal val="visible"/>
                                      </p:to>
                                    </p:set>
                                    <p:animEffect transition="in" filter="checkerboard(across)">
                                      <p:cBhvr>
                                        <p:cTn id="241" dur="500"/>
                                        <p:tgtEl>
                                          <p:spTgt spid="36"/>
                                        </p:tgtEl>
                                      </p:cBhvr>
                                    </p:animEffect>
                                  </p:childTnLst>
                                </p:cTn>
                              </p:par>
                              <p:par>
                                <p:cTn id="242" presetID="5" presetClass="entr" presetSubtype="10" fill="hold" grpId="0" nodeType="withEffect">
                                  <p:stCondLst>
                                    <p:cond delay="0"/>
                                  </p:stCondLst>
                                  <p:childTnLst>
                                    <p:set>
                                      <p:cBhvr>
                                        <p:cTn id="243" dur="1" fill="hold">
                                          <p:stCondLst>
                                            <p:cond delay="0"/>
                                          </p:stCondLst>
                                        </p:cTn>
                                        <p:tgtEl>
                                          <p:spTgt spid="44"/>
                                        </p:tgtEl>
                                        <p:attrNameLst>
                                          <p:attrName>style.visibility</p:attrName>
                                        </p:attrNameLst>
                                      </p:cBhvr>
                                      <p:to>
                                        <p:strVal val="visible"/>
                                      </p:to>
                                    </p:set>
                                    <p:animEffect transition="in" filter="checkerboard(across)">
                                      <p:cBhvr>
                                        <p:cTn id="244" dur="500"/>
                                        <p:tgtEl>
                                          <p:spTgt spid="44"/>
                                        </p:tgtEl>
                                      </p:cBhvr>
                                    </p:animEffect>
                                  </p:childTnLst>
                                </p:cTn>
                              </p:par>
                            </p:childTnLst>
                          </p:cTn>
                        </p:par>
                      </p:childTnLst>
                    </p:cTn>
                  </p:par>
                  <p:par>
                    <p:cTn id="245" fill="hold">
                      <p:stCondLst>
                        <p:cond delay="indefinite"/>
                      </p:stCondLst>
                      <p:childTnLst>
                        <p:par>
                          <p:cTn id="246" fill="hold">
                            <p:stCondLst>
                              <p:cond delay="0"/>
                            </p:stCondLst>
                            <p:childTnLst>
                              <p:par>
                                <p:cTn id="247" presetID="2" presetClass="exit" presetSubtype="4" fill="hold" nodeType="clickEffect">
                                  <p:stCondLst>
                                    <p:cond delay="0"/>
                                  </p:stCondLst>
                                  <p:childTnLst>
                                    <p:anim calcmode="lin" valueType="num">
                                      <p:cBhvr additive="base">
                                        <p:cTn id="248" dur="500"/>
                                        <p:tgtEl>
                                          <p:spTgt spid="72"/>
                                        </p:tgtEl>
                                        <p:attrNameLst>
                                          <p:attrName>ppt_x</p:attrName>
                                        </p:attrNameLst>
                                      </p:cBhvr>
                                      <p:tavLst>
                                        <p:tav tm="0">
                                          <p:val>
                                            <p:strVal val="ppt_x"/>
                                          </p:val>
                                        </p:tav>
                                        <p:tav tm="100000">
                                          <p:val>
                                            <p:strVal val="ppt_x"/>
                                          </p:val>
                                        </p:tav>
                                      </p:tavLst>
                                    </p:anim>
                                    <p:anim calcmode="lin" valueType="num">
                                      <p:cBhvr additive="base">
                                        <p:cTn id="249" dur="500"/>
                                        <p:tgtEl>
                                          <p:spTgt spid="72"/>
                                        </p:tgtEl>
                                        <p:attrNameLst>
                                          <p:attrName>ppt_y</p:attrName>
                                        </p:attrNameLst>
                                      </p:cBhvr>
                                      <p:tavLst>
                                        <p:tav tm="0">
                                          <p:val>
                                            <p:strVal val="ppt_y"/>
                                          </p:val>
                                        </p:tav>
                                        <p:tav tm="100000">
                                          <p:val>
                                            <p:strVal val="1+ppt_h/2"/>
                                          </p:val>
                                        </p:tav>
                                      </p:tavLst>
                                    </p:anim>
                                    <p:set>
                                      <p:cBhvr>
                                        <p:cTn id="250" dur="1" fill="hold">
                                          <p:stCondLst>
                                            <p:cond delay="499"/>
                                          </p:stCondLst>
                                        </p:cTn>
                                        <p:tgtEl>
                                          <p:spTgt spid="72"/>
                                        </p:tgtEl>
                                        <p:attrNameLst>
                                          <p:attrName>style.visibility</p:attrName>
                                        </p:attrNameLst>
                                      </p:cBhvr>
                                      <p:to>
                                        <p:strVal val="hidden"/>
                                      </p:to>
                                    </p:set>
                                  </p:childTnLst>
                                </p:cTn>
                              </p:par>
                              <p:par>
                                <p:cTn id="251" presetID="2" presetClass="exit" presetSubtype="4" fill="hold" grpId="1" nodeType="withEffect">
                                  <p:stCondLst>
                                    <p:cond delay="0"/>
                                  </p:stCondLst>
                                  <p:childTnLst>
                                    <p:anim calcmode="lin" valueType="num">
                                      <p:cBhvr additive="base">
                                        <p:cTn id="252" dur="500"/>
                                        <p:tgtEl>
                                          <p:spTgt spid="32"/>
                                        </p:tgtEl>
                                        <p:attrNameLst>
                                          <p:attrName>ppt_x</p:attrName>
                                        </p:attrNameLst>
                                      </p:cBhvr>
                                      <p:tavLst>
                                        <p:tav tm="0">
                                          <p:val>
                                            <p:strVal val="ppt_x"/>
                                          </p:val>
                                        </p:tav>
                                        <p:tav tm="100000">
                                          <p:val>
                                            <p:strVal val="ppt_x"/>
                                          </p:val>
                                        </p:tav>
                                      </p:tavLst>
                                    </p:anim>
                                    <p:anim calcmode="lin" valueType="num">
                                      <p:cBhvr additive="base">
                                        <p:cTn id="253" dur="500"/>
                                        <p:tgtEl>
                                          <p:spTgt spid="32"/>
                                        </p:tgtEl>
                                        <p:attrNameLst>
                                          <p:attrName>ppt_y</p:attrName>
                                        </p:attrNameLst>
                                      </p:cBhvr>
                                      <p:tavLst>
                                        <p:tav tm="0">
                                          <p:val>
                                            <p:strVal val="ppt_y"/>
                                          </p:val>
                                        </p:tav>
                                        <p:tav tm="100000">
                                          <p:val>
                                            <p:strVal val="1+ppt_h/2"/>
                                          </p:val>
                                        </p:tav>
                                      </p:tavLst>
                                    </p:anim>
                                    <p:set>
                                      <p:cBhvr>
                                        <p:cTn id="254" dur="1" fill="hold">
                                          <p:stCondLst>
                                            <p:cond delay="499"/>
                                          </p:stCondLst>
                                        </p:cTn>
                                        <p:tgtEl>
                                          <p:spTgt spid="32"/>
                                        </p:tgtEl>
                                        <p:attrNameLst>
                                          <p:attrName>style.visibility</p:attrName>
                                        </p:attrNameLst>
                                      </p:cBhvr>
                                      <p:to>
                                        <p:strVal val="hidden"/>
                                      </p:to>
                                    </p:set>
                                  </p:childTnLst>
                                </p:cTn>
                              </p:par>
                              <p:par>
                                <p:cTn id="255" presetID="2" presetClass="exit" presetSubtype="4" fill="hold" grpId="1" nodeType="withEffect">
                                  <p:stCondLst>
                                    <p:cond delay="0"/>
                                  </p:stCondLst>
                                  <p:childTnLst>
                                    <p:anim calcmode="lin" valueType="num">
                                      <p:cBhvr additive="base">
                                        <p:cTn id="256" dur="500"/>
                                        <p:tgtEl>
                                          <p:spTgt spid="74"/>
                                        </p:tgtEl>
                                        <p:attrNameLst>
                                          <p:attrName>ppt_x</p:attrName>
                                        </p:attrNameLst>
                                      </p:cBhvr>
                                      <p:tavLst>
                                        <p:tav tm="0">
                                          <p:val>
                                            <p:strVal val="ppt_x"/>
                                          </p:val>
                                        </p:tav>
                                        <p:tav tm="100000">
                                          <p:val>
                                            <p:strVal val="ppt_x"/>
                                          </p:val>
                                        </p:tav>
                                      </p:tavLst>
                                    </p:anim>
                                    <p:anim calcmode="lin" valueType="num">
                                      <p:cBhvr additive="base">
                                        <p:cTn id="257" dur="500"/>
                                        <p:tgtEl>
                                          <p:spTgt spid="74"/>
                                        </p:tgtEl>
                                        <p:attrNameLst>
                                          <p:attrName>ppt_y</p:attrName>
                                        </p:attrNameLst>
                                      </p:cBhvr>
                                      <p:tavLst>
                                        <p:tav tm="0">
                                          <p:val>
                                            <p:strVal val="ppt_y"/>
                                          </p:val>
                                        </p:tav>
                                        <p:tav tm="100000">
                                          <p:val>
                                            <p:strVal val="1+ppt_h/2"/>
                                          </p:val>
                                        </p:tav>
                                      </p:tavLst>
                                    </p:anim>
                                    <p:set>
                                      <p:cBhvr>
                                        <p:cTn id="258" dur="1" fill="hold">
                                          <p:stCondLst>
                                            <p:cond delay="499"/>
                                          </p:stCondLst>
                                        </p:cTn>
                                        <p:tgtEl>
                                          <p:spTgt spid="74"/>
                                        </p:tgtEl>
                                        <p:attrNameLst>
                                          <p:attrName>style.visibility</p:attrName>
                                        </p:attrNameLst>
                                      </p:cBhvr>
                                      <p:to>
                                        <p:strVal val="hidden"/>
                                      </p:to>
                                    </p:set>
                                  </p:childTnLst>
                                </p:cTn>
                              </p:par>
                              <p:par>
                                <p:cTn id="259" presetID="2" presetClass="exit" presetSubtype="4" fill="hold" grpId="1" nodeType="withEffect">
                                  <p:stCondLst>
                                    <p:cond delay="0"/>
                                  </p:stCondLst>
                                  <p:childTnLst>
                                    <p:anim calcmode="lin" valueType="num">
                                      <p:cBhvr additive="base">
                                        <p:cTn id="260" dur="500"/>
                                        <p:tgtEl>
                                          <p:spTgt spid="36"/>
                                        </p:tgtEl>
                                        <p:attrNameLst>
                                          <p:attrName>ppt_x</p:attrName>
                                        </p:attrNameLst>
                                      </p:cBhvr>
                                      <p:tavLst>
                                        <p:tav tm="0">
                                          <p:val>
                                            <p:strVal val="ppt_x"/>
                                          </p:val>
                                        </p:tav>
                                        <p:tav tm="100000">
                                          <p:val>
                                            <p:strVal val="ppt_x"/>
                                          </p:val>
                                        </p:tav>
                                      </p:tavLst>
                                    </p:anim>
                                    <p:anim calcmode="lin" valueType="num">
                                      <p:cBhvr additive="base">
                                        <p:cTn id="261" dur="500"/>
                                        <p:tgtEl>
                                          <p:spTgt spid="36"/>
                                        </p:tgtEl>
                                        <p:attrNameLst>
                                          <p:attrName>ppt_y</p:attrName>
                                        </p:attrNameLst>
                                      </p:cBhvr>
                                      <p:tavLst>
                                        <p:tav tm="0">
                                          <p:val>
                                            <p:strVal val="ppt_y"/>
                                          </p:val>
                                        </p:tav>
                                        <p:tav tm="100000">
                                          <p:val>
                                            <p:strVal val="1+ppt_h/2"/>
                                          </p:val>
                                        </p:tav>
                                      </p:tavLst>
                                    </p:anim>
                                    <p:set>
                                      <p:cBhvr>
                                        <p:cTn id="262" dur="1" fill="hold">
                                          <p:stCondLst>
                                            <p:cond delay="499"/>
                                          </p:stCondLst>
                                        </p:cTn>
                                        <p:tgtEl>
                                          <p:spTgt spid="36"/>
                                        </p:tgtEl>
                                        <p:attrNameLst>
                                          <p:attrName>style.visibility</p:attrName>
                                        </p:attrNameLst>
                                      </p:cBhvr>
                                      <p:to>
                                        <p:strVal val="hidden"/>
                                      </p:to>
                                    </p:set>
                                  </p:childTnLst>
                                </p:cTn>
                              </p:par>
                              <p:par>
                                <p:cTn id="263" presetID="2" presetClass="exit" presetSubtype="4" fill="hold" grpId="1" nodeType="withEffect">
                                  <p:stCondLst>
                                    <p:cond delay="0"/>
                                  </p:stCondLst>
                                  <p:childTnLst>
                                    <p:anim calcmode="lin" valueType="num">
                                      <p:cBhvr additive="base">
                                        <p:cTn id="264" dur="500"/>
                                        <p:tgtEl>
                                          <p:spTgt spid="44"/>
                                        </p:tgtEl>
                                        <p:attrNameLst>
                                          <p:attrName>ppt_x</p:attrName>
                                        </p:attrNameLst>
                                      </p:cBhvr>
                                      <p:tavLst>
                                        <p:tav tm="0">
                                          <p:val>
                                            <p:strVal val="ppt_x"/>
                                          </p:val>
                                        </p:tav>
                                        <p:tav tm="100000">
                                          <p:val>
                                            <p:strVal val="ppt_x"/>
                                          </p:val>
                                        </p:tav>
                                      </p:tavLst>
                                    </p:anim>
                                    <p:anim calcmode="lin" valueType="num">
                                      <p:cBhvr additive="base">
                                        <p:cTn id="265" dur="500"/>
                                        <p:tgtEl>
                                          <p:spTgt spid="44"/>
                                        </p:tgtEl>
                                        <p:attrNameLst>
                                          <p:attrName>ppt_y</p:attrName>
                                        </p:attrNameLst>
                                      </p:cBhvr>
                                      <p:tavLst>
                                        <p:tav tm="0">
                                          <p:val>
                                            <p:strVal val="ppt_y"/>
                                          </p:val>
                                        </p:tav>
                                        <p:tav tm="100000">
                                          <p:val>
                                            <p:strVal val="1+ppt_h/2"/>
                                          </p:val>
                                        </p:tav>
                                      </p:tavLst>
                                    </p:anim>
                                    <p:set>
                                      <p:cBhvr>
                                        <p:cTn id="266" dur="1" fill="hold">
                                          <p:stCondLst>
                                            <p:cond delay="499"/>
                                          </p:stCondLst>
                                        </p:cTn>
                                        <p:tgtEl>
                                          <p:spTgt spid="44"/>
                                        </p:tgtEl>
                                        <p:attrNameLst>
                                          <p:attrName>style.visibility</p:attrName>
                                        </p:attrNameLst>
                                      </p:cBhvr>
                                      <p:to>
                                        <p:strVal val="hidden"/>
                                      </p:to>
                                    </p:set>
                                  </p:childTnLst>
                                </p:cTn>
                              </p:par>
                              <p:par>
                                <p:cTn id="267" presetID="5" presetClass="entr" presetSubtype="10" fill="hold" nodeType="withEffect">
                                  <p:stCondLst>
                                    <p:cond delay="0"/>
                                  </p:stCondLst>
                                  <p:childTnLst>
                                    <p:set>
                                      <p:cBhvr>
                                        <p:cTn id="268" dur="1" fill="hold">
                                          <p:stCondLst>
                                            <p:cond delay="0"/>
                                          </p:stCondLst>
                                        </p:cTn>
                                        <p:tgtEl>
                                          <p:spTgt spid="76"/>
                                        </p:tgtEl>
                                        <p:attrNameLst>
                                          <p:attrName>style.visibility</p:attrName>
                                        </p:attrNameLst>
                                      </p:cBhvr>
                                      <p:to>
                                        <p:strVal val="visible"/>
                                      </p:to>
                                    </p:set>
                                    <p:animEffect transition="in" filter="checkerboard(across)">
                                      <p:cBhvr>
                                        <p:cTn id="269" dur="500"/>
                                        <p:tgtEl>
                                          <p:spTgt spid="76"/>
                                        </p:tgtEl>
                                      </p:cBhvr>
                                    </p:animEffect>
                                  </p:childTnLst>
                                </p:cTn>
                              </p:par>
                              <p:par>
                                <p:cTn id="270" presetID="5" presetClass="entr" presetSubtype="10" fill="hold" grpId="0" nodeType="withEffect">
                                  <p:stCondLst>
                                    <p:cond delay="0"/>
                                  </p:stCondLst>
                                  <p:childTnLst>
                                    <p:set>
                                      <p:cBhvr>
                                        <p:cTn id="271" dur="1" fill="hold">
                                          <p:stCondLst>
                                            <p:cond delay="0"/>
                                          </p:stCondLst>
                                        </p:cTn>
                                        <p:tgtEl>
                                          <p:spTgt spid="34"/>
                                        </p:tgtEl>
                                        <p:attrNameLst>
                                          <p:attrName>style.visibility</p:attrName>
                                        </p:attrNameLst>
                                      </p:cBhvr>
                                      <p:to>
                                        <p:strVal val="visible"/>
                                      </p:to>
                                    </p:set>
                                    <p:animEffect transition="in" filter="checkerboard(across)">
                                      <p:cBhvr>
                                        <p:cTn id="272" dur="500"/>
                                        <p:tgtEl>
                                          <p:spTgt spid="34"/>
                                        </p:tgtEl>
                                      </p:cBhvr>
                                    </p:animEffect>
                                  </p:childTnLst>
                                </p:cTn>
                              </p:par>
                            </p:childTnLst>
                          </p:cTn>
                        </p:par>
                      </p:childTnLst>
                    </p:cTn>
                  </p:par>
                  <p:par>
                    <p:cTn id="273" fill="hold">
                      <p:stCondLst>
                        <p:cond delay="indefinite"/>
                      </p:stCondLst>
                      <p:childTnLst>
                        <p:par>
                          <p:cTn id="274" fill="hold">
                            <p:stCondLst>
                              <p:cond delay="0"/>
                            </p:stCondLst>
                            <p:childTnLst>
                              <p:par>
                                <p:cTn id="275" presetID="5" presetClass="entr" presetSubtype="10" fill="hold" grpId="0" nodeType="clickEffect">
                                  <p:stCondLst>
                                    <p:cond delay="0"/>
                                  </p:stCondLst>
                                  <p:childTnLst>
                                    <p:set>
                                      <p:cBhvr>
                                        <p:cTn id="276" dur="1" fill="hold">
                                          <p:stCondLst>
                                            <p:cond delay="0"/>
                                          </p:stCondLst>
                                        </p:cTn>
                                        <p:tgtEl>
                                          <p:spTgt spid="39"/>
                                        </p:tgtEl>
                                        <p:attrNameLst>
                                          <p:attrName>style.visibility</p:attrName>
                                        </p:attrNameLst>
                                      </p:cBhvr>
                                      <p:to>
                                        <p:strVal val="visible"/>
                                      </p:to>
                                    </p:set>
                                    <p:animEffect transition="in" filter="checkerboard(across)">
                                      <p:cBhvr>
                                        <p:cTn id="277" dur="500"/>
                                        <p:tgtEl>
                                          <p:spTgt spid="39"/>
                                        </p:tgtEl>
                                      </p:cBhvr>
                                    </p:animEffect>
                                  </p:childTnLst>
                                </p:cTn>
                              </p:par>
                            </p:childTnLst>
                          </p:cTn>
                        </p:par>
                      </p:childTnLst>
                    </p:cTn>
                  </p:par>
                  <p:par>
                    <p:cTn id="278" fill="hold">
                      <p:stCondLst>
                        <p:cond delay="indefinite"/>
                      </p:stCondLst>
                      <p:childTnLst>
                        <p:par>
                          <p:cTn id="279" fill="hold">
                            <p:stCondLst>
                              <p:cond delay="0"/>
                            </p:stCondLst>
                            <p:childTnLst>
                              <p:par>
                                <p:cTn id="280" presetID="2" presetClass="exit" presetSubtype="4" fill="hold" nodeType="clickEffect">
                                  <p:stCondLst>
                                    <p:cond delay="0"/>
                                  </p:stCondLst>
                                  <p:childTnLst>
                                    <p:anim calcmode="lin" valueType="num">
                                      <p:cBhvr additive="base">
                                        <p:cTn id="281" dur="500"/>
                                        <p:tgtEl>
                                          <p:spTgt spid="76"/>
                                        </p:tgtEl>
                                        <p:attrNameLst>
                                          <p:attrName>ppt_x</p:attrName>
                                        </p:attrNameLst>
                                      </p:cBhvr>
                                      <p:tavLst>
                                        <p:tav tm="0">
                                          <p:val>
                                            <p:strVal val="ppt_x"/>
                                          </p:val>
                                        </p:tav>
                                        <p:tav tm="100000">
                                          <p:val>
                                            <p:strVal val="ppt_x"/>
                                          </p:val>
                                        </p:tav>
                                      </p:tavLst>
                                    </p:anim>
                                    <p:anim calcmode="lin" valueType="num">
                                      <p:cBhvr additive="base">
                                        <p:cTn id="282" dur="500"/>
                                        <p:tgtEl>
                                          <p:spTgt spid="76"/>
                                        </p:tgtEl>
                                        <p:attrNameLst>
                                          <p:attrName>ppt_y</p:attrName>
                                        </p:attrNameLst>
                                      </p:cBhvr>
                                      <p:tavLst>
                                        <p:tav tm="0">
                                          <p:val>
                                            <p:strVal val="ppt_y"/>
                                          </p:val>
                                        </p:tav>
                                        <p:tav tm="100000">
                                          <p:val>
                                            <p:strVal val="1+ppt_h/2"/>
                                          </p:val>
                                        </p:tav>
                                      </p:tavLst>
                                    </p:anim>
                                    <p:set>
                                      <p:cBhvr>
                                        <p:cTn id="283" dur="1" fill="hold">
                                          <p:stCondLst>
                                            <p:cond delay="499"/>
                                          </p:stCondLst>
                                        </p:cTn>
                                        <p:tgtEl>
                                          <p:spTgt spid="76"/>
                                        </p:tgtEl>
                                        <p:attrNameLst>
                                          <p:attrName>style.visibility</p:attrName>
                                        </p:attrNameLst>
                                      </p:cBhvr>
                                      <p:to>
                                        <p:strVal val="hidden"/>
                                      </p:to>
                                    </p:set>
                                  </p:childTnLst>
                                </p:cTn>
                              </p:par>
                              <p:par>
                                <p:cTn id="284" presetID="2" presetClass="exit" presetSubtype="4" fill="hold" grpId="1" nodeType="withEffect">
                                  <p:stCondLst>
                                    <p:cond delay="0"/>
                                  </p:stCondLst>
                                  <p:childTnLst>
                                    <p:anim calcmode="lin" valueType="num">
                                      <p:cBhvr additive="base">
                                        <p:cTn id="285" dur="500"/>
                                        <p:tgtEl>
                                          <p:spTgt spid="34"/>
                                        </p:tgtEl>
                                        <p:attrNameLst>
                                          <p:attrName>ppt_x</p:attrName>
                                        </p:attrNameLst>
                                      </p:cBhvr>
                                      <p:tavLst>
                                        <p:tav tm="0">
                                          <p:val>
                                            <p:strVal val="ppt_x"/>
                                          </p:val>
                                        </p:tav>
                                        <p:tav tm="100000">
                                          <p:val>
                                            <p:strVal val="ppt_x"/>
                                          </p:val>
                                        </p:tav>
                                      </p:tavLst>
                                    </p:anim>
                                    <p:anim calcmode="lin" valueType="num">
                                      <p:cBhvr additive="base">
                                        <p:cTn id="286" dur="500"/>
                                        <p:tgtEl>
                                          <p:spTgt spid="34"/>
                                        </p:tgtEl>
                                        <p:attrNameLst>
                                          <p:attrName>ppt_y</p:attrName>
                                        </p:attrNameLst>
                                      </p:cBhvr>
                                      <p:tavLst>
                                        <p:tav tm="0">
                                          <p:val>
                                            <p:strVal val="ppt_y"/>
                                          </p:val>
                                        </p:tav>
                                        <p:tav tm="100000">
                                          <p:val>
                                            <p:strVal val="1+ppt_h/2"/>
                                          </p:val>
                                        </p:tav>
                                      </p:tavLst>
                                    </p:anim>
                                    <p:set>
                                      <p:cBhvr>
                                        <p:cTn id="287" dur="1" fill="hold">
                                          <p:stCondLst>
                                            <p:cond delay="499"/>
                                          </p:stCondLst>
                                        </p:cTn>
                                        <p:tgtEl>
                                          <p:spTgt spid="34"/>
                                        </p:tgtEl>
                                        <p:attrNameLst>
                                          <p:attrName>style.visibility</p:attrName>
                                        </p:attrNameLst>
                                      </p:cBhvr>
                                      <p:to>
                                        <p:strVal val="hidden"/>
                                      </p:to>
                                    </p:set>
                                  </p:childTnLst>
                                </p:cTn>
                              </p:par>
                              <p:par>
                                <p:cTn id="288" presetID="2" presetClass="exit" presetSubtype="4" fill="hold" grpId="1" nodeType="withEffect">
                                  <p:stCondLst>
                                    <p:cond delay="0"/>
                                  </p:stCondLst>
                                  <p:childTnLst>
                                    <p:anim calcmode="lin" valueType="num">
                                      <p:cBhvr additive="base">
                                        <p:cTn id="289" dur="500"/>
                                        <p:tgtEl>
                                          <p:spTgt spid="39"/>
                                        </p:tgtEl>
                                        <p:attrNameLst>
                                          <p:attrName>ppt_x</p:attrName>
                                        </p:attrNameLst>
                                      </p:cBhvr>
                                      <p:tavLst>
                                        <p:tav tm="0">
                                          <p:val>
                                            <p:strVal val="ppt_x"/>
                                          </p:val>
                                        </p:tav>
                                        <p:tav tm="100000">
                                          <p:val>
                                            <p:strVal val="ppt_x"/>
                                          </p:val>
                                        </p:tav>
                                      </p:tavLst>
                                    </p:anim>
                                    <p:anim calcmode="lin" valueType="num">
                                      <p:cBhvr additive="base">
                                        <p:cTn id="290" dur="500"/>
                                        <p:tgtEl>
                                          <p:spTgt spid="39"/>
                                        </p:tgtEl>
                                        <p:attrNameLst>
                                          <p:attrName>ppt_y</p:attrName>
                                        </p:attrNameLst>
                                      </p:cBhvr>
                                      <p:tavLst>
                                        <p:tav tm="0">
                                          <p:val>
                                            <p:strVal val="ppt_y"/>
                                          </p:val>
                                        </p:tav>
                                        <p:tav tm="100000">
                                          <p:val>
                                            <p:strVal val="1+ppt_h/2"/>
                                          </p:val>
                                        </p:tav>
                                      </p:tavLst>
                                    </p:anim>
                                    <p:set>
                                      <p:cBhvr>
                                        <p:cTn id="291" dur="1" fill="hold">
                                          <p:stCondLst>
                                            <p:cond delay="499"/>
                                          </p:stCondLst>
                                        </p:cTn>
                                        <p:tgtEl>
                                          <p:spTgt spid="39"/>
                                        </p:tgtEl>
                                        <p:attrNameLst>
                                          <p:attrName>style.visibility</p:attrName>
                                        </p:attrNameLst>
                                      </p:cBhvr>
                                      <p:to>
                                        <p:strVal val="hidden"/>
                                      </p:to>
                                    </p:set>
                                  </p:childTnLst>
                                </p:cTn>
                              </p:par>
                              <p:par>
                                <p:cTn id="292" presetID="5" presetClass="entr" presetSubtype="10" fill="hold" nodeType="withEffect">
                                  <p:stCondLst>
                                    <p:cond delay="0"/>
                                  </p:stCondLst>
                                  <p:childTnLst>
                                    <p:set>
                                      <p:cBhvr>
                                        <p:cTn id="293" dur="1" fill="hold">
                                          <p:stCondLst>
                                            <p:cond delay="0"/>
                                          </p:stCondLst>
                                        </p:cTn>
                                        <p:tgtEl>
                                          <p:spTgt spid="78"/>
                                        </p:tgtEl>
                                        <p:attrNameLst>
                                          <p:attrName>style.visibility</p:attrName>
                                        </p:attrNameLst>
                                      </p:cBhvr>
                                      <p:to>
                                        <p:strVal val="visible"/>
                                      </p:to>
                                    </p:set>
                                    <p:animEffect transition="in" filter="checkerboard(across)">
                                      <p:cBhvr>
                                        <p:cTn id="294" dur="500"/>
                                        <p:tgtEl>
                                          <p:spTgt spid="78"/>
                                        </p:tgtEl>
                                      </p:cBhvr>
                                    </p:animEffect>
                                  </p:childTnLst>
                                </p:cTn>
                              </p:par>
                              <p:par>
                                <p:cTn id="295" presetID="5" presetClass="entr" presetSubtype="10" fill="hold" grpId="0" nodeType="withEffect">
                                  <p:stCondLst>
                                    <p:cond delay="0"/>
                                  </p:stCondLst>
                                  <p:childTnLst>
                                    <p:set>
                                      <p:cBhvr>
                                        <p:cTn id="296" dur="1" fill="hold">
                                          <p:stCondLst>
                                            <p:cond delay="0"/>
                                          </p:stCondLst>
                                        </p:cTn>
                                        <p:tgtEl>
                                          <p:spTgt spid="45"/>
                                        </p:tgtEl>
                                        <p:attrNameLst>
                                          <p:attrName>style.visibility</p:attrName>
                                        </p:attrNameLst>
                                      </p:cBhvr>
                                      <p:to>
                                        <p:strVal val="visible"/>
                                      </p:to>
                                    </p:set>
                                    <p:animEffect transition="in" filter="checkerboard(across)">
                                      <p:cBhvr>
                                        <p:cTn id="29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22" grpId="0" bldLvl="0" animBg="1"/>
      <p:bldP spid="22" grpId="1" bldLvl="0" animBg="1"/>
      <p:bldP spid="23" grpId="0" bldLvl="0" animBg="1"/>
      <p:bldP spid="23" grpId="1" bldLvl="0" animBg="1"/>
      <p:bldP spid="29" grpId="0" bldLvl="0" animBg="1"/>
      <p:bldP spid="29" grpId="1" bldLvl="0" animBg="1"/>
      <p:bldP spid="30" grpId="0" bldLvl="0" animBg="1"/>
      <p:bldP spid="30" grpId="1" bldLvl="0" animBg="1"/>
      <p:bldP spid="33" grpId="0" bldLvl="0" animBg="1"/>
      <p:bldP spid="33" grpId="1" bldLvl="0" animBg="1"/>
      <p:bldP spid="35" grpId="0" bldLvl="0" animBg="1"/>
      <p:bldP spid="35" grpId="1" bldLvl="0" animBg="1"/>
      <p:bldP spid="37" grpId="0" bldLvl="0" animBg="1"/>
      <p:bldP spid="37" grpId="1" bldLvl="0" animBg="1"/>
      <p:bldP spid="20" grpId="0" bldLvl="0" animBg="1"/>
      <p:bldP spid="20" grpId="1" bldLvl="0" animBg="1"/>
      <p:bldP spid="21" grpId="0" bldLvl="0" animBg="1"/>
      <p:bldP spid="21"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32" grpId="0" bldLvl="0" animBg="1"/>
      <p:bldP spid="32" grpId="1" bldLvl="0" animBg="1"/>
      <p:bldP spid="34" grpId="0" bldLvl="0" animBg="1"/>
      <p:bldP spid="34" grpId="1" bldLvl="0" animBg="1"/>
      <p:bldP spid="36" grpId="0" bldLvl="0" animBg="1"/>
      <p:bldP spid="36" grpId="1" bldLvl="0" animBg="1"/>
      <p:bldP spid="39" grpId="0" bldLvl="0" animBg="1"/>
      <p:bldP spid="39" grpId="1" bldLvl="0" animBg="1"/>
      <p:bldP spid="44" grpId="0" bldLvl="0" animBg="1"/>
      <p:bldP spid="44" grpId="1" bldLvl="0" animBg="1"/>
      <p:bldP spid="45" grpId="0" bldLvl="0" animBg="1"/>
      <p:bldP spid="74" grpId="0" bldLvl="0" animBg="1"/>
      <p:bldP spid="74" grpId="1"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PLACING_PICTURE_USER_VIEWPORT" val="{&quot;height&quot;:5789.99842519685,&quot;width&quot;:4340}"/>
</p:tagLst>
</file>

<file path=ppt/tags/tag107.xml><?xml version="1.0" encoding="utf-8"?>
<p:tagLst xmlns:p="http://schemas.openxmlformats.org/presentationml/2006/main">
  <p:tag name="KSO_WM_UNIT_PLACING_PICTURE_USER_VIEWPORT" val="{&quot;height&quot;:3681,&quot;width&quot;:1358}"/>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PP_MARK_KEY" val="ca9cf3de-afed-4f37-89a1-b08061b39083"/>
  <p:tag name="COMMONDATA" val="eyJoZGlkIjoiNzQ3MTk3OTEyZDg4NzA3ZGRmN2U4ZTcxY2Y1ODYwYzQifQ=="/>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PLACING_PICTURE_USER_VIEWPORT" val="{&quot;height&quot;:3633,&quot;width&quot;:10410}"/>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PLACING_PICTURE_USER_VIEWPORT" val="{&quot;height&quot;:3633,&quot;width&quot;:10410}"/>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PLACING_PICTURE_USER_VIEWPORT" val="{&quot;height&quot;:3633,&quot;width&quot;:10410}"/>
</p:tagLst>
</file>

<file path=ppt/tags/tag33.xml><?xml version="1.0" encoding="utf-8"?>
<p:tagLst xmlns:p="http://schemas.openxmlformats.org/presentationml/2006/main">
  <p:tag name="KSO_WM_UNIT_PLACING_PICTURE_USER_VIEWPORT" val="{&quot;height&quot;:6860,&quot;width&quot;:10886.666141732283}"/>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UNIT_PLACING_PICTURE_USER_VIEWPORT" val="{&quot;height&quot;:3633,&quot;width&quot;:10410}"/>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90.xml><?xml version="1.0" encoding="utf-8"?>
<p:tagLst xmlns:p="http://schemas.openxmlformats.org/presentationml/2006/main">
  <p:tag name="KSO_WM_UNIT_PLACING_PICTURE_USER_VIEWPORT" val="{&quot;height&quot;:5606.666141732283,&quot;width&quot;:5603.332283464567}"/>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PLACING_PICTURE_USER_VIEWPORT" val="{&quot;height&quot;:3633,&quot;width&quot;:10410}"/>
</p:tagLst>
</file>

<file path=ppt/theme/theme1.xml><?xml version="1.0" encoding="utf-8"?>
<a:theme xmlns:a="http://schemas.openxmlformats.org/drawingml/2006/main" name="医院护理岗位管理">
  <a:themeElements>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疗医药PPT模版">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医疗医药PPT模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疗医药PPT模版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疗医药PPT模版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疗医药PPT模版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疗医药PPT模版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6334</Words>
  <Application>WPS 演示</Application>
  <PresentationFormat>全屏显示(4:3)</PresentationFormat>
  <Paragraphs>594</Paragraphs>
  <Slides>49</Slides>
  <Notes>6</Notes>
  <HiddenSlides>0</HiddenSlides>
  <MMClips>0</MMClips>
  <ScaleCrop>false</ScaleCrop>
  <HeadingPairs>
    <vt:vector size="6" baseType="variant">
      <vt:variant>
        <vt:lpstr>已用的字体</vt:lpstr>
      </vt:variant>
      <vt:variant>
        <vt:i4>19</vt:i4>
      </vt:variant>
      <vt:variant>
        <vt:lpstr>主题</vt:lpstr>
      </vt:variant>
      <vt:variant>
        <vt:i4>10</vt:i4>
      </vt:variant>
      <vt:variant>
        <vt:lpstr>幻灯片标题</vt:lpstr>
      </vt:variant>
      <vt:variant>
        <vt:i4>49</vt:i4>
      </vt:variant>
    </vt:vector>
  </HeadingPairs>
  <TitlesOfParts>
    <vt:vector size="78" baseType="lpstr">
      <vt:lpstr>Arial</vt:lpstr>
      <vt:lpstr>宋体</vt:lpstr>
      <vt:lpstr>Wingdings</vt:lpstr>
      <vt:lpstr>FrutigerNext LT Regular</vt:lpstr>
      <vt:lpstr>Calibri</vt:lpstr>
      <vt:lpstr>MS PGothic</vt:lpstr>
      <vt:lpstr>FrutigerNext LT Regular</vt:lpstr>
      <vt:lpstr>华文细黑</vt:lpstr>
      <vt:lpstr>FrutigerNext LT Medium</vt:lpstr>
      <vt:lpstr>Constantia</vt:lpstr>
      <vt:lpstr>隶书</vt:lpstr>
      <vt:lpstr>Wingdings 2</vt:lpstr>
      <vt:lpstr>微软雅黑</vt:lpstr>
      <vt:lpstr>黑体</vt:lpstr>
      <vt:lpstr>字魂70号-灵悦黑体</vt:lpstr>
      <vt:lpstr>Segoe UI</vt:lpstr>
      <vt:lpstr>Arial Unicode MS</vt:lpstr>
      <vt:lpstr>Times New Roman</vt:lpstr>
      <vt:lpstr>Verdana</vt:lpstr>
      <vt:lpstr>医院护理岗位管理</vt:lpstr>
      <vt:lpstr>2_自定义设计方案</vt:lpstr>
      <vt:lpstr>1_自定义设计方案</vt:lpstr>
      <vt:lpstr>流畅</vt:lpstr>
      <vt:lpstr>1_流畅</vt:lpstr>
      <vt:lpstr>2_流畅</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zz</cp:lastModifiedBy>
  <cp:revision>475</cp:revision>
  <dcterms:created xsi:type="dcterms:W3CDTF">2012-08-31T16:03:00Z</dcterms:created>
  <dcterms:modified xsi:type="dcterms:W3CDTF">2025-07-29T08:47:43Z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B03D0ECAB21C4D8F9C425094060268FA</vt:lpwstr>
  </property>
  <property fmtid="{D5CDD505-2E9C-101B-9397-08002B2CF9AE}" pid="3" name="KSOProductBuildVer">
    <vt:lpwstr>2052-12.1.0.21915</vt:lpwstr>
  </property>
</Properties>
</file>