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6" r:id="rId3"/>
    <p:sldId id="1113" r:id="rId5"/>
    <p:sldId id="1409" r:id="rId6"/>
    <p:sldId id="1114" r:id="rId7"/>
    <p:sldId id="961" r:id="rId8"/>
    <p:sldId id="1154" r:id="rId9"/>
    <p:sldId id="1155" r:id="rId10"/>
    <p:sldId id="1181" r:id="rId11"/>
    <p:sldId id="1177" r:id="rId12"/>
    <p:sldId id="1189" r:id="rId13"/>
    <p:sldId id="1180" r:id="rId14"/>
    <p:sldId id="1209" r:id="rId15"/>
    <p:sldId id="1175" r:id="rId16"/>
    <p:sldId id="1178" r:id="rId17"/>
    <p:sldId id="1182" r:id="rId18"/>
    <p:sldId id="1183" r:id="rId19"/>
    <p:sldId id="1184" r:id="rId20"/>
    <p:sldId id="1234" r:id="rId21"/>
    <p:sldId id="1185" r:id="rId22"/>
    <p:sldId id="1279" r:id="rId23"/>
    <p:sldId id="1186" r:id="rId24"/>
    <p:sldId id="1187" r:id="rId25"/>
    <p:sldId id="1211" r:id="rId26"/>
    <p:sldId id="1282" r:id="rId27"/>
    <p:sldId id="1307" r:id="rId28"/>
    <p:sldId id="1258" r:id="rId29"/>
    <p:sldId id="1379" r:id="rId30"/>
    <p:sldId id="1188" r:id="rId31"/>
    <p:sldId id="1235" r:id="rId32"/>
    <p:sldId id="1210" r:id="rId33"/>
    <p:sldId id="1233" r:id="rId34"/>
    <p:sldId id="1281" r:id="rId35"/>
    <p:sldId id="1256" r:id="rId36"/>
    <p:sldId id="1151" r:id="rId37"/>
    <p:sldId id="1287" r:id="rId38"/>
    <p:sldId id="1316" r:id="rId39"/>
    <p:sldId id="1285" r:id="rId40"/>
    <p:sldId id="1313" r:id="rId41"/>
    <p:sldId id="1310" r:id="rId42"/>
    <p:sldId id="1315" r:id="rId43"/>
    <p:sldId id="1283" r:id="rId44"/>
    <p:sldId id="1308" r:id="rId45"/>
    <p:sldId id="1311" r:id="rId46"/>
    <p:sldId id="1309" r:id="rId47"/>
    <p:sldId id="1312" r:id="rId48"/>
    <p:sldId id="1117" r:id="rId49"/>
    <p:sldId id="1213" r:id="rId50"/>
    <p:sldId id="1318" r:id="rId51"/>
    <p:sldId id="1319" r:id="rId52"/>
    <p:sldId id="1364" r:id="rId53"/>
    <p:sldId id="1362" r:id="rId54"/>
    <p:sldId id="1286" r:id="rId55"/>
    <p:sldId id="1373" r:id="rId56"/>
    <p:sldId id="1317" r:id="rId57"/>
    <p:sldId id="1116" r:id="rId58"/>
    <p:sldId id="1076" r:id="rId59"/>
  </p:sldIdLst>
  <p:sldSz cx="9144000" cy="5143500" type="screen16x9"/>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31" userDrawn="1">
          <p15:clr>
            <a:srgbClr val="A4A3A4"/>
          </p15:clr>
        </p15:guide>
        <p15:guide id="2" pos="29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6C2CF"/>
    <a:srgbClr val="DDF2F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3354" autoAdjust="0"/>
  </p:normalViewPr>
  <p:slideViewPr>
    <p:cSldViewPr>
      <p:cViewPr>
        <p:scale>
          <a:sx n="75" d="100"/>
          <a:sy n="75" d="100"/>
        </p:scale>
        <p:origin x="1248" y="804"/>
      </p:cViewPr>
      <p:guideLst>
        <p:guide orient="horz" pos="1431"/>
        <p:guide pos="2982"/>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544"/>
        <p:guide pos="223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18.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US" altLang="zh-CN" dirty="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8EBE660E-5CC2-4A50-916A-880C808B748D}" type="slidenum">
              <a:rPr lang="zh-CN" altLang="en-US"/>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产品运营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发展前景</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合作与目标</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xml"/><Relationship Id="rId3" Type="http://schemas.openxmlformats.org/officeDocument/2006/relationships/tags" Target="../tags/tag8.xml"/><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3.xml"/><Relationship Id="rId3" Type="http://schemas.openxmlformats.org/officeDocument/2006/relationships/tags" Target="../tags/tag11.xml"/><Relationship Id="rId2" Type="http://schemas.openxmlformats.org/officeDocument/2006/relationships/image" Target="../media/image22.png"/><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3.xml"/><Relationship Id="rId3" Type="http://schemas.openxmlformats.org/officeDocument/2006/relationships/tags" Target="../tags/tag12.xml"/><Relationship Id="rId2" Type="http://schemas.openxmlformats.org/officeDocument/2006/relationships/image" Target="../media/image26.png"/><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3.xml"/><Relationship Id="rId3" Type="http://schemas.openxmlformats.org/officeDocument/2006/relationships/tags" Target="../tags/tag13.xml"/><Relationship Id="rId2" Type="http://schemas.openxmlformats.org/officeDocument/2006/relationships/image" Target="../media/image29.png"/><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3.xml"/><Relationship Id="rId3" Type="http://schemas.openxmlformats.org/officeDocument/2006/relationships/tags" Target="../tags/tag17.xml"/><Relationship Id="rId2" Type="http://schemas.openxmlformats.org/officeDocument/2006/relationships/image" Target="../media/image33.png"/><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爱的罗曼史 romance de amor">
            <a:hlinkClick r:id="" action="ppaction://media"/>
          </p:cNvPr>
          <p:cNvPicPr>
            <a:picLocks noChangeAspect="1"/>
          </p:cNvPicPr>
          <p:nvPr>
            <a:audioFile r:link="rId1"/>
            <p:extLst>
              <p:ext uri="{DAA4B4D4-6D71-4841-9C94-3DE7FCFB9230}">
                <p14:media xmlns:p14="http://schemas.microsoft.com/office/powerpoint/2010/main" r:embed="rId2">
                  <p14:fade in="5000.000000" out="5000.000000"/>
                </p14:media>
              </p:ext>
            </p:extLst>
          </p:nvPr>
        </p:nvPicPr>
        <p:blipFill>
          <a:blip r:embed="rId3"/>
          <a:stretch>
            <a:fillRect/>
          </a:stretch>
        </p:blipFill>
        <p:spPr>
          <a:xfrm>
            <a:off x="-1260648" y="195486"/>
            <a:ext cx="609600" cy="6096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611505" y="2132965"/>
            <a:ext cx="3812540" cy="1772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项目四</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a:p>
            <a:pPr algn="ct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银行转账业务处理技能</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Freeform 6"/>
          <p:cNvSpPr/>
          <p:nvPr/>
        </p:nvSpPr>
        <p:spPr bwMode="auto">
          <a:xfrm>
            <a:off x="1823473" y="1244238"/>
            <a:ext cx="2281911" cy="1355726"/>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91430" tIns="45715" rIns="91430" bIns="45715" numCol="1" anchor="t" anchorCtr="0" compatLnSpc="1"/>
          <a:lstStyle/>
          <a:p>
            <a:endParaRPr lang="zh-CN" altLang="en-US" sz="1800"/>
          </a:p>
        </p:txBody>
      </p:sp>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银行转账结算管理</a:t>
            </a:r>
            <a:endParaRPr lang="zh-CN" altLang="en-US" sz="2000" b="1">
              <a:solidFill>
                <a:schemeClr val="accent4"/>
              </a:solidFill>
              <a:effectLst/>
            </a:endParaRPr>
          </a:p>
        </p:txBody>
      </p:sp>
      <p:grpSp>
        <p:nvGrpSpPr>
          <p:cNvPr id="96" name="组合 95"/>
          <p:cNvGrpSpPr/>
          <p:nvPr/>
        </p:nvGrpSpPr>
        <p:grpSpPr>
          <a:xfrm>
            <a:off x="1753235" y="1459230"/>
            <a:ext cx="7144444" cy="2894330"/>
            <a:chOff x="940" y="2263"/>
            <a:chExt cx="11376" cy="4558"/>
          </a:xfrm>
        </p:grpSpPr>
        <p:sp>
          <p:nvSpPr>
            <p:cNvPr id="6" name="AutoShape 4"/>
            <p:cNvSpPr>
              <a:spLocks noChangeAspect="1" noChangeArrowheads="1" noTextEdit="1"/>
            </p:cNvSpPr>
            <p:nvPr/>
          </p:nvSpPr>
          <p:spPr bwMode="auto">
            <a:xfrm>
              <a:off x="2407" y="2263"/>
              <a:ext cx="2942" cy="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endParaRPr lang="zh-CN" altLang="en-US" sz="1800"/>
            </a:p>
          </p:txBody>
        </p:sp>
        <p:cxnSp>
          <p:nvCxnSpPr>
            <p:cNvPr id="2" name="直接连接符 1"/>
            <p:cNvCxnSpPr>
              <a:stCxn id="16" idx="6"/>
              <a:endCxn id="19" idx="2"/>
            </p:cNvCxnSpPr>
            <p:nvPr/>
          </p:nvCxnSpPr>
          <p:spPr>
            <a:xfrm flipV="1">
              <a:off x="4598" y="3078"/>
              <a:ext cx="3068" cy="68"/>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a:stCxn id="33" idx="6"/>
              <a:endCxn id="37" idx="2"/>
            </p:cNvCxnSpPr>
            <p:nvPr/>
          </p:nvCxnSpPr>
          <p:spPr>
            <a:xfrm flipV="1">
              <a:off x="4598" y="4000"/>
              <a:ext cx="3068" cy="43"/>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44" idx="6"/>
              <a:endCxn id="48" idx="2"/>
            </p:cNvCxnSpPr>
            <p:nvPr/>
          </p:nvCxnSpPr>
          <p:spPr>
            <a:xfrm flipV="1">
              <a:off x="4598" y="4920"/>
              <a:ext cx="3068" cy="21"/>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75" idx="6"/>
              <a:endCxn id="79" idx="2"/>
            </p:cNvCxnSpPr>
            <p:nvPr/>
          </p:nvCxnSpPr>
          <p:spPr>
            <a:xfrm>
              <a:off x="4598" y="5838"/>
              <a:ext cx="3068" cy="2"/>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8" name="Freeform 7"/>
            <p:cNvSpPr/>
            <p:nvPr/>
          </p:nvSpPr>
          <p:spPr bwMode="auto">
            <a:xfrm>
              <a:off x="1054" y="2871"/>
              <a:ext cx="3594" cy="21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91430" tIns="45715" rIns="91430" bIns="45715" numCol="1" anchor="t" anchorCtr="0" compatLnSpc="1"/>
            <a:lstStyle/>
            <a:p>
              <a:endParaRPr lang="zh-CN" altLang="en-US" sz="1800"/>
            </a:p>
          </p:txBody>
        </p:sp>
        <p:sp>
          <p:nvSpPr>
            <p:cNvPr id="9" name="Freeform 8"/>
            <p:cNvSpPr/>
            <p:nvPr/>
          </p:nvSpPr>
          <p:spPr bwMode="auto">
            <a:xfrm>
              <a:off x="1054" y="3781"/>
              <a:ext cx="3594" cy="213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lstStyle/>
            <a:p>
              <a:endParaRPr lang="zh-CN" altLang="en-US" sz="1800"/>
            </a:p>
          </p:txBody>
        </p:sp>
        <p:sp>
          <p:nvSpPr>
            <p:cNvPr id="10" name="Freeform 9"/>
            <p:cNvSpPr/>
            <p:nvPr/>
          </p:nvSpPr>
          <p:spPr bwMode="auto">
            <a:xfrm>
              <a:off x="1054" y="4686"/>
              <a:ext cx="3594" cy="21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91430" tIns="45715" rIns="91430" bIns="45715" numCol="1" anchor="t" anchorCtr="0" compatLnSpc="1"/>
            <a:lstStyle/>
            <a:p>
              <a:endParaRPr lang="zh-CN" altLang="en-US" sz="1800"/>
            </a:p>
          </p:txBody>
        </p:sp>
        <p:grpSp>
          <p:nvGrpSpPr>
            <p:cNvPr id="100" name="组合 99"/>
            <p:cNvGrpSpPr/>
            <p:nvPr/>
          </p:nvGrpSpPr>
          <p:grpSpPr>
            <a:xfrm rot="0">
              <a:off x="940" y="2679"/>
              <a:ext cx="3658" cy="3515"/>
              <a:chOff x="1644" y="2611"/>
              <a:chExt cx="3658" cy="3515"/>
            </a:xfrm>
          </p:grpSpPr>
          <p:cxnSp>
            <p:nvCxnSpPr>
              <p:cNvPr id="11" name="直接连接符 10"/>
              <p:cNvCxnSpPr/>
              <p:nvPr/>
            </p:nvCxnSpPr>
            <p:spPr>
              <a:xfrm>
                <a:off x="1644" y="2611"/>
                <a:ext cx="0" cy="3515"/>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71" y="2671"/>
                <a:ext cx="1092" cy="384"/>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871" y="3520"/>
                <a:ext cx="1092" cy="384"/>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871" y="4425"/>
                <a:ext cx="1092" cy="384"/>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85" y="5329"/>
                <a:ext cx="1092" cy="384"/>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136" y="2995"/>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33" name="椭圆 32"/>
              <p:cNvSpPr/>
              <p:nvPr/>
            </p:nvSpPr>
            <p:spPr>
              <a:xfrm>
                <a:off x="5136" y="3892"/>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44" name="椭圆 43"/>
              <p:cNvSpPr/>
              <p:nvPr/>
            </p:nvSpPr>
            <p:spPr>
              <a:xfrm>
                <a:off x="5136" y="4790"/>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75" name="椭圆 74"/>
              <p:cNvSpPr/>
              <p:nvPr/>
            </p:nvSpPr>
            <p:spPr>
              <a:xfrm>
                <a:off x="5136" y="5687"/>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grpSp>
          <p:nvGrpSpPr>
            <p:cNvPr id="95" name="组合 94"/>
            <p:cNvGrpSpPr/>
            <p:nvPr/>
          </p:nvGrpSpPr>
          <p:grpSpPr>
            <a:xfrm rot="0">
              <a:off x="7870" y="2879"/>
              <a:ext cx="398" cy="2921"/>
              <a:chOff x="7482" y="2842"/>
              <a:chExt cx="384" cy="2921"/>
            </a:xfrm>
          </p:grpSpPr>
          <p:grpSp>
            <p:nvGrpSpPr>
              <p:cNvPr id="18" name="组合 17"/>
              <p:cNvGrpSpPr/>
              <p:nvPr/>
            </p:nvGrpSpPr>
            <p:grpSpPr>
              <a:xfrm rot="0">
                <a:off x="7709" y="2842"/>
                <a:ext cx="158" cy="386"/>
                <a:chOff x="5954905" y="2090739"/>
                <a:chExt cx="336551" cy="825500"/>
              </a:xfrm>
              <a:solidFill>
                <a:schemeClr val="accent4"/>
              </a:solidFill>
            </p:grpSpPr>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grpSp>
            <p:nvGrpSpPr>
              <p:cNvPr id="47" name="组合 46"/>
              <p:cNvGrpSpPr/>
              <p:nvPr/>
            </p:nvGrpSpPr>
            <p:grpSpPr>
              <a:xfrm rot="0">
                <a:off x="7482" y="4672"/>
                <a:ext cx="317" cy="324"/>
                <a:chOff x="1657351" y="2219325"/>
                <a:chExt cx="555625" cy="566738"/>
              </a:xfrm>
              <a:solidFill>
                <a:schemeClr val="accent3"/>
              </a:solid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grpSp>
            <p:nvGrpSpPr>
              <p:cNvPr id="78" name="组合 77"/>
              <p:cNvGrpSpPr/>
              <p:nvPr/>
            </p:nvGrpSpPr>
            <p:grpSpPr>
              <a:xfrm rot="0">
                <a:off x="7555" y="5679"/>
                <a:ext cx="29" cy="83"/>
                <a:chOff x="407988" y="2152651"/>
                <a:chExt cx="82550" cy="239713"/>
              </a:xfrm>
              <a:solidFill>
                <a:schemeClr val="accent4"/>
              </a:solidFill>
            </p:grpSpPr>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grpSp>
        <p:sp>
          <p:nvSpPr>
            <p:cNvPr id="94" name="文本框 93"/>
            <p:cNvSpPr txBox="1"/>
            <p:nvPr/>
          </p:nvSpPr>
          <p:spPr>
            <a:xfrm>
              <a:off x="4645" y="3517"/>
              <a:ext cx="7671" cy="483"/>
            </a:xfrm>
            <a:prstGeom prst="rect">
              <a:avLst/>
            </a:prstGeom>
            <a:noFill/>
          </p:spPr>
          <p:txBody>
            <a:bodyPr wrap="squar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开户单位因印章使用日久发生磨损，需要更换印鉴；</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7" name="文本框 96"/>
            <p:cNvSpPr txBox="1"/>
            <p:nvPr/>
          </p:nvSpPr>
          <p:spPr>
            <a:xfrm>
              <a:off x="4645" y="2689"/>
              <a:ext cx="7671" cy="822"/>
            </a:xfrm>
            <a:prstGeom prst="rect">
              <a:avLst/>
            </a:prstGeom>
            <a:noFill/>
          </p:spPr>
          <p:txBody>
            <a:bodyPr wrap="square" rtlCol="0">
              <a:spAutoFit/>
            </a:bodyPr>
            <a:p>
              <a:pPr algn="l"/>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单位遗失预留公章或财务专用章的，应及时向开户银行提出书面申请，变更预留印鉴；</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8" name="文本框 97"/>
            <p:cNvSpPr txBox="1"/>
            <p:nvPr/>
          </p:nvSpPr>
          <p:spPr>
            <a:xfrm>
              <a:off x="4645" y="4499"/>
              <a:ext cx="4564" cy="483"/>
            </a:xfrm>
            <a:prstGeom prst="rect">
              <a:avLst/>
            </a:prstGeom>
            <a:noFill/>
          </p:spPr>
          <p:txBody>
            <a:bodyPr wrap="squar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改变单位名称，需要更换印鉴；</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9" name="文本框 98"/>
            <p:cNvSpPr txBox="1"/>
            <p:nvPr/>
          </p:nvSpPr>
          <p:spPr>
            <a:xfrm>
              <a:off x="4648" y="5301"/>
              <a:ext cx="5448" cy="483"/>
            </a:xfrm>
            <a:prstGeom prst="rect">
              <a:avLst/>
            </a:prstGeom>
            <a:noFill/>
          </p:spPr>
          <p:txBody>
            <a:bodyPr wrap="squar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出现人员调动等原因，需要更换印鉴。</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grpSp>
      <p:sp>
        <p:nvSpPr>
          <p:cNvPr id="102" name="文本框 101"/>
          <p:cNvSpPr txBox="1"/>
          <p:nvPr/>
        </p:nvSpPr>
        <p:spPr>
          <a:xfrm>
            <a:off x="560705" y="823595"/>
            <a:ext cx="2251710" cy="368300"/>
          </a:xfrm>
          <a:prstGeom prst="rect">
            <a:avLst/>
          </a:prstGeom>
          <a:noFill/>
        </p:spPr>
        <p:txBody>
          <a:bodyPr wrap="none" rtlCol="0" anchor="t">
            <a:spAutoFit/>
          </a:bodyPr>
          <a:p>
            <a:pPr algn="l"/>
            <a:r>
              <a:rPr lang="zh-CN" altLang="en-US" b="1">
                <a:sym typeface="+mn-ea"/>
              </a:rPr>
              <a:t>（二）预留印鉴变更</a:t>
            </a:r>
            <a:endParaRPr lang="zh-CN" altLang="en-US" b="1">
              <a:sym typeface="+mn-ea"/>
            </a:endParaRPr>
          </a:p>
        </p:txBody>
      </p:sp>
      <p:sp>
        <p:nvSpPr>
          <p:cNvPr id="32" name="文本框 31"/>
          <p:cNvSpPr txBox="1"/>
          <p:nvPr/>
        </p:nvSpPr>
        <p:spPr>
          <a:xfrm>
            <a:off x="3409315" y="791845"/>
            <a:ext cx="3138170" cy="645160"/>
          </a:xfrm>
          <a:prstGeom prst="rect">
            <a:avLst/>
          </a:prstGeom>
          <a:noFill/>
        </p:spPr>
        <p:txBody>
          <a:bodyPr wrap="square" rtlCol="0">
            <a:spAutoFit/>
          </a:bodyPr>
          <a:p>
            <a:r>
              <a:rPr lang="zh-CN" altLang="en-US"/>
              <a:t>1. 单位发生下列各种情况需要变更预留银行印鉴</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660351" y="1814141"/>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a:off x="5468817" y="2736005"/>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180975" y="2736215"/>
            <a:ext cx="2260600" cy="1608455"/>
          </a:xfrm>
          <a:prstGeom prst="rect">
            <a:avLst/>
          </a:prstGeom>
          <a:noFill/>
          <a:ln w="9525">
            <a:noFill/>
            <a:miter lim="800000"/>
          </a:ln>
        </p:spPr>
        <p:txBody>
          <a:bodyPr lIns="0" tIns="0" rIns="0" bIns="0"/>
          <a:lstStyle/>
          <a:p>
            <a:pPr defTabSz="930275">
              <a:lnSpc>
                <a:spcPct val="100000"/>
              </a:lnSpc>
              <a:defRPr/>
            </a:pPr>
            <a:r>
              <a:rPr lang="zh-CN" altLang="en-US" sz="1600" dirty="0">
                <a:solidFill>
                  <a:schemeClr val="tx1">
                    <a:lumMod val="65000"/>
                    <a:lumOff val="35000"/>
                  </a:schemeClr>
                </a:solidFill>
                <a:ea typeface="微软雅黑" panose="020B0503020204020204" pitchFamily="34" charset="-122"/>
              </a:rPr>
              <a:t>法定代表人、人名章所属人、经办人身份证原件、复印件；</a:t>
            </a:r>
            <a:endParaRPr lang="zh-CN" altLang="en-US" sz="16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910658">
            <a:off x="6043509" y="1586981"/>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1929765" y="1085215"/>
            <a:ext cx="3662045" cy="960120"/>
          </a:xfrm>
          <a:prstGeom prst="rect">
            <a:avLst/>
          </a:prstGeom>
          <a:noFill/>
          <a:ln w="9525">
            <a:noFill/>
            <a:miter lim="800000"/>
          </a:ln>
        </p:spPr>
        <p:txBody>
          <a:bodyPr lIns="0" tIns="0" rIns="0" bIns="0"/>
          <a:lstStyle/>
          <a:p>
            <a:pPr defTabSz="930275">
              <a:lnSpc>
                <a:spcPct val="114000"/>
              </a:lnSpc>
              <a:defRPr/>
            </a:pPr>
            <a:r>
              <a:rPr lang="zh-CN" altLang="en-US" sz="1600" dirty="0">
                <a:solidFill>
                  <a:schemeClr val="tx1">
                    <a:lumMod val="65000"/>
                    <a:lumOff val="35000"/>
                  </a:schemeClr>
                </a:solidFill>
                <a:ea typeface="微软雅黑" panose="020B0503020204020204" pitchFamily="34" charset="-122"/>
              </a:rPr>
              <a:t>旧印鉴卡片如果遗失，应以单位的名义开出证明，说明丢失原因，并注明“有因此引发的一切经济纠纷由我单位承担”；</a:t>
            </a:r>
            <a:endParaRPr lang="zh-CN" altLang="en-US" sz="1600" dirty="0">
              <a:solidFill>
                <a:schemeClr val="tx1">
                  <a:lumMod val="65000"/>
                  <a:lumOff val="35000"/>
                </a:schemeClr>
              </a:solidFill>
              <a:ea typeface="微软雅黑" panose="020B0503020204020204" pitchFamily="34" charset="-122"/>
            </a:endParaRPr>
          </a:p>
        </p:txBody>
      </p:sp>
      <p:sp>
        <p:nvSpPr>
          <p:cNvPr id="151565" name="Rectangle 26"/>
          <p:cNvSpPr/>
          <p:nvPr/>
        </p:nvSpPr>
        <p:spPr bwMode="auto">
          <a:xfrm>
            <a:off x="5735320" y="347980"/>
            <a:ext cx="2436495" cy="626745"/>
          </a:xfrm>
          <a:prstGeom prst="rect">
            <a:avLst/>
          </a:prstGeom>
          <a:noFill/>
          <a:ln w="9525">
            <a:noFill/>
            <a:miter lim="800000"/>
          </a:ln>
        </p:spPr>
        <p:txBody>
          <a:bodyPr lIns="0" tIns="0" rIns="0" bIns="0"/>
          <a:lstStyle/>
          <a:p>
            <a:pPr defTabSz="930275">
              <a:lnSpc>
                <a:spcPct val="114000"/>
              </a:lnSpc>
              <a:defRPr/>
            </a:pPr>
            <a:r>
              <a:rPr lang="zh-CN" altLang="en-US" sz="1600" dirty="0">
                <a:solidFill>
                  <a:schemeClr val="tx1">
                    <a:lumMod val="65000"/>
                    <a:lumOff val="35000"/>
                  </a:schemeClr>
                </a:solidFill>
                <a:ea typeface="微软雅黑" panose="020B0503020204020204" pitchFamily="34" charset="-122"/>
              </a:rPr>
              <a:t>公安局的刻章卡原件、复印件；</a:t>
            </a:r>
            <a:endParaRPr lang="zh-CN" altLang="en-US" sz="120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151571" name="Rectangle 26"/>
          <p:cNvSpPr/>
          <p:nvPr/>
        </p:nvSpPr>
        <p:spPr bwMode="auto">
          <a:xfrm>
            <a:off x="6989445" y="3302635"/>
            <a:ext cx="2034540" cy="1271270"/>
          </a:xfrm>
          <a:prstGeom prst="rect">
            <a:avLst/>
          </a:prstGeom>
          <a:noFill/>
          <a:ln w="9525">
            <a:noFill/>
            <a:miter lim="800000"/>
          </a:ln>
        </p:spPr>
        <p:txBody>
          <a:bodyPr lIns="0" tIns="0" rIns="0" bIns="0"/>
          <a:lstStyle/>
          <a:p>
            <a:pPr defTabSz="930275">
              <a:lnSpc>
                <a:spcPct val="114000"/>
              </a:lnSpc>
              <a:defRPr/>
            </a:pPr>
            <a:r>
              <a:rPr lang="zh-CN" altLang="en-US" sz="1600" dirty="0">
                <a:solidFill>
                  <a:schemeClr val="tx1">
                    <a:lumMod val="65000"/>
                    <a:lumOff val="35000"/>
                  </a:schemeClr>
                </a:solidFill>
                <a:ea typeface="微软雅黑" panose="020B0503020204020204" pitchFamily="34" charset="-122"/>
              </a:rPr>
              <a:t>变更印鉴申请书；</a:t>
            </a:r>
            <a:endParaRPr lang="zh-CN" altLang="en-US" sz="16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6616425" y="2820119"/>
            <a:ext cx="468249" cy="490386"/>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8995" y="1937770"/>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1" name="Freeform 10"/>
          <p:cNvSpPr/>
          <p:nvPr/>
        </p:nvSpPr>
        <p:spPr bwMode="auto">
          <a:xfrm>
            <a:off x="6392618" y="974425"/>
            <a:ext cx="468248" cy="487213"/>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797395" y="318671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3146" y="1937741"/>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2485" y="201901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899583" y="3302570"/>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3</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4" name="TextBox 45"/>
          <p:cNvSpPr txBox="1">
            <a:spLocks noChangeArrowheads="1"/>
          </p:cNvSpPr>
          <p:nvPr/>
        </p:nvSpPr>
        <p:spPr bwMode="auto">
          <a:xfrm>
            <a:off x="6736073" y="2923272"/>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5" name="TextBox 45"/>
          <p:cNvSpPr txBox="1">
            <a:spLocks noChangeArrowheads="1"/>
          </p:cNvSpPr>
          <p:nvPr/>
        </p:nvSpPr>
        <p:spPr bwMode="auto">
          <a:xfrm>
            <a:off x="6520202" y="1085515"/>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15" name="文本框 14"/>
          <p:cNvSpPr txBox="1"/>
          <p:nvPr/>
        </p:nvSpPr>
        <p:spPr>
          <a:xfrm>
            <a:off x="604520" y="554990"/>
            <a:ext cx="4548505" cy="645160"/>
          </a:xfrm>
          <a:prstGeom prst="rect">
            <a:avLst/>
          </a:prstGeom>
          <a:noFill/>
        </p:spPr>
        <p:txBody>
          <a:bodyPr wrap="none" rtlCol="0" anchor="t">
            <a:spAutoFit/>
          </a:bodyPr>
          <a:p>
            <a:pPr algn="l"/>
            <a:r>
              <a:rPr lang="zh-CN" altLang="en-US" b="1">
                <a:sym typeface="+mn-ea"/>
              </a:rPr>
              <a:t>（二）预留印鉴变更</a:t>
            </a:r>
            <a:endParaRPr lang="zh-CN" altLang="en-US" b="1"/>
          </a:p>
          <a:p>
            <a:pPr algn="l"/>
            <a:r>
              <a:rPr lang="zh-CN" altLang="en-US" b="1"/>
              <a:t>2. 申请更换银行印鉴时单位需要提供的资料</a:t>
            </a:r>
            <a:endParaRPr lang="zh-CN" altLang="en-US" b="1"/>
          </a:p>
        </p:txBody>
      </p:sp>
      <p:sp>
        <p:nvSpPr>
          <p:cNvPr id="21" name="Rectangle 26"/>
          <p:cNvSpPr/>
          <p:nvPr/>
        </p:nvSpPr>
        <p:spPr bwMode="auto">
          <a:xfrm>
            <a:off x="4251960" y="3954780"/>
            <a:ext cx="2078990" cy="1210310"/>
          </a:xfrm>
          <a:prstGeom prst="rect">
            <a:avLst/>
          </a:prstGeom>
          <a:noFill/>
          <a:ln w="9525">
            <a:noFill/>
            <a:miter lim="800000"/>
          </a:ln>
        </p:spPr>
        <p:txBody>
          <a:bodyPr lIns="0" tIns="0" rIns="0" bIns="0"/>
          <a:p>
            <a:pPr defTabSz="930275">
              <a:lnSpc>
                <a:spcPct val="114000"/>
              </a:lnSpc>
              <a:defRPr/>
            </a:pPr>
            <a:r>
              <a:rPr lang="zh-CN" altLang="en-US" sz="1600" dirty="0">
                <a:solidFill>
                  <a:schemeClr val="tx1">
                    <a:lumMod val="65000"/>
                    <a:lumOff val="35000"/>
                  </a:schemeClr>
                </a:solidFill>
                <a:ea typeface="微软雅黑" panose="020B0503020204020204" pitchFamily="34" charset="-122"/>
              </a:rPr>
              <a:t>公安局收回旧公章的收条或报案回执或遗失声明作废的报纸原件、复印件；</a:t>
            </a:r>
            <a:endParaRPr lang="zh-CN" altLang="en-US" sz="1600"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666"/>
                                        </p:tgtEl>
                                        <p:attrNameLst>
                                          <p:attrName>style.visibility</p:attrName>
                                        </p:attrNameLst>
                                      </p:cBhvr>
                                      <p:to>
                                        <p:strVal val="visible"/>
                                      </p:to>
                                    </p:set>
                                    <p:animEffect transition="in" filter="wipe(left)">
                                      <p:cBhvr>
                                        <p:cTn id="7" dur="500"/>
                                        <p:tgtEl>
                                          <p:spTgt spid="7066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0695"/>
                                        </p:tgtEl>
                                        <p:attrNameLst>
                                          <p:attrName>style.visibility</p:attrName>
                                        </p:attrNameLst>
                                      </p:cBhvr>
                                      <p:to>
                                        <p:strVal val="visible"/>
                                      </p:to>
                                    </p:set>
                                    <p:animEffect transition="in" filter="barn(inVertical)">
                                      <p:cBhvr>
                                        <p:cTn id="11" dur="500"/>
                                        <p:tgtEl>
                                          <p:spTgt spid="7069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8633"/>
                                        </p:tgtEl>
                                        <p:attrNameLst>
                                          <p:attrName>style.visibility</p:attrName>
                                        </p:attrNameLst>
                                      </p:cBhvr>
                                      <p:to>
                                        <p:strVal val="visible"/>
                                      </p:to>
                                    </p:set>
                                    <p:animEffect transition="in" filter="wipe(down)">
                                      <p:cBhvr>
                                        <p:cTn id="15" dur="500"/>
                                        <p:tgtEl>
                                          <p:spTgt spid="686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0665"/>
                                        </p:tgtEl>
                                        <p:attrNameLst>
                                          <p:attrName>style.visibility</p:attrName>
                                        </p:attrNameLst>
                                      </p:cBhvr>
                                      <p:to>
                                        <p:strVal val="visible"/>
                                      </p:to>
                                    </p:set>
                                    <p:animEffect transition="in" filter="wipe(left)">
                                      <p:cBhvr>
                                        <p:cTn id="19" dur="500"/>
                                        <p:tgtEl>
                                          <p:spTgt spid="70665"/>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70693"/>
                                        </p:tgtEl>
                                        <p:attrNameLst>
                                          <p:attrName>style.visibility</p:attrName>
                                        </p:attrNameLst>
                                      </p:cBhvr>
                                      <p:to>
                                        <p:strVal val="visible"/>
                                      </p:to>
                                    </p:set>
                                    <p:animEffect transition="in" filter="barn(inVertical)">
                                      <p:cBhvr>
                                        <p:cTn id="23" dur="500"/>
                                        <p:tgtEl>
                                          <p:spTgt spid="7069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0689"/>
                                        </p:tgtEl>
                                        <p:attrNameLst>
                                          <p:attrName>style.visibility</p:attrName>
                                        </p:attrNameLst>
                                      </p:cBhvr>
                                      <p:to>
                                        <p:strVal val="visible"/>
                                      </p:to>
                                    </p:set>
                                    <p:animEffect transition="in" filter="barn(inVertical)">
                                      <p:cBhvr>
                                        <p:cTn id="31" dur="500"/>
                                        <p:tgtEl>
                                          <p:spTgt spid="7068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70667"/>
                                        </p:tgtEl>
                                        <p:attrNameLst>
                                          <p:attrName>style.visibility</p:attrName>
                                        </p:attrNameLst>
                                      </p:cBhvr>
                                      <p:to>
                                        <p:strVal val="visible"/>
                                      </p:to>
                                    </p:set>
                                    <p:animEffect transition="in" filter="wipe(left)">
                                      <p:cBhvr>
                                        <p:cTn id="39" dur="500"/>
                                        <p:tgtEl>
                                          <p:spTgt spid="7066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70691"/>
                                        </p:tgtEl>
                                        <p:attrNameLst>
                                          <p:attrName>style.visibility</p:attrName>
                                        </p:attrNameLst>
                                      </p:cBhvr>
                                      <p:to>
                                        <p:strVal val="visible"/>
                                      </p:to>
                                    </p:set>
                                    <p:animEffect transition="in" filter="barn(inVertical)">
                                      <p:cBhvr>
                                        <p:cTn id="43" dur="500"/>
                                        <p:tgtEl>
                                          <p:spTgt spid="7069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
                                        <p:tgtEl>
                                          <p:spTgt spid="4"/>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0669"/>
                                        </p:tgtEl>
                                        <p:attrNameLst>
                                          <p:attrName>style.visibility</p:attrName>
                                        </p:attrNameLst>
                                      </p:cBhvr>
                                      <p:to>
                                        <p:strVal val="visible"/>
                                      </p:to>
                                    </p:set>
                                    <p:animEffect transition="in" filter="wipe(down)">
                                      <p:cBhvr>
                                        <p:cTn id="51" dur="500"/>
                                        <p:tgtEl>
                                          <p:spTgt spid="70669"/>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70697"/>
                                        </p:tgtEl>
                                        <p:attrNameLst>
                                          <p:attrName>style.visibility</p:attrName>
                                        </p:attrNameLst>
                                      </p:cBhvr>
                                      <p:to>
                                        <p:strVal val="visible"/>
                                      </p:to>
                                    </p:set>
                                    <p:animEffect transition="in" filter="barn(inVertical)">
                                      <p:cBhvr>
                                        <p:cTn id="55" dur="500"/>
                                        <p:tgtEl>
                                          <p:spTgt spid="7069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3" grpId="0"/>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708611" y="1805886"/>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rot="300000">
            <a:off x="5176082" y="3069380"/>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473075" y="2406015"/>
            <a:ext cx="1539240" cy="102552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企业名称或法人变更，提供工商局变更通知书原件、复印件；</a:t>
            </a:r>
            <a:endParaRPr lang="zh-CN" altLang="en-US" sz="14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190655">
            <a:off x="5242139" y="21438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3393440" y="1285240"/>
            <a:ext cx="1600835" cy="554990"/>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营业执照正本原件、复印件；</a:t>
            </a:r>
            <a:endParaRPr lang="zh-CN" altLang="en-US" sz="1400" dirty="0">
              <a:solidFill>
                <a:schemeClr val="tx1">
                  <a:lumMod val="65000"/>
                  <a:lumOff val="35000"/>
                </a:schemeClr>
              </a:solidFill>
              <a:ea typeface="微软雅黑" panose="020B0503020204020204" pitchFamily="34" charset="-122"/>
            </a:endParaRPr>
          </a:p>
        </p:txBody>
      </p:sp>
      <p:sp>
        <p:nvSpPr>
          <p:cNvPr id="151568" name="Rectangle 26"/>
          <p:cNvSpPr/>
          <p:nvPr/>
        </p:nvSpPr>
        <p:spPr bwMode="auto">
          <a:xfrm>
            <a:off x="1894840" y="4527550"/>
            <a:ext cx="1759585" cy="54673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组织机构代码证正本原件、复印件；</a:t>
            </a:r>
            <a:endParaRPr lang="zh-CN" altLang="en-US" sz="1400" dirty="0">
              <a:solidFill>
                <a:schemeClr val="tx1">
                  <a:lumMod val="65000"/>
                  <a:lumOff val="35000"/>
                </a:schemeClr>
              </a:solidFill>
              <a:ea typeface="微软雅黑" panose="020B0503020204020204" pitchFamily="34" charset="-122"/>
            </a:endParaRPr>
          </a:p>
        </p:txBody>
      </p:sp>
      <p:sp>
        <p:nvSpPr>
          <p:cNvPr id="151574" name="Rectangle 26"/>
          <p:cNvSpPr/>
          <p:nvPr/>
        </p:nvSpPr>
        <p:spPr bwMode="auto">
          <a:xfrm>
            <a:off x="6703695" y="2118995"/>
            <a:ext cx="1440180" cy="506730"/>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公章、财务专用章、人名章。</a:t>
            </a:r>
            <a:endParaRPr lang="zh-CN" altLang="en-US" sz="1400" dirty="0">
              <a:solidFill>
                <a:schemeClr val="tx1">
                  <a:lumMod val="65000"/>
                  <a:lumOff val="35000"/>
                </a:schemeClr>
              </a:solidFill>
              <a:ea typeface="微软雅黑" panose="020B0503020204020204" pitchFamily="34" charset="-122"/>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4550" y="1839345"/>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527520" y="3335941"/>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6922" y="1937741"/>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6261" y="1950437"/>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7</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527550" y="3431540"/>
            <a:ext cx="393700" cy="297815"/>
          </a:xfrm>
          <a:prstGeom prst="rect">
            <a:avLst/>
          </a:prstGeom>
          <a:noFill/>
          <a:ln w="9525">
            <a:noFill/>
            <a:miter lim="800000"/>
          </a:ln>
        </p:spPr>
        <p:txBody>
          <a:bodyPr wrap="squar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9</a:t>
            </a:r>
            <a:endParaRPr lang="en-US" altLang="zh-CN" sz="110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330950" y="3335655"/>
            <a:ext cx="970280" cy="1035050"/>
            <a:chOff x="10420" y="4441"/>
            <a:chExt cx="1528" cy="1630"/>
          </a:xfrm>
        </p:grpSpPr>
        <p:sp>
          <p:nvSpPr>
            <p:cNvPr id="151571" name="Rectangle 26"/>
            <p:cNvSpPr/>
            <p:nvPr/>
          </p:nvSpPr>
          <p:spPr bwMode="auto">
            <a:xfrm>
              <a:off x="10420" y="5253"/>
              <a:ext cx="1528" cy="818"/>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法人授权委托书；</a:t>
              </a:r>
              <a:endParaRPr lang="zh-CN" altLang="en-US" sz="14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10420" y="4441"/>
              <a:ext cx="737" cy="772"/>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4" name="TextBox 45"/>
            <p:cNvSpPr txBox="1">
              <a:spLocks noChangeArrowheads="1"/>
            </p:cNvSpPr>
            <p:nvPr/>
          </p:nvSpPr>
          <p:spPr bwMode="auto">
            <a:xfrm>
              <a:off x="10423" y="4604"/>
              <a:ext cx="584" cy="469"/>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11</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271770" y="716915"/>
            <a:ext cx="1177925" cy="1135380"/>
            <a:chOff x="9795" y="514"/>
            <a:chExt cx="1855" cy="1788"/>
          </a:xfrm>
        </p:grpSpPr>
        <p:sp>
          <p:nvSpPr>
            <p:cNvPr id="151565" name="Rectangle 26"/>
            <p:cNvSpPr/>
            <p:nvPr/>
          </p:nvSpPr>
          <p:spPr bwMode="auto">
            <a:xfrm>
              <a:off x="9795" y="514"/>
              <a:ext cx="1855" cy="89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开户许可证原件、复印件；</a:t>
              </a:r>
              <a:endParaRPr lang="zh-CN" altLang="en-US" sz="140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70691" name="Freeform 10"/>
            <p:cNvSpPr/>
            <p:nvPr/>
          </p:nvSpPr>
          <p:spPr bwMode="auto">
            <a:xfrm>
              <a:off x="10067" y="1535"/>
              <a:ext cx="737" cy="767"/>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5" name="TextBox 45"/>
            <p:cNvSpPr txBox="1">
              <a:spLocks noChangeArrowheads="1"/>
            </p:cNvSpPr>
            <p:nvPr/>
          </p:nvSpPr>
          <p:spPr bwMode="auto">
            <a:xfrm>
              <a:off x="10083" y="1709"/>
              <a:ext cx="584" cy="469"/>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10</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805930" y="1566545"/>
            <a:ext cx="494665" cy="488950"/>
            <a:chOff x="11960" y="2124"/>
            <a:chExt cx="779" cy="770"/>
          </a:xfrm>
        </p:grpSpPr>
        <p:sp>
          <p:nvSpPr>
            <p:cNvPr id="70687" name="Freeform 12"/>
            <p:cNvSpPr/>
            <p:nvPr/>
          </p:nvSpPr>
          <p:spPr bwMode="auto">
            <a:xfrm>
              <a:off x="12004" y="2124"/>
              <a:ext cx="735" cy="770"/>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 name="TextBox 45"/>
            <p:cNvSpPr txBox="1">
              <a:spLocks noChangeArrowheads="1"/>
            </p:cNvSpPr>
            <p:nvPr/>
          </p:nvSpPr>
          <p:spPr bwMode="auto">
            <a:xfrm>
              <a:off x="11960" y="2307"/>
              <a:ext cx="584" cy="469"/>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12</a:t>
              </a:r>
              <a:endParaRPr lang="en-US" altLang="zh-CN" sz="1100">
                <a:solidFill>
                  <a:schemeClr val="bg1"/>
                </a:solidFill>
                <a:latin typeface="微软雅黑" panose="020B0503020204020204" pitchFamily="34" charset="-122"/>
                <a:ea typeface="微软雅黑" panose="020B0503020204020204" pitchFamily="34" charset="-122"/>
              </a:endParaRPr>
            </a:p>
          </p:txBody>
        </p:sp>
      </p:gr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银行转账结算管理</a:t>
            </a:r>
            <a:endParaRPr lang="zh-CN" altLang="en-US" sz="2000" b="1">
              <a:solidFill>
                <a:schemeClr val="accent4"/>
              </a:solidFill>
              <a:effectLst/>
            </a:endParaRPr>
          </a:p>
        </p:txBody>
      </p:sp>
      <p:sp>
        <p:nvSpPr>
          <p:cNvPr id="15" name="文本框 14"/>
          <p:cNvSpPr txBox="1"/>
          <p:nvPr/>
        </p:nvSpPr>
        <p:spPr>
          <a:xfrm>
            <a:off x="621030" y="716915"/>
            <a:ext cx="4548505" cy="645160"/>
          </a:xfrm>
          <a:prstGeom prst="rect">
            <a:avLst/>
          </a:prstGeom>
          <a:noFill/>
        </p:spPr>
        <p:txBody>
          <a:bodyPr wrap="none" rtlCol="0" anchor="t">
            <a:spAutoFit/>
          </a:bodyPr>
          <a:p>
            <a:pPr algn="l"/>
            <a:r>
              <a:rPr lang="zh-CN" altLang="en-US" b="1">
                <a:sym typeface="+mn-ea"/>
              </a:rPr>
              <a:t>（二）预留印鉴变更</a:t>
            </a:r>
            <a:endParaRPr lang="zh-CN" altLang="en-US" b="1"/>
          </a:p>
          <a:p>
            <a:pPr algn="l"/>
            <a:r>
              <a:rPr lang="zh-CN" altLang="en-US" b="1">
                <a:sym typeface="+mn-ea"/>
              </a:rPr>
              <a:t>2. 申请更换银行印鉴时单位需要提供的资料</a:t>
            </a:r>
            <a:endParaRPr lang="zh-CN" altLang="en-US" b="1"/>
          </a:p>
        </p:txBody>
      </p:sp>
      <p:sp>
        <p:nvSpPr>
          <p:cNvPr id="18" name="Freeform 13"/>
          <p:cNvSpPr/>
          <p:nvPr/>
        </p:nvSpPr>
        <p:spPr bwMode="auto">
          <a:xfrm rot="3810658">
            <a:off x="3189819" y="43409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sp>
        <p:nvSpPr>
          <p:cNvPr id="19" name="Freeform 9"/>
          <p:cNvSpPr/>
          <p:nvPr/>
        </p:nvSpPr>
        <p:spPr bwMode="auto">
          <a:xfrm>
            <a:off x="3657570" y="465483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0" name="文本框 19"/>
          <p:cNvSpPr txBox="1"/>
          <p:nvPr/>
        </p:nvSpPr>
        <p:spPr>
          <a:xfrm>
            <a:off x="3729355" y="4715510"/>
            <a:ext cx="323850" cy="368300"/>
          </a:xfrm>
          <a:prstGeom prst="rect">
            <a:avLst/>
          </a:prstGeom>
          <a:noFill/>
        </p:spPr>
        <p:txBody>
          <a:bodyPr wrap="none" rtlCol="0" anchor="t">
            <a:spAutoFit/>
          </a:bodyPr>
          <a:p>
            <a:pPr algn="r" defTabSz="685800"/>
            <a:r>
              <a:rPr lang="en-US" b="1">
                <a:solidFill>
                  <a:schemeClr val="bg1"/>
                </a:solidFill>
                <a:latin typeface="微软雅黑" panose="020B0503020204020204" pitchFamily="34" charset="-122"/>
                <a:ea typeface="微软雅黑" panose="020B0503020204020204" pitchFamily="34" charset="-122"/>
                <a:sym typeface="+mn-ea"/>
              </a:rPr>
              <a:t>8</a:t>
            </a:r>
            <a:endParaRPr lang="en-US"/>
          </a:p>
        </p:txBody>
      </p:sp>
      <p:sp>
        <p:nvSpPr>
          <p:cNvPr id="21" name="Rectangle 26"/>
          <p:cNvSpPr/>
          <p:nvPr/>
        </p:nvSpPr>
        <p:spPr bwMode="auto">
          <a:xfrm>
            <a:off x="4527550" y="3833495"/>
            <a:ext cx="1692275" cy="536575"/>
          </a:xfrm>
          <a:prstGeom prst="rect">
            <a:avLst/>
          </a:prstGeom>
          <a:noFill/>
          <a:ln w="9525">
            <a:noFill/>
            <a:miter lim="800000"/>
          </a:ln>
        </p:spPr>
        <p:txBody>
          <a:bodyPr lIns="0" tIns="0" rIns="0" bIns="0"/>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国、地税税务登记证正本原件、复印件；</a:t>
            </a:r>
            <a:endParaRPr lang="zh-CN" altLang="en-US" sz="1400"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3091659" y="1167944"/>
            <a:ext cx="3048000" cy="307340"/>
          </a:xfrm>
          <a:prstGeom prst="rect">
            <a:avLst/>
          </a:prstGeom>
          <a:noFill/>
        </p:spPr>
        <p:txBody>
          <a:bodyPr wrap="none" lIns="0" tIns="0" rIns="0" bIns="0" rtlCol="0">
            <a:spAutoFit/>
          </a:bodyPr>
          <a:lstStyle/>
          <a:p>
            <a:pPr algn="l"/>
            <a:r>
              <a:rPr lang="zh-CN" altLang="en-US" sz="2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rPr>
              <a:t>（三）银行结算账户的迁移</a:t>
            </a:r>
            <a:endParaRPr lang="zh-CN" altLang="en-US" sz="2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9745" y="281876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28" name="文本框 27"/>
          <p:cNvSpPr txBox="1"/>
          <p:nvPr/>
        </p:nvSpPr>
        <p:spPr>
          <a:xfrm>
            <a:off x="3529330" y="1600835"/>
            <a:ext cx="5478780" cy="1814830"/>
          </a:xfrm>
          <a:prstGeom prst="rect">
            <a:avLst/>
          </a:prstGeom>
          <a:noFill/>
        </p:spPr>
        <p:txBody>
          <a:bodyPr wrap="square" rtlCol="0" anchor="t">
            <a:spAutoFit/>
          </a:bodyPr>
          <a:p>
            <a:pPr>
              <a:lnSpc>
                <a:spcPct val="300000"/>
              </a:lnSpc>
            </a:pPr>
            <a:r>
              <a:rPr lang="zh-CN" altLang="en-US" sz="1400"/>
              <a:t>企业发生办公或经营地点搬迁时，要到银行办理迁移账户手续。</a:t>
            </a:r>
            <a:endParaRPr lang="zh-CN" altLang="en-US" sz="1400"/>
          </a:p>
          <a:p>
            <a:pPr>
              <a:lnSpc>
                <a:spcPct val="300000"/>
              </a:lnSpc>
            </a:pPr>
            <a:endParaRPr lang="zh-CN" altLang="en-US" sz="1400"/>
          </a:p>
          <a:p>
            <a:pPr fontAlgn="auto">
              <a:lnSpc>
                <a:spcPct val="100000"/>
              </a:lnSpc>
            </a:pPr>
            <a:r>
              <a:rPr lang="zh-CN" altLang="en-US" sz="1400"/>
              <a:t>迁入迁出在同一城市的，可凭迁出行出具凭证到迁入行开立新户；搬迁到异地的，要按规定向迁入银行重新办理开户手续。</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29362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三、撤销银行结算账户</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5" name="文本框 4"/>
          <p:cNvSpPr txBox="1"/>
          <p:nvPr/>
        </p:nvSpPr>
        <p:spPr>
          <a:xfrm>
            <a:off x="510540" y="2221865"/>
            <a:ext cx="3647440" cy="2353310"/>
          </a:xfrm>
          <a:prstGeom prst="rect">
            <a:avLst/>
          </a:prstGeom>
          <a:noFill/>
        </p:spPr>
        <p:txBody>
          <a:bodyPr wrap="square" rtlCol="0" anchor="t">
            <a:spAutoFit/>
          </a:bodyPr>
          <a:p>
            <a:pPr>
              <a:lnSpc>
                <a:spcPct val="150000"/>
              </a:lnSpc>
            </a:pPr>
            <a:r>
              <a:rPr lang="zh-CN" altLang="en-US" sz="1400"/>
              <a:t>根据</a:t>
            </a:r>
            <a:r>
              <a:rPr lang="zh-CN" altLang="en-US" sz="1400" b="1" i="1">
                <a:solidFill>
                  <a:schemeClr val="accent1"/>
                </a:solidFill>
                <a:effectLst>
                  <a:outerShdw blurRad="38100" dist="25400" dir="5400000" algn="ctr" rotWithShape="0">
                    <a:srgbClr val="6E747A">
                      <a:alpha val="43000"/>
                    </a:srgbClr>
                  </a:outerShdw>
                </a:effectLst>
              </a:rPr>
              <a:t>《人民币银行结算账户管理办法》</a:t>
            </a:r>
            <a:r>
              <a:rPr lang="zh-CN" altLang="en-US" sz="1400"/>
              <a:t>的规定，发生下列事由之一的，存款人应向开户银行提出撤销银行结算账户的申请：</a:t>
            </a:r>
            <a:endParaRPr lang="zh-CN" altLang="en-US" sz="1400"/>
          </a:p>
          <a:p>
            <a:pPr>
              <a:lnSpc>
                <a:spcPct val="150000"/>
              </a:lnSpc>
            </a:pPr>
            <a:r>
              <a:rPr lang="zh-CN" altLang="en-US" sz="1400"/>
              <a:t>（1）被撤并、解散、宣告破产或关闭的；</a:t>
            </a:r>
            <a:endParaRPr lang="zh-CN" altLang="en-US" sz="1400"/>
          </a:p>
          <a:p>
            <a:pPr>
              <a:lnSpc>
                <a:spcPct val="150000"/>
              </a:lnSpc>
            </a:pPr>
            <a:r>
              <a:rPr lang="zh-CN" altLang="en-US" sz="1400"/>
              <a:t>（2）注销、被吊销营业执照的；</a:t>
            </a:r>
            <a:endParaRPr lang="zh-CN" altLang="en-US" sz="1400"/>
          </a:p>
          <a:p>
            <a:pPr>
              <a:lnSpc>
                <a:spcPct val="150000"/>
              </a:lnSpc>
            </a:pPr>
            <a:r>
              <a:rPr lang="zh-CN" altLang="en-US" sz="1400"/>
              <a:t>（3）因迁址需要变更开户银行的；</a:t>
            </a:r>
            <a:endParaRPr lang="zh-CN" altLang="en-US" sz="1400"/>
          </a:p>
          <a:p>
            <a:pPr>
              <a:lnSpc>
                <a:spcPct val="150000"/>
              </a:lnSpc>
            </a:pPr>
            <a:r>
              <a:rPr lang="zh-CN" altLang="en-US" sz="1400"/>
              <a:t>（4）其他原因需要撤销银行结算账户的。</a:t>
            </a:r>
            <a:endParaRPr lang="zh-CN" altLang="en-US" sz="1400"/>
          </a:p>
        </p:txBody>
      </p:sp>
      <p:sp>
        <p:nvSpPr>
          <p:cNvPr id="3" name="文本框 2"/>
          <p:cNvSpPr txBox="1"/>
          <p:nvPr/>
        </p:nvSpPr>
        <p:spPr>
          <a:xfrm>
            <a:off x="1130300" y="1427480"/>
            <a:ext cx="2053590" cy="583565"/>
          </a:xfrm>
          <a:prstGeom prst="rect">
            <a:avLst/>
          </a:prstGeom>
          <a:noFill/>
        </p:spPr>
        <p:txBody>
          <a:bodyPr wrap="square" rtlCol="0">
            <a:spAutoFit/>
          </a:bodyPr>
          <a:p>
            <a:r>
              <a:rPr lang="zh-CN" altLang="en-US" sz="1600"/>
              <a:t>（一）银行结算账户撤销的事由</a:t>
            </a:r>
            <a:endParaRPr lang="zh-CN" altLang="en-US" sz="1600"/>
          </a:p>
        </p:txBody>
      </p:sp>
      <p:pic>
        <p:nvPicPr>
          <p:cNvPr id="2" name="图片 1"/>
          <p:cNvPicPr>
            <a:picLocks noChangeAspect="1"/>
          </p:cNvPicPr>
          <p:nvPr/>
        </p:nvPicPr>
        <p:blipFill>
          <a:blip r:embed="rId1"/>
          <a:stretch>
            <a:fillRect/>
          </a:stretch>
        </p:blipFill>
        <p:spPr>
          <a:xfrm>
            <a:off x="4391660" y="1635760"/>
            <a:ext cx="4408805" cy="26797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3091659" y="1167944"/>
            <a:ext cx="3886200" cy="276860"/>
          </a:xfrm>
          <a:prstGeom prst="rect">
            <a:avLst/>
          </a:prstGeom>
          <a:noFill/>
        </p:spPr>
        <p:txBody>
          <a:bodyPr wrap="none" lIns="0" tIns="0" rIns="0" bIns="0" rtlCol="0">
            <a:spAutoFit/>
          </a:bodyPr>
          <a:lstStyle/>
          <a:p>
            <a:pPr algn="l"/>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（二）银行结算账户撤销银行手续办理</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28" name="文本框 27"/>
          <p:cNvSpPr txBox="1"/>
          <p:nvPr/>
        </p:nvSpPr>
        <p:spPr>
          <a:xfrm>
            <a:off x="3529330" y="1600835"/>
            <a:ext cx="5478780" cy="2491740"/>
          </a:xfrm>
          <a:prstGeom prst="rect">
            <a:avLst/>
          </a:prstGeom>
          <a:noFill/>
        </p:spPr>
        <p:txBody>
          <a:bodyPr wrap="square" rtlCol="0" anchor="t">
            <a:spAutoFit/>
          </a:bodyPr>
          <a:p>
            <a:pPr fontAlgn="auto">
              <a:lnSpc>
                <a:spcPct val="100000"/>
              </a:lnSpc>
            </a:pPr>
            <a:r>
              <a:rPr lang="zh-CN" altLang="en-US" sz="1600">
                <a:solidFill>
                  <a:schemeClr val="accent1"/>
                </a:solidFill>
                <a:effectLst>
                  <a:outerShdw blurRad="38100" dist="25400" dir="5400000" algn="ctr" rotWithShape="0">
                    <a:srgbClr val="6E747A">
                      <a:alpha val="43000"/>
                    </a:srgbClr>
                  </a:outerShdw>
                </a:effectLst>
              </a:rPr>
              <a:t>1. 存款人主体资格终止后，银行结算账户撤销手续的办理</a:t>
            </a:r>
            <a:endParaRPr lang="zh-CN" altLang="en-US" sz="1400"/>
          </a:p>
          <a:p>
            <a:pPr fontAlgn="auto">
              <a:lnSpc>
                <a:spcPct val="100000"/>
              </a:lnSpc>
            </a:pPr>
            <a:r>
              <a:rPr lang="zh-CN" altLang="en-US" sz="1400"/>
              <a:t>存款人发生被撤并、解散、宣告破产或关闭，或被注销、被吊销营业执照等主体资格终止的，应于 5 个工作日内向开户银行提出撤销银行结算账户的申请。</a:t>
            </a:r>
            <a:endParaRPr lang="zh-CN" altLang="en-US" sz="1400"/>
          </a:p>
          <a:p>
            <a:pPr fontAlgn="auto">
              <a:lnSpc>
                <a:spcPct val="100000"/>
              </a:lnSpc>
            </a:pPr>
            <a:r>
              <a:rPr lang="zh-CN" altLang="en-US" sz="1400">
                <a:solidFill>
                  <a:schemeClr val="accent1"/>
                </a:solidFill>
                <a:effectLst>
                  <a:outerShdw blurRad="38100" dist="25400" dir="5400000" algn="ctr" rotWithShape="0">
                    <a:srgbClr val="6E747A">
                      <a:alpha val="43000"/>
                    </a:srgbClr>
                  </a:outerShdw>
                </a:effectLst>
              </a:rPr>
              <a:t>2. 因地址变更或其他原因需要变更开户银行，银行结算账户撤销手续的办理</a:t>
            </a:r>
            <a:endParaRPr lang="zh-CN" altLang="en-US" sz="1400"/>
          </a:p>
          <a:p>
            <a:pPr fontAlgn="auto">
              <a:lnSpc>
                <a:spcPct val="100000"/>
              </a:lnSpc>
            </a:pPr>
            <a:r>
              <a:rPr lang="zh-CN" altLang="en-US" sz="1400"/>
              <a:t>存款人填写撤销银行结算账户的申请交给开户银行，开户银行对于符合销户条件的，应当在 2 个工作日内办理撤销手续。存款人需要重新开立基本存款账户的，应在撤销其原基本存款账户后 10 日内申请重新开立基本存款账户。</a:t>
            </a:r>
            <a:endParaRPr lang="zh-CN" altLang="en-US" sz="1400"/>
          </a:p>
          <a:p>
            <a:pPr fontAlgn="auto">
              <a:lnSpc>
                <a:spcPct val="100000"/>
              </a:lnSpc>
            </a:pPr>
            <a:endParaRPr lang="zh-CN" altLang="en-US" sz="1400"/>
          </a:p>
        </p:txBody>
      </p:sp>
      <p:pic>
        <p:nvPicPr>
          <p:cNvPr id="3" name="图片 2"/>
          <p:cNvPicPr>
            <a:picLocks noChangeAspect="1"/>
          </p:cNvPicPr>
          <p:nvPr/>
        </p:nvPicPr>
        <p:blipFill>
          <a:blip r:embed="rId1"/>
          <a:stretch>
            <a:fillRect/>
          </a:stretch>
        </p:blipFill>
        <p:spPr>
          <a:xfrm>
            <a:off x="0" y="865505"/>
            <a:ext cx="2953385" cy="3694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06850" y="975360"/>
            <a:ext cx="5089525" cy="175387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600" b="1" i="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rPr>
              <a:t>银行存款日报表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银行存款日报表是公司出纳人员向公司财务主管报出的有关每日银行存款收支与结余情况的报表。银行存款日报表的主要作用是报出有利于企业决策者及财务领导掌控的现金流量。不同企业依据自身情况制定的内部控制制度不同，有些企业可能不会使用银行存款日报表。一般经济业务较多，较复杂的企业会要求每日都编制现金日报表和银行存款日报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006850" y="2880995"/>
            <a:ext cx="4872990" cy="1753870"/>
          </a:xfrm>
          <a:prstGeom prst="rect">
            <a:avLst/>
          </a:prstGeom>
          <a:noFill/>
        </p:spPr>
        <p:txBody>
          <a:bodyPr wrap="square" lIns="0" tIns="0" rIns="0" bIns="0" rtlCol="0">
            <a:spAutoFit/>
            <a:scene3d>
              <a:camera prst="orthographicFront"/>
              <a:lightRig rig="soft" dir="t">
                <a:rot lat="0" lon="0" rev="15600000"/>
              </a:lightRig>
            </a:scene3d>
            <a:sp3d extrusionH="57150" prstMaterial="softEdge">
              <a:bevelT w="25400" h="38100"/>
            </a:sp3d>
          </a:bodyPr>
          <a:lstStyle/>
          <a:p>
            <a:pPr algn="just">
              <a:lnSpc>
                <a:spcPct val="150000"/>
              </a:lnSpc>
              <a:defRPr sz="1800">
                <a:solidFill>
                  <a:srgbClr val="000000"/>
                </a:solidFill>
              </a:defRPr>
            </a:pPr>
            <a:r>
              <a:rPr lang="zh-CN" altLang="en-US" sz="1600" b="1" i="1"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rPr>
              <a:t>银行存款日报表的编制</a:t>
            </a:r>
            <a:endParaRPr lang="zh-CN" altLang="en-US" sz="12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员要根据每天发生的各项银行存款收支业务，分别进行银行存款收入合计和支出合计，并逐一确认各项银行存款收支业务的类别，计算其发生额占银行存款收入总额或支出总额的比例，进而分析每项银行存款收支是否符合相关规定，有利于对银行存款的监督和合理使用，也方便对银行存款日记账的审核。</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3463925" y="3001010"/>
            <a:ext cx="76200" cy="4337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3463925" y="1221740"/>
            <a:ext cx="110490" cy="4337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1885950" y="1438275"/>
            <a:ext cx="1522095"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1885950" y="2756535"/>
            <a:ext cx="1522730" cy="48895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3574415" y="1221740"/>
            <a:ext cx="327025" cy="35369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3540125" y="304038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7" name="文本框 6"/>
          <p:cNvSpPr txBox="1"/>
          <p:nvPr/>
        </p:nvSpPr>
        <p:spPr>
          <a:xfrm>
            <a:off x="1496060" y="683895"/>
            <a:ext cx="2078355" cy="645160"/>
          </a:xfrm>
          <a:prstGeom prst="rect">
            <a:avLst/>
          </a:prstGeom>
          <a:noFill/>
        </p:spPr>
        <p:txBody>
          <a:bodyPr wrap="square" rtlCol="0">
            <a:spAutoFit/>
          </a:bodyPr>
          <a:p>
            <a:r>
              <a:rPr lang="zh-CN" altLang="en-US"/>
              <a:t>四、银行存款日报表的编制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64731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五、银行存款的清查</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银行转账结算管理</a:t>
            </a:r>
            <a:endParaRPr lang="zh-CN" altLang="en-US" sz="2000" b="1">
              <a:solidFill>
                <a:schemeClr val="accent4"/>
              </a:solidFill>
              <a:effectLst/>
            </a:endParaRPr>
          </a:p>
        </p:txBody>
      </p:sp>
      <p:sp>
        <p:nvSpPr>
          <p:cNvPr id="3" name="文本框 2"/>
          <p:cNvSpPr txBox="1"/>
          <p:nvPr/>
        </p:nvSpPr>
        <p:spPr>
          <a:xfrm>
            <a:off x="1130300" y="1427480"/>
            <a:ext cx="2053590" cy="645160"/>
          </a:xfrm>
          <a:prstGeom prst="rect">
            <a:avLst/>
          </a:prstGeom>
          <a:noFill/>
        </p:spPr>
        <p:txBody>
          <a:bodyPr wrap="square" rtlCol="0">
            <a:spAutoFit/>
          </a:bodyPr>
          <a:p>
            <a:r>
              <a:rPr lang="zh-CN" altLang="en-US"/>
              <a:t>（一）银行存款清查的方法</a:t>
            </a:r>
            <a:endParaRPr lang="zh-CN" altLang="en-US"/>
          </a:p>
        </p:txBody>
      </p:sp>
      <p:sp>
        <p:nvSpPr>
          <p:cNvPr id="4" name="文本框 3"/>
          <p:cNvSpPr txBox="1"/>
          <p:nvPr/>
        </p:nvSpPr>
        <p:spPr>
          <a:xfrm>
            <a:off x="104140" y="2011045"/>
            <a:ext cx="4491355" cy="3138170"/>
          </a:xfrm>
          <a:prstGeom prst="rect">
            <a:avLst/>
          </a:prstGeom>
          <a:noFill/>
        </p:spPr>
        <p:txBody>
          <a:bodyPr wrap="square" rtlCol="0">
            <a:spAutoFit/>
          </a:bodyPr>
          <a:p>
            <a:r>
              <a:rPr lang="zh-CN" altLang="en-US"/>
              <a:t>银行存款的清查，采用</a:t>
            </a:r>
            <a:r>
              <a:rPr lang="zh-CN" altLang="en-US" i="1">
                <a:solidFill>
                  <a:schemeClr val="accent1"/>
                </a:solidFill>
                <a:effectLst>
                  <a:outerShdw blurRad="38100" dist="25400" dir="5400000" algn="ctr" rotWithShape="0">
                    <a:srgbClr val="6E747A">
                      <a:alpha val="43000"/>
                    </a:srgbClr>
                  </a:outerShdw>
                </a:effectLst>
              </a:rPr>
              <a:t>定期</a:t>
            </a:r>
            <a:r>
              <a:rPr lang="zh-CN" altLang="en-US"/>
              <a:t>将银行存款日记账与开户银行转来的对账单核对的方法，以查明银行存款的实有数额。企业</a:t>
            </a:r>
            <a:r>
              <a:rPr lang="zh-CN" altLang="en-US" i="1">
                <a:solidFill>
                  <a:schemeClr val="accent1"/>
                </a:solidFill>
                <a:effectLst>
                  <a:outerShdw blurRad="38100" dist="25400" dir="5400000" algn="ctr" rotWithShape="0">
                    <a:srgbClr val="6E747A">
                      <a:alpha val="43000"/>
                    </a:srgbClr>
                  </a:outerShdw>
                </a:effectLst>
              </a:rPr>
              <a:t>至少每个月与银行对一次账</a:t>
            </a:r>
            <a:r>
              <a:rPr lang="zh-CN" altLang="en-US"/>
              <a:t>。在同银行核对账目之前，应先详细检查本单位银行存款日记账的正确性和完整性，发现有</a:t>
            </a:r>
            <a:r>
              <a:rPr lang="zh-CN" altLang="en-US" i="1">
                <a:solidFill>
                  <a:schemeClr val="accent1"/>
                </a:solidFill>
                <a:effectLst>
                  <a:outerShdw blurRad="38100" dist="25400" dir="5400000" algn="ctr" rotWithShape="0">
                    <a:srgbClr val="6E747A">
                      <a:alpha val="43000"/>
                    </a:srgbClr>
                  </a:outerShdw>
                </a:effectLst>
              </a:rPr>
              <a:t>错记或者漏记</a:t>
            </a:r>
            <a:r>
              <a:rPr lang="zh-CN" altLang="en-US"/>
              <a:t>的，应及时更正或补记。未达账项是指由于企业和银行取得凭证的时间不同，导致记账时间不一致，而发生的一方取得结算凭证登记入账，另一方未取得有关凭证尚未登记入账的款项。</a:t>
            </a:r>
            <a:endParaRPr lang="zh-CN" altLang="en-US"/>
          </a:p>
        </p:txBody>
      </p:sp>
      <p:pic>
        <p:nvPicPr>
          <p:cNvPr id="5" name="图片 4"/>
          <p:cNvPicPr>
            <a:picLocks noChangeAspect="1"/>
          </p:cNvPicPr>
          <p:nvPr/>
        </p:nvPicPr>
        <p:blipFill>
          <a:blip r:embed="rId1"/>
          <a:stretch>
            <a:fillRect/>
          </a:stretch>
        </p:blipFill>
        <p:spPr>
          <a:xfrm>
            <a:off x="4810760" y="1149985"/>
            <a:ext cx="3945890" cy="32188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64731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五、银行存款的清查</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银行转账结算管理</a:t>
            </a:r>
            <a:endParaRPr lang="zh-CN" altLang="en-US" sz="2000" b="1">
              <a:solidFill>
                <a:schemeClr val="accent4"/>
              </a:solidFill>
              <a:effectLst/>
            </a:endParaRPr>
          </a:p>
        </p:txBody>
      </p:sp>
      <p:sp>
        <p:nvSpPr>
          <p:cNvPr id="3" name="文本框 2"/>
          <p:cNvSpPr txBox="1"/>
          <p:nvPr/>
        </p:nvSpPr>
        <p:spPr>
          <a:xfrm>
            <a:off x="1130300" y="1427480"/>
            <a:ext cx="3407410" cy="398780"/>
          </a:xfrm>
          <a:prstGeom prst="rect">
            <a:avLst/>
          </a:prstGeom>
          <a:noFill/>
        </p:spPr>
        <p:txBody>
          <a:bodyPr wrap="square" rtlCol="0">
            <a:spAutoFit/>
          </a:bodyPr>
          <a:p>
            <a:r>
              <a:rPr lang="zh-CN" altLang="en-US" sz="2000"/>
              <a:t>（二）银行存款余额调节表</a:t>
            </a:r>
            <a:endParaRPr lang="zh-CN" altLang="en-US" sz="2000"/>
          </a:p>
        </p:txBody>
      </p:sp>
      <p:sp>
        <p:nvSpPr>
          <p:cNvPr id="4" name="文本框 3"/>
          <p:cNvSpPr txBox="1"/>
          <p:nvPr/>
        </p:nvSpPr>
        <p:spPr>
          <a:xfrm>
            <a:off x="1071880" y="1909445"/>
            <a:ext cx="3300730" cy="1568450"/>
          </a:xfrm>
          <a:prstGeom prst="rect">
            <a:avLst/>
          </a:prstGeom>
          <a:noFill/>
        </p:spPr>
        <p:txBody>
          <a:bodyPr wrap="square" rtlCol="0" anchor="t">
            <a:spAutoFit/>
          </a:bodyPr>
          <a:p>
            <a:r>
              <a:rPr lang="zh-CN" altLang="en-US" sz="1600"/>
              <a:t>银行存款余额调节表是在银行对账单余额与企业账面余额的基础上，各自加上</a:t>
            </a:r>
            <a:r>
              <a:rPr lang="zh-CN" altLang="en-US" sz="1600" b="1" i="1"/>
              <a:t>对方已收、本单位未收账项数额，减去对方已付、本单位未付账项数额</a:t>
            </a:r>
            <a:r>
              <a:rPr lang="zh-CN" altLang="en-US" sz="1600"/>
              <a:t>，以调整双方余额使其一致的一种调节方法。</a:t>
            </a:r>
            <a:endParaRPr lang="zh-CN" altLang="en-US" sz="1600"/>
          </a:p>
        </p:txBody>
      </p:sp>
      <p:sp>
        <p:nvSpPr>
          <p:cNvPr id="7" name="圆角矩形 6"/>
          <p:cNvSpPr/>
          <p:nvPr/>
        </p:nvSpPr>
        <p:spPr>
          <a:xfrm>
            <a:off x="4715510" y="483235"/>
            <a:ext cx="3816350" cy="7200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4715510" y="1502410"/>
            <a:ext cx="3816350" cy="111061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9" name="圆角矩形 8"/>
          <p:cNvSpPr/>
          <p:nvPr/>
        </p:nvSpPr>
        <p:spPr>
          <a:xfrm>
            <a:off x="4715510" y="2687955"/>
            <a:ext cx="3816350" cy="7200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469900" y="3586480"/>
            <a:ext cx="8062595" cy="151384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1" name="文本框 10"/>
          <p:cNvSpPr txBox="1"/>
          <p:nvPr/>
        </p:nvSpPr>
        <p:spPr>
          <a:xfrm>
            <a:off x="4899660" y="520700"/>
            <a:ext cx="3176270" cy="645160"/>
          </a:xfrm>
          <a:prstGeom prst="rect">
            <a:avLst/>
          </a:prstGeom>
          <a:noFill/>
        </p:spPr>
        <p:txBody>
          <a:bodyPr wrap="square" rtlCol="0">
            <a:spAutoFit/>
          </a:bodyPr>
          <a:p>
            <a:r>
              <a:rPr lang="zh-CN" altLang="en-US"/>
              <a:t>1. 银行存款余额调节表的编制范围要求</a:t>
            </a:r>
            <a:endParaRPr lang="zh-CN" altLang="en-US"/>
          </a:p>
        </p:txBody>
      </p:sp>
      <p:sp>
        <p:nvSpPr>
          <p:cNvPr id="12" name="文本框 11"/>
          <p:cNvSpPr txBox="1"/>
          <p:nvPr/>
        </p:nvSpPr>
        <p:spPr>
          <a:xfrm>
            <a:off x="4715510" y="1502410"/>
            <a:ext cx="3816985" cy="1198880"/>
          </a:xfrm>
          <a:prstGeom prst="rect">
            <a:avLst/>
          </a:prstGeom>
          <a:noFill/>
        </p:spPr>
        <p:txBody>
          <a:bodyPr wrap="square" rtlCol="0">
            <a:spAutoFit/>
          </a:bodyPr>
          <a:p>
            <a:r>
              <a:rPr lang="zh-CN" altLang="en-US"/>
              <a:t>2. 银行存款余额调节表的编制资料要求：银行对账单和企业银行存款日记账，上月对平的银行存款余额调节表。</a:t>
            </a:r>
            <a:endParaRPr lang="zh-CN" altLang="en-US"/>
          </a:p>
        </p:txBody>
      </p:sp>
      <p:sp>
        <p:nvSpPr>
          <p:cNvPr id="13" name="文本框 12"/>
          <p:cNvSpPr txBox="1"/>
          <p:nvPr/>
        </p:nvSpPr>
        <p:spPr>
          <a:xfrm>
            <a:off x="4962525" y="2687955"/>
            <a:ext cx="3316605" cy="645160"/>
          </a:xfrm>
          <a:prstGeom prst="rect">
            <a:avLst/>
          </a:prstGeom>
          <a:noFill/>
        </p:spPr>
        <p:txBody>
          <a:bodyPr wrap="square" rtlCol="0">
            <a:spAutoFit/>
          </a:bodyPr>
          <a:p>
            <a:r>
              <a:rPr lang="zh-CN" altLang="en-US"/>
              <a:t>3. 银行存款余额调节表的编制步骤</a:t>
            </a:r>
            <a:endParaRPr lang="zh-CN" altLang="en-US"/>
          </a:p>
        </p:txBody>
      </p:sp>
      <p:sp>
        <p:nvSpPr>
          <p:cNvPr id="14" name="文本框 13"/>
          <p:cNvSpPr txBox="1"/>
          <p:nvPr/>
        </p:nvSpPr>
        <p:spPr>
          <a:xfrm>
            <a:off x="586740" y="3586480"/>
            <a:ext cx="7970520" cy="1476375"/>
          </a:xfrm>
          <a:prstGeom prst="rect">
            <a:avLst/>
          </a:prstGeom>
          <a:noFill/>
        </p:spPr>
        <p:txBody>
          <a:bodyPr wrap="square" rtlCol="0">
            <a:spAutoFit/>
          </a:bodyPr>
          <a:p>
            <a:r>
              <a:rPr lang="zh-CN" altLang="en-US"/>
              <a:t>4. 银行存款余额调节表的编制方法：企业银行存款日记账余额 + 银行已收企业未收账项 - 银行已付企业未付账项= 银行对账单存款余额 + 企业已收银行未收账项 - 企业已付银行未付账项</a:t>
            </a:r>
            <a:endParaRPr lang="zh-CN" altLang="en-US"/>
          </a:p>
          <a:p>
            <a:r>
              <a:rPr lang="zh-CN" altLang="en-US"/>
              <a:t>企业银行存款日记账余额 = 银行对账单存款余额 + 企业已收银行未收账项 -企业已付银行未付账项 - 银行已收企业未收账项 + 银行已付企业未付账项</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TextBox 39"/>
          <p:cNvSpPr txBox="1"/>
          <p:nvPr/>
        </p:nvSpPr>
        <p:spPr>
          <a:xfrm>
            <a:off x="1717675" y="2166620"/>
            <a:ext cx="1249680" cy="349250"/>
          </a:xfrm>
          <a:prstGeom prst="rect">
            <a:avLst/>
          </a:prstGeom>
          <a:noFill/>
        </p:spPr>
        <p:txBody>
          <a:bodyPr wrap="none" rtlCol="0">
            <a:spAutoFit/>
          </a:bodyPr>
          <a:lstStyle/>
          <a:p>
            <a:pP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会计核算岗位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2967355" y="3286760"/>
            <a:ext cx="8940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出纳岗位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菱形 23"/>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5" name="文本框 24"/>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银行转账结算管理</a:t>
            </a:r>
            <a:endParaRPr lang="zh-CN" altLang="en-US" sz="2000" b="1">
              <a:solidFill>
                <a:schemeClr val="accent4"/>
              </a:solidFill>
              <a:effectLst/>
            </a:endParaRPr>
          </a:p>
        </p:txBody>
      </p:sp>
      <p:pic>
        <p:nvPicPr>
          <p:cNvPr id="7" name="图片 6"/>
          <p:cNvPicPr>
            <a:picLocks noChangeAspect="1"/>
          </p:cNvPicPr>
          <p:nvPr/>
        </p:nvPicPr>
        <p:blipFill>
          <a:blip r:embed="rId1"/>
          <a:stretch>
            <a:fillRect/>
          </a:stretch>
        </p:blipFill>
        <p:spPr>
          <a:xfrm>
            <a:off x="555625" y="697865"/>
            <a:ext cx="5201920" cy="2257425"/>
          </a:xfrm>
          <a:prstGeom prst="rect">
            <a:avLst/>
          </a:prstGeom>
        </p:spPr>
      </p:pic>
      <p:pic>
        <p:nvPicPr>
          <p:cNvPr id="2" name="图片 1"/>
          <p:cNvPicPr>
            <a:picLocks noChangeAspect="1"/>
          </p:cNvPicPr>
          <p:nvPr/>
        </p:nvPicPr>
        <p:blipFill>
          <a:blip r:embed="rId2"/>
          <a:stretch>
            <a:fillRect/>
          </a:stretch>
        </p:blipFill>
        <p:spPr>
          <a:xfrm>
            <a:off x="4139565" y="2859405"/>
            <a:ext cx="4076065" cy="21990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7707">
        <p:push dir="u"/>
      </p:transition>
    </mc:Choice>
    <mc:Fallback>
      <p:transition spd="slow" advClick="0" advTm="7707">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44110" y="3102610"/>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能力目标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11725" y="1830070"/>
            <a:ext cx="3980180" cy="521970"/>
          </a:xfrm>
          <a:prstGeom prst="rect">
            <a:avLst/>
          </a:prstGeom>
          <a:solidFill>
            <a:schemeClr val="accent4">
              <a:lumMod val="60000"/>
              <a:lumOff val="40000"/>
            </a:schemeClr>
          </a:solidFill>
        </p:spPr>
        <p:txBody>
          <a:bodyPr wrap="square" rtlCol="0">
            <a:spAutoFit/>
          </a:bodyPr>
          <a:p>
            <a:r>
              <a:rPr lang="zh-CN" altLang="en-US" sz="1400"/>
              <a:t>熟悉银行存款业务的处理程序和方法；</a:t>
            </a:r>
            <a:endParaRPr lang="zh-CN" altLang="en-US" sz="1400"/>
          </a:p>
          <a:p>
            <a:r>
              <a:rPr lang="zh-CN" altLang="en-US" sz="1400"/>
              <a:t>熟练掌握各种转账结算方式的使用范围和方法。</a:t>
            </a:r>
            <a:endParaRPr lang="zh-CN" altLang="en-US" sz="1400"/>
          </a:p>
        </p:txBody>
      </p:sp>
      <p:sp>
        <p:nvSpPr>
          <p:cNvPr id="10" name="文本框 9"/>
          <p:cNvSpPr txBox="1"/>
          <p:nvPr/>
        </p:nvSpPr>
        <p:spPr>
          <a:xfrm>
            <a:off x="4944110" y="3441065"/>
            <a:ext cx="3916045" cy="737235"/>
          </a:xfrm>
          <a:prstGeom prst="rect">
            <a:avLst/>
          </a:prstGeom>
          <a:solidFill>
            <a:schemeClr val="accent4">
              <a:lumMod val="60000"/>
              <a:lumOff val="40000"/>
            </a:schemeClr>
          </a:solidFill>
        </p:spPr>
        <p:txBody>
          <a:bodyPr wrap="square" rtlCol="0">
            <a:spAutoFit/>
          </a:bodyPr>
          <a:p>
            <a:r>
              <a:rPr lang="zh-CN" altLang="en-US" sz="1400"/>
              <a:t>通过学习本章，能够正确进行银行存款结算管理；正确使用银行存款账户，确保银行存款的安全和完整，正确应用各种银行转账结算方式。</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6224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（一）货币结算及其种类</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89032" y="162232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2204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银行转账结算管理</a:t>
            </a:r>
            <a:endParaRPr lang="zh-CN" altLang="en-US" sz="2000" b="1">
              <a:solidFill>
                <a:schemeClr val="accent4"/>
              </a:solidFill>
              <a:effectLst/>
            </a:endParaRPr>
          </a:p>
        </p:txBody>
      </p:sp>
      <p:sp>
        <p:nvSpPr>
          <p:cNvPr id="5" name="文本框 4"/>
          <p:cNvSpPr txBox="1"/>
          <p:nvPr/>
        </p:nvSpPr>
        <p:spPr>
          <a:xfrm>
            <a:off x="3204210" y="862965"/>
            <a:ext cx="5762625" cy="2030095"/>
          </a:xfrm>
          <a:prstGeom prst="rect">
            <a:avLst/>
          </a:prstGeom>
          <a:noFill/>
        </p:spPr>
        <p:txBody>
          <a:bodyPr wrap="square" rtlCol="0" anchor="t">
            <a:spAutoFit/>
          </a:bodyPr>
          <a:p>
            <a:pPr>
              <a:lnSpc>
                <a:spcPct val="150000"/>
              </a:lnSpc>
            </a:pPr>
            <a:r>
              <a:rPr lang="zh-CN" altLang="en-US" sz="1400"/>
              <a:t>由于商品交易、劳务服务、资金调拨所发生的货币收付行为统称货币结算。货币结算又分为</a:t>
            </a:r>
            <a:r>
              <a:rPr lang="zh-CN" altLang="en-US" sz="1400" u="sng">
                <a:solidFill>
                  <a:srgbClr val="7030A0"/>
                </a:solidFill>
              </a:rPr>
              <a:t>现金结算和银行转账结算</a:t>
            </a:r>
            <a:r>
              <a:rPr lang="zh-CN" altLang="en-US" sz="1400"/>
              <a:t>两种。</a:t>
            </a:r>
            <a:endParaRPr lang="zh-CN" altLang="en-US" sz="1400"/>
          </a:p>
          <a:p>
            <a:pPr>
              <a:lnSpc>
                <a:spcPct val="150000"/>
              </a:lnSpc>
            </a:pPr>
            <a:r>
              <a:rPr lang="zh-CN" altLang="en-US" sz="1400" u="sng">
                <a:solidFill>
                  <a:srgbClr val="7030A0"/>
                </a:solidFill>
              </a:rPr>
              <a:t>现金结算</a:t>
            </a:r>
            <a:r>
              <a:rPr lang="zh-CN" altLang="en-US" sz="1400"/>
              <a:t>是指企业按照现金收支范围，直接使用现金进行的收付行为。</a:t>
            </a:r>
            <a:endParaRPr lang="zh-CN" altLang="en-US" sz="1400"/>
          </a:p>
          <a:p>
            <a:pPr>
              <a:lnSpc>
                <a:spcPct val="150000"/>
              </a:lnSpc>
            </a:pPr>
            <a:r>
              <a:rPr lang="zh-CN" altLang="en-US" sz="1400" u="sng">
                <a:solidFill>
                  <a:srgbClr val="7030A0"/>
                </a:solidFill>
              </a:rPr>
              <a:t>银行转账结算</a:t>
            </a:r>
            <a:r>
              <a:rPr lang="zh-CN" altLang="en-US" sz="1400"/>
              <a:t>是指收付款双方在结算中不直接使用现金，而是通过银行以转账的方式将结算款项从付款单位账户划转到收款单位账户的一种货币收付行为，是货币结算的主要形式。</a:t>
            </a:r>
            <a:endParaRPr lang="zh-CN" altLang="en-US" sz="1400"/>
          </a:p>
        </p:txBody>
      </p:sp>
      <p:sp>
        <p:nvSpPr>
          <p:cNvPr id="3" name="文本框 2"/>
          <p:cNvSpPr txBox="1"/>
          <p:nvPr/>
        </p:nvSpPr>
        <p:spPr>
          <a:xfrm>
            <a:off x="323215" y="986790"/>
            <a:ext cx="2604770" cy="368300"/>
          </a:xfrm>
          <a:prstGeom prst="rect">
            <a:avLst/>
          </a:prstGeom>
          <a:noFill/>
        </p:spPr>
        <p:txBody>
          <a:bodyPr wrap="square" rtlCol="0">
            <a:spAutoFit/>
          </a:bodyPr>
          <a:p>
            <a:r>
              <a:rPr lang="zh-CN" altLang="en-US" b="1"/>
              <a:t>六、银行转账结算方式</a:t>
            </a:r>
            <a:endParaRPr lang="zh-CN" altLang="en-US" b="1"/>
          </a:p>
        </p:txBody>
      </p:sp>
      <p:pic>
        <p:nvPicPr>
          <p:cNvPr id="4" name="图片 3"/>
          <p:cNvPicPr>
            <a:picLocks noChangeAspect="1"/>
          </p:cNvPicPr>
          <p:nvPr/>
        </p:nvPicPr>
        <p:blipFill>
          <a:blip r:embed="rId1"/>
          <a:stretch>
            <a:fillRect/>
          </a:stretch>
        </p:blipFill>
        <p:spPr>
          <a:xfrm>
            <a:off x="1623060" y="2893060"/>
            <a:ext cx="5313680" cy="22237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638465" y="282164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1030708" y="3285502"/>
            <a:ext cx="826042" cy="826199"/>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3422758" y="1936477"/>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3815001" y="1531572"/>
            <a:ext cx="826042" cy="826199"/>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6266794" y="288387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6659038" y="3284867"/>
            <a:ext cx="826042" cy="826199"/>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1151890" y="3537585"/>
            <a:ext cx="583565" cy="32258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一</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3963670" y="1783080"/>
            <a:ext cx="529590" cy="32258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二</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6816090" y="3537585"/>
            <a:ext cx="511810" cy="32258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三</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369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2" name="文本框 1"/>
          <p:cNvSpPr txBox="1"/>
          <p:nvPr/>
        </p:nvSpPr>
        <p:spPr>
          <a:xfrm>
            <a:off x="499745" y="2176780"/>
            <a:ext cx="2014855" cy="645160"/>
          </a:xfrm>
          <a:prstGeom prst="rect">
            <a:avLst/>
          </a:prstGeom>
          <a:noFill/>
        </p:spPr>
        <p:txBody>
          <a:bodyPr wrap="square" rtlCol="0" anchor="t">
            <a:spAutoFit/>
          </a:bodyPr>
          <a:p>
            <a:r>
              <a:rPr sz="1200"/>
              <a:t>同城结算方式，是指在同一城镇或同一票据交换地区进行的结算方式。</a:t>
            </a:r>
            <a:endParaRPr sz="1200"/>
          </a:p>
        </p:txBody>
      </p:sp>
      <p:sp>
        <p:nvSpPr>
          <p:cNvPr id="5" name="文本框 4"/>
          <p:cNvSpPr txBox="1"/>
          <p:nvPr/>
        </p:nvSpPr>
        <p:spPr>
          <a:xfrm>
            <a:off x="3220085" y="2949575"/>
            <a:ext cx="2232025" cy="645160"/>
          </a:xfrm>
          <a:prstGeom prst="rect">
            <a:avLst/>
          </a:prstGeom>
          <a:noFill/>
        </p:spPr>
        <p:txBody>
          <a:bodyPr wrap="square" rtlCol="0" anchor="t">
            <a:spAutoFit/>
          </a:bodyPr>
          <a:p>
            <a:r>
              <a:rPr lang="zh-CN" altLang="en-US" sz="1200"/>
              <a:t>异地结算方式，是指在全国范围内的不同城镇或交换地区进行的结算方式。</a:t>
            </a:r>
            <a:endParaRPr lang="zh-CN" altLang="en-US" sz="1200"/>
          </a:p>
        </p:txBody>
      </p:sp>
      <p:sp>
        <p:nvSpPr>
          <p:cNvPr id="7" name="文本框 6"/>
          <p:cNvSpPr txBox="1"/>
          <p:nvPr/>
        </p:nvSpPr>
        <p:spPr>
          <a:xfrm>
            <a:off x="6109970" y="2176780"/>
            <a:ext cx="1925320" cy="645160"/>
          </a:xfrm>
          <a:prstGeom prst="rect">
            <a:avLst/>
          </a:prstGeom>
          <a:noFill/>
        </p:spPr>
        <p:txBody>
          <a:bodyPr wrap="square" rtlCol="0" anchor="t">
            <a:spAutoFit/>
          </a:bodyPr>
          <a:p>
            <a:r>
              <a:rPr lang="zh-CN" altLang="en-US" sz="1200"/>
              <a:t>同城异地通用结算方式，是指同城、异地均可使用的结算方式。</a:t>
            </a:r>
            <a:endParaRPr lang="zh-CN" altLang="en-US" sz="1200"/>
          </a:p>
        </p:txBody>
      </p:sp>
      <p:sp>
        <p:nvSpPr>
          <p:cNvPr id="3" name="文本框 2"/>
          <p:cNvSpPr txBox="1"/>
          <p:nvPr/>
        </p:nvSpPr>
        <p:spPr>
          <a:xfrm>
            <a:off x="919480" y="646430"/>
            <a:ext cx="3500755" cy="368300"/>
          </a:xfrm>
          <a:prstGeom prst="rect">
            <a:avLst/>
          </a:prstGeom>
          <a:noFill/>
        </p:spPr>
        <p:txBody>
          <a:bodyPr wrap="square" rtlCol="0">
            <a:spAutoFit/>
          </a:bodyPr>
          <a:p>
            <a:r>
              <a:rPr lang="zh-CN" altLang="en-US"/>
              <a:t>（二）银行转账结算方式的种类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250" fill="hold"/>
                                        <p:tgtEl>
                                          <p:spTgt spid="21"/>
                                        </p:tgtEl>
                                        <p:attrNameLst>
                                          <p:attrName>ppt_x</p:attrName>
                                        </p:attrNameLst>
                                      </p:cBhvr>
                                      <p:tavLst>
                                        <p:tav tm="0">
                                          <p:val>
                                            <p:strVal val="#ppt_x"/>
                                          </p:val>
                                        </p:tav>
                                        <p:tav tm="100000">
                                          <p:val>
                                            <p:strVal val="#ppt_x"/>
                                          </p:val>
                                        </p:tav>
                                      </p:tavLst>
                                    </p:anim>
                                    <p:anim calcmode="lin" valueType="num">
                                      <p:cBhvr additive="base">
                                        <p:cTn id="17" dur="25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250" fill="hold"/>
                                        <p:tgtEl>
                                          <p:spTgt spid="29"/>
                                        </p:tgtEl>
                                        <p:attrNameLst>
                                          <p:attrName>ppt_x</p:attrName>
                                        </p:attrNameLst>
                                      </p:cBhvr>
                                      <p:tavLst>
                                        <p:tav tm="0">
                                          <p:val>
                                            <p:strVal val="#ppt_x"/>
                                          </p:val>
                                        </p:tav>
                                        <p:tav tm="100000">
                                          <p:val>
                                            <p:strVal val="#ppt_x"/>
                                          </p:val>
                                        </p:tav>
                                      </p:tavLst>
                                    </p:anim>
                                    <p:anim calcmode="lin" valueType="num">
                                      <p:cBhvr additive="base">
                                        <p:cTn id="21" dur="250" fill="hold"/>
                                        <p:tgtEl>
                                          <p:spTgt spid="2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250" fill="hold"/>
                                        <p:tgtEl>
                                          <p:spTgt spid="22"/>
                                        </p:tgtEl>
                                        <p:attrNameLst>
                                          <p:attrName>ppt_x</p:attrName>
                                        </p:attrNameLst>
                                      </p:cBhvr>
                                      <p:tavLst>
                                        <p:tav tm="0">
                                          <p:val>
                                            <p:strVal val="#ppt_x"/>
                                          </p:val>
                                        </p:tav>
                                        <p:tav tm="100000">
                                          <p:val>
                                            <p:strVal val="#ppt_x"/>
                                          </p:val>
                                        </p:tav>
                                      </p:tavLst>
                                    </p:anim>
                                    <p:anim calcmode="lin" valueType="num">
                                      <p:cBhvr additive="base">
                                        <p:cTn id="26" dur="25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250" fill="hold"/>
                                        <p:tgtEl>
                                          <p:spTgt spid="23"/>
                                        </p:tgtEl>
                                        <p:attrNameLst>
                                          <p:attrName>ppt_x</p:attrName>
                                        </p:attrNameLst>
                                      </p:cBhvr>
                                      <p:tavLst>
                                        <p:tav tm="0">
                                          <p:val>
                                            <p:strVal val="#ppt_x"/>
                                          </p:val>
                                        </p:tav>
                                        <p:tav tm="100000">
                                          <p:val>
                                            <p:strVal val="#ppt_x"/>
                                          </p:val>
                                        </p:tav>
                                      </p:tavLst>
                                    </p:anim>
                                    <p:anim calcmode="lin" valueType="num">
                                      <p:cBhvr additive="base">
                                        <p:cTn id="31" dur="25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250" fill="hold"/>
                                        <p:tgtEl>
                                          <p:spTgt spid="30"/>
                                        </p:tgtEl>
                                        <p:attrNameLst>
                                          <p:attrName>ppt_x</p:attrName>
                                        </p:attrNameLst>
                                      </p:cBhvr>
                                      <p:tavLst>
                                        <p:tav tm="0">
                                          <p:val>
                                            <p:strVal val="#ppt_x"/>
                                          </p:val>
                                        </p:tav>
                                        <p:tav tm="100000">
                                          <p:val>
                                            <p:strVal val="#ppt_x"/>
                                          </p:val>
                                        </p:tav>
                                      </p:tavLst>
                                    </p:anim>
                                    <p:anim calcmode="lin" valueType="num">
                                      <p:cBhvr additive="base">
                                        <p:cTn id="35" dur="250" fill="hold"/>
                                        <p:tgtEl>
                                          <p:spTgt spid="30"/>
                                        </p:tgtEl>
                                        <p:attrNameLst>
                                          <p:attrName>ppt_y</p:attrName>
                                        </p:attrNameLst>
                                      </p:cBhvr>
                                      <p:tavLst>
                                        <p:tav tm="0">
                                          <p:val>
                                            <p:strVal val="0-#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250" fill="hold"/>
                                        <p:tgtEl>
                                          <p:spTgt spid="24"/>
                                        </p:tgtEl>
                                        <p:attrNameLst>
                                          <p:attrName>ppt_x</p:attrName>
                                        </p:attrNameLst>
                                      </p:cBhvr>
                                      <p:tavLst>
                                        <p:tav tm="0">
                                          <p:val>
                                            <p:strVal val="#ppt_x"/>
                                          </p:val>
                                        </p:tav>
                                        <p:tav tm="100000">
                                          <p:val>
                                            <p:strVal val="#ppt_x"/>
                                          </p:val>
                                        </p:tav>
                                      </p:tavLst>
                                    </p:anim>
                                    <p:anim calcmode="lin" valueType="num">
                                      <p:cBhvr additive="base">
                                        <p:cTn id="40" dur="25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50" fill="hold"/>
                                        <p:tgtEl>
                                          <p:spTgt spid="25"/>
                                        </p:tgtEl>
                                        <p:attrNameLst>
                                          <p:attrName>ppt_x</p:attrName>
                                        </p:attrNameLst>
                                      </p:cBhvr>
                                      <p:tavLst>
                                        <p:tav tm="0">
                                          <p:val>
                                            <p:strVal val="#ppt_x"/>
                                          </p:val>
                                        </p:tav>
                                        <p:tav tm="100000">
                                          <p:val>
                                            <p:strVal val="#ppt_x"/>
                                          </p:val>
                                        </p:tav>
                                      </p:tavLst>
                                    </p:anim>
                                    <p:anim calcmode="lin" valueType="num">
                                      <p:cBhvr additive="base">
                                        <p:cTn id="44" dur="25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bldLvl="0" animBg="1"/>
      <p:bldP spid="25" grpId="0" bldLvl="0" animBg="1"/>
      <p:bldP spid="28" grpId="0" bldLvl="0" animBg="1"/>
      <p:bldP spid="29" grpId="0"/>
      <p:bldP spid="30"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838200" y="666750"/>
            <a:ext cx="2224405" cy="276860"/>
          </a:xfrm>
          <a:prstGeom prst="rect">
            <a:avLst/>
          </a:prstGeom>
          <a:noFill/>
        </p:spPr>
        <p:txBody>
          <a:bodyPr wrap="square" lIns="0" tIns="0" rIns="0" bIns="0" rtlCol="0">
            <a:spAutoFit/>
          </a:bodyPr>
          <a:lstStyle/>
          <a:p>
            <a:pPr algn="l"/>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（三）票据其他分类</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21" name="组合 20"/>
          <p:cNvGrpSpPr/>
          <p:nvPr/>
        </p:nvGrpSpPr>
        <p:grpSpPr>
          <a:xfrm>
            <a:off x="3062605" y="1642745"/>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3220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28" name="文本框 27"/>
          <p:cNvSpPr txBox="1"/>
          <p:nvPr/>
        </p:nvSpPr>
        <p:spPr>
          <a:xfrm>
            <a:off x="3518535" y="1718945"/>
            <a:ext cx="5478780" cy="306705"/>
          </a:xfrm>
          <a:prstGeom prst="rect">
            <a:avLst/>
          </a:prstGeom>
          <a:noFill/>
        </p:spPr>
        <p:txBody>
          <a:bodyPr wrap="square" rtlCol="0" anchor="t">
            <a:spAutoFit/>
          </a:bodyPr>
          <a:p>
            <a:pPr fontAlgn="auto">
              <a:lnSpc>
                <a:spcPct val="100000"/>
              </a:lnSpc>
            </a:pPr>
            <a:r>
              <a:rPr lang="zh-CN" altLang="en-US" sz="1400"/>
              <a:t>票据是按照一定形式制成﹑写明具有付出一定货币金额义务的证件。</a:t>
            </a:r>
            <a:endParaRPr lang="zh-CN" altLang="en-US" sz="1400"/>
          </a:p>
        </p:txBody>
      </p:sp>
      <p:pic>
        <p:nvPicPr>
          <p:cNvPr id="4" name="图片 3"/>
          <p:cNvPicPr>
            <a:picLocks noChangeAspect="1"/>
          </p:cNvPicPr>
          <p:nvPr/>
        </p:nvPicPr>
        <p:blipFill>
          <a:blip r:embed="rId2"/>
          <a:stretch>
            <a:fillRect/>
          </a:stretch>
        </p:blipFill>
        <p:spPr>
          <a:xfrm>
            <a:off x="2900680" y="2122805"/>
            <a:ext cx="5929630" cy="2551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6" grpId="1"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004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sp>
        <p:nvSpPr>
          <p:cNvPr id="28" name="文本框 27"/>
          <p:cNvSpPr txBox="1"/>
          <p:nvPr/>
        </p:nvSpPr>
        <p:spPr>
          <a:xfrm>
            <a:off x="3529330" y="1600835"/>
            <a:ext cx="5478780" cy="3415030"/>
          </a:xfrm>
          <a:prstGeom prst="rect">
            <a:avLst/>
          </a:prstGeom>
          <a:noFill/>
        </p:spPr>
        <p:txBody>
          <a:bodyPr wrap="square" rtlCol="0" anchor="t">
            <a:spAutoFit/>
          </a:bodyPr>
          <a:p>
            <a:pPr>
              <a:lnSpc>
                <a:spcPct val="300000"/>
              </a:lnSpc>
            </a:pPr>
            <a:r>
              <a:rPr lang="zh-CN" altLang="en-US" sz="1600">
                <a:ln w="22225">
                  <a:solidFill>
                    <a:schemeClr val="accent2"/>
                  </a:solidFill>
                  <a:prstDash val="solid"/>
                </a:ln>
                <a:solidFill>
                  <a:schemeClr val="accent2">
                    <a:lumMod val="40000"/>
                    <a:lumOff val="60000"/>
                  </a:schemeClr>
                </a:solidFill>
                <a:effectLst/>
              </a:rPr>
              <a:t>一、支票的概念</a:t>
            </a:r>
            <a:endParaRPr lang="zh-CN" altLang="en-US" sz="1400"/>
          </a:p>
          <a:p>
            <a:pPr>
              <a:lnSpc>
                <a:spcPct val="300000"/>
              </a:lnSpc>
            </a:pPr>
            <a:r>
              <a:rPr sz="1400"/>
              <a:t>支票是出票人签发的，委托办理支票存款业务的银行或者其他金融机构在见票时无条件支付确定的金额给收款人或者持票人的票据。</a:t>
            </a:r>
            <a:endParaRPr sz="1400"/>
          </a:p>
          <a:p>
            <a:pPr>
              <a:lnSpc>
                <a:spcPct val="300000"/>
              </a:lnSpc>
            </a:pPr>
            <a:endParaRPr lang="zh-CN" altLang="en-US" sz="1400"/>
          </a:p>
          <a:p>
            <a:pPr>
              <a:lnSpc>
                <a:spcPct val="300000"/>
              </a:lnSpc>
            </a:pPr>
            <a:endParaRPr lang="zh-CN" altLang="en-US" sz="1400"/>
          </a:p>
        </p:txBody>
      </p:sp>
      <p:grpSp>
        <p:nvGrpSpPr>
          <p:cNvPr id="17" name="组合 16"/>
          <p:cNvGrpSpPr/>
          <p:nvPr/>
        </p:nvGrpSpPr>
        <p:grpSpPr>
          <a:xfrm>
            <a:off x="3061970" y="3192780"/>
            <a:ext cx="467360" cy="464820"/>
            <a:chOff x="8543" y="5129"/>
            <a:chExt cx="1438" cy="1436"/>
          </a:xfrm>
        </p:grpSpPr>
        <p:grpSp>
          <p:nvGrpSpPr>
            <p:cNvPr id="3" name="Group 16"/>
            <p:cNvGrpSpPr/>
            <p:nvPr/>
          </p:nvGrpSpPr>
          <p:grpSpPr>
            <a:xfrm>
              <a:off x="8543" y="5129"/>
              <a:ext cx="1439" cy="1437"/>
              <a:chOff x="6434437" y="4380470"/>
              <a:chExt cx="1218099" cy="1217066"/>
            </a:xfrm>
          </p:grpSpPr>
          <p:sp>
            <p:nvSpPr>
              <p:cNvPr id="18" name="Donut 17"/>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Block Arc 18"/>
              <p:cNvSpPr/>
              <p:nvPr/>
            </p:nvSpPr>
            <p:spPr>
              <a:xfrm rot="5400000" flipH="1">
                <a:off x="6434437" y="4380470"/>
                <a:ext cx="1216800" cy="1216800"/>
              </a:xfrm>
              <a:prstGeom prst="blockArc">
                <a:avLst>
                  <a:gd name="adj1" fmla="val 2204812"/>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AutoShape 4"/>
            <p:cNvSpPr/>
            <p:nvPr/>
          </p:nvSpPr>
          <p:spPr bwMode="auto">
            <a:xfrm>
              <a:off x="9030" y="5628"/>
              <a:ext cx="439" cy="4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3"/>
            </a:solidFill>
            <a:ln>
              <a:noFill/>
            </a:ln>
            <a:effectLst/>
          </p:spPr>
          <p:txBody>
            <a:bodyPr lIns="14287" tIns="14287" rIns="14287" bIns="14287" anchor="ctr"/>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pic>
        <p:nvPicPr>
          <p:cNvPr id="4" name="图片 3"/>
          <p:cNvPicPr>
            <a:picLocks noChangeAspect="1"/>
          </p:cNvPicPr>
          <p:nvPr/>
        </p:nvPicPr>
        <p:blipFill>
          <a:blip r:embed="rId1"/>
          <a:srcRect t="690" r="668" b="9355"/>
          <a:stretch>
            <a:fillRect/>
          </a:stretch>
        </p:blipFill>
        <p:spPr>
          <a:xfrm>
            <a:off x="107315" y="1227455"/>
            <a:ext cx="2928620" cy="3144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323215" y="169418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二、支票的种类</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797400" y="1707416"/>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1000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sp>
        <p:nvSpPr>
          <p:cNvPr id="5" name="文本框 4"/>
          <p:cNvSpPr txBox="1"/>
          <p:nvPr/>
        </p:nvSpPr>
        <p:spPr>
          <a:xfrm>
            <a:off x="3289300" y="777875"/>
            <a:ext cx="5175250" cy="4154170"/>
          </a:xfrm>
          <a:prstGeom prst="rect">
            <a:avLst/>
          </a:prstGeom>
          <a:noFill/>
        </p:spPr>
        <p:txBody>
          <a:bodyPr wrap="square" rtlCol="0" anchor="t">
            <a:spAutoFit/>
          </a:bodyPr>
          <a:p>
            <a:pPr>
              <a:lnSpc>
                <a:spcPct val="150000"/>
              </a:lnSpc>
            </a:pPr>
            <a:r>
              <a:rPr lang="zh-CN" altLang="en-US" b="1" i="1">
                <a:solidFill>
                  <a:schemeClr val="accent1"/>
                </a:solidFill>
                <a:effectLst>
                  <a:outerShdw blurRad="38100" dist="25400" dir="5400000" algn="ctr" rotWithShape="0">
                    <a:srgbClr val="6E747A">
                      <a:alpha val="43000"/>
                    </a:srgbClr>
                  </a:outerShdw>
                </a:effectLst>
              </a:rPr>
              <a:t>（一）记名支票和不记名支票</a:t>
            </a:r>
            <a:endParaRPr lang="zh-CN" altLang="en-US" sz="1400"/>
          </a:p>
          <a:p>
            <a:pPr>
              <a:lnSpc>
                <a:spcPct val="150000"/>
              </a:lnSpc>
            </a:pPr>
            <a:r>
              <a:rPr lang="zh-CN" altLang="en-US" sz="1400" u="sng"/>
              <a:t>记名支票：</a:t>
            </a:r>
            <a:r>
              <a:rPr lang="zh-CN" altLang="en-US" sz="1400"/>
              <a:t>又称抬头支票，即在支票上记载收款人姓名。</a:t>
            </a:r>
            <a:endParaRPr lang="zh-CN" altLang="en-US" sz="1400"/>
          </a:p>
          <a:p>
            <a:pPr>
              <a:lnSpc>
                <a:spcPct val="150000"/>
              </a:lnSpc>
            </a:pPr>
            <a:r>
              <a:rPr lang="zh-CN" altLang="en-US" sz="1400" u="sng"/>
              <a:t>不记名支票：</a:t>
            </a:r>
            <a:r>
              <a:rPr lang="zh-CN" altLang="en-US" sz="1400"/>
              <a:t>又称空白支票，即在支票上不记载收款人姓名。</a:t>
            </a:r>
            <a:endParaRPr lang="zh-CN" altLang="en-US" sz="1400"/>
          </a:p>
          <a:p>
            <a:pPr>
              <a:lnSpc>
                <a:spcPct val="150000"/>
              </a:lnSpc>
            </a:pPr>
            <a:r>
              <a:rPr lang="zh-CN" altLang="en-US" b="1" i="1">
                <a:solidFill>
                  <a:schemeClr val="accent1"/>
                </a:solidFill>
                <a:effectLst>
                  <a:outerShdw blurRad="38100" dist="25400" dir="5400000" algn="ctr" rotWithShape="0">
                    <a:srgbClr val="6E747A">
                      <a:alpha val="43000"/>
                    </a:srgbClr>
                  </a:outerShdw>
                </a:effectLst>
              </a:rPr>
              <a:t>（二）现金支票、转账支票和普通支票</a:t>
            </a:r>
            <a:endParaRPr lang="zh-CN" altLang="en-US" sz="1400"/>
          </a:p>
          <a:p>
            <a:pPr>
              <a:lnSpc>
                <a:spcPct val="150000"/>
              </a:lnSpc>
            </a:pPr>
            <a:r>
              <a:rPr lang="zh-CN" altLang="en-US" sz="1400" u="sng"/>
              <a:t>现金支票：</a:t>
            </a:r>
            <a:r>
              <a:rPr lang="zh-CN" altLang="en-US" sz="1400"/>
              <a:t>支票上印有“现金”字样的为现金支票，是开户单位用于向开户银行提取现金的凭证，只能用于向银行提取现金，不能办理转账。</a:t>
            </a:r>
            <a:endParaRPr lang="zh-CN" altLang="en-US" sz="1400"/>
          </a:p>
          <a:p>
            <a:pPr>
              <a:lnSpc>
                <a:spcPct val="150000"/>
              </a:lnSpc>
            </a:pPr>
            <a:r>
              <a:rPr lang="zh-CN" altLang="en-US" sz="1400" u="sng"/>
              <a:t>转账支票：</a:t>
            </a:r>
            <a:r>
              <a:rPr lang="zh-CN" altLang="en-US" sz="1400"/>
              <a:t>支票上印有转账字样的为转账支票，是用于单位之间的商品交易、劳务供应或其他款项往来的结算凭证，只能用于转账结算，不能用于提取现金。</a:t>
            </a:r>
            <a:endParaRPr lang="zh-CN" altLang="en-US" sz="1400"/>
          </a:p>
          <a:p>
            <a:pPr>
              <a:lnSpc>
                <a:spcPct val="150000"/>
              </a:lnSpc>
            </a:pPr>
            <a:r>
              <a:rPr lang="zh-CN" altLang="en-US" sz="1400" u="sng"/>
              <a:t>普通支票：</a:t>
            </a:r>
            <a:r>
              <a:rPr lang="zh-CN" altLang="en-US" sz="1400"/>
              <a:t>支票上未印有现金或转账字样的为普通支票，普通支票既可以用来支付现金，也可以用来转账。</a:t>
            </a:r>
            <a:endParaRPr lang="zh-CN" altLang="en-US" sz="1400"/>
          </a:p>
        </p:txBody>
      </p:sp>
      <p:pic>
        <p:nvPicPr>
          <p:cNvPr id="3" name="图片 2"/>
          <p:cNvPicPr>
            <a:picLocks noChangeAspect="1"/>
          </p:cNvPicPr>
          <p:nvPr/>
        </p:nvPicPr>
        <p:blipFill>
          <a:blip r:embed="rId1"/>
          <a:stretch>
            <a:fillRect/>
          </a:stretch>
        </p:blipFill>
        <p:spPr>
          <a:xfrm>
            <a:off x="240665" y="2300605"/>
            <a:ext cx="2957195" cy="252539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1063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pic>
        <p:nvPicPr>
          <p:cNvPr id="2" name="图片 1"/>
          <p:cNvPicPr>
            <a:picLocks noChangeAspect="1"/>
          </p:cNvPicPr>
          <p:nvPr/>
        </p:nvPicPr>
        <p:blipFill>
          <a:blip r:embed="rId1"/>
          <a:stretch>
            <a:fillRect/>
          </a:stretch>
        </p:blipFill>
        <p:spPr>
          <a:xfrm>
            <a:off x="42545" y="698500"/>
            <a:ext cx="5897245" cy="2058670"/>
          </a:xfrm>
          <a:prstGeom prst="rect">
            <a:avLst/>
          </a:prstGeom>
        </p:spPr>
      </p:pic>
      <p:sp>
        <p:nvSpPr>
          <p:cNvPr id="5" name="文本框 4"/>
          <p:cNvSpPr txBox="1"/>
          <p:nvPr/>
        </p:nvSpPr>
        <p:spPr>
          <a:xfrm>
            <a:off x="6016625" y="1741805"/>
            <a:ext cx="1579245" cy="368300"/>
          </a:xfrm>
          <a:prstGeom prst="rect">
            <a:avLst/>
          </a:prstGeom>
          <a:noFill/>
        </p:spPr>
        <p:txBody>
          <a:bodyPr wrap="square" rtlCol="0">
            <a:spAutoFit/>
          </a:bodyPr>
          <a:p>
            <a:r>
              <a:rPr lang="zh-CN" altLang="en-US" b="1"/>
              <a:t>现金支票正面</a:t>
            </a:r>
            <a:endParaRPr lang="zh-CN" altLang="en-US" b="1"/>
          </a:p>
        </p:txBody>
      </p:sp>
      <p:pic>
        <p:nvPicPr>
          <p:cNvPr id="6" name="图片 5"/>
          <p:cNvPicPr>
            <a:picLocks noChangeAspect="1"/>
          </p:cNvPicPr>
          <p:nvPr/>
        </p:nvPicPr>
        <p:blipFill>
          <a:blip r:embed="rId2"/>
          <a:stretch>
            <a:fillRect/>
          </a:stretch>
        </p:blipFill>
        <p:spPr>
          <a:xfrm>
            <a:off x="2747010" y="2840990"/>
            <a:ext cx="6414135" cy="2320290"/>
          </a:xfrm>
          <a:prstGeom prst="rect">
            <a:avLst/>
          </a:prstGeom>
        </p:spPr>
      </p:pic>
      <p:sp>
        <p:nvSpPr>
          <p:cNvPr id="7" name="文本框 6"/>
          <p:cNvSpPr txBox="1"/>
          <p:nvPr/>
        </p:nvSpPr>
        <p:spPr>
          <a:xfrm>
            <a:off x="860425" y="3651250"/>
            <a:ext cx="1806575" cy="368300"/>
          </a:xfrm>
          <a:prstGeom prst="rect">
            <a:avLst/>
          </a:prstGeom>
          <a:noFill/>
        </p:spPr>
        <p:txBody>
          <a:bodyPr wrap="square" rtlCol="0">
            <a:spAutoFit/>
          </a:bodyPr>
          <a:p>
            <a:r>
              <a:rPr lang="zh-CN" altLang="en-US" b="1"/>
              <a:t>现金支票背面</a:t>
            </a:r>
            <a:endParaRPr lang="zh-CN" altLang="en-US" b="1"/>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8004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pic>
        <p:nvPicPr>
          <p:cNvPr id="2" name="图片 1"/>
          <p:cNvPicPr>
            <a:picLocks noChangeAspect="1"/>
          </p:cNvPicPr>
          <p:nvPr/>
        </p:nvPicPr>
        <p:blipFill>
          <a:blip r:embed="rId1"/>
          <a:stretch>
            <a:fillRect/>
          </a:stretch>
        </p:blipFill>
        <p:spPr>
          <a:xfrm>
            <a:off x="209550" y="730250"/>
            <a:ext cx="5773420" cy="2004695"/>
          </a:xfrm>
          <a:prstGeom prst="rect">
            <a:avLst/>
          </a:prstGeom>
        </p:spPr>
      </p:pic>
      <p:pic>
        <p:nvPicPr>
          <p:cNvPr id="6" name="图片 5"/>
          <p:cNvPicPr>
            <a:picLocks noChangeAspect="1"/>
          </p:cNvPicPr>
          <p:nvPr/>
        </p:nvPicPr>
        <p:blipFill>
          <a:blip r:embed="rId2"/>
          <a:stretch>
            <a:fillRect/>
          </a:stretch>
        </p:blipFill>
        <p:spPr>
          <a:xfrm>
            <a:off x="2759710" y="2816225"/>
            <a:ext cx="6326505" cy="2225040"/>
          </a:xfrm>
          <a:prstGeom prst="rect">
            <a:avLst/>
          </a:prstGeom>
        </p:spPr>
      </p:pic>
      <p:sp>
        <p:nvSpPr>
          <p:cNvPr id="8" name="文本框 7"/>
          <p:cNvSpPr txBox="1"/>
          <p:nvPr/>
        </p:nvSpPr>
        <p:spPr>
          <a:xfrm>
            <a:off x="6195695" y="1752600"/>
            <a:ext cx="1558925"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转账支票正面</a:t>
            </a:r>
            <a:endParaRPr lang="zh-CN" altLang="en-US">
              <a:solidFill>
                <a:schemeClr val="tx1"/>
              </a:solidFill>
              <a:effectLst>
                <a:outerShdw blurRad="38100" dist="19050" dir="2700000" algn="tl" rotWithShape="0">
                  <a:schemeClr val="dk1">
                    <a:alpha val="40000"/>
                  </a:schemeClr>
                </a:outerShdw>
              </a:effectLst>
            </a:endParaRPr>
          </a:p>
        </p:txBody>
      </p:sp>
      <p:sp>
        <p:nvSpPr>
          <p:cNvPr id="9" name="文本框 8"/>
          <p:cNvSpPr txBox="1"/>
          <p:nvPr/>
        </p:nvSpPr>
        <p:spPr>
          <a:xfrm>
            <a:off x="751840" y="3744595"/>
            <a:ext cx="1558925"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转账支票背面</a:t>
            </a:r>
            <a:endParaRPr lang="zh-CN" altLang="en-US">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3095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 </a:t>
            </a:r>
            <a:endParaRPr lang="zh-CN" altLang="en-US" sz="2000" b="1">
              <a:solidFill>
                <a:schemeClr val="accent4"/>
              </a:solidFill>
              <a:effectLst/>
            </a:endParaRPr>
          </a:p>
        </p:txBody>
      </p:sp>
      <p:pic>
        <p:nvPicPr>
          <p:cNvPr id="2" name="图片 1"/>
          <p:cNvPicPr>
            <a:picLocks noChangeAspect="1"/>
          </p:cNvPicPr>
          <p:nvPr/>
        </p:nvPicPr>
        <p:blipFill>
          <a:blip r:embed="rId1"/>
          <a:stretch>
            <a:fillRect/>
          </a:stretch>
        </p:blipFill>
        <p:spPr>
          <a:xfrm>
            <a:off x="445770" y="554990"/>
            <a:ext cx="6447790" cy="2181860"/>
          </a:xfrm>
          <a:prstGeom prst="rect">
            <a:avLst/>
          </a:prstGeom>
        </p:spPr>
      </p:pic>
      <p:pic>
        <p:nvPicPr>
          <p:cNvPr id="3" name="图片 2"/>
          <p:cNvPicPr>
            <a:picLocks noChangeAspect="1"/>
          </p:cNvPicPr>
          <p:nvPr/>
        </p:nvPicPr>
        <p:blipFill>
          <a:blip r:embed="rId2"/>
          <a:stretch>
            <a:fillRect/>
          </a:stretch>
        </p:blipFill>
        <p:spPr>
          <a:xfrm>
            <a:off x="445770" y="2865120"/>
            <a:ext cx="6447155" cy="22726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3901440" y="3394075"/>
            <a:ext cx="5055870" cy="1246505"/>
          </a:xfrm>
          <a:prstGeom prst="rect">
            <a:avLst/>
          </a:prstGeom>
          <a:noFill/>
        </p:spPr>
        <p:txBody>
          <a:bodyPr wrap="square" lIns="0" tIns="0" rIns="0" bIns="0" rtlCol="0">
            <a:spAutoFit/>
          </a:bodyPr>
          <a:lstStyle/>
          <a:p>
            <a:pPr algn="just">
              <a:lnSpc>
                <a:spcPct val="150000"/>
              </a:lnSpc>
              <a:defRPr sz="1800">
                <a:solidFill>
                  <a:srgbClr val="000000"/>
                </a:solidFill>
              </a:defRPr>
            </a:pPr>
            <a:r>
              <a:rPr lang="en-US"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付款期</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支票的提示付款期限自出票日起 10 日（从签发的次日起算，到期遇到节假日顺延），但中国人民银行另有规定的除外。过期支票作废。超过提示付款期限提示付款的，持票人开户银行不予受理，付款人不予付款。</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3901440" y="735330"/>
            <a:ext cx="5086985" cy="1523365"/>
          </a:xfrm>
          <a:prstGeom prst="rect">
            <a:avLst/>
          </a:prstGeom>
          <a:noFill/>
        </p:spPr>
        <p:txBody>
          <a:bodyPr wrap="square" lIns="0" tIns="0" rIns="0" bIns="0" rtlCol="0">
            <a:spAutoFit/>
            <a:scene3d>
              <a:camera prst="orthographicFront"/>
              <a:lightRig rig="soft" dir="t">
                <a:rot lat="0" lon="0" rev="15600000"/>
              </a:lightRig>
            </a:scene3d>
            <a:sp3d extrusionH="57150" prstMaterial="softEdge">
              <a:bevelT w="25400" h="38100"/>
            </a:sp3d>
          </a:bodyPr>
          <a:lstStyle/>
          <a:p>
            <a:pPr algn="just">
              <a:lnSpc>
                <a:spcPct val="150000"/>
              </a:lnSpc>
              <a:defRPr sz="1800">
                <a:solidFill>
                  <a:srgbClr val="000000"/>
                </a:solidFill>
              </a:defRPr>
            </a:pPr>
            <a:r>
              <a:rPr lang="en-US"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适用范围和适用对象</a:t>
            </a:r>
            <a:endParaRPr lang="zh-CN" altLang="en-US" sz="12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buClrTx/>
              <a:buSzTx/>
              <a:buFontTx/>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支票结算方式适用于单位和个人在同一票据交换区域的各种款项的结算。支票是同城结算中使用最为广泛的一种结算方式。2007 年 6 月 25 日，中国人民银行完成全国支票影像交换系统的建设推广，实现了支票在全国范围内的互通使用。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01440" y="2294890"/>
            <a:ext cx="5213350" cy="969010"/>
          </a:xfrm>
          <a:prstGeom prst="rect">
            <a:avLst/>
          </a:prstGeom>
          <a:noFill/>
        </p:spPr>
        <p:txBody>
          <a:bodyPr wrap="square" lIns="0" tIns="0" rIns="0" bIns="0" rtlCol="0">
            <a:spAutoFit/>
          </a:bodyPr>
          <a:lstStyle/>
          <a:p>
            <a:pPr algn="just">
              <a:lnSpc>
                <a:spcPct val="150000"/>
              </a:lnSpc>
              <a:defRPr sz="1800">
                <a:solidFill>
                  <a:srgbClr val="000000"/>
                </a:solidFill>
              </a:defRPr>
            </a:pPr>
            <a:r>
              <a:rPr lang="en-US"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金额起点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支票的金额起点在《中华人民共和国票据法》（以下简称《票据法》）和《票据管理实施办法》中并没有统一规定，具体到不同银行有不同的限制。</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9"/>
          <p:cNvGrpSpPr/>
          <p:nvPr/>
        </p:nvGrpSpPr>
        <p:grpSpPr>
          <a:xfrm rot="10800000">
            <a:off x="3408680" y="3488055"/>
            <a:ext cx="110490" cy="433705"/>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23"/>
          <p:cNvGrpSpPr/>
          <p:nvPr/>
        </p:nvGrpSpPr>
        <p:grpSpPr>
          <a:xfrm rot="10800000">
            <a:off x="3408680" y="2322830"/>
            <a:ext cx="110490" cy="4337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3463925" y="1221740"/>
            <a:ext cx="110490" cy="4337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1885950" y="1438275"/>
            <a:ext cx="1522095"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1885950" y="2051050"/>
            <a:ext cx="1522730" cy="48895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a:off x="1885950" y="2756535"/>
            <a:ext cx="1522095" cy="89535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3574415" y="1221740"/>
            <a:ext cx="327025" cy="35369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3519170" y="232283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Text Placeholder 3"/>
          <p:cNvSpPr txBox="1"/>
          <p:nvPr/>
        </p:nvSpPr>
        <p:spPr>
          <a:xfrm>
            <a:off x="3519170" y="3488055"/>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5856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支票结算 </a:t>
            </a:r>
            <a:endParaRPr lang="zh-CN" altLang="en-US" sz="2000" b="1">
              <a:solidFill>
                <a:schemeClr val="accent4"/>
              </a:solidFill>
              <a:effectLst/>
            </a:endParaRPr>
          </a:p>
        </p:txBody>
      </p:sp>
      <p:sp>
        <p:nvSpPr>
          <p:cNvPr id="7" name="文本框 6"/>
          <p:cNvSpPr txBox="1"/>
          <p:nvPr/>
        </p:nvSpPr>
        <p:spPr>
          <a:xfrm>
            <a:off x="1885315" y="736600"/>
            <a:ext cx="1639570" cy="645160"/>
          </a:xfrm>
          <a:prstGeom prst="rect">
            <a:avLst/>
          </a:prstGeom>
          <a:noFill/>
        </p:spPr>
        <p:txBody>
          <a:bodyPr wrap="square" rtlCol="0">
            <a:spAutoFit/>
          </a:bodyPr>
          <a:p>
            <a:r>
              <a:rPr lang="zh-CN" altLang="en-US"/>
              <a:t>三、支票结算的管理规定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795020" y="574675"/>
            <a:ext cx="3053080" cy="492125"/>
          </a:xfrm>
          <a:prstGeom prst="rect">
            <a:avLst/>
          </a:prstGeom>
          <a:noFill/>
        </p:spPr>
        <p:txBody>
          <a:bodyPr wrap="square" lIns="0" tIns="0" rIns="0" bIns="0" rtlCol="0">
            <a:spAutoFit/>
          </a:bodyPr>
          <a:lstStyle/>
          <a:p>
            <a:pPr algn="l"/>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三、支票结算的管理规定</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sp>
        <p:nvSpPr>
          <p:cNvPr id="70666" name="Freeform 6"/>
          <p:cNvSpPr/>
          <p:nvPr/>
        </p:nvSpPr>
        <p:spPr bwMode="auto">
          <a:xfrm>
            <a:off x="2891790" y="2513965"/>
            <a:ext cx="6036945" cy="1636395"/>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grpSp>
        <p:nvGrpSpPr>
          <p:cNvPr id="4" name="组合 3"/>
          <p:cNvGrpSpPr/>
          <p:nvPr/>
        </p:nvGrpSpPr>
        <p:grpSpPr>
          <a:xfrm>
            <a:off x="3203575" y="2719070"/>
            <a:ext cx="393065" cy="401320"/>
            <a:chOff x="1723" y="2917"/>
            <a:chExt cx="730" cy="772"/>
          </a:xfrm>
        </p:grpSpPr>
        <p:sp>
          <p:nvSpPr>
            <p:cNvPr id="70695"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68633"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055110" y="2837180"/>
            <a:ext cx="393065" cy="401320"/>
            <a:chOff x="1723" y="2917"/>
            <a:chExt cx="730" cy="772"/>
          </a:xfrm>
        </p:grpSpPr>
        <p:sp>
          <p:nvSpPr>
            <p:cNvPr id="12"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14"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876800" y="3811270"/>
            <a:ext cx="393065" cy="401320"/>
            <a:chOff x="1723" y="2917"/>
            <a:chExt cx="730" cy="772"/>
          </a:xfrm>
        </p:grpSpPr>
        <p:sp>
          <p:nvSpPr>
            <p:cNvPr id="22"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3"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3</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913755" y="3578860"/>
            <a:ext cx="393065" cy="401320"/>
            <a:chOff x="1723" y="2917"/>
            <a:chExt cx="730" cy="772"/>
          </a:xfrm>
        </p:grpSpPr>
        <p:sp>
          <p:nvSpPr>
            <p:cNvPr id="26"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7"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521450" y="2997835"/>
            <a:ext cx="393065" cy="401320"/>
            <a:chOff x="1723" y="2917"/>
            <a:chExt cx="730" cy="772"/>
          </a:xfrm>
        </p:grpSpPr>
        <p:sp>
          <p:nvSpPr>
            <p:cNvPr id="35"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39"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442200" y="2435860"/>
            <a:ext cx="393065" cy="401320"/>
            <a:chOff x="1723" y="2917"/>
            <a:chExt cx="730" cy="772"/>
          </a:xfrm>
        </p:grpSpPr>
        <p:sp>
          <p:nvSpPr>
            <p:cNvPr id="41"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42"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grpSp>
      <p:sp>
        <p:nvSpPr>
          <p:cNvPr id="55" name="文本框 54"/>
          <p:cNvSpPr txBox="1"/>
          <p:nvPr/>
        </p:nvSpPr>
        <p:spPr>
          <a:xfrm>
            <a:off x="2891155" y="3238500"/>
            <a:ext cx="844550" cy="1198880"/>
          </a:xfrm>
          <a:prstGeom prst="rect">
            <a:avLst/>
          </a:prstGeom>
          <a:noFill/>
        </p:spPr>
        <p:txBody>
          <a:bodyPr wrap="square" rtlCol="0">
            <a:spAutoFit/>
          </a:bodyPr>
          <a:p>
            <a:r>
              <a:rPr lang="zh-CN" altLang="en-US"/>
              <a:t>表明“支票”字样；</a:t>
            </a:r>
            <a:endParaRPr lang="zh-CN" altLang="en-US"/>
          </a:p>
        </p:txBody>
      </p:sp>
      <p:sp>
        <p:nvSpPr>
          <p:cNvPr id="56" name="文本框 55"/>
          <p:cNvSpPr txBox="1"/>
          <p:nvPr/>
        </p:nvSpPr>
        <p:spPr>
          <a:xfrm>
            <a:off x="3848100" y="3347720"/>
            <a:ext cx="713105" cy="1198880"/>
          </a:xfrm>
          <a:prstGeom prst="rect">
            <a:avLst/>
          </a:prstGeom>
          <a:noFill/>
        </p:spPr>
        <p:txBody>
          <a:bodyPr wrap="square" rtlCol="0">
            <a:spAutoFit/>
          </a:bodyPr>
          <a:p>
            <a:r>
              <a:rPr lang="zh-CN" altLang="en-US"/>
              <a:t>无条件支付的委托；</a:t>
            </a:r>
            <a:endParaRPr lang="zh-CN" altLang="en-US"/>
          </a:p>
        </p:txBody>
      </p:sp>
      <p:sp>
        <p:nvSpPr>
          <p:cNvPr id="57" name="文本框 56"/>
          <p:cNvSpPr txBox="1"/>
          <p:nvPr/>
        </p:nvSpPr>
        <p:spPr>
          <a:xfrm>
            <a:off x="4930140" y="2334895"/>
            <a:ext cx="339725" cy="1476375"/>
          </a:xfrm>
          <a:prstGeom prst="rect">
            <a:avLst/>
          </a:prstGeom>
          <a:noFill/>
        </p:spPr>
        <p:txBody>
          <a:bodyPr wrap="square" rtlCol="0">
            <a:spAutoFit/>
          </a:bodyPr>
          <a:p>
            <a:r>
              <a:rPr lang="zh-CN" altLang="en-US"/>
              <a:t>确定的金额</a:t>
            </a:r>
            <a:endParaRPr lang="zh-CN" altLang="en-US"/>
          </a:p>
        </p:txBody>
      </p:sp>
      <p:sp>
        <p:nvSpPr>
          <p:cNvPr id="58" name="文本框 57"/>
          <p:cNvSpPr txBox="1"/>
          <p:nvPr/>
        </p:nvSpPr>
        <p:spPr>
          <a:xfrm>
            <a:off x="5967095" y="2154555"/>
            <a:ext cx="284480" cy="1476375"/>
          </a:xfrm>
          <a:prstGeom prst="rect">
            <a:avLst/>
          </a:prstGeom>
          <a:noFill/>
        </p:spPr>
        <p:txBody>
          <a:bodyPr wrap="square" rtlCol="0">
            <a:spAutoFit/>
          </a:bodyPr>
          <a:p>
            <a:r>
              <a:rPr lang="zh-CN" altLang="en-US"/>
              <a:t>付款人名称</a:t>
            </a:r>
            <a:endParaRPr lang="zh-CN" altLang="en-US"/>
          </a:p>
        </p:txBody>
      </p:sp>
      <p:sp>
        <p:nvSpPr>
          <p:cNvPr id="59" name="文本框 58"/>
          <p:cNvSpPr txBox="1"/>
          <p:nvPr/>
        </p:nvSpPr>
        <p:spPr>
          <a:xfrm>
            <a:off x="6576060" y="3413125"/>
            <a:ext cx="419735" cy="1198880"/>
          </a:xfrm>
          <a:prstGeom prst="rect">
            <a:avLst/>
          </a:prstGeom>
          <a:noFill/>
        </p:spPr>
        <p:txBody>
          <a:bodyPr wrap="square" rtlCol="0">
            <a:spAutoFit/>
          </a:bodyPr>
          <a:p>
            <a:r>
              <a:rPr lang="zh-CN" altLang="en-US"/>
              <a:t>出票日期；</a:t>
            </a:r>
            <a:endParaRPr lang="zh-CN" altLang="en-US"/>
          </a:p>
        </p:txBody>
      </p:sp>
      <p:sp>
        <p:nvSpPr>
          <p:cNvPr id="60" name="文本框 59"/>
          <p:cNvSpPr txBox="1"/>
          <p:nvPr/>
        </p:nvSpPr>
        <p:spPr>
          <a:xfrm>
            <a:off x="7529195" y="2889250"/>
            <a:ext cx="391160" cy="1476375"/>
          </a:xfrm>
          <a:prstGeom prst="rect">
            <a:avLst/>
          </a:prstGeom>
          <a:noFill/>
        </p:spPr>
        <p:txBody>
          <a:bodyPr wrap="square" rtlCol="0">
            <a:spAutoFit/>
          </a:bodyPr>
          <a:p>
            <a:r>
              <a:rPr lang="zh-CN" altLang="en-US"/>
              <a:t>出票人签章。</a:t>
            </a:r>
            <a:endParaRPr lang="zh-CN" altLang="en-US"/>
          </a:p>
        </p:txBody>
      </p:sp>
      <p:sp>
        <p:nvSpPr>
          <p:cNvPr id="3" name="文本框 2"/>
          <p:cNvSpPr txBox="1"/>
          <p:nvPr/>
        </p:nvSpPr>
        <p:spPr>
          <a:xfrm>
            <a:off x="2948305" y="1449705"/>
            <a:ext cx="4431665" cy="368300"/>
          </a:xfrm>
          <a:prstGeom prst="rect">
            <a:avLst/>
          </a:prstGeom>
          <a:noFill/>
        </p:spPr>
        <p:txBody>
          <a:bodyPr wrap="square" rtlCol="0">
            <a:spAutoFit/>
          </a:bodyPr>
          <a:p>
            <a:r>
              <a:rPr lang="zh-CN" altLang="en-US"/>
              <a:t>（四）支票记载的事项</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0666"/>
                                        </p:tgtEl>
                                        <p:attrNameLst>
                                          <p:attrName>style.visibility</p:attrName>
                                        </p:attrNameLst>
                                      </p:cBhvr>
                                      <p:to>
                                        <p:strVal val="visible"/>
                                      </p:to>
                                    </p:set>
                                    <p:animEffect transition="in" filter="wipe(left)">
                                      <p:cBhvr>
                                        <p:cTn id="11" dur="5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素养目标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44110" y="2942590"/>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德育目标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11725" y="1971040"/>
            <a:ext cx="3980180" cy="521970"/>
          </a:xfrm>
          <a:prstGeom prst="rect">
            <a:avLst/>
          </a:prstGeom>
          <a:solidFill>
            <a:schemeClr val="accent4">
              <a:lumMod val="60000"/>
              <a:lumOff val="40000"/>
            </a:schemeClr>
          </a:solidFill>
        </p:spPr>
        <p:txBody>
          <a:bodyPr wrap="square" rtlCol="0">
            <a:spAutoFit/>
          </a:bodyPr>
          <a:p>
            <a:r>
              <a:rPr lang="zh-CN" altLang="en-US" sz="1400"/>
              <a:t>要遵纪守法，实事求是，保守机密，竭力为单位、为国家守好“责任田”，把好“金钱关”。</a:t>
            </a:r>
            <a:endParaRPr lang="zh-CN" altLang="en-US" sz="1400"/>
          </a:p>
        </p:txBody>
      </p:sp>
      <p:sp>
        <p:nvSpPr>
          <p:cNvPr id="10" name="文本框 9"/>
          <p:cNvSpPr txBox="1"/>
          <p:nvPr/>
        </p:nvSpPr>
        <p:spPr>
          <a:xfrm>
            <a:off x="4944110" y="3441065"/>
            <a:ext cx="3916045" cy="953135"/>
          </a:xfrm>
          <a:prstGeom prst="rect">
            <a:avLst/>
          </a:prstGeom>
          <a:solidFill>
            <a:schemeClr val="accent4">
              <a:lumMod val="60000"/>
              <a:lumOff val="40000"/>
            </a:schemeClr>
          </a:solidFill>
        </p:spPr>
        <p:txBody>
          <a:bodyPr wrap="square" rtlCol="0">
            <a:spAutoFit/>
          </a:bodyPr>
          <a:p>
            <a:r>
              <a:rPr lang="zh-CN" altLang="en-US" sz="1400"/>
              <a:t>遵守职业准则，以适当的态度承担并完成任务；认真倾听他人的话语，在职业道德标准的基础上，做出决定。做一个注重礼节、讲究秩序、理性对待、处事公正的会计职业人。</a:t>
            </a:r>
            <a:endParaRPr lang="zh-CN" altLang="en-US" sz="1400"/>
          </a:p>
        </p:txBody>
      </p:sp>
      <p:sp>
        <p:nvSpPr>
          <p:cNvPr id="4" name="矩形 3"/>
          <p:cNvSpPr/>
          <p:nvPr/>
        </p:nvSpPr>
        <p:spPr>
          <a:xfrm>
            <a:off x="323215" y="51435"/>
            <a:ext cx="1944370" cy="64833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 name="Text Placeholder 8"/>
          <p:cNvSpPr>
            <a:spLocks noGrp="1"/>
          </p:cNvSpPr>
          <p:nvPr>
            <p:ph type="body" sz="quarter" idx="4294967295"/>
          </p:nvPr>
        </p:nvSpPr>
        <p:spPr>
          <a:xfrm>
            <a:off x="591185" y="1580515"/>
            <a:ext cx="2006600" cy="417195"/>
          </a:xfrm>
          <a:prstGeom prst="rect">
            <a:avLst/>
          </a:prstGeom>
        </p:spPr>
        <p:txBody>
          <a:bodyPr vert="horz" lIns="0" tIns="0" rIns="0" bIns="0" rtlCol="0">
            <a:noAutofit/>
          </a:bodyPr>
          <a:lstStyle/>
          <a:p>
            <a:pPr marL="0" indent="0" algn="just">
              <a:lnSpc>
                <a:spcPct val="140000"/>
              </a:lnSpc>
              <a:spcBef>
                <a:spcPts val="0"/>
              </a:spcBef>
              <a:buNone/>
            </a:pPr>
            <a:r>
              <a:rPr lang="en-US" altLang="zh-CN" sz="1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1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支票的办理</a:t>
            </a:r>
            <a:endParaRPr lang="zh-CN" altLang="en-US" sz="1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Text Placeholder 9"/>
          <p:cNvSpPr>
            <a:spLocks noGrp="1"/>
          </p:cNvSpPr>
          <p:nvPr>
            <p:ph type="body" sz="quarter" idx="4294967295"/>
          </p:nvPr>
        </p:nvSpPr>
        <p:spPr>
          <a:xfrm>
            <a:off x="121285" y="1998345"/>
            <a:ext cx="3447415" cy="2630170"/>
          </a:xfrm>
          <a:prstGeom prst="rect">
            <a:avLst/>
          </a:prstGeom>
        </p:spPr>
        <p:txBody>
          <a:bodyPr vert="horz" lIns="0" tIns="0" rIns="0" bIns="0" rtlCol="0">
            <a:noAutofit/>
          </a:bodyPr>
          <a:lstStyle/>
          <a:p>
            <a:pPr marL="0" indent="0" algn="just">
              <a:lnSpc>
                <a:spcPct val="120000"/>
              </a:lnSpc>
              <a:spcBef>
                <a:spcPts val="0"/>
              </a:spcBef>
              <a:buNone/>
            </a:pPr>
            <a:r>
              <a:rPr lang="zh-CN" altLang="en-US" sz="14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支票由各银行统一印制，单位需要时，应经内部审批后由出纳人员填写单证领购单，并加盖预留银行印鉴，送交开户银行办理领购手续。开户银行核对印鉴相符后，在领购单上注明领用日期、领用单位、支票起讫号码等，收取工本费后，将支票交给领购单位。如果使用密码支票，没有使用密码器的情况下，银行在出售支票的同时，还会打印两张支票密码，一张给领用单位，另一张银行留存备查，以便办理结算时核对。</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65442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支票结算</a:t>
            </a:r>
            <a:endParaRPr lang="zh-CN" altLang="en-US" sz="2000" b="1">
              <a:solidFill>
                <a:schemeClr val="accent4"/>
              </a:solidFill>
              <a:effectLst/>
            </a:endParaRPr>
          </a:p>
        </p:txBody>
      </p:sp>
      <p:sp>
        <p:nvSpPr>
          <p:cNvPr id="22" name="文本框 21"/>
          <p:cNvSpPr txBox="1"/>
          <p:nvPr/>
        </p:nvSpPr>
        <p:spPr>
          <a:xfrm>
            <a:off x="330835" y="771525"/>
            <a:ext cx="3359785"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（五） 支票的办理和使用方法</a:t>
            </a:r>
            <a:endParaRPr lang="zh-CN" altLang="en-US">
              <a:solidFill>
                <a:schemeClr val="tx1"/>
              </a:solidFill>
              <a:effectLst>
                <a:outerShdw blurRad="38100" dist="19050" dir="2700000" algn="tl" rotWithShape="0">
                  <a:schemeClr val="dk1">
                    <a:alpha val="40000"/>
                  </a:schemeClr>
                </a:outerShdw>
              </a:effectLst>
            </a:endParaRPr>
          </a:p>
        </p:txBody>
      </p:sp>
      <p:pic>
        <p:nvPicPr>
          <p:cNvPr id="24" name="图片 23"/>
          <p:cNvPicPr>
            <a:picLocks noChangeAspect="1"/>
          </p:cNvPicPr>
          <p:nvPr/>
        </p:nvPicPr>
        <p:blipFill>
          <a:blip r:embed="rId1"/>
          <a:stretch>
            <a:fillRect/>
          </a:stretch>
        </p:blipFill>
        <p:spPr>
          <a:xfrm>
            <a:off x="3783330" y="1383665"/>
            <a:ext cx="5256530" cy="3440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1">
                                            <p:txEl>
                                              <p:pRg st="0" end="0"/>
                                            </p:txEl>
                                          </p:spTgt>
                                        </p:tgtEl>
                                        <p:attrNameLst>
                                          <p:attrName>style.visibility</p:attrName>
                                        </p:attrNameLst>
                                      </p:cBhvr>
                                      <p:to>
                                        <p:strVal val="visible"/>
                                      </p:to>
                                    </p:set>
                                    <p:animEffect transition="in" filter="fade">
                                      <p:cBhvr>
                                        <p:cTn id="7" dur="500"/>
                                        <p:tgtEl>
                                          <p:spTgt spid="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2">
                                            <p:txEl>
                                              <p:pRg st="0" end="0"/>
                                            </p:txEl>
                                          </p:spTgt>
                                        </p:tgtEl>
                                        <p:attrNameLst>
                                          <p:attrName>style.visibility</p:attrName>
                                        </p:attrNameLst>
                                      </p:cBhvr>
                                      <p:to>
                                        <p:strVal val="visible"/>
                                      </p:to>
                                    </p:set>
                                    <p:animEffect transition="in" filter="wedge">
                                      <p:cBhvr>
                                        <p:cTn id="12" dur="2000"/>
                                        <p:tgtEl>
                                          <p:spTgt spid="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82" grpId="0" build="p"/>
      <p:bldP spid="82" grpI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289810"/>
            <a:ext cx="512127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600" b="1" dirty="0">
                <a:solidFill>
                  <a:schemeClr val="tx1"/>
                </a:solidFill>
                <a:latin typeface="Arial" panose="020B0604020202020204" pitchFamily="34" charset="0"/>
                <a:ea typeface="微软雅黑" panose="020B0503020204020204" pitchFamily="34" charset="-122"/>
                <a:sym typeface="Arial" panose="020B0604020202020204" pitchFamily="34" charset="0"/>
              </a:rPr>
              <a:t>提示付款</a:t>
            </a:r>
            <a:endParaRPr lang="zh-CN" altLang="en-US" sz="16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4732655" cy="368935"/>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600" b="1" dirty="0">
                <a:solidFill>
                  <a:schemeClr val="tx1"/>
                </a:solidFill>
                <a:latin typeface="Arial" panose="020B0604020202020204" pitchFamily="34" charset="0"/>
                <a:ea typeface="微软雅黑" panose="020B0503020204020204" pitchFamily="34" charset="-122"/>
                <a:sym typeface="Arial" panose="020B0604020202020204" pitchFamily="34" charset="0"/>
              </a:rPr>
              <a:t>签发支票</a:t>
            </a:r>
            <a:endParaRPr lang="zh-CN" altLang="en-US" sz="16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575435"/>
            <a:ext cx="4872990" cy="368935"/>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600" b="1" dirty="0">
                <a:solidFill>
                  <a:schemeClr val="tx1"/>
                </a:solidFill>
                <a:latin typeface="Arial" panose="020B0604020202020204" pitchFamily="34" charset="0"/>
                <a:ea typeface="微软雅黑" panose="020B0503020204020204" pitchFamily="34" charset="-122"/>
                <a:sym typeface="Arial" panose="020B0604020202020204" pitchFamily="34" charset="0"/>
              </a:rPr>
              <a:t>收取支票</a:t>
            </a:r>
            <a:endParaRPr lang="zh-CN" altLang="en-US" sz="16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25171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1000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sp>
        <p:nvSpPr>
          <p:cNvPr id="7" name="文本框 6"/>
          <p:cNvSpPr txBox="1"/>
          <p:nvPr/>
        </p:nvSpPr>
        <p:spPr>
          <a:xfrm>
            <a:off x="-36830" y="3580765"/>
            <a:ext cx="1986915" cy="368300"/>
          </a:xfrm>
          <a:prstGeom prst="rect">
            <a:avLst/>
          </a:prstGeom>
          <a:noFill/>
        </p:spPr>
        <p:txBody>
          <a:bodyPr wrap="square" rtlCol="0">
            <a:spAutoFit/>
          </a:bodyPr>
          <a:p>
            <a:r>
              <a:rPr lang="zh-CN" altLang="en-US" b="1">
                <a:solidFill>
                  <a:schemeClr val="tx1"/>
                </a:solidFill>
                <a:effectLst>
                  <a:outerShdw blurRad="38100" dist="19050" dir="2700000" algn="tl" rotWithShape="0">
                    <a:schemeClr val="dk1">
                      <a:alpha val="40000"/>
                    </a:schemeClr>
                  </a:outerShdw>
                </a:effectLst>
              </a:rPr>
              <a:t>（2）支票的使用</a:t>
            </a:r>
            <a:endParaRPr lang="zh-CN" altLang="en-US" b="1">
              <a:solidFill>
                <a:schemeClr val="tx1"/>
              </a:solidFill>
              <a:effectLst>
                <a:outerShdw blurRad="38100" dist="19050" dir="2700000" algn="tl" rotWithShape="0">
                  <a:schemeClr val="dk1">
                    <a:alpha val="40000"/>
                  </a:schemeClr>
                </a:outerShdw>
              </a:effectLst>
            </a:endParaRPr>
          </a:p>
        </p:txBody>
      </p:sp>
      <p:grpSp>
        <p:nvGrpSpPr>
          <p:cNvPr id="16" name="组合 15"/>
          <p:cNvGrpSpPr/>
          <p:nvPr/>
        </p:nvGrpSpPr>
        <p:grpSpPr>
          <a:xfrm rot="0">
            <a:off x="2226310" y="3858895"/>
            <a:ext cx="437515" cy="433705"/>
            <a:chOff x="5455" y="1924"/>
            <a:chExt cx="689" cy="683"/>
          </a:xfrm>
        </p:grpSpPr>
        <p:grpSp>
          <p:nvGrpSpPr>
            <p:cNvPr id="17" name="Group 27"/>
            <p:cNvGrpSpPr/>
            <p:nvPr/>
          </p:nvGrpSpPr>
          <p:grpSpPr>
            <a:xfrm rot="10800000">
              <a:off x="5455" y="1924"/>
              <a:ext cx="174" cy="683"/>
              <a:chOff x="4514393" y="1036303"/>
              <a:chExt cx="115214" cy="1487365"/>
            </a:xfrm>
          </p:grpSpPr>
          <p:cxnSp>
            <p:nvCxnSpPr>
              <p:cNvPr id="18"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05</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27"/>
          <p:cNvGrpSpPr/>
          <p:nvPr/>
        </p:nvGrpSpPr>
        <p:grpSpPr>
          <a:xfrm rot="0">
            <a:off x="2226945" y="3040380"/>
            <a:ext cx="436880" cy="433705"/>
            <a:chOff x="5368" y="3658"/>
            <a:chExt cx="688" cy="683"/>
          </a:xfrm>
        </p:grpSpPr>
        <p:grpSp>
          <p:nvGrpSpPr>
            <p:cNvPr id="30" name="Group 23"/>
            <p:cNvGrpSpPr/>
            <p:nvPr/>
          </p:nvGrpSpPr>
          <p:grpSpPr>
            <a:xfrm rot="10800000">
              <a:off x="5368" y="3658"/>
              <a:ext cx="174" cy="683"/>
              <a:chOff x="4514393" y="1036303"/>
              <a:chExt cx="115214" cy="1487365"/>
            </a:xfrm>
          </p:grpSpPr>
          <p:cxnSp>
            <p:nvCxnSpPr>
              <p:cNvPr id="36"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组合 46"/>
          <p:cNvGrpSpPr/>
          <p:nvPr/>
        </p:nvGrpSpPr>
        <p:grpSpPr>
          <a:xfrm rot="0">
            <a:off x="2226310" y="4650740"/>
            <a:ext cx="436880" cy="433705"/>
            <a:chOff x="5368" y="3658"/>
            <a:chExt cx="688" cy="683"/>
          </a:xfrm>
        </p:grpSpPr>
        <p:grpSp>
          <p:nvGrpSpPr>
            <p:cNvPr id="48" name="Group 23"/>
            <p:cNvGrpSpPr/>
            <p:nvPr/>
          </p:nvGrpSpPr>
          <p:grpSpPr>
            <a:xfrm rot="10800000">
              <a:off x="5368" y="3658"/>
              <a:ext cx="174" cy="683"/>
              <a:chOff x="4514393" y="1036303"/>
              <a:chExt cx="115214" cy="1487365"/>
            </a:xfrm>
          </p:grpSpPr>
          <p:cxnSp>
            <p:nvCxnSpPr>
              <p:cNvPr id="49"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52"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06</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文本框 52"/>
          <p:cNvSpPr txBox="1"/>
          <p:nvPr/>
        </p:nvSpPr>
        <p:spPr>
          <a:xfrm>
            <a:off x="2965450" y="3040380"/>
            <a:ext cx="5667375" cy="275590"/>
          </a:xfrm>
          <a:prstGeom prst="rect">
            <a:avLst/>
          </a:prstGeom>
          <a:noFill/>
        </p:spPr>
        <p:txBody>
          <a:bodyPr wrap="square" rtlCol="0" anchor="t">
            <a:spAutoFit/>
          </a:bodyPr>
          <a:p>
            <a:r>
              <a:rPr lang="zh-CN" altLang="en-US" sz="1600" b="1" dirty="0">
                <a:latin typeface="Arial" panose="020B0604020202020204" pitchFamily="34" charset="0"/>
                <a:ea typeface="微软雅黑" panose="020B0503020204020204" pitchFamily="34" charset="-122"/>
              </a:rPr>
              <a:t>背书转让</a:t>
            </a:r>
            <a:endParaRPr lang="zh-CN" altLang="en-US" sz="1600" b="1" dirty="0">
              <a:latin typeface="Arial" panose="020B0604020202020204" pitchFamily="34" charset="0"/>
              <a:ea typeface="微软雅黑" panose="020B0503020204020204" pitchFamily="34" charset="-122"/>
            </a:endParaRPr>
          </a:p>
        </p:txBody>
      </p:sp>
      <p:sp>
        <p:nvSpPr>
          <p:cNvPr id="54" name="文本框 53"/>
          <p:cNvSpPr txBox="1"/>
          <p:nvPr/>
        </p:nvSpPr>
        <p:spPr>
          <a:xfrm>
            <a:off x="2965450" y="3858895"/>
            <a:ext cx="5667375" cy="337185"/>
          </a:xfrm>
          <a:prstGeom prst="rect">
            <a:avLst/>
          </a:prstGeom>
          <a:noFill/>
        </p:spPr>
        <p:txBody>
          <a:bodyPr wrap="square" rtlCol="0" anchor="t">
            <a:spAutoFit/>
          </a:bodyPr>
          <a:p>
            <a:r>
              <a:rPr lang="zh-CN" altLang="en-US" sz="1600" b="1" dirty="0">
                <a:latin typeface="Arial" panose="020B0604020202020204" pitchFamily="34" charset="0"/>
                <a:ea typeface="微软雅黑" panose="020B0503020204020204" pitchFamily="34" charset="-122"/>
              </a:rPr>
              <a:t>支</a:t>
            </a:r>
            <a:r>
              <a:rPr lang="zh-CN" altLang="en-US" sz="1600" b="1" dirty="0">
                <a:latin typeface="Arial" panose="020B0604020202020204" pitchFamily="34" charset="0"/>
                <a:ea typeface="微软雅黑" panose="020B0503020204020204" pitchFamily="34" charset="-122"/>
              </a:rPr>
              <a:t>票退票</a:t>
            </a:r>
            <a:endParaRPr lang="zh-CN" altLang="en-US" sz="1600" b="1" dirty="0">
              <a:latin typeface="Arial" panose="020B0604020202020204" pitchFamily="34" charset="0"/>
              <a:ea typeface="微软雅黑" panose="020B0503020204020204" pitchFamily="34" charset="-122"/>
            </a:endParaRPr>
          </a:p>
        </p:txBody>
      </p:sp>
      <p:sp>
        <p:nvSpPr>
          <p:cNvPr id="55" name="文本框 54"/>
          <p:cNvSpPr txBox="1"/>
          <p:nvPr/>
        </p:nvSpPr>
        <p:spPr>
          <a:xfrm>
            <a:off x="2889250" y="4650740"/>
            <a:ext cx="5667375" cy="275590"/>
          </a:xfrm>
          <a:prstGeom prst="rect">
            <a:avLst/>
          </a:prstGeom>
          <a:noFill/>
        </p:spPr>
        <p:txBody>
          <a:bodyPr wrap="square" rtlCol="0" anchor="t">
            <a:spAutoFit/>
          </a:bodyPr>
          <a:p>
            <a:r>
              <a:rPr lang="zh-CN" altLang="en-US" sz="1600" b="1" dirty="0">
                <a:latin typeface="Arial" panose="020B0604020202020204" pitchFamily="34" charset="0"/>
                <a:ea typeface="微软雅黑" panose="020B0503020204020204" pitchFamily="34" charset="-122"/>
              </a:rPr>
              <a:t>支票挂失</a:t>
            </a:r>
            <a:endParaRPr lang="zh-CN" altLang="en-US" sz="1600" b="1" dirty="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424815" y="2884170"/>
            <a:ext cx="2018030"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2159635" y="1922145"/>
            <a:ext cx="1645920" cy="96202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3549650" y="2821940"/>
            <a:ext cx="1873885"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圆角矩形 1"/>
          <p:cNvSpPr/>
          <p:nvPr/>
        </p:nvSpPr>
        <p:spPr>
          <a:xfrm flipV="1">
            <a:off x="5114290" y="1824355"/>
            <a:ext cx="1802130" cy="99758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4"/>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707390" y="2884170"/>
            <a:ext cx="1452880"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rgbClr val="7030A0"/>
                </a:solidFill>
                <a:latin typeface="Arial" panose="020B0604020202020204" pitchFamily="34" charset="0"/>
                <a:cs typeface="+mn-ea"/>
                <a:sym typeface="Arial" panose="020B0604020202020204" pitchFamily="34" charset="0"/>
              </a:rPr>
              <a:t>1</a:t>
            </a:r>
            <a:endParaRPr lang="en-US" altLang="zh-CN" sz="2000" b="0" dirty="0">
              <a:solidFill>
                <a:srgbClr val="7030A0"/>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2415540" y="2044700"/>
            <a:ext cx="1134110"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rgbClr val="7030A0"/>
                </a:solidFill>
                <a:latin typeface="Arial" panose="020B0604020202020204" pitchFamily="34" charset="0"/>
                <a:cs typeface="+mn-ea"/>
                <a:sym typeface="Arial" panose="020B0604020202020204" pitchFamily="34" charset="0"/>
              </a:rPr>
              <a:t>2</a:t>
            </a:r>
            <a:endParaRPr lang="en-US" altLang="zh-CN" sz="2000" b="0" dirty="0">
              <a:solidFill>
                <a:srgbClr val="7030A0"/>
              </a:solidFill>
              <a:latin typeface="Arial" panose="020B0604020202020204" pitchFamily="34" charset="0"/>
              <a:cs typeface="+mn-ea"/>
              <a:sym typeface="Arial" panose="020B0604020202020204" pitchFamily="34" charset="0"/>
            </a:endParaRPr>
          </a:p>
        </p:txBody>
      </p:sp>
      <p:sp>
        <p:nvSpPr>
          <p:cNvPr id="31" name="TextBox 30"/>
          <p:cNvSpPr txBox="1"/>
          <p:nvPr/>
        </p:nvSpPr>
        <p:spPr>
          <a:xfrm flipH="1">
            <a:off x="5295265" y="2044700"/>
            <a:ext cx="1440180"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rgbClr val="7030A0"/>
                </a:solidFill>
                <a:latin typeface="Arial" panose="020B0604020202020204" pitchFamily="34" charset="0"/>
                <a:cs typeface="+mn-ea"/>
                <a:sym typeface="Arial" panose="020B0604020202020204" pitchFamily="34" charset="0"/>
              </a:rPr>
              <a:t>4</a:t>
            </a:r>
            <a:endParaRPr lang="en-US" altLang="zh-CN" sz="2000" b="0" dirty="0">
              <a:solidFill>
                <a:srgbClr val="7030A0"/>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3744595" y="2884170"/>
            <a:ext cx="1483995"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rgbClr val="7030A0"/>
                </a:solidFill>
                <a:latin typeface="Arial" panose="020B0604020202020204" pitchFamily="34" charset="0"/>
                <a:cs typeface="+mn-ea"/>
                <a:sym typeface="Arial" panose="020B0604020202020204" pitchFamily="34" charset="0"/>
              </a:rPr>
              <a:t>3</a:t>
            </a:r>
            <a:endParaRPr lang="en-US" altLang="zh-CN" sz="2000" b="0" dirty="0">
              <a:solidFill>
                <a:srgbClr val="7030A0"/>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2681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支票结算</a:t>
            </a:r>
            <a:endParaRPr lang="zh-CN" altLang="en-US" sz="2000" b="1">
              <a:solidFill>
                <a:schemeClr val="accent4"/>
              </a:solidFill>
              <a:effectLst/>
            </a:endParaRPr>
          </a:p>
        </p:txBody>
      </p:sp>
      <p:sp>
        <p:nvSpPr>
          <p:cNvPr id="3" name="文本框 2"/>
          <p:cNvSpPr txBox="1"/>
          <p:nvPr/>
        </p:nvSpPr>
        <p:spPr>
          <a:xfrm>
            <a:off x="217170" y="4014470"/>
            <a:ext cx="2844165" cy="953135"/>
          </a:xfrm>
          <a:prstGeom prst="rect">
            <a:avLst/>
          </a:prstGeom>
          <a:noFill/>
        </p:spPr>
        <p:txBody>
          <a:bodyPr wrap="square" rtlCol="0" anchor="t">
            <a:spAutoFit/>
          </a:bodyPr>
          <a:p>
            <a:r>
              <a:rPr lang="zh-CN" altLang="en-US" sz="1400"/>
              <a:t>申请签发支票，申请人必须按要求填写“支票领用申请单”。支票在使用过程中，要登记“支票供应使用登记簿”。</a:t>
            </a:r>
            <a:endParaRPr lang="zh-CN" altLang="en-US" sz="1400"/>
          </a:p>
        </p:txBody>
      </p:sp>
      <p:sp>
        <p:nvSpPr>
          <p:cNvPr id="5" name="文本框 4"/>
          <p:cNvSpPr txBox="1"/>
          <p:nvPr/>
        </p:nvSpPr>
        <p:spPr>
          <a:xfrm>
            <a:off x="1041400" y="1085215"/>
            <a:ext cx="3449955" cy="953135"/>
          </a:xfrm>
          <a:prstGeom prst="rect">
            <a:avLst/>
          </a:prstGeom>
          <a:noFill/>
        </p:spPr>
        <p:txBody>
          <a:bodyPr wrap="square" rtlCol="0" anchor="t">
            <a:spAutoFit/>
          </a:bodyPr>
          <a:p>
            <a:r>
              <a:rPr lang="zh-CN" altLang="en-US" sz="1400"/>
              <a:t>支票的出票人预留银行签章是银行审核支票付款的依据。银行也可以与出票人约定使用支付密码，作为银行审核支付支票金额的条件。</a:t>
            </a:r>
            <a:endParaRPr lang="zh-CN" altLang="en-US" sz="1400"/>
          </a:p>
        </p:txBody>
      </p:sp>
      <p:sp>
        <p:nvSpPr>
          <p:cNvPr id="6" name="文本框 5"/>
          <p:cNvSpPr txBox="1"/>
          <p:nvPr/>
        </p:nvSpPr>
        <p:spPr>
          <a:xfrm>
            <a:off x="3197225" y="3784600"/>
            <a:ext cx="2602865" cy="1383665"/>
          </a:xfrm>
          <a:prstGeom prst="rect">
            <a:avLst/>
          </a:prstGeom>
          <a:noFill/>
        </p:spPr>
        <p:txBody>
          <a:bodyPr wrap="square" rtlCol="0" anchor="t">
            <a:spAutoFit/>
          </a:bodyPr>
          <a:p>
            <a:r>
              <a:rPr lang="zh-CN" altLang="en-US" sz="1400"/>
              <a:t>一旦签发空头支票、印章与预留银行印鉴不符的支票，使用支付密码地区，支付密码错误的支票，银行除退票外，还要按票面金额处以 5% 但不低于 1 000元的罚款。</a:t>
            </a:r>
            <a:endParaRPr lang="zh-CN" altLang="en-US" sz="1400"/>
          </a:p>
        </p:txBody>
      </p:sp>
      <p:sp>
        <p:nvSpPr>
          <p:cNvPr id="7" name="文本框 6"/>
          <p:cNvSpPr txBox="1"/>
          <p:nvPr/>
        </p:nvSpPr>
        <p:spPr>
          <a:xfrm>
            <a:off x="5012690" y="781050"/>
            <a:ext cx="2540000" cy="737235"/>
          </a:xfrm>
          <a:prstGeom prst="rect">
            <a:avLst/>
          </a:prstGeom>
          <a:noFill/>
        </p:spPr>
        <p:txBody>
          <a:bodyPr wrap="square" rtlCol="0" anchor="t">
            <a:spAutoFit/>
          </a:bodyPr>
          <a:p>
            <a:r>
              <a:rPr lang="zh-CN" altLang="en-US" sz="1400"/>
              <a:t>出票人在付款人处的存款足以支付支票金额时，付款人应当在见票当日足额付款。</a:t>
            </a:r>
            <a:endParaRPr lang="zh-CN" altLang="en-US" sz="1400"/>
          </a:p>
        </p:txBody>
      </p:sp>
      <p:sp>
        <p:nvSpPr>
          <p:cNvPr id="4" name="Rectangle 20"/>
          <p:cNvSpPr/>
          <p:nvPr/>
        </p:nvSpPr>
        <p:spPr>
          <a:xfrm>
            <a:off x="323215" y="673735"/>
            <a:ext cx="322643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（六）支票使用中须注意的内容</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1"/>
          <p:cNvSpPr/>
          <p:nvPr/>
        </p:nvSpPr>
        <p:spPr>
          <a:xfrm>
            <a:off x="6642100" y="2884170"/>
            <a:ext cx="1873885" cy="83820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6916420" y="2884170"/>
            <a:ext cx="1562735" cy="398780"/>
          </a:xfrm>
          <a:prstGeom prst="rect">
            <a:avLst/>
          </a:prstGeom>
          <a:noFill/>
        </p:spPr>
        <p:txBody>
          <a:bodyPr wrap="square" rtlCol="0" anchor="t">
            <a:spAutoFit/>
          </a:bodyPr>
          <a:p>
            <a:pPr algn="ctr"/>
            <a:r>
              <a:rPr lang="en-US" altLang="zh-CN" sz="200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00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6309360" y="3784600"/>
            <a:ext cx="2540000" cy="1168400"/>
          </a:xfrm>
          <a:prstGeom prst="rect">
            <a:avLst/>
          </a:prstGeom>
          <a:noFill/>
        </p:spPr>
        <p:txBody>
          <a:bodyPr wrap="square" rtlCol="0" anchor="t">
            <a:spAutoFit/>
          </a:bodyPr>
          <a:p>
            <a:r>
              <a:rPr lang="zh-CN" altLang="en-US" sz="1400">
                <a:latin typeface="宋体" panose="02010600030101010101" pitchFamily="2" charset="-122"/>
                <a:ea typeface="宋体" panose="02010600030101010101" pitchFamily="2" charset="-122"/>
              </a:rPr>
              <a:t>存款人领购支票，必须填写票据和结算凭证领用单并签章，签章应与预留银行的签章相符。存款账户结清时，必须将全部剩余空白支票交回银行注销。</a:t>
            </a:r>
            <a:endParaRPr lang="zh-CN" altLang="en-US" sz="14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50" fill="hold"/>
                                        <p:tgtEl>
                                          <p:spTgt spid="22"/>
                                        </p:tgtEl>
                                        <p:attrNameLst>
                                          <p:attrName>ppt_x</p:attrName>
                                        </p:attrNameLst>
                                      </p:cBhvr>
                                      <p:tavLst>
                                        <p:tav tm="0">
                                          <p:val>
                                            <p:strVal val="#ppt_x"/>
                                          </p:val>
                                        </p:tav>
                                        <p:tav tm="100000">
                                          <p:val>
                                            <p:strVal val="#ppt_x"/>
                                          </p:val>
                                        </p:tav>
                                      </p:tavLst>
                                    </p:anim>
                                    <p:anim calcmode="lin" valueType="num">
                                      <p:cBhvr additive="base">
                                        <p:cTn id="22" dur="25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250" fill="hold"/>
                                        <p:tgtEl>
                                          <p:spTgt spid="30"/>
                                        </p:tgtEl>
                                        <p:attrNameLst>
                                          <p:attrName>ppt_x</p:attrName>
                                        </p:attrNameLst>
                                      </p:cBhvr>
                                      <p:tavLst>
                                        <p:tav tm="0">
                                          <p:val>
                                            <p:strVal val="#ppt_x"/>
                                          </p:val>
                                        </p:tav>
                                        <p:tav tm="100000">
                                          <p:val>
                                            <p:strVal val="#ppt_x"/>
                                          </p:val>
                                        </p:tav>
                                      </p:tavLst>
                                    </p:anim>
                                    <p:anim calcmode="lin" valueType="num">
                                      <p:cBhvr additive="base">
                                        <p:cTn id="26" dur="250" fill="hold"/>
                                        <p:tgtEl>
                                          <p:spTgt spid="30"/>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250" fill="hold"/>
                                        <p:tgtEl>
                                          <p:spTgt spid="24"/>
                                        </p:tgtEl>
                                        <p:attrNameLst>
                                          <p:attrName>ppt_x</p:attrName>
                                        </p:attrNameLst>
                                      </p:cBhvr>
                                      <p:tavLst>
                                        <p:tav tm="0">
                                          <p:val>
                                            <p:strVal val="#ppt_x"/>
                                          </p:val>
                                        </p:tav>
                                        <p:tav tm="100000">
                                          <p:val>
                                            <p:strVal val="#ppt_x"/>
                                          </p:val>
                                        </p:tav>
                                      </p:tavLst>
                                    </p:anim>
                                    <p:anim calcmode="lin" valueType="num">
                                      <p:cBhvr additive="base">
                                        <p:cTn id="31" dur="250" fill="hold"/>
                                        <p:tgtEl>
                                          <p:spTgt spid="2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250" fill="hold"/>
                                        <p:tgtEl>
                                          <p:spTgt spid="32"/>
                                        </p:tgtEl>
                                        <p:attrNameLst>
                                          <p:attrName>ppt_x</p:attrName>
                                        </p:attrNameLst>
                                      </p:cBhvr>
                                      <p:tavLst>
                                        <p:tav tm="0">
                                          <p:val>
                                            <p:strVal val="#ppt_x"/>
                                          </p:val>
                                        </p:tav>
                                        <p:tav tm="100000">
                                          <p:val>
                                            <p:strVal val="#ppt_x"/>
                                          </p:val>
                                        </p:tav>
                                      </p:tavLst>
                                    </p:anim>
                                    <p:anim calcmode="lin" valueType="num">
                                      <p:cBhvr additive="base">
                                        <p:cTn id="35" dur="25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250" fill="hold"/>
                                        <p:tgtEl>
                                          <p:spTgt spid="31"/>
                                        </p:tgtEl>
                                        <p:attrNameLst>
                                          <p:attrName>ppt_x</p:attrName>
                                        </p:attrNameLst>
                                      </p:cBhvr>
                                      <p:tavLst>
                                        <p:tav tm="0">
                                          <p:val>
                                            <p:strVal val="#ppt_x"/>
                                          </p:val>
                                        </p:tav>
                                        <p:tav tm="100000">
                                          <p:val>
                                            <p:strVal val="#ppt_x"/>
                                          </p:val>
                                        </p:tav>
                                      </p:tavLst>
                                    </p:anim>
                                    <p:anim calcmode="lin" valueType="num">
                                      <p:cBhvr additive="base">
                                        <p:cTn id="44" dur="25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250" fill="hold"/>
                                        <p:tgtEl>
                                          <p:spTgt spid="8"/>
                                        </p:tgtEl>
                                        <p:attrNameLst>
                                          <p:attrName>ppt_x</p:attrName>
                                        </p:attrNameLst>
                                      </p:cBhvr>
                                      <p:tavLst>
                                        <p:tav tm="0">
                                          <p:val>
                                            <p:strVal val="#ppt_x"/>
                                          </p:val>
                                        </p:tav>
                                        <p:tav tm="100000">
                                          <p:val>
                                            <p:strVal val="#ppt_x"/>
                                          </p:val>
                                        </p:tav>
                                      </p:tavLst>
                                    </p:anim>
                                    <p:anim calcmode="lin" valueType="num">
                                      <p:cBhvr additive="base">
                                        <p:cTn id="5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bldLvl="0" animBg="1"/>
      <p:bldP spid="24" grpId="0" bldLvl="0" animBg="1"/>
      <p:bldP spid="26" grpId="0" bldLvl="0" animBg="1"/>
      <p:bldP spid="28" grpId="0" bldLvl="0" animBg="1"/>
      <p:bldP spid="29" grpId="0"/>
      <p:bldP spid="30" grpId="0"/>
      <p:bldP spid="31" grpId="0"/>
      <p:bldP spid="32" grpId="0"/>
      <p:bldP spid="4" grpId="0" bldLvl="0" animBg="1"/>
      <p:bldP spid="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0" name="Rectangle 19"/>
          <p:cNvSpPr/>
          <p:nvPr/>
        </p:nvSpPr>
        <p:spPr>
          <a:xfrm>
            <a:off x="576580" y="901065"/>
            <a:ext cx="235966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一、银行本票的概念</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131445" y="306324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二、银行本票的分类</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9031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任务三  银行本票结算</a:t>
            </a:r>
            <a:endParaRPr lang="zh-CN" altLang="en-US" sz="2000" b="1">
              <a:solidFill>
                <a:schemeClr val="accent4"/>
              </a:solidFill>
              <a:effectLst/>
            </a:endParaRPr>
          </a:p>
        </p:txBody>
      </p:sp>
      <p:sp>
        <p:nvSpPr>
          <p:cNvPr id="5" name="文本框 4"/>
          <p:cNvSpPr txBox="1"/>
          <p:nvPr/>
        </p:nvSpPr>
        <p:spPr>
          <a:xfrm>
            <a:off x="3025140" y="1312545"/>
            <a:ext cx="5223510" cy="737235"/>
          </a:xfrm>
          <a:prstGeom prst="rect">
            <a:avLst/>
          </a:prstGeom>
          <a:noFill/>
        </p:spPr>
        <p:txBody>
          <a:bodyPr wrap="square" rtlCol="0" anchor="t">
            <a:spAutoFit/>
          </a:bodyPr>
          <a:p>
            <a:pPr>
              <a:lnSpc>
                <a:spcPct val="150000"/>
              </a:lnSpc>
            </a:pPr>
            <a:r>
              <a:rPr lang="zh-CN" altLang="en-US" sz="1400"/>
              <a:t>银行本票是银行签发的，承诺自己在见票时无条件支付确定的金额给收款人或者持票人的票据。</a:t>
            </a:r>
            <a:endParaRPr lang="zh-CN" altLang="en-US" sz="1400"/>
          </a:p>
        </p:txBody>
      </p:sp>
      <p:sp>
        <p:nvSpPr>
          <p:cNvPr id="6" name="文本框 5"/>
          <p:cNvSpPr txBox="1"/>
          <p:nvPr/>
        </p:nvSpPr>
        <p:spPr>
          <a:xfrm>
            <a:off x="635" y="3409950"/>
            <a:ext cx="9142095" cy="1706880"/>
          </a:xfrm>
          <a:prstGeom prst="rect">
            <a:avLst/>
          </a:prstGeom>
          <a:noFill/>
        </p:spPr>
        <p:txBody>
          <a:bodyPr wrap="square" rtlCol="0" anchor="t">
            <a:spAutoFit/>
          </a:bodyPr>
          <a:p>
            <a:pPr>
              <a:lnSpc>
                <a:spcPct val="150000"/>
              </a:lnSpc>
            </a:pPr>
            <a:r>
              <a:rPr lang="zh-CN" altLang="en-US" sz="1400" b="1" u="sng">
                <a:solidFill>
                  <a:schemeClr val="accent6">
                    <a:lumMod val="75000"/>
                  </a:schemeClr>
                </a:solidFill>
              </a:rPr>
              <a:t>（一）定额银行本票和不定额银行本票</a:t>
            </a:r>
            <a:endParaRPr lang="zh-CN" altLang="en-US" sz="1400" b="1" u="sng">
              <a:solidFill>
                <a:schemeClr val="accent6">
                  <a:lumMod val="75000"/>
                </a:schemeClr>
              </a:solidFill>
            </a:endParaRPr>
          </a:p>
          <a:p>
            <a:pPr>
              <a:lnSpc>
                <a:spcPct val="150000"/>
              </a:lnSpc>
            </a:pPr>
            <a:r>
              <a:rPr lang="zh-CN" altLang="en-US" sz="1400"/>
              <a:t>定额银行本票一式一联，由中国人民银行总行统一规定票面规格、颜色和格式并统一印制。不定额银行本票一式两联，第一联由申请人留存，签发银行结清本票时作付出传票，第二联由签发行留存，作为结清本票时的传票附件。</a:t>
            </a:r>
            <a:endParaRPr lang="zh-CN" altLang="en-US" sz="1400"/>
          </a:p>
          <a:p>
            <a:pPr>
              <a:lnSpc>
                <a:spcPct val="150000"/>
              </a:lnSpc>
            </a:pPr>
            <a:r>
              <a:rPr lang="zh-CN" altLang="en-US" sz="1400" b="1" u="sng">
                <a:solidFill>
                  <a:schemeClr val="accent6">
                    <a:lumMod val="75000"/>
                  </a:schemeClr>
                </a:solidFill>
              </a:rPr>
              <a:t>（二）现金银行本票和转账银行本票</a:t>
            </a:r>
            <a:endParaRPr lang="zh-CN" altLang="en-US" sz="1400"/>
          </a:p>
          <a:p>
            <a:pPr>
              <a:lnSpc>
                <a:spcPct val="150000"/>
              </a:lnSpc>
            </a:pPr>
            <a:r>
              <a:rPr lang="zh-CN" altLang="en-US" sz="1400"/>
              <a:t>银行本票按照是否可以支取现金，可以分为现金银行本票和转账银</a:t>
            </a:r>
            <a:endParaRPr lang="zh-CN" altLang="en-US" sz="1400"/>
          </a:p>
        </p:txBody>
      </p:sp>
      <p:pic>
        <p:nvPicPr>
          <p:cNvPr id="7" name="图片 6"/>
          <p:cNvPicPr>
            <a:picLocks noChangeAspect="1"/>
          </p:cNvPicPr>
          <p:nvPr/>
        </p:nvPicPr>
        <p:blipFill>
          <a:blip r:embed="rId1"/>
          <a:stretch>
            <a:fillRect/>
          </a:stretch>
        </p:blipFill>
        <p:spPr>
          <a:xfrm>
            <a:off x="487680" y="1424305"/>
            <a:ext cx="2537460" cy="1638935"/>
          </a:xfrm>
          <a:prstGeom prst="rect">
            <a:avLst/>
          </a:prstGeom>
        </p:spPr>
      </p:pic>
      <p:pic>
        <p:nvPicPr>
          <p:cNvPr id="8" name="图片 7"/>
          <p:cNvPicPr>
            <a:picLocks noChangeAspect="1"/>
          </p:cNvPicPr>
          <p:nvPr/>
        </p:nvPicPr>
        <p:blipFill>
          <a:blip r:embed="rId2"/>
          <a:stretch>
            <a:fillRect/>
          </a:stretch>
        </p:blipFill>
        <p:spPr>
          <a:xfrm>
            <a:off x="5448300" y="1867535"/>
            <a:ext cx="3601720" cy="19475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24630" y="1139190"/>
            <a:ext cx="4544695" cy="120015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6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（一）适用范围和适用对象</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银行本票结算方式适用于同城范围内的商品交易、劳务供应、工程款以及其他款项的结算。单位和个人在同一票据交换区域需要支付各种款项，均可以使用银行本票。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02075" y="2380615"/>
            <a:ext cx="5107940" cy="120015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6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（二）金额起点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根据《票据法》和《票据管理实施办法》，中国人民银行总行对银行结算办法进行了全面的修改、完善，形成了《支付结算办法》。新的《支付结算办法》取消了不定额银行本票金额起点 100 元的限制。</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1450" y="1221740"/>
            <a:ext cx="3402965" cy="2266315"/>
            <a:chOff x="721" y="1869"/>
            <a:chExt cx="5359" cy="3569"/>
          </a:xfrm>
        </p:grpSpPr>
        <p:grpSp>
          <p:nvGrpSpPr>
            <p:cNvPr id="2" name="Group 14"/>
            <p:cNvGrpSpPr/>
            <p:nvPr/>
          </p:nvGrpSpPr>
          <p:grpSpPr>
            <a:xfrm rot="0">
              <a:off x="721" y="1981"/>
              <a:ext cx="2497" cy="345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733" y="3102"/>
              <a:ext cx="333" cy="333"/>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5819" y="3603"/>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5906" y="1869"/>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421" y="2210"/>
              <a:ext cx="2397"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421" y="3175"/>
              <a:ext cx="2398" cy="77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163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银行转账结算业务处理</a:t>
            </a:r>
            <a:endParaRPr lang="zh-CN" altLang="en-US" sz="2000" b="1">
              <a:solidFill>
                <a:schemeClr val="accent4"/>
              </a:solidFill>
              <a:effectLst/>
            </a:endParaRPr>
          </a:p>
        </p:txBody>
      </p:sp>
      <p:sp>
        <p:nvSpPr>
          <p:cNvPr id="7" name="文本框 6"/>
          <p:cNvSpPr txBox="1"/>
          <p:nvPr/>
        </p:nvSpPr>
        <p:spPr>
          <a:xfrm>
            <a:off x="1614170" y="770890"/>
            <a:ext cx="2070735" cy="645160"/>
          </a:xfrm>
          <a:prstGeom prst="rect">
            <a:avLst/>
          </a:prstGeom>
          <a:noFill/>
        </p:spPr>
        <p:txBody>
          <a:bodyPr wrap="square" rtlCol="0">
            <a:spAutoFit/>
          </a:bodyPr>
          <a:p>
            <a:r>
              <a:rPr lang="zh-CN" altLang="en-US"/>
              <a:t>三、银行本票结算的管理规定</a:t>
            </a:r>
            <a:endParaRPr lang="zh-CN" altLang="en-US"/>
          </a:p>
        </p:txBody>
      </p:sp>
      <p:grpSp>
        <p:nvGrpSpPr>
          <p:cNvPr id="8" name="组合 7"/>
          <p:cNvGrpSpPr/>
          <p:nvPr/>
        </p:nvGrpSpPr>
        <p:grpSpPr>
          <a:xfrm>
            <a:off x="1830705" y="2943225"/>
            <a:ext cx="1633220" cy="1164590"/>
            <a:chOff x="2970" y="4341"/>
            <a:chExt cx="2572" cy="1834"/>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Elbow Connector 34"/>
            <p:cNvCxnSpPr/>
            <p:nvPr/>
          </p:nvCxnSpPr>
          <p:spPr>
            <a:xfrm>
              <a:off x="2970" y="4341"/>
              <a:ext cx="2397" cy="141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866515" y="3647440"/>
            <a:ext cx="5178425" cy="1014730"/>
          </a:xfrm>
          <a:prstGeom prst="rect">
            <a:avLst/>
          </a:prstGeom>
          <a:noFill/>
        </p:spPr>
        <p:txBody>
          <a:bodyPr wrap="square" rtlCol="0" anchor="t">
            <a:spAutoFit/>
          </a:bodyPr>
          <a:p>
            <a:pPr>
              <a:lnSpc>
                <a:spcPct val="150000"/>
              </a:lnSpc>
            </a:pPr>
            <a:r>
              <a:rPr lang="zh-CN" altLang="en-US" sz="16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（三）付款期</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银行本票的提示付款期自出票日起最长不得超过 2 个月。持票人（收款人）超过付款期限提示付款的，银行不予受理。</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3062605" y="1048385"/>
            <a:ext cx="5175250" cy="1661795"/>
          </a:xfrm>
          <a:prstGeom prst="rect">
            <a:avLst/>
          </a:prstGeom>
          <a:noFill/>
        </p:spPr>
        <p:txBody>
          <a:bodyPr wrap="square" lIns="0" tIns="0" rIns="0" bIns="0" rtlCol="0">
            <a:spAutoFit/>
          </a:bodyPr>
          <a:lstStyle/>
          <a:p>
            <a:pPr algn="l">
              <a:lnSpc>
                <a:spcPct val="150000"/>
              </a:lnSpc>
            </a:pPr>
            <a:r>
              <a:rPr lang="zh-CN" altLang="en-US" sz="16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（四）银行本票记载的事项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根据《中华人民共和国票据法》第三章第七十五条的规定，银行本票必须记载下列事项：表明“本票”字样；无条件支付的承诺；确定的金额；收款人的名称；出票日期；出票人签章。</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本票上未记载前款规定事项之一的，本票无效。</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7601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任务三  银行本票结算</a:t>
            </a:r>
            <a:endParaRPr lang="zh-CN" altLang="en-US" sz="2000" b="1">
              <a:solidFill>
                <a:schemeClr val="accent4"/>
              </a:solidFill>
              <a:effectLst/>
            </a:endParaRPr>
          </a:p>
        </p:txBody>
      </p:sp>
      <p:sp>
        <p:nvSpPr>
          <p:cNvPr id="28" name="文本框 27"/>
          <p:cNvSpPr txBox="1"/>
          <p:nvPr/>
        </p:nvSpPr>
        <p:spPr>
          <a:xfrm>
            <a:off x="3062605" y="2717165"/>
            <a:ext cx="5175250" cy="1845310"/>
          </a:xfrm>
          <a:prstGeom prst="rect">
            <a:avLst/>
          </a:prstGeom>
          <a:noFill/>
        </p:spPr>
        <p:txBody>
          <a:bodyPr wrap="square" rtlCol="0" anchor="t">
            <a:spAutoFit/>
          </a:bodyPr>
          <a:p>
            <a:pPr algn="l" fontAlgn="auto">
              <a:lnSpc>
                <a:spcPct val="150000"/>
              </a:lnSpc>
              <a:buClrTx/>
              <a:buSzTx/>
              <a:buFontTx/>
            </a:pPr>
            <a:r>
              <a:rPr lang="zh-CN" altLang="en-US" sz="16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（五）银行本票办理和使用方法</a:t>
            </a:r>
            <a:endParaRPr lang="zh-CN" altLang="en-US" sz="16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endParaRPr>
          </a:p>
          <a:p>
            <a:pPr fontAlgn="auto">
              <a:lnSpc>
                <a:spcPct val="100000"/>
              </a:lnSpc>
            </a:pPr>
            <a:r>
              <a:rPr lang="zh-CN" altLang="en-US" sz="1400" dirty="0">
                <a:solidFill>
                  <a:schemeClr val="bg1">
                    <a:lumMod val="65000"/>
                  </a:schemeClr>
                </a:solidFill>
                <a:latin typeface="Arial" panose="020B0604020202020204" pitchFamily="34" charset="0"/>
                <a:ea typeface="微软雅黑" panose="020B0503020204020204" pitchFamily="34" charset="-122"/>
              </a:rPr>
              <a:t>申请人使用银行本票应向银行填写“银行本票申请书”</a:t>
            </a:r>
            <a:endParaRPr lang="zh-CN" altLang="en-US" sz="1400" dirty="0">
              <a:solidFill>
                <a:schemeClr val="bg1">
                  <a:lumMod val="65000"/>
                </a:schemeClr>
              </a:solidFill>
              <a:latin typeface="Arial" panose="020B0604020202020204" pitchFamily="34" charset="0"/>
              <a:ea typeface="微软雅黑" panose="020B0503020204020204" pitchFamily="34" charset="-122"/>
            </a:endParaRPr>
          </a:p>
          <a:p>
            <a:pPr fontAlgn="auto">
              <a:lnSpc>
                <a:spcPct val="100000"/>
              </a:lnSpc>
            </a:pPr>
            <a:r>
              <a:rPr lang="zh-CN" altLang="en-US" sz="1400" dirty="0">
                <a:solidFill>
                  <a:schemeClr val="bg1">
                    <a:lumMod val="65000"/>
                  </a:schemeClr>
                </a:solidFill>
                <a:latin typeface="Arial" panose="020B0604020202020204" pitchFamily="34" charset="0"/>
                <a:ea typeface="微软雅黑" panose="020B0503020204020204" pitchFamily="34" charset="-122"/>
              </a:rPr>
              <a:t>出票银行受理银行本票申请书，收妥款项签发银行本票，用于转账的，在银行本票上画去“现金”字样；申请人和收款人均为个人，需要支取现金的，在银行本票上画去“转账”字样。</a:t>
            </a:r>
            <a:endParaRPr lang="zh-CN" altLang="en-US" sz="1400" dirty="0">
              <a:solidFill>
                <a:schemeClr val="bg1">
                  <a:lumMod val="65000"/>
                </a:schemeClr>
              </a:solidFill>
              <a:latin typeface="Arial" panose="020B0604020202020204" pitchFamily="34" charset="0"/>
              <a:ea typeface="微软雅黑" panose="020B0503020204020204" pitchFamily="34" charset="-122"/>
            </a:endParaRPr>
          </a:p>
          <a:p>
            <a:pPr fontAlgn="auto">
              <a:lnSpc>
                <a:spcPct val="100000"/>
              </a:lnSpc>
            </a:pPr>
            <a:r>
              <a:rPr lang="zh-CN" altLang="en-US" sz="1400" dirty="0">
                <a:solidFill>
                  <a:schemeClr val="bg1">
                    <a:lumMod val="65000"/>
                  </a:schemeClr>
                </a:solidFill>
                <a:latin typeface="Arial" panose="020B0604020202020204" pitchFamily="34" charset="0"/>
                <a:ea typeface="微软雅黑" panose="020B0503020204020204" pitchFamily="34" charset="-122"/>
              </a:rPr>
              <a:t>收款人接受银行本票后，要逐项认真审查票据内容，看其是否齐全，是否符合规定。</a:t>
            </a:r>
            <a:endParaRPr lang="zh-CN" altLang="en-US" sz="1400"/>
          </a:p>
          <a:p>
            <a:pPr fontAlgn="auto">
              <a:lnSpc>
                <a:spcPct val="100000"/>
              </a:lnSpc>
            </a:pP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572135" y="2884170"/>
            <a:ext cx="1843405" cy="5829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2159635" y="2137410"/>
            <a:ext cx="1645920" cy="74676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3549650" y="2821940"/>
            <a:ext cx="1873885" cy="64452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圆角矩形 1"/>
          <p:cNvSpPr/>
          <p:nvPr/>
        </p:nvSpPr>
        <p:spPr>
          <a:xfrm flipV="1">
            <a:off x="5165090" y="2138045"/>
            <a:ext cx="1751330" cy="68389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4"/>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775970" y="2884170"/>
            <a:ext cx="1452880"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1600" b="0" dirty="0">
                <a:solidFill>
                  <a:srgbClr val="7030A0"/>
                </a:solidFill>
                <a:latin typeface="Arial" panose="020B0604020202020204" pitchFamily="34" charset="0"/>
                <a:cs typeface="+mn-ea"/>
                <a:sym typeface="Arial" panose="020B0604020202020204" pitchFamily="34" charset="0"/>
              </a:rPr>
              <a:t>1</a:t>
            </a:r>
            <a:endParaRPr lang="en-US" altLang="zh-CN" sz="1600" b="0" dirty="0">
              <a:solidFill>
                <a:srgbClr val="7030A0"/>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2369185" y="2392045"/>
            <a:ext cx="1226820"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1600" b="0" dirty="0">
                <a:solidFill>
                  <a:srgbClr val="7030A0"/>
                </a:solidFill>
                <a:latin typeface="Arial" panose="020B0604020202020204" pitchFamily="34" charset="0"/>
                <a:cs typeface="+mn-ea"/>
                <a:sym typeface="Arial" panose="020B0604020202020204" pitchFamily="34" charset="0"/>
              </a:rPr>
              <a:t>2</a:t>
            </a:r>
            <a:endParaRPr lang="en-US" altLang="zh-CN" sz="1600" b="0" dirty="0">
              <a:solidFill>
                <a:srgbClr val="7030A0"/>
              </a:solidFill>
              <a:latin typeface="Arial" panose="020B0604020202020204" pitchFamily="34" charset="0"/>
              <a:cs typeface="+mn-ea"/>
              <a:sym typeface="Arial" panose="020B0604020202020204" pitchFamily="34" charset="0"/>
            </a:endParaRPr>
          </a:p>
        </p:txBody>
      </p:sp>
      <p:sp>
        <p:nvSpPr>
          <p:cNvPr id="31" name="TextBox 30"/>
          <p:cNvSpPr txBox="1"/>
          <p:nvPr/>
        </p:nvSpPr>
        <p:spPr>
          <a:xfrm flipH="1">
            <a:off x="5295265" y="2284730"/>
            <a:ext cx="1440180"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1600" b="0" dirty="0">
                <a:solidFill>
                  <a:srgbClr val="7030A0"/>
                </a:solidFill>
                <a:latin typeface="Arial" panose="020B0604020202020204" pitchFamily="34" charset="0"/>
                <a:cs typeface="+mn-ea"/>
                <a:sym typeface="Arial" panose="020B0604020202020204" pitchFamily="34" charset="0"/>
              </a:rPr>
              <a:t>4</a:t>
            </a:r>
            <a:endParaRPr lang="en-US" altLang="zh-CN" sz="1600" b="0" dirty="0">
              <a:solidFill>
                <a:srgbClr val="7030A0"/>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3744595" y="2884170"/>
            <a:ext cx="1483995"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1600" b="0" dirty="0">
                <a:solidFill>
                  <a:srgbClr val="7030A0"/>
                </a:solidFill>
                <a:latin typeface="Arial" panose="020B0604020202020204" pitchFamily="34" charset="0"/>
                <a:cs typeface="+mn-ea"/>
                <a:sym typeface="Arial" panose="020B0604020202020204" pitchFamily="34" charset="0"/>
              </a:rPr>
              <a:t>3</a:t>
            </a:r>
            <a:endParaRPr lang="en-US" altLang="zh-CN" sz="1600" b="0" dirty="0">
              <a:solidFill>
                <a:srgbClr val="7030A0"/>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2300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任务三  银行本票结算</a:t>
            </a:r>
            <a:endParaRPr lang="zh-CN" altLang="en-US" sz="2000" b="1">
              <a:solidFill>
                <a:schemeClr val="accent4"/>
              </a:solidFill>
              <a:effectLst/>
            </a:endParaRPr>
          </a:p>
        </p:txBody>
      </p:sp>
      <p:sp>
        <p:nvSpPr>
          <p:cNvPr id="3" name="文本框 2"/>
          <p:cNvSpPr txBox="1"/>
          <p:nvPr/>
        </p:nvSpPr>
        <p:spPr>
          <a:xfrm>
            <a:off x="137795" y="3599180"/>
            <a:ext cx="2583815" cy="953135"/>
          </a:xfrm>
          <a:prstGeom prst="rect">
            <a:avLst/>
          </a:prstGeom>
          <a:noFill/>
        </p:spPr>
        <p:txBody>
          <a:bodyPr wrap="square" rtlCol="0" anchor="t">
            <a:spAutoFit/>
          </a:bodyPr>
          <a:p>
            <a:r>
              <a:rPr lang="zh-CN" altLang="en-US" sz="1400"/>
              <a:t>现金银行本票的申请人和收款人均为个人，申请人或收款人为单位的，不得申请签发现金银行本票。</a:t>
            </a:r>
            <a:endParaRPr lang="zh-CN" altLang="en-US" sz="1400"/>
          </a:p>
        </p:txBody>
      </p:sp>
      <p:sp>
        <p:nvSpPr>
          <p:cNvPr id="5" name="文本框 4"/>
          <p:cNvSpPr txBox="1"/>
          <p:nvPr/>
        </p:nvSpPr>
        <p:spPr>
          <a:xfrm>
            <a:off x="3744595" y="576580"/>
            <a:ext cx="3395345" cy="645160"/>
          </a:xfrm>
          <a:prstGeom prst="rect">
            <a:avLst/>
          </a:prstGeom>
          <a:noFill/>
        </p:spPr>
        <p:txBody>
          <a:bodyPr wrap="square" rtlCol="0" anchor="t">
            <a:spAutoFit/>
          </a:bodyPr>
          <a:p>
            <a:r>
              <a:rPr lang="zh-CN" altLang="en-US">
                <a:solidFill>
                  <a:schemeClr val="tx1"/>
                </a:solidFill>
                <a:effectLst>
                  <a:outerShdw blurRad="38100" dist="19050" dir="2700000" algn="tl" rotWithShape="0">
                    <a:schemeClr val="dk1">
                      <a:alpha val="40000"/>
                    </a:schemeClr>
                  </a:outerShdw>
                </a:effectLst>
              </a:rPr>
              <a:t>（六） 银行本票使用中须注意的内容</a:t>
            </a:r>
            <a:endParaRPr lang="zh-CN" altLang="en-US">
              <a:solidFill>
                <a:schemeClr val="tx1"/>
              </a:solidFill>
              <a:effectLst>
                <a:outerShdw blurRad="38100" dist="19050" dir="2700000" algn="tl" rotWithShape="0">
                  <a:schemeClr val="dk1">
                    <a:alpha val="40000"/>
                  </a:schemeClr>
                </a:outerShdw>
              </a:effectLst>
            </a:endParaRPr>
          </a:p>
        </p:txBody>
      </p:sp>
      <p:sp>
        <p:nvSpPr>
          <p:cNvPr id="6" name="文本框 5"/>
          <p:cNvSpPr txBox="1"/>
          <p:nvPr/>
        </p:nvSpPr>
        <p:spPr>
          <a:xfrm>
            <a:off x="3185160" y="3599180"/>
            <a:ext cx="2602865" cy="953135"/>
          </a:xfrm>
          <a:prstGeom prst="rect">
            <a:avLst/>
          </a:prstGeom>
          <a:noFill/>
        </p:spPr>
        <p:txBody>
          <a:bodyPr wrap="square" rtlCol="0" anchor="t">
            <a:spAutoFit/>
          </a:bodyPr>
          <a:p>
            <a:r>
              <a:rPr lang="zh-CN" altLang="en-US" sz="1400"/>
              <a:t>在银行开立存款账户的持票人和未在银行开立存款账户的持票人，均应在银行本票付款期内，向银行提示付款。</a:t>
            </a:r>
            <a:endParaRPr lang="zh-CN" altLang="en-US" sz="1400"/>
          </a:p>
        </p:txBody>
      </p:sp>
      <p:sp>
        <p:nvSpPr>
          <p:cNvPr id="4" name="Rectangle 20"/>
          <p:cNvSpPr/>
          <p:nvPr/>
        </p:nvSpPr>
        <p:spPr>
          <a:xfrm>
            <a:off x="775970" y="554990"/>
            <a:ext cx="2672080"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US" sz="1400">
                <a:sym typeface="+mn-ea"/>
              </a:rPr>
              <a:t>三、银行本票结算的管理规定</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1"/>
          <p:cNvSpPr/>
          <p:nvPr/>
        </p:nvSpPr>
        <p:spPr>
          <a:xfrm>
            <a:off x="6642100" y="2884170"/>
            <a:ext cx="1873885" cy="5829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6916420" y="2997200"/>
            <a:ext cx="1377315" cy="337185"/>
          </a:xfrm>
          <a:prstGeom prst="rect">
            <a:avLst/>
          </a:prstGeom>
          <a:noFill/>
        </p:spPr>
        <p:txBody>
          <a:bodyPr wrap="square" rtlCol="0" anchor="t">
            <a:spAutoFit/>
          </a:bodyPr>
          <a:p>
            <a:pPr algn="ctr"/>
            <a:r>
              <a:rPr lang="en-US" altLang="zh-CN" sz="160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160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6309360" y="3599180"/>
            <a:ext cx="2540000" cy="521970"/>
          </a:xfrm>
          <a:prstGeom prst="rect">
            <a:avLst/>
          </a:prstGeom>
          <a:noFill/>
        </p:spPr>
        <p:txBody>
          <a:bodyPr wrap="square" rtlCol="0" anchor="t">
            <a:spAutoFit/>
          </a:bodyPr>
          <a:p>
            <a:r>
              <a:rPr lang="zh-CN" altLang="en-US" sz="1400">
                <a:latin typeface="宋体" panose="02010600030101010101" pitchFamily="2" charset="-122"/>
                <a:ea typeface="宋体" panose="02010600030101010101" pitchFamily="2" charset="-122"/>
              </a:rPr>
              <a:t>银行本票可以背书转让，但现金银行本票不得背书转让。</a:t>
            </a:r>
            <a:endParaRPr lang="zh-CN" altLang="en-US" sz="1400">
              <a:latin typeface="宋体" panose="02010600030101010101" pitchFamily="2" charset="-122"/>
              <a:ea typeface="宋体" panose="02010600030101010101" pitchFamily="2" charset="-122"/>
            </a:endParaRPr>
          </a:p>
        </p:txBody>
      </p:sp>
      <p:sp>
        <p:nvSpPr>
          <p:cNvPr id="11" name="文本框 10"/>
          <p:cNvSpPr txBox="1"/>
          <p:nvPr/>
        </p:nvSpPr>
        <p:spPr>
          <a:xfrm>
            <a:off x="1757045" y="1331595"/>
            <a:ext cx="2260600" cy="737235"/>
          </a:xfrm>
          <a:prstGeom prst="rect">
            <a:avLst/>
          </a:prstGeom>
          <a:noFill/>
        </p:spPr>
        <p:txBody>
          <a:bodyPr wrap="square" rtlCol="0" anchor="t">
            <a:spAutoFit/>
          </a:bodyPr>
          <a:p>
            <a:r>
              <a:rPr lang="zh-CN" altLang="en-US" sz="1400"/>
              <a:t>申请签发银行本票，申请人必须按要求填写“银行本票申请书”。</a:t>
            </a:r>
            <a:endParaRPr lang="zh-CN" altLang="en-US" sz="1400"/>
          </a:p>
        </p:txBody>
      </p:sp>
      <p:sp>
        <p:nvSpPr>
          <p:cNvPr id="12" name="文本框 11"/>
          <p:cNvSpPr txBox="1"/>
          <p:nvPr/>
        </p:nvSpPr>
        <p:spPr>
          <a:xfrm>
            <a:off x="4847590" y="1115695"/>
            <a:ext cx="2698115" cy="1168400"/>
          </a:xfrm>
          <a:prstGeom prst="rect">
            <a:avLst/>
          </a:prstGeom>
          <a:noFill/>
        </p:spPr>
        <p:txBody>
          <a:bodyPr wrap="square" rtlCol="0" anchor="t">
            <a:spAutoFit/>
          </a:bodyPr>
          <a:p>
            <a:r>
              <a:rPr lang="zh-CN" altLang="en-US" sz="1400"/>
              <a:t>银行本票信誉度高，支付能力强，在付款期内见票即付，当场抵用。银行本票一律记名，现金银行本票可以向银行挂失，转账银行本票不予挂失。</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50" fill="hold"/>
                                        <p:tgtEl>
                                          <p:spTgt spid="22"/>
                                        </p:tgtEl>
                                        <p:attrNameLst>
                                          <p:attrName>ppt_x</p:attrName>
                                        </p:attrNameLst>
                                      </p:cBhvr>
                                      <p:tavLst>
                                        <p:tav tm="0">
                                          <p:val>
                                            <p:strVal val="#ppt_x"/>
                                          </p:val>
                                        </p:tav>
                                        <p:tav tm="100000">
                                          <p:val>
                                            <p:strVal val="#ppt_x"/>
                                          </p:val>
                                        </p:tav>
                                      </p:tavLst>
                                    </p:anim>
                                    <p:anim calcmode="lin" valueType="num">
                                      <p:cBhvr additive="base">
                                        <p:cTn id="22" dur="25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250" fill="hold"/>
                                        <p:tgtEl>
                                          <p:spTgt spid="30"/>
                                        </p:tgtEl>
                                        <p:attrNameLst>
                                          <p:attrName>ppt_x</p:attrName>
                                        </p:attrNameLst>
                                      </p:cBhvr>
                                      <p:tavLst>
                                        <p:tav tm="0">
                                          <p:val>
                                            <p:strVal val="#ppt_x"/>
                                          </p:val>
                                        </p:tav>
                                        <p:tav tm="100000">
                                          <p:val>
                                            <p:strVal val="#ppt_x"/>
                                          </p:val>
                                        </p:tav>
                                      </p:tavLst>
                                    </p:anim>
                                    <p:anim calcmode="lin" valueType="num">
                                      <p:cBhvr additive="base">
                                        <p:cTn id="26" dur="250" fill="hold"/>
                                        <p:tgtEl>
                                          <p:spTgt spid="30"/>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250" fill="hold"/>
                                        <p:tgtEl>
                                          <p:spTgt spid="24"/>
                                        </p:tgtEl>
                                        <p:attrNameLst>
                                          <p:attrName>ppt_x</p:attrName>
                                        </p:attrNameLst>
                                      </p:cBhvr>
                                      <p:tavLst>
                                        <p:tav tm="0">
                                          <p:val>
                                            <p:strVal val="#ppt_x"/>
                                          </p:val>
                                        </p:tav>
                                        <p:tav tm="100000">
                                          <p:val>
                                            <p:strVal val="#ppt_x"/>
                                          </p:val>
                                        </p:tav>
                                      </p:tavLst>
                                    </p:anim>
                                    <p:anim calcmode="lin" valueType="num">
                                      <p:cBhvr additive="base">
                                        <p:cTn id="31" dur="250" fill="hold"/>
                                        <p:tgtEl>
                                          <p:spTgt spid="2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250" fill="hold"/>
                                        <p:tgtEl>
                                          <p:spTgt spid="32"/>
                                        </p:tgtEl>
                                        <p:attrNameLst>
                                          <p:attrName>ppt_x</p:attrName>
                                        </p:attrNameLst>
                                      </p:cBhvr>
                                      <p:tavLst>
                                        <p:tav tm="0">
                                          <p:val>
                                            <p:strVal val="#ppt_x"/>
                                          </p:val>
                                        </p:tav>
                                        <p:tav tm="100000">
                                          <p:val>
                                            <p:strVal val="#ppt_x"/>
                                          </p:val>
                                        </p:tav>
                                      </p:tavLst>
                                    </p:anim>
                                    <p:anim calcmode="lin" valueType="num">
                                      <p:cBhvr additive="base">
                                        <p:cTn id="35" dur="25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250" fill="hold"/>
                                        <p:tgtEl>
                                          <p:spTgt spid="31"/>
                                        </p:tgtEl>
                                        <p:attrNameLst>
                                          <p:attrName>ppt_x</p:attrName>
                                        </p:attrNameLst>
                                      </p:cBhvr>
                                      <p:tavLst>
                                        <p:tav tm="0">
                                          <p:val>
                                            <p:strVal val="#ppt_x"/>
                                          </p:val>
                                        </p:tav>
                                        <p:tav tm="100000">
                                          <p:val>
                                            <p:strVal val="#ppt_x"/>
                                          </p:val>
                                        </p:tav>
                                      </p:tavLst>
                                    </p:anim>
                                    <p:anim calcmode="lin" valueType="num">
                                      <p:cBhvr additive="base">
                                        <p:cTn id="44" dur="25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250" fill="hold"/>
                                        <p:tgtEl>
                                          <p:spTgt spid="8"/>
                                        </p:tgtEl>
                                        <p:attrNameLst>
                                          <p:attrName>ppt_x</p:attrName>
                                        </p:attrNameLst>
                                      </p:cBhvr>
                                      <p:tavLst>
                                        <p:tav tm="0">
                                          <p:val>
                                            <p:strVal val="#ppt_x"/>
                                          </p:val>
                                        </p:tav>
                                        <p:tav tm="100000">
                                          <p:val>
                                            <p:strVal val="#ppt_x"/>
                                          </p:val>
                                        </p:tav>
                                      </p:tavLst>
                                    </p:anim>
                                    <p:anim calcmode="lin" valueType="num">
                                      <p:cBhvr additive="base">
                                        <p:cTn id="5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bldLvl="0" animBg="1"/>
      <p:bldP spid="24" grpId="0" bldLvl="0" animBg="1"/>
      <p:bldP spid="26" grpId="0" bldLvl="0" animBg="1"/>
      <p:bldP spid="28" grpId="0" bldLvl="0" animBg="1"/>
      <p:bldP spid="29" grpId="0"/>
      <p:bldP spid="30" grpId="0"/>
      <p:bldP spid="31" grpId="0"/>
      <p:bldP spid="32" grpId="0"/>
      <p:bldP spid="4" grpId="0" bldLvl="0" animBg="1"/>
      <p:bldP spid="8"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23" name="圆角矩形 19"/>
          <p:cNvSpPr>
            <a:spLocks noChangeArrowheads="1"/>
          </p:cNvSpPr>
          <p:nvPr/>
        </p:nvSpPr>
        <p:spPr bwMode="auto">
          <a:xfrm>
            <a:off x="3867150" y="867410"/>
            <a:ext cx="4447540" cy="172720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3935730" y="1066800"/>
            <a:ext cx="4368800" cy="78613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银行汇票是汇款人将款项交存当地出票银行，由出票银行签发的，由其在见票时，按照实际结算金额无条件支付给收款人或持票人的票据。</a:t>
            </a:r>
            <a:endParaRPr lang="zh-CN" altLang="en-US" sz="12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3857625" y="3321685"/>
            <a:ext cx="4446905" cy="166814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3935095" y="3642995"/>
            <a:ext cx="4370070" cy="78613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银行汇票按照是否可以支取现金，可以分为现金银行汇票和转账银行汇票。在银行汇票票面“出票金额”栏注明“现金”字样，然后填写金额的银行汇票为现金银行汇票。</a:t>
            </a:r>
            <a:endParaRPr lang="zh-CN" altLang="en-US" sz="12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336406" y="311653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a:t>二、银行汇票的分类</a:t>
            </a:r>
            <a:endParaRPr lang="zh-CN" altLang="en-US" sz="1400"/>
          </a:p>
        </p:txBody>
      </p:sp>
      <p:sp>
        <p:nvSpPr>
          <p:cNvPr id="11288" name="AutoShape 52"/>
          <p:cNvSpPr>
            <a:spLocks noChangeArrowheads="1"/>
          </p:cNvSpPr>
          <p:nvPr/>
        </p:nvSpPr>
        <p:spPr bwMode="auto">
          <a:xfrm>
            <a:off x="4337041" y="574416"/>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a:latin typeface="Calibri" panose="020F0502020204030204" pitchFamily="34" charset="0"/>
              </a:rPr>
              <a:t>一、银行汇票的概念</a:t>
            </a:r>
            <a:endParaRPr lang="zh-CN" altLang="en-US" sz="1400">
              <a:latin typeface="Calibri" panose="020F0502020204030204" pitchFamily="34" charset="0"/>
            </a:endParaRPr>
          </a:p>
        </p:txBody>
      </p:sp>
      <p:grpSp>
        <p:nvGrpSpPr>
          <p:cNvPr id="3" name="组合 2"/>
          <p:cNvGrpSpPr/>
          <p:nvPr/>
        </p:nvGrpSpPr>
        <p:grpSpPr>
          <a:xfrm>
            <a:off x="323215" y="1588770"/>
            <a:ext cx="3543935" cy="2757170"/>
            <a:chOff x="1281" y="2434"/>
            <a:chExt cx="5581" cy="4342"/>
          </a:xfrm>
        </p:grpSpPr>
        <p:sp>
          <p:nvSpPr>
            <p:cNvPr id="11282" name="Line 46"/>
            <p:cNvSpPr>
              <a:spLocks noChangeShapeType="1"/>
            </p:cNvSpPr>
            <p:nvPr/>
          </p:nvSpPr>
          <p:spPr bwMode="auto">
            <a:xfrm flipV="1">
              <a:off x="4735" y="2434"/>
              <a:ext cx="2127" cy="204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4735" y="4479"/>
              <a:ext cx="2127" cy="2297"/>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928" y="2984"/>
              <a:ext cx="2892" cy="2979"/>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1281" y="3444"/>
              <a:ext cx="1342" cy="2043"/>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38" name="TextBox 6"/>
            <p:cNvSpPr txBox="1">
              <a:spLocks noChangeArrowheads="1"/>
            </p:cNvSpPr>
            <p:nvPr/>
          </p:nvSpPr>
          <p:spPr bwMode="auto">
            <a:xfrm>
              <a:off x="2839" y="3444"/>
              <a:ext cx="1470" cy="1366"/>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银行汇票结算</a:t>
              </a:r>
              <a:endParaRPr lang="zh-CN" altLang="zh-CN" sz="2000" b="1">
                <a:solidFill>
                  <a:schemeClr val="bg1"/>
                </a:solidFill>
                <a:latin typeface="Calibri" panose="020F0502020204030204" pitchFamily="34" charset="0"/>
                <a:ea typeface="微软雅黑" panose="020B0503020204020204" pitchFamily="34" charset="-122"/>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5379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任务四  银行汇票结算</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additive="base">
                                        <p:cTn id="7" dur="500" fill="hold"/>
                                        <p:tgtEl>
                                          <p:spTgt spid="13323"/>
                                        </p:tgtEl>
                                        <p:attrNameLst>
                                          <p:attrName>ppt_x</p:attrName>
                                        </p:attrNameLst>
                                      </p:cBhvr>
                                      <p:tavLst>
                                        <p:tav tm="0">
                                          <p:val>
                                            <p:strVal val="#ppt_x"/>
                                          </p:val>
                                        </p:tav>
                                        <p:tav tm="100000">
                                          <p:val>
                                            <p:strVal val="#ppt_x"/>
                                          </p:val>
                                        </p:tav>
                                      </p:tavLst>
                                    </p:anim>
                                    <p:anim calcmode="lin" valueType="num">
                                      <p:cBhvr additive="base">
                                        <p:cTn id="8" dur="500" fill="hold"/>
                                        <p:tgtEl>
                                          <p:spTgt spid="133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324"/>
                                        </p:tgtEl>
                                        <p:attrNameLst>
                                          <p:attrName>style.visibility</p:attrName>
                                        </p:attrNameLst>
                                      </p:cBhvr>
                                      <p:to>
                                        <p:strVal val="visible"/>
                                      </p:to>
                                    </p:set>
                                    <p:anim calcmode="lin" valueType="num">
                                      <p:cBhvr additive="base">
                                        <p:cTn id="11" dur="500" fill="hold"/>
                                        <p:tgtEl>
                                          <p:spTgt spid="13324"/>
                                        </p:tgtEl>
                                        <p:attrNameLst>
                                          <p:attrName>ppt_x</p:attrName>
                                        </p:attrNameLst>
                                      </p:cBhvr>
                                      <p:tavLst>
                                        <p:tav tm="0">
                                          <p:val>
                                            <p:strVal val="#ppt_x"/>
                                          </p:val>
                                        </p:tav>
                                        <p:tav tm="100000">
                                          <p:val>
                                            <p:strVal val="#ppt_x"/>
                                          </p:val>
                                        </p:tav>
                                      </p:tavLst>
                                    </p:anim>
                                    <p:anim calcmode="lin" valueType="num">
                                      <p:cBhvr additive="base">
                                        <p:cTn id="12" dur="500" fill="hold"/>
                                        <p:tgtEl>
                                          <p:spTgt spid="133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288"/>
                                        </p:tgtEl>
                                        <p:attrNameLst>
                                          <p:attrName>style.visibility</p:attrName>
                                        </p:attrNameLst>
                                      </p:cBhvr>
                                      <p:to>
                                        <p:strVal val="visible"/>
                                      </p:to>
                                    </p:set>
                                    <p:anim calcmode="lin" valueType="num">
                                      <p:cBhvr additive="base">
                                        <p:cTn id="15" dur="500" fill="hold"/>
                                        <p:tgtEl>
                                          <p:spTgt spid="11288"/>
                                        </p:tgtEl>
                                        <p:attrNameLst>
                                          <p:attrName>ppt_x</p:attrName>
                                        </p:attrNameLst>
                                      </p:cBhvr>
                                      <p:tavLst>
                                        <p:tav tm="0">
                                          <p:val>
                                            <p:strVal val="#ppt_x"/>
                                          </p:val>
                                        </p:tav>
                                        <p:tav tm="100000">
                                          <p:val>
                                            <p:strVal val="#ppt_x"/>
                                          </p:val>
                                        </p:tav>
                                      </p:tavLst>
                                    </p:anim>
                                    <p:anim calcmode="lin" valueType="num">
                                      <p:cBhvr additive="base">
                                        <p:cTn id="16" dur="500" fill="hold"/>
                                        <p:tgtEl>
                                          <p:spTgt spid="1128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86"/>
                                        </p:tgtEl>
                                        <p:attrNameLst>
                                          <p:attrName>style.visibility</p:attrName>
                                        </p:attrNameLst>
                                      </p:cBhvr>
                                      <p:to>
                                        <p:strVal val="visible"/>
                                      </p:to>
                                    </p:set>
                                    <p:anim calcmode="lin" valueType="num">
                                      <p:cBhvr additive="base">
                                        <p:cTn id="19" dur="500" fill="hold"/>
                                        <p:tgtEl>
                                          <p:spTgt spid="11286"/>
                                        </p:tgtEl>
                                        <p:attrNameLst>
                                          <p:attrName>ppt_x</p:attrName>
                                        </p:attrNameLst>
                                      </p:cBhvr>
                                      <p:tavLst>
                                        <p:tav tm="0">
                                          <p:val>
                                            <p:strVal val="#ppt_x"/>
                                          </p:val>
                                        </p:tav>
                                        <p:tav tm="100000">
                                          <p:val>
                                            <p:strVal val="#ppt_x"/>
                                          </p:val>
                                        </p:tav>
                                      </p:tavLst>
                                    </p:anim>
                                    <p:anim calcmode="lin" valueType="num">
                                      <p:cBhvr additive="base">
                                        <p:cTn id="20" dur="500" fill="hold"/>
                                        <p:tgtEl>
                                          <p:spTgt spid="1128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1" fill="hold" grpId="0" nodeType="afterEffect">
                                  <p:stCondLst>
                                    <p:cond delay="0"/>
                                  </p:stCondLst>
                                  <p:childTnLst>
                                    <p:set>
                                      <p:cBhvr>
                                        <p:cTn id="23" dur="1" fill="hold">
                                          <p:stCondLst>
                                            <p:cond delay="0"/>
                                          </p:stCondLst>
                                        </p:cTn>
                                        <p:tgtEl>
                                          <p:spTgt spid="13327"/>
                                        </p:tgtEl>
                                        <p:attrNameLst>
                                          <p:attrName>style.visibility</p:attrName>
                                        </p:attrNameLst>
                                      </p:cBhvr>
                                      <p:to>
                                        <p:strVal val="visible"/>
                                      </p:to>
                                    </p:set>
                                    <p:anim calcmode="lin" valueType="num">
                                      <p:cBhvr additive="base">
                                        <p:cTn id="24" dur="500" fill="hold"/>
                                        <p:tgtEl>
                                          <p:spTgt spid="13327"/>
                                        </p:tgtEl>
                                        <p:attrNameLst>
                                          <p:attrName>ppt_x</p:attrName>
                                        </p:attrNameLst>
                                      </p:cBhvr>
                                      <p:tavLst>
                                        <p:tav tm="0">
                                          <p:val>
                                            <p:strVal val="#ppt_x"/>
                                          </p:val>
                                        </p:tav>
                                        <p:tav tm="100000">
                                          <p:val>
                                            <p:strVal val="#ppt_x"/>
                                          </p:val>
                                        </p:tav>
                                      </p:tavLst>
                                    </p:anim>
                                    <p:anim calcmode="lin" valueType="num">
                                      <p:cBhvr additive="base">
                                        <p:cTn id="25" dur="500" fill="hold"/>
                                        <p:tgtEl>
                                          <p:spTgt spid="1332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328"/>
                                        </p:tgtEl>
                                        <p:attrNameLst>
                                          <p:attrName>style.visibility</p:attrName>
                                        </p:attrNameLst>
                                      </p:cBhvr>
                                      <p:to>
                                        <p:strVal val="visible"/>
                                      </p:to>
                                    </p:set>
                                    <p:anim calcmode="lin" valueType="num">
                                      <p:cBhvr additive="base">
                                        <p:cTn id="28" dur="500" fill="hold"/>
                                        <p:tgtEl>
                                          <p:spTgt spid="13328"/>
                                        </p:tgtEl>
                                        <p:attrNameLst>
                                          <p:attrName>ppt_x</p:attrName>
                                        </p:attrNameLst>
                                      </p:cBhvr>
                                      <p:tavLst>
                                        <p:tav tm="0">
                                          <p:val>
                                            <p:strVal val="#ppt_x"/>
                                          </p:val>
                                        </p:tav>
                                        <p:tav tm="100000">
                                          <p:val>
                                            <p:strVal val="#ppt_x"/>
                                          </p:val>
                                        </p:tav>
                                      </p:tavLst>
                                    </p:anim>
                                    <p:anim calcmode="lin" valueType="num">
                                      <p:cBhvr additive="base">
                                        <p:cTn id="2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bldLvl="0" animBg="1"/>
      <p:bldP spid="13324" grpId="0"/>
      <p:bldP spid="13327" grpId="0" bldLvl="0" animBg="1"/>
      <p:bldP spid="13328" grpId="0"/>
      <p:bldP spid="11286" grpId="0" bldLvl="0" animBg="1"/>
      <p:bldP spid="1128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589655" y="2206625"/>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08"/>
          <p:cNvGrpSpPr/>
          <p:nvPr/>
        </p:nvGrpSpPr>
        <p:grpSpPr>
          <a:xfrm rot="0">
            <a:off x="2921635" y="2954020"/>
            <a:ext cx="468630" cy="455295"/>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rot="0">
            <a:off x="2922270" y="1471930"/>
            <a:ext cx="468630" cy="455295"/>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623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任务四  银行汇票结算</a:t>
            </a:r>
            <a:endParaRPr lang="zh-CN" altLang="en-US" sz="2000" b="1">
              <a:solidFill>
                <a:schemeClr val="accent4"/>
              </a:solidFill>
              <a:effectLst/>
            </a:endParaRPr>
          </a:p>
        </p:txBody>
      </p:sp>
      <p:sp>
        <p:nvSpPr>
          <p:cNvPr id="71" name="文本框 70"/>
          <p:cNvSpPr txBox="1"/>
          <p:nvPr/>
        </p:nvSpPr>
        <p:spPr>
          <a:xfrm>
            <a:off x="3418840" y="1470025"/>
            <a:ext cx="2305685" cy="645160"/>
          </a:xfrm>
          <a:prstGeom prst="rect">
            <a:avLst/>
          </a:prstGeom>
          <a:noFill/>
        </p:spPr>
        <p:txBody>
          <a:bodyPr wrap="square" rtlCol="0">
            <a:spAutoFit/>
          </a:bodyPr>
          <a:p>
            <a:r>
              <a:rPr lang="zh-CN" altLang="en-US" b="1"/>
              <a:t>三、银行汇票结算的管理规定</a:t>
            </a:r>
            <a:endParaRPr lang="zh-CN" altLang="en-US" b="1"/>
          </a:p>
        </p:txBody>
      </p:sp>
      <p:grpSp>
        <p:nvGrpSpPr>
          <p:cNvPr id="53" name="Group 120"/>
          <p:cNvGrpSpPr/>
          <p:nvPr/>
        </p:nvGrpSpPr>
        <p:grpSpPr>
          <a:xfrm rot="0">
            <a:off x="5873750" y="1471930"/>
            <a:ext cx="468630" cy="455295"/>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rot="0">
            <a:off x="5873750" y="2953385"/>
            <a:ext cx="468630" cy="455295"/>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0" name="文本框 79"/>
          <p:cNvSpPr txBox="1"/>
          <p:nvPr/>
        </p:nvSpPr>
        <p:spPr>
          <a:xfrm>
            <a:off x="257810" y="1396365"/>
            <a:ext cx="2647315" cy="1260475"/>
          </a:xfrm>
          <a:prstGeom prst="rect">
            <a:avLst/>
          </a:prstGeom>
          <a:noFill/>
        </p:spPr>
        <p:txBody>
          <a:bodyPr wrap="square" rtlCol="0" anchor="t">
            <a:spAutoFit/>
          </a:bodyPr>
          <a:p>
            <a:r>
              <a:rPr lang="zh-CN" sz="1600" b="1">
                <a:solidFill>
                  <a:schemeClr val="accent6">
                    <a:lumMod val="75000"/>
                  </a:schemeClr>
                </a:solidFill>
              </a:rPr>
              <a:t>（一）</a:t>
            </a:r>
            <a:r>
              <a:rPr sz="1600" b="1">
                <a:solidFill>
                  <a:schemeClr val="accent6">
                    <a:lumMod val="75000"/>
                  </a:schemeClr>
                </a:solidFill>
              </a:rPr>
              <a:t>适用范围和适用对象</a:t>
            </a:r>
            <a:endParaRPr sz="1600" b="1">
              <a:solidFill>
                <a:schemeClr val="accent6">
                  <a:lumMod val="75000"/>
                </a:schemeClr>
              </a:solidFill>
            </a:endParaRPr>
          </a:p>
          <a:p>
            <a:r>
              <a:rPr lang="zh-CN" altLang="en-US" sz="1200"/>
              <a:t>银行汇票结算方式适用于异地结算的先收款后发货或钱货两清的商品交易。</a:t>
            </a:r>
            <a:endParaRPr lang="zh-CN" altLang="en-US" sz="1200"/>
          </a:p>
          <a:p>
            <a:r>
              <a:rPr lang="zh-CN" altLang="en-US" sz="1200"/>
              <a:t>单位和个人在不同票据交换区域办理转账结算或支取现金，均可以使用银行汇票。</a:t>
            </a:r>
            <a:endParaRPr lang="zh-CN" altLang="en-US" sz="1200"/>
          </a:p>
        </p:txBody>
      </p:sp>
      <p:sp>
        <p:nvSpPr>
          <p:cNvPr id="81" name="文本框 80"/>
          <p:cNvSpPr txBox="1"/>
          <p:nvPr/>
        </p:nvSpPr>
        <p:spPr>
          <a:xfrm>
            <a:off x="257810" y="3110230"/>
            <a:ext cx="2540000" cy="1445260"/>
          </a:xfrm>
          <a:prstGeom prst="rect">
            <a:avLst/>
          </a:prstGeom>
          <a:noFill/>
        </p:spPr>
        <p:txBody>
          <a:bodyPr wrap="square" rtlCol="0" anchor="t">
            <a:spAutoFit/>
          </a:bodyPr>
          <a:p>
            <a:r>
              <a:rPr lang="zh-CN" sz="1600" b="1">
                <a:solidFill>
                  <a:schemeClr val="accent6">
                    <a:lumMod val="75000"/>
                  </a:schemeClr>
                </a:solidFill>
                <a:sym typeface="+mn-ea"/>
              </a:rPr>
              <a:t>（二）</a:t>
            </a:r>
            <a:r>
              <a:rPr sz="1600" b="1">
                <a:solidFill>
                  <a:schemeClr val="accent6">
                    <a:lumMod val="75000"/>
                  </a:schemeClr>
                </a:solidFill>
                <a:sym typeface="+mn-ea"/>
              </a:rPr>
              <a:t>金额起点</a:t>
            </a:r>
            <a:endParaRPr sz="1600" b="1">
              <a:solidFill>
                <a:schemeClr val="accent6">
                  <a:lumMod val="75000"/>
                </a:schemeClr>
              </a:solidFill>
              <a:sym typeface="+mn-ea"/>
            </a:endParaRPr>
          </a:p>
          <a:p>
            <a:r>
              <a:rPr lang="zh-CN" altLang="en-US" sz="1200"/>
              <a:t>根据《票据法》和《票据管理实施办法》，中国人民银行总行对银行结算办法进行了全面的修改、完善，形成了《支付结算办法》。新的《支付结算办法》取消了银行汇票金额起点 500 元的限制。</a:t>
            </a:r>
            <a:endParaRPr lang="zh-CN" altLang="en-US" sz="1200"/>
          </a:p>
        </p:txBody>
      </p:sp>
      <p:sp>
        <p:nvSpPr>
          <p:cNvPr id="84" name="文本框 83"/>
          <p:cNvSpPr txBox="1"/>
          <p:nvPr/>
        </p:nvSpPr>
        <p:spPr>
          <a:xfrm>
            <a:off x="6430010" y="1333500"/>
            <a:ext cx="2540000" cy="706755"/>
          </a:xfrm>
          <a:prstGeom prst="rect">
            <a:avLst/>
          </a:prstGeom>
          <a:noFill/>
        </p:spPr>
        <p:txBody>
          <a:bodyPr wrap="square" rtlCol="0" anchor="t">
            <a:spAutoFit/>
          </a:bodyPr>
          <a:p>
            <a:r>
              <a:rPr lang="zh-CN" sz="1600" b="1">
                <a:solidFill>
                  <a:schemeClr val="accent6">
                    <a:lumMod val="75000"/>
                  </a:schemeClr>
                </a:solidFill>
                <a:sym typeface="+mn-ea"/>
              </a:rPr>
              <a:t>（三）</a:t>
            </a:r>
            <a:r>
              <a:rPr sz="1600" b="1">
                <a:solidFill>
                  <a:schemeClr val="accent6">
                    <a:lumMod val="75000"/>
                  </a:schemeClr>
                </a:solidFill>
                <a:sym typeface="+mn-ea"/>
              </a:rPr>
              <a:t>付款期</a:t>
            </a:r>
            <a:endParaRPr sz="1600" b="1">
              <a:solidFill>
                <a:schemeClr val="accent6">
                  <a:lumMod val="75000"/>
                </a:schemeClr>
              </a:solidFill>
              <a:sym typeface="+mn-ea"/>
            </a:endParaRPr>
          </a:p>
          <a:p>
            <a:r>
              <a:rPr lang="zh-CN" altLang="en-US" sz="1200"/>
              <a:t>银行汇票的提示付款期自出票日起最长不得超过 1 个月。</a:t>
            </a:r>
            <a:endParaRPr lang="zh-CN" altLang="en-US" sz="1200"/>
          </a:p>
        </p:txBody>
      </p:sp>
      <p:sp>
        <p:nvSpPr>
          <p:cNvPr id="87" name="文本框 86"/>
          <p:cNvSpPr txBox="1"/>
          <p:nvPr/>
        </p:nvSpPr>
        <p:spPr>
          <a:xfrm>
            <a:off x="6343015" y="2778760"/>
            <a:ext cx="2800985" cy="1630045"/>
          </a:xfrm>
          <a:prstGeom prst="rect">
            <a:avLst/>
          </a:prstGeom>
          <a:noFill/>
        </p:spPr>
        <p:txBody>
          <a:bodyPr wrap="square" rtlCol="0" anchor="t">
            <a:spAutoFit/>
          </a:bodyPr>
          <a:p>
            <a:r>
              <a:rPr lang="zh-CN" sz="1600" b="1">
                <a:solidFill>
                  <a:schemeClr val="accent6">
                    <a:lumMod val="75000"/>
                  </a:schemeClr>
                </a:solidFill>
                <a:sym typeface="+mn-ea"/>
              </a:rPr>
              <a:t>（四）</a:t>
            </a:r>
            <a:r>
              <a:rPr sz="1600" b="1">
                <a:solidFill>
                  <a:schemeClr val="accent6">
                    <a:lumMod val="75000"/>
                  </a:schemeClr>
                </a:solidFill>
                <a:sym typeface="+mn-ea"/>
              </a:rPr>
              <a:t> 银行汇票记载的事项</a:t>
            </a:r>
            <a:endParaRPr sz="1600" b="1">
              <a:solidFill>
                <a:schemeClr val="accent6">
                  <a:lumMod val="75000"/>
                </a:schemeClr>
              </a:solidFill>
              <a:sym typeface="+mn-ea"/>
            </a:endParaRPr>
          </a:p>
          <a:p>
            <a:r>
              <a:rPr lang="zh-CN" altLang="en-US" sz="1200"/>
              <a:t>根据《中华人民共和国票据法》第二章第二十二条的规定，银行汇票必须记载下列事项：表明“汇票”字样；无条件支付的委托；确定的金额；付款人的名称；收款人的名称；出票日期；出票人签章。银行汇票上未记载前款规定事项之一的，银行汇票无效。</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24630" y="1139190"/>
            <a:ext cx="360870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申请人使用银行汇票，应向出票银行填写“银行汇票申请书”。</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36365" y="2084705"/>
            <a:ext cx="5107940" cy="83058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出票银行受理银行汇票申请书，收妥款项后签发银行汇票，并用压数机压印出票金额，将银行汇票和解讫通知一并交给申请人，并为其开具收费凭证，向其收取手续费。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1450" y="1221740"/>
            <a:ext cx="3729990" cy="2266315"/>
            <a:chOff x="721" y="1869"/>
            <a:chExt cx="5874" cy="3569"/>
          </a:xfrm>
        </p:grpSpPr>
        <p:grpSp>
          <p:nvGrpSpPr>
            <p:cNvPr id="2" name="Group 14"/>
            <p:cNvGrpSpPr/>
            <p:nvPr/>
          </p:nvGrpSpPr>
          <p:grpSpPr>
            <a:xfrm rot="0">
              <a:off x="721" y="1981"/>
              <a:ext cx="2497" cy="345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733" y="3102"/>
              <a:ext cx="333" cy="333"/>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5819" y="3603"/>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5906" y="1869"/>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421" y="2210"/>
              <a:ext cx="2397"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421" y="3175"/>
              <a:ext cx="2398" cy="77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6080" y="1869"/>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5993" y="360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477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任务四  银行汇票结算</a:t>
            </a:r>
            <a:endParaRPr lang="zh-CN" altLang="en-US" sz="2000" b="1">
              <a:solidFill>
                <a:schemeClr val="accent4"/>
              </a:solidFill>
              <a:effectLst/>
            </a:endParaRPr>
          </a:p>
        </p:txBody>
      </p:sp>
      <p:sp>
        <p:nvSpPr>
          <p:cNvPr id="7" name="文本框 6"/>
          <p:cNvSpPr txBox="1"/>
          <p:nvPr/>
        </p:nvSpPr>
        <p:spPr>
          <a:xfrm>
            <a:off x="1496060" y="770890"/>
            <a:ext cx="1933575" cy="645160"/>
          </a:xfrm>
          <a:prstGeom prst="rect">
            <a:avLst/>
          </a:prstGeom>
          <a:noFill/>
        </p:spPr>
        <p:txBody>
          <a:bodyPr wrap="square" rtlCol="0">
            <a:spAutoFit/>
          </a:bodyPr>
          <a:p>
            <a:r>
              <a:rPr lang="zh-CN" altLang="en-US"/>
              <a:t>（五）银行汇票办理和使用方法</a:t>
            </a:r>
            <a:endParaRPr lang="zh-CN" altLang="en-US"/>
          </a:p>
        </p:txBody>
      </p:sp>
      <p:grpSp>
        <p:nvGrpSpPr>
          <p:cNvPr id="8" name="组合 7"/>
          <p:cNvGrpSpPr/>
          <p:nvPr/>
        </p:nvGrpSpPr>
        <p:grpSpPr>
          <a:xfrm>
            <a:off x="1840230" y="2540000"/>
            <a:ext cx="1633220" cy="1164590"/>
            <a:chOff x="2970" y="4341"/>
            <a:chExt cx="2572" cy="1834"/>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Elbow Connector 34"/>
            <p:cNvCxnSpPr/>
            <p:nvPr/>
          </p:nvCxnSpPr>
          <p:spPr>
            <a:xfrm>
              <a:off x="2970" y="4341"/>
              <a:ext cx="2397" cy="141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3519170" y="329311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3901440" y="3147060"/>
            <a:ext cx="5272405" cy="645160"/>
          </a:xfrm>
          <a:prstGeom prst="rect">
            <a:avLst/>
          </a:prstGeom>
          <a:noFill/>
        </p:spPr>
        <p:txBody>
          <a:bodyPr wrap="square" rtlCol="0" anchor="t">
            <a:spAutoFit/>
          </a:bodyPr>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申请人应将银行汇票和解讫通知一并交付给汇票上记明的收款人。收款人接受银行汇票后，要逐项认真审查票据内容，看其是否齐全，是否符合规定。</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01948" y="2722596"/>
            <a:ext cx="1717085" cy="187762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21" name="矩形 20"/>
          <p:cNvSpPr/>
          <p:nvPr/>
        </p:nvSpPr>
        <p:spPr>
          <a:xfrm>
            <a:off x="701634" y="860459"/>
            <a:ext cx="1717085" cy="187762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11" name="矩形 10"/>
          <p:cNvSpPr/>
          <p:nvPr/>
        </p:nvSpPr>
        <p:spPr bwMode="auto">
          <a:xfrm>
            <a:off x="2419032" y="2726659"/>
            <a:ext cx="6182095" cy="1877629"/>
          </a:xfrm>
          <a:prstGeom prst="rect">
            <a:avLst/>
          </a:prstGeom>
          <a:solidFill>
            <a:schemeClr val="accent1"/>
          </a:solidFill>
        </p:spPr>
        <p:txBody>
          <a:bodyPr wrap="square" lIns="134967" tIns="35092" rIns="26994" bIns="32506" rtlCol="0" anchor="ctr" anchorCtr="0">
            <a:noAutofit/>
          </a:bodyPr>
          <a:lstStyle/>
          <a:p>
            <a:pPr>
              <a:lnSpc>
                <a:spcPct val="150000"/>
              </a:lnSpc>
              <a:spcBef>
                <a:spcPts val="450"/>
              </a:spcBef>
              <a:buClr>
                <a:schemeClr val="bg1"/>
              </a:buClr>
              <a:buSzPct val="80000"/>
            </a:pPr>
            <a:endParaRPr lang="zh-CN" altLang="en-US" sz="1000" dirty="0">
              <a:solidFill>
                <a:srgbClr val="FFFFFF"/>
              </a:solidFill>
              <a:latin typeface="冬青黑体简体中文 W3" panose="020B0300000000000000" charset="-122"/>
              <a:ea typeface="冬青黑体简体中文 W3" panose="020B0300000000000000" charset="-122"/>
            </a:endParaRPr>
          </a:p>
        </p:txBody>
      </p:sp>
      <p:cxnSp>
        <p:nvCxnSpPr>
          <p:cNvPr id="18" name="直接连接符 17"/>
          <p:cNvCxnSpPr/>
          <p:nvPr/>
        </p:nvCxnSpPr>
        <p:spPr>
          <a:xfrm>
            <a:off x="2728844" y="2992723"/>
            <a:ext cx="3686312"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a:xfrm>
            <a:off x="2647739" y="2738112"/>
            <a:ext cx="1321222" cy="254409"/>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项目引例</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p:nvPr/>
        </p:nvSpPr>
        <p:spPr>
          <a:xfrm>
            <a:off x="2647950" y="2992755"/>
            <a:ext cx="5014595" cy="1725295"/>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小王上岗后与银行的业务。（见教材）</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互动、思考：</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（1）银行转账业务有哪些结算方式？</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（2）银行转账结算方式的种类有哪些？</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（3）我国《票据法》规定的票据包括哪些？</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 name="文本框 3"/>
          <p:cNvSpPr txBox="1"/>
          <p:nvPr/>
        </p:nvSpPr>
        <p:spPr>
          <a:xfrm>
            <a:off x="2647950" y="1019810"/>
            <a:ext cx="1955165" cy="337185"/>
          </a:xfrm>
          <a:prstGeom prst="rect">
            <a:avLst/>
          </a:prstGeom>
          <a:noFill/>
        </p:spPr>
        <p:txBody>
          <a:bodyPr wrap="square" rtlCol="0">
            <a:spAutoFit/>
          </a:bodyPr>
          <a:p>
            <a:pPr algn="just">
              <a:spcBef>
                <a:spcPts val="0"/>
              </a:spcBef>
              <a:spcAft>
                <a:spcPts val="0"/>
              </a:spcAft>
            </a:pPr>
            <a:r>
              <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工作任务</a:t>
            </a:r>
            <a:endPar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文本框 4"/>
          <p:cNvSpPr txBox="1"/>
          <p:nvPr/>
        </p:nvSpPr>
        <p:spPr>
          <a:xfrm>
            <a:off x="2647950" y="1430655"/>
            <a:ext cx="4781550" cy="521970"/>
          </a:xfrm>
          <a:prstGeom prst="rect">
            <a:avLst/>
          </a:prstGeom>
          <a:noFill/>
        </p:spPr>
        <p:txBody>
          <a:bodyPr wrap="square" rtlCol="0" anchor="t">
            <a:spAutoFit/>
          </a:bodyPr>
          <a:p>
            <a:r>
              <a:rPr lang="zh-CN" altLang="en-US" sz="1400"/>
              <a:t>掌握银行存款的结算管理，熟练处理各种银行存款转账结算业务。</a:t>
            </a:r>
            <a:endParaRPr lang="zh-CN" altLang="en-US" sz="1400"/>
          </a:p>
        </p:txBody>
      </p:sp>
      <p:cxnSp>
        <p:nvCxnSpPr>
          <p:cNvPr id="7" name="直接连接符 6"/>
          <p:cNvCxnSpPr/>
          <p:nvPr/>
        </p:nvCxnSpPr>
        <p:spPr>
          <a:xfrm flipV="1">
            <a:off x="2728595" y="1419860"/>
            <a:ext cx="4436110" cy="1079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Click="0" advTm="5000">
        <p:push dir="u"/>
      </p:transition>
    </mc:Choice>
    <mc:Fallback>
      <p:transition spd="slow" advClick="0" advTm="5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750"/>
                                        <p:tgtEl>
                                          <p:spTgt spid="28"/>
                                        </p:tgtEl>
                                      </p:cBhvr>
                                    </p:animEffect>
                                  </p:childTnLst>
                                </p:cTn>
                              </p:par>
                            </p:childTnLst>
                          </p:cTn>
                        </p:par>
                        <p:par>
                          <p:cTn id="26" fill="hold">
                            <p:stCondLst>
                              <p:cond delay="375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1" grpId="0" bldLvl="0" animBg="1"/>
      <p:bldP spid="11" grpId="0" bldLvl="0" animBg="1"/>
      <p:bldP spid="27"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00045" y="2191385"/>
            <a:ext cx="512127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在银行开立存款账户的持票人和未在银行开立存款账户的持票人，均应</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在银行汇票付款期内，向银行提示付款。</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473265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申请人或者收款人为单位的，银行不得为其签发现金银行汇票。</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575435"/>
            <a:ext cx="487299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申请签发银行汇票，申请人必须按要求填写“银行汇票申请书”。</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25171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9984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任务四  银行汇票结算</a:t>
            </a:r>
            <a:endParaRPr lang="zh-CN" altLang="en-US" sz="2000" b="1">
              <a:solidFill>
                <a:schemeClr val="accent4"/>
              </a:solidFill>
              <a:effectLst/>
            </a:endParaRPr>
          </a:p>
        </p:txBody>
      </p:sp>
      <p:sp>
        <p:nvSpPr>
          <p:cNvPr id="7" name="文本框 6"/>
          <p:cNvSpPr txBox="1"/>
          <p:nvPr/>
        </p:nvSpPr>
        <p:spPr>
          <a:xfrm>
            <a:off x="171450" y="3580765"/>
            <a:ext cx="1871980" cy="922020"/>
          </a:xfrm>
          <a:prstGeom prst="rect">
            <a:avLst/>
          </a:prstGeom>
          <a:noFill/>
        </p:spPr>
        <p:txBody>
          <a:bodyPr wrap="square" rtlCol="0">
            <a:spAutoFit/>
          </a:bodyPr>
          <a:p>
            <a:r>
              <a:rPr lang="zh-CN" altLang="en-US"/>
              <a:t>（六）银行汇票使用中须注意的内容</a:t>
            </a:r>
            <a:endParaRPr lang="zh-CN" altLang="en-US"/>
          </a:p>
        </p:txBody>
      </p:sp>
      <p:grpSp>
        <p:nvGrpSpPr>
          <p:cNvPr id="16" name="组合 15"/>
          <p:cNvGrpSpPr/>
          <p:nvPr/>
        </p:nvGrpSpPr>
        <p:grpSpPr>
          <a:xfrm rot="0">
            <a:off x="2226310" y="3858895"/>
            <a:ext cx="437515" cy="433705"/>
            <a:chOff x="5455" y="1924"/>
            <a:chExt cx="689" cy="683"/>
          </a:xfrm>
        </p:grpSpPr>
        <p:grpSp>
          <p:nvGrpSpPr>
            <p:cNvPr id="17" name="Group 27"/>
            <p:cNvGrpSpPr/>
            <p:nvPr/>
          </p:nvGrpSpPr>
          <p:grpSpPr>
            <a:xfrm rot="10800000">
              <a:off x="5455" y="1924"/>
              <a:ext cx="174" cy="683"/>
              <a:chOff x="4514393" y="1036303"/>
              <a:chExt cx="115214" cy="1487365"/>
            </a:xfrm>
          </p:grpSpPr>
          <p:cxnSp>
            <p:nvCxnSpPr>
              <p:cNvPr id="18"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05</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27"/>
          <p:cNvGrpSpPr/>
          <p:nvPr/>
        </p:nvGrpSpPr>
        <p:grpSpPr>
          <a:xfrm rot="0">
            <a:off x="2226945" y="3040380"/>
            <a:ext cx="436880" cy="433705"/>
            <a:chOff x="5368" y="3658"/>
            <a:chExt cx="688" cy="683"/>
          </a:xfrm>
        </p:grpSpPr>
        <p:grpSp>
          <p:nvGrpSpPr>
            <p:cNvPr id="30" name="Group 23"/>
            <p:cNvGrpSpPr/>
            <p:nvPr/>
          </p:nvGrpSpPr>
          <p:grpSpPr>
            <a:xfrm rot="10800000">
              <a:off x="5368" y="3658"/>
              <a:ext cx="174" cy="683"/>
              <a:chOff x="4514393" y="1036303"/>
              <a:chExt cx="115214" cy="1487365"/>
            </a:xfrm>
          </p:grpSpPr>
          <p:cxnSp>
            <p:nvCxnSpPr>
              <p:cNvPr id="36"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文本框 52"/>
          <p:cNvSpPr txBox="1"/>
          <p:nvPr/>
        </p:nvSpPr>
        <p:spPr>
          <a:xfrm>
            <a:off x="2900045" y="3040380"/>
            <a:ext cx="4939030" cy="460375"/>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银行汇票使用灵活、票随人到、兑现性强。银行汇票一律记名，现金银</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行汇票可以向银行挂失，转账银行汇票不予挂失。</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53"/>
          <p:cNvSpPr txBox="1"/>
          <p:nvPr/>
        </p:nvSpPr>
        <p:spPr>
          <a:xfrm>
            <a:off x="2900045" y="3897630"/>
            <a:ext cx="5667375" cy="275590"/>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银行汇票可以背书转让，但现金银行汇票不得背书转让。</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683260" y="977900"/>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商业汇票结算</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022407" y="97780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004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任务五  商业汇票结算</a:t>
            </a:r>
            <a:endParaRPr lang="zh-CN" altLang="en-US" sz="2000" b="1">
              <a:solidFill>
                <a:schemeClr val="accent4"/>
              </a:solidFill>
              <a:effectLst/>
            </a:endParaRPr>
          </a:p>
        </p:txBody>
      </p:sp>
      <p:sp>
        <p:nvSpPr>
          <p:cNvPr id="3" name="Rectangle 19"/>
          <p:cNvSpPr/>
          <p:nvPr/>
        </p:nvSpPr>
        <p:spPr>
          <a:xfrm>
            <a:off x="5172075" y="1938020"/>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一、商业汇票的概念</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5172075" y="2432685"/>
            <a:ext cx="3257550" cy="2030095"/>
          </a:xfrm>
          <a:prstGeom prst="rect">
            <a:avLst/>
          </a:prstGeom>
          <a:noFill/>
        </p:spPr>
        <p:txBody>
          <a:bodyPr wrap="square" rtlCol="0">
            <a:spAutoFit/>
          </a:bodyPr>
          <a:p>
            <a:r>
              <a:rPr lang="zh-CN" altLang="en-US"/>
              <a:t>电子商业汇票，是出票人依托人民银行电子商业汇票系统，以数据电文形式制作的，委托付款人在指定日期无条件支付确定的金额给收款人或者持票人的票据。电子商业汇票的付款人为承兑人。</a:t>
            </a:r>
            <a:endParaRPr lang="zh-CN" altLang="en-US"/>
          </a:p>
        </p:txBody>
      </p:sp>
      <p:pic>
        <p:nvPicPr>
          <p:cNvPr id="5" name="图片 4"/>
          <p:cNvPicPr>
            <a:picLocks noChangeAspect="1"/>
          </p:cNvPicPr>
          <p:nvPr/>
        </p:nvPicPr>
        <p:blipFill>
          <a:blip r:embed="rId1"/>
          <a:stretch>
            <a:fillRect/>
          </a:stretch>
        </p:blipFill>
        <p:spPr>
          <a:xfrm>
            <a:off x="87630" y="1938020"/>
            <a:ext cx="4752975" cy="30194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343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二、商业汇票的分类</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72522" y="134292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8490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任务五  商业汇票结算</a:t>
            </a:r>
            <a:endParaRPr lang="zh-CN" altLang="en-US" sz="2000" b="1">
              <a:solidFill>
                <a:schemeClr val="accent4"/>
              </a:solidFill>
              <a:effectLst/>
            </a:endParaRPr>
          </a:p>
        </p:txBody>
      </p:sp>
      <p:sp>
        <p:nvSpPr>
          <p:cNvPr id="5" name="文本框 4"/>
          <p:cNvSpPr txBox="1"/>
          <p:nvPr/>
        </p:nvSpPr>
        <p:spPr>
          <a:xfrm>
            <a:off x="3235325" y="763905"/>
            <a:ext cx="5491480" cy="4061460"/>
          </a:xfrm>
          <a:prstGeom prst="rect">
            <a:avLst/>
          </a:prstGeom>
          <a:noFill/>
        </p:spPr>
        <p:txBody>
          <a:bodyPr wrap="square" rtlCol="0" anchor="t">
            <a:spAutoFit/>
          </a:bodyPr>
          <a:p>
            <a:pPr>
              <a:lnSpc>
                <a:spcPct val="150000"/>
              </a:lnSpc>
            </a:pPr>
            <a:r>
              <a:rPr lang="zh-CN" altLang="en-US" b="1">
                <a:solidFill>
                  <a:schemeClr val="accent4"/>
                </a:solidFill>
                <a:effectLst/>
              </a:rPr>
              <a:t>（一）商业承兑汇票和银行承兑汇票</a:t>
            </a:r>
            <a:endParaRPr lang="zh-CN" altLang="en-US" b="1">
              <a:solidFill>
                <a:schemeClr val="accent4"/>
              </a:solidFill>
            </a:endParaRPr>
          </a:p>
          <a:p>
            <a:pPr>
              <a:lnSpc>
                <a:spcPct val="150000"/>
              </a:lnSpc>
            </a:pPr>
            <a:r>
              <a:rPr lang="zh-CN" altLang="en-US" sz="1400" u="sng">
                <a:solidFill>
                  <a:schemeClr val="tx1"/>
                </a:solidFill>
                <a:effectLst>
                  <a:outerShdw blurRad="38100" dist="19050" dir="2700000" algn="tl" rotWithShape="0">
                    <a:schemeClr val="dk1">
                      <a:alpha val="40000"/>
                    </a:schemeClr>
                  </a:outerShdw>
                </a:effectLst>
              </a:rPr>
              <a:t>承兑即承诺兑付</a:t>
            </a:r>
            <a:r>
              <a:rPr lang="zh-CN" altLang="en-US" sz="1400">
                <a:solidFill>
                  <a:schemeClr val="tx1"/>
                </a:solidFill>
                <a:effectLst>
                  <a:outerShdw blurRad="38100" dist="19050" dir="2700000" algn="tl" rotWithShape="0">
                    <a:schemeClr val="dk1">
                      <a:alpha val="40000"/>
                    </a:schemeClr>
                  </a:outerShdw>
                </a:effectLst>
              </a:rPr>
              <a:t>，是付款人在汇票上签章表示承诺将来在汇票到期时承担付款义务的一种行为。</a:t>
            </a:r>
            <a:endParaRPr lang="zh-CN" altLang="en-US" sz="1400">
              <a:solidFill>
                <a:schemeClr val="tx1"/>
              </a:solidFill>
              <a:effectLst>
                <a:outerShdw blurRad="38100" dist="19050" dir="2700000" algn="tl" rotWithShape="0">
                  <a:schemeClr val="dk1">
                    <a:alpha val="40000"/>
                  </a:schemeClr>
                </a:outerShdw>
              </a:effectLst>
            </a:endParaRPr>
          </a:p>
          <a:p>
            <a:pPr>
              <a:lnSpc>
                <a:spcPct val="150000"/>
              </a:lnSpc>
            </a:pPr>
            <a:r>
              <a:rPr lang="zh-CN" altLang="en-US" sz="1400" u="sng">
                <a:solidFill>
                  <a:schemeClr val="tx1"/>
                </a:solidFill>
                <a:effectLst>
                  <a:outerShdw blurRad="38100" dist="19050" dir="2700000" algn="tl" rotWithShape="0">
                    <a:schemeClr val="dk1">
                      <a:alpha val="40000"/>
                    </a:schemeClr>
                  </a:outerShdw>
                </a:effectLst>
              </a:rPr>
              <a:t>承兑人</a:t>
            </a:r>
            <a:r>
              <a:rPr lang="zh-CN" altLang="en-US" sz="1400">
                <a:solidFill>
                  <a:schemeClr val="tx1"/>
                </a:solidFill>
                <a:effectLst>
                  <a:outerShdw blurRad="38100" dist="19050" dir="2700000" algn="tl" rotWithShape="0">
                    <a:schemeClr val="dk1">
                      <a:alpha val="40000"/>
                    </a:schemeClr>
                  </a:outerShdw>
                </a:effectLst>
              </a:rPr>
              <a:t>是指在承兑汇票上承诺并记载汇票到期日支付汇票金额的付款人，也是汇票的主债务人。承兑人可以是付款人，也可以是付款人的开户银行。汇票一经承兑，承兑人即上升为汇票主债务人。应该承担汇票到期付款的责任和最终的追索责任。</a:t>
            </a:r>
            <a:endParaRPr lang="zh-CN" altLang="en-US" sz="1400">
              <a:solidFill>
                <a:schemeClr val="tx1"/>
              </a:solidFill>
              <a:effectLst>
                <a:outerShdw blurRad="38100" dist="19050" dir="2700000" algn="tl" rotWithShape="0">
                  <a:schemeClr val="dk1">
                    <a:alpha val="40000"/>
                  </a:schemeClr>
                </a:outerShdw>
              </a:effectLst>
            </a:endParaRPr>
          </a:p>
          <a:p>
            <a:pPr>
              <a:lnSpc>
                <a:spcPct val="150000"/>
              </a:lnSpc>
            </a:pPr>
            <a:r>
              <a:rPr lang="zh-CN" altLang="en-US" sz="1400" u="sng">
                <a:solidFill>
                  <a:schemeClr val="tx1"/>
                </a:solidFill>
                <a:effectLst>
                  <a:outerShdw blurRad="38100" dist="19050" dir="2700000" algn="tl" rotWithShape="0">
                    <a:schemeClr val="dk1">
                      <a:alpha val="40000"/>
                    </a:schemeClr>
                  </a:outerShdw>
                </a:effectLst>
              </a:rPr>
              <a:t>商业承兑汇票</a:t>
            </a:r>
            <a:r>
              <a:rPr lang="zh-CN" altLang="en-US" sz="1400">
                <a:solidFill>
                  <a:schemeClr val="tx1"/>
                </a:solidFill>
                <a:effectLst>
                  <a:outerShdw blurRad="38100" dist="19050" dir="2700000" algn="tl" rotWithShape="0">
                    <a:schemeClr val="dk1">
                      <a:alpha val="40000"/>
                    </a:schemeClr>
                  </a:outerShdw>
                </a:effectLst>
              </a:rPr>
              <a:t>是指由付款人签发并承兑，或由收款人签发交由付款人承兑的商业汇票。</a:t>
            </a:r>
            <a:endParaRPr lang="zh-CN" altLang="en-US" sz="1400">
              <a:solidFill>
                <a:schemeClr val="tx1"/>
              </a:solidFill>
              <a:effectLst>
                <a:outerShdw blurRad="38100" dist="19050" dir="2700000" algn="tl" rotWithShape="0">
                  <a:schemeClr val="dk1">
                    <a:alpha val="40000"/>
                  </a:schemeClr>
                </a:outerShdw>
              </a:effectLst>
            </a:endParaRPr>
          </a:p>
          <a:p>
            <a:pPr>
              <a:lnSpc>
                <a:spcPct val="150000"/>
              </a:lnSpc>
            </a:pPr>
            <a:r>
              <a:rPr lang="zh-CN" altLang="en-US" sz="1400" u="sng">
                <a:solidFill>
                  <a:schemeClr val="tx1"/>
                </a:solidFill>
                <a:effectLst>
                  <a:outerShdw blurRad="38100" dist="19050" dir="2700000" algn="tl" rotWithShape="0">
                    <a:schemeClr val="dk1">
                      <a:alpha val="40000"/>
                    </a:schemeClr>
                  </a:outerShdw>
                </a:effectLst>
              </a:rPr>
              <a:t>银行承兑汇票</a:t>
            </a:r>
            <a:r>
              <a:rPr lang="zh-CN" altLang="en-US" sz="1400">
                <a:solidFill>
                  <a:schemeClr val="tx1"/>
                </a:solidFill>
                <a:effectLst>
                  <a:outerShdw blurRad="38100" dist="19050" dir="2700000" algn="tl" rotWithShape="0">
                    <a:schemeClr val="dk1">
                      <a:alpha val="40000"/>
                    </a:schemeClr>
                  </a:outerShdw>
                </a:effectLst>
              </a:rPr>
              <a:t>是指由在承兑银行开立存款账户的存款人签发，付款人向其开户银行提出申请，由银行审查并同意承兑，保证在指定日期无条件支付确定的金额给收款人或持票人的商业汇票。</a:t>
            </a:r>
            <a:endParaRPr lang="zh-CN" altLang="en-US" sz="1400">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23" name="圆角矩形 19"/>
          <p:cNvSpPr>
            <a:spLocks noChangeArrowheads="1"/>
          </p:cNvSpPr>
          <p:nvPr/>
        </p:nvSpPr>
        <p:spPr bwMode="auto">
          <a:xfrm>
            <a:off x="3856990" y="867410"/>
            <a:ext cx="4447540" cy="170243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3856355" y="952500"/>
            <a:ext cx="4521835" cy="1575435"/>
          </a:xfrm>
          <a:prstGeom prst="rect">
            <a:avLst/>
          </a:prstGeom>
          <a:noFill/>
          <a:ln w="9525">
            <a:noFill/>
            <a:miter lim="800000"/>
          </a:ln>
        </p:spPr>
        <p:txBody>
          <a:bodyPr wrap="square" lIns="68568" tIns="34284" rIns="68568" bIns="34284">
            <a:spAutoFit/>
          </a:bodyPr>
          <a:lstStyle/>
          <a:p>
            <a:pPr defTabSz="685800" fontAlgn="auto">
              <a:lnSpc>
                <a:spcPct val="100000"/>
              </a:lnSpc>
            </a:pPr>
            <a:r>
              <a:rPr lang="zh-CN" altLang="en-US" sz="1400">
                <a:solidFill>
                  <a:schemeClr val="bg1"/>
                </a:solidFill>
                <a:ea typeface="微软雅黑" panose="020B0503020204020204" pitchFamily="34" charset="-122"/>
              </a:rPr>
              <a:t>电子商业汇票是指出票人依托电子商业汇票系统，以数据电文形式制作的，委托付款人在指定日期无条件支付确定金额给收款人或持票人的票据。</a:t>
            </a:r>
            <a:endParaRPr lang="zh-CN" altLang="en-US" sz="1400">
              <a:solidFill>
                <a:schemeClr val="bg1"/>
              </a:solidFill>
              <a:ea typeface="微软雅黑" panose="020B0503020204020204" pitchFamily="34" charset="-122"/>
            </a:endParaRPr>
          </a:p>
          <a:p>
            <a:pPr defTabSz="685800" fontAlgn="auto">
              <a:lnSpc>
                <a:spcPct val="100000"/>
              </a:lnSpc>
            </a:pPr>
            <a:r>
              <a:rPr lang="zh-CN" altLang="en-US" sz="1400">
                <a:solidFill>
                  <a:schemeClr val="bg1"/>
                </a:solidFill>
                <a:ea typeface="微软雅黑" panose="020B0503020204020204" pitchFamily="34" charset="-122"/>
              </a:rPr>
              <a:t>电子商业汇票又分电子商业承兑汇票和电子银行承兑汇票。电子银行承兑汇票由银行业金融机构、金融机构承兑。而电子商业承兑汇票由金融机构以外的法人或其他组织承兑。</a:t>
            </a:r>
            <a:endParaRPr lang="zh-CN" altLang="en-US" sz="14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3857625" y="3321685"/>
            <a:ext cx="4446905" cy="150368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4034790" y="3642995"/>
            <a:ext cx="4270375" cy="621030"/>
          </a:xfrm>
          <a:prstGeom prst="rect">
            <a:avLst/>
          </a:prstGeom>
          <a:noFill/>
          <a:ln w="9525">
            <a:noFill/>
            <a:miter lim="800000"/>
          </a:ln>
        </p:spPr>
        <p:txBody>
          <a:bodyPr wrap="square" lIns="68568" tIns="34284" rIns="68568" bIns="34284">
            <a:spAutoFit/>
          </a:bodyPr>
          <a:lstStyle/>
          <a:p>
            <a:pPr defTabSz="685800" fontAlgn="auto">
              <a:lnSpc>
                <a:spcPct val="100000"/>
              </a:lnSpc>
            </a:pPr>
            <a:r>
              <a:rPr lang="zh-CN" altLang="en-US" sz="1200">
                <a:solidFill>
                  <a:schemeClr val="bg1"/>
                </a:solidFill>
                <a:ea typeface="微软雅黑" panose="020B0503020204020204" pitchFamily="34" charset="-122"/>
              </a:rPr>
              <a:t>商业汇票按照是否计息，可以分为带息商业汇票和不带息商业汇票。带息商业汇票的到期值＝面值＋利息。不带息商业汇票的到期值＝面值。</a:t>
            </a:r>
            <a:endParaRPr lang="zh-CN" altLang="en-US" sz="12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336415" y="3116580"/>
            <a:ext cx="3580765" cy="381000"/>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a:t>（三） 带息商业汇票和不带息商业汇票</a:t>
            </a:r>
            <a:endParaRPr lang="zh-CN" altLang="en-US" sz="1400"/>
          </a:p>
        </p:txBody>
      </p:sp>
      <p:sp>
        <p:nvSpPr>
          <p:cNvPr id="11288" name="AutoShape 52"/>
          <p:cNvSpPr>
            <a:spLocks noChangeArrowheads="1"/>
          </p:cNvSpPr>
          <p:nvPr/>
        </p:nvSpPr>
        <p:spPr bwMode="auto">
          <a:xfrm>
            <a:off x="4142105" y="574675"/>
            <a:ext cx="3950335" cy="377825"/>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a:latin typeface="Calibri" panose="020F0502020204030204" pitchFamily="34" charset="0"/>
              </a:rPr>
              <a:t>（二）电子商业承兑汇票和电子银行承兑汇票</a:t>
            </a:r>
            <a:endParaRPr lang="zh-CN" altLang="en-US" sz="1400">
              <a:latin typeface="Calibri" panose="020F0502020204030204" pitchFamily="34" charset="0"/>
            </a:endParaRPr>
          </a:p>
        </p:txBody>
      </p:sp>
      <p:grpSp>
        <p:nvGrpSpPr>
          <p:cNvPr id="3" name="组合 2"/>
          <p:cNvGrpSpPr/>
          <p:nvPr/>
        </p:nvGrpSpPr>
        <p:grpSpPr>
          <a:xfrm>
            <a:off x="323215" y="1588770"/>
            <a:ext cx="3543935" cy="2757170"/>
            <a:chOff x="1281" y="2434"/>
            <a:chExt cx="5581" cy="4342"/>
          </a:xfrm>
        </p:grpSpPr>
        <p:sp>
          <p:nvSpPr>
            <p:cNvPr id="11282" name="Line 46"/>
            <p:cNvSpPr>
              <a:spLocks noChangeShapeType="1"/>
            </p:cNvSpPr>
            <p:nvPr/>
          </p:nvSpPr>
          <p:spPr bwMode="auto">
            <a:xfrm flipV="1">
              <a:off x="4735" y="2434"/>
              <a:ext cx="2127" cy="204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4735" y="4479"/>
              <a:ext cx="2127" cy="2297"/>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928" y="2984"/>
              <a:ext cx="2892" cy="2979"/>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1281" y="3444"/>
              <a:ext cx="1342" cy="2043"/>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38" name="TextBox 6"/>
            <p:cNvSpPr txBox="1">
              <a:spLocks noChangeArrowheads="1"/>
            </p:cNvSpPr>
            <p:nvPr/>
          </p:nvSpPr>
          <p:spPr bwMode="auto">
            <a:xfrm>
              <a:off x="2839" y="3444"/>
              <a:ext cx="1896" cy="1805"/>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b="1">
                  <a:solidFill>
                    <a:schemeClr val="bg1"/>
                  </a:solidFill>
                  <a:latin typeface="Calibri" panose="020F0502020204030204" pitchFamily="34" charset="0"/>
                  <a:ea typeface="微软雅黑" panose="020B0503020204020204" pitchFamily="34" charset="-122"/>
                </a:rPr>
                <a:t>二、商业汇票的分类</a:t>
              </a:r>
              <a:endParaRPr lang="zh-CN" altLang="zh-CN" b="1">
                <a:solidFill>
                  <a:schemeClr val="bg1"/>
                </a:solidFill>
                <a:latin typeface="Calibri" panose="020F0502020204030204" pitchFamily="34" charset="0"/>
                <a:ea typeface="微软雅黑" panose="020B0503020204020204" pitchFamily="34" charset="-122"/>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6809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任务五  商业汇票结算</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additive="base">
                                        <p:cTn id="7" dur="500" fill="hold"/>
                                        <p:tgtEl>
                                          <p:spTgt spid="13323"/>
                                        </p:tgtEl>
                                        <p:attrNameLst>
                                          <p:attrName>ppt_x</p:attrName>
                                        </p:attrNameLst>
                                      </p:cBhvr>
                                      <p:tavLst>
                                        <p:tav tm="0">
                                          <p:val>
                                            <p:strVal val="#ppt_x"/>
                                          </p:val>
                                        </p:tav>
                                        <p:tav tm="100000">
                                          <p:val>
                                            <p:strVal val="#ppt_x"/>
                                          </p:val>
                                        </p:tav>
                                      </p:tavLst>
                                    </p:anim>
                                    <p:anim calcmode="lin" valueType="num">
                                      <p:cBhvr additive="base">
                                        <p:cTn id="8" dur="500" fill="hold"/>
                                        <p:tgtEl>
                                          <p:spTgt spid="133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324"/>
                                        </p:tgtEl>
                                        <p:attrNameLst>
                                          <p:attrName>style.visibility</p:attrName>
                                        </p:attrNameLst>
                                      </p:cBhvr>
                                      <p:to>
                                        <p:strVal val="visible"/>
                                      </p:to>
                                    </p:set>
                                    <p:anim calcmode="lin" valueType="num">
                                      <p:cBhvr additive="base">
                                        <p:cTn id="11" dur="500" fill="hold"/>
                                        <p:tgtEl>
                                          <p:spTgt spid="13324"/>
                                        </p:tgtEl>
                                        <p:attrNameLst>
                                          <p:attrName>ppt_x</p:attrName>
                                        </p:attrNameLst>
                                      </p:cBhvr>
                                      <p:tavLst>
                                        <p:tav tm="0">
                                          <p:val>
                                            <p:strVal val="#ppt_x"/>
                                          </p:val>
                                        </p:tav>
                                        <p:tav tm="100000">
                                          <p:val>
                                            <p:strVal val="#ppt_x"/>
                                          </p:val>
                                        </p:tav>
                                      </p:tavLst>
                                    </p:anim>
                                    <p:anim calcmode="lin" valueType="num">
                                      <p:cBhvr additive="base">
                                        <p:cTn id="12" dur="500" fill="hold"/>
                                        <p:tgtEl>
                                          <p:spTgt spid="133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288"/>
                                        </p:tgtEl>
                                        <p:attrNameLst>
                                          <p:attrName>style.visibility</p:attrName>
                                        </p:attrNameLst>
                                      </p:cBhvr>
                                      <p:to>
                                        <p:strVal val="visible"/>
                                      </p:to>
                                    </p:set>
                                    <p:anim calcmode="lin" valueType="num">
                                      <p:cBhvr additive="base">
                                        <p:cTn id="15" dur="500" fill="hold"/>
                                        <p:tgtEl>
                                          <p:spTgt spid="11288"/>
                                        </p:tgtEl>
                                        <p:attrNameLst>
                                          <p:attrName>ppt_x</p:attrName>
                                        </p:attrNameLst>
                                      </p:cBhvr>
                                      <p:tavLst>
                                        <p:tav tm="0">
                                          <p:val>
                                            <p:strVal val="#ppt_x"/>
                                          </p:val>
                                        </p:tav>
                                        <p:tav tm="100000">
                                          <p:val>
                                            <p:strVal val="#ppt_x"/>
                                          </p:val>
                                        </p:tav>
                                      </p:tavLst>
                                    </p:anim>
                                    <p:anim calcmode="lin" valueType="num">
                                      <p:cBhvr additive="base">
                                        <p:cTn id="16" dur="500" fill="hold"/>
                                        <p:tgtEl>
                                          <p:spTgt spid="1128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86"/>
                                        </p:tgtEl>
                                        <p:attrNameLst>
                                          <p:attrName>style.visibility</p:attrName>
                                        </p:attrNameLst>
                                      </p:cBhvr>
                                      <p:to>
                                        <p:strVal val="visible"/>
                                      </p:to>
                                    </p:set>
                                    <p:anim calcmode="lin" valueType="num">
                                      <p:cBhvr additive="base">
                                        <p:cTn id="19" dur="500" fill="hold"/>
                                        <p:tgtEl>
                                          <p:spTgt spid="11286"/>
                                        </p:tgtEl>
                                        <p:attrNameLst>
                                          <p:attrName>ppt_x</p:attrName>
                                        </p:attrNameLst>
                                      </p:cBhvr>
                                      <p:tavLst>
                                        <p:tav tm="0">
                                          <p:val>
                                            <p:strVal val="#ppt_x"/>
                                          </p:val>
                                        </p:tav>
                                        <p:tav tm="100000">
                                          <p:val>
                                            <p:strVal val="#ppt_x"/>
                                          </p:val>
                                        </p:tav>
                                      </p:tavLst>
                                    </p:anim>
                                    <p:anim calcmode="lin" valueType="num">
                                      <p:cBhvr additive="base">
                                        <p:cTn id="20" dur="500" fill="hold"/>
                                        <p:tgtEl>
                                          <p:spTgt spid="1128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1" fill="hold" grpId="0" nodeType="afterEffect">
                                  <p:stCondLst>
                                    <p:cond delay="0"/>
                                  </p:stCondLst>
                                  <p:childTnLst>
                                    <p:set>
                                      <p:cBhvr>
                                        <p:cTn id="23" dur="1" fill="hold">
                                          <p:stCondLst>
                                            <p:cond delay="0"/>
                                          </p:stCondLst>
                                        </p:cTn>
                                        <p:tgtEl>
                                          <p:spTgt spid="13327"/>
                                        </p:tgtEl>
                                        <p:attrNameLst>
                                          <p:attrName>style.visibility</p:attrName>
                                        </p:attrNameLst>
                                      </p:cBhvr>
                                      <p:to>
                                        <p:strVal val="visible"/>
                                      </p:to>
                                    </p:set>
                                    <p:anim calcmode="lin" valueType="num">
                                      <p:cBhvr additive="base">
                                        <p:cTn id="24" dur="500" fill="hold"/>
                                        <p:tgtEl>
                                          <p:spTgt spid="13327"/>
                                        </p:tgtEl>
                                        <p:attrNameLst>
                                          <p:attrName>ppt_x</p:attrName>
                                        </p:attrNameLst>
                                      </p:cBhvr>
                                      <p:tavLst>
                                        <p:tav tm="0">
                                          <p:val>
                                            <p:strVal val="#ppt_x"/>
                                          </p:val>
                                        </p:tav>
                                        <p:tav tm="100000">
                                          <p:val>
                                            <p:strVal val="#ppt_x"/>
                                          </p:val>
                                        </p:tav>
                                      </p:tavLst>
                                    </p:anim>
                                    <p:anim calcmode="lin" valueType="num">
                                      <p:cBhvr additive="base">
                                        <p:cTn id="25" dur="500" fill="hold"/>
                                        <p:tgtEl>
                                          <p:spTgt spid="1332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328"/>
                                        </p:tgtEl>
                                        <p:attrNameLst>
                                          <p:attrName>style.visibility</p:attrName>
                                        </p:attrNameLst>
                                      </p:cBhvr>
                                      <p:to>
                                        <p:strVal val="visible"/>
                                      </p:to>
                                    </p:set>
                                    <p:anim calcmode="lin" valueType="num">
                                      <p:cBhvr additive="base">
                                        <p:cTn id="28" dur="500" fill="hold"/>
                                        <p:tgtEl>
                                          <p:spTgt spid="13328"/>
                                        </p:tgtEl>
                                        <p:attrNameLst>
                                          <p:attrName>ppt_x</p:attrName>
                                        </p:attrNameLst>
                                      </p:cBhvr>
                                      <p:tavLst>
                                        <p:tav tm="0">
                                          <p:val>
                                            <p:strVal val="#ppt_x"/>
                                          </p:val>
                                        </p:tav>
                                        <p:tav tm="100000">
                                          <p:val>
                                            <p:strVal val="#ppt_x"/>
                                          </p:val>
                                        </p:tav>
                                      </p:tavLst>
                                    </p:anim>
                                    <p:anim calcmode="lin" valueType="num">
                                      <p:cBhvr additive="base">
                                        <p:cTn id="2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bldLvl="0" animBg="1"/>
      <p:bldP spid="13324" grpId="0"/>
      <p:bldP spid="13327" grpId="0" bldLvl="0" animBg="1"/>
      <p:bldP spid="13328" grpId="0"/>
      <p:bldP spid="11286" grpId="0" bldLvl="0" animBg="1"/>
      <p:bldP spid="11288"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2867660" y="854710"/>
            <a:ext cx="5852160" cy="322580"/>
          </a:xfrm>
          <a:prstGeom prst="rect">
            <a:avLst/>
          </a:prstGeom>
          <a:noFill/>
        </p:spPr>
        <p:txBody>
          <a:bodyPr wrap="square" lIns="0" tIns="0" rIns="0" bIns="0" rtlCol="0">
            <a:spAutoFit/>
          </a:bodyPr>
          <a:lstStyle/>
          <a:p>
            <a:pPr algn="l">
              <a:lnSpc>
                <a:spcPct val="150000"/>
              </a:lnSpc>
            </a:pPr>
            <a:r>
              <a:rPr lang="zh-CN" altLang="en-US" sz="14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三、商业汇票结算的管理规定</a:t>
            </a:r>
            <a:endParaRPr lang="zh-CN" altLang="en-US" sz="14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274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任务五  商业汇票结算</a:t>
            </a:r>
            <a:endParaRPr lang="zh-CN" altLang="en-US" sz="2000" b="1">
              <a:solidFill>
                <a:schemeClr val="accent4"/>
              </a:solidFill>
              <a:effectLst/>
            </a:endParaRPr>
          </a:p>
        </p:txBody>
      </p:sp>
      <p:sp>
        <p:nvSpPr>
          <p:cNvPr id="28" name="文本框 27"/>
          <p:cNvSpPr txBox="1"/>
          <p:nvPr/>
        </p:nvSpPr>
        <p:spPr>
          <a:xfrm>
            <a:off x="2867660" y="1329055"/>
            <a:ext cx="5923915" cy="3169285"/>
          </a:xfrm>
          <a:prstGeom prst="rect">
            <a:avLst/>
          </a:prstGeom>
          <a:noFill/>
        </p:spPr>
        <p:txBody>
          <a:bodyPr wrap="square" rtlCol="0" anchor="t">
            <a:spAutoFit/>
          </a:bodyPr>
          <a:p>
            <a:pPr fontAlgn="auto">
              <a:lnSpc>
                <a:spcPct val="100000"/>
              </a:lnSpc>
            </a:pPr>
            <a:r>
              <a:rPr lang="zh-CN" altLang="en-US" sz="1600" b="1">
                <a:solidFill>
                  <a:schemeClr val="tx1"/>
                </a:solidFill>
                <a:effectLst>
                  <a:outerShdw blurRad="38100" dist="19050" dir="2700000" algn="tl" rotWithShape="0">
                    <a:schemeClr val="dk1">
                      <a:alpha val="40000"/>
                    </a:schemeClr>
                  </a:outerShdw>
                </a:effectLst>
              </a:rPr>
              <a:t>（四） 商业汇票记载的事项</a:t>
            </a:r>
            <a:endParaRPr lang="zh-CN" altLang="en-US" sz="1400"/>
          </a:p>
          <a:p>
            <a:pPr fontAlgn="auto">
              <a:lnSpc>
                <a:spcPct val="100000"/>
              </a:lnSpc>
            </a:pPr>
            <a:r>
              <a:rPr lang="zh-CN" altLang="en-US" sz="1400"/>
              <a:t>根据《支付结算办法》第二章第三节第七十八条的规定，签发商业汇票必须记载下列事项：表明“商业承兑汇票”或“银行承兑汇票”的字样；无条件支付的委托；确定的金额；付款人的名称；收款人的名称；出票日期；</a:t>
            </a:r>
            <a:endParaRPr lang="zh-CN" altLang="en-US" sz="1400"/>
          </a:p>
          <a:p>
            <a:pPr fontAlgn="auto">
              <a:lnSpc>
                <a:spcPct val="100000"/>
              </a:lnSpc>
            </a:pPr>
            <a:r>
              <a:rPr lang="zh-CN" altLang="en-US" sz="1400"/>
              <a:t>出票人签章。</a:t>
            </a:r>
            <a:endParaRPr lang="zh-CN" altLang="en-US" sz="1400"/>
          </a:p>
          <a:p>
            <a:pPr fontAlgn="auto">
              <a:lnSpc>
                <a:spcPct val="100000"/>
              </a:lnSpc>
            </a:pPr>
            <a:r>
              <a:rPr lang="zh-CN" altLang="en-US" sz="1400"/>
              <a:t>欠缺记载前款规定事项之一的，商业汇票无效。电子商业承兑汇票除了上述 7 个事项，增加了“出票人名称”，“票据到期日”两个必须记载事项。</a:t>
            </a:r>
            <a:endParaRPr lang="zh-CN" altLang="en-US" sz="1400"/>
          </a:p>
          <a:p>
            <a:pPr fontAlgn="auto">
              <a:lnSpc>
                <a:spcPct val="100000"/>
              </a:lnSpc>
            </a:pPr>
            <a:r>
              <a:rPr lang="zh-CN" altLang="en-US" sz="1600" b="1">
                <a:solidFill>
                  <a:schemeClr val="tx1"/>
                </a:solidFill>
                <a:effectLst>
                  <a:outerShdw blurRad="38100" dist="19050" dir="2700000" algn="tl" rotWithShape="0">
                    <a:schemeClr val="dk1">
                      <a:alpha val="40000"/>
                    </a:schemeClr>
                  </a:outerShdw>
                </a:effectLst>
              </a:rPr>
              <a:t>（五） 商业汇票办理和使用方法</a:t>
            </a:r>
            <a:endParaRPr lang="zh-CN" altLang="en-US" sz="1400"/>
          </a:p>
          <a:p>
            <a:pPr fontAlgn="auto">
              <a:lnSpc>
                <a:spcPct val="100000"/>
              </a:lnSpc>
            </a:pPr>
            <a:r>
              <a:rPr lang="zh-CN" altLang="en-US" sz="1400"/>
              <a:t>商业承兑汇票可以由付款人签发，也可以由收款人签发。银行承兑汇票应由在承兑银行开立存款账户的存款人签发。商业汇票可以在出票时向付款人提示承兑后使用，也可以在出票后先使用再向付款人提示承兑。商业汇票的提示付款期限，自汇票到期日起 10 日。商业承兑汇票的付款人开户银行收到通过委托收款寄来的商业承兑汇票，将商业承兑汇票留存，并及时通知付款人。</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Oval 3"/>
          <p:cNvSpPr/>
          <p:nvPr/>
        </p:nvSpPr>
        <p:spPr>
          <a:xfrm>
            <a:off x="3817620" y="3655695"/>
            <a:ext cx="896620" cy="89725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Oval 7"/>
          <p:cNvSpPr/>
          <p:nvPr/>
        </p:nvSpPr>
        <p:spPr>
          <a:xfrm>
            <a:off x="5029200" y="2070100"/>
            <a:ext cx="1003935" cy="100393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Oval 6"/>
          <p:cNvSpPr/>
          <p:nvPr/>
        </p:nvSpPr>
        <p:spPr>
          <a:xfrm>
            <a:off x="4359910" y="1709420"/>
            <a:ext cx="1003935" cy="1003935"/>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 name="Oval 5"/>
          <p:cNvSpPr/>
          <p:nvPr/>
        </p:nvSpPr>
        <p:spPr>
          <a:xfrm>
            <a:off x="3272155" y="1332230"/>
            <a:ext cx="1299845" cy="1331595"/>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Oval 8"/>
          <p:cNvSpPr/>
          <p:nvPr/>
        </p:nvSpPr>
        <p:spPr>
          <a:xfrm>
            <a:off x="4359910" y="2839720"/>
            <a:ext cx="1336040" cy="1336040"/>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Oval 4"/>
          <p:cNvSpPr/>
          <p:nvPr/>
        </p:nvSpPr>
        <p:spPr>
          <a:xfrm>
            <a:off x="2950210" y="2503170"/>
            <a:ext cx="1003935" cy="1003935"/>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 name="Oval 3"/>
          <p:cNvSpPr/>
          <p:nvPr/>
        </p:nvSpPr>
        <p:spPr>
          <a:xfrm>
            <a:off x="3199765" y="3421380"/>
            <a:ext cx="754380" cy="75438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TextBox 41"/>
          <p:cNvSpPr txBox="1"/>
          <p:nvPr/>
        </p:nvSpPr>
        <p:spPr>
          <a:xfrm>
            <a:off x="4714240" y="4243070"/>
            <a:ext cx="2407920" cy="280670"/>
          </a:xfrm>
          <a:prstGeom prst="rect">
            <a:avLst/>
          </a:prstGeom>
          <a:noFill/>
        </p:spPr>
        <p:txBody>
          <a:bodyPr wrap="square" lIns="60907" tIns="30455" rIns="60907" bIns="30455" rtlCol="0">
            <a:spAutoFit/>
          </a:bodyPr>
          <a:lstStyle/>
          <a:p>
            <a:pPr algn="l">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商业汇票可以背书转让或申请贴现。</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170"/>
          <p:cNvSpPr txBox="1"/>
          <p:nvPr/>
        </p:nvSpPr>
        <p:spPr>
          <a:xfrm>
            <a:off x="3849370" y="3814445"/>
            <a:ext cx="833120" cy="436245"/>
          </a:xfrm>
          <a:prstGeom prst="rect">
            <a:avLst/>
          </a:prstGeom>
          <a:noFill/>
        </p:spPr>
        <p:txBody>
          <a:bodyPr wrap="square" lIns="68561" tIns="34280" rIns="68561" bIns="34280" rtlCol="0">
            <a:spAutoFit/>
          </a:bodyPr>
          <a:lstStyle/>
          <a:p>
            <a:pPr algn="ctr">
              <a:lnSpc>
                <a:spcPct val="120000"/>
              </a:lnSpc>
            </a:pPr>
            <a:r>
              <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a:t>
            </a:r>
            <a:endPar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804545" y="2643505"/>
            <a:ext cx="2177415" cy="723265"/>
          </a:xfrm>
          <a:prstGeom prst="rect">
            <a:avLst/>
          </a:prstGeom>
          <a:noFill/>
        </p:spPr>
        <p:txBody>
          <a:bodyPr wrap="square" lIns="60907" tIns="30455" rIns="60907" bIns="30455" rtlCol="0">
            <a:spAutoFit/>
          </a:bodyPr>
          <a:lstStyle/>
          <a:p>
            <a:pPr algn="l">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定日付款或者出票后定期付款的商业汇票，持票人应当在汇票到期日前向付款人提示承兑。</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70"/>
          <p:cNvSpPr txBox="1"/>
          <p:nvPr/>
        </p:nvSpPr>
        <p:spPr>
          <a:xfrm>
            <a:off x="3141345" y="3506470"/>
            <a:ext cx="708025" cy="436245"/>
          </a:xfrm>
          <a:prstGeom prst="rect">
            <a:avLst/>
          </a:prstGeom>
          <a:noFill/>
        </p:spPr>
        <p:txBody>
          <a:bodyPr wrap="square" lIns="68561" tIns="34280" rIns="68561" bIns="34280" rtlCol="0">
            <a:spAutoFit/>
          </a:bodyPr>
          <a:lstStyle/>
          <a:p>
            <a:pPr algn="ctr">
              <a:lnSpc>
                <a:spcPct val="120000"/>
              </a:lnSpc>
            </a:pPr>
            <a:r>
              <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a:t>
            </a:r>
            <a:endPar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941705" y="1411605"/>
            <a:ext cx="2281555" cy="944245"/>
          </a:xfrm>
          <a:prstGeom prst="rect">
            <a:avLst/>
          </a:prstGeom>
          <a:noFill/>
        </p:spPr>
        <p:txBody>
          <a:bodyPr wrap="square" lIns="60907" tIns="30455" rIns="60907" bIns="30455" rtlCol="0">
            <a:spAutoFit/>
          </a:bodyPr>
          <a:lstStyle/>
          <a:p>
            <a:pPr algn="l">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在银行开立存款账户的法人以及其他组织之间，必须具有真实的交易关系或债权债务关系，才能使用商业汇票结算。</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70"/>
          <p:cNvSpPr txBox="1"/>
          <p:nvPr/>
        </p:nvSpPr>
        <p:spPr>
          <a:xfrm>
            <a:off x="3424555" y="1709420"/>
            <a:ext cx="995680" cy="436245"/>
          </a:xfrm>
          <a:prstGeom prst="rect">
            <a:avLst/>
          </a:prstGeom>
          <a:noFill/>
        </p:spPr>
        <p:txBody>
          <a:bodyPr wrap="square" lIns="68561" tIns="34280" rIns="68561" bIns="34280" rtlCol="0">
            <a:spAutoFit/>
          </a:bodyPr>
          <a:lstStyle/>
          <a:p>
            <a:pPr algn="ctr">
              <a:lnSpc>
                <a:spcPct val="120000"/>
              </a:lnSpc>
            </a:pPr>
            <a:r>
              <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endPar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5811520" y="3312795"/>
            <a:ext cx="2697480" cy="50165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持票单位遗失银行承兑汇票，应及时向承兑银行办理挂失注销手续。</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70"/>
          <p:cNvSpPr txBox="1"/>
          <p:nvPr/>
        </p:nvSpPr>
        <p:spPr>
          <a:xfrm>
            <a:off x="4572000" y="3330575"/>
            <a:ext cx="998855" cy="436245"/>
          </a:xfrm>
          <a:prstGeom prst="rect">
            <a:avLst/>
          </a:prstGeom>
          <a:noFill/>
        </p:spPr>
        <p:txBody>
          <a:bodyPr wrap="square" lIns="68561" tIns="34280" rIns="68561" bIns="34280" rtlCol="0">
            <a:spAutoFit/>
          </a:bodyPr>
          <a:lstStyle/>
          <a:p>
            <a:pPr algn="ctr">
              <a:lnSpc>
                <a:spcPct val="120000"/>
              </a:lnSpc>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6</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6033135" y="2119630"/>
            <a:ext cx="2254885" cy="944245"/>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申请使用银行承兑汇票，申请人必须要与银行签订一式三联的“银行承兑协议”，并向承兑银行支付手续费。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70"/>
          <p:cNvSpPr txBox="1"/>
          <p:nvPr/>
        </p:nvSpPr>
        <p:spPr>
          <a:xfrm>
            <a:off x="5150485" y="2280285"/>
            <a:ext cx="761365" cy="436245"/>
          </a:xfrm>
          <a:prstGeom prst="rect">
            <a:avLst/>
          </a:prstGeom>
          <a:noFill/>
        </p:spPr>
        <p:txBody>
          <a:bodyPr wrap="square" lIns="68561" tIns="34280" rIns="68561" bIns="34280" rtlCol="0">
            <a:spAutoFit/>
          </a:bodyPr>
          <a:lstStyle/>
          <a:p>
            <a:pPr algn="ctr">
              <a:lnSpc>
                <a:spcPct val="120000"/>
              </a:lnSpc>
            </a:pPr>
            <a:r>
              <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endPar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5271135" y="1160780"/>
            <a:ext cx="2842895" cy="723265"/>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商业承兑汇票的出票人应与付款人具有真实的委托付款关系，具有支付汇票金额的可靠资金来源。</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70"/>
          <p:cNvSpPr txBox="1"/>
          <p:nvPr/>
        </p:nvSpPr>
        <p:spPr>
          <a:xfrm>
            <a:off x="4572000" y="1919605"/>
            <a:ext cx="699135" cy="436245"/>
          </a:xfrm>
          <a:prstGeom prst="rect">
            <a:avLst/>
          </a:prstGeom>
          <a:noFill/>
        </p:spPr>
        <p:txBody>
          <a:bodyPr wrap="square" lIns="68561" tIns="34280" rIns="68561" bIns="34280" rtlCol="0">
            <a:spAutoFit/>
          </a:bodyPr>
          <a:lstStyle/>
          <a:p>
            <a:pPr algn="ctr">
              <a:lnSpc>
                <a:spcPct val="120000"/>
              </a:lnSpc>
            </a:pPr>
            <a:r>
              <a:rPr lang="en-US" altLang="zh-CN"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2</a:t>
            </a:r>
            <a:endParaRPr lang="en-US" altLang="zh-CN"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菱形 18"/>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0" name="文本框 19"/>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任务五  商业汇票结算</a:t>
            </a:r>
            <a:endParaRPr lang="zh-CN" altLang="en-US" sz="2000" b="1">
              <a:solidFill>
                <a:schemeClr val="accent4"/>
              </a:solidFill>
              <a:effectLst/>
            </a:endParaRPr>
          </a:p>
        </p:txBody>
      </p:sp>
      <p:sp>
        <p:nvSpPr>
          <p:cNvPr id="28" name="文本框 27"/>
          <p:cNvSpPr txBox="1"/>
          <p:nvPr/>
        </p:nvSpPr>
        <p:spPr>
          <a:xfrm>
            <a:off x="2981960" y="2744470"/>
            <a:ext cx="940435" cy="398780"/>
          </a:xfrm>
          <a:prstGeom prst="rect">
            <a:avLst/>
          </a:prstGeom>
          <a:noFill/>
        </p:spPr>
        <p:txBody>
          <a:bodyPr wrap="square" rtlCol="0" anchor="t">
            <a:spAutoFit/>
          </a:bodyPr>
          <a:p>
            <a:pPr algn="ctr"/>
            <a:r>
              <a:rPr lang="en-US" altLang="zh-CN" sz="2000" b="1">
                <a:latin typeface="微软雅黑" panose="020B0503020204020204" pitchFamily="34" charset="-122"/>
                <a:ea typeface="微软雅黑" panose="020B0503020204020204" pitchFamily="34" charset="-122"/>
              </a:rPr>
              <a:t>4</a:t>
            </a:r>
            <a:endParaRPr lang="en-US" altLang="zh-CN" sz="2000" b="1">
              <a:latin typeface="微软雅黑" panose="020B0503020204020204" pitchFamily="34" charset="-122"/>
              <a:ea typeface="微软雅黑" panose="020B0503020204020204" pitchFamily="34" charset="-122"/>
            </a:endParaRPr>
          </a:p>
        </p:txBody>
      </p:sp>
      <p:sp>
        <p:nvSpPr>
          <p:cNvPr id="32" name="TextBox 41"/>
          <p:cNvSpPr txBox="1"/>
          <p:nvPr/>
        </p:nvSpPr>
        <p:spPr>
          <a:xfrm>
            <a:off x="805180" y="3655695"/>
            <a:ext cx="2336165" cy="944245"/>
          </a:xfrm>
          <a:prstGeom prst="rect">
            <a:avLst/>
          </a:prstGeom>
          <a:noFill/>
        </p:spPr>
        <p:txBody>
          <a:bodyPr wrap="square" lIns="60907" tIns="30455" rIns="60907" bIns="30455" rtlCol="0">
            <a:spAutoFit/>
          </a:bodyPr>
          <a:p>
            <a:pPr algn="l">
              <a:lnSpc>
                <a:spcPct val="12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付款人承兑商业汇票，不得附有条件；承兑附有条件的，视为拒绝承兑。付款人拒绝承兑的，必须出具拒绝承兑的证明。</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nvSpPr>
        <p:spPr>
          <a:xfrm>
            <a:off x="560705" y="823595"/>
            <a:ext cx="3454400" cy="337185"/>
          </a:xfrm>
          <a:prstGeom prst="rect">
            <a:avLst/>
          </a:prstGeom>
          <a:noFill/>
        </p:spPr>
        <p:txBody>
          <a:bodyPr wrap="none" rtlCol="0" anchor="t">
            <a:spAutoFit/>
          </a:bodyPr>
          <a:p>
            <a:pPr algn="l"/>
            <a:r>
              <a:rPr lang="zh-CN" altLang="en-US" sz="1600" b="1"/>
              <a:t>（六）商业汇票使用中须注意的内容</a:t>
            </a:r>
            <a:endParaRPr lang="zh-CN" altLang="en-US" sz="1600" b="1"/>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anim calcmode="lin" valueType="num">
                                      <p:cBhvr>
                                        <p:cTn id="13" dur="500" fill="hold"/>
                                        <p:tgtEl>
                                          <p:spTgt spid="73"/>
                                        </p:tgtEl>
                                        <p:attrNameLst>
                                          <p:attrName>ppt_x</p:attrName>
                                        </p:attrNameLst>
                                      </p:cBhvr>
                                      <p:tavLst>
                                        <p:tav tm="0">
                                          <p:val>
                                            <p:strVal val="#ppt_x"/>
                                          </p:val>
                                        </p:tav>
                                        <p:tav tm="100000">
                                          <p:val>
                                            <p:strVal val="#ppt_x"/>
                                          </p:val>
                                        </p:tav>
                                      </p:tavLst>
                                    </p:anim>
                                    <p:anim calcmode="lin" valueType="num">
                                      <p:cBhvr>
                                        <p:cTn id="14" dur="5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strVal val="#ppt_x"/>
                                          </p:val>
                                        </p:tav>
                                        <p:tav tm="100000">
                                          <p:val>
                                            <p:strVal val="#ppt_x"/>
                                          </p:val>
                                        </p:tav>
                                      </p:tavLst>
                                    </p:anim>
                                    <p:anim calcmode="lin" valueType="num">
                                      <p:cBhvr>
                                        <p:cTn id="25" dur="500" fill="hold"/>
                                        <p:tgtEl>
                                          <p:spTgt spid="7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anim calcmode="lin" valueType="num">
                                      <p:cBhvr>
                                        <p:cTn id="35" dur="500" fill="hold"/>
                                        <p:tgtEl>
                                          <p:spTgt spid="79"/>
                                        </p:tgtEl>
                                        <p:attrNameLst>
                                          <p:attrName>ppt_x</p:attrName>
                                        </p:attrNameLst>
                                      </p:cBhvr>
                                      <p:tavLst>
                                        <p:tav tm="0">
                                          <p:val>
                                            <p:strVal val="#ppt_x"/>
                                          </p:val>
                                        </p:tav>
                                        <p:tav tm="100000">
                                          <p:val>
                                            <p:strVal val="#ppt_x"/>
                                          </p:val>
                                        </p:tav>
                                      </p:tavLst>
                                    </p:anim>
                                    <p:anim calcmode="lin" valueType="num">
                                      <p:cBhvr>
                                        <p:cTn id="36" dur="500" fill="hold"/>
                                        <p:tgtEl>
                                          <p:spTgt spid="7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anim calcmode="lin" valueType="num">
                                      <p:cBhvr>
                                        <p:cTn id="46" dur="500" fill="hold"/>
                                        <p:tgtEl>
                                          <p:spTgt spid="71"/>
                                        </p:tgtEl>
                                        <p:attrNameLst>
                                          <p:attrName>ppt_x</p:attrName>
                                        </p:attrNameLst>
                                      </p:cBhvr>
                                      <p:tavLst>
                                        <p:tav tm="0">
                                          <p:val>
                                            <p:strVal val="#ppt_x"/>
                                          </p:val>
                                        </p:tav>
                                        <p:tav tm="100000">
                                          <p:val>
                                            <p:strVal val="#ppt_x"/>
                                          </p:val>
                                        </p:tav>
                                      </p:tavLst>
                                    </p:anim>
                                    <p:anim calcmode="lin" valueType="num">
                                      <p:cBhvr>
                                        <p:cTn id="47" dur="500" fill="hold"/>
                                        <p:tgtEl>
                                          <p:spTgt spid="71"/>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anim calcmode="lin" valueType="num">
                                      <p:cBhvr>
                                        <p:cTn id="52" dur="500" fill="hold"/>
                                        <p:tgtEl>
                                          <p:spTgt spid="70"/>
                                        </p:tgtEl>
                                        <p:attrNameLst>
                                          <p:attrName>ppt_x</p:attrName>
                                        </p:attrNameLst>
                                      </p:cBhvr>
                                      <p:tavLst>
                                        <p:tav tm="0">
                                          <p:val>
                                            <p:strVal val="#ppt_x"/>
                                          </p:val>
                                        </p:tav>
                                        <p:tav tm="100000">
                                          <p:val>
                                            <p:strVal val="#ppt_x"/>
                                          </p:val>
                                        </p:tav>
                                      </p:tavLst>
                                    </p:anim>
                                    <p:anim calcmode="lin" valueType="num">
                                      <p:cBhvr>
                                        <p:cTn id="53" dur="500" fill="hold"/>
                                        <p:tgtEl>
                                          <p:spTgt spid="7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anim calcmode="lin" valueType="num">
                                      <p:cBhvr>
                                        <p:cTn id="57" dur="500" fill="hold"/>
                                        <p:tgtEl>
                                          <p:spTgt spid="69"/>
                                        </p:tgtEl>
                                        <p:attrNameLst>
                                          <p:attrName>ppt_x</p:attrName>
                                        </p:attrNameLst>
                                      </p:cBhvr>
                                      <p:tavLst>
                                        <p:tav tm="0">
                                          <p:val>
                                            <p:strVal val="#ppt_x"/>
                                          </p:val>
                                        </p:tav>
                                        <p:tav tm="100000">
                                          <p:val>
                                            <p:strVal val="#ppt_x"/>
                                          </p:val>
                                        </p:tav>
                                      </p:tavLst>
                                    </p:anim>
                                    <p:anim calcmode="lin" valueType="num">
                                      <p:cBhvr>
                                        <p:cTn id="58" dur="500" fill="hold"/>
                                        <p:tgtEl>
                                          <p:spTgt spid="6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7"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500"/>
                                        <p:tgtEl>
                                          <p:spTgt spid="68"/>
                                        </p:tgtEl>
                                      </p:cBhvr>
                                    </p:animEffect>
                                    <p:anim calcmode="lin" valueType="num">
                                      <p:cBhvr>
                                        <p:cTn id="63" dur="500" fill="hold"/>
                                        <p:tgtEl>
                                          <p:spTgt spid="68"/>
                                        </p:tgtEl>
                                        <p:attrNameLst>
                                          <p:attrName>ppt_x</p:attrName>
                                        </p:attrNameLst>
                                      </p:cBhvr>
                                      <p:tavLst>
                                        <p:tav tm="0">
                                          <p:val>
                                            <p:strVal val="#ppt_x"/>
                                          </p:val>
                                        </p:tav>
                                        <p:tav tm="100000">
                                          <p:val>
                                            <p:strVal val="#ppt_x"/>
                                          </p:val>
                                        </p:tav>
                                      </p:tavLst>
                                    </p:anim>
                                    <p:anim calcmode="lin" valueType="num">
                                      <p:cBhvr>
                                        <p:cTn id="64" dur="500" fill="hold"/>
                                        <p:tgtEl>
                                          <p:spTgt spid="6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anim calcmode="lin" valueType="num">
                                      <p:cBhvr>
                                        <p:cTn id="68" dur="500" fill="hold"/>
                                        <p:tgtEl>
                                          <p:spTgt spid="67"/>
                                        </p:tgtEl>
                                        <p:attrNameLst>
                                          <p:attrName>ppt_x</p:attrName>
                                        </p:attrNameLst>
                                      </p:cBhvr>
                                      <p:tavLst>
                                        <p:tav tm="0">
                                          <p:val>
                                            <p:strVal val="#ppt_x"/>
                                          </p:val>
                                        </p:tav>
                                        <p:tav tm="100000">
                                          <p:val>
                                            <p:strVal val="#ppt_x"/>
                                          </p:val>
                                        </p:tav>
                                      </p:tavLst>
                                    </p:anim>
                                    <p:anim calcmode="lin" valueType="num">
                                      <p:cBhvr>
                                        <p:cTn id="69" dur="500" fill="hold"/>
                                        <p:tgtEl>
                                          <p:spTgt spid="6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anim calcmode="lin" valueType="num">
                                      <p:cBhvr>
                                        <p:cTn id="73" dur="500" fill="hold"/>
                                        <p:tgtEl>
                                          <p:spTgt spid="32"/>
                                        </p:tgtEl>
                                        <p:attrNameLst>
                                          <p:attrName>ppt_x</p:attrName>
                                        </p:attrNameLst>
                                      </p:cBhvr>
                                      <p:tavLst>
                                        <p:tav tm="0">
                                          <p:val>
                                            <p:strVal val="#ppt_x"/>
                                          </p:val>
                                        </p:tav>
                                        <p:tav tm="100000">
                                          <p:val>
                                            <p:strVal val="#ppt_x"/>
                                          </p:val>
                                        </p:tav>
                                      </p:tavLst>
                                    </p:anim>
                                    <p:anim calcmode="lin" valueType="num">
                                      <p:cBhvr>
                                        <p:cTn id="74"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P spid="3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66" y="1112496"/>
            <a:ext cx="3850755" cy="972837"/>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536440" y="1179830"/>
            <a:ext cx="3616325" cy="9055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汇兑是汇款人（付款单位）委托银行将其款项支付给收款人的一种结算方式，即俗称的“汇款”。</a:t>
            </a:r>
            <a:endParaRPr lang="zh-CN" altLang="en-US" sz="1400">
              <a:solidFill>
                <a:schemeClr val="bg1"/>
              </a:solidFill>
              <a:ea typeface="微软雅黑" panose="020B0503020204020204" pitchFamily="34" charset="-122"/>
            </a:endParaRPr>
          </a:p>
        </p:txBody>
      </p:sp>
      <p:sp>
        <p:nvSpPr>
          <p:cNvPr id="13325" name="圆角矩形 19"/>
          <p:cNvSpPr>
            <a:spLocks noChangeArrowheads="1"/>
          </p:cNvSpPr>
          <p:nvPr/>
        </p:nvSpPr>
        <p:spPr bwMode="auto">
          <a:xfrm>
            <a:off x="4473591" y="3623820"/>
            <a:ext cx="3850755" cy="974424"/>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6" name="TextBox 6"/>
          <p:cNvSpPr txBox="1">
            <a:spLocks noChangeArrowheads="1"/>
          </p:cNvSpPr>
          <p:nvPr/>
        </p:nvSpPr>
        <p:spPr bwMode="auto">
          <a:xfrm>
            <a:off x="4930775" y="2639060"/>
            <a:ext cx="3096895" cy="3467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参与货币资金计划定额管理的权利</a:t>
            </a:r>
            <a:endParaRPr lang="zh-CN" altLang="en-US" sz="1400">
              <a:solidFill>
                <a:schemeClr val="bg1"/>
              </a:solidFill>
              <a:ea typeface="微软雅黑" panose="020B0503020204020204" pitchFamily="34" charset="-122"/>
            </a:endParaRPr>
          </a:p>
        </p:txBody>
      </p:sp>
      <p:sp>
        <p:nvSpPr>
          <p:cNvPr id="13328" name="TextBox 6"/>
          <p:cNvSpPr txBox="1">
            <a:spLocks noChangeArrowheads="1"/>
          </p:cNvSpPr>
          <p:nvPr/>
        </p:nvSpPr>
        <p:spPr bwMode="auto">
          <a:xfrm>
            <a:off x="4867910" y="3798570"/>
            <a:ext cx="3221990" cy="6261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汇兑按照划转款项的方法以及传递方式的不同，可以分为信汇和电汇两种。</a:t>
            </a:r>
            <a:endParaRPr lang="zh-CN" altLang="en-US" sz="14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645016" y="3382603"/>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defTabSz="685800">
              <a:defRPr/>
            </a:pPr>
            <a:endParaRPr lang="zh-CN" altLang="en-US" sz="1400"/>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defTabSz="685800"/>
            <a:endParaRPr lang="zh-CN" altLang="en-US" sz="1400">
              <a:latin typeface="Calibri" panose="020F0502020204030204" pitchFamily="34" charset="0"/>
            </a:endParaRPr>
          </a:p>
        </p:txBody>
      </p:sp>
      <p:sp>
        <p:nvSpPr>
          <p:cNvPr id="13338" name="TextBox 6"/>
          <p:cNvSpPr txBox="1">
            <a:spLocks noChangeArrowheads="1"/>
          </p:cNvSpPr>
          <p:nvPr/>
        </p:nvSpPr>
        <p:spPr bwMode="auto">
          <a:xfrm>
            <a:off x="1734185" y="2378710"/>
            <a:ext cx="1203960" cy="426720"/>
          </a:xfrm>
          <a:prstGeom prst="rect">
            <a:avLst/>
          </a:prstGeom>
          <a:noFill/>
          <a:ln w="9525">
            <a:noFill/>
            <a:miter lim="800000"/>
          </a:ln>
        </p:spPr>
        <p:txBody>
          <a:bodyPr wrap="square" lIns="68568" tIns="34284" rIns="68568" bIns="34284">
            <a:spAutoFit/>
          </a:bodyPr>
          <a:lstStyle/>
          <a:p>
            <a:pPr defTabSz="685800">
              <a:lnSpc>
                <a:spcPct val="130000"/>
              </a:lnSpc>
            </a:pPr>
            <a:r>
              <a:rPr b="1">
                <a:solidFill>
                  <a:schemeClr val="bg1"/>
                </a:solidFill>
                <a:latin typeface="Calibri" panose="020F0502020204030204" pitchFamily="34" charset="0"/>
                <a:ea typeface="微软雅黑" panose="020B0503020204020204" pitchFamily="34" charset="-122"/>
              </a:rPr>
              <a:t>汇兑结算</a:t>
            </a:r>
            <a:endParaRPr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8142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任务六  汇兑结算</a:t>
            </a:r>
            <a:endParaRPr lang="zh-CN" altLang="en-US" sz="2000" b="1">
              <a:solidFill>
                <a:schemeClr val="accent4"/>
              </a:solidFill>
              <a:effectLst/>
            </a:endParaRPr>
          </a:p>
        </p:txBody>
      </p:sp>
      <p:sp>
        <p:nvSpPr>
          <p:cNvPr id="2" name="文本框 1"/>
          <p:cNvSpPr txBox="1"/>
          <p:nvPr/>
        </p:nvSpPr>
        <p:spPr>
          <a:xfrm>
            <a:off x="5327650" y="854075"/>
            <a:ext cx="2185670" cy="368300"/>
          </a:xfrm>
          <a:prstGeom prst="rect">
            <a:avLst/>
          </a:prstGeom>
          <a:noFill/>
        </p:spPr>
        <p:txBody>
          <a:bodyPr wrap="square" rtlCol="0">
            <a:spAutoFit/>
          </a:bodyPr>
          <a:p>
            <a:r>
              <a:rPr lang="zh-CN" altLang="en-US"/>
              <a:t>一、汇兑的概念</a:t>
            </a:r>
            <a:endParaRPr lang="zh-CN" altLang="en-US"/>
          </a:p>
        </p:txBody>
      </p:sp>
      <p:sp>
        <p:nvSpPr>
          <p:cNvPr id="3" name="文本框 2"/>
          <p:cNvSpPr txBox="1"/>
          <p:nvPr/>
        </p:nvSpPr>
        <p:spPr>
          <a:xfrm>
            <a:off x="5386070" y="3395345"/>
            <a:ext cx="2185670" cy="368300"/>
          </a:xfrm>
          <a:prstGeom prst="rect">
            <a:avLst/>
          </a:prstGeom>
          <a:noFill/>
        </p:spPr>
        <p:txBody>
          <a:bodyPr wrap="square" rtlCol="0">
            <a:spAutoFit/>
          </a:bodyPr>
          <a:p>
            <a:r>
              <a:rPr lang="zh-CN" altLang="en-US"/>
              <a:t>二、汇兑的种类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1288"/>
                                        </p:tgtEl>
                                        <p:attrNameLst>
                                          <p:attrName>style.visibility</p:attrName>
                                        </p:attrNameLst>
                                      </p:cBhvr>
                                      <p:to>
                                        <p:strVal val="visible"/>
                                      </p:to>
                                    </p:set>
                                    <p:anim calcmode="lin" valueType="num">
                                      <p:cBhvr additive="base">
                                        <p:cTn id="35" dur="500" fill="hold"/>
                                        <p:tgtEl>
                                          <p:spTgt spid="11288"/>
                                        </p:tgtEl>
                                        <p:attrNameLst>
                                          <p:attrName>ppt_x</p:attrName>
                                        </p:attrNameLst>
                                      </p:cBhvr>
                                      <p:tavLst>
                                        <p:tav tm="0">
                                          <p:val>
                                            <p:strVal val="#ppt_x"/>
                                          </p:val>
                                        </p:tav>
                                        <p:tav tm="100000">
                                          <p:val>
                                            <p:strVal val="#ppt_x"/>
                                          </p:val>
                                        </p:tav>
                                      </p:tavLst>
                                    </p:anim>
                                    <p:anim calcmode="lin" valueType="num">
                                      <p:cBhvr additive="base">
                                        <p:cTn id="36" dur="500" fill="hold"/>
                                        <p:tgtEl>
                                          <p:spTgt spid="11288"/>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3325"/>
                                        </p:tgtEl>
                                        <p:attrNameLst>
                                          <p:attrName>style.visibility</p:attrName>
                                        </p:attrNameLst>
                                      </p:cBhvr>
                                      <p:to>
                                        <p:strVal val="visible"/>
                                      </p:to>
                                    </p:set>
                                    <p:anim calcmode="lin" valueType="num">
                                      <p:cBhvr additive="base">
                                        <p:cTn id="40" dur="500" fill="hold"/>
                                        <p:tgtEl>
                                          <p:spTgt spid="13325"/>
                                        </p:tgtEl>
                                        <p:attrNameLst>
                                          <p:attrName>ppt_x</p:attrName>
                                        </p:attrNameLst>
                                      </p:cBhvr>
                                      <p:tavLst>
                                        <p:tav tm="0">
                                          <p:val>
                                            <p:strVal val="#ppt_x"/>
                                          </p:val>
                                        </p:tav>
                                        <p:tav tm="100000">
                                          <p:val>
                                            <p:strVal val="#ppt_x"/>
                                          </p:val>
                                        </p:tav>
                                      </p:tavLst>
                                    </p:anim>
                                    <p:anim calcmode="lin" valueType="num">
                                      <p:cBhvr additive="base">
                                        <p:cTn id="41" dur="500" fill="hold"/>
                                        <p:tgtEl>
                                          <p:spTgt spid="1332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13326"/>
                                        </p:tgtEl>
                                        <p:attrNameLst>
                                          <p:attrName>style.visibility</p:attrName>
                                        </p:attrNameLst>
                                      </p:cBhvr>
                                      <p:to>
                                        <p:strVal val="visible"/>
                                      </p:to>
                                    </p:set>
                                    <p:anim calcmode="lin" valueType="num">
                                      <p:cBhvr additive="base">
                                        <p:cTn id="44" dur="500" fill="hold"/>
                                        <p:tgtEl>
                                          <p:spTgt spid="13326"/>
                                        </p:tgtEl>
                                        <p:attrNameLst>
                                          <p:attrName>ppt_x</p:attrName>
                                        </p:attrNameLst>
                                      </p:cBhvr>
                                      <p:tavLst>
                                        <p:tav tm="0">
                                          <p:val>
                                            <p:strVal val="#ppt_x"/>
                                          </p:val>
                                        </p:tav>
                                        <p:tav tm="100000">
                                          <p:val>
                                            <p:strVal val="#ppt_x"/>
                                          </p:val>
                                        </p:tav>
                                      </p:tavLst>
                                    </p:anim>
                                    <p:anim calcmode="lin" valueType="num">
                                      <p:cBhvr additive="base">
                                        <p:cTn id="45" dur="500" fill="hold"/>
                                        <p:tgtEl>
                                          <p:spTgt spid="1332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11286"/>
                                        </p:tgtEl>
                                        <p:attrNameLst>
                                          <p:attrName>style.visibility</p:attrName>
                                        </p:attrNameLst>
                                      </p:cBhvr>
                                      <p:to>
                                        <p:strVal val="visible"/>
                                      </p:to>
                                    </p:set>
                                    <p:anim calcmode="lin" valueType="num">
                                      <p:cBhvr additive="base">
                                        <p:cTn id="48" dur="500" fill="hold"/>
                                        <p:tgtEl>
                                          <p:spTgt spid="11286"/>
                                        </p:tgtEl>
                                        <p:attrNameLst>
                                          <p:attrName>ppt_x</p:attrName>
                                        </p:attrNameLst>
                                      </p:cBhvr>
                                      <p:tavLst>
                                        <p:tav tm="0">
                                          <p:val>
                                            <p:strVal val="#ppt_x"/>
                                          </p:val>
                                        </p:tav>
                                        <p:tav tm="100000">
                                          <p:val>
                                            <p:strVal val="#ppt_x"/>
                                          </p:val>
                                        </p:tav>
                                      </p:tavLst>
                                    </p:anim>
                                    <p:anim calcmode="lin" valueType="num">
                                      <p:cBhvr additive="base">
                                        <p:cTn id="49" dur="500" fill="hold"/>
                                        <p:tgtEl>
                                          <p:spTgt spid="11286"/>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13328"/>
                                        </p:tgtEl>
                                        <p:attrNameLst>
                                          <p:attrName>style.visibility</p:attrName>
                                        </p:attrNameLst>
                                      </p:cBhvr>
                                      <p:to>
                                        <p:strVal val="visible"/>
                                      </p:to>
                                    </p:set>
                                    <p:anim calcmode="lin" valueType="num">
                                      <p:cBhvr additive="base">
                                        <p:cTn id="52" dur="500" fill="hold"/>
                                        <p:tgtEl>
                                          <p:spTgt spid="13328"/>
                                        </p:tgtEl>
                                        <p:attrNameLst>
                                          <p:attrName>ppt_x</p:attrName>
                                        </p:attrNameLst>
                                      </p:cBhvr>
                                      <p:tavLst>
                                        <p:tav tm="0">
                                          <p:val>
                                            <p:strVal val="#ppt_x"/>
                                          </p:val>
                                        </p:tav>
                                        <p:tav tm="100000">
                                          <p:val>
                                            <p:strVal val="#ppt_x"/>
                                          </p:val>
                                        </p:tav>
                                      </p:tavLst>
                                    </p:anim>
                                    <p:anim calcmode="lin" valueType="num">
                                      <p:cBhvr additive="base">
                                        <p:cTn id="53"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5" grpId="0" bldLvl="0" animBg="1"/>
      <p:bldP spid="13326" grpId="0"/>
      <p:bldP spid="13328" grpId="0"/>
      <p:bldP spid="11286" grpId="0" bldLvl="0" animBg="1"/>
      <p:bldP spid="11288" grpId="0" bldLvl="0" animBg="1"/>
      <p:bldP spid="13338"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Shape 514"/>
          <p:cNvSpPr/>
          <p:nvPr/>
        </p:nvSpPr>
        <p:spPr>
          <a:xfrm>
            <a:off x="6988524" y="1704528"/>
            <a:ext cx="1268197" cy="2086824"/>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3812720" y="3618420"/>
            <a:ext cx="1210312"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5023035" y="3618420"/>
            <a:ext cx="1970167"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1781744" y="1704529"/>
            <a:ext cx="1563219" cy="1043413"/>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3340286" y="1704528"/>
            <a:ext cx="1820978"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5156588" y="1704528"/>
            <a:ext cx="1836612"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1782258" y="2747942"/>
            <a:ext cx="165467" cy="2408692"/>
          </a:xfrm>
          <a:prstGeom prst="rect">
            <a:avLst/>
          </a:prstGeom>
          <a:solidFill>
            <a:schemeClr val="accent3"/>
          </a:solidFill>
          <a:ln w="12700">
            <a:noFill/>
            <a:miter lim="400000"/>
          </a:ln>
        </p:spPr>
        <p:txBody>
          <a:bodyPr lIns="0" tIns="0" rIns="0" bIns="0" anchor="ctr"/>
          <a:lstStyle/>
          <a:p>
            <a:pPr lvl="0">
              <a:defRPr sz="3200"/>
            </a:pPr>
            <a:endParaRPr sz="2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58"/>
          <p:cNvGrpSpPr/>
          <p:nvPr/>
        </p:nvGrpSpPr>
        <p:grpSpPr>
          <a:xfrm>
            <a:off x="5519420" y="3364677"/>
            <a:ext cx="3286760" cy="1673860"/>
            <a:chOff x="14702944" y="4114800"/>
            <a:chExt cx="6612866" cy="4452258"/>
          </a:xfrm>
        </p:grpSpPr>
        <p:sp>
          <p:nvSpPr>
            <p:cNvPr id="28" name="Shape 526"/>
            <p:cNvSpPr/>
            <p:nvPr/>
          </p:nvSpPr>
          <p:spPr>
            <a:xfrm>
              <a:off x="14702944" y="5420413"/>
              <a:ext cx="6612866" cy="3146645"/>
            </a:xfrm>
            <a:prstGeom prst="rect">
              <a:avLst/>
            </a:prstGeom>
            <a:ln w="12700">
              <a:miter lim="400000"/>
            </a:ln>
          </p:spPr>
          <p:txBody>
            <a:bodyPr wrap="square" lIns="0" tIns="0" rIns="0" bIns="0">
              <a:spAutoFit/>
            </a:bodyPr>
            <a:lstStyle/>
            <a:p>
              <a:pPr lvl="0" algn="l">
                <a:lnSpc>
                  <a:spcPct val="110000"/>
                </a:lnSpc>
                <a:defRPr sz="1800"/>
              </a:pPr>
              <a:r>
                <a:rPr sz="1400" b="1"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汇兑结算中须注意的内容</a:t>
              </a:r>
              <a:r>
                <a:rPr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汇兑结算属于汇款单位向收款单位主动付款的一种结算方式，同城和异地均可使用。使用汇兑结算方式，汇款人必须按要求填写“信（电）汇凭证”，并向银行支付汇兑手续费。</a:t>
              </a:r>
              <a:endParaRPr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37" name="Shape 534"/>
            <p:cNvSpPr/>
            <p:nvPr/>
          </p:nvSpPr>
          <p:spPr>
            <a:xfrm>
              <a:off x="18034263" y="4114800"/>
              <a:ext cx="1252279" cy="1252286"/>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5</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Shape 543"/>
          <p:cNvSpPr/>
          <p:nvPr/>
        </p:nvSpPr>
        <p:spPr>
          <a:xfrm>
            <a:off x="2332990" y="1577340"/>
            <a:ext cx="461010" cy="4705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2</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Shape 530"/>
          <p:cNvSpPr/>
          <p:nvPr/>
        </p:nvSpPr>
        <p:spPr>
          <a:xfrm>
            <a:off x="36830" y="3755390"/>
            <a:ext cx="1598930" cy="1283335"/>
          </a:xfrm>
          <a:prstGeom prst="rect">
            <a:avLst/>
          </a:prstGeom>
          <a:ln w="12700">
            <a:miter lim="400000"/>
          </a:ln>
        </p:spPr>
        <p:txBody>
          <a:bodyPr wrap="square" lIns="0" tIns="0" rIns="0" bIns="0">
            <a:spAutoFit/>
          </a:bodyPr>
          <a:lstStyle/>
          <a:p>
            <a:pPr lvl="0" algn="l">
              <a:lnSpc>
                <a:spcPct val="110000"/>
              </a:lnSpc>
              <a:defRPr sz="1800"/>
            </a:pPr>
            <a:r>
              <a:rPr lang="zh-CN" sz="1400" b="1"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rPr>
              <a:t>适用范围和适用对象</a:t>
            </a:r>
            <a:r>
              <a:rPr lang="zh-CN" sz="1200"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rPr>
              <a:t>汇兑结算方式划拨款项简便、灵活，单位和个人在同城或异地的各种款项的结算，均可使用汇兑结算方式。</a:t>
            </a:r>
            <a:endParaRPr lang="zh-CN" sz="1200"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50" name="Shape 547"/>
          <p:cNvSpPr/>
          <p:nvPr/>
        </p:nvSpPr>
        <p:spPr>
          <a:xfrm>
            <a:off x="1635125" y="3755390"/>
            <a:ext cx="461010" cy="4705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1</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6861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任务六  汇兑结算</a:t>
            </a:r>
            <a:endParaRPr lang="zh-CN" altLang="en-US" sz="2000" b="1">
              <a:solidFill>
                <a:schemeClr val="accent4"/>
              </a:solidFill>
              <a:effectLst/>
            </a:endParaRPr>
          </a:p>
        </p:txBody>
      </p:sp>
      <p:grpSp>
        <p:nvGrpSpPr>
          <p:cNvPr id="33" name="组合 60"/>
          <p:cNvGrpSpPr/>
          <p:nvPr/>
        </p:nvGrpSpPr>
        <p:grpSpPr>
          <a:xfrm>
            <a:off x="3588550" y="1511263"/>
            <a:ext cx="2557145" cy="1922780"/>
            <a:chOff x="10097843" y="9245600"/>
            <a:chExt cx="6945325" cy="5114360"/>
          </a:xfrm>
        </p:grpSpPr>
        <p:sp>
          <p:nvSpPr>
            <p:cNvPr id="36" name="Shape 527"/>
            <p:cNvSpPr/>
            <p:nvPr/>
          </p:nvSpPr>
          <p:spPr>
            <a:xfrm>
              <a:off x="10097843" y="10497166"/>
              <a:ext cx="6945325" cy="3862794"/>
            </a:xfrm>
            <a:prstGeom prst="rect">
              <a:avLst/>
            </a:prstGeom>
            <a:ln w="12700">
              <a:miter lim="400000"/>
            </a:ln>
          </p:spPr>
          <p:txBody>
            <a:bodyPr wrap="square" lIns="0" tIns="0" rIns="0" bIns="0">
              <a:spAutoFit/>
            </a:bodyPr>
            <a:p>
              <a:pPr lvl="0" algn="l">
                <a:lnSpc>
                  <a:spcPct val="110000"/>
                </a:lnSpc>
                <a:defRPr sz="1800"/>
              </a:pPr>
              <a:r>
                <a:rPr lang="zh-CN" sz="1400" b="1"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汇兑凭证记载的事项</a:t>
              </a:r>
              <a:r>
                <a:rPr lang="zh-CN" sz="12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必须记载下列事项：表明“信汇”或“电汇”的字样；无条件支付的委托；确定的金额；收款人名称；汇款人名称；汇入地点、汇入行名称；汇出地点、汇出行名称；委托日期；汇款人签章。</a:t>
              </a:r>
              <a:endParaRPr lang="zh-CN" sz="12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12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42" name="Shape 540"/>
            <p:cNvSpPr/>
            <p:nvPr/>
          </p:nvSpPr>
          <p:spPr>
            <a:xfrm>
              <a:off x="13068563" y="9245600"/>
              <a:ext cx="1252279" cy="1252279"/>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3</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55"/>
          <p:cNvGrpSpPr/>
          <p:nvPr/>
        </p:nvGrpSpPr>
        <p:grpSpPr>
          <a:xfrm>
            <a:off x="6647587" y="454477"/>
            <a:ext cx="2482850" cy="1720581"/>
            <a:chOff x="2373482" y="4424972"/>
            <a:chExt cx="6743536" cy="4576526"/>
          </a:xfrm>
        </p:grpSpPr>
        <p:sp>
          <p:nvSpPr>
            <p:cNvPr id="53" name="Shape 530"/>
            <p:cNvSpPr/>
            <p:nvPr/>
          </p:nvSpPr>
          <p:spPr>
            <a:xfrm>
              <a:off x="2373482" y="4424972"/>
              <a:ext cx="6743536" cy="3323990"/>
            </a:xfrm>
            <a:prstGeom prst="rect">
              <a:avLst/>
            </a:prstGeom>
            <a:ln w="12700">
              <a:miter lim="400000"/>
            </a:ln>
          </p:spPr>
          <p:txBody>
            <a:bodyPr wrap="square" lIns="0" tIns="0" rIns="0" bIns="0">
              <a:spAutoFit/>
            </a:bodyPr>
            <a:p>
              <a:pPr lvl="0" algn="l">
                <a:lnSpc>
                  <a:spcPct val="110000"/>
                </a:lnSpc>
                <a:defRPr sz="1800"/>
              </a:pPr>
              <a:r>
                <a:rPr sz="1400" b="1"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汇兑的办理和使用方法</a:t>
              </a:r>
              <a:r>
                <a:rPr sz="12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汇款人委托银行办理汇兑，首先应根据业务需要，选择使用信汇或电汇方式，然后填写“信（电）汇凭证”。汇出银行受理汇款单位的“信（电）汇凭证”后，应按规定进行审查。</a:t>
              </a:r>
              <a:endParaRPr sz="12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55" name="Shape 547"/>
            <p:cNvSpPr/>
            <p:nvPr/>
          </p:nvSpPr>
          <p:spPr>
            <a:xfrm>
              <a:off x="4238613" y="7749213"/>
              <a:ext cx="1252303" cy="125228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4</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文本框 56"/>
          <p:cNvSpPr txBox="1"/>
          <p:nvPr/>
        </p:nvSpPr>
        <p:spPr>
          <a:xfrm>
            <a:off x="109220" y="963295"/>
            <a:ext cx="2308225" cy="935355"/>
          </a:xfrm>
          <a:prstGeom prst="rect">
            <a:avLst/>
          </a:prstGeom>
          <a:noFill/>
        </p:spPr>
        <p:txBody>
          <a:bodyPr wrap="square" rtlCol="0" anchor="t">
            <a:spAutoFit/>
          </a:bodyPr>
          <a:p>
            <a:pPr lvl="0" algn="l">
              <a:lnSpc>
                <a:spcPct val="110000"/>
              </a:lnSpc>
              <a:defRPr sz="1800"/>
            </a:pPr>
            <a:r>
              <a:rPr lang="zh-CN" sz="1400" b="1"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金额起点</a:t>
            </a:r>
            <a:r>
              <a:rPr lang="zh-CN" sz="12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汇兑结算没有金额起点的限制，就汇款人来说，无论是否在银行开立账户，只要需要就可以办理。</a:t>
            </a:r>
            <a:endParaRPr lang="zh-CN" sz="12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6" name="Rectangle 20"/>
          <p:cNvSpPr/>
          <p:nvPr/>
        </p:nvSpPr>
        <p:spPr>
          <a:xfrm>
            <a:off x="3687445" y="55181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三、汇兑结算管理的规定</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564">
        <p:push dir="u"/>
      </p:transition>
    </mc:Choice>
    <mc:Fallback>
      <p:transition spd="slow" advClick="0" advTm="856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737870"/>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b="1" dirty="0">
                <a:latin typeface="Arial" panose="020B0604020202020204" pitchFamily="34" charset="0"/>
                <a:ea typeface="微软雅黑" panose="020B0503020204020204" pitchFamily="34" charset="-122"/>
                <a:cs typeface="+mn-ea"/>
                <a:sym typeface="Arial" panose="020B0604020202020204" pitchFamily="34" charset="0"/>
              </a:rPr>
              <a:t>委托收款结算</a:t>
            </a:r>
            <a:endParaRPr lang="zh-CN" altLang="en-US" sz="14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61727" y="76888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9570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任务七  委托收款结算</a:t>
            </a:r>
            <a:endParaRPr lang="zh-CN" altLang="en-US" sz="2000" b="1">
              <a:solidFill>
                <a:schemeClr val="accent4"/>
              </a:solidFill>
              <a:effectLst/>
            </a:endParaRPr>
          </a:p>
        </p:txBody>
      </p:sp>
      <p:sp>
        <p:nvSpPr>
          <p:cNvPr id="5" name="文本框 4"/>
          <p:cNvSpPr txBox="1"/>
          <p:nvPr/>
        </p:nvSpPr>
        <p:spPr>
          <a:xfrm>
            <a:off x="78740" y="1499870"/>
            <a:ext cx="4681855" cy="3322955"/>
          </a:xfrm>
          <a:prstGeom prst="rect">
            <a:avLst/>
          </a:prstGeom>
          <a:noFill/>
        </p:spPr>
        <p:txBody>
          <a:bodyPr wrap="square" rtlCol="0" anchor="t">
            <a:spAutoFit/>
          </a:bodyPr>
          <a:p>
            <a:pPr>
              <a:lnSpc>
                <a:spcPct val="150000"/>
              </a:lnSpc>
            </a:pPr>
            <a:r>
              <a:rPr lang="zh-CN" altLang="en-US" sz="1400" b="1" u="sng">
                <a:solidFill>
                  <a:srgbClr val="7030A0"/>
                </a:solidFill>
              </a:rPr>
              <a:t>一、委托收款的概念</a:t>
            </a:r>
            <a:endParaRPr lang="zh-CN" altLang="en-US" sz="1400" b="1" u="sng">
              <a:solidFill>
                <a:srgbClr val="7030A0"/>
              </a:solidFill>
            </a:endParaRPr>
          </a:p>
          <a:p>
            <a:pPr>
              <a:lnSpc>
                <a:spcPct val="150000"/>
              </a:lnSpc>
            </a:pPr>
            <a:r>
              <a:rPr lang="zh-CN" altLang="en-US" sz="1400"/>
              <a:t>委托收款是指收款人委托银行向付款人收取款项的结算方式。委托收款结算包括两个关键环节，即“托收”和“付款”。</a:t>
            </a:r>
            <a:endParaRPr lang="zh-CN" altLang="en-US" sz="1400"/>
          </a:p>
          <a:p>
            <a:pPr>
              <a:lnSpc>
                <a:spcPct val="150000"/>
              </a:lnSpc>
            </a:pPr>
            <a:r>
              <a:rPr lang="zh-CN" altLang="en-US" sz="1400" b="1" u="sng">
                <a:solidFill>
                  <a:srgbClr val="7030A0"/>
                </a:solidFill>
              </a:rPr>
              <a:t>二、委托收款的种类</a:t>
            </a:r>
            <a:endParaRPr lang="zh-CN" altLang="en-US" sz="1400" b="1" u="sng">
              <a:solidFill>
                <a:srgbClr val="7030A0"/>
              </a:solidFill>
            </a:endParaRPr>
          </a:p>
          <a:p>
            <a:pPr>
              <a:lnSpc>
                <a:spcPct val="150000"/>
              </a:lnSpc>
            </a:pPr>
            <a:r>
              <a:rPr lang="zh-CN" altLang="en-US" sz="1400"/>
              <a:t>委托收款按照托收款项划回方式的不同分邮寄和电报划回两种，由收款人选用。前者是以邮寄方式由收款人开户银行向付款人开户银行转送委托收款凭证、提供收款依据的方式。后者则是以电报方式由收款人开户银行向付款人开户银行转送委托收款凭证、提供收款依据的方式。</a:t>
            </a:r>
            <a:endParaRPr lang="zh-CN" altLang="en-US" sz="1400"/>
          </a:p>
        </p:txBody>
      </p:sp>
      <p:pic>
        <p:nvPicPr>
          <p:cNvPr id="3" name="图片 2"/>
          <p:cNvPicPr>
            <a:picLocks noChangeAspect="1"/>
          </p:cNvPicPr>
          <p:nvPr/>
        </p:nvPicPr>
        <p:blipFill>
          <a:blip r:embed="rId1"/>
          <a:stretch>
            <a:fillRect/>
          </a:stretch>
        </p:blipFill>
        <p:spPr>
          <a:xfrm>
            <a:off x="4871085" y="1840865"/>
            <a:ext cx="4116070" cy="27838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5" grpId="0"/>
      <p:bldP spid="5" grpId="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2867660" y="845185"/>
            <a:ext cx="5852160" cy="322580"/>
          </a:xfrm>
          <a:prstGeom prst="rect">
            <a:avLst/>
          </a:prstGeom>
          <a:noFill/>
        </p:spPr>
        <p:txBody>
          <a:bodyPr wrap="square" lIns="0" tIns="0" rIns="0" bIns="0" rtlCol="0">
            <a:spAutoFit/>
          </a:bodyPr>
          <a:lstStyle/>
          <a:p>
            <a:pPr algn="l">
              <a:lnSpc>
                <a:spcPct val="150000"/>
              </a:lnSpc>
            </a:pPr>
            <a:r>
              <a:rPr lang="zh-CN" altLang="en-US" sz="14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三、委托收款结算管理规定</a:t>
            </a:r>
            <a:endParaRPr lang="zh-CN" altLang="en-US" sz="14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8617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任务七  委托收款结算</a:t>
            </a:r>
            <a:endParaRPr lang="zh-CN" altLang="en-US" sz="2000" b="1">
              <a:solidFill>
                <a:schemeClr val="accent4"/>
              </a:solidFill>
              <a:effectLst/>
            </a:endParaRPr>
          </a:p>
        </p:txBody>
      </p:sp>
      <p:sp>
        <p:nvSpPr>
          <p:cNvPr id="28" name="文本框 27"/>
          <p:cNvSpPr txBox="1"/>
          <p:nvPr/>
        </p:nvSpPr>
        <p:spPr>
          <a:xfrm>
            <a:off x="4733925" y="1167765"/>
            <a:ext cx="4298950" cy="1383665"/>
          </a:xfrm>
          <a:prstGeom prst="rect">
            <a:avLst/>
          </a:prstGeom>
          <a:noFill/>
        </p:spPr>
        <p:txBody>
          <a:bodyPr wrap="square" rtlCol="0" anchor="t">
            <a:spAutoFit/>
          </a:bodyPr>
          <a:p>
            <a:pPr>
              <a:lnSpc>
                <a:spcPct val="150000"/>
              </a:lnSpc>
            </a:pPr>
            <a:r>
              <a:rPr lang="zh-CN" altLang="en-US" sz="1400"/>
              <a:t>委托收款具有使用范围广、灵活、简便等特点。单位和个人凭借已承兑的商业汇票、债券、存单等付款人债务证明办理款项的结算，均可以使用委托收款结算方式。委托收款在同城、异地均可以使用。</a:t>
            </a:r>
            <a:endParaRPr lang="zh-CN" altLang="en-US" sz="1400"/>
          </a:p>
        </p:txBody>
      </p:sp>
      <p:sp>
        <p:nvSpPr>
          <p:cNvPr id="4" name="燕尾形 20"/>
          <p:cNvSpPr/>
          <p:nvPr/>
        </p:nvSpPr>
        <p:spPr>
          <a:xfrm>
            <a:off x="2797810" y="1416050"/>
            <a:ext cx="193611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（一）适用范围和适用对象</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燕尾形 20"/>
          <p:cNvSpPr/>
          <p:nvPr/>
        </p:nvSpPr>
        <p:spPr>
          <a:xfrm>
            <a:off x="2656840" y="3027045"/>
            <a:ext cx="2077085" cy="436880"/>
          </a:xfrm>
          <a:prstGeom prst="chevron">
            <a:avLst>
              <a:gd name="adj" fmla="val 67746"/>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（二） 金额起点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4804410" y="2877185"/>
            <a:ext cx="3915410" cy="737235"/>
          </a:xfrm>
          <a:prstGeom prst="rect">
            <a:avLst/>
          </a:prstGeom>
          <a:noFill/>
        </p:spPr>
        <p:txBody>
          <a:bodyPr wrap="square" rtlCol="0" anchor="t">
            <a:spAutoFit/>
          </a:bodyPr>
          <a:p>
            <a:pPr fontAlgn="auto">
              <a:lnSpc>
                <a:spcPct val="100000"/>
              </a:lnSpc>
            </a:pPr>
            <a:r>
              <a:rPr lang="zh-CN" altLang="en-US" sz="1400"/>
              <a:t>委托收款不受金额起点的限制。凡是收款单位发生的各种应收款项，不论金额大小，均可向银行办理委托收款结算手续。</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39"/>
          <p:cNvSpPr>
            <a:spLocks noChangeArrowheads="1"/>
          </p:cNvSpPr>
          <p:nvPr/>
        </p:nvSpPr>
        <p:spPr bwMode="auto">
          <a:xfrm>
            <a:off x="1346200" y="153416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任务一   银行转账结算管理</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2" name="矩形 39"/>
          <p:cNvSpPr>
            <a:spLocks noChangeArrowheads="1"/>
          </p:cNvSpPr>
          <p:nvPr/>
        </p:nvSpPr>
        <p:spPr bwMode="auto">
          <a:xfrm>
            <a:off x="1346200" y="2195830"/>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任务二   支票结算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MH_Others_1"/>
          <p:cNvSpPr txBox="1"/>
          <p:nvPr>
            <p:custDataLst>
              <p:tags r:id="rId1"/>
            </p:custDataLst>
          </p:nvPr>
        </p:nvSpPr>
        <p:spPr>
          <a:xfrm>
            <a:off x="386497" y="424377"/>
            <a:ext cx="1141603" cy="615425"/>
          </a:xfrm>
          <a:prstGeom prst="rect">
            <a:avLst/>
          </a:prstGeom>
          <a:noFill/>
        </p:spPr>
        <p:txBody>
          <a:bodyPr vert="horz" wrap="square" lIns="0" tIns="0" rIns="0" bIns="0" rtlCol="0" anchor="ctr" anchorCtr="0">
            <a:spAutoFit/>
          </a:bodyPr>
          <a:lstStyle/>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2"/>
            </p:custDataLst>
          </p:nvPr>
        </p:nvSpPr>
        <p:spPr>
          <a:xfrm>
            <a:off x="1599734" y="575184"/>
            <a:ext cx="1872208" cy="307777"/>
          </a:xfrm>
          <a:prstGeom prst="rect">
            <a:avLst/>
          </a:prstGeom>
          <a:noFill/>
        </p:spPr>
        <p:txBody>
          <a:bodyPr wrap="square" lIns="0" tIns="0" rIns="0" bIns="0">
            <a:spAutoFit/>
          </a:bodyPr>
          <a:lstStyle/>
          <a:p>
            <a:pPr algn="ctr">
              <a:defRPr/>
            </a:pPr>
            <a:r>
              <a:rPr lang="en-US" altLang="zh-CN" sz="2000"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803998"/>
            <a:ext cx="9144000" cy="339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86715" y="1532255"/>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368935" y="2230120"/>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16" name="椭圆 80"/>
          <p:cNvSpPr/>
          <p:nvPr/>
        </p:nvSpPr>
        <p:spPr bwMode="auto">
          <a:xfrm>
            <a:off x="402590" y="149606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01</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7" name="椭圆 80"/>
          <p:cNvSpPr/>
          <p:nvPr/>
        </p:nvSpPr>
        <p:spPr bwMode="auto">
          <a:xfrm>
            <a:off x="436245" y="219583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02</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2" name="矩形 39"/>
          <p:cNvSpPr>
            <a:spLocks noChangeArrowheads="1"/>
          </p:cNvSpPr>
          <p:nvPr/>
        </p:nvSpPr>
        <p:spPr bwMode="auto">
          <a:xfrm>
            <a:off x="1395730" y="2842895"/>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任务三  银行本票结算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圆角矩形 2"/>
          <p:cNvSpPr/>
          <p:nvPr/>
        </p:nvSpPr>
        <p:spPr>
          <a:xfrm>
            <a:off x="368935" y="2875280"/>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圆角矩形 3"/>
          <p:cNvSpPr/>
          <p:nvPr/>
        </p:nvSpPr>
        <p:spPr>
          <a:xfrm>
            <a:off x="368935" y="3538855"/>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5" name="椭圆 80"/>
          <p:cNvSpPr/>
          <p:nvPr/>
        </p:nvSpPr>
        <p:spPr bwMode="auto">
          <a:xfrm>
            <a:off x="402590" y="287528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3</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6" name="椭圆 80"/>
          <p:cNvSpPr/>
          <p:nvPr/>
        </p:nvSpPr>
        <p:spPr bwMode="auto">
          <a:xfrm>
            <a:off x="436245" y="350456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4</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7" name="矩形 39"/>
          <p:cNvSpPr>
            <a:spLocks noChangeArrowheads="1"/>
          </p:cNvSpPr>
          <p:nvPr/>
        </p:nvSpPr>
        <p:spPr bwMode="auto">
          <a:xfrm>
            <a:off x="1395730" y="350647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任务四   银行汇票结算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圆角矩形 7"/>
          <p:cNvSpPr/>
          <p:nvPr/>
        </p:nvSpPr>
        <p:spPr>
          <a:xfrm>
            <a:off x="4760595" y="1318260"/>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圆角矩形 8"/>
          <p:cNvSpPr/>
          <p:nvPr/>
        </p:nvSpPr>
        <p:spPr>
          <a:xfrm>
            <a:off x="4760595" y="2018030"/>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0" name="椭圆 80"/>
          <p:cNvSpPr/>
          <p:nvPr/>
        </p:nvSpPr>
        <p:spPr bwMode="auto">
          <a:xfrm>
            <a:off x="4794250" y="128587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5</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 name="椭圆 80"/>
          <p:cNvSpPr/>
          <p:nvPr/>
        </p:nvSpPr>
        <p:spPr bwMode="auto">
          <a:xfrm>
            <a:off x="4760595" y="201803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6</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12" name="矩形 39"/>
          <p:cNvSpPr>
            <a:spLocks noChangeArrowheads="1"/>
          </p:cNvSpPr>
          <p:nvPr/>
        </p:nvSpPr>
        <p:spPr bwMode="auto">
          <a:xfrm>
            <a:off x="5779135" y="131826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任务五   商业汇票结算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圆角矩形 12"/>
          <p:cNvSpPr/>
          <p:nvPr/>
        </p:nvSpPr>
        <p:spPr>
          <a:xfrm>
            <a:off x="4760595" y="2806700"/>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4760595" y="3611245"/>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5" name="椭圆 80"/>
          <p:cNvSpPr/>
          <p:nvPr/>
        </p:nvSpPr>
        <p:spPr bwMode="auto">
          <a:xfrm>
            <a:off x="4794250" y="277431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7</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16" name="椭圆 80"/>
          <p:cNvSpPr/>
          <p:nvPr/>
        </p:nvSpPr>
        <p:spPr bwMode="auto">
          <a:xfrm>
            <a:off x="4827905" y="357886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08</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8" name="矩形 39"/>
          <p:cNvSpPr>
            <a:spLocks noChangeArrowheads="1"/>
          </p:cNvSpPr>
          <p:nvPr/>
        </p:nvSpPr>
        <p:spPr bwMode="auto">
          <a:xfrm>
            <a:off x="5779135" y="201803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任务六   汇兑结算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矩形 39"/>
          <p:cNvSpPr>
            <a:spLocks noChangeArrowheads="1"/>
          </p:cNvSpPr>
          <p:nvPr/>
        </p:nvSpPr>
        <p:spPr bwMode="auto">
          <a:xfrm>
            <a:off x="5848985" y="2774315"/>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任务七   委托收款结算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矩形 39"/>
          <p:cNvSpPr>
            <a:spLocks noChangeArrowheads="1"/>
          </p:cNvSpPr>
          <p:nvPr/>
        </p:nvSpPr>
        <p:spPr bwMode="auto">
          <a:xfrm>
            <a:off x="5848985" y="350647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任务八  托收承付结算</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wipe(left)">
                                      <p:cBhvr>
                                        <p:cTn id="12" dur="500"/>
                                        <p:tgtEl>
                                          <p:spTgt spid="1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29" grpId="0"/>
      <p:bldP spid="30" grpId="0"/>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8" name="Rectangle 26"/>
          <p:cNvSpPr/>
          <p:nvPr/>
        </p:nvSpPr>
        <p:spPr bwMode="auto">
          <a:xfrm>
            <a:off x="755015" y="727075"/>
            <a:ext cx="7633970" cy="4382770"/>
          </a:xfrm>
          <a:prstGeom prst="rect">
            <a:avLst/>
          </a:prstGeom>
          <a:noFill/>
          <a:ln w="9525">
            <a:noFill/>
            <a:miter lim="800000"/>
          </a:ln>
        </p:spPr>
        <p:txBody>
          <a:bodyPr lIns="0" tIns="0" rIns="0" bIns="0"/>
          <a:lstStyle/>
          <a:p>
            <a:pPr defTabSz="930275">
              <a:lnSpc>
                <a:spcPct val="150000"/>
              </a:lnSpc>
              <a:defRPr/>
            </a:pPr>
            <a:r>
              <a:rPr lang="zh-CN" sz="1600" b="1" u="sng"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（三）</a:t>
            </a:r>
            <a:r>
              <a:rPr sz="1600" b="1" u="sng"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委托收款凭证记载的事项</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委托收款凭证包括“委托邮寄划回”和“委托电报划回”两种形式</a:t>
            </a:r>
            <a:r>
              <a:rPr lang="zh-CN" sz="1400" dirty="0">
                <a:solidFill>
                  <a:schemeClr val="tx1">
                    <a:lumMod val="65000"/>
                    <a:lumOff val="35000"/>
                  </a:schemeClr>
                </a:solidFill>
                <a:ea typeface="微软雅黑" panose="020B0503020204020204" pitchFamily="34" charset="-122"/>
              </a:rPr>
              <a:t>，委托收款凭证</a:t>
            </a:r>
            <a:r>
              <a:rPr sz="1400" dirty="0">
                <a:solidFill>
                  <a:schemeClr val="tx1">
                    <a:lumMod val="65000"/>
                    <a:lumOff val="35000"/>
                  </a:schemeClr>
                </a:solidFill>
                <a:ea typeface="微软雅黑" panose="020B0503020204020204" pitchFamily="34" charset="-122"/>
              </a:rPr>
              <a:t>必须记载下列事项：表明“委托收款”的字样；确定的金额；付款人名称；收款人名称；委托收款凭据名称及附件单证张数；委托日期；收款人签章。委托收款凭证上欠缺上列记载事项之一的，银行不予受理。</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lang="zh-CN" sz="1600" b="1" u="sng"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（四）</a:t>
            </a:r>
            <a:r>
              <a:rPr sz="1600" b="1" u="sng"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 委托收款的办理和使用方法</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（1）托收</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收款人委托银行收款，首先应根据业务需要，选择使用邮寄或电报划回方式，然后填写印有“委邮”或“委电”字样的“委托收款凭证”。</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（2）付款</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委托收款的付款期一般为 3 天。银行接到寄来的委托收款凭证及债务证明，审查无误办理付款。（3）收款</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受托银行收到款项之后，要将加盖结算专用章后的委托收款凭证第四联（收账通知联）交给收款人。收款人据此编制收款凭证。</a:t>
            </a:r>
            <a:endParaRPr sz="1400" dirty="0">
              <a:solidFill>
                <a:schemeClr val="tx1">
                  <a:lumMod val="65000"/>
                  <a:lumOff val="35000"/>
                </a:schemeClr>
              </a:solidFill>
              <a:ea typeface="微软雅黑" panose="020B0503020204020204" pitchFamily="34" charset="-122"/>
            </a:endParaRPr>
          </a:p>
          <a:p>
            <a:pPr defTabSz="930275">
              <a:lnSpc>
                <a:spcPct val="150000"/>
              </a:lnSpc>
              <a:defRPr/>
            </a:pPr>
            <a:endParaRPr sz="1400" dirty="0">
              <a:solidFill>
                <a:schemeClr val="tx1">
                  <a:lumMod val="65000"/>
                  <a:lumOff val="35000"/>
                </a:schemeClr>
              </a:solidFill>
              <a:ea typeface="微软雅黑" panose="020B0503020204020204" pitchFamily="34" charset="-122"/>
            </a:endParaRPr>
          </a:p>
          <a:p>
            <a:pPr defTabSz="930275">
              <a:lnSpc>
                <a:spcPct val="114000"/>
              </a:lnSpc>
              <a:defRPr/>
            </a:pPr>
            <a:endParaRPr lang="zh-CN" altLang="en-US" sz="1200" dirty="0">
              <a:solidFill>
                <a:schemeClr val="tx1">
                  <a:lumMod val="65000"/>
                  <a:lumOff val="35000"/>
                </a:schemeClr>
              </a:solidFill>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任务七  委托收款结算</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708611" y="1805886"/>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a:off x="5468817" y="2736005"/>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395605" y="2404110"/>
            <a:ext cx="1665605" cy="615950"/>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委托收款结算方式同城和异地均可使用。</a:t>
            </a:r>
            <a:endParaRPr lang="zh-CN" altLang="en-US" sz="14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910658">
            <a:off x="6043509" y="1586981"/>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2631440" y="1202055"/>
            <a:ext cx="2352040" cy="72961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委托收款有邮寄和电报划回两种方式，收款单位可以根据需要灵活选择。</a:t>
            </a:r>
            <a:endParaRPr lang="zh-CN" altLang="en-US" sz="1400" dirty="0">
              <a:solidFill>
                <a:schemeClr val="tx1">
                  <a:lumMod val="65000"/>
                  <a:lumOff val="35000"/>
                </a:schemeClr>
              </a:solidFill>
              <a:ea typeface="微软雅黑" panose="020B0503020204020204" pitchFamily="34" charset="-122"/>
            </a:endParaRPr>
          </a:p>
        </p:txBody>
      </p:sp>
      <p:sp>
        <p:nvSpPr>
          <p:cNvPr id="151565" name="Rectangle 26"/>
          <p:cNvSpPr/>
          <p:nvPr/>
        </p:nvSpPr>
        <p:spPr bwMode="auto">
          <a:xfrm>
            <a:off x="7084695" y="2759075"/>
            <a:ext cx="1878965" cy="62674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无款支付的规定。</a:t>
            </a:r>
            <a:endParaRPr lang="zh-CN" altLang="en-US" sz="140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151568" name="Rectangle 26"/>
          <p:cNvSpPr/>
          <p:nvPr/>
        </p:nvSpPr>
        <p:spPr bwMode="auto">
          <a:xfrm>
            <a:off x="1440180" y="4189095"/>
            <a:ext cx="2217420" cy="95567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使用委托收款结算方式，收款人要按要求填写“托收凭证”，并向银行支付手续费和邮电费。</a:t>
            </a:r>
            <a:endParaRPr lang="zh-CN" altLang="en-US" sz="1400" dirty="0">
              <a:solidFill>
                <a:schemeClr val="tx1">
                  <a:lumMod val="65000"/>
                  <a:lumOff val="35000"/>
                </a:schemeClr>
              </a:solidFill>
              <a:ea typeface="微软雅黑" panose="020B0503020204020204" pitchFamily="34" charset="-122"/>
            </a:endParaRPr>
          </a:p>
        </p:txBody>
      </p:sp>
      <p:sp>
        <p:nvSpPr>
          <p:cNvPr id="151571" name="Rectangle 26"/>
          <p:cNvSpPr/>
          <p:nvPr/>
        </p:nvSpPr>
        <p:spPr bwMode="auto">
          <a:xfrm>
            <a:off x="6812915" y="763905"/>
            <a:ext cx="2034540" cy="61912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拒绝付款的规定。</a:t>
            </a:r>
            <a:endParaRPr lang="zh-CN" altLang="en-US" sz="14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6616425" y="2820119"/>
            <a:ext cx="468249" cy="490386"/>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4550" y="1839345"/>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1" name="Freeform 10"/>
          <p:cNvSpPr/>
          <p:nvPr/>
        </p:nvSpPr>
        <p:spPr bwMode="auto">
          <a:xfrm>
            <a:off x="6392618" y="974425"/>
            <a:ext cx="468248" cy="487213"/>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797395" y="318671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3146" y="1937741"/>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2485" y="195043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899583" y="3302570"/>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4" name="TextBox 45"/>
          <p:cNvSpPr txBox="1">
            <a:spLocks noChangeArrowheads="1"/>
          </p:cNvSpPr>
          <p:nvPr/>
        </p:nvSpPr>
        <p:spPr bwMode="auto">
          <a:xfrm>
            <a:off x="6736073" y="2923272"/>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5" name="TextBox 45"/>
          <p:cNvSpPr txBox="1">
            <a:spLocks noChangeArrowheads="1"/>
          </p:cNvSpPr>
          <p:nvPr/>
        </p:nvSpPr>
        <p:spPr bwMode="auto">
          <a:xfrm>
            <a:off x="6520202" y="1085515"/>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任务七  委托收款结算</a:t>
            </a:r>
            <a:endParaRPr lang="zh-CN" altLang="en-US" sz="2000" b="1">
              <a:solidFill>
                <a:schemeClr val="accent4"/>
              </a:solidFill>
              <a:effectLst/>
            </a:endParaRPr>
          </a:p>
        </p:txBody>
      </p:sp>
      <p:sp>
        <p:nvSpPr>
          <p:cNvPr id="15" name="文本框 14"/>
          <p:cNvSpPr txBox="1"/>
          <p:nvPr/>
        </p:nvSpPr>
        <p:spPr>
          <a:xfrm>
            <a:off x="621030" y="716915"/>
            <a:ext cx="3630930" cy="368300"/>
          </a:xfrm>
          <a:prstGeom prst="rect">
            <a:avLst/>
          </a:prstGeom>
          <a:noFill/>
        </p:spPr>
        <p:txBody>
          <a:bodyPr wrap="none" rtlCol="0" anchor="t">
            <a:spAutoFit/>
          </a:bodyPr>
          <a:p>
            <a:pPr algn="l"/>
            <a:r>
              <a:rPr lang="zh-CN" b="1"/>
              <a:t>五、</a:t>
            </a:r>
            <a:r>
              <a:rPr b="1"/>
              <a:t>委托收款结算中须注意的内容</a:t>
            </a:r>
            <a:endParaRPr b="1"/>
          </a:p>
        </p:txBody>
      </p:sp>
      <p:sp>
        <p:nvSpPr>
          <p:cNvPr id="18" name="Freeform 13"/>
          <p:cNvSpPr/>
          <p:nvPr/>
        </p:nvSpPr>
        <p:spPr bwMode="auto">
          <a:xfrm rot="3810658">
            <a:off x="3189819" y="43409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sp>
        <p:nvSpPr>
          <p:cNvPr id="19" name="Freeform 9"/>
          <p:cNvSpPr/>
          <p:nvPr/>
        </p:nvSpPr>
        <p:spPr bwMode="auto">
          <a:xfrm>
            <a:off x="3657570" y="465483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0" name="文本框 19"/>
          <p:cNvSpPr txBox="1"/>
          <p:nvPr/>
        </p:nvSpPr>
        <p:spPr>
          <a:xfrm>
            <a:off x="3729355" y="4715510"/>
            <a:ext cx="323850" cy="368300"/>
          </a:xfrm>
          <a:prstGeom prst="rect">
            <a:avLst/>
          </a:prstGeom>
          <a:noFill/>
        </p:spPr>
        <p:txBody>
          <a:bodyPr wrap="none" rtlCol="0" anchor="t">
            <a:spAutoFit/>
          </a:bodyPr>
          <a:p>
            <a:pPr algn="r" defTabSz="685800"/>
            <a:r>
              <a:rPr lang="en-US" b="1">
                <a:solidFill>
                  <a:schemeClr val="bg1"/>
                </a:solidFill>
                <a:latin typeface="微软雅黑" panose="020B0503020204020204" pitchFamily="34" charset="-122"/>
                <a:ea typeface="微软雅黑" panose="020B0503020204020204" pitchFamily="34" charset="-122"/>
                <a:sym typeface="+mn-ea"/>
              </a:rPr>
              <a:t>3</a:t>
            </a:r>
            <a:endParaRPr lang="en-US"/>
          </a:p>
        </p:txBody>
      </p:sp>
      <p:sp>
        <p:nvSpPr>
          <p:cNvPr id="21" name="Rectangle 26"/>
          <p:cNvSpPr/>
          <p:nvPr/>
        </p:nvSpPr>
        <p:spPr bwMode="auto">
          <a:xfrm>
            <a:off x="4442460" y="3692525"/>
            <a:ext cx="2293620" cy="1022985"/>
          </a:xfrm>
          <a:prstGeom prst="rect">
            <a:avLst/>
          </a:prstGeom>
          <a:noFill/>
          <a:ln w="9525">
            <a:noFill/>
            <a:miter lim="800000"/>
          </a:ln>
        </p:spPr>
        <p:txBody>
          <a:bodyPr lIns="0" tIns="0" rIns="0" bIns="0"/>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在同城范围内，公共事业单位向用户收取的水电费、煤气费、电话费等公共事业费，可以使用同城特约委托收款。</a:t>
            </a:r>
            <a:endParaRPr lang="zh-CN" altLang="en-US" sz="1400"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666"/>
                                        </p:tgtEl>
                                        <p:attrNameLst>
                                          <p:attrName>style.visibility</p:attrName>
                                        </p:attrNameLst>
                                      </p:cBhvr>
                                      <p:to>
                                        <p:strVal val="visible"/>
                                      </p:to>
                                    </p:set>
                                    <p:animEffect transition="in" filter="wipe(left)">
                                      <p:cBhvr>
                                        <p:cTn id="7" dur="500"/>
                                        <p:tgtEl>
                                          <p:spTgt spid="7066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0695"/>
                                        </p:tgtEl>
                                        <p:attrNameLst>
                                          <p:attrName>style.visibility</p:attrName>
                                        </p:attrNameLst>
                                      </p:cBhvr>
                                      <p:to>
                                        <p:strVal val="visible"/>
                                      </p:to>
                                    </p:set>
                                    <p:animEffect transition="in" filter="barn(inVertical)">
                                      <p:cBhvr>
                                        <p:cTn id="11" dur="500"/>
                                        <p:tgtEl>
                                          <p:spTgt spid="7069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8633"/>
                                        </p:tgtEl>
                                        <p:attrNameLst>
                                          <p:attrName>style.visibility</p:attrName>
                                        </p:attrNameLst>
                                      </p:cBhvr>
                                      <p:to>
                                        <p:strVal val="visible"/>
                                      </p:to>
                                    </p:set>
                                    <p:animEffect transition="in" filter="wipe(down)">
                                      <p:cBhvr>
                                        <p:cTn id="15" dur="500"/>
                                        <p:tgtEl>
                                          <p:spTgt spid="686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0665"/>
                                        </p:tgtEl>
                                        <p:attrNameLst>
                                          <p:attrName>style.visibility</p:attrName>
                                        </p:attrNameLst>
                                      </p:cBhvr>
                                      <p:to>
                                        <p:strVal val="visible"/>
                                      </p:to>
                                    </p:set>
                                    <p:animEffect transition="in" filter="wipe(left)">
                                      <p:cBhvr>
                                        <p:cTn id="19" dur="500"/>
                                        <p:tgtEl>
                                          <p:spTgt spid="70665"/>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70693"/>
                                        </p:tgtEl>
                                        <p:attrNameLst>
                                          <p:attrName>style.visibility</p:attrName>
                                        </p:attrNameLst>
                                      </p:cBhvr>
                                      <p:to>
                                        <p:strVal val="visible"/>
                                      </p:to>
                                    </p:set>
                                    <p:animEffect transition="in" filter="barn(inVertical)">
                                      <p:cBhvr>
                                        <p:cTn id="23" dur="500"/>
                                        <p:tgtEl>
                                          <p:spTgt spid="7069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0689"/>
                                        </p:tgtEl>
                                        <p:attrNameLst>
                                          <p:attrName>style.visibility</p:attrName>
                                        </p:attrNameLst>
                                      </p:cBhvr>
                                      <p:to>
                                        <p:strVal val="visible"/>
                                      </p:to>
                                    </p:set>
                                    <p:animEffect transition="in" filter="barn(inVertical)">
                                      <p:cBhvr>
                                        <p:cTn id="31" dur="500"/>
                                        <p:tgtEl>
                                          <p:spTgt spid="7068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70667"/>
                                        </p:tgtEl>
                                        <p:attrNameLst>
                                          <p:attrName>style.visibility</p:attrName>
                                        </p:attrNameLst>
                                      </p:cBhvr>
                                      <p:to>
                                        <p:strVal val="visible"/>
                                      </p:to>
                                    </p:set>
                                    <p:animEffect transition="in" filter="wipe(left)">
                                      <p:cBhvr>
                                        <p:cTn id="39" dur="500"/>
                                        <p:tgtEl>
                                          <p:spTgt spid="7066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70691"/>
                                        </p:tgtEl>
                                        <p:attrNameLst>
                                          <p:attrName>style.visibility</p:attrName>
                                        </p:attrNameLst>
                                      </p:cBhvr>
                                      <p:to>
                                        <p:strVal val="visible"/>
                                      </p:to>
                                    </p:set>
                                    <p:animEffect transition="in" filter="barn(inVertical)">
                                      <p:cBhvr>
                                        <p:cTn id="43" dur="500"/>
                                        <p:tgtEl>
                                          <p:spTgt spid="7069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
                                        <p:tgtEl>
                                          <p:spTgt spid="4"/>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0669"/>
                                        </p:tgtEl>
                                        <p:attrNameLst>
                                          <p:attrName>style.visibility</p:attrName>
                                        </p:attrNameLst>
                                      </p:cBhvr>
                                      <p:to>
                                        <p:strVal val="visible"/>
                                      </p:to>
                                    </p:set>
                                    <p:animEffect transition="in" filter="wipe(down)">
                                      <p:cBhvr>
                                        <p:cTn id="51" dur="500"/>
                                        <p:tgtEl>
                                          <p:spTgt spid="70669"/>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70697"/>
                                        </p:tgtEl>
                                        <p:attrNameLst>
                                          <p:attrName>style.visibility</p:attrName>
                                        </p:attrNameLst>
                                      </p:cBhvr>
                                      <p:to>
                                        <p:strVal val="visible"/>
                                      </p:to>
                                    </p:set>
                                    <p:animEffect transition="in" filter="barn(inVertical)">
                                      <p:cBhvr>
                                        <p:cTn id="55" dur="500"/>
                                        <p:tgtEl>
                                          <p:spTgt spid="7069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3" grpId="0"/>
      <p:bldP spid="2" grpId="0"/>
      <p:bldP spid="3" grpId="0"/>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2618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任务八  托收承付结算</a:t>
            </a:r>
            <a:endParaRPr lang="zh-CN" altLang="en-US" sz="2000" b="1">
              <a:solidFill>
                <a:schemeClr val="accent4"/>
              </a:solidFill>
              <a:effectLst/>
            </a:endParaRPr>
          </a:p>
        </p:txBody>
      </p:sp>
      <p:sp>
        <p:nvSpPr>
          <p:cNvPr id="4" name="文本框 3"/>
          <p:cNvSpPr txBox="1"/>
          <p:nvPr/>
        </p:nvSpPr>
        <p:spPr>
          <a:xfrm>
            <a:off x="590550" y="743585"/>
            <a:ext cx="7808595" cy="1814830"/>
          </a:xfrm>
          <a:prstGeom prst="rect">
            <a:avLst/>
          </a:prstGeom>
          <a:noFill/>
        </p:spPr>
        <p:txBody>
          <a:bodyPr wrap="square" rtlCol="0" anchor="t">
            <a:spAutoFit/>
          </a:bodyPr>
          <a:p>
            <a:r>
              <a:rPr 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一、</a:t>
            </a:r>
            <a:r>
              <a:rPr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托收承付的概念</a:t>
            </a:r>
            <a:endParaRPr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r>
              <a:rPr sz="1600">
                <a:latin typeface="宋体" panose="02010600030101010101" pitchFamily="2" charset="-122"/>
                <a:ea typeface="宋体" panose="02010600030101010101" pitchFamily="2" charset="-122"/>
                <a:cs typeface="宋体" panose="02010600030101010101" pitchFamily="2" charset="-122"/>
              </a:rPr>
              <a:t>托收承付亦称异地托收承付，是指根据购销合同由收款人发货后委托银行向异地付款人收取款项，由付款人向银行承认付款的结算方式。托收承付结算包括两个关键环节，即“托收”和“承付”。</a:t>
            </a:r>
            <a:endParaRPr sz="1600">
              <a:latin typeface="宋体" panose="02010600030101010101" pitchFamily="2" charset="-122"/>
              <a:ea typeface="宋体" panose="02010600030101010101" pitchFamily="2" charset="-122"/>
              <a:cs typeface="宋体" panose="02010600030101010101" pitchFamily="2" charset="-122"/>
            </a:endParaRPr>
          </a:p>
          <a:p>
            <a:r>
              <a:rPr 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二、</a:t>
            </a:r>
            <a:r>
              <a:rPr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托收承付的种类</a:t>
            </a:r>
            <a:endParaRPr sz="1600">
              <a:latin typeface="宋体" panose="02010600030101010101" pitchFamily="2" charset="-122"/>
              <a:ea typeface="宋体" panose="02010600030101010101" pitchFamily="2" charset="-122"/>
              <a:cs typeface="宋体" panose="02010600030101010101" pitchFamily="2" charset="-122"/>
            </a:endParaRPr>
          </a:p>
          <a:p>
            <a:r>
              <a:rPr sz="1600">
                <a:latin typeface="宋体" panose="02010600030101010101" pitchFamily="2" charset="-122"/>
                <a:ea typeface="宋体" panose="02010600030101010101" pitchFamily="2" charset="-122"/>
                <a:cs typeface="宋体" panose="02010600030101010101" pitchFamily="2" charset="-122"/>
              </a:rPr>
              <a:t>与委托收款结算方式基本相同，托收承付结算按照款项划回方式的不同，也分为邮寄和电报划回两种，由收款人选用。</a:t>
            </a:r>
            <a:endParaRPr sz="16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23190" y="3044190"/>
            <a:ext cx="4286250" cy="1838325"/>
          </a:xfrm>
          <a:prstGeom prst="rect">
            <a:avLst/>
          </a:prstGeom>
        </p:spPr>
      </p:pic>
      <p:pic>
        <p:nvPicPr>
          <p:cNvPr id="3" name="图片 2"/>
          <p:cNvPicPr>
            <a:picLocks noChangeAspect="1"/>
          </p:cNvPicPr>
          <p:nvPr/>
        </p:nvPicPr>
        <p:blipFill>
          <a:blip r:embed="rId2"/>
          <a:stretch>
            <a:fillRect/>
          </a:stretch>
        </p:blipFill>
        <p:spPr>
          <a:xfrm>
            <a:off x="4409440" y="2847340"/>
            <a:ext cx="4762500" cy="22320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685" y="574675"/>
            <a:ext cx="3850640" cy="134810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464685" y="669290"/>
            <a:ext cx="3892550" cy="122555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b="1">
                <a:solidFill>
                  <a:schemeClr val="tx1"/>
                </a:solidFill>
                <a:effectLst>
                  <a:outerShdw blurRad="38100" dist="19050" dir="2700000" algn="tl" rotWithShape="0">
                    <a:schemeClr val="dk1">
                      <a:alpha val="40000"/>
                    </a:schemeClr>
                  </a:outerShdw>
                </a:effectLst>
                <a:ea typeface="微软雅黑" panose="020B0503020204020204" pitchFamily="34" charset="-122"/>
              </a:rPr>
              <a:t>（一）适用范围和适用对象</a:t>
            </a:r>
            <a:endParaRPr lang="zh-CN" altLang="en-US" sz="1400">
              <a:solidFill>
                <a:schemeClr val="bg1"/>
              </a:solidFill>
              <a:ea typeface="微软雅黑" panose="020B0503020204020204" pitchFamily="34" charset="-122"/>
            </a:endParaRPr>
          </a:p>
          <a:p>
            <a:pPr defTabSz="685800">
              <a:lnSpc>
                <a:spcPct val="130000"/>
              </a:lnSpc>
            </a:pPr>
            <a:r>
              <a:rPr lang="zh-CN" altLang="en-US" sz="1400">
                <a:solidFill>
                  <a:schemeClr val="bg1"/>
                </a:solidFill>
                <a:ea typeface="微软雅黑" panose="020B0503020204020204" pitchFamily="34" charset="-122"/>
              </a:rPr>
              <a:t>托收承付结算方式适用于异地各种符合条件的单位之间，以经济合同为依据的商品交易及劳务供应等款项的结算。</a:t>
            </a:r>
            <a:endParaRPr lang="zh-CN" altLang="en-US" sz="1400">
              <a:solidFill>
                <a:schemeClr val="bg1"/>
              </a:solidFill>
              <a:ea typeface="微软雅黑" panose="020B0503020204020204" pitchFamily="34" charset="-122"/>
            </a:endParaRPr>
          </a:p>
        </p:txBody>
      </p:sp>
      <p:sp>
        <p:nvSpPr>
          <p:cNvPr id="13325" name="圆角矩形 19"/>
          <p:cNvSpPr>
            <a:spLocks noChangeArrowheads="1"/>
          </p:cNvSpPr>
          <p:nvPr/>
        </p:nvSpPr>
        <p:spPr bwMode="auto">
          <a:xfrm>
            <a:off x="4464685" y="2073910"/>
            <a:ext cx="3850640" cy="122555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6" name="TextBox 6"/>
          <p:cNvSpPr txBox="1">
            <a:spLocks noChangeArrowheads="1"/>
          </p:cNvSpPr>
          <p:nvPr/>
        </p:nvSpPr>
        <p:spPr bwMode="auto">
          <a:xfrm>
            <a:off x="4443730" y="2073910"/>
            <a:ext cx="3935095" cy="122555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b="1">
                <a:effectLst>
                  <a:outerShdw blurRad="38100" dist="19050" dir="2700000" algn="tl" rotWithShape="0">
                    <a:schemeClr val="dk1">
                      <a:alpha val="40000"/>
                    </a:schemeClr>
                  </a:outerShdw>
                </a:effectLst>
                <a:ea typeface="微软雅黑" panose="020B0503020204020204" pitchFamily="34" charset="-122"/>
                <a:sym typeface="+mn-ea"/>
              </a:rPr>
              <a:t>（二）</a:t>
            </a:r>
            <a:r>
              <a:rPr lang="zh-CN" altLang="en-US" sz="1600" b="1">
                <a:solidFill>
                  <a:schemeClr val="tx1"/>
                </a:solidFill>
                <a:effectLst>
                  <a:outerShdw blurRad="38100" dist="19050" dir="2700000" algn="tl" rotWithShape="0">
                    <a:schemeClr val="dk1">
                      <a:alpha val="40000"/>
                    </a:schemeClr>
                  </a:outerShdw>
                </a:effectLst>
                <a:ea typeface="微软雅黑" panose="020B0503020204020204" pitchFamily="34" charset="-122"/>
              </a:rPr>
              <a:t>金额起点</a:t>
            </a:r>
            <a:endParaRPr lang="zh-CN" altLang="en-US" sz="1400">
              <a:solidFill>
                <a:schemeClr val="bg1"/>
              </a:solidFill>
              <a:ea typeface="微软雅黑" panose="020B0503020204020204" pitchFamily="34" charset="-122"/>
            </a:endParaRPr>
          </a:p>
          <a:p>
            <a:pPr defTabSz="685800">
              <a:lnSpc>
                <a:spcPct val="130000"/>
              </a:lnSpc>
            </a:pPr>
            <a:r>
              <a:rPr lang="zh-CN" altLang="en-US" sz="1400">
                <a:solidFill>
                  <a:schemeClr val="bg1"/>
                </a:solidFill>
                <a:ea typeface="微软雅黑" panose="020B0503020204020204" pitchFamily="34" charset="-122"/>
              </a:rPr>
              <a:t>我国《支付结算办法》规定，托收承付结算每笔的金额起点为 1 万元；新华书店系统每笔金额起点为 1 000 元。</a:t>
            </a:r>
            <a:endParaRPr lang="zh-CN" altLang="en-US" sz="1400">
              <a:solidFill>
                <a:schemeClr val="bg1"/>
              </a:solidFill>
              <a:ea typeface="微软雅黑" panose="020B0503020204020204" pitchFamily="34" charset="-122"/>
            </a:endParaRPr>
          </a:p>
        </p:txBody>
      </p:sp>
      <p:sp>
        <p:nvSpPr>
          <p:cNvPr id="13328" name="TextBox 6"/>
          <p:cNvSpPr txBox="1">
            <a:spLocks noChangeArrowheads="1"/>
          </p:cNvSpPr>
          <p:nvPr/>
        </p:nvSpPr>
        <p:spPr bwMode="auto">
          <a:xfrm>
            <a:off x="5111677" y="4007201"/>
            <a:ext cx="2915844" cy="3467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审核凭证本身是否具有合法性</a:t>
            </a:r>
            <a:endParaRPr lang="zh-CN" altLang="en-US" sz="1400">
              <a:solidFill>
                <a:schemeClr val="bg1"/>
              </a:solidFill>
              <a:ea typeface="微软雅黑" panose="020B0503020204020204" pitchFamily="34" charset="-122"/>
            </a:endParaRPr>
          </a:p>
        </p:txBody>
      </p:sp>
      <p:sp>
        <p:nvSpPr>
          <p:cNvPr id="13338" name="TextBox 6"/>
          <p:cNvSpPr txBox="1">
            <a:spLocks noChangeArrowheads="1"/>
          </p:cNvSpPr>
          <p:nvPr/>
        </p:nvSpPr>
        <p:spPr bwMode="auto">
          <a:xfrm>
            <a:off x="1733550" y="2381885"/>
            <a:ext cx="1327150" cy="102679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b="1">
                <a:solidFill>
                  <a:schemeClr val="bg1"/>
                </a:solidFill>
                <a:latin typeface="Calibri" panose="020F0502020204030204" pitchFamily="34" charset="0"/>
                <a:ea typeface="微软雅黑" panose="020B0503020204020204" pitchFamily="34" charset="-122"/>
              </a:rPr>
              <a:t>三、托收承付结算管理规定</a:t>
            </a:r>
            <a:endParaRPr lang="zh-CN" altLang="en-US" sz="16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78142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任务八  托收承付结算</a:t>
            </a:r>
            <a:endParaRPr lang="zh-CN" altLang="en-US" sz="2000" b="1">
              <a:solidFill>
                <a:schemeClr val="accent4"/>
              </a:solidFill>
              <a:effectLst/>
            </a:endParaRPr>
          </a:p>
        </p:txBody>
      </p:sp>
      <p:sp>
        <p:nvSpPr>
          <p:cNvPr id="2" name="圆角矩形 19"/>
          <p:cNvSpPr>
            <a:spLocks noChangeArrowheads="1"/>
          </p:cNvSpPr>
          <p:nvPr/>
        </p:nvSpPr>
        <p:spPr bwMode="auto">
          <a:xfrm>
            <a:off x="4443730" y="3443605"/>
            <a:ext cx="4726940" cy="1474470"/>
          </a:xfrm>
          <a:prstGeom prst="roundRect">
            <a:avLst>
              <a:gd name="adj" fmla="val 0"/>
            </a:avLst>
          </a:prstGeom>
          <a:solidFill>
            <a:srgbClr val="808080"/>
          </a:solidFill>
          <a:ln w="25400" algn="ctr">
            <a:solidFill>
              <a:schemeClr val="bg1"/>
            </a:solidFill>
            <a:round/>
          </a:ln>
        </p:spPr>
        <p:txBody>
          <a:bodyPr lIns="68568" tIns="34284" rIns="68568" bIns="34284" anchor="ctr"/>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5" name="TextBox 6"/>
          <p:cNvSpPr txBox="1">
            <a:spLocks noChangeArrowheads="1"/>
          </p:cNvSpPr>
          <p:nvPr/>
        </p:nvSpPr>
        <p:spPr bwMode="auto">
          <a:xfrm>
            <a:off x="4417060" y="3408680"/>
            <a:ext cx="4664710" cy="1464945"/>
          </a:xfrm>
          <a:prstGeom prst="rect">
            <a:avLst/>
          </a:prstGeom>
          <a:noFill/>
          <a:ln w="9525">
            <a:noFill/>
            <a:miter lim="800000"/>
          </a:ln>
        </p:spPr>
        <p:txBody>
          <a:bodyPr wrap="square" lIns="68568" tIns="34284" rIns="68568" bIns="34284">
            <a:spAutoFit/>
          </a:bodyPr>
          <a:p>
            <a:pPr defTabSz="685800">
              <a:lnSpc>
                <a:spcPct val="130000"/>
              </a:lnSpc>
            </a:pPr>
            <a:r>
              <a:rPr lang="zh-CN" altLang="en-US" sz="1400" b="1">
                <a:effectLst>
                  <a:outerShdw blurRad="38100" dist="19050" dir="2700000" algn="tl" rotWithShape="0">
                    <a:schemeClr val="dk1">
                      <a:alpha val="40000"/>
                    </a:schemeClr>
                  </a:outerShdw>
                </a:effectLst>
                <a:ea typeface="微软雅黑" panose="020B0503020204020204" pitchFamily="34" charset="-122"/>
                <a:sym typeface="+mn-ea"/>
              </a:rPr>
              <a:t>（三）</a:t>
            </a:r>
            <a:r>
              <a:rPr lang="zh-CN" altLang="en-US" sz="1400" b="1">
                <a:solidFill>
                  <a:schemeClr val="tx1"/>
                </a:solidFill>
                <a:effectLst>
                  <a:outerShdw blurRad="38100" dist="19050" dir="2700000" algn="tl" rotWithShape="0">
                    <a:schemeClr val="dk1">
                      <a:alpha val="40000"/>
                    </a:schemeClr>
                  </a:outerShdw>
                </a:effectLst>
                <a:ea typeface="微软雅黑" panose="020B0503020204020204" pitchFamily="34" charset="-122"/>
              </a:rPr>
              <a:t>托收承付凭证记载的事项</a:t>
            </a:r>
            <a:endParaRPr lang="zh-CN" altLang="en-US" sz="1400">
              <a:solidFill>
                <a:schemeClr val="bg1"/>
              </a:solidFill>
              <a:ea typeface="微软雅黑" panose="020B0503020204020204" pitchFamily="34" charset="-122"/>
            </a:endParaRPr>
          </a:p>
          <a:p>
            <a:pPr defTabSz="685800">
              <a:lnSpc>
                <a:spcPct val="130000"/>
              </a:lnSpc>
            </a:pPr>
            <a:r>
              <a:rPr lang="zh-CN" altLang="en-US" sz="1400">
                <a:solidFill>
                  <a:schemeClr val="bg1"/>
                </a:solidFill>
                <a:ea typeface="微软雅黑" panose="020B0503020204020204" pitchFamily="34" charset="-122"/>
              </a:rPr>
              <a:t>托收凭证必须记载下列事项：表明“托收承付”的字样；确定的金额；付款人名称；收款人名称；付款人开户银行名称；收款人开户银行名称；托收附寄单证张数或册数；合同名称、号码；委托日期；收款人签章。</a:t>
            </a:r>
            <a:endParaRPr lang="zh-CN" altLang="en-US" sz="1400">
              <a:solidFill>
                <a:schemeClr val="bg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13325"/>
                                        </p:tgtEl>
                                        <p:attrNameLst>
                                          <p:attrName>style.visibility</p:attrName>
                                        </p:attrNameLst>
                                      </p:cBhvr>
                                      <p:to>
                                        <p:strVal val="visible"/>
                                      </p:to>
                                    </p:set>
                                    <p:anim calcmode="lin" valueType="num">
                                      <p:cBhvr additive="base">
                                        <p:cTn id="36" dur="500" fill="hold"/>
                                        <p:tgtEl>
                                          <p:spTgt spid="13325"/>
                                        </p:tgtEl>
                                        <p:attrNameLst>
                                          <p:attrName>ppt_x</p:attrName>
                                        </p:attrNameLst>
                                      </p:cBhvr>
                                      <p:tavLst>
                                        <p:tav tm="0">
                                          <p:val>
                                            <p:strVal val="#ppt_x"/>
                                          </p:val>
                                        </p:tav>
                                        <p:tav tm="100000">
                                          <p:val>
                                            <p:strVal val="#ppt_x"/>
                                          </p:val>
                                        </p:tav>
                                      </p:tavLst>
                                    </p:anim>
                                    <p:anim calcmode="lin" valueType="num">
                                      <p:cBhvr additive="base">
                                        <p:cTn id="37" dur="500" fill="hold"/>
                                        <p:tgtEl>
                                          <p:spTgt spid="13325"/>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13326"/>
                                        </p:tgtEl>
                                        <p:attrNameLst>
                                          <p:attrName>style.visibility</p:attrName>
                                        </p:attrNameLst>
                                      </p:cBhvr>
                                      <p:to>
                                        <p:strVal val="visible"/>
                                      </p:to>
                                    </p:set>
                                    <p:anim calcmode="lin" valueType="num">
                                      <p:cBhvr additive="base">
                                        <p:cTn id="40" dur="500" fill="hold"/>
                                        <p:tgtEl>
                                          <p:spTgt spid="13326"/>
                                        </p:tgtEl>
                                        <p:attrNameLst>
                                          <p:attrName>ppt_x</p:attrName>
                                        </p:attrNameLst>
                                      </p:cBhvr>
                                      <p:tavLst>
                                        <p:tav tm="0">
                                          <p:val>
                                            <p:strVal val="#ppt_x"/>
                                          </p:val>
                                        </p:tav>
                                        <p:tav tm="100000">
                                          <p:val>
                                            <p:strVal val="#ppt_x"/>
                                          </p:val>
                                        </p:tav>
                                      </p:tavLst>
                                    </p:anim>
                                    <p:anim calcmode="lin" valueType="num">
                                      <p:cBhvr additive="base">
                                        <p:cTn id="41" dur="500" fill="hold"/>
                                        <p:tgtEl>
                                          <p:spTgt spid="13326"/>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13328"/>
                                        </p:tgtEl>
                                        <p:attrNameLst>
                                          <p:attrName>style.visibility</p:attrName>
                                        </p:attrNameLst>
                                      </p:cBhvr>
                                      <p:to>
                                        <p:strVal val="visible"/>
                                      </p:to>
                                    </p:set>
                                    <p:anim calcmode="lin" valueType="num">
                                      <p:cBhvr additive="base">
                                        <p:cTn id="44" dur="500" fill="hold"/>
                                        <p:tgtEl>
                                          <p:spTgt spid="13328"/>
                                        </p:tgtEl>
                                        <p:attrNameLst>
                                          <p:attrName>ppt_x</p:attrName>
                                        </p:attrNameLst>
                                      </p:cBhvr>
                                      <p:tavLst>
                                        <p:tav tm="0">
                                          <p:val>
                                            <p:strVal val="#ppt_x"/>
                                          </p:val>
                                        </p:tav>
                                        <p:tav tm="100000">
                                          <p:val>
                                            <p:strVal val="#ppt_x"/>
                                          </p:val>
                                        </p:tav>
                                      </p:tavLst>
                                    </p:anim>
                                    <p:anim calcmode="lin" valueType="num">
                                      <p:cBhvr additive="base">
                                        <p:cTn id="45" dur="500" fill="hold"/>
                                        <p:tgtEl>
                                          <p:spTgt spid="13328"/>
                                        </p:tgtEl>
                                        <p:attrNameLst>
                                          <p:attrName>ppt_y</p:attrName>
                                        </p:attrNameLst>
                                      </p:cBhvr>
                                      <p:tavLst>
                                        <p:tav tm="0">
                                          <p:val>
                                            <p:strVal val="0-#ppt_h/2"/>
                                          </p:val>
                                        </p:tav>
                                        <p:tav tm="100000">
                                          <p:val>
                                            <p:strVal val="#ppt_y"/>
                                          </p:val>
                                        </p:tav>
                                      </p:tavLst>
                                    </p:anim>
                                  </p:childTnLst>
                                </p:cTn>
                              </p:par>
                            </p:childTnLst>
                          </p:cTn>
                        </p:par>
                        <p:par>
                          <p:cTn id="46" fill="hold">
                            <p:stCondLst>
                              <p:cond delay="2000"/>
                            </p:stCondLst>
                            <p:childTnLst>
                              <p:par>
                                <p:cTn id="47" presetID="2" presetClass="entr" presetSubtype="1"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ppt_x"/>
                                          </p:val>
                                        </p:tav>
                                        <p:tav tm="100000">
                                          <p:val>
                                            <p:strVal val="#ppt_x"/>
                                          </p:val>
                                        </p:tav>
                                      </p:tavLst>
                                    </p:anim>
                                    <p:anim calcmode="lin" valueType="num">
                                      <p:cBhvr additive="base">
                                        <p:cTn id="5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5" grpId="0" bldLvl="0" animBg="1"/>
      <p:bldP spid="13326" grpId="0"/>
      <p:bldP spid="13328" grpId="0"/>
      <p:bldP spid="13338" grpId="0"/>
      <p:bldP spid="2" grpId="0" bldLvl="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1685" y="42569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7538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任务八  托收承付结算</a:t>
            </a:r>
            <a:endParaRPr lang="zh-CN" altLang="en-US" sz="2000" b="1">
              <a:solidFill>
                <a:schemeClr val="accent4"/>
              </a:solidFill>
              <a:effectLst/>
            </a:endParaRPr>
          </a:p>
        </p:txBody>
      </p:sp>
      <p:sp>
        <p:nvSpPr>
          <p:cNvPr id="5" name="文本框 4"/>
          <p:cNvSpPr txBox="1"/>
          <p:nvPr/>
        </p:nvSpPr>
        <p:spPr>
          <a:xfrm>
            <a:off x="251460" y="1415415"/>
            <a:ext cx="9013190" cy="2744470"/>
          </a:xfrm>
          <a:prstGeom prst="rect">
            <a:avLst/>
          </a:prstGeom>
          <a:noFill/>
        </p:spPr>
        <p:txBody>
          <a:bodyPr wrap="square" rtlCol="0" anchor="t">
            <a:noAutofit/>
          </a:bodyPr>
          <a:p>
            <a:r>
              <a:rPr lang="en-US" altLang="zh-CN" sz="1400"/>
              <a:t>1.</a:t>
            </a:r>
            <a:r>
              <a:rPr lang="zh-CN" altLang="en-US" sz="1400"/>
              <a:t>托收</a:t>
            </a:r>
            <a:endParaRPr lang="zh-CN" altLang="en-US" sz="1400"/>
          </a:p>
          <a:p>
            <a:r>
              <a:rPr lang="zh-CN" altLang="en-US" sz="1400"/>
              <a:t>收款人按照签订的购销合同发货后，选择邮寄或电报划回方式，向银行办理托收手续。收款人开户行收到上述凭证后，应认真审查。</a:t>
            </a:r>
            <a:endParaRPr lang="zh-CN" altLang="en-US" sz="1400"/>
          </a:p>
          <a:p>
            <a:r>
              <a:rPr lang="en-US" altLang="zh-CN" sz="1400"/>
              <a:t>2.</a:t>
            </a:r>
            <a:r>
              <a:rPr lang="zh-CN" altLang="en-US" sz="1400"/>
              <a:t>承付</a:t>
            </a:r>
            <a:endParaRPr lang="zh-CN" altLang="en-US" sz="1400"/>
          </a:p>
          <a:p>
            <a:r>
              <a:rPr lang="zh-CN" altLang="en-US" sz="1400"/>
              <a:t>付款人开户行接到收款人开户行寄来的邮划或电划第三、四、五联托收凭证及交易单证时，应审查是否属于本行的凭证，所附单证的张数与凭证的记载是否相符。付款人应在承付期内审查核对，安排资金。</a:t>
            </a:r>
            <a:endParaRPr lang="zh-CN" altLang="en-US" sz="1400"/>
          </a:p>
          <a:p>
            <a:r>
              <a:rPr lang="en-US" altLang="zh-CN" sz="1400"/>
              <a:t>3.</a:t>
            </a:r>
            <a:r>
              <a:rPr lang="zh-CN" altLang="en-US" sz="1400"/>
              <a:t>收款</a:t>
            </a:r>
            <a:endParaRPr lang="zh-CN" altLang="en-US" sz="1400"/>
          </a:p>
          <a:p>
            <a:r>
              <a:rPr lang="zh-CN" altLang="en-US" sz="1400"/>
              <a:t>受托银行收到款项之后，要将加盖银行结算章后的委托收款凭证第四联（收款通知联）交给收款人。收款人据此编制收款凭证。</a:t>
            </a:r>
            <a:endParaRPr lang="zh-CN" altLang="en-US" sz="1400"/>
          </a:p>
        </p:txBody>
      </p:sp>
      <p:sp>
        <p:nvSpPr>
          <p:cNvPr id="4" name="Rectangle 20"/>
          <p:cNvSpPr/>
          <p:nvPr/>
        </p:nvSpPr>
        <p:spPr>
          <a:xfrm>
            <a:off x="3335655" y="637540"/>
            <a:ext cx="294068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（四）托收承付的办理和使用方法</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4"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589655" y="2206625"/>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组合 73"/>
          <p:cNvGrpSpPr/>
          <p:nvPr/>
        </p:nvGrpSpPr>
        <p:grpSpPr>
          <a:xfrm>
            <a:off x="2744470" y="1431290"/>
            <a:ext cx="468630" cy="2834640"/>
            <a:chOff x="4336" y="2689"/>
            <a:chExt cx="738" cy="4464"/>
          </a:xfrm>
        </p:grpSpPr>
        <p:grpSp>
          <p:nvGrpSpPr>
            <p:cNvPr id="41" name="Group 108"/>
            <p:cNvGrpSpPr/>
            <p:nvPr/>
          </p:nvGrpSpPr>
          <p:grpSpPr>
            <a:xfrm>
              <a:off x="4336" y="5188"/>
              <a:ext cx="738" cy="717"/>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1"/>
            <p:cNvGrpSpPr/>
            <p:nvPr/>
          </p:nvGrpSpPr>
          <p:grpSpPr>
            <a:xfrm>
              <a:off x="4336" y="6437"/>
              <a:ext cx="738" cy="717"/>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a:off x="4336" y="3938"/>
              <a:ext cx="738" cy="717"/>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a:off x="4336" y="2689"/>
              <a:ext cx="738" cy="717"/>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8490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任务八  托收承付结算</a:t>
            </a:r>
            <a:endParaRPr lang="zh-CN" altLang="en-US" sz="2000" b="1">
              <a:solidFill>
                <a:schemeClr val="accent4"/>
              </a:solidFill>
              <a:effectLst/>
            </a:endParaRPr>
          </a:p>
        </p:txBody>
      </p:sp>
      <p:grpSp>
        <p:nvGrpSpPr>
          <p:cNvPr id="75" name="组合 74"/>
          <p:cNvGrpSpPr/>
          <p:nvPr/>
        </p:nvGrpSpPr>
        <p:grpSpPr>
          <a:xfrm rot="0">
            <a:off x="5764530" y="1541145"/>
            <a:ext cx="468630" cy="2834640"/>
            <a:chOff x="9345" y="2689"/>
            <a:chExt cx="738" cy="4464"/>
          </a:xfrm>
        </p:grpSpPr>
        <p:grpSp>
          <p:nvGrpSpPr>
            <p:cNvPr id="53" name="Group 120"/>
            <p:cNvGrpSpPr/>
            <p:nvPr/>
          </p:nvGrpSpPr>
          <p:grpSpPr>
            <a:xfrm>
              <a:off x="9345" y="2689"/>
              <a:ext cx="738" cy="717"/>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a:off x="9345" y="3938"/>
              <a:ext cx="738" cy="717"/>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26"/>
            <p:cNvGrpSpPr/>
            <p:nvPr/>
          </p:nvGrpSpPr>
          <p:grpSpPr>
            <a:xfrm>
              <a:off x="9345" y="6437"/>
              <a:ext cx="738" cy="717"/>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a:off x="9345" y="5188"/>
              <a:ext cx="738" cy="717"/>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0" name="文本框 79"/>
          <p:cNvSpPr txBox="1"/>
          <p:nvPr/>
        </p:nvSpPr>
        <p:spPr>
          <a:xfrm>
            <a:off x="233680" y="1431290"/>
            <a:ext cx="2647315" cy="829945"/>
          </a:xfrm>
          <a:prstGeom prst="rect">
            <a:avLst/>
          </a:prstGeom>
          <a:noFill/>
        </p:spPr>
        <p:txBody>
          <a:bodyPr wrap="square" rtlCol="0" anchor="t">
            <a:spAutoFit/>
          </a:bodyPr>
          <a:p>
            <a:r>
              <a:rPr lang="zh-CN" altLang="en-US" sz="1200"/>
              <a:t>（</a:t>
            </a:r>
            <a:r>
              <a:rPr lang="en-US" altLang="zh-CN" sz="1200"/>
              <a:t>1</a:t>
            </a:r>
            <a:r>
              <a:rPr lang="zh-CN" altLang="en-US" sz="1200"/>
              <a:t>）收付双方使用托收承付结算必须签有符合《经济合同法》的购销合同，并在合同中注明使用异地托收承付结算方式。</a:t>
            </a:r>
            <a:endParaRPr lang="zh-CN" altLang="en-US" sz="1200"/>
          </a:p>
        </p:txBody>
      </p:sp>
      <p:sp>
        <p:nvSpPr>
          <p:cNvPr id="81" name="文本框 80"/>
          <p:cNvSpPr txBox="1"/>
          <p:nvPr/>
        </p:nvSpPr>
        <p:spPr>
          <a:xfrm>
            <a:off x="204470" y="2280285"/>
            <a:ext cx="2540000" cy="829945"/>
          </a:xfrm>
          <a:prstGeom prst="rect">
            <a:avLst/>
          </a:prstGeom>
          <a:noFill/>
        </p:spPr>
        <p:txBody>
          <a:bodyPr wrap="square" rtlCol="0" anchor="t">
            <a:spAutoFit/>
          </a:bodyPr>
          <a:p>
            <a:r>
              <a:rPr lang="zh-CN" altLang="en-US" sz="1200"/>
              <a:t>（</a:t>
            </a:r>
            <a:r>
              <a:rPr lang="en-US" altLang="zh-CN" sz="1200"/>
              <a:t>2</a:t>
            </a:r>
            <a:r>
              <a:rPr lang="zh-CN" altLang="en-US" sz="1200"/>
              <a:t>）收款人办理托收，必须具有商品确已发运的证件。没有发运证件，属于下列情况的，可凭其他有关证件办理托收。</a:t>
            </a:r>
            <a:endParaRPr lang="zh-CN" altLang="en-US" sz="1200"/>
          </a:p>
        </p:txBody>
      </p:sp>
      <p:sp>
        <p:nvSpPr>
          <p:cNvPr id="82" name="文本框 81"/>
          <p:cNvSpPr txBox="1"/>
          <p:nvPr/>
        </p:nvSpPr>
        <p:spPr>
          <a:xfrm>
            <a:off x="233680" y="3139440"/>
            <a:ext cx="2540000" cy="460375"/>
          </a:xfrm>
          <a:prstGeom prst="rect">
            <a:avLst/>
          </a:prstGeom>
          <a:noFill/>
        </p:spPr>
        <p:txBody>
          <a:bodyPr wrap="square" rtlCol="0" anchor="t">
            <a:spAutoFit/>
          </a:bodyPr>
          <a:p>
            <a:r>
              <a:rPr lang="zh-CN" altLang="en-US" sz="1200"/>
              <a:t>（3）收付双方办理托收承付结算，必须重合同、守信誉。</a:t>
            </a:r>
            <a:endParaRPr lang="zh-CN" altLang="en-US" sz="1200"/>
          </a:p>
        </p:txBody>
      </p:sp>
      <p:sp>
        <p:nvSpPr>
          <p:cNvPr id="83" name="文本框 82"/>
          <p:cNvSpPr txBox="1"/>
          <p:nvPr/>
        </p:nvSpPr>
        <p:spPr>
          <a:xfrm>
            <a:off x="233680" y="3756025"/>
            <a:ext cx="2540000" cy="275590"/>
          </a:xfrm>
          <a:prstGeom prst="rect">
            <a:avLst/>
          </a:prstGeom>
          <a:noFill/>
        </p:spPr>
        <p:txBody>
          <a:bodyPr wrap="square" rtlCol="0" anchor="t">
            <a:spAutoFit/>
          </a:bodyPr>
          <a:p>
            <a:r>
              <a:rPr lang="zh-CN" altLang="en-US" sz="1200"/>
              <a:t>（4）拒绝付款。</a:t>
            </a:r>
            <a:endParaRPr lang="zh-CN" altLang="en-US" sz="1200"/>
          </a:p>
        </p:txBody>
      </p:sp>
      <p:sp>
        <p:nvSpPr>
          <p:cNvPr id="84" name="文本框 83"/>
          <p:cNvSpPr txBox="1"/>
          <p:nvPr/>
        </p:nvSpPr>
        <p:spPr>
          <a:xfrm>
            <a:off x="6430010" y="1541145"/>
            <a:ext cx="2540000" cy="275590"/>
          </a:xfrm>
          <a:prstGeom prst="rect">
            <a:avLst/>
          </a:prstGeom>
          <a:noFill/>
        </p:spPr>
        <p:txBody>
          <a:bodyPr wrap="square" rtlCol="0" anchor="t">
            <a:spAutoFit/>
          </a:bodyPr>
          <a:p>
            <a:r>
              <a:rPr lang="zh-CN" altLang="en-US" sz="1200"/>
              <a:t>（5）重办托收。</a:t>
            </a:r>
            <a:endParaRPr lang="zh-CN" altLang="en-US" sz="1200"/>
          </a:p>
        </p:txBody>
      </p:sp>
      <p:sp>
        <p:nvSpPr>
          <p:cNvPr id="85" name="文本框 84"/>
          <p:cNvSpPr txBox="1"/>
          <p:nvPr/>
        </p:nvSpPr>
        <p:spPr>
          <a:xfrm>
            <a:off x="6336030" y="2206625"/>
            <a:ext cx="2726690" cy="829945"/>
          </a:xfrm>
          <a:prstGeom prst="rect">
            <a:avLst/>
          </a:prstGeom>
          <a:noFill/>
        </p:spPr>
        <p:txBody>
          <a:bodyPr wrap="square" rtlCol="0" anchor="t">
            <a:spAutoFit/>
          </a:bodyPr>
          <a:p>
            <a:r>
              <a:rPr lang="zh-CN" altLang="en-US" sz="1200"/>
              <a:t>（6）收款人开户银行对逾期尚未划回，又未收到付款人开户银行寄来逾期付款通知或拒绝付款理由书的托收款项，应当及时发出查询。</a:t>
            </a:r>
            <a:endParaRPr lang="zh-CN" altLang="en-US" sz="1200"/>
          </a:p>
        </p:txBody>
      </p:sp>
      <p:sp>
        <p:nvSpPr>
          <p:cNvPr id="86" name="文本框 85"/>
          <p:cNvSpPr txBox="1"/>
          <p:nvPr/>
        </p:nvSpPr>
        <p:spPr>
          <a:xfrm>
            <a:off x="6336030" y="3091180"/>
            <a:ext cx="2633980" cy="829945"/>
          </a:xfrm>
          <a:prstGeom prst="rect">
            <a:avLst/>
          </a:prstGeom>
          <a:noFill/>
        </p:spPr>
        <p:txBody>
          <a:bodyPr wrap="square" rtlCol="0" anchor="t">
            <a:spAutoFit/>
          </a:bodyPr>
          <a:p>
            <a:r>
              <a:rPr lang="zh-CN" altLang="en-US" sz="1200"/>
              <a:t>（7）付款人提出的拒绝付款，银行按照本办法规定审查无法判明是非的，应由收付双方自行协商处理，或向仲裁机关、人民法院申请调解或裁决。</a:t>
            </a:r>
            <a:endParaRPr lang="zh-CN" altLang="en-US" sz="1200"/>
          </a:p>
        </p:txBody>
      </p:sp>
      <p:sp>
        <p:nvSpPr>
          <p:cNvPr id="87" name="文本框 86"/>
          <p:cNvSpPr txBox="1"/>
          <p:nvPr/>
        </p:nvSpPr>
        <p:spPr>
          <a:xfrm>
            <a:off x="6335395" y="3921125"/>
            <a:ext cx="2727325" cy="1198880"/>
          </a:xfrm>
          <a:prstGeom prst="rect">
            <a:avLst/>
          </a:prstGeom>
          <a:noFill/>
        </p:spPr>
        <p:txBody>
          <a:bodyPr wrap="square" rtlCol="0" anchor="t">
            <a:spAutoFit/>
          </a:bodyPr>
          <a:p>
            <a:r>
              <a:rPr lang="zh-CN" altLang="en-US" sz="1200"/>
              <a:t>（8）未经开户银行批准使用托收承付结算方式的城乡集体所有制工业企业，收款人开户银行不得受理其办理托收；付款人开户银行除对其承付的款项应按规定支付款项外，还要对该付款人按结算金额处以百分之五罚款。</a:t>
            </a:r>
            <a:endParaRPr lang="zh-CN" altLang="en-US" sz="1200"/>
          </a:p>
        </p:txBody>
      </p:sp>
      <p:sp>
        <p:nvSpPr>
          <p:cNvPr id="3" name="文本框 2"/>
          <p:cNvSpPr txBox="1"/>
          <p:nvPr/>
        </p:nvSpPr>
        <p:spPr>
          <a:xfrm>
            <a:off x="683260" y="680720"/>
            <a:ext cx="3411855" cy="645160"/>
          </a:xfrm>
          <a:prstGeom prst="rect">
            <a:avLst/>
          </a:prstGeom>
          <a:noFill/>
        </p:spPr>
        <p:txBody>
          <a:bodyPr wrap="square" rtlCol="0">
            <a:spAutoFit/>
          </a:bodyPr>
          <a:p>
            <a:r>
              <a:rPr lang="zh-CN" altLang="en-US" b="1"/>
              <a:t>（五） 托收承付结算中须注意的内容</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611560" y="2132730"/>
            <a:ext cx="5186484"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感谢您的观看</a:t>
            </a:r>
            <a:endParaRPr lang="en-US" altLang="zh-CN" sz="3600" b="1" dirty="0">
              <a:solidFill>
                <a:schemeClr val="tx1">
                  <a:lumMod val="75000"/>
                  <a:lumOff val="2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7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1"/>
                                        </p:tgtEl>
                                      </p:cBhvr>
                                    </p:animEffect>
                                    <p:animScale>
                                      <p:cBhvr>
                                        <p:cTn id="23"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一、银行存款账户</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5" name="文本框 4"/>
          <p:cNvSpPr txBox="1"/>
          <p:nvPr/>
        </p:nvSpPr>
        <p:spPr>
          <a:xfrm>
            <a:off x="229870" y="1991995"/>
            <a:ext cx="3469005" cy="2676525"/>
          </a:xfrm>
          <a:prstGeom prst="rect">
            <a:avLst/>
          </a:prstGeom>
          <a:noFill/>
        </p:spPr>
        <p:txBody>
          <a:bodyPr wrap="square" rtlCol="0" anchor="t">
            <a:spAutoFit/>
          </a:bodyPr>
          <a:p>
            <a:pPr>
              <a:lnSpc>
                <a:spcPct val="150000"/>
              </a:lnSpc>
            </a:pPr>
            <a:r>
              <a:rPr lang="zh-CN" altLang="en-US" sz="1400"/>
              <a:t>银行存款是指企事业单位存放在银行或其他金融机构中的</a:t>
            </a:r>
            <a:r>
              <a:rPr lang="zh-CN" altLang="en-US" sz="1400" b="1" i="1">
                <a:solidFill>
                  <a:schemeClr val="accent1"/>
                </a:solidFill>
                <a:effectLst>
                  <a:outerShdw blurRad="38100" dist="25400" dir="5400000" algn="ctr" rotWithShape="0">
                    <a:srgbClr val="6E747A">
                      <a:alpha val="43000"/>
                    </a:srgbClr>
                  </a:outerShdw>
                </a:effectLst>
              </a:rPr>
              <a:t>货币资金</a:t>
            </a:r>
            <a:r>
              <a:rPr lang="zh-CN" altLang="en-US" sz="1400"/>
              <a:t>，它是现代社会经济交往中资金结算的主要工具。企事业单位经济活动所发生的一切货币收支业务，除按国家</a:t>
            </a:r>
            <a:r>
              <a:rPr lang="zh-CN" altLang="en-US" sz="1400" b="1" i="1">
                <a:solidFill>
                  <a:schemeClr val="accent1"/>
                </a:solidFill>
                <a:effectLst>
                  <a:outerShdw blurRad="38100" dist="25400" dir="5400000" algn="ctr" rotWithShape="0">
                    <a:srgbClr val="6E747A">
                      <a:alpha val="43000"/>
                    </a:srgbClr>
                  </a:outerShdw>
                </a:effectLst>
              </a:rPr>
              <a:t>《现金管理暂行条例》</a:t>
            </a:r>
            <a:r>
              <a:rPr lang="zh-CN" altLang="en-US" sz="1400"/>
              <a:t>中规定可以使用现金直接支付的款项外，其他都必须按银行支付结算办法的规定，通过银行账户进行转账结算。</a:t>
            </a:r>
            <a:endParaRPr lang="zh-CN" altLang="en-US" sz="1400"/>
          </a:p>
        </p:txBody>
      </p:sp>
      <p:sp>
        <p:nvSpPr>
          <p:cNvPr id="3" name="文本框 2"/>
          <p:cNvSpPr txBox="1"/>
          <p:nvPr/>
        </p:nvSpPr>
        <p:spPr>
          <a:xfrm>
            <a:off x="1130300" y="1427480"/>
            <a:ext cx="2053590" cy="337185"/>
          </a:xfrm>
          <a:prstGeom prst="rect">
            <a:avLst/>
          </a:prstGeom>
          <a:noFill/>
        </p:spPr>
        <p:txBody>
          <a:bodyPr wrap="square" rtlCol="0">
            <a:spAutoFit/>
          </a:bodyPr>
          <a:p>
            <a:r>
              <a:rPr lang="zh-CN" altLang="en-US" sz="1600"/>
              <a:t>（一）银行存款</a:t>
            </a:r>
            <a:endParaRPr lang="zh-CN" altLang="en-US" sz="1600"/>
          </a:p>
        </p:txBody>
      </p:sp>
      <p:pic>
        <p:nvPicPr>
          <p:cNvPr id="4" name="图片 3"/>
          <p:cNvPicPr>
            <a:picLocks noChangeAspect="1"/>
          </p:cNvPicPr>
          <p:nvPr/>
        </p:nvPicPr>
        <p:blipFill>
          <a:blip r:embed="rId1"/>
          <a:stretch>
            <a:fillRect/>
          </a:stretch>
        </p:blipFill>
        <p:spPr>
          <a:xfrm>
            <a:off x="3698875" y="1059180"/>
            <a:ext cx="5148580" cy="30537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460115" y="2255520"/>
            <a:ext cx="1525270" cy="1144905"/>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80" name="文本框 79"/>
          <p:cNvSpPr txBox="1"/>
          <p:nvPr/>
        </p:nvSpPr>
        <p:spPr>
          <a:xfrm>
            <a:off x="97155" y="1364615"/>
            <a:ext cx="2710815" cy="829945"/>
          </a:xfrm>
          <a:prstGeom prst="rect">
            <a:avLst/>
          </a:prstGeom>
          <a:noFill/>
        </p:spPr>
        <p:txBody>
          <a:bodyPr wrap="square" rtlCol="0" anchor="t">
            <a:spAutoFit/>
          </a:bodyPr>
          <a:p>
            <a:pPr algn="ctr"/>
            <a:r>
              <a:rPr lang="zh-CN" altLang="en-US" sz="2400" u="sng">
                <a:solidFill>
                  <a:srgbClr val="0070C0"/>
                </a:solidFill>
              </a:rPr>
              <a:t>1. 银行存款账户的种类</a:t>
            </a:r>
            <a:endParaRPr lang="zh-CN" altLang="en-US" sz="2400" u="sng">
              <a:solidFill>
                <a:srgbClr val="0070C0"/>
              </a:solidFill>
            </a:endParaRPr>
          </a:p>
        </p:txBody>
      </p:sp>
      <p:sp>
        <p:nvSpPr>
          <p:cNvPr id="81" name="文本框 80"/>
          <p:cNvSpPr txBox="1"/>
          <p:nvPr/>
        </p:nvSpPr>
        <p:spPr>
          <a:xfrm>
            <a:off x="97155" y="2172970"/>
            <a:ext cx="3072130" cy="2799715"/>
          </a:xfrm>
          <a:prstGeom prst="rect">
            <a:avLst/>
          </a:prstGeom>
          <a:noFill/>
        </p:spPr>
        <p:txBody>
          <a:bodyPr wrap="square" rtlCol="0" anchor="t">
            <a:spAutoFit/>
          </a:bodyPr>
          <a:p>
            <a:r>
              <a:rPr lang="zh-CN" altLang="en-US" sz="1600"/>
              <a:t>银行结算账户按存款人不同，分为单位银行结算账户和个人银行结算账户。</a:t>
            </a:r>
            <a:r>
              <a:rPr lang="zh-CN" altLang="en-US" sz="1600" i="1">
                <a:solidFill>
                  <a:schemeClr val="accent1"/>
                </a:solidFill>
                <a:effectLst>
                  <a:outerShdw blurRad="38100" dist="25400" dir="5400000" algn="ctr" rotWithShape="0">
                    <a:srgbClr val="6E747A">
                      <a:alpha val="43000"/>
                    </a:srgbClr>
                  </a:outerShdw>
                </a:effectLst>
              </a:rPr>
              <a:t>单位银行</a:t>
            </a:r>
            <a:r>
              <a:rPr lang="zh-CN" altLang="en-US" sz="1600"/>
              <a:t>结算账户是指存款人以单位名称开立的银行结算账户。</a:t>
            </a:r>
            <a:r>
              <a:rPr lang="zh-CN" altLang="en-US" sz="1600" i="1">
                <a:solidFill>
                  <a:schemeClr val="accent1"/>
                </a:solidFill>
                <a:effectLst>
                  <a:outerShdw blurRad="38100" dist="25400" dir="5400000" algn="ctr" rotWithShape="0">
                    <a:srgbClr val="6E747A">
                      <a:alpha val="43000"/>
                    </a:srgbClr>
                  </a:outerShdw>
                </a:effectLst>
              </a:rPr>
              <a:t>个体工商户</a:t>
            </a:r>
            <a:r>
              <a:rPr lang="zh-CN" altLang="en-US" sz="1600"/>
              <a:t>凭营业执照以字号或经营者姓名开立的银行结算账户纳入单位银行结算账户管理。单位银行结算账户按用途分为</a:t>
            </a:r>
            <a:r>
              <a:rPr lang="zh-CN" altLang="en-US" sz="1600" i="1">
                <a:solidFill>
                  <a:schemeClr val="accent1"/>
                </a:solidFill>
                <a:effectLst>
                  <a:outerShdw blurRad="38100" dist="25400" dir="5400000" algn="ctr" rotWithShape="0">
                    <a:srgbClr val="6E747A">
                      <a:alpha val="43000"/>
                    </a:srgbClr>
                  </a:outerShdw>
                </a:effectLst>
              </a:rPr>
              <a:t>基本存款账户、一般存款账户、专用存款账户、临时存款账户。</a:t>
            </a:r>
            <a:endParaRPr lang="zh-CN" altLang="en-US" sz="1600" i="1">
              <a:solidFill>
                <a:schemeClr val="accent1"/>
              </a:solidFill>
              <a:effectLst>
                <a:outerShdw blurRad="38100" dist="25400" dir="5400000" algn="ctr" rotWithShape="0">
                  <a:srgbClr val="6E747A">
                    <a:alpha val="43000"/>
                  </a:srgbClr>
                </a:outerShdw>
              </a:effectLst>
            </a:endParaRPr>
          </a:p>
        </p:txBody>
      </p:sp>
      <p:sp>
        <p:nvSpPr>
          <p:cNvPr id="84" name="文本框 83"/>
          <p:cNvSpPr txBox="1"/>
          <p:nvPr/>
        </p:nvSpPr>
        <p:spPr>
          <a:xfrm>
            <a:off x="5426075" y="709295"/>
            <a:ext cx="2942590" cy="2306955"/>
          </a:xfrm>
          <a:prstGeom prst="rect">
            <a:avLst/>
          </a:prstGeom>
          <a:noFill/>
        </p:spPr>
        <p:txBody>
          <a:bodyPr wrap="square" rtlCol="0" anchor="t">
            <a:spAutoFit/>
          </a:bodyPr>
          <a:p>
            <a:pPr algn="ctr"/>
            <a:r>
              <a:rPr lang="zh-CN" altLang="en-US" sz="2400" u="sng">
                <a:solidFill>
                  <a:srgbClr val="0070C0"/>
                </a:solidFill>
              </a:rPr>
              <a:t>2. 银行存款账户管理的基本原则</a:t>
            </a:r>
            <a:endParaRPr lang="zh-CN" altLang="en-US" sz="1200"/>
          </a:p>
          <a:p>
            <a:r>
              <a:rPr lang="zh-CN" altLang="en-US" sz="1600"/>
              <a:t>根据《人民币银行结算账户管理办法》的规定，银行结算账户的管理应遵守以下基本原则：一个基本账户原则；自愿选择原则；存款保密原则；银行不垫款原则。</a:t>
            </a:r>
            <a:endParaRPr lang="zh-CN" altLang="en-US" sz="1600"/>
          </a:p>
        </p:txBody>
      </p:sp>
      <p:sp>
        <p:nvSpPr>
          <p:cNvPr id="87" name="文本框 86"/>
          <p:cNvSpPr txBox="1"/>
          <p:nvPr/>
        </p:nvSpPr>
        <p:spPr>
          <a:xfrm>
            <a:off x="5426075" y="2923540"/>
            <a:ext cx="3178175" cy="2306955"/>
          </a:xfrm>
          <a:prstGeom prst="rect">
            <a:avLst/>
          </a:prstGeom>
          <a:noFill/>
        </p:spPr>
        <p:txBody>
          <a:bodyPr wrap="square" rtlCol="0" anchor="t">
            <a:spAutoFit/>
          </a:bodyPr>
          <a:p>
            <a:pPr algn="ctr"/>
            <a:r>
              <a:rPr lang="zh-CN" altLang="en-US" sz="2400" u="sng">
                <a:solidFill>
                  <a:srgbClr val="0070C0"/>
                </a:solidFill>
              </a:rPr>
              <a:t>3. 银行存款账户使用规定</a:t>
            </a:r>
            <a:endParaRPr lang="zh-CN" altLang="en-US" sz="1200"/>
          </a:p>
          <a:p>
            <a:r>
              <a:rPr lang="zh-CN" altLang="en-US" sz="1600"/>
              <a:t>银行存款账户只能用来办理本单位的生产经营业务活动的结算，不得出租和出借账户；不得为还贷、还债和套取现金而多头开立基本存款账户；不得违反规定在异地存款和贷款而开立账户。</a:t>
            </a:r>
            <a:endParaRPr lang="zh-CN" altLang="en-US" sz="1600"/>
          </a:p>
        </p:txBody>
      </p:sp>
      <p:sp>
        <p:nvSpPr>
          <p:cNvPr id="4" name="文本框 3"/>
          <p:cNvSpPr txBox="1"/>
          <p:nvPr/>
        </p:nvSpPr>
        <p:spPr>
          <a:xfrm>
            <a:off x="305435" y="709295"/>
            <a:ext cx="3154045" cy="368300"/>
          </a:xfrm>
          <a:prstGeom prst="rect">
            <a:avLst/>
          </a:prstGeom>
          <a:noFill/>
        </p:spPr>
        <p:txBody>
          <a:bodyPr wrap="square" rtlCol="0">
            <a:spAutoFit/>
          </a:bodyPr>
          <a:p>
            <a:r>
              <a:rPr lang="zh-CN" altLang="en-US"/>
              <a:t>（二）银行存款账户的管理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 name="Freeform 8"/>
          <p:cNvSpPr/>
          <p:nvPr/>
        </p:nvSpPr>
        <p:spPr bwMode="auto">
          <a:xfrm>
            <a:off x="389890" y="1307465"/>
            <a:ext cx="2101850" cy="1223010"/>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p>
            <a:endParaRPr lang="zh-CN" altLang="en-US" sz="1800"/>
          </a:p>
        </p:txBody>
      </p:sp>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grpSp>
        <p:nvGrpSpPr>
          <p:cNvPr id="104" name="组合 103"/>
          <p:cNvGrpSpPr/>
          <p:nvPr/>
        </p:nvGrpSpPr>
        <p:grpSpPr>
          <a:xfrm>
            <a:off x="323215" y="1425575"/>
            <a:ext cx="5745480" cy="2638425"/>
            <a:chOff x="940" y="2263"/>
            <a:chExt cx="9048" cy="4155"/>
          </a:xfrm>
        </p:grpSpPr>
        <p:sp>
          <p:nvSpPr>
            <p:cNvPr id="6" name="AutoShape 4"/>
            <p:cNvSpPr>
              <a:spLocks noChangeAspect="1" noChangeArrowheads="1" noTextEdit="1"/>
            </p:cNvSpPr>
            <p:nvPr/>
          </p:nvSpPr>
          <p:spPr bwMode="auto">
            <a:xfrm>
              <a:off x="2407" y="2263"/>
              <a:ext cx="2942" cy="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endParaRPr lang="zh-CN" altLang="en-US" sz="1800"/>
            </a:p>
          </p:txBody>
        </p:sp>
        <p:sp>
          <p:nvSpPr>
            <p:cNvPr id="32" name="矩形 31"/>
            <p:cNvSpPr/>
            <p:nvPr/>
          </p:nvSpPr>
          <p:spPr>
            <a:xfrm>
              <a:off x="4355" y="2533"/>
              <a:ext cx="5633" cy="1014"/>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sym typeface="+mn-ea"/>
                </a:rPr>
                <a:t>凡新成立的单位在取得工商行政管理部门颁发的法人营业执照后，可选择离办公场地较近的银行申请开设自己的结算账户。</a:t>
              </a:r>
              <a:endParaRPr lang="zh-CN" altLang="en-US" sz="1200" dirty="0">
                <a:latin typeface="微软雅黑" panose="020B0503020204020204" pitchFamily="34" charset="-122"/>
                <a:ea typeface="微软雅黑" panose="020B0503020204020204" pitchFamily="34" charset="-122"/>
                <a:sym typeface="+mn-ea"/>
              </a:endParaRPr>
            </a:p>
          </p:txBody>
        </p:sp>
        <p:sp>
          <p:nvSpPr>
            <p:cNvPr id="34" name="矩形 33"/>
            <p:cNvSpPr/>
            <p:nvPr/>
          </p:nvSpPr>
          <p:spPr>
            <a:xfrm>
              <a:off x="4355" y="3500"/>
              <a:ext cx="5633" cy="1014"/>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sym typeface="+mn-ea"/>
                </a:rPr>
                <a:t>为了加强对基本存款账户的管理，单位开立基本存款账户，实行开户许可制度，必须凭中国人民银行当地分支机构核发的开户许可证办理。</a:t>
              </a:r>
              <a:endParaRPr lang="zh-CN" altLang="en-US" sz="1200" dirty="0">
                <a:latin typeface="微软雅黑" panose="020B0503020204020204" pitchFamily="34" charset="-122"/>
                <a:ea typeface="微软雅黑" panose="020B0503020204020204" pitchFamily="34" charset="-122"/>
                <a:sym typeface="+mn-ea"/>
              </a:endParaRPr>
            </a:p>
          </p:txBody>
        </p:sp>
        <p:sp>
          <p:nvSpPr>
            <p:cNvPr id="45" name="矩形 44"/>
            <p:cNvSpPr/>
            <p:nvPr/>
          </p:nvSpPr>
          <p:spPr>
            <a:xfrm>
              <a:off x="4355" y="4409"/>
              <a:ext cx="5632" cy="1014"/>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sym typeface="+mn-ea"/>
                </a:rPr>
                <a:t>开立不同的银行存款账户，需要提交银行审批的证件和资料各不相同，开户单位需要根据申请银行结算账户的种类，准备各项资料。</a:t>
              </a:r>
              <a:endParaRPr lang="zh-CN" altLang="en-US" sz="1200" dirty="0">
                <a:latin typeface="微软雅黑" panose="020B0503020204020204" pitchFamily="34" charset="-122"/>
                <a:ea typeface="微软雅黑" panose="020B0503020204020204" pitchFamily="34" charset="-122"/>
                <a:sym typeface="+mn-ea"/>
              </a:endParaRPr>
            </a:p>
          </p:txBody>
        </p:sp>
        <p:sp>
          <p:nvSpPr>
            <p:cNvPr id="8" name="Freeform 7"/>
            <p:cNvSpPr/>
            <p:nvPr/>
          </p:nvSpPr>
          <p:spPr bwMode="auto">
            <a:xfrm>
              <a:off x="1045" y="2852"/>
              <a:ext cx="3310" cy="1928"/>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91430" tIns="45715" rIns="91430" bIns="45715" numCol="1" anchor="t" anchorCtr="0" compatLnSpc="1"/>
            <a:lstStyle/>
            <a:p>
              <a:endParaRPr lang="zh-CN" altLang="en-US" sz="1800"/>
            </a:p>
          </p:txBody>
        </p:sp>
        <p:sp>
          <p:nvSpPr>
            <p:cNvPr id="9" name="Freeform 8"/>
            <p:cNvSpPr/>
            <p:nvPr/>
          </p:nvSpPr>
          <p:spPr bwMode="auto">
            <a:xfrm>
              <a:off x="1045" y="3674"/>
              <a:ext cx="3310" cy="1926"/>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lstStyle/>
            <a:p>
              <a:endParaRPr lang="zh-CN" altLang="en-US" sz="1800"/>
            </a:p>
          </p:txBody>
        </p:sp>
        <p:grpSp>
          <p:nvGrpSpPr>
            <p:cNvPr id="100" name="组合 99"/>
            <p:cNvGrpSpPr/>
            <p:nvPr/>
          </p:nvGrpSpPr>
          <p:grpSpPr>
            <a:xfrm rot="0">
              <a:off x="940" y="2679"/>
              <a:ext cx="3369" cy="2837"/>
              <a:chOff x="1644" y="2611"/>
              <a:chExt cx="3658" cy="3142"/>
            </a:xfrm>
          </p:grpSpPr>
          <p:cxnSp>
            <p:nvCxnSpPr>
              <p:cNvPr id="11" name="直接连接符 10"/>
              <p:cNvCxnSpPr/>
              <p:nvPr/>
            </p:nvCxnSpPr>
            <p:spPr>
              <a:xfrm>
                <a:off x="1644" y="2611"/>
                <a:ext cx="0" cy="2385"/>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71" y="2671"/>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871" y="3520"/>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871" y="4424"/>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85" y="5328"/>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136" y="2995"/>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33" name="椭圆 32"/>
              <p:cNvSpPr/>
              <p:nvPr/>
            </p:nvSpPr>
            <p:spPr>
              <a:xfrm>
                <a:off x="5136" y="3892"/>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44" name="椭圆 43"/>
              <p:cNvSpPr/>
              <p:nvPr/>
            </p:nvSpPr>
            <p:spPr>
              <a:xfrm>
                <a:off x="5136" y="4790"/>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grpSp>
      <p:sp>
        <p:nvSpPr>
          <p:cNvPr id="102" name="文本框 101"/>
          <p:cNvSpPr txBox="1"/>
          <p:nvPr/>
        </p:nvSpPr>
        <p:spPr>
          <a:xfrm>
            <a:off x="560705" y="823595"/>
            <a:ext cx="3401060" cy="368300"/>
          </a:xfrm>
          <a:prstGeom prst="rect">
            <a:avLst/>
          </a:prstGeom>
          <a:noFill/>
        </p:spPr>
        <p:txBody>
          <a:bodyPr wrap="none" rtlCol="0" anchor="t">
            <a:spAutoFit/>
          </a:bodyPr>
          <a:p>
            <a:pPr algn="l"/>
            <a:r>
              <a:rPr lang="zh-CN" altLang="en-US" b="1">
                <a:sym typeface="+mn-ea"/>
              </a:rPr>
              <a:t>（三）开立银行存款账户的条件</a:t>
            </a:r>
            <a:endParaRPr lang="zh-CN" altLang="en-US" b="1">
              <a:sym typeface="+mn-ea"/>
            </a:endParaRPr>
          </a:p>
        </p:txBody>
      </p:sp>
      <p:pic>
        <p:nvPicPr>
          <p:cNvPr id="4" name="图片 3"/>
          <p:cNvPicPr>
            <a:picLocks noChangeAspect="1"/>
          </p:cNvPicPr>
          <p:nvPr/>
        </p:nvPicPr>
        <p:blipFill>
          <a:blip r:embed="rId1"/>
          <a:stretch>
            <a:fillRect/>
          </a:stretch>
        </p:blipFill>
        <p:spPr>
          <a:xfrm>
            <a:off x="6150610" y="1056005"/>
            <a:ext cx="2891155" cy="300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120140" y="1894840"/>
            <a:ext cx="1940560" cy="1891665"/>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50" y="1112520"/>
            <a:ext cx="3850640" cy="162052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634865" y="1289685"/>
            <a:ext cx="3508375" cy="126619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单位因某些原因需要变更账户名称，但不改变开户银行和账号的，应在变更后 5 个工作日内向银行交验上级主管部门批准的正式函件，交验工商行政管理部门登记注册的新执照，填写“变更银行结算账户申请书”，经银行审查核实后，变更账户名称。</a:t>
            </a:r>
            <a:endParaRPr lang="zh-CN" altLang="en-US" sz="12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4464050" y="3119755"/>
            <a:ext cx="3965575" cy="166814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4464050" y="3320415"/>
            <a:ext cx="4039870" cy="126619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单位的法定代表人或主要负责人、住址以及其他开户资料发生变更时，应在变更后 5 个工作日内书面通知开户银行并提供有关证明。开户银行在接到变更申请后的 2 个工作日内，将存款人的变更银行结算账户申请书、开户许可证以及有关证明文件报送中国人民银行当地分支行。</a:t>
            </a:r>
            <a:endParaRPr lang="zh-CN" altLang="en-US" sz="12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645016" y="284348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a:t>2. 变更开户资料</a:t>
            </a:r>
            <a:endParaRPr lang="zh-CN" altLang="en-US" sz="1400"/>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a:latin typeface="Calibri" panose="020F0502020204030204" pitchFamily="34" charset="0"/>
              </a:rPr>
              <a:t>1. 变更账户名称</a:t>
            </a:r>
            <a:endParaRPr lang="zh-CN" altLang="en-US" sz="1400">
              <a:latin typeface="Calibri" panose="020F0502020204030204" pitchFamily="34" charset="0"/>
            </a:endParaRPr>
          </a:p>
        </p:txBody>
      </p:sp>
      <p:sp>
        <p:nvSpPr>
          <p:cNvPr id="13338" name="TextBox 6"/>
          <p:cNvSpPr txBox="1">
            <a:spLocks noChangeArrowheads="1"/>
          </p:cNvSpPr>
          <p:nvPr/>
        </p:nvSpPr>
        <p:spPr bwMode="auto">
          <a:xfrm>
            <a:off x="1579245" y="2007235"/>
            <a:ext cx="1330960" cy="1667510"/>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（一）银行结算账户变更的内容</a:t>
            </a:r>
            <a:endParaRPr lang="zh-CN" altLang="zh-CN" sz="20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银行转账结算管理</a:t>
            </a:r>
            <a:endParaRPr lang="zh-CN" altLang="en-US" sz="2000" b="1">
              <a:solidFill>
                <a:schemeClr val="accent4"/>
              </a:solidFill>
              <a:effectLst/>
            </a:endParaRPr>
          </a:p>
        </p:txBody>
      </p:sp>
      <p:sp>
        <p:nvSpPr>
          <p:cNvPr id="2" name="文本框 1"/>
          <p:cNvSpPr txBox="1"/>
          <p:nvPr/>
        </p:nvSpPr>
        <p:spPr>
          <a:xfrm>
            <a:off x="779145" y="625475"/>
            <a:ext cx="2712720" cy="368300"/>
          </a:xfrm>
          <a:prstGeom prst="rect">
            <a:avLst/>
          </a:prstGeom>
          <a:noFill/>
        </p:spPr>
        <p:txBody>
          <a:bodyPr wrap="square" rtlCol="0">
            <a:spAutoFit/>
          </a:bodyPr>
          <a:p>
            <a:r>
              <a:rPr lang="zh-CN" altLang="en-US"/>
              <a:t>二、变更银行结算账户</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1288"/>
                                        </p:tgtEl>
                                        <p:attrNameLst>
                                          <p:attrName>style.visibility</p:attrName>
                                        </p:attrNameLst>
                                      </p:cBhvr>
                                      <p:to>
                                        <p:strVal val="visible"/>
                                      </p:to>
                                    </p:set>
                                    <p:anim calcmode="lin" valueType="num">
                                      <p:cBhvr additive="base">
                                        <p:cTn id="35" dur="500" fill="hold"/>
                                        <p:tgtEl>
                                          <p:spTgt spid="11288"/>
                                        </p:tgtEl>
                                        <p:attrNameLst>
                                          <p:attrName>ppt_x</p:attrName>
                                        </p:attrNameLst>
                                      </p:cBhvr>
                                      <p:tavLst>
                                        <p:tav tm="0">
                                          <p:val>
                                            <p:strVal val="#ppt_x"/>
                                          </p:val>
                                        </p:tav>
                                        <p:tav tm="100000">
                                          <p:val>
                                            <p:strVal val="#ppt_x"/>
                                          </p:val>
                                        </p:tav>
                                      </p:tavLst>
                                    </p:anim>
                                    <p:anim calcmode="lin" valueType="num">
                                      <p:cBhvr additive="base">
                                        <p:cTn id="36" dur="500" fill="hold"/>
                                        <p:tgtEl>
                                          <p:spTgt spid="1128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1286"/>
                                        </p:tgtEl>
                                        <p:attrNameLst>
                                          <p:attrName>style.visibility</p:attrName>
                                        </p:attrNameLst>
                                      </p:cBhvr>
                                      <p:to>
                                        <p:strVal val="visible"/>
                                      </p:to>
                                    </p:set>
                                    <p:anim calcmode="lin" valueType="num">
                                      <p:cBhvr additive="base">
                                        <p:cTn id="39" dur="500" fill="hold"/>
                                        <p:tgtEl>
                                          <p:spTgt spid="11286"/>
                                        </p:tgtEl>
                                        <p:attrNameLst>
                                          <p:attrName>ppt_x</p:attrName>
                                        </p:attrNameLst>
                                      </p:cBhvr>
                                      <p:tavLst>
                                        <p:tav tm="0">
                                          <p:val>
                                            <p:strVal val="#ppt_x"/>
                                          </p:val>
                                        </p:tav>
                                        <p:tav tm="100000">
                                          <p:val>
                                            <p:strVal val="#ppt_x"/>
                                          </p:val>
                                        </p:tav>
                                      </p:tavLst>
                                    </p:anim>
                                    <p:anim calcmode="lin" valueType="num">
                                      <p:cBhvr additive="base">
                                        <p:cTn id="40" dur="500" fill="hold"/>
                                        <p:tgtEl>
                                          <p:spTgt spid="11286"/>
                                        </p:tgtEl>
                                        <p:attrNameLst>
                                          <p:attrName>ppt_y</p:attrName>
                                        </p:attrNameLst>
                                      </p:cBhvr>
                                      <p:tavLst>
                                        <p:tav tm="0">
                                          <p:val>
                                            <p:strVal val="0-#ppt_h/2"/>
                                          </p:val>
                                        </p:tav>
                                        <p:tav tm="100000">
                                          <p:val>
                                            <p:strVal val="#ppt_y"/>
                                          </p:val>
                                        </p:tav>
                                      </p:tavLst>
                                    </p:anim>
                                  </p:childTnLst>
                                </p:cTn>
                              </p:par>
                            </p:childTnLst>
                          </p:cTn>
                        </p:par>
                        <p:par>
                          <p:cTn id="41" fill="hold">
                            <p:stCondLst>
                              <p:cond delay="1500"/>
                            </p:stCondLst>
                            <p:childTnLst>
                              <p:par>
                                <p:cTn id="42" presetID="2" presetClass="entr" presetSubtype="1" fill="hold" grpId="0" nodeType="afterEffect">
                                  <p:stCondLst>
                                    <p:cond delay="0"/>
                                  </p:stCondLst>
                                  <p:childTnLst>
                                    <p:set>
                                      <p:cBhvr>
                                        <p:cTn id="43" dur="1" fill="hold">
                                          <p:stCondLst>
                                            <p:cond delay="0"/>
                                          </p:stCondLst>
                                        </p:cTn>
                                        <p:tgtEl>
                                          <p:spTgt spid="13327"/>
                                        </p:tgtEl>
                                        <p:attrNameLst>
                                          <p:attrName>style.visibility</p:attrName>
                                        </p:attrNameLst>
                                      </p:cBhvr>
                                      <p:to>
                                        <p:strVal val="visible"/>
                                      </p:to>
                                    </p:set>
                                    <p:anim calcmode="lin" valueType="num">
                                      <p:cBhvr additive="base">
                                        <p:cTn id="44" dur="500" fill="hold"/>
                                        <p:tgtEl>
                                          <p:spTgt spid="13327"/>
                                        </p:tgtEl>
                                        <p:attrNameLst>
                                          <p:attrName>ppt_x</p:attrName>
                                        </p:attrNameLst>
                                      </p:cBhvr>
                                      <p:tavLst>
                                        <p:tav tm="0">
                                          <p:val>
                                            <p:strVal val="#ppt_x"/>
                                          </p:val>
                                        </p:tav>
                                        <p:tav tm="100000">
                                          <p:val>
                                            <p:strVal val="#ppt_x"/>
                                          </p:val>
                                        </p:tav>
                                      </p:tavLst>
                                    </p:anim>
                                    <p:anim calcmode="lin" valueType="num">
                                      <p:cBhvr additive="base">
                                        <p:cTn id="45" dur="500" fill="hold"/>
                                        <p:tgtEl>
                                          <p:spTgt spid="13327"/>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13328"/>
                                        </p:tgtEl>
                                        <p:attrNameLst>
                                          <p:attrName>style.visibility</p:attrName>
                                        </p:attrNameLst>
                                      </p:cBhvr>
                                      <p:to>
                                        <p:strVal val="visible"/>
                                      </p:to>
                                    </p:set>
                                    <p:anim calcmode="lin" valueType="num">
                                      <p:cBhvr additive="base">
                                        <p:cTn id="48" dur="500" fill="hold"/>
                                        <p:tgtEl>
                                          <p:spTgt spid="13328"/>
                                        </p:tgtEl>
                                        <p:attrNameLst>
                                          <p:attrName>ppt_x</p:attrName>
                                        </p:attrNameLst>
                                      </p:cBhvr>
                                      <p:tavLst>
                                        <p:tav tm="0">
                                          <p:val>
                                            <p:strVal val="#ppt_x"/>
                                          </p:val>
                                        </p:tav>
                                        <p:tav tm="100000">
                                          <p:val>
                                            <p:strVal val="#ppt_x"/>
                                          </p:val>
                                        </p:tav>
                                      </p:tavLst>
                                    </p:anim>
                                    <p:anim calcmode="lin" valueType="num">
                                      <p:cBhvr additive="base">
                                        <p:cTn id="4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7" grpId="0" bldLvl="0" animBg="1"/>
      <p:bldP spid="13328" grpId="0"/>
      <p:bldP spid="11286" grpId="0" bldLvl="0" animBg="1"/>
      <p:bldP spid="11288" grpId="0" bldLvl="0" animBg="1"/>
      <p:bldP spid="13338"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TIMING" val="|4.6"/>
</p:tagLst>
</file>

<file path=ppt/tags/tag11.xml><?xml version="1.0" encoding="utf-8"?>
<p:tagLst xmlns:p="http://schemas.openxmlformats.org/presentationml/2006/main">
  <p:tag name="TIMING" val="|4.6"/>
</p:tagLst>
</file>

<file path=ppt/tags/tag12.xml><?xml version="1.0" encoding="utf-8"?>
<p:tagLst xmlns:p="http://schemas.openxmlformats.org/presentationml/2006/main">
  <p:tag name="TIMING" val="|4.6"/>
</p:tagLst>
</file>

<file path=ppt/tags/tag13.xml><?xml version="1.0" encoding="utf-8"?>
<p:tagLst xmlns:p="http://schemas.openxmlformats.org/presentationml/2006/main">
  <p:tag name="TIMING" val="|4.6"/>
</p:tagLst>
</file>

<file path=ppt/tags/tag14.xml><?xml version="1.0" encoding="utf-8"?>
<p:tagLst xmlns:p="http://schemas.openxmlformats.org/presentationml/2006/main">
  <p:tag name="TIMING" val="|4.6"/>
</p:tagLst>
</file>

<file path=ppt/tags/tag15.xml><?xml version="1.0" encoding="utf-8"?>
<p:tagLst xmlns:p="http://schemas.openxmlformats.org/presentationml/2006/main">
  <p:tag name="TIMING" val="|4.6"/>
</p:tagLst>
</file>

<file path=ppt/tags/tag16.xml><?xml version="1.0" encoding="utf-8"?>
<p:tagLst xmlns:p="http://schemas.openxmlformats.org/presentationml/2006/main">
  <p:tag name="TIMING" val="|4.6"/>
</p:tagLst>
</file>

<file path=ppt/tags/tag17.xml><?xml version="1.0" encoding="utf-8"?>
<p:tagLst xmlns:p="http://schemas.openxmlformats.org/presentationml/2006/main">
  <p:tag name="TIMING" val="|4.6"/>
</p:tagLst>
</file>

<file path=ppt/tags/tag18.xml><?xml version="1.0" encoding="utf-8"?>
<p:tagLst xmlns:p="http://schemas.openxmlformats.org/presentationml/2006/main">
  <p:tag name="ISPRING_PRESENTATION_TITLE" val="6"/>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TIMING" val="|4.6"/>
</p:tagLst>
</file>

<file path=ppt/tags/tag5.xml><?xml version="1.0" encoding="utf-8"?>
<p:tagLst xmlns:p="http://schemas.openxmlformats.org/presentationml/2006/main">
  <p:tag name="TIMING" val="|4.6"/>
</p:tagLst>
</file>

<file path=ppt/tags/tag6.xml><?xml version="1.0" encoding="utf-8"?>
<p:tagLst xmlns:p="http://schemas.openxmlformats.org/presentationml/2006/main">
  <p:tag name="TIMING" val="|4.6"/>
</p:tagLst>
</file>

<file path=ppt/tags/tag7.xml><?xml version="1.0" encoding="utf-8"?>
<p:tagLst xmlns:p="http://schemas.openxmlformats.org/presentationml/2006/main">
  <p:tag name="TIMING" val="|4.6"/>
</p:tagLst>
</file>

<file path=ppt/tags/tag8.xml><?xml version="1.0" encoding="utf-8"?>
<p:tagLst xmlns:p="http://schemas.openxmlformats.org/presentationml/2006/main">
  <p:tag name="TIMING" val="|6.4"/>
</p:tagLst>
</file>

<file path=ppt/tags/tag9.xml><?xml version="1.0" encoding="utf-8"?>
<p:tagLst xmlns:p="http://schemas.openxmlformats.org/presentationml/2006/main">
  <p:tag name="TIMING" val="|4.6"/>
</p:tagLst>
</file>

<file path=ppt/theme/theme1.xml><?xml version="1.0" encoding="utf-8"?>
<a:theme xmlns:a="http://schemas.openxmlformats.org/drawingml/2006/main" name="Office 主题​​">
  <a:themeElements>
    <a:clrScheme name="自定义 113">
      <a:dk1>
        <a:sysClr val="windowText" lastClr="000000"/>
      </a:dk1>
      <a:lt1>
        <a:sysClr val="window" lastClr="FFFFFF"/>
      </a:lt1>
      <a:dk2>
        <a:srgbClr val="5A6378"/>
      </a:dk2>
      <a:lt2>
        <a:srgbClr val="7F7F7F"/>
      </a:lt2>
      <a:accent1>
        <a:srgbClr val="3C8DBE"/>
      </a:accent1>
      <a:accent2>
        <a:srgbClr val="66C2CF"/>
      </a:accent2>
      <a:accent3>
        <a:srgbClr val="3C8DBE"/>
      </a:accent3>
      <a:accent4>
        <a:srgbClr val="66C2CF"/>
      </a:accent4>
      <a:accent5>
        <a:srgbClr val="3C8DBE"/>
      </a:accent5>
      <a:accent6>
        <a:srgbClr val="66C2CF"/>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11159</Words>
  <Application>WPS 演示</Application>
  <PresentationFormat>全屏显示(16:9)</PresentationFormat>
  <Paragraphs>831</Paragraphs>
  <Slides>56</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56</vt:i4>
      </vt:variant>
    </vt:vector>
  </HeadingPairs>
  <TitlesOfParts>
    <vt:vector size="76" baseType="lpstr">
      <vt:lpstr>Arial</vt:lpstr>
      <vt:lpstr>宋体</vt:lpstr>
      <vt:lpstr>Wingdings</vt:lpstr>
      <vt:lpstr>Open Sans</vt:lpstr>
      <vt:lpstr>Segoe Print</vt:lpstr>
      <vt:lpstr>冬青黑体简体中文 W3</vt:lpstr>
      <vt:lpstr>微软雅黑</vt:lpstr>
      <vt:lpstr>Calibri</vt:lpstr>
      <vt:lpstr>Arial</vt:lpstr>
      <vt:lpstr>Arial Unicode MS</vt:lpstr>
      <vt:lpstr>Lato Light</vt:lpstr>
      <vt:lpstr>Agency FB</vt:lpstr>
      <vt:lpstr>Kontrapunkt Bob Bold</vt:lpstr>
      <vt:lpstr>Franklin Gothic Medium</vt:lpstr>
      <vt:lpstr>Gill Sans</vt:lpstr>
      <vt:lpstr>Roboto Bold</vt:lpstr>
      <vt:lpstr>Latha</vt:lpstr>
      <vt:lpstr>Roboto Light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武静影</cp:lastModifiedBy>
  <cp:revision>709</cp:revision>
  <dcterms:created xsi:type="dcterms:W3CDTF">2014-11-09T01:07:00Z</dcterms:created>
  <dcterms:modified xsi:type="dcterms:W3CDTF">2025-08-14T08:51:49Z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CA9483A3154A4A5EA072A7D05EDB9174_12</vt:lpwstr>
  </property>
</Properties>
</file>