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36" r:id="rId3"/>
    <p:sldId id="1113" r:id="rId5"/>
    <p:sldId id="1319" r:id="rId6"/>
    <p:sldId id="1114" r:id="rId7"/>
    <p:sldId id="961" r:id="rId8"/>
    <p:sldId id="1154" r:id="rId9"/>
    <p:sldId id="1155" r:id="rId10"/>
    <p:sldId id="1175" r:id="rId11"/>
    <p:sldId id="1177" r:id="rId12"/>
    <p:sldId id="1178" r:id="rId13"/>
    <p:sldId id="1180" r:id="rId14"/>
    <p:sldId id="1184" r:id="rId15"/>
    <p:sldId id="1234" r:id="rId16"/>
    <p:sldId id="1181" r:id="rId17"/>
    <p:sldId id="1188" r:id="rId18"/>
    <p:sldId id="1185" r:id="rId19"/>
    <p:sldId id="1187" r:id="rId20"/>
    <p:sldId id="1186" r:id="rId21"/>
    <p:sldId id="1189" r:id="rId22"/>
    <p:sldId id="1256" r:id="rId23"/>
    <p:sldId id="1285" r:id="rId24"/>
    <p:sldId id="1282" r:id="rId25"/>
    <p:sldId id="1210" r:id="rId26"/>
    <p:sldId id="1279" r:id="rId27"/>
    <p:sldId id="1286" r:id="rId28"/>
    <p:sldId id="1317" r:id="rId29"/>
    <p:sldId id="1076" r:id="rId30"/>
  </p:sldIdLst>
  <p:sldSz cx="9144000" cy="5143500" type="screen16x9"/>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73" userDrawn="1">
          <p15:clr>
            <a:srgbClr val="A4A3A4"/>
          </p15:clr>
        </p15:guide>
        <p15:guide id="2" pos="29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34EA2"/>
    <a:srgbClr val="66C2CF"/>
    <a:srgbClr val="DDF2F4"/>
    <a:srgbClr val="0075BF"/>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3354" autoAdjust="0"/>
  </p:normalViewPr>
  <p:slideViewPr>
    <p:cSldViewPr>
      <p:cViewPr>
        <p:scale>
          <a:sx n="75" d="100"/>
          <a:sy n="75" d="100"/>
        </p:scale>
        <p:origin x="1248" y="804"/>
      </p:cViewPr>
      <p:guideLst>
        <p:guide orient="horz" pos="1373"/>
        <p:guide pos="2922"/>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441"/>
        <p:guide pos="219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1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en-US" altLang="zh-CN" dirty="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8EBE660E-5CC2-4A50-916A-880C808B748D}"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产品运营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发展前景</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合作与目标</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anose="020B0503020204020204" pitchFamily="34" charset="-122"/>
                <a:cs typeface="+mn-cs"/>
              </a:defRPr>
            </a:lvl1pPr>
          </a:lstStyle>
          <a:p>
            <a:pPr lvl="0" algn="l"/>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4.xml"/><Relationship Id="rId3" Type="http://schemas.openxmlformats.org/officeDocument/2006/relationships/tags" Target="../tags/tag8.xml"/><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tags" Target="../tags/tag9.xml"/><Relationship Id="rId2" Type="http://schemas.openxmlformats.org/officeDocument/2006/relationships/image" Target="../media/image20.png"/><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爱的罗曼史 romance de amor">
            <a:hlinkClick r:id="" action="ppaction://media"/>
          </p:cNvPr>
          <p:cNvPicPr>
            <a:picLocks noChangeAspect="1"/>
          </p:cNvPicPr>
          <p:nvPr>
            <a:audioFile r:link="rId1"/>
            <p:extLst>
              <p:ext uri="{DAA4B4D4-6D71-4841-9C94-3DE7FCFB9230}">
                <p14:media xmlns:p14="http://schemas.microsoft.com/office/powerpoint/2010/main" r:embed="rId2">
                  <p14:fade in="5000.000000" out="5000.000000"/>
                </p14:media>
              </p:ext>
            </p:extLst>
          </p:nvPr>
        </p:nvPicPr>
        <p:blipFill>
          <a:blip r:embed="rId3"/>
          <a:stretch>
            <a:fillRect/>
          </a:stretch>
        </p:blipFill>
        <p:spPr>
          <a:xfrm>
            <a:off x="-1260648" y="195486"/>
            <a:ext cx="609600" cy="6096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
        <p:nvSpPr>
          <p:cNvPr id="21" name="矩形 259"/>
          <p:cNvSpPr>
            <a:spLocks noChangeArrowheads="1"/>
          </p:cNvSpPr>
          <p:nvPr/>
        </p:nvSpPr>
        <p:spPr bwMode="auto">
          <a:xfrm>
            <a:off x="208280" y="977900"/>
            <a:ext cx="3780790" cy="1772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项目三 </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a:p>
            <a:pPr algn="ct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现金结算业务处理技能</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386965"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三、现金的保管与清查</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现金结算的管理</a:t>
            </a:r>
            <a:endParaRPr lang="zh-CN" altLang="en-US" sz="2000" b="1">
              <a:solidFill>
                <a:schemeClr val="accent4"/>
              </a:solidFill>
              <a:effectLst/>
            </a:endParaRPr>
          </a:p>
        </p:txBody>
      </p:sp>
      <p:sp>
        <p:nvSpPr>
          <p:cNvPr id="5" name="文本框 4"/>
          <p:cNvSpPr txBox="1"/>
          <p:nvPr/>
        </p:nvSpPr>
        <p:spPr>
          <a:xfrm>
            <a:off x="541655" y="1764665"/>
            <a:ext cx="5169535" cy="2676525"/>
          </a:xfrm>
          <a:prstGeom prst="rect">
            <a:avLst/>
          </a:prstGeom>
          <a:noFill/>
        </p:spPr>
        <p:txBody>
          <a:bodyPr wrap="square" rtlCol="0" anchor="t">
            <a:spAutoFit/>
          </a:bodyPr>
          <a:p>
            <a:pPr>
              <a:lnSpc>
                <a:spcPct val="150000"/>
              </a:lnSpc>
            </a:pPr>
            <a:r>
              <a:rPr lang="zh-CN" altLang="en-US" sz="1400"/>
              <a:t>（1）库存现金一定要由专人妥善保管。出纳员在日清日结之后，要按规定将现金存放在保险柜中。</a:t>
            </a:r>
            <a:endParaRPr lang="zh-CN" altLang="en-US" sz="1400"/>
          </a:p>
          <a:p>
            <a:pPr>
              <a:lnSpc>
                <a:spcPct val="150000"/>
              </a:lnSpc>
            </a:pPr>
            <a:r>
              <a:rPr lang="zh-CN" altLang="en-US" sz="1400"/>
              <a:t>（2）库存现金的存放要有安全措施。出纳员要将现金存入保险柜中，并保管好保险柜的钥匙。</a:t>
            </a:r>
            <a:endParaRPr lang="zh-CN" altLang="en-US" sz="1400"/>
          </a:p>
          <a:p>
            <a:pPr>
              <a:lnSpc>
                <a:spcPct val="150000"/>
              </a:lnSpc>
            </a:pPr>
            <a:r>
              <a:rPr lang="zh-CN" altLang="en-US" sz="1400"/>
              <a:t>（3）确保在途现金的安全完整。出纳员在存取现金途中，一定要有安全保障，不要独自前往，一般要有两个以上的人员陪同。</a:t>
            </a:r>
            <a:endParaRPr lang="zh-CN" altLang="en-US" sz="1400"/>
          </a:p>
          <a:p>
            <a:pPr>
              <a:lnSpc>
                <a:spcPct val="150000"/>
              </a:lnSpc>
            </a:pPr>
            <a:r>
              <a:rPr lang="zh-CN" altLang="en-US" sz="1400"/>
              <a:t>（4）超限额库存现金的管理。为了确保安全，对于超限额的库存现金，一定要按规定及时送存银行。</a:t>
            </a:r>
            <a:endParaRPr lang="zh-CN" altLang="en-US" sz="1400"/>
          </a:p>
        </p:txBody>
      </p:sp>
      <p:sp>
        <p:nvSpPr>
          <p:cNvPr id="3" name="文本框 2"/>
          <p:cNvSpPr txBox="1"/>
          <p:nvPr/>
        </p:nvSpPr>
        <p:spPr>
          <a:xfrm>
            <a:off x="1130300" y="1427480"/>
            <a:ext cx="2053590" cy="337185"/>
          </a:xfrm>
          <a:prstGeom prst="rect">
            <a:avLst/>
          </a:prstGeom>
          <a:noFill/>
        </p:spPr>
        <p:txBody>
          <a:bodyPr wrap="square" rtlCol="0">
            <a:spAutoFit/>
          </a:bodyPr>
          <a:p>
            <a:r>
              <a:rPr lang="zh-CN" altLang="en-US" sz="1600"/>
              <a:t>（一）现金的保管</a:t>
            </a:r>
            <a:endParaRPr lang="zh-CN" altLang="en-US" sz="1600"/>
          </a:p>
        </p:txBody>
      </p:sp>
      <p:pic>
        <p:nvPicPr>
          <p:cNvPr id="2" name="图片 1"/>
          <p:cNvPicPr>
            <a:picLocks noChangeAspect="1"/>
          </p:cNvPicPr>
          <p:nvPr/>
        </p:nvPicPr>
        <p:blipFill>
          <a:blip r:embed="rId1"/>
          <a:stretch>
            <a:fillRect/>
          </a:stretch>
        </p:blipFill>
        <p:spPr>
          <a:xfrm>
            <a:off x="5711190" y="1564005"/>
            <a:ext cx="3492500" cy="25527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8" name="Rectangle 26"/>
          <p:cNvSpPr/>
          <p:nvPr/>
        </p:nvSpPr>
        <p:spPr bwMode="auto">
          <a:xfrm>
            <a:off x="323215" y="1191895"/>
            <a:ext cx="3575050" cy="2943860"/>
          </a:xfrm>
          <a:prstGeom prst="rect">
            <a:avLst/>
          </a:prstGeom>
          <a:noFill/>
          <a:ln w="9525">
            <a:noFill/>
            <a:miter lim="800000"/>
          </a:ln>
        </p:spPr>
        <p:txBody>
          <a:bodyPr lIns="0" tIns="0" rIns="0" bIns="0"/>
          <a:lstStyle/>
          <a:p>
            <a:pPr defTabSz="930275">
              <a:lnSpc>
                <a:spcPct val="100000"/>
              </a:lnSpc>
              <a:defRPr/>
            </a:pPr>
            <a:r>
              <a:rPr lang="zh-CN" altLang="en-US" sz="1600" dirty="0">
                <a:solidFill>
                  <a:schemeClr val="tx1">
                    <a:lumMod val="65000"/>
                    <a:lumOff val="35000"/>
                  </a:schemeClr>
                </a:solidFill>
                <a:ea typeface="微软雅黑" panose="020B0503020204020204" pitchFamily="34" charset="-122"/>
              </a:rPr>
              <a:t>每天工作结束前，出纳员要采用实地盘点法，及时清点库存现金，确定现金的实存数，其他会计人员或财务主管要在一旁监点。</a:t>
            </a:r>
            <a:r>
              <a:rPr lang="zh-CN" altLang="en-US" sz="1600" i="1" dirty="0">
                <a:solidFill>
                  <a:schemeClr val="accent1"/>
                </a:solidFill>
                <a:effectLst>
                  <a:outerShdw blurRad="38100" dist="25400" dir="5400000" algn="ctr" rotWithShape="0">
                    <a:srgbClr val="6E747A">
                      <a:alpha val="43000"/>
                    </a:srgbClr>
                  </a:outerShdw>
                </a:effectLst>
                <a:ea typeface="微软雅黑" panose="020B0503020204020204" pitchFamily="34" charset="-122"/>
              </a:rPr>
              <a:t>出纳人员</a:t>
            </a:r>
            <a:r>
              <a:rPr lang="zh-CN" altLang="en-US" sz="1600" dirty="0">
                <a:solidFill>
                  <a:schemeClr val="tx1">
                    <a:lumMod val="65000"/>
                    <a:lumOff val="35000"/>
                  </a:schemeClr>
                </a:solidFill>
                <a:ea typeface="微软雅黑" panose="020B0503020204020204" pitchFamily="34" charset="-122"/>
              </a:rPr>
              <a:t>将实存数与现金日记账的账面余额进行核对，一方面以查明账实是否相符及盈亏情况，另一方面检查实存数是否超过了库存现金限额。对现金清查结果要编制“</a:t>
            </a:r>
            <a:r>
              <a:rPr lang="zh-CN" altLang="en-US" sz="1600" i="1" dirty="0">
                <a:solidFill>
                  <a:schemeClr val="accent1"/>
                </a:solidFill>
                <a:effectLst>
                  <a:outerShdw blurRad="38100" dist="25400" dir="5400000" algn="ctr" rotWithShape="0">
                    <a:srgbClr val="6E747A">
                      <a:alpha val="43000"/>
                    </a:srgbClr>
                  </a:outerShdw>
                </a:effectLst>
                <a:ea typeface="微软雅黑" panose="020B0503020204020204" pitchFamily="34" charset="-122"/>
              </a:rPr>
              <a:t>库存现金清查报告表</a:t>
            </a:r>
            <a:r>
              <a:rPr lang="zh-CN" altLang="en-US" sz="1600" dirty="0">
                <a:solidFill>
                  <a:schemeClr val="tx1">
                    <a:lumMod val="65000"/>
                    <a:lumOff val="35000"/>
                  </a:schemeClr>
                </a:solidFill>
                <a:ea typeface="微软雅黑" panose="020B0503020204020204" pitchFamily="34" charset="-122"/>
              </a:rPr>
              <a:t>”（即</a:t>
            </a:r>
            <a:r>
              <a:rPr lang="zh-CN" altLang="en-US" sz="1600" i="1" dirty="0">
                <a:solidFill>
                  <a:schemeClr val="accent1"/>
                </a:solidFill>
                <a:effectLst>
                  <a:outerShdw blurRad="38100" dist="25400" dir="5400000" algn="ctr" rotWithShape="0">
                    <a:srgbClr val="6E747A">
                      <a:alpha val="43000"/>
                    </a:srgbClr>
                  </a:outerShdw>
                </a:effectLst>
                <a:ea typeface="微软雅黑" panose="020B0503020204020204" pitchFamily="34" charset="-122"/>
              </a:rPr>
              <a:t>现金盘点报告表</a:t>
            </a:r>
            <a:r>
              <a:rPr lang="zh-CN" altLang="en-US" sz="1600" dirty="0">
                <a:solidFill>
                  <a:schemeClr val="tx1">
                    <a:lumMod val="65000"/>
                    <a:lumOff val="35000"/>
                  </a:schemeClr>
                </a:solidFill>
                <a:ea typeface="微软雅黑" panose="020B0503020204020204" pitchFamily="34" charset="-122"/>
              </a:rPr>
              <a:t>），并对现金的盘盈和盘亏进行记录、分析原因并进行业务处理。</a:t>
            </a:r>
            <a:endParaRPr lang="zh-CN" altLang="en-US" sz="1600" dirty="0">
              <a:solidFill>
                <a:schemeClr val="tx1">
                  <a:lumMod val="65000"/>
                  <a:lumOff val="35000"/>
                </a:schemeClr>
              </a:solidFill>
              <a:ea typeface="微软雅黑" panose="020B0503020204020204" pitchFamily="34" charset="-122"/>
            </a:endParaRPr>
          </a:p>
        </p:txBody>
      </p:sp>
      <p:sp>
        <p:nvSpPr>
          <p:cNvPr id="2" name="TextBox 45"/>
          <p:cNvSpPr txBox="1">
            <a:spLocks noChangeArrowheads="1"/>
          </p:cNvSpPr>
          <p:nvPr/>
        </p:nvSpPr>
        <p:spPr bwMode="auto">
          <a:xfrm>
            <a:off x="3762485" y="1950437"/>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现金结算的管理</a:t>
            </a:r>
            <a:endParaRPr lang="zh-CN" altLang="en-US" sz="2000" b="1">
              <a:solidFill>
                <a:schemeClr val="accent4"/>
              </a:solidFill>
              <a:effectLst/>
            </a:endParaRPr>
          </a:p>
        </p:txBody>
      </p:sp>
      <p:sp>
        <p:nvSpPr>
          <p:cNvPr id="15" name="文本框 14"/>
          <p:cNvSpPr txBox="1"/>
          <p:nvPr/>
        </p:nvSpPr>
        <p:spPr>
          <a:xfrm>
            <a:off x="621030" y="716915"/>
            <a:ext cx="2021840" cy="368300"/>
          </a:xfrm>
          <a:prstGeom prst="rect">
            <a:avLst/>
          </a:prstGeom>
          <a:noFill/>
        </p:spPr>
        <p:txBody>
          <a:bodyPr wrap="none" rtlCol="0" anchor="t">
            <a:spAutoFit/>
          </a:bodyPr>
          <a:p>
            <a:pPr algn="l"/>
            <a:r>
              <a:rPr lang="zh-CN" altLang="en-US" b="1"/>
              <a:t>（二）现金的清查</a:t>
            </a:r>
            <a:endParaRPr lang="zh-CN" altLang="en-US" b="1"/>
          </a:p>
        </p:txBody>
      </p:sp>
      <p:pic>
        <p:nvPicPr>
          <p:cNvPr id="6" name="图片 5"/>
          <p:cNvPicPr>
            <a:picLocks noChangeAspect="1"/>
          </p:cNvPicPr>
          <p:nvPr/>
        </p:nvPicPr>
        <p:blipFill>
          <a:blip r:embed="rId1"/>
          <a:stretch>
            <a:fillRect/>
          </a:stretch>
        </p:blipFill>
        <p:spPr>
          <a:xfrm>
            <a:off x="3897630" y="194945"/>
            <a:ext cx="5274945" cy="4872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1558"/>
                                        </p:tgtEl>
                                        <p:attrNameLst>
                                          <p:attrName>style.visibility</p:attrName>
                                        </p:attrNameLst>
                                      </p:cBhvr>
                                      <p:to>
                                        <p:strVal val="visible"/>
                                      </p:to>
                                    </p:set>
                                    <p:animEffect transition="in" filter="wipe(down)">
                                      <p:cBhvr>
                                        <p:cTn id="12" dur="500"/>
                                        <p:tgtEl>
                                          <p:spTgt spid="15155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1558" grpId="0"/>
      <p:bldP spid="151558"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647315"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一、将现金送存银行业务</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411353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现金结算的典型业务处理</a:t>
            </a:r>
            <a:endParaRPr lang="zh-CN" altLang="en-US" sz="2000" b="1">
              <a:solidFill>
                <a:schemeClr val="accent4"/>
              </a:solidFill>
              <a:effectLst/>
            </a:endParaRPr>
          </a:p>
        </p:txBody>
      </p:sp>
      <p:sp>
        <p:nvSpPr>
          <p:cNvPr id="3" name="文本框 2"/>
          <p:cNvSpPr txBox="1"/>
          <p:nvPr/>
        </p:nvSpPr>
        <p:spPr>
          <a:xfrm>
            <a:off x="1130300" y="1427480"/>
            <a:ext cx="2053590" cy="583565"/>
          </a:xfrm>
          <a:prstGeom prst="rect">
            <a:avLst/>
          </a:prstGeom>
          <a:noFill/>
        </p:spPr>
        <p:txBody>
          <a:bodyPr wrap="square" rtlCol="0">
            <a:spAutoFit/>
          </a:bodyPr>
          <a:p>
            <a:r>
              <a:rPr lang="zh-CN" altLang="en-US" sz="1600"/>
              <a:t>（一）现金送存银行业务内容</a:t>
            </a:r>
            <a:endParaRPr lang="zh-CN" altLang="en-US" sz="1600"/>
          </a:p>
        </p:txBody>
      </p:sp>
      <p:sp>
        <p:nvSpPr>
          <p:cNvPr id="2" name="文本框 1"/>
          <p:cNvSpPr txBox="1"/>
          <p:nvPr/>
        </p:nvSpPr>
        <p:spPr>
          <a:xfrm>
            <a:off x="205740" y="2138680"/>
            <a:ext cx="3801745" cy="2306955"/>
          </a:xfrm>
          <a:prstGeom prst="rect">
            <a:avLst/>
          </a:prstGeom>
          <a:noFill/>
        </p:spPr>
        <p:txBody>
          <a:bodyPr wrap="square" rtlCol="0">
            <a:spAutoFit/>
          </a:bodyPr>
          <a:p>
            <a:r>
              <a:rPr lang="zh-CN" altLang="en-US"/>
              <a:t>一般来说，企业日常现金收入的主要</a:t>
            </a:r>
            <a:r>
              <a:rPr lang="zh-CN" altLang="en-US" i="1">
                <a:solidFill>
                  <a:srgbClr val="034EA2"/>
                </a:solidFill>
              </a:rPr>
              <a:t>来源</a:t>
            </a:r>
            <a:r>
              <a:rPr lang="zh-CN" altLang="en-US"/>
              <a:t>包括：</a:t>
            </a:r>
            <a:endParaRPr lang="zh-CN" altLang="en-US"/>
          </a:p>
          <a:p>
            <a:r>
              <a:rPr lang="zh-CN" altLang="en-US"/>
              <a:t>（1）从银行提取现金；</a:t>
            </a:r>
            <a:endParaRPr lang="zh-CN" altLang="en-US"/>
          </a:p>
          <a:p>
            <a:r>
              <a:rPr lang="zh-CN" altLang="en-US"/>
              <a:t>（2）收回剩余差旅费和归还备用金等款项；</a:t>
            </a:r>
            <a:endParaRPr lang="zh-CN" altLang="en-US"/>
          </a:p>
          <a:p>
            <a:r>
              <a:rPr lang="zh-CN" altLang="en-US"/>
              <a:t>（3）收取的个人或不能转账的集体单位以及不足转账金额起点（1 000 元）的小额零星销售收入。</a:t>
            </a:r>
            <a:endParaRPr lang="zh-CN" altLang="en-US"/>
          </a:p>
        </p:txBody>
      </p:sp>
      <p:pic>
        <p:nvPicPr>
          <p:cNvPr id="4" name="图片 3"/>
          <p:cNvPicPr>
            <a:picLocks noChangeAspect="1"/>
          </p:cNvPicPr>
          <p:nvPr/>
        </p:nvPicPr>
        <p:blipFill>
          <a:blip r:embed="rId1"/>
          <a:stretch>
            <a:fillRect/>
          </a:stretch>
        </p:blipFill>
        <p:spPr>
          <a:xfrm>
            <a:off x="4120515" y="1789430"/>
            <a:ext cx="4762500" cy="23622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647315"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一、将现金送存银行业务</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93446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sp>
        <p:nvSpPr>
          <p:cNvPr id="3" name="文本框 2"/>
          <p:cNvSpPr txBox="1"/>
          <p:nvPr/>
        </p:nvSpPr>
        <p:spPr>
          <a:xfrm>
            <a:off x="1130300" y="1427480"/>
            <a:ext cx="3011170" cy="337185"/>
          </a:xfrm>
          <a:prstGeom prst="rect">
            <a:avLst/>
          </a:prstGeom>
          <a:noFill/>
        </p:spPr>
        <p:txBody>
          <a:bodyPr wrap="square" rtlCol="0">
            <a:spAutoFit/>
          </a:bodyPr>
          <a:p>
            <a:r>
              <a:rPr lang="zh-CN" altLang="en-US" sz="1600"/>
              <a:t>（二）现金送存银行业务流程</a:t>
            </a:r>
            <a:endParaRPr lang="zh-CN" altLang="en-US" sz="1600"/>
          </a:p>
        </p:txBody>
      </p:sp>
      <p:sp>
        <p:nvSpPr>
          <p:cNvPr id="4" name="文本框 3"/>
          <p:cNvSpPr txBox="1"/>
          <p:nvPr/>
        </p:nvSpPr>
        <p:spPr>
          <a:xfrm>
            <a:off x="568960" y="1909445"/>
            <a:ext cx="4163695" cy="2306955"/>
          </a:xfrm>
          <a:prstGeom prst="rect">
            <a:avLst/>
          </a:prstGeom>
          <a:noFill/>
        </p:spPr>
        <p:txBody>
          <a:bodyPr wrap="square" rtlCol="0" anchor="t">
            <a:spAutoFit/>
          </a:bodyPr>
          <a:p>
            <a:r>
              <a:rPr lang="zh-CN" altLang="en-US"/>
              <a:t>在将现金送存银行之前，出纳员首先要按不同面值对现金进行清点和统计，填写</a:t>
            </a:r>
            <a:r>
              <a:rPr lang="zh-CN" altLang="en-US" i="1">
                <a:solidFill>
                  <a:srgbClr val="034EA2"/>
                </a:solidFill>
              </a:rPr>
              <a:t>一式二联</a:t>
            </a:r>
            <a:r>
              <a:rPr lang="zh-CN" altLang="en-US"/>
              <a:t>的现金送款簿，将待存的现金连同现金送款簿一并交给银行。银行受理后，将</a:t>
            </a:r>
            <a:r>
              <a:rPr lang="zh-CN" altLang="en-US" i="1">
                <a:solidFill>
                  <a:srgbClr val="034EA2"/>
                </a:solidFill>
              </a:rPr>
              <a:t>加盖了银行收讫章</a:t>
            </a:r>
            <a:r>
              <a:rPr lang="zh-CN" altLang="en-US"/>
              <a:t>的现金送款簿的回单联返还给出纳员。业务办理完毕，出纳员返回单位，将现金送款簿的回单联交给会计人员作为入账的依据。</a:t>
            </a:r>
            <a:endParaRPr lang="zh-CN" altLang="en-US"/>
          </a:p>
        </p:txBody>
      </p:sp>
      <p:pic>
        <p:nvPicPr>
          <p:cNvPr id="2" name="图片 1"/>
          <p:cNvPicPr>
            <a:picLocks noChangeAspect="1"/>
          </p:cNvPicPr>
          <p:nvPr/>
        </p:nvPicPr>
        <p:blipFill>
          <a:blip r:embed="rId1"/>
          <a:stretch>
            <a:fillRect/>
          </a:stretch>
        </p:blipFill>
        <p:spPr>
          <a:xfrm>
            <a:off x="4732655" y="1347470"/>
            <a:ext cx="4064000" cy="30321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405003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pic>
        <p:nvPicPr>
          <p:cNvPr id="3" name="图片 2"/>
          <p:cNvPicPr>
            <a:picLocks noChangeAspect="1"/>
          </p:cNvPicPr>
          <p:nvPr/>
        </p:nvPicPr>
        <p:blipFill>
          <a:blip r:embed="rId1"/>
          <a:stretch>
            <a:fillRect/>
          </a:stretch>
        </p:blipFill>
        <p:spPr>
          <a:xfrm>
            <a:off x="147320" y="759460"/>
            <a:ext cx="8848725" cy="4114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3901440" y="962660"/>
            <a:ext cx="5177155" cy="1384935"/>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sym typeface="Arial" panose="020B0604020202020204" pitchFamily="34" charset="0"/>
              </a:rPr>
              <a:t>从银行提取现金的业务内容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企业从银行提取现金是为了满足日常零星开支的需要，一般包括发放工资、补足库存现金限额等业务。在从银行提取现金的业务处理中，出纳员要正确填写和使用现金支票。</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01440" y="2322830"/>
            <a:ext cx="4872990" cy="738505"/>
          </a:xfrm>
          <a:prstGeom prst="rect">
            <a:avLst/>
          </a:prstGeom>
          <a:noFill/>
        </p:spPr>
        <p:txBody>
          <a:bodyPr wrap="square" lIns="0" tIns="0" rIns="0" bIns="0" rtlCol="0">
            <a:spAutoFit/>
            <a:scene3d>
              <a:camera prst="orthographicFront"/>
              <a:lightRig rig="soft" dir="t">
                <a:rot lat="0" lon="0" rev="15600000"/>
              </a:lightRig>
            </a:scene3d>
            <a:sp3d extrusionH="57150" prstMaterial="softEdge">
              <a:bevelT w="25400" h="38100"/>
            </a:sp3d>
          </a:bodyPr>
          <a:lstStyle/>
          <a:p>
            <a:pPr algn="just">
              <a:lnSpc>
                <a:spcPct val="150000"/>
              </a:lnSpc>
              <a:defRPr sz="1800">
                <a:solidFill>
                  <a:srgbClr val="000000"/>
                </a:solidFill>
              </a:defRPr>
            </a:pPr>
            <a:r>
              <a:rPr lang="zh-CN" altLang="en-US" dirty="0">
                <a:solidFill>
                  <a:schemeClr val="accent4"/>
                </a:solidFill>
                <a:effectLst/>
                <a:latin typeface="Arial" panose="020B0604020202020204" pitchFamily="34" charset="0"/>
                <a:ea typeface="微软雅黑" panose="020B0503020204020204" pitchFamily="34" charset="-122"/>
                <a:sym typeface="Arial" panose="020B0604020202020204" pitchFamily="34" charset="0"/>
              </a:rPr>
              <a:t>从银行提取现金的业务流程</a:t>
            </a:r>
            <a:endParaRPr lang="zh-CN" altLang="en-US" sz="12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领取现金支票、签发现金支票、使用现金支票从银行提取现金。</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3408680" y="2322830"/>
            <a:ext cx="110490" cy="433705"/>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3463925" y="1221740"/>
            <a:ext cx="110490" cy="433705"/>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1885950" y="1438275"/>
            <a:ext cx="1522095"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1885950" y="2051050"/>
            <a:ext cx="1522730" cy="48895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3574415" y="1221740"/>
            <a:ext cx="327025" cy="35369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3519170" y="232283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967480" cy="70675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a:t>
            </a:r>
            <a:r>
              <a:rPr lang="zh-CN" altLang="en-US" sz="2000" b="1">
                <a:solidFill>
                  <a:schemeClr val="accent4"/>
                </a:solidFill>
                <a:effectLst/>
                <a:sym typeface="+mn-ea"/>
              </a:rPr>
              <a:t>现金结算的典型业务处理</a:t>
            </a:r>
            <a:endParaRPr lang="zh-CN" altLang="en-US" sz="2000" b="1">
              <a:solidFill>
                <a:schemeClr val="accent4"/>
              </a:solidFill>
              <a:effectLst/>
            </a:endParaRPr>
          </a:p>
          <a:p>
            <a:endParaRPr lang="zh-CN" altLang="en-US" sz="2000" b="1">
              <a:solidFill>
                <a:schemeClr val="accent4"/>
              </a:solidFill>
              <a:effectLst/>
            </a:endParaRPr>
          </a:p>
        </p:txBody>
      </p:sp>
      <p:sp>
        <p:nvSpPr>
          <p:cNvPr id="7" name="文本框 6"/>
          <p:cNvSpPr txBox="1"/>
          <p:nvPr/>
        </p:nvSpPr>
        <p:spPr>
          <a:xfrm>
            <a:off x="1696720" y="793115"/>
            <a:ext cx="1711960" cy="645160"/>
          </a:xfrm>
          <a:prstGeom prst="rect">
            <a:avLst/>
          </a:prstGeom>
          <a:noFill/>
        </p:spPr>
        <p:txBody>
          <a:bodyPr wrap="square" rtlCol="0">
            <a:spAutoFit/>
          </a:bodyPr>
          <a:p>
            <a:r>
              <a:rPr lang="zh-CN" altLang="en-US"/>
              <a:t>二、从银行提取现金业务</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TextBox 39"/>
          <p:cNvSpPr txBox="1"/>
          <p:nvPr/>
        </p:nvSpPr>
        <p:spPr>
          <a:xfrm>
            <a:off x="1717675" y="2166620"/>
            <a:ext cx="1249680" cy="349250"/>
          </a:xfrm>
          <a:prstGeom prst="rect">
            <a:avLst/>
          </a:prstGeom>
          <a:noFill/>
        </p:spPr>
        <p:txBody>
          <a:bodyPr wrap="none" rtlCol="0">
            <a:spAutoFit/>
          </a:bodyPr>
          <a:lstStyle/>
          <a:p>
            <a:pP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会计核算岗位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2967355" y="3286760"/>
            <a:ext cx="8940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出纳岗位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菱形 23"/>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5" name="文本框 24"/>
          <p:cNvSpPr txBox="1"/>
          <p:nvPr/>
        </p:nvSpPr>
        <p:spPr>
          <a:xfrm>
            <a:off x="683260" y="175895"/>
            <a:ext cx="39560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a:t>
            </a:r>
            <a:r>
              <a:rPr lang="zh-CN" altLang="en-US" sz="2000" b="1">
                <a:solidFill>
                  <a:schemeClr val="accent4"/>
                </a:solidFill>
                <a:effectLst/>
                <a:sym typeface="+mn-ea"/>
              </a:rPr>
              <a:t>现金结算的典型业务处理</a:t>
            </a:r>
            <a:endParaRPr lang="zh-CN" altLang="en-US" sz="2000" b="1">
              <a:solidFill>
                <a:schemeClr val="accent4"/>
              </a:solidFill>
              <a:effectLst/>
            </a:endParaRPr>
          </a:p>
        </p:txBody>
      </p:sp>
      <p:sp>
        <p:nvSpPr>
          <p:cNvPr id="13" name="文本框 12"/>
          <p:cNvSpPr txBox="1"/>
          <p:nvPr/>
        </p:nvSpPr>
        <p:spPr>
          <a:xfrm>
            <a:off x="6170930" y="1798320"/>
            <a:ext cx="2268855" cy="368300"/>
          </a:xfrm>
          <a:prstGeom prst="rect">
            <a:avLst/>
          </a:prstGeom>
          <a:noFill/>
        </p:spPr>
        <p:txBody>
          <a:bodyPr wrap="square" rtlCol="0">
            <a:spAutoFit/>
          </a:bodyPr>
          <a:p>
            <a:r>
              <a:rPr lang="zh-CN" altLang="en-US">
                <a:ln w="22225">
                  <a:solidFill>
                    <a:schemeClr val="accent2"/>
                  </a:solidFill>
                  <a:prstDash val="solid"/>
                </a:ln>
                <a:solidFill>
                  <a:schemeClr val="accent2">
                    <a:lumMod val="40000"/>
                    <a:lumOff val="60000"/>
                  </a:schemeClr>
                </a:solidFill>
                <a:effectLst/>
              </a:rPr>
              <a:t>现金支票正联及存根</a:t>
            </a:r>
            <a:endParaRPr lang="zh-CN" altLang="en-US">
              <a:ln w="22225">
                <a:solidFill>
                  <a:schemeClr val="accent2"/>
                </a:solidFill>
                <a:prstDash val="solid"/>
              </a:ln>
              <a:solidFill>
                <a:schemeClr val="accent2">
                  <a:lumMod val="40000"/>
                  <a:lumOff val="60000"/>
                </a:schemeClr>
              </a:solidFill>
              <a:effectLst/>
            </a:endParaRPr>
          </a:p>
        </p:txBody>
      </p:sp>
      <p:sp>
        <p:nvSpPr>
          <p:cNvPr id="18" name="文本框 17"/>
          <p:cNvSpPr txBox="1"/>
          <p:nvPr/>
        </p:nvSpPr>
        <p:spPr>
          <a:xfrm>
            <a:off x="410210" y="3651250"/>
            <a:ext cx="1613535" cy="368300"/>
          </a:xfrm>
          <a:prstGeom prst="rect">
            <a:avLst/>
          </a:prstGeom>
          <a:noFill/>
        </p:spPr>
        <p:txBody>
          <a:bodyPr wrap="square" rtlCol="0">
            <a:spAutoFit/>
          </a:bodyPr>
          <a:p>
            <a:r>
              <a:rPr lang="zh-CN" altLang="en-US">
                <a:ln w="22225">
                  <a:solidFill>
                    <a:schemeClr val="accent2"/>
                  </a:solidFill>
                  <a:prstDash val="solid"/>
                </a:ln>
                <a:solidFill>
                  <a:schemeClr val="accent2">
                    <a:lumMod val="40000"/>
                    <a:lumOff val="60000"/>
                  </a:schemeClr>
                </a:solidFill>
                <a:effectLst/>
              </a:rPr>
              <a:t>现金支票背书</a:t>
            </a:r>
            <a:endParaRPr lang="zh-CN" altLang="en-US">
              <a:ln w="22225">
                <a:solidFill>
                  <a:schemeClr val="accent2"/>
                </a:solidFill>
                <a:prstDash val="solid"/>
              </a:ln>
              <a:solidFill>
                <a:schemeClr val="accent2">
                  <a:lumMod val="40000"/>
                  <a:lumOff val="60000"/>
                </a:schemeClr>
              </a:solidFill>
              <a:effectLst/>
            </a:endParaRPr>
          </a:p>
        </p:txBody>
      </p:sp>
      <p:pic>
        <p:nvPicPr>
          <p:cNvPr id="4" name="图片 3"/>
          <p:cNvPicPr>
            <a:picLocks noChangeAspect="1"/>
          </p:cNvPicPr>
          <p:nvPr/>
        </p:nvPicPr>
        <p:blipFill>
          <a:blip r:embed="rId1"/>
          <a:stretch>
            <a:fillRect/>
          </a:stretch>
        </p:blipFill>
        <p:spPr>
          <a:xfrm>
            <a:off x="539115" y="627380"/>
            <a:ext cx="5507990" cy="2122805"/>
          </a:xfrm>
          <a:prstGeom prst="rect">
            <a:avLst/>
          </a:prstGeom>
        </p:spPr>
      </p:pic>
      <p:pic>
        <p:nvPicPr>
          <p:cNvPr id="5" name="图片 4"/>
          <p:cNvPicPr>
            <a:picLocks noChangeAspect="1"/>
          </p:cNvPicPr>
          <p:nvPr/>
        </p:nvPicPr>
        <p:blipFill>
          <a:blip r:embed="rId2"/>
          <a:stretch>
            <a:fillRect/>
          </a:stretch>
        </p:blipFill>
        <p:spPr>
          <a:xfrm>
            <a:off x="2183130" y="2771775"/>
            <a:ext cx="6356985" cy="23025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7707">
        <p:push dir="u"/>
      </p:transition>
    </mc:Choice>
    <mc:Fallback>
      <p:transition spd="slow" advClick="0" advTm="7707">
        <p:push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3091659" y="1167944"/>
            <a:ext cx="3302000" cy="307340"/>
          </a:xfrm>
          <a:prstGeom prst="rect">
            <a:avLst/>
          </a:prstGeom>
          <a:noFill/>
        </p:spPr>
        <p:txBody>
          <a:bodyPr wrap="none" lIns="0" tIns="0" rIns="0" bIns="0" rtlCol="0">
            <a:spAutoFit/>
          </a:bodyPr>
          <a:lstStyle/>
          <a:p>
            <a:pPr algn="l"/>
            <a:r>
              <a:rPr lang="zh-CN" altLang="en-US" sz="20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rPr>
              <a:t>三、用现金发放职工薪酬业务</a:t>
            </a:r>
            <a:endParaRPr lang="zh-CN" altLang="en-US" sz="20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407162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a:t>
            </a:r>
            <a:r>
              <a:rPr lang="zh-CN" altLang="en-US" sz="2000" b="1">
                <a:solidFill>
                  <a:schemeClr val="accent4"/>
                </a:solidFill>
                <a:effectLst/>
                <a:sym typeface="+mn-ea"/>
              </a:rPr>
              <a:t>现金结算的典型业务处理</a:t>
            </a:r>
            <a:endParaRPr lang="zh-CN" altLang="en-US" sz="2000" b="1">
              <a:solidFill>
                <a:schemeClr val="accent4"/>
              </a:solidFill>
              <a:effectLst/>
            </a:endParaRPr>
          </a:p>
        </p:txBody>
      </p:sp>
      <p:sp>
        <p:nvSpPr>
          <p:cNvPr id="28" name="文本框 27"/>
          <p:cNvSpPr txBox="1"/>
          <p:nvPr/>
        </p:nvSpPr>
        <p:spPr>
          <a:xfrm>
            <a:off x="2882900" y="1557020"/>
            <a:ext cx="4655185" cy="2245360"/>
          </a:xfrm>
          <a:prstGeom prst="rect">
            <a:avLst/>
          </a:prstGeom>
          <a:noFill/>
        </p:spPr>
        <p:txBody>
          <a:bodyPr wrap="square" rtlCol="0" anchor="t">
            <a:spAutoFit/>
          </a:bodyPr>
          <a:p>
            <a:pPr fontAlgn="auto">
              <a:lnSpc>
                <a:spcPct val="100000"/>
              </a:lnSpc>
            </a:pPr>
            <a:r>
              <a:rPr lang="zh-CN" altLang="en-US" sz="2000" b="1">
                <a:solidFill>
                  <a:srgbClr val="034EA2"/>
                </a:solidFill>
              </a:rPr>
              <a:t>（一）用现金发放职工薪酬的业务内容</a:t>
            </a:r>
            <a:endParaRPr lang="zh-CN" altLang="en-US" sz="1400"/>
          </a:p>
          <a:p>
            <a:pPr fontAlgn="auto">
              <a:lnSpc>
                <a:spcPct val="100000"/>
              </a:lnSpc>
            </a:pPr>
            <a:r>
              <a:rPr lang="zh-CN" altLang="en-US" sz="1600"/>
              <a:t>用现金发放职工薪酬业务是指单位根据工资结算汇总表中的实发工资数额，每期用现金或银行代发工资的形式，发放职工薪酬的业务。一般而言，企业在月中、行政事业单位在月初发放职工薪酬。</a:t>
            </a:r>
            <a:endParaRPr lang="zh-CN" altLang="en-US" sz="1600"/>
          </a:p>
          <a:p>
            <a:pPr fontAlgn="auto">
              <a:lnSpc>
                <a:spcPct val="100000"/>
              </a:lnSpc>
            </a:pPr>
            <a:endParaRPr lang="zh-CN" altLang="en-US" sz="1400"/>
          </a:p>
          <a:p>
            <a:pPr>
              <a:lnSpc>
                <a:spcPct val="300000"/>
              </a:lnSpc>
            </a:pP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edge">
                                      <p:cBhvr>
                                        <p:cTn id="1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8" grpId="0"/>
      <p:bldP spid="28"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638465" y="282164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椭圆 20"/>
          <p:cNvSpPr/>
          <p:nvPr/>
        </p:nvSpPr>
        <p:spPr>
          <a:xfrm>
            <a:off x="1030708" y="3285502"/>
            <a:ext cx="826042" cy="826199"/>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3422758" y="1936477"/>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椭圆 22"/>
          <p:cNvSpPr/>
          <p:nvPr/>
        </p:nvSpPr>
        <p:spPr>
          <a:xfrm>
            <a:off x="3815001" y="1531572"/>
            <a:ext cx="826042" cy="826199"/>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6266794" y="288387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椭圆 24"/>
          <p:cNvSpPr/>
          <p:nvPr/>
        </p:nvSpPr>
        <p:spPr>
          <a:xfrm>
            <a:off x="6659038" y="3284867"/>
            <a:ext cx="826042" cy="826199"/>
          </a:xfrm>
          <a:prstGeom prst="ellipse">
            <a:avLst/>
          </a:pr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1151890" y="3537585"/>
            <a:ext cx="583565" cy="43370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2000" b="0" dirty="0">
                <a:solidFill>
                  <a:schemeClr val="bg1"/>
                </a:solidFill>
                <a:latin typeface="Arial" panose="020B0604020202020204" pitchFamily="34" charset="0"/>
                <a:cs typeface="+mn-ea"/>
                <a:sym typeface="Arial" panose="020B0604020202020204" pitchFamily="34" charset="0"/>
              </a:rPr>
              <a:t>1</a:t>
            </a:r>
            <a:endParaRPr lang="en-US" altLang="zh-CN" sz="2000" b="0" dirty="0">
              <a:solidFill>
                <a:schemeClr val="bg1"/>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3963670" y="1783080"/>
            <a:ext cx="529590" cy="43370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2000" b="0" dirty="0">
                <a:solidFill>
                  <a:schemeClr val="bg1"/>
                </a:solidFill>
                <a:latin typeface="Arial" panose="020B0604020202020204" pitchFamily="34" charset="0"/>
                <a:cs typeface="+mn-ea"/>
                <a:sym typeface="Arial" panose="020B0604020202020204" pitchFamily="34" charset="0"/>
              </a:rPr>
              <a:t>2</a:t>
            </a:r>
            <a:endParaRPr lang="en-US" altLang="zh-CN" sz="2000" b="0" dirty="0">
              <a:solidFill>
                <a:schemeClr val="bg1"/>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6816090" y="3537585"/>
            <a:ext cx="511810" cy="43370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en-US" altLang="zh-CN" sz="2000" b="0" dirty="0">
                <a:solidFill>
                  <a:schemeClr val="bg1"/>
                </a:solidFill>
                <a:latin typeface="Arial" panose="020B0604020202020204" pitchFamily="34" charset="0"/>
                <a:cs typeface="+mn-ea"/>
                <a:sym typeface="Arial" panose="020B0604020202020204" pitchFamily="34" charset="0"/>
              </a:rPr>
              <a:t>3</a:t>
            </a:r>
            <a:endParaRPr lang="en-US" altLang="zh-CN" sz="2000" b="0" dirty="0">
              <a:solidFill>
                <a:schemeClr val="bg1"/>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403923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a:t>
            </a:r>
            <a:r>
              <a:rPr lang="zh-CN" altLang="en-US" sz="2000" b="1">
                <a:solidFill>
                  <a:schemeClr val="accent4"/>
                </a:solidFill>
                <a:effectLst/>
                <a:sym typeface="+mn-ea"/>
              </a:rPr>
              <a:t>现金结算的典型业务处理</a:t>
            </a:r>
            <a:endParaRPr lang="zh-CN" altLang="en-US" sz="2000" b="1">
              <a:solidFill>
                <a:schemeClr val="accent4"/>
              </a:solidFill>
              <a:effectLst/>
            </a:endParaRPr>
          </a:p>
        </p:txBody>
      </p:sp>
      <p:sp>
        <p:nvSpPr>
          <p:cNvPr id="2" name="文本框 1"/>
          <p:cNvSpPr txBox="1"/>
          <p:nvPr/>
        </p:nvSpPr>
        <p:spPr>
          <a:xfrm>
            <a:off x="683260" y="1531620"/>
            <a:ext cx="1651000" cy="1198880"/>
          </a:xfrm>
          <a:prstGeom prst="rect">
            <a:avLst/>
          </a:prstGeom>
          <a:noFill/>
        </p:spPr>
        <p:txBody>
          <a:bodyPr wrap="square" rtlCol="0" anchor="t">
            <a:spAutoFit/>
          </a:bodyPr>
          <a:p>
            <a:r>
              <a:rPr sz="1200"/>
              <a:t>每月财务部门会计人员要根据各部门上交的工资结算单汇总编制工资结算汇总表，计算应付工资总额和实发工资总额。</a:t>
            </a:r>
            <a:endParaRPr sz="1200"/>
          </a:p>
        </p:txBody>
      </p:sp>
      <p:sp>
        <p:nvSpPr>
          <p:cNvPr id="5" name="文本框 4"/>
          <p:cNvSpPr txBox="1"/>
          <p:nvPr/>
        </p:nvSpPr>
        <p:spPr>
          <a:xfrm>
            <a:off x="3423285" y="2949575"/>
            <a:ext cx="1652270" cy="1198880"/>
          </a:xfrm>
          <a:prstGeom prst="rect">
            <a:avLst/>
          </a:prstGeom>
          <a:noFill/>
        </p:spPr>
        <p:txBody>
          <a:bodyPr wrap="square" rtlCol="0" anchor="t">
            <a:spAutoFit/>
          </a:bodyPr>
          <a:p>
            <a:r>
              <a:rPr lang="zh-CN" altLang="en-US" sz="1200"/>
              <a:t>出纳人员根据工资结算汇总表中的实发工资总额，经过领导审批，领用并签发现金支票，从银行提取现金备发工资。</a:t>
            </a:r>
            <a:endParaRPr lang="zh-CN" altLang="en-US" sz="1200"/>
          </a:p>
        </p:txBody>
      </p:sp>
      <p:sp>
        <p:nvSpPr>
          <p:cNvPr id="7" name="文本框 6"/>
          <p:cNvSpPr txBox="1"/>
          <p:nvPr/>
        </p:nvSpPr>
        <p:spPr>
          <a:xfrm>
            <a:off x="6160135" y="1623060"/>
            <a:ext cx="1831340" cy="1198880"/>
          </a:xfrm>
          <a:prstGeom prst="rect">
            <a:avLst/>
          </a:prstGeom>
          <a:noFill/>
        </p:spPr>
        <p:txBody>
          <a:bodyPr wrap="square" rtlCol="0" anchor="t">
            <a:spAutoFit/>
          </a:bodyPr>
          <a:p>
            <a:r>
              <a:rPr lang="zh-CN" altLang="en-US" sz="1200"/>
              <a:t>出纳人员从银行提取现金后，分部门按照每个职工的实发工资总额发放职工薪酬，并将工资结算汇总表交由会计人员据以做账。</a:t>
            </a:r>
            <a:endParaRPr lang="zh-CN" altLang="en-US" sz="1200"/>
          </a:p>
        </p:txBody>
      </p:sp>
      <p:sp>
        <p:nvSpPr>
          <p:cNvPr id="3" name="文本框 2"/>
          <p:cNvSpPr txBox="1"/>
          <p:nvPr/>
        </p:nvSpPr>
        <p:spPr>
          <a:xfrm>
            <a:off x="793750" y="698500"/>
            <a:ext cx="4282440" cy="368300"/>
          </a:xfrm>
          <a:prstGeom prst="rect">
            <a:avLst/>
          </a:prstGeom>
          <a:noFill/>
        </p:spPr>
        <p:txBody>
          <a:bodyPr wrap="square" rtlCol="0">
            <a:spAutoFit/>
          </a:bodyPr>
          <a:p>
            <a:r>
              <a:rPr lang="zh-CN" altLang="en-US" b="1"/>
              <a:t>（二）用现金发放职工薪酬的业务流程</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250" fill="hold"/>
                                        <p:tgtEl>
                                          <p:spTgt spid="21"/>
                                        </p:tgtEl>
                                        <p:attrNameLst>
                                          <p:attrName>ppt_x</p:attrName>
                                        </p:attrNameLst>
                                      </p:cBhvr>
                                      <p:tavLst>
                                        <p:tav tm="0">
                                          <p:val>
                                            <p:strVal val="#ppt_x"/>
                                          </p:val>
                                        </p:tav>
                                        <p:tav tm="100000">
                                          <p:val>
                                            <p:strVal val="#ppt_x"/>
                                          </p:val>
                                        </p:tav>
                                      </p:tavLst>
                                    </p:anim>
                                    <p:anim calcmode="lin" valueType="num">
                                      <p:cBhvr additive="base">
                                        <p:cTn id="17" dur="25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250" fill="hold"/>
                                        <p:tgtEl>
                                          <p:spTgt spid="29"/>
                                        </p:tgtEl>
                                        <p:attrNameLst>
                                          <p:attrName>ppt_x</p:attrName>
                                        </p:attrNameLst>
                                      </p:cBhvr>
                                      <p:tavLst>
                                        <p:tav tm="0">
                                          <p:val>
                                            <p:strVal val="#ppt_x"/>
                                          </p:val>
                                        </p:tav>
                                        <p:tav tm="100000">
                                          <p:val>
                                            <p:strVal val="#ppt_x"/>
                                          </p:val>
                                        </p:tav>
                                      </p:tavLst>
                                    </p:anim>
                                    <p:anim calcmode="lin" valueType="num">
                                      <p:cBhvr additive="base">
                                        <p:cTn id="21" dur="250" fill="hold"/>
                                        <p:tgtEl>
                                          <p:spTgt spid="2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250" fill="hold"/>
                                        <p:tgtEl>
                                          <p:spTgt spid="22"/>
                                        </p:tgtEl>
                                        <p:attrNameLst>
                                          <p:attrName>ppt_x</p:attrName>
                                        </p:attrNameLst>
                                      </p:cBhvr>
                                      <p:tavLst>
                                        <p:tav tm="0">
                                          <p:val>
                                            <p:strVal val="#ppt_x"/>
                                          </p:val>
                                        </p:tav>
                                        <p:tav tm="100000">
                                          <p:val>
                                            <p:strVal val="#ppt_x"/>
                                          </p:val>
                                        </p:tav>
                                      </p:tavLst>
                                    </p:anim>
                                    <p:anim calcmode="lin" valueType="num">
                                      <p:cBhvr additive="base">
                                        <p:cTn id="26" dur="25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250" fill="hold"/>
                                        <p:tgtEl>
                                          <p:spTgt spid="23"/>
                                        </p:tgtEl>
                                        <p:attrNameLst>
                                          <p:attrName>ppt_x</p:attrName>
                                        </p:attrNameLst>
                                      </p:cBhvr>
                                      <p:tavLst>
                                        <p:tav tm="0">
                                          <p:val>
                                            <p:strVal val="#ppt_x"/>
                                          </p:val>
                                        </p:tav>
                                        <p:tav tm="100000">
                                          <p:val>
                                            <p:strVal val="#ppt_x"/>
                                          </p:val>
                                        </p:tav>
                                      </p:tavLst>
                                    </p:anim>
                                    <p:anim calcmode="lin" valueType="num">
                                      <p:cBhvr additive="base">
                                        <p:cTn id="31" dur="25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250" fill="hold"/>
                                        <p:tgtEl>
                                          <p:spTgt spid="30"/>
                                        </p:tgtEl>
                                        <p:attrNameLst>
                                          <p:attrName>ppt_x</p:attrName>
                                        </p:attrNameLst>
                                      </p:cBhvr>
                                      <p:tavLst>
                                        <p:tav tm="0">
                                          <p:val>
                                            <p:strVal val="#ppt_x"/>
                                          </p:val>
                                        </p:tav>
                                        <p:tav tm="100000">
                                          <p:val>
                                            <p:strVal val="#ppt_x"/>
                                          </p:val>
                                        </p:tav>
                                      </p:tavLst>
                                    </p:anim>
                                    <p:anim calcmode="lin" valueType="num">
                                      <p:cBhvr additive="base">
                                        <p:cTn id="35" dur="250" fill="hold"/>
                                        <p:tgtEl>
                                          <p:spTgt spid="30"/>
                                        </p:tgtEl>
                                        <p:attrNameLst>
                                          <p:attrName>ppt_y</p:attrName>
                                        </p:attrNameLst>
                                      </p:cBhvr>
                                      <p:tavLst>
                                        <p:tav tm="0">
                                          <p:val>
                                            <p:strVal val="0-#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250" fill="hold"/>
                                        <p:tgtEl>
                                          <p:spTgt spid="24"/>
                                        </p:tgtEl>
                                        <p:attrNameLst>
                                          <p:attrName>ppt_x</p:attrName>
                                        </p:attrNameLst>
                                      </p:cBhvr>
                                      <p:tavLst>
                                        <p:tav tm="0">
                                          <p:val>
                                            <p:strVal val="#ppt_x"/>
                                          </p:val>
                                        </p:tav>
                                        <p:tav tm="100000">
                                          <p:val>
                                            <p:strVal val="#ppt_x"/>
                                          </p:val>
                                        </p:tav>
                                      </p:tavLst>
                                    </p:anim>
                                    <p:anim calcmode="lin" valueType="num">
                                      <p:cBhvr additive="base">
                                        <p:cTn id="40" dur="25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250" fill="hold"/>
                                        <p:tgtEl>
                                          <p:spTgt spid="25"/>
                                        </p:tgtEl>
                                        <p:attrNameLst>
                                          <p:attrName>ppt_x</p:attrName>
                                        </p:attrNameLst>
                                      </p:cBhvr>
                                      <p:tavLst>
                                        <p:tav tm="0">
                                          <p:val>
                                            <p:strVal val="#ppt_x"/>
                                          </p:val>
                                        </p:tav>
                                        <p:tav tm="100000">
                                          <p:val>
                                            <p:strVal val="#ppt_x"/>
                                          </p:val>
                                        </p:tav>
                                      </p:tavLst>
                                    </p:anim>
                                    <p:anim calcmode="lin" valueType="num">
                                      <p:cBhvr additive="base">
                                        <p:cTn id="44" dur="25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bldLvl="0" animBg="1"/>
      <p:bldP spid="25" grpId="0" bldLvl="0" animBg="1"/>
      <p:bldP spid="28" grpId="0" bldLvl="0" animBg="1"/>
      <p:bldP spid="29" grpId="0"/>
      <p:bldP spid="30"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99796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a:t>
            </a:r>
            <a:r>
              <a:rPr lang="zh-CN" altLang="en-US" sz="2000" b="1">
                <a:solidFill>
                  <a:schemeClr val="accent4"/>
                </a:solidFill>
                <a:effectLst/>
                <a:sym typeface="+mn-ea"/>
              </a:rPr>
              <a:t>现金结算的典型业务处理</a:t>
            </a:r>
            <a:endParaRPr lang="zh-CN" altLang="en-US" sz="2000" b="1">
              <a:solidFill>
                <a:schemeClr val="accent4"/>
              </a:solidFill>
              <a:effectLst/>
            </a:endParaRPr>
          </a:p>
        </p:txBody>
      </p:sp>
      <p:pic>
        <p:nvPicPr>
          <p:cNvPr id="32" name="图片 31"/>
          <p:cNvPicPr>
            <a:picLocks noChangeAspect="1"/>
          </p:cNvPicPr>
          <p:nvPr/>
        </p:nvPicPr>
        <p:blipFill>
          <a:blip r:embed="rId1"/>
          <a:stretch>
            <a:fillRect/>
          </a:stretch>
        </p:blipFill>
        <p:spPr>
          <a:xfrm>
            <a:off x="133985" y="715010"/>
            <a:ext cx="8876030" cy="3482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75860" y="149415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44110" y="3102610"/>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能力目标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11725" y="1830070"/>
            <a:ext cx="3980180" cy="1168400"/>
          </a:xfrm>
          <a:prstGeom prst="rect">
            <a:avLst/>
          </a:prstGeom>
          <a:solidFill>
            <a:schemeClr val="accent4">
              <a:lumMod val="60000"/>
              <a:lumOff val="40000"/>
            </a:schemeClr>
          </a:solidFill>
        </p:spPr>
        <p:txBody>
          <a:bodyPr wrap="square" rtlCol="0">
            <a:spAutoFit/>
          </a:bodyPr>
          <a:p>
            <a:r>
              <a:rPr lang="zh-CN" altLang="en-US" sz="1400"/>
              <a:t>熟悉现金业务的处理程序和方法；</a:t>
            </a:r>
            <a:endParaRPr lang="zh-CN" altLang="en-US" sz="1400"/>
          </a:p>
          <a:p>
            <a:r>
              <a:rPr lang="zh-CN" altLang="en-US" sz="1400"/>
              <a:t>熟练处理送存现金、小额销售、费用报销、备用金持有、发放职工薪酬等业务；</a:t>
            </a:r>
            <a:endParaRPr lang="zh-CN" altLang="en-US" sz="1400"/>
          </a:p>
          <a:p>
            <a:r>
              <a:rPr lang="zh-CN" altLang="en-US" sz="1400"/>
              <a:t>培养严谨的工作作风，严格的工作纪律和良好的协作精神，高效完成出纳工作。</a:t>
            </a:r>
            <a:endParaRPr lang="zh-CN" altLang="en-US" sz="1400"/>
          </a:p>
        </p:txBody>
      </p:sp>
      <p:sp>
        <p:nvSpPr>
          <p:cNvPr id="10" name="文本框 9"/>
          <p:cNvSpPr txBox="1"/>
          <p:nvPr/>
        </p:nvSpPr>
        <p:spPr>
          <a:xfrm>
            <a:off x="4944110" y="3441065"/>
            <a:ext cx="3916045" cy="737235"/>
          </a:xfrm>
          <a:prstGeom prst="rect">
            <a:avLst/>
          </a:prstGeom>
          <a:solidFill>
            <a:schemeClr val="accent4">
              <a:lumMod val="60000"/>
              <a:lumOff val="40000"/>
            </a:schemeClr>
          </a:solidFill>
        </p:spPr>
        <p:txBody>
          <a:bodyPr wrap="square" rtlCol="0">
            <a:spAutoFit/>
          </a:bodyPr>
          <a:p>
            <a:r>
              <a:rPr lang="zh-CN" altLang="en-US" sz="1400"/>
              <a:t>通过学习现金的使用范围，掌握现金管理的其他规定；通过学习现金结算业务，掌握出纳现金结算业务具体内容。</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0" name="Rectangle 19"/>
          <p:cNvSpPr/>
          <p:nvPr/>
        </p:nvSpPr>
        <p:spPr>
          <a:xfrm>
            <a:off x="576580" y="839470"/>
            <a:ext cx="2359660" cy="4730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（一）小额销售收入的业务内容</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6008370" y="2766060"/>
            <a:ext cx="3057525" cy="5594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600" dirty="0">
                <a:latin typeface="Arial" panose="020B0604020202020204" pitchFamily="34" charset="0"/>
                <a:ea typeface="微软雅黑" panose="020B0503020204020204" pitchFamily="34" charset="-122"/>
                <a:cs typeface="+mn-ea"/>
                <a:sym typeface="Arial" panose="020B0604020202020204" pitchFamily="34" charset="0"/>
              </a:rPr>
              <a:t>（二）小额销售收入现金的业务流程</a:t>
            </a:r>
            <a:endParaRPr lang="zh-CN" altLang="en-GB"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414401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a:t>
            </a:r>
            <a:r>
              <a:rPr lang="zh-CN" altLang="en-US" sz="2000" b="1">
                <a:solidFill>
                  <a:schemeClr val="accent4"/>
                </a:solidFill>
                <a:effectLst/>
                <a:sym typeface="+mn-ea"/>
              </a:rPr>
              <a:t>现金结算的典型业务处理</a:t>
            </a:r>
            <a:endParaRPr lang="zh-CN" altLang="en-US" sz="2000" b="1">
              <a:solidFill>
                <a:schemeClr val="accent4"/>
              </a:solidFill>
              <a:effectLst/>
            </a:endParaRPr>
          </a:p>
        </p:txBody>
      </p:sp>
      <p:sp>
        <p:nvSpPr>
          <p:cNvPr id="5" name="文本框 4"/>
          <p:cNvSpPr txBox="1"/>
          <p:nvPr/>
        </p:nvSpPr>
        <p:spPr>
          <a:xfrm>
            <a:off x="2999105" y="1399540"/>
            <a:ext cx="5223510" cy="1060450"/>
          </a:xfrm>
          <a:prstGeom prst="rect">
            <a:avLst/>
          </a:prstGeom>
          <a:noFill/>
        </p:spPr>
        <p:txBody>
          <a:bodyPr wrap="square" rtlCol="0" anchor="t">
            <a:spAutoFit/>
          </a:bodyPr>
          <a:p>
            <a:pPr>
              <a:lnSpc>
                <a:spcPct val="150000"/>
              </a:lnSpc>
            </a:pPr>
            <a:r>
              <a:rPr lang="zh-CN" altLang="en-US" sz="1400" b="1" u="sng">
                <a:solidFill>
                  <a:schemeClr val="accent6">
                    <a:lumMod val="75000"/>
                  </a:schemeClr>
                </a:solidFill>
              </a:rPr>
              <a:t>《现金管理暂行条例》</a:t>
            </a:r>
            <a:r>
              <a:rPr lang="zh-CN" altLang="en-US" sz="1400"/>
              <a:t>规定，个人或不能转账的集体单位以及不足转账金额起点</a:t>
            </a:r>
            <a:r>
              <a:rPr lang="zh-CN" altLang="en-US" sz="1400" b="1" u="sng">
                <a:solidFill>
                  <a:schemeClr val="accent6">
                    <a:lumMod val="75000"/>
                  </a:schemeClr>
                </a:solidFill>
              </a:rPr>
              <a:t>（1 000 元）</a:t>
            </a:r>
            <a:r>
              <a:rPr lang="zh-CN" altLang="en-US" sz="1400"/>
              <a:t>的小额销售收入，企业可以用现金结算。实际工作中，存在着大量小额销售收入用现金结算的业务。</a:t>
            </a:r>
            <a:endParaRPr lang="zh-CN" altLang="en-US" sz="1400"/>
          </a:p>
        </p:txBody>
      </p:sp>
      <p:sp>
        <p:nvSpPr>
          <p:cNvPr id="6" name="文本框 5"/>
          <p:cNvSpPr txBox="1"/>
          <p:nvPr/>
        </p:nvSpPr>
        <p:spPr>
          <a:xfrm>
            <a:off x="537210" y="3336925"/>
            <a:ext cx="6387465" cy="1383665"/>
          </a:xfrm>
          <a:prstGeom prst="rect">
            <a:avLst/>
          </a:prstGeom>
          <a:noFill/>
        </p:spPr>
        <p:txBody>
          <a:bodyPr wrap="square" rtlCol="0" anchor="t">
            <a:spAutoFit/>
          </a:bodyPr>
          <a:p>
            <a:pPr>
              <a:lnSpc>
                <a:spcPct val="150000"/>
              </a:lnSpc>
            </a:pPr>
            <a:r>
              <a:rPr lang="zh-CN" altLang="en-US" sz="1400"/>
              <a:t>在正规的商品零售部门或酒店、餐饮等服务性企业，小额销售或提供服务用现金结算的业务，都是由前台的收银员根据销售小票收取现金，并向客户开具发票。出纳员要妥善保管现金，</a:t>
            </a:r>
            <a:r>
              <a:rPr lang="zh-CN" altLang="en-US" sz="1400" b="1" u="sng">
                <a:solidFill>
                  <a:schemeClr val="accent6">
                    <a:lumMod val="75000"/>
                  </a:schemeClr>
                </a:solidFill>
              </a:rPr>
              <a:t>销售小票、发票以及“现金交款汇总表”</a:t>
            </a:r>
            <a:r>
              <a:rPr lang="zh-CN" altLang="en-US" sz="1400"/>
              <a:t>等单据作为原始凭证，交由会计人员据以做账。</a:t>
            </a:r>
            <a:endParaRPr lang="zh-CN" altLang="en-US" sz="1400"/>
          </a:p>
        </p:txBody>
      </p:sp>
      <p:sp>
        <p:nvSpPr>
          <p:cNvPr id="4" name="文本框 3"/>
          <p:cNvSpPr txBox="1"/>
          <p:nvPr/>
        </p:nvSpPr>
        <p:spPr>
          <a:xfrm>
            <a:off x="3919855" y="839470"/>
            <a:ext cx="3119120" cy="398780"/>
          </a:xfrm>
          <a:prstGeom prst="rect">
            <a:avLst/>
          </a:prstGeom>
          <a:noFill/>
        </p:spPr>
        <p:txBody>
          <a:bodyPr wrap="square" rtlCol="0">
            <a:spAutoFit/>
          </a:bodyPr>
          <a:p>
            <a:r>
              <a:rPr lang="zh-CN" altLang="en-US" sz="2000">
                <a:ln w="22225">
                  <a:solidFill>
                    <a:schemeClr val="accent2"/>
                  </a:solidFill>
                  <a:prstDash val="solid"/>
                </a:ln>
                <a:solidFill>
                  <a:schemeClr val="accent2">
                    <a:lumMod val="40000"/>
                    <a:lumOff val="60000"/>
                  </a:schemeClr>
                </a:solidFill>
                <a:effectLst/>
              </a:rPr>
              <a:t>四、小额销售收入业务</a:t>
            </a:r>
            <a:endParaRPr lang="zh-CN" altLang="en-US" sz="2000">
              <a:ln w="22225">
                <a:solidFill>
                  <a:schemeClr val="accent2"/>
                </a:solidFill>
                <a:prstDash val="solid"/>
              </a:ln>
              <a:solidFill>
                <a:schemeClr val="accent2">
                  <a:lumMod val="40000"/>
                  <a:lumOff val="60000"/>
                </a:schemeClr>
              </a:solidFill>
              <a:effectLst/>
            </a:endParaRPr>
          </a:p>
        </p:txBody>
      </p:sp>
      <p:pic>
        <p:nvPicPr>
          <p:cNvPr id="7" name="图片 6"/>
          <p:cNvPicPr>
            <a:picLocks noChangeAspect="1"/>
          </p:cNvPicPr>
          <p:nvPr/>
        </p:nvPicPr>
        <p:blipFill>
          <a:blip r:embed="rId1"/>
          <a:stretch>
            <a:fillRect/>
          </a:stretch>
        </p:blipFill>
        <p:spPr>
          <a:xfrm>
            <a:off x="323215" y="1399540"/>
            <a:ext cx="2675890" cy="1739265"/>
          </a:xfrm>
          <a:prstGeom prst="rect">
            <a:avLst/>
          </a:prstGeom>
        </p:spPr>
      </p:pic>
      <p:pic>
        <p:nvPicPr>
          <p:cNvPr id="8" name="图片 7"/>
          <p:cNvPicPr>
            <a:picLocks noChangeAspect="1"/>
          </p:cNvPicPr>
          <p:nvPr/>
        </p:nvPicPr>
        <p:blipFill>
          <a:blip r:embed="rId2"/>
          <a:stretch>
            <a:fillRect/>
          </a:stretch>
        </p:blipFill>
        <p:spPr>
          <a:xfrm>
            <a:off x="6709410" y="3451860"/>
            <a:ext cx="2422525" cy="15989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23" name="圆角矩形 19"/>
          <p:cNvSpPr>
            <a:spLocks noChangeArrowheads="1"/>
          </p:cNvSpPr>
          <p:nvPr/>
        </p:nvSpPr>
        <p:spPr bwMode="auto">
          <a:xfrm>
            <a:off x="3867150" y="867410"/>
            <a:ext cx="4447540" cy="214439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3935730" y="1066800"/>
            <a:ext cx="4368800" cy="174434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一般费用是指企业日常发生的费用，如办公费、培训费、广告费等。一般费用报销是指这些费用发生时，先由经手人垫付现金，然后再由其依据相关原始单据，填写费用报销单，经过主管领导审批之后，到财务部门办理费用报销手续。出纳员根据相关规定，对原始单据审核无误之后付给其现金。</a:t>
            </a:r>
            <a:endParaRPr lang="zh-CN" altLang="en-US" sz="14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3857625" y="3258820"/>
            <a:ext cx="4916805" cy="188658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3935730" y="3401060"/>
            <a:ext cx="4838065" cy="174434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办理一般费用报销业务，出纳员首先要根据相关规定，认真审核相关内容是否真实，是否经过领导审批、签字，是否符合费用报销的合理范围和要求。审核无误之后出纳员要填制现金支出凭证，加盖现金付讫章，并要求经手人签字，然后将现金支付给经手人。最后，出纳员要将所有相关原始单据连同现金支出凭证一并交由会计人员据以做账。</a:t>
            </a:r>
            <a:endParaRPr lang="zh-CN" altLang="en-US" sz="14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336406" y="311653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sz="1400" b="1"/>
              <a:t>（二）一般费用报销的业务流程</a:t>
            </a:r>
            <a:endParaRPr lang="zh-CN" altLang="en-US" sz="1400" b="1"/>
          </a:p>
        </p:txBody>
      </p:sp>
      <p:sp>
        <p:nvSpPr>
          <p:cNvPr id="11288" name="AutoShape 52"/>
          <p:cNvSpPr>
            <a:spLocks noChangeArrowheads="1"/>
          </p:cNvSpPr>
          <p:nvPr/>
        </p:nvSpPr>
        <p:spPr bwMode="auto">
          <a:xfrm>
            <a:off x="4337041" y="574416"/>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sz="1400" b="1">
                <a:latin typeface="Calibri" panose="020F0502020204030204" pitchFamily="34" charset="0"/>
              </a:rPr>
              <a:t>（一）一般费用报销的业务内容</a:t>
            </a:r>
            <a:endParaRPr lang="zh-CN" altLang="en-US" sz="1400" b="1">
              <a:latin typeface="Calibri" panose="020F0502020204030204" pitchFamily="34" charset="0"/>
            </a:endParaRPr>
          </a:p>
        </p:txBody>
      </p:sp>
      <p:grpSp>
        <p:nvGrpSpPr>
          <p:cNvPr id="3" name="组合 2"/>
          <p:cNvGrpSpPr/>
          <p:nvPr/>
        </p:nvGrpSpPr>
        <p:grpSpPr>
          <a:xfrm>
            <a:off x="323215" y="1588770"/>
            <a:ext cx="3543935" cy="2757170"/>
            <a:chOff x="1281" y="2434"/>
            <a:chExt cx="5581" cy="4342"/>
          </a:xfrm>
        </p:grpSpPr>
        <p:sp>
          <p:nvSpPr>
            <p:cNvPr id="11282" name="Line 46"/>
            <p:cNvSpPr>
              <a:spLocks noChangeShapeType="1"/>
            </p:cNvSpPr>
            <p:nvPr/>
          </p:nvSpPr>
          <p:spPr bwMode="auto">
            <a:xfrm flipV="1">
              <a:off x="4735" y="2434"/>
              <a:ext cx="2127" cy="204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4735" y="4479"/>
              <a:ext cx="2127" cy="2297"/>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928" y="2984"/>
              <a:ext cx="2892" cy="2979"/>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1281" y="3444"/>
              <a:ext cx="1342" cy="2043"/>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38" name="TextBox 6"/>
            <p:cNvSpPr txBox="1">
              <a:spLocks noChangeArrowheads="1"/>
            </p:cNvSpPr>
            <p:nvPr/>
          </p:nvSpPr>
          <p:spPr bwMode="auto">
            <a:xfrm>
              <a:off x="2623" y="3673"/>
              <a:ext cx="1896" cy="1996"/>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五、一般费用报销业务</a:t>
              </a:r>
              <a:endParaRPr lang="zh-CN" altLang="zh-CN" sz="2000" b="1">
                <a:solidFill>
                  <a:schemeClr val="bg1"/>
                </a:solidFill>
                <a:latin typeface="Calibri" panose="020F0502020204030204" pitchFamily="34" charset="0"/>
                <a:ea typeface="微软雅黑" panose="020B0503020204020204" pitchFamily="34" charset="-122"/>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88366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3323"/>
                                        </p:tgtEl>
                                        <p:attrNameLst>
                                          <p:attrName>style.visibility</p:attrName>
                                        </p:attrNameLst>
                                      </p:cBhvr>
                                      <p:to>
                                        <p:strVal val="visible"/>
                                      </p:to>
                                    </p:set>
                                    <p:anim calcmode="lin" valueType="num">
                                      <p:cBhvr additive="base">
                                        <p:cTn id="7" dur="500" fill="hold"/>
                                        <p:tgtEl>
                                          <p:spTgt spid="13323"/>
                                        </p:tgtEl>
                                        <p:attrNameLst>
                                          <p:attrName>ppt_x</p:attrName>
                                        </p:attrNameLst>
                                      </p:cBhvr>
                                      <p:tavLst>
                                        <p:tav tm="0">
                                          <p:val>
                                            <p:strVal val="#ppt_x"/>
                                          </p:val>
                                        </p:tav>
                                        <p:tav tm="100000">
                                          <p:val>
                                            <p:strVal val="#ppt_x"/>
                                          </p:val>
                                        </p:tav>
                                      </p:tavLst>
                                    </p:anim>
                                    <p:anim calcmode="lin" valueType="num">
                                      <p:cBhvr additive="base">
                                        <p:cTn id="8" dur="500" fill="hold"/>
                                        <p:tgtEl>
                                          <p:spTgt spid="133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324"/>
                                        </p:tgtEl>
                                        <p:attrNameLst>
                                          <p:attrName>style.visibility</p:attrName>
                                        </p:attrNameLst>
                                      </p:cBhvr>
                                      <p:to>
                                        <p:strVal val="visible"/>
                                      </p:to>
                                    </p:set>
                                    <p:anim calcmode="lin" valueType="num">
                                      <p:cBhvr additive="base">
                                        <p:cTn id="11" dur="500" fill="hold"/>
                                        <p:tgtEl>
                                          <p:spTgt spid="13324"/>
                                        </p:tgtEl>
                                        <p:attrNameLst>
                                          <p:attrName>ppt_x</p:attrName>
                                        </p:attrNameLst>
                                      </p:cBhvr>
                                      <p:tavLst>
                                        <p:tav tm="0">
                                          <p:val>
                                            <p:strVal val="#ppt_x"/>
                                          </p:val>
                                        </p:tav>
                                        <p:tav tm="100000">
                                          <p:val>
                                            <p:strVal val="#ppt_x"/>
                                          </p:val>
                                        </p:tav>
                                      </p:tavLst>
                                    </p:anim>
                                    <p:anim calcmode="lin" valueType="num">
                                      <p:cBhvr additive="base">
                                        <p:cTn id="12" dur="500" fill="hold"/>
                                        <p:tgtEl>
                                          <p:spTgt spid="1332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288"/>
                                        </p:tgtEl>
                                        <p:attrNameLst>
                                          <p:attrName>style.visibility</p:attrName>
                                        </p:attrNameLst>
                                      </p:cBhvr>
                                      <p:to>
                                        <p:strVal val="visible"/>
                                      </p:to>
                                    </p:set>
                                    <p:anim calcmode="lin" valueType="num">
                                      <p:cBhvr additive="base">
                                        <p:cTn id="15" dur="500" fill="hold"/>
                                        <p:tgtEl>
                                          <p:spTgt spid="11288"/>
                                        </p:tgtEl>
                                        <p:attrNameLst>
                                          <p:attrName>ppt_x</p:attrName>
                                        </p:attrNameLst>
                                      </p:cBhvr>
                                      <p:tavLst>
                                        <p:tav tm="0">
                                          <p:val>
                                            <p:strVal val="#ppt_x"/>
                                          </p:val>
                                        </p:tav>
                                        <p:tav tm="100000">
                                          <p:val>
                                            <p:strVal val="#ppt_x"/>
                                          </p:val>
                                        </p:tav>
                                      </p:tavLst>
                                    </p:anim>
                                    <p:anim calcmode="lin" valueType="num">
                                      <p:cBhvr additive="base">
                                        <p:cTn id="16" dur="500" fill="hold"/>
                                        <p:tgtEl>
                                          <p:spTgt spid="1128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86"/>
                                        </p:tgtEl>
                                        <p:attrNameLst>
                                          <p:attrName>style.visibility</p:attrName>
                                        </p:attrNameLst>
                                      </p:cBhvr>
                                      <p:to>
                                        <p:strVal val="visible"/>
                                      </p:to>
                                    </p:set>
                                    <p:anim calcmode="lin" valueType="num">
                                      <p:cBhvr additive="base">
                                        <p:cTn id="19" dur="500" fill="hold"/>
                                        <p:tgtEl>
                                          <p:spTgt spid="11286"/>
                                        </p:tgtEl>
                                        <p:attrNameLst>
                                          <p:attrName>ppt_x</p:attrName>
                                        </p:attrNameLst>
                                      </p:cBhvr>
                                      <p:tavLst>
                                        <p:tav tm="0">
                                          <p:val>
                                            <p:strVal val="#ppt_x"/>
                                          </p:val>
                                        </p:tav>
                                        <p:tav tm="100000">
                                          <p:val>
                                            <p:strVal val="#ppt_x"/>
                                          </p:val>
                                        </p:tav>
                                      </p:tavLst>
                                    </p:anim>
                                    <p:anim calcmode="lin" valueType="num">
                                      <p:cBhvr additive="base">
                                        <p:cTn id="20" dur="500" fill="hold"/>
                                        <p:tgtEl>
                                          <p:spTgt spid="1128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1" fill="hold" grpId="0" nodeType="afterEffect">
                                  <p:stCondLst>
                                    <p:cond delay="0"/>
                                  </p:stCondLst>
                                  <p:childTnLst>
                                    <p:set>
                                      <p:cBhvr>
                                        <p:cTn id="23" dur="1" fill="hold">
                                          <p:stCondLst>
                                            <p:cond delay="0"/>
                                          </p:stCondLst>
                                        </p:cTn>
                                        <p:tgtEl>
                                          <p:spTgt spid="13327"/>
                                        </p:tgtEl>
                                        <p:attrNameLst>
                                          <p:attrName>style.visibility</p:attrName>
                                        </p:attrNameLst>
                                      </p:cBhvr>
                                      <p:to>
                                        <p:strVal val="visible"/>
                                      </p:to>
                                    </p:set>
                                    <p:anim calcmode="lin" valueType="num">
                                      <p:cBhvr additive="base">
                                        <p:cTn id="24" dur="500" fill="hold"/>
                                        <p:tgtEl>
                                          <p:spTgt spid="13327"/>
                                        </p:tgtEl>
                                        <p:attrNameLst>
                                          <p:attrName>ppt_x</p:attrName>
                                        </p:attrNameLst>
                                      </p:cBhvr>
                                      <p:tavLst>
                                        <p:tav tm="0">
                                          <p:val>
                                            <p:strVal val="#ppt_x"/>
                                          </p:val>
                                        </p:tav>
                                        <p:tav tm="100000">
                                          <p:val>
                                            <p:strVal val="#ppt_x"/>
                                          </p:val>
                                        </p:tav>
                                      </p:tavLst>
                                    </p:anim>
                                    <p:anim calcmode="lin" valueType="num">
                                      <p:cBhvr additive="base">
                                        <p:cTn id="25" dur="500" fill="hold"/>
                                        <p:tgtEl>
                                          <p:spTgt spid="1332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3328"/>
                                        </p:tgtEl>
                                        <p:attrNameLst>
                                          <p:attrName>style.visibility</p:attrName>
                                        </p:attrNameLst>
                                      </p:cBhvr>
                                      <p:to>
                                        <p:strVal val="visible"/>
                                      </p:to>
                                    </p:set>
                                    <p:anim calcmode="lin" valueType="num">
                                      <p:cBhvr additive="base">
                                        <p:cTn id="28" dur="500" fill="hold"/>
                                        <p:tgtEl>
                                          <p:spTgt spid="13328"/>
                                        </p:tgtEl>
                                        <p:attrNameLst>
                                          <p:attrName>ppt_x</p:attrName>
                                        </p:attrNameLst>
                                      </p:cBhvr>
                                      <p:tavLst>
                                        <p:tav tm="0">
                                          <p:val>
                                            <p:strVal val="#ppt_x"/>
                                          </p:val>
                                        </p:tav>
                                        <p:tav tm="100000">
                                          <p:val>
                                            <p:strVal val="#ppt_x"/>
                                          </p:val>
                                        </p:tav>
                                      </p:tavLst>
                                    </p:anim>
                                    <p:anim calcmode="lin" valueType="num">
                                      <p:cBhvr additive="base">
                                        <p:cTn id="2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bldLvl="0" animBg="1"/>
      <p:bldP spid="13324" grpId="0"/>
      <p:bldP spid="13327" grpId="0" bldLvl="0" animBg="1"/>
      <p:bldP spid="13328" grpId="0"/>
      <p:bldP spid="11286" grpId="0" bldLvl="0" animBg="1"/>
      <p:bldP spid="1128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323215" y="169418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600" dirty="0">
                <a:latin typeface="Arial" panose="020B0604020202020204" pitchFamily="34" charset="0"/>
                <a:ea typeface="微软雅黑" panose="020B0503020204020204" pitchFamily="34" charset="-122"/>
                <a:cs typeface="+mn-ea"/>
                <a:sym typeface="Arial" panose="020B0604020202020204" pitchFamily="34" charset="0"/>
              </a:rPr>
              <a:t>六、差旅费报销业务</a:t>
            </a:r>
            <a:endParaRPr lang="zh-CN" altLang="en-GB"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797400" y="1707416"/>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98843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sp>
        <p:nvSpPr>
          <p:cNvPr id="5" name="文本框 4"/>
          <p:cNvSpPr txBox="1"/>
          <p:nvPr/>
        </p:nvSpPr>
        <p:spPr>
          <a:xfrm>
            <a:off x="3289300" y="1299845"/>
            <a:ext cx="4675505" cy="1476375"/>
          </a:xfrm>
          <a:prstGeom prst="rect">
            <a:avLst/>
          </a:prstGeom>
          <a:noFill/>
        </p:spPr>
        <p:txBody>
          <a:bodyPr wrap="square" rtlCol="0" anchor="t">
            <a:spAutoFit/>
          </a:bodyPr>
          <a:p>
            <a:pPr>
              <a:lnSpc>
                <a:spcPct val="150000"/>
              </a:lnSpc>
            </a:pPr>
            <a:r>
              <a:rPr lang="zh-CN" altLang="en-US" b="1">
                <a:solidFill>
                  <a:schemeClr val="accent1"/>
                </a:solidFill>
                <a:effectLst>
                  <a:outerShdw blurRad="38100" dist="25400" dir="5400000" algn="ctr" rotWithShape="0">
                    <a:srgbClr val="6E747A">
                      <a:alpha val="43000"/>
                    </a:srgbClr>
                  </a:outerShdw>
                </a:effectLst>
              </a:rPr>
              <a:t>（一）差旅费报销的业务内容</a:t>
            </a:r>
            <a:endParaRPr lang="zh-CN" altLang="en-US" sz="1400"/>
          </a:p>
          <a:p>
            <a:pPr>
              <a:lnSpc>
                <a:spcPct val="150000"/>
              </a:lnSpc>
            </a:pPr>
            <a:r>
              <a:rPr lang="zh-CN" altLang="en-US" sz="1400"/>
              <a:t>差旅费是本单位职工在因公出差过程中的必要支出，其项目包括交通费、住宿费、伙食补助等。</a:t>
            </a:r>
            <a:endParaRPr lang="zh-CN" altLang="en-US" sz="1400"/>
          </a:p>
          <a:p>
            <a:pPr>
              <a:lnSpc>
                <a:spcPct val="150000"/>
              </a:lnSpc>
            </a:pPr>
            <a:r>
              <a:rPr lang="zh-CN" altLang="en-US" sz="1400" b="1" i="1">
                <a:solidFill>
                  <a:schemeClr val="accent1"/>
                </a:solidFill>
                <a:effectLst>
                  <a:outerShdw blurRad="38100" dist="25400" dir="5400000" algn="ctr" rotWithShape="0">
                    <a:srgbClr val="6E747A">
                      <a:alpha val="43000"/>
                    </a:srgbClr>
                  </a:outerShdw>
                </a:effectLst>
              </a:rPr>
              <a:t>两种做法：</a:t>
            </a:r>
            <a:r>
              <a:rPr lang="zh-CN" altLang="en-US" sz="1400"/>
              <a:t>（1）先垫付后报销。（2）先预借后报销。</a:t>
            </a:r>
            <a:endParaRPr lang="zh-CN" altLang="en-US" sz="1400"/>
          </a:p>
        </p:txBody>
      </p:sp>
      <p:pic>
        <p:nvPicPr>
          <p:cNvPr id="3" name="图片 2"/>
          <p:cNvPicPr>
            <a:picLocks noChangeAspect="1"/>
          </p:cNvPicPr>
          <p:nvPr/>
        </p:nvPicPr>
        <p:blipFill>
          <a:blip r:embed="rId1"/>
          <a:stretch>
            <a:fillRect/>
          </a:stretch>
        </p:blipFill>
        <p:spPr>
          <a:xfrm>
            <a:off x="1755775" y="2776220"/>
            <a:ext cx="3951605" cy="22675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9"/>
          <p:cNvGrpSpPr/>
          <p:nvPr/>
        </p:nvGrpSpPr>
        <p:grpSpPr>
          <a:xfrm>
            <a:off x="3319232" y="3046089"/>
            <a:ext cx="2507520" cy="635489"/>
            <a:chOff x="4171981" y="4047299"/>
            <a:chExt cx="3851083" cy="975860"/>
          </a:xfrm>
        </p:grpSpPr>
        <p:sp>
          <p:nvSpPr>
            <p:cNvPr id="11" name="Oval 9"/>
            <p:cNvSpPr>
              <a:spLocks noChangeArrowheads="1"/>
            </p:cNvSpPr>
            <p:nvPr/>
          </p:nvSpPr>
          <p:spPr bwMode="auto">
            <a:xfrm>
              <a:off x="4171981" y="4047299"/>
              <a:ext cx="3851083" cy="975860"/>
            </a:xfrm>
            <a:prstGeom prst="ellipse">
              <a:avLst/>
            </a:prstGeom>
            <a:solidFill>
              <a:schemeClr val="accent4">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0"/>
            <p:cNvSpPr/>
            <p:nvPr/>
          </p:nvSpPr>
          <p:spPr bwMode="auto">
            <a:xfrm>
              <a:off x="4171981" y="45330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2"/>
          <p:cNvGrpSpPr/>
          <p:nvPr/>
        </p:nvGrpSpPr>
        <p:grpSpPr>
          <a:xfrm>
            <a:off x="3244424" y="2579182"/>
            <a:ext cx="2656191" cy="720727"/>
            <a:chOff x="4057088" y="3330311"/>
            <a:chExt cx="4079414" cy="1106751"/>
          </a:xfrm>
        </p:grpSpPr>
        <p:sp>
          <p:nvSpPr>
            <p:cNvPr id="14" name="Oval 11"/>
            <p:cNvSpPr>
              <a:spLocks noChangeArrowheads="1"/>
            </p:cNvSpPr>
            <p:nvPr/>
          </p:nvSpPr>
          <p:spPr bwMode="auto">
            <a:xfrm>
              <a:off x="4057088" y="3330311"/>
              <a:ext cx="4079414" cy="1106751"/>
            </a:xfrm>
            <a:prstGeom prst="ellipse">
              <a:avLst/>
            </a:prstGeom>
            <a:solidFill>
              <a:schemeClr val="accent3">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2"/>
            <p:cNvSpPr/>
            <p:nvPr/>
          </p:nvSpPr>
          <p:spPr bwMode="auto">
            <a:xfrm>
              <a:off x="4057088" y="38844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5"/>
          <p:cNvGrpSpPr/>
          <p:nvPr/>
        </p:nvGrpSpPr>
        <p:grpSpPr>
          <a:xfrm>
            <a:off x="3319232" y="2225923"/>
            <a:ext cx="2507520" cy="636436"/>
            <a:chOff x="4171981" y="2787843"/>
            <a:chExt cx="3851083" cy="977315"/>
          </a:xfrm>
        </p:grpSpPr>
        <p:sp>
          <p:nvSpPr>
            <p:cNvPr id="17" name="Oval 13"/>
            <p:cNvSpPr>
              <a:spLocks noChangeArrowheads="1"/>
            </p:cNvSpPr>
            <p:nvPr/>
          </p:nvSpPr>
          <p:spPr bwMode="auto">
            <a:xfrm>
              <a:off x="4171981" y="2787843"/>
              <a:ext cx="3851083" cy="977314"/>
            </a:xfrm>
            <a:prstGeom prst="ellipse">
              <a:avLst/>
            </a:prstGeom>
            <a:solidFill>
              <a:schemeClr val="accent2">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4"/>
            <p:cNvSpPr/>
            <p:nvPr/>
          </p:nvSpPr>
          <p:spPr bwMode="auto">
            <a:xfrm>
              <a:off x="4171981" y="32765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组合 25"/>
          <p:cNvGrpSpPr/>
          <p:nvPr/>
        </p:nvGrpSpPr>
        <p:grpSpPr>
          <a:xfrm>
            <a:off x="3517265" y="1894205"/>
            <a:ext cx="2112010" cy="2118360"/>
            <a:chOff x="5539" y="2983"/>
            <a:chExt cx="3326" cy="3336"/>
          </a:xfrm>
        </p:grpSpPr>
        <p:grpSp>
          <p:nvGrpSpPr>
            <p:cNvPr id="2" name="Group 6"/>
            <p:cNvGrpSpPr/>
            <p:nvPr/>
          </p:nvGrpSpPr>
          <p:grpSpPr>
            <a:xfrm>
              <a:off x="5539" y="5465"/>
              <a:ext cx="3326" cy="855"/>
              <a:chOff x="4475937" y="4698842"/>
              <a:chExt cx="3243170" cy="833335"/>
            </a:xfrm>
          </p:grpSpPr>
          <p:sp>
            <p:nvSpPr>
              <p:cNvPr id="8" name="Oval 7"/>
              <p:cNvSpPr>
                <a:spLocks noChangeArrowheads="1"/>
              </p:cNvSpPr>
              <p:nvPr/>
            </p:nvSpPr>
            <p:spPr bwMode="auto">
              <a:xfrm>
                <a:off x="4475937" y="4698842"/>
                <a:ext cx="3243170" cy="833335"/>
              </a:xfrm>
              <a:prstGeom prst="ellipse">
                <a:avLst/>
              </a:prstGeom>
              <a:solidFill>
                <a:schemeClr val="accent5">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4475937" y="51162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8"/>
            <p:cNvGrpSpPr/>
            <p:nvPr/>
          </p:nvGrpSpPr>
          <p:grpSpPr>
            <a:xfrm>
              <a:off x="5539" y="2983"/>
              <a:ext cx="3326" cy="856"/>
              <a:chOff x="4475937" y="2278826"/>
              <a:chExt cx="3243170" cy="834790"/>
            </a:xfrm>
          </p:grpSpPr>
          <p:sp>
            <p:nvSpPr>
              <p:cNvPr id="20" name="Oval 15"/>
              <p:cNvSpPr>
                <a:spLocks noChangeArrowheads="1"/>
              </p:cNvSpPr>
              <p:nvPr/>
            </p:nvSpPr>
            <p:spPr bwMode="auto">
              <a:xfrm>
                <a:off x="4475937" y="2278826"/>
                <a:ext cx="3243170" cy="834789"/>
              </a:xfrm>
              <a:prstGeom prst="ellipse">
                <a:avLst/>
              </a:prstGeom>
              <a:solidFill>
                <a:schemeClr val="accent1">
                  <a:alpha val="90000"/>
                </a:schemeClr>
              </a:solidFill>
              <a:ln>
                <a:noFill/>
              </a:ln>
              <a:effectLst/>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6"/>
              <p:cNvSpPr/>
              <p:nvPr/>
            </p:nvSpPr>
            <p:spPr bwMode="auto">
              <a:xfrm>
                <a:off x="4475937" y="26962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99796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sp>
        <p:nvSpPr>
          <p:cNvPr id="22" name="文本框 21"/>
          <p:cNvSpPr txBox="1"/>
          <p:nvPr/>
        </p:nvSpPr>
        <p:spPr>
          <a:xfrm>
            <a:off x="683260" y="744220"/>
            <a:ext cx="3539490" cy="368300"/>
          </a:xfrm>
          <a:prstGeom prst="rect">
            <a:avLst/>
          </a:prstGeom>
          <a:noFill/>
        </p:spPr>
        <p:txBody>
          <a:bodyPr wrap="square" rtlCol="0">
            <a:spAutoFit/>
          </a:bodyPr>
          <a:p>
            <a:r>
              <a:rPr lang="zh-CN" altLang="en-US">
                <a:solidFill>
                  <a:schemeClr val="tx1"/>
                </a:solidFill>
                <a:effectLst>
                  <a:outerShdw blurRad="38100" dist="19050" dir="2700000" algn="tl" rotWithShape="0">
                    <a:schemeClr val="dk1">
                      <a:alpha val="40000"/>
                    </a:schemeClr>
                  </a:outerShdw>
                </a:effectLst>
              </a:rPr>
              <a:t>（二）差旅费报销的业务流程</a:t>
            </a:r>
            <a:endParaRPr lang="zh-CN" altLang="en-US">
              <a:solidFill>
                <a:schemeClr val="tx1"/>
              </a:solidFill>
              <a:effectLst>
                <a:outerShdw blurRad="38100" dist="19050" dir="2700000" algn="tl" rotWithShape="0">
                  <a:schemeClr val="dk1">
                    <a:alpha val="40000"/>
                  </a:schemeClr>
                </a:outerShdw>
              </a:effectLst>
            </a:endParaRPr>
          </a:p>
        </p:txBody>
      </p:sp>
      <p:sp>
        <p:nvSpPr>
          <p:cNvPr id="29" name="Text Placeholder 9"/>
          <p:cNvSpPr>
            <a:spLocks noGrp="1"/>
          </p:cNvSpPr>
          <p:nvPr/>
        </p:nvSpPr>
        <p:spPr>
          <a:xfrm>
            <a:off x="214630" y="1605280"/>
            <a:ext cx="3029585" cy="13931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1.</a:t>
            </a:r>
            <a:r>
              <a:rPr lang="zh-CN" altLang="en-US"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对于出差人员先垫付后报销差旅费的业务处理，可参考本任务中一般费用报销的方法进行处理。</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Text Placeholder 9"/>
          <p:cNvSpPr>
            <a:spLocks noGrp="1"/>
          </p:cNvSpPr>
          <p:nvPr/>
        </p:nvSpPr>
        <p:spPr>
          <a:xfrm>
            <a:off x="6162040" y="2787650"/>
            <a:ext cx="2309495" cy="146812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2.</a:t>
            </a:r>
            <a:r>
              <a:rPr lang="zh-CN" altLang="en-US"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对于出差人员先预借后报销差旅费的业务处理，可参考以下工作流程进行处理：</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①预借差旅费。</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②报销差旅费。</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pic>
        <p:nvPicPr>
          <p:cNvPr id="24" name="图片 23"/>
          <p:cNvPicPr>
            <a:picLocks noChangeAspect="1"/>
          </p:cNvPicPr>
          <p:nvPr/>
        </p:nvPicPr>
        <p:blipFill>
          <a:blip r:embed="rId1"/>
          <a:stretch>
            <a:fillRect/>
          </a:stretch>
        </p:blipFill>
        <p:spPr>
          <a:xfrm>
            <a:off x="6045835" y="85725"/>
            <a:ext cx="2875280" cy="1914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fade">
                                      <p:cBhvr>
                                        <p:cTn id="17"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6224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（一）备用金</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89032" y="162232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40195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sp>
        <p:nvSpPr>
          <p:cNvPr id="5" name="文本框 4"/>
          <p:cNvSpPr txBox="1"/>
          <p:nvPr/>
        </p:nvSpPr>
        <p:spPr>
          <a:xfrm>
            <a:off x="3256915" y="1297940"/>
            <a:ext cx="5491480" cy="1060450"/>
          </a:xfrm>
          <a:prstGeom prst="rect">
            <a:avLst/>
          </a:prstGeom>
          <a:noFill/>
        </p:spPr>
        <p:txBody>
          <a:bodyPr wrap="square" rtlCol="0" anchor="t">
            <a:spAutoFit/>
          </a:bodyPr>
          <a:p>
            <a:pPr>
              <a:lnSpc>
                <a:spcPct val="150000"/>
              </a:lnSpc>
            </a:pPr>
            <a:r>
              <a:rPr lang="zh-CN" altLang="en-US" sz="1400" b="1" u="sng">
                <a:solidFill>
                  <a:srgbClr val="7030A0"/>
                </a:solidFill>
              </a:rPr>
              <a:t>备用金</a:t>
            </a:r>
            <a:r>
              <a:rPr lang="zh-CN" altLang="en-US" sz="1400"/>
              <a:t>（国际上也称暂定金额）是企业、机关、事业单位或其他经济组织等拨付给非独立核算的内部单位或工作人员备作差旅费、零星采购、零星开支等用途的款项。</a:t>
            </a:r>
            <a:endParaRPr lang="zh-CN" altLang="en-US" sz="1400"/>
          </a:p>
        </p:txBody>
      </p:sp>
      <p:sp>
        <p:nvSpPr>
          <p:cNvPr id="3" name="文本框 2"/>
          <p:cNvSpPr txBox="1"/>
          <p:nvPr/>
        </p:nvSpPr>
        <p:spPr>
          <a:xfrm>
            <a:off x="323215" y="977265"/>
            <a:ext cx="2366010" cy="368300"/>
          </a:xfrm>
          <a:prstGeom prst="rect">
            <a:avLst/>
          </a:prstGeom>
          <a:noFill/>
        </p:spPr>
        <p:txBody>
          <a:bodyPr wrap="square" rtlCol="0">
            <a:spAutoFit/>
          </a:bodyPr>
          <a:p>
            <a:r>
              <a:rPr lang="zh-CN" altLang="en-US" b="1"/>
              <a:t>七、定额备用金业务</a:t>
            </a:r>
            <a:endParaRPr lang="zh-CN" altLang="en-US" b="1"/>
          </a:p>
        </p:txBody>
      </p:sp>
      <p:pic>
        <p:nvPicPr>
          <p:cNvPr id="4" name="图片 3"/>
          <p:cNvPicPr>
            <a:picLocks noChangeAspect="1"/>
          </p:cNvPicPr>
          <p:nvPr/>
        </p:nvPicPr>
        <p:blipFill>
          <a:blip r:embed="rId1"/>
          <a:stretch>
            <a:fillRect/>
          </a:stretch>
        </p:blipFill>
        <p:spPr>
          <a:xfrm>
            <a:off x="1679575" y="2358390"/>
            <a:ext cx="4762500" cy="25076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683260" y="977900"/>
            <a:ext cx="2127250"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（二）备用金管理制度</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424053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sp>
        <p:nvSpPr>
          <p:cNvPr id="4" name="文本框 3"/>
          <p:cNvSpPr txBox="1"/>
          <p:nvPr/>
        </p:nvSpPr>
        <p:spPr>
          <a:xfrm>
            <a:off x="3208655" y="977900"/>
            <a:ext cx="4271645" cy="645160"/>
          </a:xfrm>
          <a:prstGeom prst="rect">
            <a:avLst/>
          </a:prstGeom>
          <a:noFill/>
        </p:spPr>
        <p:txBody>
          <a:bodyPr wrap="square" rtlCol="0" anchor="t">
            <a:spAutoFit/>
          </a:bodyPr>
          <a:p>
            <a:r>
              <a:rPr>
                <a:latin typeface="宋体" panose="02010600030101010101" pitchFamily="2" charset="-122"/>
                <a:ea typeface="宋体" panose="02010600030101010101" pitchFamily="2" charset="-122"/>
                <a:cs typeface="宋体" panose="02010600030101010101" pitchFamily="2" charset="-122"/>
              </a:rPr>
              <a:t>备用金管理制度可以分为定额备用金制度和非定额备用金制度两种。</a:t>
            </a:r>
            <a:endParaRPr>
              <a:latin typeface="宋体" panose="02010600030101010101" pitchFamily="2" charset="-122"/>
              <a:ea typeface="宋体" panose="02010600030101010101" pitchFamily="2" charset="-122"/>
              <a:cs typeface="宋体" panose="02010600030101010101" pitchFamily="2" charset="-122"/>
            </a:endParaRPr>
          </a:p>
        </p:txBody>
      </p:sp>
      <p:sp>
        <p:nvSpPr>
          <p:cNvPr id="2" name="剪去同侧角的矩形 1"/>
          <p:cNvSpPr/>
          <p:nvPr/>
        </p:nvSpPr>
        <p:spPr>
          <a:xfrm>
            <a:off x="827405" y="1923415"/>
            <a:ext cx="2592070" cy="2664460"/>
          </a:xfrm>
          <a:prstGeom prst="snip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剪去同侧角的矩形 2"/>
          <p:cNvSpPr/>
          <p:nvPr/>
        </p:nvSpPr>
        <p:spPr>
          <a:xfrm>
            <a:off x="4888230" y="1923415"/>
            <a:ext cx="3030220" cy="2664460"/>
          </a:xfrm>
          <a:prstGeom prst="snip2Same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7" name="文本框 6"/>
          <p:cNvSpPr txBox="1"/>
          <p:nvPr/>
        </p:nvSpPr>
        <p:spPr>
          <a:xfrm>
            <a:off x="827405" y="2180590"/>
            <a:ext cx="2592705" cy="2306955"/>
          </a:xfrm>
          <a:prstGeom prst="rect">
            <a:avLst/>
          </a:prstGeom>
          <a:noFill/>
        </p:spPr>
        <p:txBody>
          <a:bodyPr wrap="square" rtlCol="0">
            <a:spAutoFit/>
          </a:bodyPr>
          <a:p>
            <a:r>
              <a:rPr lang="zh-CN" altLang="en-US" b="1"/>
              <a:t>1. 定额备用金制度</a:t>
            </a:r>
            <a:endParaRPr lang="zh-CN" altLang="en-US"/>
          </a:p>
          <a:p>
            <a:r>
              <a:rPr lang="zh-CN" altLang="en-US">
                <a:solidFill>
                  <a:schemeClr val="bg1"/>
                </a:solidFill>
              </a:rPr>
              <a:t>所谓定额备用金是指单位对经常使用备用金的内部各部门或工作人员根据其零星开支、零星采购等的实际需要而核定一个现金数额，并且要经常保持核定的数额。</a:t>
            </a:r>
            <a:endParaRPr lang="zh-CN" altLang="en-US"/>
          </a:p>
        </p:txBody>
      </p:sp>
      <p:sp>
        <p:nvSpPr>
          <p:cNvPr id="11" name="文本框 10"/>
          <p:cNvSpPr txBox="1"/>
          <p:nvPr/>
        </p:nvSpPr>
        <p:spPr>
          <a:xfrm>
            <a:off x="4923155" y="2003425"/>
            <a:ext cx="2995295" cy="2584450"/>
          </a:xfrm>
          <a:prstGeom prst="rect">
            <a:avLst/>
          </a:prstGeom>
          <a:noFill/>
        </p:spPr>
        <p:txBody>
          <a:bodyPr wrap="square" rtlCol="0">
            <a:spAutoFit/>
          </a:bodyPr>
          <a:p>
            <a:r>
              <a:rPr lang="zh-CN" altLang="en-US" b="1"/>
              <a:t>2. 非定额备用金制度</a:t>
            </a:r>
            <a:endParaRPr lang="zh-CN" altLang="en-US"/>
          </a:p>
          <a:p>
            <a:r>
              <a:rPr lang="zh-CN" altLang="en-US">
                <a:solidFill>
                  <a:schemeClr val="bg1"/>
                </a:solidFill>
              </a:rPr>
              <a:t>非定额备用金是指单位对非经常使用现金的内部各部门或工作人员，根据每次业务所需现金的数额，向出纳人员预借的现金。非定额备用金的特点就在于不定额。每次预借数均根据当时的实际需要确定，用完后如数报销。</a:t>
            </a:r>
            <a:endParaRPr lang="zh-CN" altLang="en-US">
              <a:solidFill>
                <a:schemeClr val="bg1"/>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410210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任务二  现金结算的典型业务处理</a:t>
            </a:r>
            <a:endParaRPr lang="zh-CN" altLang="en-US" sz="2000" b="1">
              <a:solidFill>
                <a:schemeClr val="accent4"/>
              </a:solidFill>
              <a:effectLst/>
            </a:endParaRPr>
          </a:p>
        </p:txBody>
      </p:sp>
      <p:sp>
        <p:nvSpPr>
          <p:cNvPr id="5" name="文本框 4"/>
          <p:cNvSpPr txBox="1"/>
          <p:nvPr/>
        </p:nvSpPr>
        <p:spPr>
          <a:xfrm>
            <a:off x="2004695" y="1642110"/>
            <a:ext cx="5134610" cy="1168400"/>
          </a:xfrm>
          <a:prstGeom prst="rect">
            <a:avLst/>
          </a:prstGeom>
          <a:noFill/>
        </p:spPr>
        <p:txBody>
          <a:bodyPr wrap="square" rtlCol="0" anchor="t">
            <a:spAutoFit/>
          </a:bodyPr>
          <a:p>
            <a:r>
              <a:rPr lang="zh-CN" altLang="en-US" sz="1400"/>
              <a:t>1. 定额备用金业务处理流程</a:t>
            </a:r>
            <a:endParaRPr lang="zh-CN" altLang="en-US" sz="1400"/>
          </a:p>
          <a:p>
            <a:r>
              <a:rPr lang="zh-CN" altLang="en-US" sz="1400"/>
              <a:t>（1）预借备用金流程（2）费用报销流程</a:t>
            </a:r>
            <a:endParaRPr lang="zh-CN" altLang="en-US" sz="1400"/>
          </a:p>
          <a:p>
            <a:r>
              <a:rPr lang="zh-CN" altLang="en-US" sz="1400"/>
              <a:t>2. 非定额备用金业务处理流程</a:t>
            </a:r>
            <a:endParaRPr lang="zh-CN" altLang="en-US" sz="1400"/>
          </a:p>
          <a:p>
            <a:r>
              <a:rPr lang="zh-CN" altLang="en-US" sz="1400"/>
              <a:t>非定额备用金业务处理流程，可参考本任务中差旅费先预借后报销的方法进行处理，这里不再赘述。</a:t>
            </a:r>
            <a:endParaRPr lang="zh-CN" altLang="en-US" sz="1400"/>
          </a:p>
        </p:txBody>
      </p:sp>
      <p:sp>
        <p:nvSpPr>
          <p:cNvPr id="4" name="Rectangle 20"/>
          <p:cNvSpPr/>
          <p:nvPr/>
        </p:nvSpPr>
        <p:spPr>
          <a:xfrm>
            <a:off x="3529330" y="113665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（三）备用金业务处理流程</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3" name="图片 2"/>
          <p:cNvPicPr>
            <a:picLocks noChangeAspect="1"/>
          </p:cNvPicPr>
          <p:nvPr/>
        </p:nvPicPr>
        <p:blipFill>
          <a:blip r:embed="rId1"/>
          <a:stretch>
            <a:fillRect/>
          </a:stretch>
        </p:blipFill>
        <p:spPr>
          <a:xfrm>
            <a:off x="1640205" y="2884170"/>
            <a:ext cx="5599430" cy="211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
        <p:nvSpPr>
          <p:cNvPr id="21" name="矩形 259"/>
          <p:cNvSpPr>
            <a:spLocks noChangeArrowheads="1"/>
          </p:cNvSpPr>
          <p:nvPr/>
        </p:nvSpPr>
        <p:spPr bwMode="auto">
          <a:xfrm>
            <a:off x="611560" y="2132730"/>
            <a:ext cx="5186484" cy="553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感谢您的观看</a:t>
            </a:r>
            <a:endParaRPr lang="en-US" altLang="zh-CN" sz="3600" b="1" dirty="0">
              <a:solidFill>
                <a:schemeClr val="tx1">
                  <a:lumMod val="75000"/>
                  <a:lumOff val="2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7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1"/>
                                        </p:tgtEl>
                                      </p:cBhvr>
                                    </p:animEffect>
                                    <p:animScale>
                                      <p:cBhvr>
                                        <p:cTn id="23"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75860" y="149415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素养目标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44110" y="3102610"/>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德育目标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11725" y="2034540"/>
            <a:ext cx="3980180" cy="737235"/>
          </a:xfrm>
          <a:prstGeom prst="rect">
            <a:avLst/>
          </a:prstGeom>
          <a:solidFill>
            <a:schemeClr val="accent4">
              <a:lumMod val="60000"/>
              <a:lumOff val="40000"/>
            </a:schemeClr>
          </a:solidFill>
        </p:spPr>
        <p:txBody>
          <a:bodyPr wrap="square" rtlCol="0">
            <a:spAutoFit/>
          </a:bodyPr>
          <a:p>
            <a:r>
              <a:rPr lang="zh-CN" altLang="en-US" sz="1400"/>
              <a:t>要有全面精通的政策水平，熟练高超的业务技能，严谨细致的工作作风，增强自身的安全意识，保管好公共财产物资。</a:t>
            </a:r>
            <a:endParaRPr lang="zh-CN" altLang="en-US" sz="1400"/>
          </a:p>
        </p:txBody>
      </p:sp>
      <p:sp>
        <p:nvSpPr>
          <p:cNvPr id="10" name="文本框 9"/>
          <p:cNvSpPr txBox="1"/>
          <p:nvPr/>
        </p:nvSpPr>
        <p:spPr>
          <a:xfrm>
            <a:off x="4944110" y="3441065"/>
            <a:ext cx="3916045" cy="521970"/>
          </a:xfrm>
          <a:prstGeom prst="rect">
            <a:avLst/>
          </a:prstGeom>
          <a:solidFill>
            <a:schemeClr val="accent4">
              <a:lumMod val="60000"/>
              <a:lumOff val="40000"/>
            </a:schemeClr>
          </a:solidFill>
        </p:spPr>
        <p:txBody>
          <a:bodyPr wrap="square" rtlCol="0">
            <a:spAutoFit/>
          </a:bodyPr>
          <a:p>
            <a:r>
              <a:rPr lang="zh-CN" altLang="en-US" sz="1400"/>
              <a:t>培养严格的工作纪律和良好的协作精神，做一个爱岗敬业、诚实守信的人。</a:t>
            </a:r>
            <a:endParaRPr lang="zh-CN" altLang="en-US" sz="1400"/>
          </a:p>
        </p:txBody>
      </p:sp>
      <p:sp>
        <p:nvSpPr>
          <p:cNvPr id="4" name="矩形 3"/>
          <p:cNvSpPr/>
          <p:nvPr/>
        </p:nvSpPr>
        <p:spPr>
          <a:xfrm>
            <a:off x="323215" y="123825"/>
            <a:ext cx="1800225" cy="6477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01948" y="2722596"/>
            <a:ext cx="1717085" cy="187762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21" name="矩形 20"/>
          <p:cNvSpPr/>
          <p:nvPr/>
        </p:nvSpPr>
        <p:spPr>
          <a:xfrm>
            <a:off x="701634" y="860459"/>
            <a:ext cx="1717085" cy="1877629"/>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11" name="矩形 10"/>
          <p:cNvSpPr/>
          <p:nvPr/>
        </p:nvSpPr>
        <p:spPr bwMode="auto">
          <a:xfrm>
            <a:off x="2419032" y="2726659"/>
            <a:ext cx="6182095" cy="1877629"/>
          </a:xfrm>
          <a:prstGeom prst="rect">
            <a:avLst/>
          </a:prstGeom>
          <a:solidFill>
            <a:schemeClr val="accent1"/>
          </a:solidFill>
        </p:spPr>
        <p:txBody>
          <a:bodyPr wrap="square" lIns="134967" tIns="35092" rIns="26994" bIns="32506" rtlCol="0" anchor="ctr" anchorCtr="0">
            <a:noAutofit/>
          </a:bodyPr>
          <a:lstStyle/>
          <a:p>
            <a:pPr>
              <a:lnSpc>
                <a:spcPct val="150000"/>
              </a:lnSpc>
              <a:spcBef>
                <a:spcPts val="450"/>
              </a:spcBef>
              <a:buClr>
                <a:schemeClr val="bg1"/>
              </a:buClr>
              <a:buSzPct val="80000"/>
            </a:pPr>
            <a:endParaRPr lang="zh-CN" altLang="en-US" sz="1000" dirty="0">
              <a:solidFill>
                <a:srgbClr val="FFFFFF"/>
              </a:solidFill>
              <a:latin typeface="冬青黑体简体中文 W3" panose="020B0300000000000000" charset="-122"/>
              <a:ea typeface="冬青黑体简体中文 W3" panose="020B0300000000000000" charset="-122"/>
            </a:endParaRPr>
          </a:p>
        </p:txBody>
      </p:sp>
      <p:cxnSp>
        <p:nvCxnSpPr>
          <p:cNvPr id="18" name="直接连接符 17"/>
          <p:cNvCxnSpPr/>
          <p:nvPr/>
        </p:nvCxnSpPr>
        <p:spPr>
          <a:xfrm>
            <a:off x="2728844" y="2992723"/>
            <a:ext cx="3686312"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a:xfrm>
            <a:off x="2647739" y="2738112"/>
            <a:ext cx="1321222" cy="254409"/>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项目引例</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p:nvPr/>
        </p:nvSpPr>
        <p:spPr>
          <a:xfrm>
            <a:off x="2647950" y="2992755"/>
            <a:ext cx="5014595" cy="1607820"/>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小王进行出纳业务处理。（见教材）</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互动、思考：</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（1）现金的使用范围是什么？</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（2）现金管理的其他规定是什么？</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（3）出纳的现金结算业务有哪些及如何处理？</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 name="文本框 3"/>
          <p:cNvSpPr txBox="1"/>
          <p:nvPr/>
        </p:nvSpPr>
        <p:spPr>
          <a:xfrm>
            <a:off x="2647950" y="1019810"/>
            <a:ext cx="1955165" cy="337185"/>
          </a:xfrm>
          <a:prstGeom prst="rect">
            <a:avLst/>
          </a:prstGeom>
          <a:noFill/>
        </p:spPr>
        <p:txBody>
          <a:bodyPr wrap="square" rtlCol="0">
            <a:spAutoFit/>
          </a:bodyPr>
          <a:p>
            <a:pPr algn="just">
              <a:spcBef>
                <a:spcPts val="0"/>
              </a:spcBef>
              <a:spcAft>
                <a:spcPts val="0"/>
              </a:spcAft>
            </a:pPr>
            <a:r>
              <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工作任务</a:t>
            </a:r>
            <a:endPar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文本框 4"/>
          <p:cNvSpPr txBox="1"/>
          <p:nvPr/>
        </p:nvSpPr>
        <p:spPr>
          <a:xfrm>
            <a:off x="2647950" y="1430655"/>
            <a:ext cx="4781550" cy="737235"/>
          </a:xfrm>
          <a:prstGeom prst="rect">
            <a:avLst/>
          </a:prstGeom>
          <a:noFill/>
        </p:spPr>
        <p:txBody>
          <a:bodyPr wrap="square" rtlCol="0" anchor="t">
            <a:spAutoFit/>
          </a:bodyPr>
          <a:p>
            <a:r>
              <a:rPr lang="zh-CN" altLang="en-US" sz="1400"/>
              <a:t>掌握现金的使用范围，熟悉现金管理的其他规定，会现金日报表的编制、现金的保管与清查、用现金发放职工薪酬等业务处理技能。</a:t>
            </a:r>
            <a:endParaRPr lang="zh-CN" altLang="en-US" sz="1400"/>
          </a:p>
        </p:txBody>
      </p:sp>
      <p:cxnSp>
        <p:nvCxnSpPr>
          <p:cNvPr id="7" name="直接连接符 6"/>
          <p:cNvCxnSpPr/>
          <p:nvPr/>
        </p:nvCxnSpPr>
        <p:spPr>
          <a:xfrm flipV="1">
            <a:off x="2728595" y="1419860"/>
            <a:ext cx="4436110" cy="1079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Click="0" advTm="5000">
        <p:push dir="u"/>
      </p:transition>
    </mc:Choice>
    <mc:Fallback>
      <p:transition spd="slow" advClick="0" advTm="5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750"/>
                                        <p:tgtEl>
                                          <p:spTgt spid="27"/>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750"/>
                                        <p:tgtEl>
                                          <p:spTgt spid="28"/>
                                        </p:tgtEl>
                                      </p:cBhvr>
                                    </p:animEffect>
                                  </p:childTnLst>
                                </p:cTn>
                              </p:par>
                            </p:childTnLst>
                          </p:cTn>
                        </p:par>
                        <p:par>
                          <p:cTn id="26" fill="hold">
                            <p:stCondLst>
                              <p:cond delay="375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1" grpId="0" bldLvl="0" animBg="1"/>
      <p:bldP spid="11" grpId="0" bldLvl="0" animBg="1"/>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39"/>
          <p:cNvSpPr>
            <a:spLocks noChangeArrowheads="1"/>
          </p:cNvSpPr>
          <p:nvPr/>
        </p:nvSpPr>
        <p:spPr bwMode="auto">
          <a:xfrm>
            <a:off x="4622800" y="1714500"/>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任务一   现金结算的管理</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2" name="矩形 39"/>
          <p:cNvSpPr>
            <a:spLocks noChangeArrowheads="1"/>
          </p:cNvSpPr>
          <p:nvPr/>
        </p:nvSpPr>
        <p:spPr bwMode="auto">
          <a:xfrm>
            <a:off x="4622800" y="2483485"/>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任务二   现金结算的典型业务处理</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MH_Others_1"/>
          <p:cNvSpPr txBox="1"/>
          <p:nvPr>
            <p:custDataLst>
              <p:tags r:id="rId1"/>
            </p:custDataLst>
          </p:nvPr>
        </p:nvSpPr>
        <p:spPr>
          <a:xfrm>
            <a:off x="1979712" y="1855032"/>
            <a:ext cx="1141603" cy="615425"/>
          </a:xfrm>
          <a:prstGeom prst="rect">
            <a:avLst/>
          </a:prstGeom>
          <a:noFill/>
        </p:spPr>
        <p:txBody>
          <a:bodyPr vert="horz" wrap="square" lIns="0" tIns="0" rIns="0" bIns="0" rtlCol="0" anchor="ctr" anchorCtr="0">
            <a:spAutoFit/>
          </a:bodyPr>
          <a:lstStyle/>
          <a:p>
            <a:pPr algn="ct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2"/>
            </p:custDataLst>
          </p:nvPr>
        </p:nvSpPr>
        <p:spPr>
          <a:xfrm>
            <a:off x="1547664" y="2483359"/>
            <a:ext cx="1872208" cy="307777"/>
          </a:xfrm>
          <a:prstGeom prst="rect">
            <a:avLst/>
          </a:prstGeom>
          <a:noFill/>
        </p:spPr>
        <p:txBody>
          <a:bodyPr wrap="square" lIns="0" tIns="0" rIns="0" bIns="0">
            <a:spAutoFit/>
          </a:bodyPr>
          <a:lstStyle/>
          <a:p>
            <a:pPr algn="ctr">
              <a:defRPr/>
            </a:pPr>
            <a:r>
              <a:rPr lang="en-US" altLang="zh-CN" sz="2000"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4803998"/>
            <a:ext cx="9144000" cy="339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513455" y="1746885"/>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6" name="圆角矩形 95"/>
          <p:cNvSpPr/>
          <p:nvPr/>
        </p:nvSpPr>
        <p:spPr>
          <a:xfrm>
            <a:off x="3513455" y="2483485"/>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16" name="椭圆 80"/>
          <p:cNvSpPr/>
          <p:nvPr/>
        </p:nvSpPr>
        <p:spPr bwMode="auto">
          <a:xfrm>
            <a:off x="3529330" y="174688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01</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7" name="椭圆 80"/>
          <p:cNvSpPr/>
          <p:nvPr/>
        </p:nvSpPr>
        <p:spPr bwMode="auto">
          <a:xfrm>
            <a:off x="3547110" y="244919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02</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 name="椭圆 80"/>
          <p:cNvSpPr/>
          <p:nvPr/>
        </p:nvSpPr>
        <p:spPr bwMode="auto">
          <a:xfrm>
            <a:off x="3529330" y="3825240"/>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6</a:t>
            </a:r>
            <a:endParaRPr lang="en-US" sz="2100" b="1" kern="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wipe(left)">
                                      <p:cBhvr>
                                        <p:cTn id="12" dur="500"/>
                                        <p:tgtEl>
                                          <p:spTgt spid="1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29" grpId="0"/>
      <p:bldP spid="30"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dirty="0">
                <a:latin typeface="Arial" panose="020B0604020202020204" pitchFamily="34" charset="0"/>
                <a:ea typeface="微软雅黑" panose="020B0503020204020204" pitchFamily="34" charset="-122"/>
                <a:cs typeface="+mn-ea"/>
                <a:sym typeface="Arial" panose="020B0604020202020204" pitchFamily="34" charset="0"/>
              </a:rPr>
              <a:t>一、现金结算方式</a:t>
            </a:r>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486785" cy="46037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400" b="1">
                <a:solidFill>
                  <a:schemeClr val="accent4"/>
                </a:solidFill>
                <a:effectLst/>
              </a:rPr>
              <a:t>任务一  现金结算的管理</a:t>
            </a:r>
            <a:endParaRPr lang="zh-CN" altLang="en-US" sz="2400" b="1">
              <a:solidFill>
                <a:schemeClr val="accent4"/>
              </a:solidFill>
              <a:effectLst/>
            </a:endParaRPr>
          </a:p>
        </p:txBody>
      </p:sp>
      <p:sp>
        <p:nvSpPr>
          <p:cNvPr id="5" name="文本框 4"/>
          <p:cNvSpPr txBox="1"/>
          <p:nvPr/>
        </p:nvSpPr>
        <p:spPr>
          <a:xfrm>
            <a:off x="510540" y="2221865"/>
            <a:ext cx="3295015" cy="1383665"/>
          </a:xfrm>
          <a:prstGeom prst="rect">
            <a:avLst/>
          </a:prstGeom>
          <a:noFill/>
        </p:spPr>
        <p:txBody>
          <a:bodyPr wrap="square" rtlCol="0" anchor="t">
            <a:spAutoFit/>
          </a:bodyPr>
          <a:p>
            <a:pPr>
              <a:lnSpc>
                <a:spcPct val="150000"/>
              </a:lnSpc>
            </a:pPr>
            <a:r>
              <a:rPr lang="zh-CN" altLang="en-US" sz="1400"/>
              <a:t>我国《现金管理暂行条例》中规定，为保证货币资金的安全和完整，国家鼓励开户单位和个人在经济活动中，采取转账方式进行结算，减少使用现金。</a:t>
            </a:r>
            <a:endParaRPr lang="zh-CN" altLang="en-US" sz="1400"/>
          </a:p>
        </p:txBody>
      </p:sp>
      <p:sp>
        <p:nvSpPr>
          <p:cNvPr id="3" name="文本框 2"/>
          <p:cNvSpPr txBox="1"/>
          <p:nvPr/>
        </p:nvSpPr>
        <p:spPr>
          <a:xfrm>
            <a:off x="1130300" y="1427480"/>
            <a:ext cx="2459355" cy="337185"/>
          </a:xfrm>
          <a:prstGeom prst="rect">
            <a:avLst/>
          </a:prstGeom>
          <a:noFill/>
        </p:spPr>
        <p:txBody>
          <a:bodyPr wrap="square" rtlCol="0">
            <a:spAutoFit/>
          </a:bodyPr>
          <a:p>
            <a:r>
              <a:rPr lang="zh-CN" altLang="en-US" sz="1600"/>
              <a:t>（一）现金的使用范围</a:t>
            </a:r>
            <a:endParaRPr lang="zh-CN" altLang="en-US" sz="1600"/>
          </a:p>
        </p:txBody>
      </p:sp>
      <p:pic>
        <p:nvPicPr>
          <p:cNvPr id="6" name="图片 5"/>
          <p:cNvPicPr>
            <a:picLocks noChangeAspect="1"/>
          </p:cNvPicPr>
          <p:nvPr/>
        </p:nvPicPr>
        <p:blipFill>
          <a:blip r:embed="rId1"/>
          <a:stretch>
            <a:fillRect/>
          </a:stretch>
        </p:blipFill>
        <p:spPr>
          <a:xfrm>
            <a:off x="4005580" y="1131570"/>
            <a:ext cx="4762500" cy="31718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460115" y="2326005"/>
            <a:ext cx="1525270" cy="1144905"/>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组合 73"/>
          <p:cNvGrpSpPr/>
          <p:nvPr/>
        </p:nvGrpSpPr>
        <p:grpSpPr>
          <a:xfrm>
            <a:off x="2645410" y="1446530"/>
            <a:ext cx="468630" cy="2834640"/>
            <a:chOff x="4336" y="2689"/>
            <a:chExt cx="738" cy="4464"/>
          </a:xfrm>
        </p:grpSpPr>
        <p:grpSp>
          <p:nvGrpSpPr>
            <p:cNvPr id="41" name="Group 108"/>
            <p:cNvGrpSpPr/>
            <p:nvPr/>
          </p:nvGrpSpPr>
          <p:grpSpPr>
            <a:xfrm>
              <a:off x="4336" y="5188"/>
              <a:ext cx="738" cy="717"/>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1"/>
            <p:cNvGrpSpPr/>
            <p:nvPr/>
          </p:nvGrpSpPr>
          <p:grpSpPr>
            <a:xfrm>
              <a:off x="4336" y="6437"/>
              <a:ext cx="738" cy="717"/>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a:off x="4336" y="3938"/>
              <a:ext cx="738" cy="717"/>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17"/>
            <p:cNvGrpSpPr/>
            <p:nvPr/>
          </p:nvGrpSpPr>
          <p:grpSpPr>
            <a:xfrm>
              <a:off x="4336" y="2689"/>
              <a:ext cx="738" cy="717"/>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629660" cy="46037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400" b="1">
                <a:solidFill>
                  <a:schemeClr val="accent4"/>
                </a:solidFill>
                <a:effectLst/>
                <a:sym typeface="+mn-ea"/>
              </a:rPr>
              <a:t>任务一  现金结算的管理</a:t>
            </a:r>
            <a:endParaRPr lang="zh-CN" altLang="en-US" sz="2400" b="1">
              <a:solidFill>
                <a:schemeClr val="accent4"/>
              </a:solidFill>
              <a:effectLst/>
              <a:sym typeface="+mn-ea"/>
            </a:endParaRPr>
          </a:p>
        </p:txBody>
      </p:sp>
      <p:sp>
        <p:nvSpPr>
          <p:cNvPr id="71" name="文本框 70"/>
          <p:cNvSpPr txBox="1"/>
          <p:nvPr/>
        </p:nvSpPr>
        <p:spPr>
          <a:xfrm>
            <a:off x="3208655" y="1470025"/>
            <a:ext cx="2305685" cy="922020"/>
          </a:xfrm>
          <a:prstGeom prst="rect">
            <a:avLst/>
          </a:prstGeom>
          <a:noFill/>
        </p:spPr>
        <p:txBody>
          <a:bodyPr wrap="square" rtlCol="0">
            <a:spAutoFit/>
          </a:bodyPr>
          <a:p>
            <a:r>
              <a:rPr lang="zh-CN" altLang="en-US" b="1"/>
              <a:t>现金的使用范围</a:t>
            </a:r>
            <a:endParaRPr lang="zh-CN" altLang="en-US" b="1"/>
          </a:p>
          <a:p>
            <a:r>
              <a:rPr lang="zh-CN" altLang="en-US" b="1"/>
              <a:t>此处的结算起点定为 1 000 元。</a:t>
            </a:r>
            <a:endParaRPr lang="zh-CN" altLang="en-US" b="1"/>
          </a:p>
        </p:txBody>
      </p:sp>
      <p:grpSp>
        <p:nvGrpSpPr>
          <p:cNvPr id="3" name="组合 2"/>
          <p:cNvGrpSpPr/>
          <p:nvPr/>
        </p:nvGrpSpPr>
        <p:grpSpPr>
          <a:xfrm>
            <a:off x="5450840" y="904240"/>
            <a:ext cx="469900" cy="3406775"/>
            <a:chOff x="8851" y="1372"/>
            <a:chExt cx="740" cy="5365"/>
          </a:xfrm>
        </p:grpSpPr>
        <p:grpSp>
          <p:nvGrpSpPr>
            <p:cNvPr id="53" name="Group 120"/>
            <p:cNvGrpSpPr/>
            <p:nvPr/>
          </p:nvGrpSpPr>
          <p:grpSpPr>
            <a:xfrm rot="0">
              <a:off x="8851" y="1372"/>
              <a:ext cx="738" cy="717"/>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rot="0">
              <a:off x="8853" y="2895"/>
              <a:ext cx="738" cy="717"/>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26"/>
            <p:cNvGrpSpPr/>
            <p:nvPr/>
          </p:nvGrpSpPr>
          <p:grpSpPr>
            <a:xfrm rot="0">
              <a:off x="8852" y="6021"/>
              <a:ext cx="738" cy="717"/>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9"/>
            <p:cNvGrpSpPr/>
            <p:nvPr/>
          </p:nvGrpSpPr>
          <p:grpSpPr>
            <a:xfrm rot="0">
              <a:off x="8852" y="4543"/>
              <a:ext cx="738" cy="717"/>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0" name="文本框 79"/>
          <p:cNvSpPr txBox="1"/>
          <p:nvPr/>
        </p:nvSpPr>
        <p:spPr>
          <a:xfrm>
            <a:off x="97155" y="1411605"/>
            <a:ext cx="2647315" cy="275590"/>
          </a:xfrm>
          <a:prstGeom prst="rect">
            <a:avLst/>
          </a:prstGeom>
          <a:noFill/>
        </p:spPr>
        <p:txBody>
          <a:bodyPr wrap="square" rtlCol="0" anchor="t">
            <a:spAutoFit/>
          </a:bodyPr>
          <a:p>
            <a:r>
              <a:rPr lang="zh-CN" altLang="en-US" sz="1200"/>
              <a:t>职工工资、津贴；</a:t>
            </a:r>
            <a:endParaRPr lang="zh-CN" altLang="en-US" sz="1200" u="sng">
              <a:solidFill>
                <a:srgbClr val="0070C0"/>
              </a:solidFill>
            </a:endParaRPr>
          </a:p>
        </p:txBody>
      </p:sp>
      <p:sp>
        <p:nvSpPr>
          <p:cNvPr id="81" name="文本框 80"/>
          <p:cNvSpPr txBox="1"/>
          <p:nvPr/>
        </p:nvSpPr>
        <p:spPr>
          <a:xfrm>
            <a:off x="97155" y="2172970"/>
            <a:ext cx="2540000" cy="275590"/>
          </a:xfrm>
          <a:prstGeom prst="rect">
            <a:avLst/>
          </a:prstGeom>
          <a:noFill/>
        </p:spPr>
        <p:txBody>
          <a:bodyPr wrap="square" rtlCol="0" anchor="t">
            <a:spAutoFit/>
          </a:bodyPr>
          <a:p>
            <a:r>
              <a:rPr lang="zh-CN" altLang="en-US" sz="1200"/>
              <a:t>个人劳务报酬</a:t>
            </a:r>
            <a:endParaRPr lang="zh-CN" altLang="en-US" sz="1200"/>
          </a:p>
        </p:txBody>
      </p:sp>
      <p:sp>
        <p:nvSpPr>
          <p:cNvPr id="82" name="文本框 81"/>
          <p:cNvSpPr txBox="1"/>
          <p:nvPr/>
        </p:nvSpPr>
        <p:spPr>
          <a:xfrm>
            <a:off x="97155" y="3002915"/>
            <a:ext cx="2540000" cy="460375"/>
          </a:xfrm>
          <a:prstGeom prst="rect">
            <a:avLst/>
          </a:prstGeom>
          <a:noFill/>
        </p:spPr>
        <p:txBody>
          <a:bodyPr wrap="square" rtlCol="0" anchor="t">
            <a:spAutoFit/>
          </a:bodyPr>
          <a:p>
            <a:r>
              <a:rPr lang="zh-CN" altLang="en-US" sz="1200"/>
              <a:t>根据国家规定颁发给个人的科学技术、文化艺术、体育等各种奖金</a:t>
            </a:r>
            <a:endParaRPr lang="zh-CN" altLang="en-US" sz="1200"/>
          </a:p>
        </p:txBody>
      </p:sp>
      <p:sp>
        <p:nvSpPr>
          <p:cNvPr id="83" name="文本框 82"/>
          <p:cNvSpPr txBox="1"/>
          <p:nvPr/>
        </p:nvSpPr>
        <p:spPr>
          <a:xfrm>
            <a:off x="97155" y="3937000"/>
            <a:ext cx="2540000" cy="460375"/>
          </a:xfrm>
          <a:prstGeom prst="rect">
            <a:avLst/>
          </a:prstGeom>
          <a:noFill/>
        </p:spPr>
        <p:txBody>
          <a:bodyPr wrap="square" rtlCol="0" anchor="t">
            <a:spAutoFit/>
          </a:bodyPr>
          <a:p>
            <a:r>
              <a:rPr lang="zh-CN" altLang="en-US" sz="1200"/>
              <a:t>各种劳保、福利费用以及国家规定的对个人的其他支出</a:t>
            </a:r>
            <a:endParaRPr lang="zh-CN" altLang="en-US" sz="1200"/>
          </a:p>
        </p:txBody>
      </p:sp>
      <p:sp>
        <p:nvSpPr>
          <p:cNvPr id="84" name="文本框 83"/>
          <p:cNvSpPr txBox="1"/>
          <p:nvPr/>
        </p:nvSpPr>
        <p:spPr>
          <a:xfrm>
            <a:off x="6072505" y="904240"/>
            <a:ext cx="2789555" cy="275590"/>
          </a:xfrm>
          <a:prstGeom prst="rect">
            <a:avLst/>
          </a:prstGeom>
          <a:noFill/>
        </p:spPr>
        <p:txBody>
          <a:bodyPr wrap="square" rtlCol="0" anchor="t">
            <a:spAutoFit/>
          </a:bodyPr>
          <a:p>
            <a:r>
              <a:rPr lang="zh-CN" altLang="en-US" sz="1200"/>
              <a:t>向个人收购农副产品和其他物资的价款</a:t>
            </a:r>
            <a:endParaRPr lang="zh-CN" altLang="en-US" sz="1200"/>
          </a:p>
        </p:txBody>
      </p:sp>
      <p:sp>
        <p:nvSpPr>
          <p:cNvPr id="85" name="文本框 84"/>
          <p:cNvSpPr txBox="1"/>
          <p:nvPr/>
        </p:nvSpPr>
        <p:spPr>
          <a:xfrm>
            <a:off x="6072505" y="1901825"/>
            <a:ext cx="3004185" cy="275590"/>
          </a:xfrm>
          <a:prstGeom prst="rect">
            <a:avLst/>
          </a:prstGeom>
          <a:noFill/>
        </p:spPr>
        <p:txBody>
          <a:bodyPr wrap="square" rtlCol="0" anchor="t">
            <a:spAutoFit/>
          </a:bodyPr>
          <a:p>
            <a:r>
              <a:rPr lang="zh-CN" altLang="en-US" sz="1200"/>
              <a:t>出差人员必须随身携带的差旅费</a:t>
            </a:r>
            <a:endParaRPr lang="zh-CN" altLang="en-US" sz="1200"/>
          </a:p>
        </p:txBody>
      </p:sp>
      <p:sp>
        <p:nvSpPr>
          <p:cNvPr id="86" name="文本框 85"/>
          <p:cNvSpPr txBox="1"/>
          <p:nvPr/>
        </p:nvSpPr>
        <p:spPr>
          <a:xfrm>
            <a:off x="6072505" y="2994025"/>
            <a:ext cx="2941955" cy="275590"/>
          </a:xfrm>
          <a:prstGeom prst="rect">
            <a:avLst/>
          </a:prstGeom>
          <a:noFill/>
        </p:spPr>
        <p:txBody>
          <a:bodyPr wrap="square" rtlCol="0" anchor="t">
            <a:spAutoFit/>
          </a:bodyPr>
          <a:p>
            <a:r>
              <a:rPr lang="zh-CN" altLang="en-US" sz="1200"/>
              <a:t>结算起点以下的零星支出</a:t>
            </a:r>
            <a:endParaRPr lang="zh-CN" altLang="en-US" sz="1200"/>
          </a:p>
        </p:txBody>
      </p:sp>
      <p:sp>
        <p:nvSpPr>
          <p:cNvPr id="87" name="文本框 86"/>
          <p:cNvSpPr txBox="1"/>
          <p:nvPr/>
        </p:nvSpPr>
        <p:spPr>
          <a:xfrm>
            <a:off x="6072505" y="3966845"/>
            <a:ext cx="3126740" cy="275590"/>
          </a:xfrm>
          <a:prstGeom prst="rect">
            <a:avLst/>
          </a:prstGeom>
          <a:noFill/>
        </p:spPr>
        <p:txBody>
          <a:bodyPr wrap="square" rtlCol="0" anchor="t">
            <a:spAutoFit/>
          </a:bodyPr>
          <a:p>
            <a:r>
              <a:rPr lang="zh-CN" altLang="en-US" sz="1200"/>
              <a:t>中国人民银行确定需要支付现金的其他支出。</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363220" y="1167765"/>
            <a:ext cx="2289175" cy="35788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39745" y="2965450"/>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现金结算的管理</a:t>
            </a:r>
            <a:endParaRPr lang="zh-CN" altLang="en-US" sz="2000" b="1">
              <a:solidFill>
                <a:schemeClr val="accent4"/>
              </a:solidFill>
              <a:effectLst/>
            </a:endParaRPr>
          </a:p>
        </p:txBody>
      </p:sp>
      <p:sp>
        <p:nvSpPr>
          <p:cNvPr id="28" name="文本框 27"/>
          <p:cNvSpPr txBox="1"/>
          <p:nvPr/>
        </p:nvSpPr>
        <p:spPr>
          <a:xfrm>
            <a:off x="3529330" y="1600835"/>
            <a:ext cx="5645150" cy="3753485"/>
          </a:xfrm>
          <a:prstGeom prst="rect">
            <a:avLst/>
          </a:prstGeom>
          <a:noFill/>
        </p:spPr>
        <p:txBody>
          <a:bodyPr wrap="square" rtlCol="0" anchor="t">
            <a:spAutoFit/>
          </a:bodyPr>
          <a:p>
            <a:pPr fontAlgn="auto">
              <a:lnSpc>
                <a:spcPct val="100000"/>
              </a:lnSpc>
            </a:pPr>
            <a:r>
              <a:rPr lang="zh-CN" altLang="en-US" sz="1400"/>
              <a:t>（二）库存现金的限额管理</a:t>
            </a:r>
            <a:endParaRPr lang="zh-CN" altLang="en-US" sz="1400"/>
          </a:p>
          <a:p>
            <a:pPr fontAlgn="auto">
              <a:lnSpc>
                <a:spcPct val="100000"/>
              </a:lnSpc>
            </a:pPr>
            <a:r>
              <a:rPr lang="zh-CN" altLang="en-US" sz="1400"/>
              <a:t>指为保证各单位日常零星开支的需要，经开户银行核定，开户单位可以留存现金的最高额度。一般情况下，库存现金限额要满足开户单位3~5 天日常零星开支的需要，边远地区或交通不便地区一般要满足 5~15 天日常零星开支的需要。</a:t>
            </a:r>
            <a:endParaRPr lang="zh-CN" altLang="en-US" sz="1400"/>
          </a:p>
          <a:p>
            <a:pPr fontAlgn="auto">
              <a:lnSpc>
                <a:spcPct val="100000"/>
              </a:lnSpc>
            </a:pPr>
            <a:endParaRPr lang="zh-CN" altLang="en-US" sz="1400"/>
          </a:p>
          <a:p>
            <a:pPr fontAlgn="auto">
              <a:lnSpc>
                <a:spcPct val="100000"/>
              </a:lnSpc>
            </a:pPr>
            <a:r>
              <a:rPr lang="zh-CN" altLang="en-US" sz="1400"/>
              <a:t>（三）现金管理的其他规定</a:t>
            </a:r>
            <a:endParaRPr lang="zh-CN" altLang="en-US" sz="1400"/>
          </a:p>
          <a:p>
            <a:pPr fontAlgn="auto">
              <a:lnSpc>
                <a:spcPct val="100000"/>
              </a:lnSpc>
            </a:pPr>
            <a:r>
              <a:rPr lang="zh-CN" altLang="en-US" sz="1400"/>
              <a:t>开户单位现金收入应于当日填写现金缴款单，将现金送存开户银行。当日送存确有困难的，由开户银行确定送存时间；开户单位支付现金，可以从本单位库存现金限额中支付或者从开户银行提取，不得从本单位的现金收入中直接支付（即坐支。）有特殊原因可与开户行协商坐支金额；不准将单位的现金收入按个人储蓄方式存入银行，不准保留账外公款，私设小金库；不准用不符合财务会计制度规定的凭证顶替库存现金（白条抵库）；不准与其他单位之间互相借用现金。</a:t>
            </a:r>
            <a:endParaRPr lang="zh-CN" altLang="en-US" sz="1400"/>
          </a:p>
          <a:p>
            <a:pPr>
              <a:lnSpc>
                <a:spcPct val="300000"/>
              </a:lnSpc>
            </a:pP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50" y="1112520"/>
            <a:ext cx="3850640" cy="162052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645025" y="1445260"/>
            <a:ext cx="3658870" cy="102679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600">
                <a:solidFill>
                  <a:schemeClr val="bg1"/>
                </a:solidFill>
                <a:ea typeface="微软雅黑" panose="020B0503020204020204" pitchFamily="34" charset="-122"/>
              </a:rPr>
              <a:t>现金日报表是出纳人员向单位财务主管报出每日现金收支及其结存情况的报表，适合于现金收支频繁的企业使用。</a:t>
            </a:r>
            <a:endParaRPr lang="zh-CN" altLang="en-US" sz="16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4464050" y="3119755"/>
            <a:ext cx="4447540" cy="205359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4464050" y="3119755"/>
            <a:ext cx="4447540" cy="198691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600">
                <a:solidFill>
                  <a:schemeClr val="bg1"/>
                </a:solidFill>
                <a:ea typeface="微软雅黑" panose="020B0503020204020204" pitchFamily="34" charset="-122"/>
              </a:rPr>
              <a:t>出纳员要根据每天发生的各项现金收支业务，分别进行现金收入合计和现金支出合计，并逐一确认各项现金收支业务的类别，计算其发生额占现金收入总额或支出总额的比例，进而分析每项现金收支是否符合相关规定，有利于正确监督和合理使用现金，也方便库存现金日记账的审核。</a:t>
            </a:r>
            <a:endParaRPr lang="zh-CN" altLang="en-US" sz="16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635491" y="284602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a:t>（二）现金日报表的编制</a:t>
            </a:r>
            <a:endParaRPr lang="zh-CN" altLang="en-US"/>
          </a:p>
        </p:txBody>
      </p:sp>
      <p:sp>
        <p:nvSpPr>
          <p:cNvPr id="11288" name="AutoShape 52"/>
          <p:cNvSpPr>
            <a:spLocks noChangeArrowheads="1"/>
          </p:cNvSpPr>
          <p:nvPr/>
        </p:nvSpPr>
        <p:spPr bwMode="auto">
          <a:xfrm>
            <a:off x="4645016" y="844291"/>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a:latin typeface="Calibri" panose="020F0502020204030204" pitchFamily="34" charset="0"/>
              </a:rPr>
              <a:t>（一）现金日报表</a:t>
            </a:r>
            <a:endParaRPr lang="zh-CN" altLang="en-US">
              <a:latin typeface="Calibri" panose="020F0502020204030204" pitchFamily="34" charset="0"/>
            </a:endParaRPr>
          </a:p>
        </p:txBody>
      </p:sp>
      <p:sp>
        <p:nvSpPr>
          <p:cNvPr id="13338" name="TextBox 6"/>
          <p:cNvSpPr txBox="1">
            <a:spLocks noChangeArrowheads="1"/>
          </p:cNvSpPr>
          <p:nvPr/>
        </p:nvSpPr>
        <p:spPr bwMode="auto">
          <a:xfrm>
            <a:off x="1665605" y="2272665"/>
            <a:ext cx="1265555" cy="1267460"/>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二、现金日报表的编制</a:t>
            </a:r>
            <a:endParaRPr lang="zh-CN" altLang="zh-CN" sz="2000"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sym typeface="+mn-ea"/>
              </a:rPr>
              <a:t>任务一  现金结算的管理</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1288"/>
                                        </p:tgtEl>
                                        <p:attrNameLst>
                                          <p:attrName>style.visibility</p:attrName>
                                        </p:attrNameLst>
                                      </p:cBhvr>
                                      <p:to>
                                        <p:strVal val="visible"/>
                                      </p:to>
                                    </p:set>
                                    <p:anim calcmode="lin" valueType="num">
                                      <p:cBhvr additive="base">
                                        <p:cTn id="35" dur="500" fill="hold"/>
                                        <p:tgtEl>
                                          <p:spTgt spid="11288"/>
                                        </p:tgtEl>
                                        <p:attrNameLst>
                                          <p:attrName>ppt_x</p:attrName>
                                        </p:attrNameLst>
                                      </p:cBhvr>
                                      <p:tavLst>
                                        <p:tav tm="0">
                                          <p:val>
                                            <p:strVal val="#ppt_x"/>
                                          </p:val>
                                        </p:tav>
                                        <p:tav tm="100000">
                                          <p:val>
                                            <p:strVal val="#ppt_x"/>
                                          </p:val>
                                        </p:tav>
                                      </p:tavLst>
                                    </p:anim>
                                    <p:anim calcmode="lin" valueType="num">
                                      <p:cBhvr additive="base">
                                        <p:cTn id="36" dur="500" fill="hold"/>
                                        <p:tgtEl>
                                          <p:spTgt spid="1128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1286"/>
                                        </p:tgtEl>
                                        <p:attrNameLst>
                                          <p:attrName>style.visibility</p:attrName>
                                        </p:attrNameLst>
                                      </p:cBhvr>
                                      <p:to>
                                        <p:strVal val="visible"/>
                                      </p:to>
                                    </p:set>
                                    <p:anim calcmode="lin" valueType="num">
                                      <p:cBhvr additive="base">
                                        <p:cTn id="39" dur="500" fill="hold"/>
                                        <p:tgtEl>
                                          <p:spTgt spid="11286"/>
                                        </p:tgtEl>
                                        <p:attrNameLst>
                                          <p:attrName>ppt_x</p:attrName>
                                        </p:attrNameLst>
                                      </p:cBhvr>
                                      <p:tavLst>
                                        <p:tav tm="0">
                                          <p:val>
                                            <p:strVal val="#ppt_x"/>
                                          </p:val>
                                        </p:tav>
                                        <p:tav tm="100000">
                                          <p:val>
                                            <p:strVal val="#ppt_x"/>
                                          </p:val>
                                        </p:tav>
                                      </p:tavLst>
                                    </p:anim>
                                    <p:anim calcmode="lin" valueType="num">
                                      <p:cBhvr additive="base">
                                        <p:cTn id="40" dur="500" fill="hold"/>
                                        <p:tgtEl>
                                          <p:spTgt spid="11286"/>
                                        </p:tgtEl>
                                        <p:attrNameLst>
                                          <p:attrName>ppt_y</p:attrName>
                                        </p:attrNameLst>
                                      </p:cBhvr>
                                      <p:tavLst>
                                        <p:tav tm="0">
                                          <p:val>
                                            <p:strVal val="0-#ppt_h/2"/>
                                          </p:val>
                                        </p:tav>
                                        <p:tav tm="100000">
                                          <p:val>
                                            <p:strVal val="#ppt_y"/>
                                          </p:val>
                                        </p:tav>
                                      </p:tavLst>
                                    </p:anim>
                                  </p:childTnLst>
                                </p:cTn>
                              </p:par>
                            </p:childTnLst>
                          </p:cTn>
                        </p:par>
                        <p:par>
                          <p:cTn id="41" fill="hold">
                            <p:stCondLst>
                              <p:cond delay="1500"/>
                            </p:stCondLst>
                            <p:childTnLst>
                              <p:par>
                                <p:cTn id="42" presetID="2" presetClass="entr" presetSubtype="1" fill="hold" grpId="0" nodeType="afterEffect">
                                  <p:stCondLst>
                                    <p:cond delay="0"/>
                                  </p:stCondLst>
                                  <p:childTnLst>
                                    <p:set>
                                      <p:cBhvr>
                                        <p:cTn id="43" dur="1" fill="hold">
                                          <p:stCondLst>
                                            <p:cond delay="0"/>
                                          </p:stCondLst>
                                        </p:cTn>
                                        <p:tgtEl>
                                          <p:spTgt spid="13327"/>
                                        </p:tgtEl>
                                        <p:attrNameLst>
                                          <p:attrName>style.visibility</p:attrName>
                                        </p:attrNameLst>
                                      </p:cBhvr>
                                      <p:to>
                                        <p:strVal val="visible"/>
                                      </p:to>
                                    </p:set>
                                    <p:anim calcmode="lin" valueType="num">
                                      <p:cBhvr additive="base">
                                        <p:cTn id="44" dur="500" fill="hold"/>
                                        <p:tgtEl>
                                          <p:spTgt spid="13327"/>
                                        </p:tgtEl>
                                        <p:attrNameLst>
                                          <p:attrName>ppt_x</p:attrName>
                                        </p:attrNameLst>
                                      </p:cBhvr>
                                      <p:tavLst>
                                        <p:tav tm="0">
                                          <p:val>
                                            <p:strVal val="#ppt_x"/>
                                          </p:val>
                                        </p:tav>
                                        <p:tav tm="100000">
                                          <p:val>
                                            <p:strVal val="#ppt_x"/>
                                          </p:val>
                                        </p:tav>
                                      </p:tavLst>
                                    </p:anim>
                                    <p:anim calcmode="lin" valueType="num">
                                      <p:cBhvr additive="base">
                                        <p:cTn id="45" dur="500" fill="hold"/>
                                        <p:tgtEl>
                                          <p:spTgt spid="13327"/>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13328"/>
                                        </p:tgtEl>
                                        <p:attrNameLst>
                                          <p:attrName>style.visibility</p:attrName>
                                        </p:attrNameLst>
                                      </p:cBhvr>
                                      <p:to>
                                        <p:strVal val="visible"/>
                                      </p:to>
                                    </p:set>
                                    <p:anim calcmode="lin" valueType="num">
                                      <p:cBhvr additive="base">
                                        <p:cTn id="48" dur="500" fill="hold"/>
                                        <p:tgtEl>
                                          <p:spTgt spid="13328"/>
                                        </p:tgtEl>
                                        <p:attrNameLst>
                                          <p:attrName>ppt_x</p:attrName>
                                        </p:attrNameLst>
                                      </p:cBhvr>
                                      <p:tavLst>
                                        <p:tav tm="0">
                                          <p:val>
                                            <p:strVal val="#ppt_x"/>
                                          </p:val>
                                        </p:tav>
                                        <p:tav tm="100000">
                                          <p:val>
                                            <p:strVal val="#ppt_x"/>
                                          </p:val>
                                        </p:tav>
                                      </p:tavLst>
                                    </p:anim>
                                    <p:anim calcmode="lin" valueType="num">
                                      <p:cBhvr additive="base">
                                        <p:cTn id="4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7" grpId="0" bldLvl="0" animBg="1"/>
      <p:bldP spid="13328" grpId="0"/>
      <p:bldP spid="11286" grpId="0" bldLvl="0" animBg="1"/>
      <p:bldP spid="11288" grpId="0" bldLvl="0" animBg="1"/>
      <p:bldP spid="13338"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TIMING" val="|4.6"/>
</p:tagLst>
</file>

<file path=ppt/tags/tag11.xml><?xml version="1.0" encoding="utf-8"?>
<p:tagLst xmlns:p="http://schemas.openxmlformats.org/presentationml/2006/main">
  <p:tag name="TIMING" val="|4.6"/>
</p:tagLst>
</file>

<file path=ppt/tags/tag12.xml><?xml version="1.0" encoding="utf-8"?>
<p:tagLst xmlns:p="http://schemas.openxmlformats.org/presentationml/2006/main">
  <p:tag name="TIMING" val="|4.6"/>
</p:tagLst>
</file>

<file path=ppt/tags/tag13.xml><?xml version="1.0" encoding="utf-8"?>
<p:tagLst xmlns:p="http://schemas.openxmlformats.org/presentationml/2006/main">
  <p:tag name="ISPRING_PRESENTATION_TITLE" val="6"/>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TIMING" val="|4.6"/>
</p:tagLst>
</file>

<file path=ppt/tags/tag5.xml><?xml version="1.0" encoding="utf-8"?>
<p:tagLst xmlns:p="http://schemas.openxmlformats.org/presentationml/2006/main">
  <p:tag name="TIMING" val="|4.6"/>
</p:tagLst>
</file>

<file path=ppt/tags/tag6.xml><?xml version="1.0" encoding="utf-8"?>
<p:tagLst xmlns:p="http://schemas.openxmlformats.org/presentationml/2006/main">
  <p:tag name="TIMING" val="|4.6"/>
</p:tagLst>
</file>

<file path=ppt/tags/tag7.xml><?xml version="1.0" encoding="utf-8"?>
<p:tagLst xmlns:p="http://schemas.openxmlformats.org/presentationml/2006/main">
  <p:tag name="TIMING" val="|4.6"/>
</p:tagLst>
</file>

<file path=ppt/tags/tag8.xml><?xml version="1.0" encoding="utf-8"?>
<p:tagLst xmlns:p="http://schemas.openxmlformats.org/presentationml/2006/main">
  <p:tag name="TIMING" val="|6.4"/>
</p:tagLst>
</file>

<file path=ppt/tags/tag9.xml><?xml version="1.0" encoding="utf-8"?>
<p:tagLst xmlns:p="http://schemas.openxmlformats.org/presentationml/2006/main">
  <p:tag name="TIMING" val="|4.6"/>
</p:tagLst>
</file>

<file path=ppt/theme/theme1.xml><?xml version="1.0" encoding="utf-8"?>
<a:theme xmlns:a="http://schemas.openxmlformats.org/drawingml/2006/main" name="Office 主题​​">
  <a:themeElements>
    <a:clrScheme name="自定义 113">
      <a:dk1>
        <a:sysClr val="windowText" lastClr="000000"/>
      </a:dk1>
      <a:lt1>
        <a:sysClr val="window" lastClr="FFFFFF"/>
      </a:lt1>
      <a:dk2>
        <a:srgbClr val="5A6378"/>
      </a:dk2>
      <a:lt2>
        <a:srgbClr val="7F7F7F"/>
      </a:lt2>
      <a:accent1>
        <a:srgbClr val="3C8DBE"/>
      </a:accent1>
      <a:accent2>
        <a:srgbClr val="66C2CF"/>
      </a:accent2>
      <a:accent3>
        <a:srgbClr val="3C8DBE"/>
      </a:accent3>
      <a:accent4>
        <a:srgbClr val="66C2CF"/>
      </a:accent4>
      <a:accent5>
        <a:srgbClr val="3C8DBE"/>
      </a:accent5>
      <a:accent6>
        <a:srgbClr val="66C2CF"/>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3869</Words>
  <Application>WPS 演示</Application>
  <PresentationFormat>全屏显示(16:9)</PresentationFormat>
  <Paragraphs>272</Paragraphs>
  <Slides>27</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vt:lpstr>
      <vt:lpstr>宋体</vt:lpstr>
      <vt:lpstr>Wingdings</vt:lpstr>
      <vt:lpstr>Open Sans</vt:lpstr>
      <vt:lpstr>Segoe Print</vt:lpstr>
      <vt:lpstr>冬青黑体简体中文 W3</vt:lpstr>
      <vt:lpstr>微软雅黑</vt:lpstr>
      <vt:lpstr>Calibri</vt:lpstr>
      <vt:lpstr>Arial</vt:lpstr>
      <vt:lpstr>Arial Unicode MS</vt:lpstr>
      <vt:lpstr>Agency FB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武静影</cp:lastModifiedBy>
  <cp:revision>697</cp:revision>
  <dcterms:created xsi:type="dcterms:W3CDTF">2014-11-09T01:07:00Z</dcterms:created>
  <dcterms:modified xsi:type="dcterms:W3CDTF">2025-08-14T07:03:10Z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5D0E35063A4447FBA4445C890E8BE57C_12</vt:lpwstr>
  </property>
</Properties>
</file>