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836" r:id="rId3"/>
    <p:sldId id="1113" r:id="rId5"/>
    <p:sldId id="1407" r:id="rId6"/>
    <p:sldId id="1114" r:id="rId7"/>
    <p:sldId id="961" r:id="rId8"/>
    <p:sldId id="1154" r:id="rId9"/>
    <p:sldId id="1155" r:id="rId10"/>
    <p:sldId id="1175" r:id="rId11"/>
    <p:sldId id="1177" r:id="rId12"/>
    <p:sldId id="1178" r:id="rId13"/>
    <p:sldId id="1180" r:id="rId14"/>
    <p:sldId id="1181" r:id="rId15"/>
    <p:sldId id="1182" r:id="rId16"/>
    <p:sldId id="1183" r:id="rId17"/>
    <p:sldId id="1184" r:id="rId18"/>
    <p:sldId id="1185" r:id="rId19"/>
    <p:sldId id="1186" r:id="rId20"/>
    <p:sldId id="1187" r:id="rId21"/>
    <p:sldId id="1188" r:id="rId22"/>
    <p:sldId id="1189" r:id="rId23"/>
    <p:sldId id="1209" r:id="rId24"/>
    <p:sldId id="1210" r:id="rId25"/>
    <p:sldId id="1211" r:id="rId26"/>
    <p:sldId id="1233" r:id="rId27"/>
    <p:sldId id="1234" r:id="rId28"/>
    <p:sldId id="1235" r:id="rId29"/>
    <p:sldId id="1151" r:id="rId30"/>
    <p:sldId id="1256" r:id="rId31"/>
    <p:sldId id="1258" r:id="rId32"/>
    <p:sldId id="1279" r:id="rId33"/>
    <p:sldId id="1281" r:id="rId34"/>
    <p:sldId id="1282" r:id="rId35"/>
    <p:sldId id="1283" r:id="rId36"/>
    <p:sldId id="1284" r:id="rId37"/>
    <p:sldId id="1285" r:id="rId38"/>
    <p:sldId id="1286" r:id="rId39"/>
    <p:sldId id="1287" r:id="rId40"/>
    <p:sldId id="1307" r:id="rId41"/>
    <p:sldId id="1308" r:id="rId42"/>
    <p:sldId id="1309" r:id="rId43"/>
    <p:sldId id="1310" r:id="rId44"/>
    <p:sldId id="1311" r:id="rId45"/>
    <p:sldId id="1312" r:id="rId46"/>
    <p:sldId id="1313" r:id="rId47"/>
    <p:sldId id="1314" r:id="rId48"/>
    <p:sldId id="1315" r:id="rId49"/>
    <p:sldId id="1316" r:id="rId50"/>
    <p:sldId id="1317" r:id="rId51"/>
    <p:sldId id="1213" r:id="rId52"/>
    <p:sldId id="1318" r:id="rId53"/>
    <p:sldId id="1319" r:id="rId54"/>
    <p:sldId id="1340" r:id="rId55"/>
    <p:sldId id="1339" r:id="rId56"/>
    <p:sldId id="1341" r:id="rId57"/>
    <p:sldId id="1115" r:id="rId58"/>
    <p:sldId id="1342" r:id="rId59"/>
    <p:sldId id="1363" r:id="rId60"/>
    <p:sldId id="1362" r:id="rId61"/>
    <p:sldId id="1364" r:id="rId62"/>
    <p:sldId id="1117" r:id="rId63"/>
    <p:sldId id="1365" r:id="rId64"/>
    <p:sldId id="1366" r:id="rId65"/>
    <p:sldId id="1367" r:id="rId66"/>
    <p:sldId id="1116" r:id="rId67"/>
    <p:sldId id="1120" r:id="rId68"/>
    <p:sldId id="1368" r:id="rId69"/>
    <p:sldId id="1369" r:id="rId70"/>
    <p:sldId id="1370" r:id="rId71"/>
    <p:sldId id="1371" r:id="rId72"/>
    <p:sldId id="1373" r:id="rId73"/>
    <p:sldId id="1374" r:id="rId74"/>
    <p:sldId id="1375" r:id="rId75"/>
    <p:sldId id="1376" r:id="rId76"/>
    <p:sldId id="1377" r:id="rId77"/>
    <p:sldId id="1378" r:id="rId78"/>
    <p:sldId id="1379" r:id="rId79"/>
    <p:sldId id="1380" r:id="rId80"/>
    <p:sldId id="1381" r:id="rId81"/>
    <p:sldId id="1382" r:id="rId82"/>
    <p:sldId id="1387" r:id="rId83"/>
    <p:sldId id="1388" r:id="rId84"/>
    <p:sldId id="1389" r:id="rId85"/>
    <p:sldId id="1390" r:id="rId86"/>
    <p:sldId id="1391" r:id="rId87"/>
    <p:sldId id="1392" r:id="rId88"/>
    <p:sldId id="1393" r:id="rId89"/>
    <p:sldId id="1394" r:id="rId90"/>
    <p:sldId id="1395" r:id="rId91"/>
    <p:sldId id="1396" r:id="rId92"/>
    <p:sldId id="1397" r:id="rId93"/>
    <p:sldId id="1398" r:id="rId94"/>
    <p:sldId id="1399" r:id="rId95"/>
    <p:sldId id="1401" r:id="rId96"/>
    <p:sldId id="1402" r:id="rId97"/>
    <p:sldId id="1403" r:id="rId98"/>
    <p:sldId id="1404" r:id="rId99"/>
    <p:sldId id="1400" r:id="rId100"/>
    <p:sldId id="1076" r:id="rId101"/>
  </p:sldIdLst>
  <p:sldSz cx="9144000" cy="5143500" type="screen16x9"/>
  <p:notesSz cx="6858000" cy="9144000"/>
  <p:custDataLst>
    <p:tags r:id="rId10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2" userDrawn="1">
          <p15:clr>
            <a:srgbClr val="A4A3A4"/>
          </p15:clr>
        </p15:guide>
        <p15:guide id="2" pos="29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6C2CF"/>
    <a:srgbClr val="DDF2F4"/>
    <a:srgbClr val="0075BF"/>
    <a:srgbClr val="034EA2"/>
    <a:srgbClr val="0087CD"/>
    <a:srgbClr val="C68F06"/>
    <a:srgbClr val="DB2C03"/>
    <a:srgbClr val="EBAC07"/>
    <a:srgbClr val="0084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3354" autoAdjust="0"/>
  </p:normalViewPr>
  <p:slideViewPr>
    <p:cSldViewPr>
      <p:cViewPr>
        <p:scale>
          <a:sx n="75" d="100"/>
          <a:sy n="75" d="100"/>
        </p:scale>
        <p:origin x="1248" y="804"/>
      </p:cViewPr>
      <p:guideLst>
        <p:guide orient="horz" pos="1382"/>
        <p:guide pos="2932"/>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457"/>
        <p:guide pos="2199"/>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5" Type="http://schemas.openxmlformats.org/officeDocument/2006/relationships/tags" Target="tags/tag33.xml"/><Relationship Id="rId104" Type="http://schemas.openxmlformats.org/officeDocument/2006/relationships/tableStyles" Target="tableStyles.xml"/><Relationship Id="rId103" Type="http://schemas.openxmlformats.org/officeDocument/2006/relationships/viewProps" Target="viewProps.xml"/><Relationship Id="rId102" Type="http://schemas.openxmlformats.org/officeDocument/2006/relationships/presProps" Target="presProps.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en-US" altLang="zh-CN" dirty="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8EBE660E-5CC2-4A50-916A-880C808B748D}" type="slidenum">
              <a:rPr lang="zh-CN" altLang="en-US"/>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378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7D0BEE-3E86-4C8F-8352-9610AE46AE24}"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3AE6C24-73EB-4A6E-AB38-3951B8D4F4A6}"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项目介绍</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产品运营</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发展前景</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合作与目标</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fld>
            <a:endParaRPr lang="en-US" sz="1000" dirty="0"/>
          </a:p>
        </p:txBody>
      </p:sp>
      <p:grpSp>
        <p:nvGrpSpPr>
          <p:cNvPr id="2"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3"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Click here to add the title text content</a:t>
            </a:r>
            <a:endParaRPr lang="zh-CN" altLang="en-US"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anose="020B0503020204020204" pitchFamily="34" charset="-122"/>
                <a:cs typeface="+mn-cs"/>
              </a:defRPr>
            </a:lvl1pPr>
          </a:lstStyle>
          <a:p>
            <a:pPr lvl="0" algn="l"/>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6.xml"/><Relationship Id="rId5" Type="http://schemas.openxmlformats.org/officeDocument/2006/relationships/tags" Target="../tags/tag1.xml"/><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3.xml"/><Relationship Id="rId3" Type="http://schemas.openxmlformats.org/officeDocument/2006/relationships/tags" Target="../tags/tag9.xml"/><Relationship Id="rId2" Type="http://schemas.openxmlformats.org/officeDocument/2006/relationships/image" Target="../media/image20.png"/><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3.xml"/><Relationship Id="rId2" Type="http://schemas.openxmlformats.org/officeDocument/2006/relationships/tags" Target="../tags/tag12.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tags" Target="../tags/tag13.xml"/><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3.xml"/><Relationship Id="rId3" Type="http://schemas.openxmlformats.org/officeDocument/2006/relationships/tags" Target="../tags/tag14.xml"/><Relationship Id="rId2" Type="http://schemas.openxmlformats.org/officeDocument/2006/relationships/image" Target="../media/image32.png"/><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3.xml"/><Relationship Id="rId2" Type="http://schemas.openxmlformats.org/officeDocument/2006/relationships/tags" Target="../tags/tag15.xml"/><Relationship Id="rId1" Type="http://schemas.openxmlformats.org/officeDocument/2006/relationships/image" Target="../media/image33.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image" Target="../media/image3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8.jpeg"/><Relationship Id="rId1"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image" Target="../media/image36.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image" Target="../media/image37.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image" Target="../media/image3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10.png"/><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image" Target="../media/image39.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3.xml"/><Relationship Id="rId2" Type="http://schemas.openxmlformats.org/officeDocument/2006/relationships/tags" Target="../tags/tag20.xml"/><Relationship Id="rId1" Type="http://schemas.openxmlformats.org/officeDocument/2006/relationships/image" Target="../media/image40.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3.xml"/><Relationship Id="rId2" Type="http://schemas.openxmlformats.org/officeDocument/2006/relationships/tags" Target="../tags/tag21.xml"/><Relationship Id="rId1" Type="http://schemas.openxmlformats.org/officeDocument/2006/relationships/image" Target="../media/image41.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xml"/><Relationship Id="rId1" Type="http://schemas.openxmlformats.org/officeDocument/2006/relationships/image" Target="../media/image42.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3.xml"/><Relationship Id="rId2" Type="http://schemas.openxmlformats.org/officeDocument/2006/relationships/tags" Target="../tags/tag27.xml"/><Relationship Id="rId1" Type="http://schemas.openxmlformats.org/officeDocument/2006/relationships/image" Target="../media/image43.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xml"/><Relationship Id="rId1" Type="http://schemas.openxmlformats.org/officeDocument/2006/relationships/image" Target="../media/image45.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3.xml"/><Relationship Id="rId1" Type="http://schemas.openxmlformats.org/officeDocument/2006/relationships/image" Target="../media/image46.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3.xml"/><Relationship Id="rId1" Type="http://schemas.openxmlformats.org/officeDocument/2006/relationships/image" Target="../media/image4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3.xml"/><Relationship Id="rId1" Type="http://schemas.openxmlformats.org/officeDocument/2006/relationships/image" Target="../media/image48.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6.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爱的罗曼史 romance de amor">
            <a:hlinkClick r:id="" action="ppaction://media"/>
          </p:cNvPr>
          <p:cNvPicPr>
            <a:picLocks noChangeAspect="1"/>
          </p:cNvPicPr>
          <p:nvPr>
            <a:audioFile r:link="rId1"/>
            <p:extLst>
              <p:ext uri="{DAA4B4D4-6D71-4841-9C94-3DE7FCFB9230}">
                <p14:media xmlns:p14="http://schemas.microsoft.com/office/powerpoint/2010/main" r:embed="rId2">
                  <p14:fade in="5000.000000" out="5000.000000"/>
                </p14:media>
              </p:ext>
            </p:extLst>
          </p:nvPr>
        </p:nvPicPr>
        <p:blipFill>
          <a:blip r:embed="rId3"/>
          <a:stretch>
            <a:fillRect/>
          </a:stretch>
        </p:blipFill>
        <p:spPr>
          <a:xfrm>
            <a:off x="-1260648" y="195486"/>
            <a:ext cx="609600" cy="6096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928" y="0"/>
            <a:ext cx="7462667" cy="5143500"/>
          </a:xfrm>
          <a:prstGeom prst="rect">
            <a:avLst/>
          </a:prstGeom>
        </p:spPr>
      </p:pic>
      <p:sp>
        <p:nvSpPr>
          <p:cNvPr id="21" name="矩形 259"/>
          <p:cNvSpPr>
            <a:spLocks noChangeArrowheads="1"/>
          </p:cNvSpPr>
          <p:nvPr/>
        </p:nvSpPr>
        <p:spPr bwMode="auto">
          <a:xfrm>
            <a:off x="611560" y="2132730"/>
            <a:ext cx="5186484" cy="1217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项目二 </a:t>
            </a:r>
            <a:endParaRPr lang="zh-CN" altLang="en-US" sz="3600" b="1" dirty="0">
              <a:solidFill>
                <a:schemeClr val="tx1">
                  <a:lumMod val="75000"/>
                  <a:lumOff val="25000"/>
                </a:schemeClr>
              </a:solidFill>
              <a:latin typeface="Arial" panose="020B0604020202020204" pitchFamily="34" charset="0"/>
              <a:cs typeface="Arial" panose="020B0604020202020204" pitchFamily="34" charset="0"/>
            </a:endParaRPr>
          </a:p>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出纳基本操作技能</a:t>
            </a:r>
            <a:endParaRPr lang="zh-CN" altLang="en-US" sz="3600" b="1" dirty="0">
              <a:solidFill>
                <a:schemeClr val="tx1">
                  <a:lumMod val="75000"/>
                  <a:lumOff val="25000"/>
                </a:schemeClr>
              </a:solidFill>
              <a:latin typeface="Arial" panose="020B0604020202020204" pitchFamily="34" charset="0"/>
              <a:cs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二、大写金额的书写</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出纳书写规范</a:t>
            </a:r>
            <a:endParaRPr lang="zh-CN" altLang="en-US" sz="2000" b="1">
              <a:solidFill>
                <a:schemeClr val="accent4"/>
              </a:solidFill>
              <a:effectLst/>
            </a:endParaRPr>
          </a:p>
        </p:txBody>
      </p:sp>
      <p:sp>
        <p:nvSpPr>
          <p:cNvPr id="5" name="文本框 4"/>
          <p:cNvSpPr txBox="1"/>
          <p:nvPr/>
        </p:nvSpPr>
        <p:spPr>
          <a:xfrm>
            <a:off x="510540" y="2221865"/>
            <a:ext cx="3156585" cy="1706880"/>
          </a:xfrm>
          <a:prstGeom prst="rect">
            <a:avLst/>
          </a:prstGeom>
          <a:noFill/>
        </p:spPr>
        <p:txBody>
          <a:bodyPr wrap="square" rtlCol="0" anchor="t">
            <a:spAutoFit/>
          </a:bodyPr>
          <a:p>
            <a:pPr>
              <a:lnSpc>
                <a:spcPct val="150000"/>
              </a:lnSpc>
            </a:pPr>
            <a:r>
              <a:rPr lang="zh-CN" altLang="en-US" sz="1400"/>
              <a:t>中文大写数字有：壹、贰、叁、肆、伍、陆、柒、捌、玖、零。金额单位有：亿、万、仟、佰、拾、元、角、分、整等。中文大写数字要用正楷或行书书写，不得自造简化字。</a:t>
            </a:r>
            <a:endParaRPr lang="zh-CN" altLang="en-US" sz="1400"/>
          </a:p>
        </p:txBody>
      </p:sp>
      <p:sp>
        <p:nvSpPr>
          <p:cNvPr id="3" name="文本框 2"/>
          <p:cNvSpPr txBox="1"/>
          <p:nvPr/>
        </p:nvSpPr>
        <p:spPr>
          <a:xfrm>
            <a:off x="1130300" y="1427480"/>
            <a:ext cx="2053590" cy="583565"/>
          </a:xfrm>
          <a:prstGeom prst="rect">
            <a:avLst/>
          </a:prstGeom>
          <a:noFill/>
        </p:spPr>
        <p:txBody>
          <a:bodyPr wrap="square" rtlCol="0">
            <a:spAutoFit/>
          </a:bodyPr>
          <a:p>
            <a:r>
              <a:rPr lang="zh-CN" altLang="en-US" sz="1600"/>
              <a:t>（一）大写数字的书写规范</a:t>
            </a:r>
            <a:endParaRPr lang="zh-CN" altLang="en-US" sz="1600"/>
          </a:p>
        </p:txBody>
      </p:sp>
      <p:pic>
        <p:nvPicPr>
          <p:cNvPr id="6" name="图片 5" descr="QWP4B6B(7VH@[GS6RQRK~@C"/>
          <p:cNvPicPr>
            <a:picLocks noChangeAspect="1"/>
          </p:cNvPicPr>
          <p:nvPr/>
        </p:nvPicPr>
        <p:blipFill>
          <a:blip r:embed="rId1"/>
          <a:stretch>
            <a:fillRect/>
          </a:stretch>
        </p:blipFill>
        <p:spPr>
          <a:xfrm>
            <a:off x="3667125" y="1848485"/>
            <a:ext cx="5321300" cy="158496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5" name="Freeform 14"/>
          <p:cNvSpPr/>
          <p:nvPr/>
        </p:nvSpPr>
        <p:spPr bwMode="auto">
          <a:xfrm rot="-8100000">
            <a:off x="2708611" y="1805886"/>
            <a:ext cx="964902" cy="1514271"/>
          </a:xfrm>
          <a:custGeom>
            <a:avLst/>
            <a:gdLst>
              <a:gd name="T0" fmla="*/ 1645886669 w 486"/>
              <a:gd name="T1" fmla="*/ 0 h 799"/>
              <a:gd name="T2" fmla="*/ 1891016491 w 486"/>
              <a:gd name="T3" fmla="*/ 4780389 h 799"/>
              <a:gd name="T4" fmla="*/ 2147483647 w 486"/>
              <a:gd name="T5" fmla="*/ 33465247 h 799"/>
              <a:gd name="T6" fmla="*/ 2147483647 w 486"/>
              <a:gd name="T7" fmla="*/ 90832451 h 799"/>
              <a:gd name="T8" fmla="*/ 2147483647 w 486"/>
              <a:gd name="T9" fmla="*/ 143421763 h 799"/>
              <a:gd name="T10" fmla="*/ 2141151335 w 486"/>
              <a:gd name="T11" fmla="*/ 90832451 h 799"/>
              <a:gd name="T12" fmla="*/ 1881011731 w 486"/>
              <a:gd name="T13" fmla="*/ 62150107 h 799"/>
              <a:gd name="T14" fmla="*/ 1645886669 w 486"/>
              <a:gd name="T15" fmla="*/ 57367194 h 799"/>
              <a:gd name="T16" fmla="*/ 1390749444 w 486"/>
              <a:gd name="T17" fmla="*/ 71710881 h 799"/>
              <a:gd name="T18" fmla="*/ 1155621409 w 486"/>
              <a:gd name="T19" fmla="*/ 105176138 h 799"/>
              <a:gd name="T20" fmla="*/ 955513005 w 486"/>
              <a:gd name="T21" fmla="*/ 172104127 h 799"/>
              <a:gd name="T22" fmla="*/ 765412003 w 486"/>
              <a:gd name="T23" fmla="*/ 253375764 h 799"/>
              <a:gd name="T24" fmla="*/ 610327494 w 486"/>
              <a:gd name="T25" fmla="*/ 353771554 h 799"/>
              <a:gd name="T26" fmla="*/ 470252933 w 486"/>
              <a:gd name="T27" fmla="*/ 482849590 h 799"/>
              <a:gd name="T28" fmla="*/ 360192650 w 486"/>
              <a:gd name="T29" fmla="*/ 616708013 h 799"/>
              <a:gd name="T30" fmla="*/ 260139687 w 486"/>
              <a:gd name="T31" fmla="*/ 774471057 h 799"/>
              <a:gd name="T32" fmla="*/ 190101085 w 486"/>
              <a:gd name="T33" fmla="*/ 946577630 h 799"/>
              <a:gd name="T34" fmla="*/ 135072223 w 486"/>
              <a:gd name="T35" fmla="*/ 1123462066 h 799"/>
              <a:gd name="T36" fmla="*/ 90048162 w 486"/>
              <a:gd name="T37" fmla="*/ 1314690189 h 799"/>
              <a:gd name="T38" fmla="*/ 70038623 w 486"/>
              <a:gd name="T39" fmla="*/ 1515479402 h 799"/>
              <a:gd name="T40" fmla="*/ 60031221 w 486"/>
              <a:gd name="T41" fmla="*/ 1725829075 h 799"/>
              <a:gd name="T42" fmla="*/ 85045762 w 486"/>
              <a:gd name="T43" fmla="*/ 2074820083 h 799"/>
              <a:gd name="T44" fmla="*/ 135072223 w 486"/>
              <a:gd name="T45" fmla="*/ 2147483647 h 799"/>
              <a:gd name="T46" fmla="*/ 225120386 w 486"/>
              <a:gd name="T47" fmla="*/ 2147483647 h 799"/>
              <a:gd name="T48" fmla="*/ 335180668 w 486"/>
              <a:gd name="T49" fmla="*/ 2147483647 h 799"/>
              <a:gd name="T50" fmla="*/ 475255313 w 486"/>
              <a:gd name="T51" fmla="*/ 2147483647 h 799"/>
              <a:gd name="T52" fmla="*/ 635342036 w 486"/>
              <a:gd name="T53" fmla="*/ 2147483647 h 799"/>
              <a:gd name="T54" fmla="*/ 635342036 w 486"/>
              <a:gd name="T55" fmla="*/ 2147483647 h 799"/>
              <a:gd name="T56" fmla="*/ 575308193 w 486"/>
              <a:gd name="T57" fmla="*/ 2147483647 h 799"/>
              <a:gd name="T58" fmla="*/ 420226492 w 486"/>
              <a:gd name="T59" fmla="*/ 2147483647 h 799"/>
              <a:gd name="T60" fmla="*/ 275146826 w 486"/>
              <a:gd name="T61" fmla="*/ 2147483647 h 799"/>
              <a:gd name="T62" fmla="*/ 165089144 w 486"/>
              <a:gd name="T63" fmla="*/ 2147483647 h 799"/>
              <a:gd name="T64" fmla="*/ 75041002 w 486"/>
              <a:gd name="T65" fmla="*/ 2147483647 h 799"/>
              <a:gd name="T66" fmla="*/ 25014552 w 486"/>
              <a:gd name="T67" fmla="*/ 2084380858 h 799"/>
              <a:gd name="T68" fmla="*/ 0 w 486"/>
              <a:gd name="T69" fmla="*/ 1725829075 h 799"/>
              <a:gd name="T70" fmla="*/ 10004762 w 486"/>
              <a:gd name="T71" fmla="*/ 1491574940 h 799"/>
              <a:gd name="T72" fmla="*/ 40021691 w 486"/>
              <a:gd name="T73" fmla="*/ 1271664177 h 799"/>
              <a:gd name="T74" fmla="*/ 85045762 w 486"/>
              <a:gd name="T75" fmla="*/ 1061311979 h 799"/>
              <a:gd name="T76" fmla="*/ 160086765 w 486"/>
              <a:gd name="T77" fmla="*/ 860523081 h 799"/>
              <a:gd name="T78" fmla="*/ 245132547 w 486"/>
              <a:gd name="T79" fmla="*/ 683638646 h 799"/>
              <a:gd name="T80" fmla="*/ 365197672 w 486"/>
              <a:gd name="T81" fmla="*/ 511534440 h 799"/>
              <a:gd name="T82" fmla="*/ 485260072 w 486"/>
              <a:gd name="T83" fmla="*/ 382456404 h 799"/>
              <a:gd name="T84" fmla="*/ 625337276 w 486"/>
              <a:gd name="T85" fmla="*/ 267719451 h 799"/>
              <a:gd name="T86" fmla="*/ 790426544 w 486"/>
              <a:gd name="T87" fmla="*/ 176884514 h 799"/>
              <a:gd name="T88" fmla="*/ 970522787 w 486"/>
              <a:gd name="T89" fmla="*/ 100393226 h 799"/>
              <a:gd name="T90" fmla="*/ 1175633571 w 486"/>
              <a:gd name="T91" fmla="*/ 43026032 h 799"/>
              <a:gd name="T92" fmla="*/ 1400754204 w 486"/>
              <a:gd name="T93" fmla="*/ 4780389 h 799"/>
              <a:gd name="T94" fmla="*/ 1645886669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6" name="Freeform 6"/>
          <p:cNvSpPr/>
          <p:nvPr/>
        </p:nvSpPr>
        <p:spPr bwMode="auto">
          <a:xfrm>
            <a:off x="-12081" y="1566379"/>
            <a:ext cx="9279273" cy="2583653"/>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7" name="Freeform 13"/>
          <p:cNvSpPr/>
          <p:nvPr/>
        </p:nvSpPr>
        <p:spPr bwMode="auto">
          <a:xfrm>
            <a:off x="5468817" y="2736005"/>
            <a:ext cx="1344431" cy="361838"/>
          </a:xfrm>
          <a:custGeom>
            <a:avLst/>
            <a:gdLst>
              <a:gd name="T0" fmla="*/ 1200321966 w 962"/>
              <a:gd name="T1" fmla="*/ 0 h 183"/>
              <a:gd name="T2" fmla="*/ 1382583721 w 962"/>
              <a:gd name="T3" fmla="*/ 15025672 h 183"/>
              <a:gd name="T4" fmla="*/ 1564845476 w 962"/>
              <a:gd name="T5" fmla="*/ 60105334 h 183"/>
              <a:gd name="T6" fmla="*/ 1749709959 w 962"/>
              <a:gd name="T7" fmla="*/ 140247537 h 183"/>
              <a:gd name="T8" fmla="*/ 1939783623 w 962"/>
              <a:gd name="T9" fmla="*/ 260460852 h 183"/>
              <a:gd name="T10" fmla="*/ 2129855891 w 962"/>
              <a:gd name="T11" fmla="*/ 415736743 h 183"/>
              <a:gd name="T12" fmla="*/ 2147483647 w 962"/>
              <a:gd name="T13" fmla="*/ 621100754 h 183"/>
              <a:gd name="T14" fmla="*/ 2147483647 w 962"/>
              <a:gd name="T15" fmla="*/ 866536022 h 183"/>
              <a:gd name="T16" fmla="*/ 2147483647 w 962"/>
              <a:gd name="T17" fmla="*/ 916624224 h 183"/>
              <a:gd name="T18" fmla="*/ 2147483647 w 962"/>
              <a:gd name="T19" fmla="*/ 671188957 h 183"/>
              <a:gd name="T20" fmla="*/ 2114233934 w 962"/>
              <a:gd name="T21" fmla="*/ 475842057 h 183"/>
              <a:gd name="T22" fmla="*/ 1926764394 w 962"/>
              <a:gd name="T23" fmla="*/ 320568811 h 183"/>
              <a:gd name="T24" fmla="*/ 1741899912 w 962"/>
              <a:gd name="T25" fmla="*/ 200355538 h 183"/>
              <a:gd name="T26" fmla="*/ 1559638157 w 962"/>
              <a:gd name="T27" fmla="*/ 120213315 h 183"/>
              <a:gd name="T28" fmla="*/ 1377376402 w 962"/>
              <a:gd name="T29" fmla="*/ 75133647 h 183"/>
              <a:gd name="T30" fmla="*/ 1200321966 w 962"/>
              <a:gd name="T31" fmla="*/ 60105334 h 183"/>
              <a:gd name="T32" fmla="*/ 1007645573 w 962"/>
              <a:gd name="T33" fmla="*/ 75133647 h 183"/>
              <a:gd name="T34" fmla="*/ 817573539 w 962"/>
              <a:gd name="T35" fmla="*/ 125221870 h 183"/>
              <a:gd name="T36" fmla="*/ 640519103 w 962"/>
              <a:gd name="T37" fmla="*/ 210372649 h 183"/>
              <a:gd name="T38" fmla="*/ 468671869 w 962"/>
              <a:gd name="T39" fmla="*/ 320568811 h 183"/>
              <a:gd name="T40" fmla="*/ 307241254 w 962"/>
              <a:gd name="T41" fmla="*/ 455807834 h 183"/>
              <a:gd name="T42" fmla="*/ 156223355 w 962"/>
              <a:gd name="T43" fmla="*/ 606075087 h 183"/>
              <a:gd name="T44" fmla="*/ 20829283 w 962"/>
              <a:gd name="T45" fmla="*/ 776376728 h 183"/>
              <a:gd name="T46" fmla="*/ 20829283 w 962"/>
              <a:gd name="T47" fmla="*/ 776376728 h 183"/>
              <a:gd name="T48" fmla="*/ 0 w 962"/>
              <a:gd name="T49" fmla="*/ 721277324 h 183"/>
              <a:gd name="T50" fmla="*/ 140601398 w 962"/>
              <a:gd name="T51" fmla="*/ 550975683 h 183"/>
              <a:gd name="T52" fmla="*/ 291619297 w 962"/>
              <a:gd name="T53" fmla="*/ 395702521 h 183"/>
              <a:gd name="T54" fmla="*/ 458257231 w 962"/>
              <a:gd name="T55" fmla="*/ 260460852 h 183"/>
              <a:gd name="T56" fmla="*/ 632707193 w 962"/>
              <a:gd name="T57" fmla="*/ 150267294 h 183"/>
              <a:gd name="T58" fmla="*/ 812366220 w 962"/>
              <a:gd name="T59" fmla="*/ 70125092 h 183"/>
              <a:gd name="T60" fmla="*/ 1002438254 w 962"/>
              <a:gd name="T61" fmla="*/ 15025672 h 183"/>
              <a:gd name="T62" fmla="*/ 1200321966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58" name="Rectangle 26"/>
          <p:cNvSpPr/>
          <p:nvPr/>
        </p:nvSpPr>
        <p:spPr bwMode="auto">
          <a:xfrm>
            <a:off x="180975" y="2736215"/>
            <a:ext cx="2260600" cy="1608455"/>
          </a:xfrm>
          <a:prstGeom prst="rect">
            <a:avLst/>
          </a:prstGeom>
          <a:noFill/>
          <a:ln w="9525">
            <a:noFill/>
            <a:miter lim="800000"/>
          </a:ln>
        </p:spPr>
        <p:txBody>
          <a:bodyPr lIns="0" tIns="0" rIns="0" bIns="0"/>
          <a:lstStyle/>
          <a:p>
            <a:pPr defTabSz="930275">
              <a:lnSpc>
                <a:spcPct val="100000"/>
              </a:lnSpc>
              <a:defRPr/>
            </a:pPr>
            <a:r>
              <a:rPr lang="zh-CN" altLang="en-US" sz="1200" dirty="0">
                <a:solidFill>
                  <a:schemeClr val="tx1">
                    <a:lumMod val="65000"/>
                    <a:lumOff val="35000"/>
                  </a:schemeClr>
                </a:solidFill>
                <a:ea typeface="微软雅黑" panose="020B0503020204020204" pitchFamily="34" charset="-122"/>
              </a:rPr>
              <a:t>填制会计凭证、登记账簿和编制会计报表等，应使用钢笔或碳素笔，用蓝色或黑色墨水，禁止使用圆珠笔或铅笔；按规定需要书写红字的，用红色墨水笔书写，需要复写的会计凭证、会计报表，可使用圆珠笔</a:t>
            </a:r>
            <a:endParaRPr lang="zh-CN" altLang="en-US" sz="1200" dirty="0">
              <a:solidFill>
                <a:schemeClr val="tx1">
                  <a:lumMod val="65000"/>
                  <a:lumOff val="35000"/>
                </a:schemeClr>
              </a:solidFill>
              <a:ea typeface="微软雅黑" panose="020B0503020204020204" pitchFamily="34" charset="-122"/>
            </a:endParaRPr>
          </a:p>
        </p:txBody>
      </p:sp>
      <p:sp>
        <p:nvSpPr>
          <p:cNvPr id="70669" name="Freeform 13"/>
          <p:cNvSpPr/>
          <p:nvPr/>
        </p:nvSpPr>
        <p:spPr bwMode="auto">
          <a:xfrm rot="5910658">
            <a:off x="6043509" y="1586981"/>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62" name="Rectangle 26"/>
          <p:cNvSpPr/>
          <p:nvPr/>
        </p:nvSpPr>
        <p:spPr bwMode="auto">
          <a:xfrm>
            <a:off x="2315845" y="1212850"/>
            <a:ext cx="2481580" cy="626745"/>
          </a:xfrm>
          <a:prstGeom prst="rect">
            <a:avLst/>
          </a:prstGeom>
          <a:noFill/>
          <a:ln w="9525">
            <a:noFill/>
            <a:miter lim="800000"/>
          </a:ln>
        </p:spPr>
        <p:txBody>
          <a:bodyPr lIns="0" tIns="0" rIns="0" bIns="0"/>
          <a:lstStyle/>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如果货币金额是人民币，应在大写金额前加“人民币”三个字，同时要</a:t>
            </a:r>
            <a:endParaRPr lang="zh-CN" altLang="en-US" sz="1200" dirty="0">
              <a:solidFill>
                <a:schemeClr val="tx1">
                  <a:lumMod val="65000"/>
                  <a:lumOff val="35000"/>
                </a:schemeClr>
              </a:solidFill>
              <a:ea typeface="微软雅黑" panose="020B0503020204020204" pitchFamily="34" charset="-122"/>
            </a:endParaRPr>
          </a:p>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求紧接数字，不得留有空格</a:t>
            </a:r>
            <a:endParaRPr lang="zh-CN" altLang="en-US" sz="1200" dirty="0">
              <a:solidFill>
                <a:schemeClr val="tx1">
                  <a:lumMod val="65000"/>
                  <a:lumOff val="35000"/>
                </a:schemeClr>
              </a:solidFill>
              <a:ea typeface="微软雅黑" panose="020B0503020204020204" pitchFamily="34" charset="-122"/>
            </a:endParaRPr>
          </a:p>
        </p:txBody>
      </p:sp>
      <p:sp>
        <p:nvSpPr>
          <p:cNvPr id="151565" name="Rectangle 26"/>
          <p:cNvSpPr/>
          <p:nvPr/>
        </p:nvSpPr>
        <p:spPr bwMode="auto">
          <a:xfrm>
            <a:off x="5735320" y="347980"/>
            <a:ext cx="2436495" cy="626745"/>
          </a:xfrm>
          <a:prstGeom prst="rect">
            <a:avLst/>
          </a:prstGeom>
          <a:noFill/>
          <a:ln w="9525">
            <a:noFill/>
            <a:miter lim="800000"/>
          </a:ln>
        </p:spPr>
        <p:txBody>
          <a:bodyPr lIns="0" tIns="0" rIns="0" bIns="0"/>
          <a:lstStyle/>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金额数字中间连续有零时，则只写一个“零”字，如：人民币壹万零伍元整。不连续的零则应照写</a:t>
            </a:r>
            <a:endParaRPr lang="zh-CN" altLang="en-US" sz="1200" dirty="0">
              <a:solidFill>
                <a:schemeClr val="tx1">
                  <a:lumMod val="65000"/>
                  <a:lumOff val="35000"/>
                </a:schemeClr>
              </a:solidFill>
              <a:ea typeface="微软雅黑" panose="020B0503020204020204" pitchFamily="34" charset="-122"/>
            </a:endParaRPr>
          </a:p>
          <a:p>
            <a:pPr defTabSz="930275">
              <a:lnSpc>
                <a:spcPct val="114000"/>
              </a:lnSpc>
              <a:defRPr/>
            </a:pPr>
            <a:endParaRPr lang="en-US" sz="1100" b="1" dirty="0">
              <a:solidFill>
                <a:srgbClr val="4D4D4D"/>
              </a:solidFill>
              <a:latin typeface="微软雅黑" panose="020B0503020204020204" pitchFamily="34" charset="-122"/>
              <a:ea typeface="微软雅黑" panose="020B0503020204020204" pitchFamily="34" charset="-122"/>
              <a:cs typeface="Lato Light"/>
              <a:sym typeface="Lato Light"/>
            </a:endParaRPr>
          </a:p>
        </p:txBody>
      </p:sp>
      <p:sp>
        <p:nvSpPr>
          <p:cNvPr id="151571" name="Rectangle 26"/>
          <p:cNvSpPr/>
          <p:nvPr/>
        </p:nvSpPr>
        <p:spPr bwMode="auto">
          <a:xfrm>
            <a:off x="6989445" y="3302635"/>
            <a:ext cx="2034540" cy="1271270"/>
          </a:xfrm>
          <a:prstGeom prst="rect">
            <a:avLst/>
          </a:prstGeom>
          <a:noFill/>
          <a:ln w="9525">
            <a:noFill/>
            <a:miter lim="800000"/>
          </a:ln>
        </p:spPr>
        <p:txBody>
          <a:bodyPr lIns="0" tIns="0" rIns="0" bIns="0"/>
          <a:lstStyle/>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为防止涂改，“拾”字前必须写有“壹”字，如“拾元”必须写成“壹拾元整”，“陆佰零拾元”必须写成“陆佰壹拾元整”</a:t>
            </a:r>
            <a:endParaRPr lang="zh-CN" altLang="en-US" sz="1200" dirty="0">
              <a:solidFill>
                <a:schemeClr val="tx1">
                  <a:lumMod val="65000"/>
                  <a:lumOff val="35000"/>
                </a:schemeClr>
              </a:solidFill>
              <a:ea typeface="微软雅黑" panose="020B0503020204020204" pitchFamily="34" charset="-122"/>
            </a:endParaRPr>
          </a:p>
        </p:txBody>
      </p:sp>
      <p:sp>
        <p:nvSpPr>
          <p:cNvPr id="70697" name="Freeform 11"/>
          <p:cNvSpPr/>
          <p:nvPr/>
        </p:nvSpPr>
        <p:spPr bwMode="auto">
          <a:xfrm>
            <a:off x="6616425" y="2820119"/>
            <a:ext cx="468249" cy="490386"/>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5" name="Freeform 7"/>
          <p:cNvSpPr/>
          <p:nvPr/>
        </p:nvSpPr>
        <p:spPr bwMode="auto">
          <a:xfrm>
            <a:off x="1094258" y="1852042"/>
            <a:ext cx="463488" cy="490386"/>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3" name="Freeform 8"/>
          <p:cNvSpPr/>
          <p:nvPr/>
        </p:nvSpPr>
        <p:spPr bwMode="auto">
          <a:xfrm>
            <a:off x="3654550" y="1839345"/>
            <a:ext cx="465075" cy="487212"/>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1" name="Freeform 10"/>
          <p:cNvSpPr/>
          <p:nvPr/>
        </p:nvSpPr>
        <p:spPr bwMode="auto">
          <a:xfrm>
            <a:off x="6392618" y="974425"/>
            <a:ext cx="468248" cy="487213"/>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89" name="Freeform 9"/>
          <p:cNvSpPr/>
          <p:nvPr/>
        </p:nvSpPr>
        <p:spPr bwMode="auto">
          <a:xfrm>
            <a:off x="4797395" y="3186716"/>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68633" name="TextBox 45"/>
          <p:cNvSpPr txBox="1">
            <a:spLocks noChangeArrowheads="1"/>
          </p:cNvSpPr>
          <p:nvPr/>
        </p:nvSpPr>
        <p:spPr bwMode="auto">
          <a:xfrm>
            <a:off x="1183146" y="1937741"/>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1</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2" name="TextBox 45"/>
          <p:cNvSpPr txBox="1">
            <a:spLocks noChangeArrowheads="1"/>
          </p:cNvSpPr>
          <p:nvPr/>
        </p:nvSpPr>
        <p:spPr bwMode="auto">
          <a:xfrm>
            <a:off x="3762485" y="1950437"/>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2</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3" name="TextBox 45"/>
          <p:cNvSpPr txBox="1">
            <a:spLocks noChangeArrowheads="1"/>
          </p:cNvSpPr>
          <p:nvPr/>
        </p:nvSpPr>
        <p:spPr bwMode="auto">
          <a:xfrm>
            <a:off x="4899583" y="3302570"/>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3</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4" name="TextBox 45"/>
          <p:cNvSpPr txBox="1">
            <a:spLocks noChangeArrowheads="1"/>
          </p:cNvSpPr>
          <p:nvPr/>
        </p:nvSpPr>
        <p:spPr bwMode="auto">
          <a:xfrm>
            <a:off x="6736073" y="2923272"/>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5</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5" name="TextBox 45"/>
          <p:cNvSpPr txBox="1">
            <a:spLocks noChangeArrowheads="1"/>
          </p:cNvSpPr>
          <p:nvPr/>
        </p:nvSpPr>
        <p:spPr bwMode="auto">
          <a:xfrm>
            <a:off x="6520202" y="1085515"/>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4</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出纳书写规范</a:t>
            </a:r>
            <a:endParaRPr lang="zh-CN" altLang="en-US" sz="2000" b="1">
              <a:solidFill>
                <a:schemeClr val="accent4"/>
              </a:solidFill>
              <a:effectLst/>
            </a:endParaRPr>
          </a:p>
        </p:txBody>
      </p:sp>
      <p:sp>
        <p:nvSpPr>
          <p:cNvPr id="15" name="文本框 14"/>
          <p:cNvSpPr txBox="1"/>
          <p:nvPr/>
        </p:nvSpPr>
        <p:spPr>
          <a:xfrm>
            <a:off x="621030" y="716915"/>
            <a:ext cx="2941320" cy="368300"/>
          </a:xfrm>
          <a:prstGeom prst="rect">
            <a:avLst/>
          </a:prstGeom>
          <a:noFill/>
        </p:spPr>
        <p:txBody>
          <a:bodyPr wrap="none" rtlCol="0" anchor="t">
            <a:spAutoFit/>
          </a:bodyPr>
          <a:p>
            <a:r>
              <a:rPr lang="zh-CN" altLang="en-US" b="1"/>
              <a:t>（二）大写金额的书写要求</a:t>
            </a:r>
            <a:endParaRPr lang="zh-CN" altLang="en-US" b="1"/>
          </a:p>
        </p:txBody>
      </p:sp>
      <p:sp>
        <p:nvSpPr>
          <p:cNvPr id="21" name="Rectangle 26"/>
          <p:cNvSpPr/>
          <p:nvPr/>
        </p:nvSpPr>
        <p:spPr bwMode="auto">
          <a:xfrm>
            <a:off x="4251960" y="3954780"/>
            <a:ext cx="2078990" cy="793115"/>
          </a:xfrm>
          <a:prstGeom prst="rect">
            <a:avLst/>
          </a:prstGeom>
          <a:noFill/>
          <a:ln w="9525">
            <a:noFill/>
            <a:miter lim="800000"/>
          </a:ln>
        </p:spPr>
        <p:txBody>
          <a:bodyPr lIns="0" tIns="0" rIns="0" bIns="0"/>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表示大写金额时， 到“元” 为止， 在元之后必须加“整” 字； 有“角”“分”时，不必加“整”字</a:t>
            </a:r>
            <a:endParaRPr lang="zh-CN" altLang="en-US" sz="1200" dirty="0">
              <a:solidFill>
                <a:schemeClr val="tx1">
                  <a:lumMod val="65000"/>
                  <a:lumOff val="35000"/>
                </a:scheme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666"/>
                                        </p:tgtEl>
                                        <p:attrNameLst>
                                          <p:attrName>style.visibility</p:attrName>
                                        </p:attrNameLst>
                                      </p:cBhvr>
                                      <p:to>
                                        <p:strVal val="visible"/>
                                      </p:to>
                                    </p:set>
                                    <p:animEffect transition="in" filter="wipe(left)">
                                      <p:cBhvr>
                                        <p:cTn id="7" dur="500"/>
                                        <p:tgtEl>
                                          <p:spTgt spid="7066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0695"/>
                                        </p:tgtEl>
                                        <p:attrNameLst>
                                          <p:attrName>style.visibility</p:attrName>
                                        </p:attrNameLst>
                                      </p:cBhvr>
                                      <p:to>
                                        <p:strVal val="visible"/>
                                      </p:to>
                                    </p:set>
                                    <p:animEffect transition="in" filter="barn(inVertical)">
                                      <p:cBhvr>
                                        <p:cTn id="11" dur="500"/>
                                        <p:tgtEl>
                                          <p:spTgt spid="7069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8633"/>
                                        </p:tgtEl>
                                        <p:attrNameLst>
                                          <p:attrName>style.visibility</p:attrName>
                                        </p:attrNameLst>
                                      </p:cBhvr>
                                      <p:to>
                                        <p:strVal val="visible"/>
                                      </p:to>
                                    </p:set>
                                    <p:animEffect transition="in" filter="wipe(down)">
                                      <p:cBhvr>
                                        <p:cTn id="15" dur="500"/>
                                        <p:tgtEl>
                                          <p:spTgt spid="6863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0665"/>
                                        </p:tgtEl>
                                        <p:attrNameLst>
                                          <p:attrName>style.visibility</p:attrName>
                                        </p:attrNameLst>
                                      </p:cBhvr>
                                      <p:to>
                                        <p:strVal val="visible"/>
                                      </p:to>
                                    </p:set>
                                    <p:animEffect transition="in" filter="wipe(left)">
                                      <p:cBhvr>
                                        <p:cTn id="19" dur="500"/>
                                        <p:tgtEl>
                                          <p:spTgt spid="70665"/>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70693"/>
                                        </p:tgtEl>
                                        <p:attrNameLst>
                                          <p:attrName>style.visibility</p:attrName>
                                        </p:attrNameLst>
                                      </p:cBhvr>
                                      <p:to>
                                        <p:strVal val="visible"/>
                                      </p:to>
                                    </p:set>
                                    <p:animEffect transition="in" filter="barn(inVertical)">
                                      <p:cBhvr>
                                        <p:cTn id="23" dur="500"/>
                                        <p:tgtEl>
                                          <p:spTgt spid="7069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70689"/>
                                        </p:tgtEl>
                                        <p:attrNameLst>
                                          <p:attrName>style.visibility</p:attrName>
                                        </p:attrNameLst>
                                      </p:cBhvr>
                                      <p:to>
                                        <p:strVal val="visible"/>
                                      </p:to>
                                    </p:set>
                                    <p:animEffect transition="in" filter="barn(inVertical)">
                                      <p:cBhvr>
                                        <p:cTn id="31" dur="500"/>
                                        <p:tgtEl>
                                          <p:spTgt spid="70689"/>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70667"/>
                                        </p:tgtEl>
                                        <p:attrNameLst>
                                          <p:attrName>style.visibility</p:attrName>
                                        </p:attrNameLst>
                                      </p:cBhvr>
                                      <p:to>
                                        <p:strVal val="visible"/>
                                      </p:to>
                                    </p:set>
                                    <p:animEffect transition="in" filter="wipe(left)">
                                      <p:cBhvr>
                                        <p:cTn id="39" dur="500"/>
                                        <p:tgtEl>
                                          <p:spTgt spid="70667"/>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70691"/>
                                        </p:tgtEl>
                                        <p:attrNameLst>
                                          <p:attrName>style.visibility</p:attrName>
                                        </p:attrNameLst>
                                      </p:cBhvr>
                                      <p:to>
                                        <p:strVal val="visible"/>
                                      </p:to>
                                    </p:set>
                                    <p:animEffect transition="in" filter="barn(inVertical)">
                                      <p:cBhvr>
                                        <p:cTn id="43" dur="500"/>
                                        <p:tgtEl>
                                          <p:spTgt spid="70691"/>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00"/>
                                        <p:tgtEl>
                                          <p:spTgt spid="4"/>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70669"/>
                                        </p:tgtEl>
                                        <p:attrNameLst>
                                          <p:attrName>style.visibility</p:attrName>
                                        </p:attrNameLst>
                                      </p:cBhvr>
                                      <p:to>
                                        <p:strVal val="visible"/>
                                      </p:to>
                                    </p:set>
                                    <p:animEffect transition="in" filter="wipe(down)">
                                      <p:cBhvr>
                                        <p:cTn id="51" dur="500"/>
                                        <p:tgtEl>
                                          <p:spTgt spid="70669"/>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70697"/>
                                        </p:tgtEl>
                                        <p:attrNameLst>
                                          <p:attrName>style.visibility</p:attrName>
                                        </p:attrNameLst>
                                      </p:cBhvr>
                                      <p:to>
                                        <p:strVal val="visible"/>
                                      </p:to>
                                    </p:set>
                                    <p:animEffect transition="in" filter="barn(inVertical)">
                                      <p:cBhvr>
                                        <p:cTn id="55" dur="500"/>
                                        <p:tgtEl>
                                          <p:spTgt spid="70697"/>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33" grpId="0"/>
      <p:bldP spid="2"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 name="Freeform 8"/>
          <p:cNvSpPr/>
          <p:nvPr/>
        </p:nvSpPr>
        <p:spPr bwMode="auto">
          <a:xfrm>
            <a:off x="389890" y="1307465"/>
            <a:ext cx="2101850" cy="1223010"/>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91430" tIns="45715" rIns="91430" bIns="45715" numCol="1" anchor="t" anchorCtr="0" compatLnSpc="1"/>
          <a:p>
            <a:endParaRPr lang="zh-CN" altLang="en-US" sz="1800"/>
          </a:p>
        </p:txBody>
      </p:sp>
      <p:sp>
        <p:nvSpPr>
          <p:cNvPr id="76" name="矩形 75"/>
          <p:cNvSpPr/>
          <p:nvPr/>
        </p:nvSpPr>
        <p:spPr>
          <a:xfrm>
            <a:off x="2491740" y="3258185"/>
            <a:ext cx="3875405" cy="643890"/>
          </a:xfrm>
          <a:prstGeom prst="rect">
            <a:avLst/>
          </a:prstGeom>
        </p:spPr>
        <p:txBody>
          <a:bodyPr wrap="square" lIns="91430" tIns="45715" rIns="91430" bIns="45715">
            <a:spAutoFit/>
          </a:bodyPr>
          <a:lstStyle/>
          <a:p>
            <a:pPr algn="just">
              <a:lnSpc>
                <a:spcPct val="100000"/>
              </a:lnSpc>
            </a:pPr>
            <a:r>
              <a:rPr lang="zh-CN" altLang="en-US" sz="1200" dirty="0">
                <a:solidFill>
                  <a:schemeClr val="tx1"/>
                </a:solidFill>
                <a:latin typeface="微软雅黑" panose="020B0503020204020204" pitchFamily="34" charset="-122"/>
                <a:ea typeface="微软雅黑" panose="020B0503020204020204" pitchFamily="34" charset="-122"/>
              </a:rPr>
              <a:t>出票日期小写的，银行不受理，大写日期但未按要求规范填写的，银行可受理，但由此造成损失的由出票人自行承担</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1" name="灯片编号占位符 90"/>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fld>
            <a:endParaRPr lang="zh-CN" altLang="en-US"/>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出纳书写规范</a:t>
            </a:r>
            <a:endParaRPr lang="zh-CN" altLang="en-US" sz="2000" b="1">
              <a:solidFill>
                <a:schemeClr val="accent4"/>
              </a:solidFill>
              <a:effectLst/>
            </a:endParaRPr>
          </a:p>
        </p:txBody>
      </p:sp>
      <p:grpSp>
        <p:nvGrpSpPr>
          <p:cNvPr id="104" name="组合 103"/>
          <p:cNvGrpSpPr/>
          <p:nvPr/>
        </p:nvGrpSpPr>
        <p:grpSpPr>
          <a:xfrm>
            <a:off x="323215" y="1436370"/>
            <a:ext cx="5744845" cy="2639060"/>
            <a:chOff x="940" y="2263"/>
            <a:chExt cx="9047" cy="4156"/>
          </a:xfrm>
        </p:grpSpPr>
        <p:sp>
          <p:nvSpPr>
            <p:cNvPr id="6" name="AutoShape 4"/>
            <p:cNvSpPr>
              <a:spLocks noChangeAspect="1" noChangeArrowheads="1" noTextEdit="1"/>
            </p:cNvSpPr>
            <p:nvPr/>
          </p:nvSpPr>
          <p:spPr bwMode="auto">
            <a:xfrm>
              <a:off x="2407" y="2263"/>
              <a:ext cx="2942" cy="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endParaRPr lang="zh-CN" altLang="en-US" sz="1800"/>
            </a:p>
          </p:txBody>
        </p:sp>
        <p:sp>
          <p:nvSpPr>
            <p:cNvPr id="32" name="矩形 31"/>
            <p:cNvSpPr/>
            <p:nvPr/>
          </p:nvSpPr>
          <p:spPr>
            <a:xfrm>
              <a:off x="4355" y="2679"/>
              <a:ext cx="4535" cy="432"/>
            </a:xfrm>
            <a:prstGeom prst="rect">
              <a:avLst/>
            </a:prstGeom>
          </p:spPr>
          <p:txBody>
            <a:bodyPr wrap="square" lIns="91430" tIns="45715" rIns="91430" bIns="45715">
              <a:spAutoFit/>
            </a:bodyPr>
            <a:lstStyle/>
            <a:p>
              <a:pPr algn="just">
                <a:lnSpc>
                  <a:spcPct val="100000"/>
                </a:lnSpc>
              </a:pPr>
              <a:r>
                <a:rPr lang="zh-CN" altLang="en-US" sz="1200" dirty="0">
                  <a:latin typeface="微软雅黑" panose="020B0503020204020204" pitchFamily="34" charset="-122"/>
                  <a:ea typeface="微软雅黑" panose="020B0503020204020204" pitchFamily="34" charset="-122"/>
                  <a:sym typeface="+mn-ea"/>
                </a:rPr>
                <a:t>银行票据的出票日期必须使用中文大写</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4" name="矩形 33"/>
            <p:cNvSpPr/>
            <p:nvPr/>
          </p:nvSpPr>
          <p:spPr>
            <a:xfrm>
              <a:off x="4355" y="3500"/>
              <a:ext cx="5339" cy="723"/>
            </a:xfrm>
            <a:prstGeom prst="rect">
              <a:avLst/>
            </a:prstGeom>
          </p:spPr>
          <p:txBody>
            <a:bodyPr wrap="square" lIns="91430" tIns="45715" rIns="91430" bIns="45715">
              <a:spAutoFit/>
            </a:bodyPr>
            <a:lstStyle/>
            <a:p>
              <a:pPr algn="just">
                <a:lnSpc>
                  <a:spcPct val="100000"/>
                </a:lnSpc>
              </a:pPr>
              <a:r>
                <a:rPr lang="zh-CN" altLang="en-US" sz="1200" dirty="0">
                  <a:latin typeface="微软雅黑" panose="020B0503020204020204" pitchFamily="34" charset="-122"/>
                  <a:ea typeface="微软雅黑" panose="020B0503020204020204" pitchFamily="34" charset="-122"/>
                  <a:sym typeface="+mn-ea"/>
                </a:rPr>
                <a:t>为防止更改票据的出票日期，在填写月时，月为壹、贰和壹拾的，应在其前面加“零”</a:t>
              </a:r>
              <a:endParaRPr lang="zh-CN" altLang="en-US" sz="1200" dirty="0">
                <a:latin typeface="微软雅黑" panose="020B0503020204020204" pitchFamily="34" charset="-122"/>
                <a:ea typeface="微软雅黑" panose="020B0503020204020204" pitchFamily="34" charset="-122"/>
              </a:endParaRPr>
            </a:p>
          </p:txBody>
        </p:sp>
        <p:sp>
          <p:nvSpPr>
            <p:cNvPr id="45" name="矩形 44"/>
            <p:cNvSpPr/>
            <p:nvPr/>
          </p:nvSpPr>
          <p:spPr>
            <a:xfrm>
              <a:off x="4355" y="4276"/>
              <a:ext cx="5632" cy="723"/>
            </a:xfrm>
            <a:prstGeom prst="rect">
              <a:avLst/>
            </a:prstGeom>
          </p:spPr>
          <p:txBody>
            <a:bodyPr wrap="square" lIns="91430" tIns="45715" rIns="91430" bIns="45715">
              <a:spAutoFit/>
            </a:bodyPr>
            <a:lstStyle/>
            <a:p>
              <a:pPr algn="just">
                <a:lnSpc>
                  <a:spcPct val="100000"/>
                </a:lnSpc>
              </a:pPr>
              <a:r>
                <a:rPr lang="zh-CN" altLang="en-US" sz="1200" dirty="0">
                  <a:latin typeface="微软雅黑" panose="020B0503020204020204" pitchFamily="34" charset="-122"/>
                  <a:ea typeface="微软雅黑" panose="020B0503020204020204" pitchFamily="34" charset="-122"/>
                  <a:sym typeface="+mn-ea"/>
                </a:rPr>
                <a:t>日为壹至玖和壹拾、贰拾、叁拾的，应在其前面加“零”；日为拾壹至拾玖的，应在其前面加“壹”</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Freeform 7"/>
            <p:cNvSpPr/>
            <p:nvPr/>
          </p:nvSpPr>
          <p:spPr bwMode="auto">
            <a:xfrm>
              <a:off x="1045" y="2852"/>
              <a:ext cx="3310" cy="1928"/>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2"/>
            </a:solidFill>
            <a:ln>
              <a:noFill/>
            </a:ln>
          </p:spPr>
          <p:txBody>
            <a:bodyPr vert="horz" wrap="square" lIns="91430" tIns="45715" rIns="91430" bIns="45715" numCol="1" anchor="t" anchorCtr="0" compatLnSpc="1"/>
            <a:lstStyle/>
            <a:p>
              <a:endParaRPr lang="zh-CN" altLang="en-US" sz="1800"/>
            </a:p>
          </p:txBody>
        </p:sp>
        <p:sp>
          <p:nvSpPr>
            <p:cNvPr id="9" name="Freeform 8"/>
            <p:cNvSpPr/>
            <p:nvPr/>
          </p:nvSpPr>
          <p:spPr bwMode="auto">
            <a:xfrm>
              <a:off x="1045" y="3674"/>
              <a:ext cx="3310" cy="1926"/>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91430" tIns="45715" rIns="91430" bIns="45715" numCol="1" anchor="t" anchorCtr="0" compatLnSpc="1"/>
            <a:lstStyle/>
            <a:p>
              <a:endParaRPr lang="zh-CN" altLang="en-US" sz="1800"/>
            </a:p>
          </p:txBody>
        </p:sp>
        <p:sp>
          <p:nvSpPr>
            <p:cNvPr id="10" name="Freeform 9"/>
            <p:cNvSpPr/>
            <p:nvPr/>
          </p:nvSpPr>
          <p:spPr bwMode="auto">
            <a:xfrm>
              <a:off x="1045" y="4491"/>
              <a:ext cx="3310" cy="1928"/>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4"/>
            </a:solidFill>
            <a:ln>
              <a:noFill/>
            </a:ln>
          </p:spPr>
          <p:txBody>
            <a:bodyPr vert="horz" wrap="square" lIns="91430" tIns="45715" rIns="91430" bIns="45715" numCol="1" anchor="t" anchorCtr="0" compatLnSpc="1"/>
            <a:lstStyle/>
            <a:p>
              <a:endParaRPr lang="zh-CN" altLang="en-US" sz="1800"/>
            </a:p>
          </p:txBody>
        </p:sp>
        <p:grpSp>
          <p:nvGrpSpPr>
            <p:cNvPr id="100" name="组合 99"/>
            <p:cNvGrpSpPr/>
            <p:nvPr/>
          </p:nvGrpSpPr>
          <p:grpSpPr>
            <a:xfrm rot="0">
              <a:off x="940" y="2679"/>
              <a:ext cx="3369" cy="3174"/>
              <a:chOff x="1644" y="2611"/>
              <a:chExt cx="3658" cy="3515"/>
            </a:xfrm>
          </p:grpSpPr>
          <p:cxnSp>
            <p:nvCxnSpPr>
              <p:cNvPr id="11" name="直接连接符 10"/>
              <p:cNvCxnSpPr/>
              <p:nvPr/>
            </p:nvCxnSpPr>
            <p:spPr>
              <a:xfrm>
                <a:off x="1644" y="2611"/>
                <a:ext cx="0" cy="3515"/>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871" y="2671"/>
                <a:ext cx="1092" cy="425"/>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01</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871" y="3520"/>
                <a:ext cx="1092" cy="425"/>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02</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871" y="4424"/>
                <a:ext cx="1092" cy="425"/>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03</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885" y="5328"/>
                <a:ext cx="1092" cy="425"/>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04</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5136" y="2995"/>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33" name="椭圆 32"/>
              <p:cNvSpPr/>
              <p:nvPr/>
            </p:nvSpPr>
            <p:spPr>
              <a:xfrm>
                <a:off x="5136" y="3892"/>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44" name="椭圆 43"/>
              <p:cNvSpPr/>
              <p:nvPr/>
            </p:nvSpPr>
            <p:spPr>
              <a:xfrm>
                <a:off x="5136" y="4790"/>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75" name="椭圆 74"/>
              <p:cNvSpPr/>
              <p:nvPr/>
            </p:nvSpPr>
            <p:spPr>
              <a:xfrm>
                <a:off x="5136" y="5687"/>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grpSp>
      </p:grpSp>
      <p:sp>
        <p:nvSpPr>
          <p:cNvPr id="102" name="文本框 101"/>
          <p:cNvSpPr txBox="1"/>
          <p:nvPr/>
        </p:nvSpPr>
        <p:spPr>
          <a:xfrm>
            <a:off x="560705" y="823595"/>
            <a:ext cx="3860800" cy="368300"/>
          </a:xfrm>
          <a:prstGeom prst="rect">
            <a:avLst/>
          </a:prstGeom>
          <a:noFill/>
        </p:spPr>
        <p:txBody>
          <a:bodyPr wrap="none" rtlCol="0" anchor="t">
            <a:spAutoFit/>
          </a:bodyPr>
          <a:p>
            <a:r>
              <a:rPr lang="zh-CN" altLang="en-US" b="1">
                <a:sym typeface="+mn-ea"/>
              </a:rPr>
              <a:t>（三）中文大写票据日期的书写规范</a:t>
            </a:r>
            <a:endParaRPr lang="zh-CN" altLang="en-US"/>
          </a:p>
        </p:txBody>
      </p:sp>
      <p:pic>
        <p:nvPicPr>
          <p:cNvPr id="103" name="图片 102"/>
          <p:cNvPicPr>
            <a:picLocks noChangeAspect="1"/>
          </p:cNvPicPr>
          <p:nvPr/>
        </p:nvPicPr>
        <p:blipFill>
          <a:blip r:embed="rId1"/>
          <a:stretch>
            <a:fillRect/>
          </a:stretch>
        </p:blipFill>
        <p:spPr>
          <a:xfrm>
            <a:off x="6460490" y="1192530"/>
            <a:ext cx="2482215" cy="275844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70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300" fill="hold"/>
                                        <p:tgtEl>
                                          <p:spTgt spid="76"/>
                                        </p:tgtEl>
                                        <p:attrNameLst>
                                          <p:attrName>ppt_x</p:attrName>
                                        </p:attrNameLst>
                                      </p:cBhvr>
                                      <p:tavLst>
                                        <p:tav tm="0">
                                          <p:val>
                                            <p:strVal val="1+#ppt_w/2"/>
                                          </p:val>
                                        </p:tav>
                                        <p:tav tm="100000">
                                          <p:val>
                                            <p:strVal val="#ppt_x"/>
                                          </p:val>
                                        </p:tav>
                                      </p:tavLst>
                                    </p:anim>
                                    <p:anim calcmode="lin" valueType="num">
                                      <p:cBhvr additive="base">
                                        <p:cTn id="8"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3091659" y="1167944"/>
            <a:ext cx="5867400" cy="430530"/>
          </a:xfrm>
          <a:prstGeom prst="rect">
            <a:avLst/>
          </a:prstGeom>
          <a:noFill/>
        </p:spPr>
        <p:txBody>
          <a:bodyPr wrap="none" lIns="0" tIns="0" rIns="0" bIns="0" rtlCol="0">
            <a:spAutoFit/>
          </a:bodyPr>
          <a:lstStyle/>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案例背景：林宇在利通公司财务部实习期间，财务主管徐丽为了测试其专业</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技能，让其展示一下大写数字和金额的书写技能。（见教材）</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3035935" y="2568575"/>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39745" y="1910080"/>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出纳书写规范</a:t>
            </a:r>
            <a:endParaRPr lang="zh-CN" altLang="en-US" sz="2000" b="1">
              <a:solidFill>
                <a:schemeClr val="accent4"/>
              </a:solidFill>
              <a:effectLst/>
            </a:endParaRPr>
          </a:p>
        </p:txBody>
      </p:sp>
      <p:sp>
        <p:nvSpPr>
          <p:cNvPr id="28" name="文本框 27"/>
          <p:cNvSpPr txBox="1"/>
          <p:nvPr/>
        </p:nvSpPr>
        <p:spPr>
          <a:xfrm>
            <a:off x="3529330" y="1600835"/>
            <a:ext cx="5478780" cy="2030095"/>
          </a:xfrm>
          <a:prstGeom prst="rect">
            <a:avLst/>
          </a:prstGeom>
          <a:noFill/>
        </p:spPr>
        <p:txBody>
          <a:bodyPr wrap="square" rtlCol="0" anchor="t">
            <a:spAutoFit/>
          </a:bodyPr>
          <a:p>
            <a:pPr>
              <a:lnSpc>
                <a:spcPct val="300000"/>
              </a:lnSpc>
            </a:pPr>
            <a:r>
              <a:rPr lang="zh-CN" altLang="en-US" sz="1400"/>
              <a:t>1. 正确书写会计大写金额。</a:t>
            </a:r>
            <a:endParaRPr lang="zh-CN" altLang="en-US" sz="1400"/>
          </a:p>
          <a:p>
            <a:pPr>
              <a:lnSpc>
                <a:spcPct val="300000"/>
              </a:lnSpc>
            </a:pPr>
            <a:r>
              <a:rPr lang="zh-CN" altLang="en-US" sz="1400"/>
              <a:t>2. 正确书写会计中文大写票据日期。</a:t>
            </a:r>
            <a:endParaRPr lang="zh-CN" altLang="en-US" sz="1400"/>
          </a:p>
          <a:p>
            <a:pPr>
              <a:lnSpc>
                <a:spcPct val="300000"/>
              </a:lnSpc>
            </a:pP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TextBox 66"/>
          <p:cNvSpPr txBox="1"/>
          <p:nvPr/>
        </p:nvSpPr>
        <p:spPr>
          <a:xfrm>
            <a:off x="4006850" y="975360"/>
            <a:ext cx="5214620" cy="1661795"/>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书写大写金额时应注意：</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（1）书写的大写金额为整数时，在元位后面必须加“整”字；有“角”“分”时，就不必加“整”字了。</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（2）金额数字中间连续有零时，则只写一个“零”字，不连续的零则应照写。</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（3）“拾”位数前必须写有“壹”字，如“拾元”必须写成“壹拾元整”，“伍佰零拾元”必须写成“伍佰壹拾元整”。</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4006850" y="2880995"/>
            <a:ext cx="4872990" cy="110744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书写票据大写出票日期时应注意：</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（1）在填写月时，月为壹、贰和壹拾的，应在其前面加“零”。</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（2）日为壹至玖和壹拾、贰拾、叁拾的，应在其前面加“零”。</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（3）日为拾壹至拾玖的，应在其前面加“壹”。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rot="10800000">
            <a:off x="3463925" y="3001010"/>
            <a:ext cx="76200" cy="433705"/>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3463925" y="1221740"/>
            <a:ext cx="110490" cy="433705"/>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1885950" y="1438275"/>
            <a:ext cx="1522095"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1885950" y="2756535"/>
            <a:ext cx="1522730" cy="48895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3574415" y="1221740"/>
            <a:ext cx="327025" cy="35369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3540125" y="3040380"/>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出纳书写规范</a:t>
            </a:r>
            <a:endParaRPr lang="zh-CN" altLang="en-US" sz="2000" b="1">
              <a:solidFill>
                <a:schemeClr val="accent4"/>
              </a:solidFill>
              <a:effectLst/>
            </a:endParaRPr>
          </a:p>
        </p:txBody>
      </p:sp>
      <p:sp>
        <p:nvSpPr>
          <p:cNvPr id="7" name="文本框 6"/>
          <p:cNvSpPr txBox="1"/>
          <p:nvPr/>
        </p:nvSpPr>
        <p:spPr>
          <a:xfrm>
            <a:off x="1840230" y="975360"/>
            <a:ext cx="1507490" cy="368300"/>
          </a:xfrm>
          <a:prstGeom prst="rect">
            <a:avLst/>
          </a:prstGeom>
          <a:noFill/>
        </p:spPr>
        <p:txBody>
          <a:bodyPr wrap="square" rtlCol="0">
            <a:spAutoFit/>
          </a:bodyPr>
          <a:p>
            <a:r>
              <a:rPr lang="zh-CN" altLang="en-US"/>
              <a:t>操作指导</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647315"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一、人工识别人民币真伪</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人民币的真伪识别</a:t>
            </a:r>
            <a:endParaRPr lang="zh-CN" altLang="en-US" sz="2000" b="1">
              <a:solidFill>
                <a:schemeClr val="accent4"/>
              </a:solidFill>
              <a:effectLst/>
            </a:endParaRPr>
          </a:p>
        </p:txBody>
      </p:sp>
      <p:sp>
        <p:nvSpPr>
          <p:cNvPr id="3" name="文本框 2"/>
          <p:cNvSpPr txBox="1"/>
          <p:nvPr/>
        </p:nvSpPr>
        <p:spPr>
          <a:xfrm>
            <a:off x="1130300" y="1427480"/>
            <a:ext cx="2053590" cy="583565"/>
          </a:xfrm>
          <a:prstGeom prst="rect">
            <a:avLst/>
          </a:prstGeom>
          <a:noFill/>
        </p:spPr>
        <p:txBody>
          <a:bodyPr wrap="square" rtlCol="0">
            <a:spAutoFit/>
          </a:bodyPr>
          <a:p>
            <a:r>
              <a:rPr lang="zh-CN" altLang="en-US" sz="1600"/>
              <a:t>（一）第五套人民币人工识别要点</a:t>
            </a:r>
            <a:endParaRPr lang="zh-CN" altLang="en-US" sz="1600"/>
          </a:p>
        </p:txBody>
      </p:sp>
      <p:pic>
        <p:nvPicPr>
          <p:cNvPr id="2" name="图片 1" descr="`{9KHYIGQH)T3PPYOV1RQ0G"/>
          <p:cNvPicPr>
            <a:picLocks noChangeAspect="1"/>
          </p:cNvPicPr>
          <p:nvPr/>
        </p:nvPicPr>
        <p:blipFill>
          <a:blip r:embed="rId1"/>
          <a:stretch>
            <a:fillRect/>
          </a:stretch>
        </p:blipFill>
        <p:spPr>
          <a:xfrm>
            <a:off x="2734945" y="1743075"/>
            <a:ext cx="5867400" cy="31432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燕尾形 20"/>
          <p:cNvSpPr/>
          <p:nvPr/>
        </p:nvSpPr>
        <p:spPr>
          <a:xfrm>
            <a:off x="1301750" y="2959735"/>
            <a:ext cx="219392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altLang="zh-CN"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伪造钞</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燕尾形 18"/>
          <p:cNvSpPr/>
          <p:nvPr/>
        </p:nvSpPr>
        <p:spPr>
          <a:xfrm rot="10800000">
            <a:off x="2455545" y="1577975"/>
            <a:ext cx="2273300" cy="436880"/>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 name="直接连接符 7"/>
          <p:cNvCxnSpPr/>
          <p:nvPr/>
        </p:nvCxnSpPr>
        <p:spPr>
          <a:xfrm>
            <a:off x="2967052" y="633205"/>
            <a:ext cx="0" cy="3523472"/>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rot="0">
            <a:off x="2894330" y="956945"/>
            <a:ext cx="697230" cy="145415"/>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rot="0">
            <a:off x="2893695" y="2498725"/>
            <a:ext cx="697865" cy="145415"/>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2967355" y="1102360"/>
            <a:ext cx="1249680" cy="349250"/>
          </a:xfrm>
          <a:prstGeom prst="rect">
            <a:avLst/>
          </a:prstGeom>
          <a:noFill/>
        </p:spPr>
        <p:txBody>
          <a:bodyPr wrap="none" rtlCol="0">
            <a:spAutoFit/>
          </a:bodyPr>
          <a:lstStyle/>
          <a:p>
            <a:pPr algn="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财务主管岗位</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1717675" y="2166620"/>
            <a:ext cx="1249680" cy="349250"/>
          </a:xfrm>
          <a:prstGeom prst="rect">
            <a:avLst/>
          </a:prstGeom>
          <a:noFill/>
        </p:spPr>
        <p:txBody>
          <a:bodyPr wrap="none" rtlCol="0">
            <a:spAutoFit/>
          </a:bodyPr>
          <a:lstStyle/>
          <a:p>
            <a:pP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会计核算岗位</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2967355" y="3286760"/>
            <a:ext cx="894080" cy="349250"/>
          </a:xfrm>
          <a:prstGeom prst="rect">
            <a:avLst/>
          </a:prstGeom>
          <a:noFill/>
        </p:spPr>
        <p:txBody>
          <a:bodyPr wrap="none" rtlCol="0">
            <a:spAutoFit/>
          </a:bodyPr>
          <a:lstStyle/>
          <a:p>
            <a:pPr algn="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出纳岗位</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文本框 2"/>
          <p:cNvSpPr txBox="1"/>
          <p:nvPr/>
        </p:nvSpPr>
        <p:spPr>
          <a:xfrm>
            <a:off x="2279015" y="4156710"/>
            <a:ext cx="2076450"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b="1">
                <a:solidFill>
                  <a:schemeClr val="tx1"/>
                </a:solidFill>
                <a:effectLst/>
              </a:rPr>
              <a:t>假币种类</a:t>
            </a:r>
            <a:endParaRPr lang="zh-CN" altLang="en-US" b="1">
              <a:solidFill>
                <a:schemeClr val="tx1"/>
              </a:solidFill>
              <a:effectLst/>
            </a:endParaRPr>
          </a:p>
        </p:txBody>
      </p:sp>
      <p:sp>
        <p:nvSpPr>
          <p:cNvPr id="24" name="菱形 23"/>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25" name="文本框 24"/>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人民币的真伪识别</a:t>
            </a:r>
            <a:endParaRPr lang="zh-CN" altLang="en-US" sz="2000" b="1">
              <a:solidFill>
                <a:schemeClr val="accent4"/>
              </a:solidFill>
              <a:effectLst/>
            </a:endParaRPr>
          </a:p>
        </p:txBody>
      </p:sp>
      <p:sp>
        <p:nvSpPr>
          <p:cNvPr id="2" name="文本框 1"/>
          <p:cNvSpPr txBox="1"/>
          <p:nvPr/>
        </p:nvSpPr>
        <p:spPr>
          <a:xfrm>
            <a:off x="2967355" y="1612265"/>
            <a:ext cx="1308735" cy="368300"/>
          </a:xfrm>
          <a:prstGeom prst="rect">
            <a:avLst/>
          </a:prstGeom>
          <a:noFill/>
        </p:spPr>
        <p:txBody>
          <a:bodyPr wrap="square" rtlCol="0">
            <a:spAutoFit/>
          </a:bodyPr>
          <a:p>
            <a:r>
              <a:rPr lang="zh-CN" altLang="en-US">
                <a:solidFill>
                  <a:schemeClr val="bg1"/>
                </a:solidFill>
                <a:latin typeface="微软雅黑" panose="020B0503020204020204" pitchFamily="34" charset="-122"/>
                <a:ea typeface="微软雅黑" panose="020B0503020204020204" pitchFamily="34" charset="-122"/>
              </a:rPr>
              <a:t>变造钞</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728845" y="1428115"/>
            <a:ext cx="3813175" cy="737235"/>
          </a:xfrm>
          <a:prstGeom prst="rect">
            <a:avLst/>
          </a:prstGeom>
          <a:noFill/>
        </p:spPr>
        <p:txBody>
          <a:bodyPr wrap="square" rtlCol="0" anchor="t">
            <a:spAutoFit/>
          </a:bodyPr>
          <a:p>
            <a:pPr>
              <a:lnSpc>
                <a:spcPct val="150000"/>
              </a:lnSpc>
            </a:pPr>
            <a:r>
              <a:rPr lang="zh-CN" altLang="en-US" sz="1400"/>
              <a:t>在真钞的基础上采取涂改、剪贴、拼凑等手段改变钞票的性质和面值</a:t>
            </a:r>
            <a:endParaRPr lang="zh-CN" altLang="en-US" sz="1400"/>
          </a:p>
        </p:txBody>
      </p:sp>
      <p:sp>
        <p:nvSpPr>
          <p:cNvPr id="16" name="文本框 15"/>
          <p:cNvSpPr txBox="1"/>
          <p:nvPr/>
        </p:nvSpPr>
        <p:spPr>
          <a:xfrm>
            <a:off x="3591560" y="2959735"/>
            <a:ext cx="4951095" cy="1383665"/>
          </a:xfrm>
          <a:prstGeom prst="rect">
            <a:avLst/>
          </a:prstGeom>
          <a:noFill/>
        </p:spPr>
        <p:txBody>
          <a:bodyPr wrap="square" rtlCol="0" anchor="t">
            <a:spAutoFit/>
          </a:bodyPr>
          <a:p>
            <a:pPr>
              <a:lnSpc>
                <a:spcPct val="150000"/>
              </a:lnSpc>
            </a:pPr>
            <a:r>
              <a:rPr lang="zh-CN" altLang="en-US" sz="1400"/>
              <a:t>包括普通伪造钞和精致伪造钞。普通伪造钞是采用复印、扫面、彩色打印机打印、普通胶印等工艺制造的假钞。精致伪造钞是完全模仿真钞的纸张、油墨、印刷技术、制作工艺来印制的假钞。目前发现的人民币假币均属于普通伪造钞</a:t>
            </a:r>
            <a:endParaRPr lang="zh-CN" altLang="en-US" sz="1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7707">
        <p:push dir="u"/>
      </p:transition>
    </mc:Choice>
    <mc:Fallback>
      <p:transition spd="slow" advClick="0" advTm="7707">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圆角矩形 1"/>
          <p:cNvSpPr/>
          <p:nvPr/>
        </p:nvSpPr>
        <p:spPr>
          <a:xfrm>
            <a:off x="638465" y="2821644"/>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椭圆 20"/>
          <p:cNvSpPr/>
          <p:nvPr/>
        </p:nvSpPr>
        <p:spPr>
          <a:xfrm>
            <a:off x="1030708" y="3285502"/>
            <a:ext cx="826042" cy="826199"/>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3422758" y="1936477"/>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椭圆 22"/>
          <p:cNvSpPr/>
          <p:nvPr/>
        </p:nvSpPr>
        <p:spPr>
          <a:xfrm>
            <a:off x="3815001" y="1531572"/>
            <a:ext cx="826042" cy="826199"/>
          </a:xfrm>
          <a:prstGeom prst="ellipse">
            <a:avLst/>
          </a:prstGeom>
          <a:solidFill>
            <a:schemeClr val="accent2"/>
          </a:solidFill>
          <a:ln w="635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6266794" y="2883874"/>
            <a:ext cx="1610526" cy="900597"/>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椭圆 24"/>
          <p:cNvSpPr/>
          <p:nvPr/>
        </p:nvSpPr>
        <p:spPr>
          <a:xfrm>
            <a:off x="6659038" y="3284867"/>
            <a:ext cx="826042" cy="826199"/>
          </a:xfrm>
          <a:prstGeom prst="ellipse">
            <a:avLst/>
          </a:pr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1151890" y="3537585"/>
            <a:ext cx="583565" cy="32258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一看</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3963670" y="1783080"/>
            <a:ext cx="529590" cy="32258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二摸</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6816090" y="3537585"/>
            <a:ext cx="511810" cy="32258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三听</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人民币的真伪识别</a:t>
            </a:r>
            <a:endParaRPr lang="zh-CN" altLang="en-US" sz="2000" b="1">
              <a:solidFill>
                <a:schemeClr val="accent4"/>
              </a:solidFill>
              <a:effectLst/>
            </a:endParaRPr>
          </a:p>
        </p:txBody>
      </p:sp>
      <p:sp>
        <p:nvSpPr>
          <p:cNvPr id="2" name="文本框 1"/>
          <p:cNvSpPr txBox="1"/>
          <p:nvPr/>
        </p:nvSpPr>
        <p:spPr>
          <a:xfrm>
            <a:off x="385445" y="1453515"/>
            <a:ext cx="3037205" cy="1383665"/>
          </a:xfrm>
          <a:prstGeom prst="rect">
            <a:avLst/>
          </a:prstGeom>
          <a:noFill/>
        </p:spPr>
        <p:txBody>
          <a:bodyPr wrap="square" rtlCol="0" anchor="t">
            <a:spAutoFit/>
          </a:bodyPr>
          <a:p>
            <a:r>
              <a:rPr lang="zh-CN" altLang="en-US" sz="1200"/>
              <a:t>（</a:t>
            </a:r>
            <a:r>
              <a:rPr lang="en-US" altLang="zh-CN" sz="1200"/>
              <a:t>1</a:t>
            </a:r>
            <a:r>
              <a:rPr lang="zh-CN" altLang="en-US" sz="1200"/>
              <a:t>）看水印</a:t>
            </a:r>
            <a:endParaRPr lang="zh-CN" altLang="en-US" sz="1200"/>
          </a:p>
          <a:p>
            <a:r>
              <a:rPr lang="zh-CN" altLang="en-US" sz="1200"/>
              <a:t>（</a:t>
            </a:r>
            <a:r>
              <a:rPr lang="en-US" altLang="zh-CN" sz="1200"/>
              <a:t>2</a:t>
            </a:r>
            <a:r>
              <a:rPr lang="zh-CN" altLang="en-US" sz="1200"/>
              <a:t>）看安全线</a:t>
            </a:r>
            <a:endParaRPr lang="zh-CN" altLang="en-US" sz="1200"/>
          </a:p>
          <a:p>
            <a:r>
              <a:rPr lang="zh-CN" altLang="en-US" sz="1200"/>
              <a:t>（</a:t>
            </a:r>
            <a:r>
              <a:rPr lang="en-US" altLang="zh-CN" sz="1200"/>
              <a:t>3</a:t>
            </a:r>
            <a:r>
              <a:rPr lang="zh-CN" altLang="en-US" sz="1200"/>
              <a:t>）看光变油墨</a:t>
            </a:r>
            <a:endParaRPr lang="zh-CN" altLang="en-US" sz="1200"/>
          </a:p>
          <a:p>
            <a:r>
              <a:rPr lang="zh-CN" altLang="en-US" sz="1200"/>
              <a:t>（4）看票面图案是否清晰，色彩是否鲜艳，对接图案是否可对接上</a:t>
            </a:r>
            <a:endParaRPr lang="zh-CN" altLang="en-US" sz="1200"/>
          </a:p>
          <a:p>
            <a:r>
              <a:rPr lang="zh-CN" altLang="en-US" sz="1200"/>
              <a:t>（</a:t>
            </a:r>
            <a:r>
              <a:rPr lang="en-US" altLang="zh-CN" sz="1200"/>
              <a:t>5</a:t>
            </a:r>
            <a:r>
              <a:rPr lang="zh-CN" altLang="en-US" sz="1200"/>
              <a:t>）用5 倍以上放大镜观察票面，看图案线条、缩微文字是否清晰干净</a:t>
            </a:r>
            <a:endParaRPr lang="zh-CN" altLang="en-US" sz="1200"/>
          </a:p>
        </p:txBody>
      </p:sp>
      <p:sp>
        <p:nvSpPr>
          <p:cNvPr id="5" name="文本框 4"/>
          <p:cNvSpPr txBox="1"/>
          <p:nvPr/>
        </p:nvSpPr>
        <p:spPr>
          <a:xfrm>
            <a:off x="2860675" y="2949575"/>
            <a:ext cx="2830830" cy="645160"/>
          </a:xfrm>
          <a:prstGeom prst="rect">
            <a:avLst/>
          </a:prstGeom>
          <a:noFill/>
        </p:spPr>
        <p:txBody>
          <a:bodyPr wrap="square" rtlCol="0" anchor="t">
            <a:spAutoFit/>
          </a:bodyPr>
          <a:p>
            <a:r>
              <a:rPr lang="zh-CN" altLang="en-US" sz="1200"/>
              <a:t>（1）摸人像、盲文点、中国人民银行行名等处是否有凹凸感</a:t>
            </a:r>
            <a:endParaRPr lang="zh-CN" altLang="en-US" sz="1200"/>
          </a:p>
          <a:p>
            <a:r>
              <a:rPr lang="zh-CN" altLang="en-US" sz="1200"/>
              <a:t>（2）摸纸币是否薄厚适中，挺括度好</a:t>
            </a:r>
            <a:endParaRPr lang="zh-CN" altLang="en-US" sz="1200"/>
          </a:p>
        </p:txBody>
      </p:sp>
      <p:sp>
        <p:nvSpPr>
          <p:cNvPr id="7" name="文本框 6"/>
          <p:cNvSpPr txBox="1"/>
          <p:nvPr/>
        </p:nvSpPr>
        <p:spPr>
          <a:xfrm>
            <a:off x="5930900" y="1623060"/>
            <a:ext cx="2540000" cy="1198880"/>
          </a:xfrm>
          <a:prstGeom prst="rect">
            <a:avLst/>
          </a:prstGeom>
          <a:noFill/>
        </p:spPr>
        <p:txBody>
          <a:bodyPr wrap="square" rtlCol="0" anchor="t">
            <a:spAutoFit/>
          </a:bodyPr>
          <a:p>
            <a:r>
              <a:rPr lang="zh-CN" altLang="en-US" sz="1200"/>
              <a:t>通过抖动钞票使其发出声响，根据声音来分辨人民币真伪。人民币的纸张，具有挺括、耐折、不易撕裂的特点。手持钞票用力抖动、手指轻弹或两手一张一弛轻轻对称拉动，能听到清脆响亮的声音</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ppt_x"/>
                                          </p:val>
                                        </p:tav>
                                        <p:tav tm="100000">
                                          <p:val>
                                            <p:strVal val="#ppt_x"/>
                                          </p:val>
                                        </p:tav>
                                      </p:tavLst>
                                    </p:anim>
                                    <p:anim calcmode="lin" valueType="num">
                                      <p:cBhvr additive="base">
                                        <p:cTn id="13" dur="25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250" fill="hold"/>
                                        <p:tgtEl>
                                          <p:spTgt spid="21"/>
                                        </p:tgtEl>
                                        <p:attrNameLst>
                                          <p:attrName>ppt_x</p:attrName>
                                        </p:attrNameLst>
                                      </p:cBhvr>
                                      <p:tavLst>
                                        <p:tav tm="0">
                                          <p:val>
                                            <p:strVal val="#ppt_x"/>
                                          </p:val>
                                        </p:tav>
                                        <p:tav tm="100000">
                                          <p:val>
                                            <p:strVal val="#ppt_x"/>
                                          </p:val>
                                        </p:tav>
                                      </p:tavLst>
                                    </p:anim>
                                    <p:anim calcmode="lin" valueType="num">
                                      <p:cBhvr additive="base">
                                        <p:cTn id="17" dur="250" fill="hold"/>
                                        <p:tgtEl>
                                          <p:spTgt spid="2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250" fill="hold"/>
                                        <p:tgtEl>
                                          <p:spTgt spid="29"/>
                                        </p:tgtEl>
                                        <p:attrNameLst>
                                          <p:attrName>ppt_x</p:attrName>
                                        </p:attrNameLst>
                                      </p:cBhvr>
                                      <p:tavLst>
                                        <p:tav tm="0">
                                          <p:val>
                                            <p:strVal val="#ppt_x"/>
                                          </p:val>
                                        </p:tav>
                                        <p:tav tm="100000">
                                          <p:val>
                                            <p:strVal val="#ppt_x"/>
                                          </p:val>
                                        </p:tav>
                                      </p:tavLst>
                                    </p:anim>
                                    <p:anim calcmode="lin" valueType="num">
                                      <p:cBhvr additive="base">
                                        <p:cTn id="21" dur="250" fill="hold"/>
                                        <p:tgtEl>
                                          <p:spTgt spid="2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250" fill="hold"/>
                                        <p:tgtEl>
                                          <p:spTgt spid="22"/>
                                        </p:tgtEl>
                                        <p:attrNameLst>
                                          <p:attrName>ppt_x</p:attrName>
                                        </p:attrNameLst>
                                      </p:cBhvr>
                                      <p:tavLst>
                                        <p:tav tm="0">
                                          <p:val>
                                            <p:strVal val="#ppt_x"/>
                                          </p:val>
                                        </p:tav>
                                        <p:tav tm="100000">
                                          <p:val>
                                            <p:strVal val="#ppt_x"/>
                                          </p:val>
                                        </p:tav>
                                      </p:tavLst>
                                    </p:anim>
                                    <p:anim calcmode="lin" valueType="num">
                                      <p:cBhvr additive="base">
                                        <p:cTn id="26" dur="25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250" fill="hold"/>
                                        <p:tgtEl>
                                          <p:spTgt spid="23"/>
                                        </p:tgtEl>
                                        <p:attrNameLst>
                                          <p:attrName>ppt_x</p:attrName>
                                        </p:attrNameLst>
                                      </p:cBhvr>
                                      <p:tavLst>
                                        <p:tav tm="0">
                                          <p:val>
                                            <p:strVal val="#ppt_x"/>
                                          </p:val>
                                        </p:tav>
                                        <p:tav tm="100000">
                                          <p:val>
                                            <p:strVal val="#ppt_x"/>
                                          </p:val>
                                        </p:tav>
                                      </p:tavLst>
                                    </p:anim>
                                    <p:anim calcmode="lin" valueType="num">
                                      <p:cBhvr additive="base">
                                        <p:cTn id="31" dur="25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250" fill="hold"/>
                                        <p:tgtEl>
                                          <p:spTgt spid="30"/>
                                        </p:tgtEl>
                                        <p:attrNameLst>
                                          <p:attrName>ppt_x</p:attrName>
                                        </p:attrNameLst>
                                      </p:cBhvr>
                                      <p:tavLst>
                                        <p:tav tm="0">
                                          <p:val>
                                            <p:strVal val="#ppt_x"/>
                                          </p:val>
                                        </p:tav>
                                        <p:tav tm="100000">
                                          <p:val>
                                            <p:strVal val="#ppt_x"/>
                                          </p:val>
                                        </p:tav>
                                      </p:tavLst>
                                    </p:anim>
                                    <p:anim calcmode="lin" valueType="num">
                                      <p:cBhvr additive="base">
                                        <p:cTn id="35" dur="250" fill="hold"/>
                                        <p:tgtEl>
                                          <p:spTgt spid="30"/>
                                        </p:tgtEl>
                                        <p:attrNameLst>
                                          <p:attrName>ppt_y</p:attrName>
                                        </p:attrNameLst>
                                      </p:cBhvr>
                                      <p:tavLst>
                                        <p:tav tm="0">
                                          <p:val>
                                            <p:strVal val="0-#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250" fill="hold"/>
                                        <p:tgtEl>
                                          <p:spTgt spid="24"/>
                                        </p:tgtEl>
                                        <p:attrNameLst>
                                          <p:attrName>ppt_x</p:attrName>
                                        </p:attrNameLst>
                                      </p:cBhvr>
                                      <p:tavLst>
                                        <p:tav tm="0">
                                          <p:val>
                                            <p:strVal val="#ppt_x"/>
                                          </p:val>
                                        </p:tav>
                                        <p:tav tm="100000">
                                          <p:val>
                                            <p:strVal val="#ppt_x"/>
                                          </p:val>
                                        </p:tav>
                                      </p:tavLst>
                                    </p:anim>
                                    <p:anim calcmode="lin" valueType="num">
                                      <p:cBhvr additive="base">
                                        <p:cTn id="40" dur="25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250" fill="hold"/>
                                        <p:tgtEl>
                                          <p:spTgt spid="25"/>
                                        </p:tgtEl>
                                        <p:attrNameLst>
                                          <p:attrName>ppt_x</p:attrName>
                                        </p:attrNameLst>
                                      </p:cBhvr>
                                      <p:tavLst>
                                        <p:tav tm="0">
                                          <p:val>
                                            <p:strVal val="#ppt_x"/>
                                          </p:val>
                                        </p:tav>
                                        <p:tav tm="100000">
                                          <p:val>
                                            <p:strVal val="#ppt_x"/>
                                          </p:val>
                                        </p:tav>
                                      </p:tavLst>
                                    </p:anim>
                                    <p:anim calcmode="lin" valueType="num">
                                      <p:cBhvr additive="base">
                                        <p:cTn id="44" dur="25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3" grpId="0" bldLvl="0" animBg="1"/>
      <p:bldP spid="24" grpId="0" bldLvl="0" animBg="1"/>
      <p:bldP spid="25" grpId="0" bldLvl="0" animBg="1"/>
      <p:bldP spid="28" grpId="0" bldLvl="0" animBg="1"/>
      <p:bldP spid="29" grpId="0"/>
      <p:bldP spid="30"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3091659" y="1167944"/>
            <a:ext cx="5849620" cy="430530"/>
          </a:xfrm>
          <a:prstGeom prst="rect">
            <a:avLst/>
          </a:prstGeom>
          <a:noFill/>
        </p:spPr>
        <p:txBody>
          <a:bodyPr wrap="none" lIns="0" tIns="0" rIns="0" bIns="0" rtlCol="0">
            <a:spAutoFit/>
          </a:bodyPr>
          <a:lstStyle/>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案例背景：利通公司20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年3 月1 日组织大家给生活困难职工张晓华捐款，</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出纳员林宇在手工点钞时发现有些纸币疑似假币。</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3035935" y="2568575"/>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39745" y="1910080"/>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人民币的真伪识别</a:t>
            </a:r>
            <a:endParaRPr lang="zh-CN" altLang="en-US" sz="2000" b="1">
              <a:solidFill>
                <a:schemeClr val="accent4"/>
              </a:solidFill>
              <a:effectLst/>
            </a:endParaRPr>
          </a:p>
        </p:txBody>
      </p:sp>
      <p:sp>
        <p:nvSpPr>
          <p:cNvPr id="28" name="文本框 27"/>
          <p:cNvSpPr txBox="1"/>
          <p:nvPr/>
        </p:nvSpPr>
        <p:spPr>
          <a:xfrm>
            <a:off x="3529330" y="1600835"/>
            <a:ext cx="5478780" cy="3322955"/>
          </a:xfrm>
          <a:prstGeom prst="rect">
            <a:avLst/>
          </a:prstGeom>
          <a:noFill/>
        </p:spPr>
        <p:txBody>
          <a:bodyPr wrap="square" rtlCol="0" anchor="t">
            <a:spAutoFit/>
          </a:bodyPr>
          <a:p>
            <a:pPr>
              <a:lnSpc>
                <a:spcPct val="300000"/>
              </a:lnSpc>
            </a:pPr>
            <a:r>
              <a:rPr lang="zh-CN" altLang="en-US" sz="1400"/>
              <a:t>1. 一看。</a:t>
            </a:r>
            <a:endParaRPr lang="zh-CN" altLang="en-US" sz="1400"/>
          </a:p>
          <a:p>
            <a:pPr>
              <a:lnSpc>
                <a:spcPct val="300000"/>
              </a:lnSpc>
            </a:pPr>
            <a:r>
              <a:rPr lang="zh-CN" altLang="en-US" sz="1400"/>
              <a:t>2. 二摸。</a:t>
            </a:r>
            <a:endParaRPr lang="zh-CN" altLang="en-US" sz="1400"/>
          </a:p>
          <a:p>
            <a:pPr>
              <a:lnSpc>
                <a:spcPct val="300000"/>
              </a:lnSpc>
            </a:pPr>
            <a:r>
              <a:rPr lang="en-US" altLang="zh-CN" sz="1400"/>
              <a:t>3.</a:t>
            </a:r>
            <a:r>
              <a:rPr lang="zh-CN" altLang="en-US" sz="1400"/>
              <a:t>三听。</a:t>
            </a:r>
            <a:endParaRPr lang="zh-CN" altLang="en-US" sz="1400"/>
          </a:p>
          <a:p>
            <a:pPr>
              <a:lnSpc>
                <a:spcPct val="300000"/>
              </a:lnSpc>
            </a:pPr>
            <a:r>
              <a:rPr lang="en-US" altLang="zh-CN" sz="1400"/>
              <a:t>4.</a:t>
            </a:r>
            <a:r>
              <a:rPr lang="zh-CN" altLang="en-US" sz="1400"/>
              <a:t>四对比。</a:t>
            </a:r>
            <a:endParaRPr lang="zh-CN" altLang="en-US" sz="1400"/>
          </a:p>
          <a:p>
            <a:pPr>
              <a:lnSpc>
                <a:spcPct val="300000"/>
              </a:lnSpc>
            </a:pPr>
            <a:endParaRPr lang="zh-CN" altLang="en-US" sz="1400"/>
          </a:p>
        </p:txBody>
      </p:sp>
      <p:grpSp>
        <p:nvGrpSpPr>
          <p:cNvPr id="17" name="组合 16"/>
          <p:cNvGrpSpPr/>
          <p:nvPr/>
        </p:nvGrpSpPr>
        <p:grpSpPr>
          <a:xfrm>
            <a:off x="3061970" y="3192780"/>
            <a:ext cx="467360" cy="464820"/>
            <a:chOff x="8543" y="5129"/>
            <a:chExt cx="1438" cy="1436"/>
          </a:xfrm>
        </p:grpSpPr>
        <p:grpSp>
          <p:nvGrpSpPr>
            <p:cNvPr id="3" name="Group 16"/>
            <p:cNvGrpSpPr/>
            <p:nvPr/>
          </p:nvGrpSpPr>
          <p:grpSpPr>
            <a:xfrm>
              <a:off x="8543" y="5129"/>
              <a:ext cx="1439" cy="1437"/>
              <a:chOff x="6434437" y="4380470"/>
              <a:chExt cx="1218099" cy="1217066"/>
            </a:xfrm>
          </p:grpSpPr>
          <p:sp>
            <p:nvSpPr>
              <p:cNvPr id="18" name="Donut 17"/>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Block Arc 18"/>
              <p:cNvSpPr/>
              <p:nvPr/>
            </p:nvSpPr>
            <p:spPr>
              <a:xfrm rot="5400000" flipH="1">
                <a:off x="6434437" y="4380470"/>
                <a:ext cx="1216800" cy="1216800"/>
              </a:xfrm>
              <a:prstGeom prst="blockArc">
                <a:avLst>
                  <a:gd name="adj1" fmla="val 2204812"/>
                  <a:gd name="adj2" fmla="val 0"/>
                  <a:gd name="adj3" fmla="val 1261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AutoShape 4"/>
            <p:cNvSpPr/>
            <p:nvPr/>
          </p:nvSpPr>
          <p:spPr bwMode="auto">
            <a:xfrm>
              <a:off x="9030" y="5628"/>
              <a:ext cx="439" cy="4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3"/>
            </a:solidFill>
            <a:ln>
              <a:noFill/>
            </a:ln>
            <a:effectLst/>
          </p:spPr>
          <p:txBody>
            <a:bodyPr lIns="14287" tIns="14287" rIns="14287" bIns="14287" anchor="ctr"/>
            <a:p>
              <a:pPr algn="ctr" defTabSz="171450" hangingPunct="0">
                <a:lnSpc>
                  <a:spcPct val="150000"/>
                </a:lnSpc>
              </a:pPr>
              <a:endParaRPr lang="en-US" sz="11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3051810" y="3815715"/>
            <a:ext cx="477520" cy="480695"/>
            <a:chOff x="10358" y="5129"/>
            <a:chExt cx="1438" cy="1436"/>
          </a:xfrm>
        </p:grpSpPr>
        <p:grpSp>
          <p:nvGrpSpPr>
            <p:cNvPr id="8" name="Group 27"/>
            <p:cNvGrpSpPr/>
            <p:nvPr/>
          </p:nvGrpSpPr>
          <p:grpSpPr>
            <a:xfrm>
              <a:off x="10358" y="5129"/>
              <a:ext cx="1439" cy="1437"/>
              <a:chOff x="6434437" y="4380470"/>
              <a:chExt cx="1218099" cy="1217066"/>
            </a:xfrm>
          </p:grpSpPr>
          <p:sp>
            <p:nvSpPr>
              <p:cNvPr id="29" name="Donut 28"/>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Block Arc 29"/>
              <p:cNvSpPr/>
              <p:nvPr/>
            </p:nvSpPr>
            <p:spPr>
              <a:xfrm rot="5400000" flipH="1">
                <a:off x="6434437" y="4380470"/>
                <a:ext cx="1216800" cy="1216800"/>
              </a:xfrm>
              <a:prstGeom prst="blockArc">
                <a:avLst>
                  <a:gd name="adj1" fmla="val 11223223"/>
                  <a:gd name="adj2" fmla="val 0"/>
                  <a:gd name="adj3" fmla="val 1261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AutoShape 135"/>
            <p:cNvSpPr/>
            <p:nvPr/>
          </p:nvSpPr>
          <p:spPr bwMode="auto">
            <a:xfrm>
              <a:off x="10840" y="5692"/>
              <a:ext cx="454" cy="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accent4"/>
            </a:solidFill>
            <a:ln>
              <a:noFill/>
            </a:ln>
            <a:effectLst/>
          </p:spPr>
          <p:txBody>
            <a:bodyPr lIns="14287" tIns="14287" rIns="14287" bIns="14287" anchor="ctr"/>
            <a:p>
              <a:pPr algn="ctr" defTabSz="171450" hangingPunct="0">
                <a:lnSpc>
                  <a:spcPct val="150000"/>
                </a:lnSpc>
              </a:pPr>
              <a:endParaRPr lang="en-US" sz="11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4095750" y="3488055"/>
            <a:ext cx="486219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注意不同版本的人民币，应选择相应的鉴别方式</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4095750" y="1104900"/>
            <a:ext cx="473265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人工识别人民币真伪的工作流程</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4095750" y="2251710"/>
            <a:ext cx="4872990"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鉴别时一定要通过看、摸、听等不同方式进行多次鉴别，以保证不出现失误</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9"/>
          <p:cNvGrpSpPr/>
          <p:nvPr/>
        </p:nvGrpSpPr>
        <p:grpSpPr>
          <a:xfrm rot="10800000">
            <a:off x="3408680" y="3488055"/>
            <a:ext cx="110490" cy="433705"/>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5" name="Group 23"/>
          <p:cNvGrpSpPr/>
          <p:nvPr/>
        </p:nvGrpSpPr>
        <p:grpSpPr>
          <a:xfrm rot="10800000">
            <a:off x="3408680" y="2322830"/>
            <a:ext cx="110490" cy="433705"/>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3463925" y="1221740"/>
            <a:ext cx="110490" cy="433705"/>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1885950" y="1438275"/>
            <a:ext cx="1522095"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1885950" y="2051050"/>
            <a:ext cx="1522730" cy="48895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Elbow Connector 34"/>
          <p:cNvCxnSpPr/>
          <p:nvPr/>
        </p:nvCxnSpPr>
        <p:spPr>
          <a:xfrm>
            <a:off x="1885950" y="2756535"/>
            <a:ext cx="1522095" cy="895350"/>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3574415" y="1221740"/>
            <a:ext cx="327025" cy="35369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3519170" y="2322830"/>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Text Placeholder 3"/>
          <p:cNvSpPr txBox="1"/>
          <p:nvPr/>
        </p:nvSpPr>
        <p:spPr>
          <a:xfrm>
            <a:off x="3519170" y="3488055"/>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人民币的真伪识别</a:t>
            </a:r>
            <a:endParaRPr lang="zh-CN" altLang="en-US" sz="2000" b="1">
              <a:solidFill>
                <a:schemeClr val="accent4"/>
              </a:solidFill>
              <a:effectLst/>
            </a:endParaRPr>
          </a:p>
        </p:txBody>
      </p:sp>
      <p:sp>
        <p:nvSpPr>
          <p:cNvPr id="7" name="文本框 6"/>
          <p:cNvSpPr txBox="1"/>
          <p:nvPr/>
        </p:nvSpPr>
        <p:spPr>
          <a:xfrm>
            <a:off x="1840230" y="975360"/>
            <a:ext cx="1507490" cy="368300"/>
          </a:xfrm>
          <a:prstGeom prst="rect">
            <a:avLst/>
          </a:prstGeom>
          <a:noFill/>
        </p:spPr>
        <p:txBody>
          <a:bodyPr wrap="square" rtlCol="0">
            <a:spAutoFit/>
          </a:bodyPr>
          <a:p>
            <a:r>
              <a:rPr lang="zh-CN" altLang="en-US"/>
              <a:t>操作指导</a:t>
            </a:r>
            <a:endParaRPr lang="zh-CN" altLang="en-US"/>
          </a:p>
        </p:txBody>
      </p:sp>
      <p:pic>
        <p:nvPicPr>
          <p:cNvPr id="8" name="图片 7" descr="{]_)HG9RK8E{{36VVI2D78E"/>
          <p:cNvPicPr>
            <a:picLocks noChangeAspect="1"/>
          </p:cNvPicPr>
          <p:nvPr/>
        </p:nvPicPr>
        <p:blipFill>
          <a:blip r:embed="rId1"/>
          <a:stretch>
            <a:fillRect/>
          </a:stretch>
        </p:blipFill>
        <p:spPr>
          <a:xfrm>
            <a:off x="3846195" y="1438275"/>
            <a:ext cx="4162425" cy="704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1+#ppt_w/2"/>
                                          </p:val>
                                        </p:tav>
                                        <p:tav tm="100000">
                                          <p:val>
                                            <p:strVal val="#ppt_x"/>
                                          </p:val>
                                        </p:tav>
                                      </p:tavLst>
                                    </p:anim>
                                    <p:anim calcmode="lin" valueType="num">
                                      <p:cBhvr additive="base">
                                        <p:cTn id="16"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939050" y="1240296"/>
            <a:ext cx="3395485" cy="2614578"/>
            <a:chOff x="1479" y="1953"/>
            <a:chExt cx="6504" cy="5077"/>
          </a:xfrm>
        </p:grpSpPr>
        <p:sp>
          <p:nvSpPr>
            <p:cNvPr id="40" name="椭圆 39"/>
            <p:cNvSpPr/>
            <p:nvPr/>
          </p:nvSpPr>
          <p:spPr>
            <a:xfrm>
              <a:off x="2127" y="1953"/>
              <a:ext cx="4238" cy="4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325" y="2151"/>
              <a:ext cx="3842" cy="3842"/>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6430" y="2328"/>
              <a:ext cx="493" cy="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845" y="1979"/>
              <a:ext cx="388" cy="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flipH="1">
              <a:off x="1944" y="2447"/>
              <a:ext cx="654" cy="6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6624" y="3372"/>
              <a:ext cx="244" cy="2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11047877">
              <a:off x="2902" y="6531"/>
              <a:ext cx="195" cy="1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2713" y="5483"/>
              <a:ext cx="712" cy="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flipV="1">
              <a:off x="3641" y="6227"/>
              <a:ext cx="802" cy="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2208" y="5571"/>
              <a:ext cx="339" cy="3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flipH="1">
              <a:off x="3864" y="5796"/>
              <a:ext cx="356" cy="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flipH="1">
              <a:off x="5829" y="5388"/>
              <a:ext cx="274" cy="2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876" y="6044"/>
              <a:ext cx="296" cy="2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4"/>
            <p:cNvGrpSpPr/>
            <p:nvPr/>
          </p:nvGrpSpPr>
          <p:grpSpPr>
            <a:xfrm>
              <a:off x="5829" y="3686"/>
              <a:ext cx="2154" cy="1978"/>
              <a:chOff x="4531177" y="3368966"/>
              <a:chExt cx="1823898" cy="1674934"/>
            </a:xfrm>
            <a:solidFill>
              <a:schemeClr val="accent4"/>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531177" y="3904480"/>
                <a:ext cx="1823898" cy="605454"/>
              </a:xfrm>
              <a:prstGeom prst="rect">
                <a:avLst/>
              </a:prstGeom>
              <a:grpFill/>
            </p:spPr>
            <p:txBody>
              <a:bodyPr wrap="square">
                <a:spAutoFit/>
              </a:bodyPr>
              <a:lstStyle/>
              <a:p>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学习目标</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椭圆 58"/>
            <p:cNvSpPr/>
            <p:nvPr/>
          </p:nvSpPr>
          <p:spPr>
            <a:xfrm>
              <a:off x="1479" y="3652"/>
              <a:ext cx="1114" cy="11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文本框 59"/>
          <p:cNvSpPr txBox="1"/>
          <p:nvPr/>
        </p:nvSpPr>
        <p:spPr>
          <a:xfrm>
            <a:off x="4975860" y="1494155"/>
            <a:ext cx="1673860" cy="276860"/>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4944110" y="3102610"/>
            <a:ext cx="1673860" cy="276860"/>
          </a:xfrm>
          <a:prstGeom prst="rect">
            <a:avLst/>
          </a:prstGeom>
          <a:noFill/>
        </p:spPr>
        <p:txBody>
          <a:bodyPr wrap="square" lIns="0" tIns="0" rIns="0" bIns="0">
            <a:spAutoFit/>
          </a:bodyPr>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能力目标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911725" y="1830070"/>
            <a:ext cx="3980180" cy="1168400"/>
          </a:xfrm>
          <a:prstGeom prst="rect">
            <a:avLst/>
          </a:prstGeom>
          <a:solidFill>
            <a:schemeClr val="accent4">
              <a:lumMod val="60000"/>
              <a:lumOff val="40000"/>
            </a:schemeClr>
          </a:solidFill>
        </p:spPr>
        <p:txBody>
          <a:bodyPr wrap="square" rtlCol="0">
            <a:spAutoFit/>
          </a:bodyPr>
          <a:p>
            <a:r>
              <a:rPr lang="zh-CN" altLang="en-US" sz="1400"/>
              <a:t>熟悉出纳各项基本操作技能要点；</a:t>
            </a:r>
            <a:endParaRPr lang="zh-CN" altLang="en-US" sz="1400"/>
          </a:p>
          <a:p>
            <a:r>
              <a:rPr lang="zh-CN" altLang="en-US" sz="1400"/>
              <a:t>掌握出纳书写规范，熟练识别人民币真伪、原始凭证的真伪，熟练点钞技术，正确使用小键盘和珠算，熟悉印章、保险柜的使用和保管方法；</a:t>
            </a:r>
            <a:endParaRPr lang="zh-CN" altLang="en-US" sz="1400"/>
          </a:p>
          <a:p>
            <a:r>
              <a:rPr lang="zh-CN" altLang="en-US" sz="1400"/>
              <a:t>掌握出纳证、账业务处理、传递及保管。</a:t>
            </a:r>
            <a:endParaRPr lang="zh-CN" altLang="en-US" sz="1400"/>
          </a:p>
        </p:txBody>
      </p:sp>
      <p:sp>
        <p:nvSpPr>
          <p:cNvPr id="10" name="文本框 9"/>
          <p:cNvSpPr txBox="1"/>
          <p:nvPr/>
        </p:nvSpPr>
        <p:spPr>
          <a:xfrm>
            <a:off x="4944110" y="3441065"/>
            <a:ext cx="3916045" cy="521970"/>
          </a:xfrm>
          <a:prstGeom prst="rect">
            <a:avLst/>
          </a:prstGeom>
          <a:solidFill>
            <a:schemeClr val="accent4">
              <a:lumMod val="60000"/>
              <a:lumOff val="40000"/>
            </a:schemeClr>
          </a:solidFill>
        </p:spPr>
        <p:txBody>
          <a:bodyPr wrap="square" rtlCol="0">
            <a:spAutoFit/>
          </a:bodyPr>
          <a:p>
            <a:r>
              <a:rPr lang="zh-CN" altLang="en-US" sz="1400"/>
              <a:t>通过学习基本操作技能，熟练掌握技巧；通过学习证、账业务，熟练掌握并运用。</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Freeform 6"/>
          <p:cNvSpPr/>
          <p:nvPr/>
        </p:nvSpPr>
        <p:spPr bwMode="auto">
          <a:xfrm>
            <a:off x="1823473" y="1244238"/>
            <a:ext cx="2281911" cy="1355726"/>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chemeClr val="accent1"/>
          </a:solidFill>
          <a:ln>
            <a:noFill/>
          </a:ln>
        </p:spPr>
        <p:txBody>
          <a:bodyPr vert="horz" wrap="square" lIns="91430" tIns="45715" rIns="91430" bIns="45715" numCol="1" anchor="t" anchorCtr="0" compatLnSpc="1"/>
          <a:lstStyle/>
          <a:p>
            <a:endParaRPr lang="zh-CN" altLang="en-US" sz="1800"/>
          </a:p>
        </p:txBody>
      </p:sp>
      <p:sp>
        <p:nvSpPr>
          <p:cNvPr id="91" name="灯片编号占位符 90"/>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fld>
            <a:endParaRPr lang="zh-CN" altLang="en-US"/>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任务二  人民币的真伪识别</a:t>
            </a:r>
            <a:endParaRPr lang="zh-CN" altLang="en-US" sz="2000" b="1">
              <a:solidFill>
                <a:schemeClr val="accent4"/>
              </a:solidFill>
              <a:effectLst/>
            </a:endParaRPr>
          </a:p>
        </p:txBody>
      </p:sp>
      <p:grpSp>
        <p:nvGrpSpPr>
          <p:cNvPr id="96" name="组合 95"/>
          <p:cNvGrpSpPr/>
          <p:nvPr/>
        </p:nvGrpSpPr>
        <p:grpSpPr>
          <a:xfrm>
            <a:off x="1753235" y="1436960"/>
            <a:ext cx="4795520" cy="2894375"/>
            <a:chOff x="940" y="2263"/>
            <a:chExt cx="7552" cy="4558"/>
          </a:xfrm>
        </p:grpSpPr>
        <p:sp>
          <p:nvSpPr>
            <p:cNvPr id="6" name="AutoShape 4"/>
            <p:cNvSpPr>
              <a:spLocks noChangeAspect="1" noChangeArrowheads="1" noTextEdit="1"/>
            </p:cNvSpPr>
            <p:nvPr/>
          </p:nvSpPr>
          <p:spPr bwMode="auto">
            <a:xfrm>
              <a:off x="2407" y="2263"/>
              <a:ext cx="2942" cy="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endParaRPr lang="zh-CN" altLang="en-US" sz="1800"/>
            </a:p>
          </p:txBody>
        </p:sp>
        <p:cxnSp>
          <p:nvCxnSpPr>
            <p:cNvPr id="2" name="直接连接符 1"/>
            <p:cNvCxnSpPr>
              <a:stCxn id="16" idx="6"/>
              <a:endCxn id="19" idx="2"/>
            </p:cNvCxnSpPr>
            <p:nvPr/>
          </p:nvCxnSpPr>
          <p:spPr>
            <a:xfrm flipV="1">
              <a:off x="4598" y="3078"/>
              <a:ext cx="3068" cy="68"/>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a:stCxn id="33" idx="6"/>
              <a:endCxn id="37" idx="2"/>
            </p:cNvCxnSpPr>
            <p:nvPr/>
          </p:nvCxnSpPr>
          <p:spPr>
            <a:xfrm flipV="1">
              <a:off x="4598" y="4000"/>
              <a:ext cx="3068" cy="43"/>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44" idx="6"/>
              <a:endCxn id="48" idx="2"/>
            </p:cNvCxnSpPr>
            <p:nvPr/>
          </p:nvCxnSpPr>
          <p:spPr>
            <a:xfrm flipV="1">
              <a:off x="4598" y="4920"/>
              <a:ext cx="3068" cy="21"/>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75" idx="6"/>
              <a:endCxn id="79" idx="2"/>
            </p:cNvCxnSpPr>
            <p:nvPr/>
          </p:nvCxnSpPr>
          <p:spPr>
            <a:xfrm>
              <a:off x="4598" y="5838"/>
              <a:ext cx="3068" cy="2"/>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8" name="Freeform 7"/>
            <p:cNvSpPr/>
            <p:nvPr/>
          </p:nvSpPr>
          <p:spPr bwMode="auto">
            <a:xfrm>
              <a:off x="1054" y="2871"/>
              <a:ext cx="3594" cy="213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2"/>
            </a:solidFill>
            <a:ln>
              <a:noFill/>
            </a:ln>
          </p:spPr>
          <p:txBody>
            <a:bodyPr vert="horz" wrap="square" lIns="91430" tIns="45715" rIns="91430" bIns="45715" numCol="1" anchor="t" anchorCtr="0" compatLnSpc="1"/>
            <a:lstStyle/>
            <a:p>
              <a:endParaRPr lang="zh-CN" altLang="en-US" sz="1800"/>
            </a:p>
          </p:txBody>
        </p:sp>
        <p:sp>
          <p:nvSpPr>
            <p:cNvPr id="9" name="Freeform 8"/>
            <p:cNvSpPr/>
            <p:nvPr/>
          </p:nvSpPr>
          <p:spPr bwMode="auto">
            <a:xfrm>
              <a:off x="1054" y="3781"/>
              <a:ext cx="3594" cy="2133"/>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91430" tIns="45715" rIns="91430" bIns="45715" numCol="1" anchor="t" anchorCtr="0" compatLnSpc="1"/>
            <a:lstStyle/>
            <a:p>
              <a:endParaRPr lang="zh-CN" altLang="en-US" sz="1800"/>
            </a:p>
          </p:txBody>
        </p:sp>
        <p:sp>
          <p:nvSpPr>
            <p:cNvPr id="10" name="Freeform 9"/>
            <p:cNvSpPr/>
            <p:nvPr/>
          </p:nvSpPr>
          <p:spPr bwMode="auto">
            <a:xfrm>
              <a:off x="1054" y="4686"/>
              <a:ext cx="3594" cy="213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4"/>
            </a:solidFill>
            <a:ln>
              <a:noFill/>
            </a:ln>
          </p:spPr>
          <p:txBody>
            <a:bodyPr vert="horz" wrap="square" lIns="91430" tIns="45715" rIns="91430" bIns="45715" numCol="1" anchor="t" anchorCtr="0" compatLnSpc="1"/>
            <a:lstStyle/>
            <a:p>
              <a:endParaRPr lang="zh-CN" altLang="en-US" sz="1800"/>
            </a:p>
          </p:txBody>
        </p:sp>
        <p:grpSp>
          <p:nvGrpSpPr>
            <p:cNvPr id="100" name="组合 99"/>
            <p:cNvGrpSpPr/>
            <p:nvPr/>
          </p:nvGrpSpPr>
          <p:grpSpPr>
            <a:xfrm rot="0">
              <a:off x="940" y="2679"/>
              <a:ext cx="3658" cy="3514"/>
              <a:chOff x="1644" y="2611"/>
              <a:chExt cx="3658" cy="3514"/>
            </a:xfrm>
          </p:grpSpPr>
          <p:cxnSp>
            <p:nvCxnSpPr>
              <p:cNvPr id="11" name="直接连接符 10"/>
              <p:cNvCxnSpPr/>
              <p:nvPr/>
            </p:nvCxnSpPr>
            <p:spPr>
              <a:xfrm>
                <a:off x="1644" y="2611"/>
                <a:ext cx="0" cy="3515"/>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871" y="2671"/>
                <a:ext cx="1092" cy="388"/>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01</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871" y="3520"/>
                <a:ext cx="1092" cy="388"/>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02</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871" y="4424"/>
                <a:ext cx="1092" cy="388"/>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03</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885" y="5328"/>
                <a:ext cx="1092" cy="388"/>
              </a:xfrm>
              <a:prstGeom prst="rect">
                <a:avLst/>
              </a:prstGeom>
            </p:spPr>
            <p:txBody>
              <a:bodyPr wrap="square" lIns="91430" tIns="45715" rIns="91430" bIns="45715">
                <a:spAutoFit/>
              </a:bodyPr>
              <a:lstStyle/>
              <a:p>
                <a:pPr algn="just">
                  <a:lnSpc>
                    <a:spcPts val="1200"/>
                  </a:lnSpc>
                </a:pPr>
                <a:r>
                  <a:rPr lang="en-US" altLang="zh-CN" sz="2400" dirty="0">
                    <a:solidFill>
                      <a:schemeClr val="bg1"/>
                    </a:solidFill>
                    <a:latin typeface="微软雅黑" panose="020B0503020204020204" pitchFamily="34" charset="-122"/>
                    <a:ea typeface="微软雅黑" panose="020B0503020204020204" pitchFamily="34" charset="-122"/>
                  </a:rPr>
                  <a:t>04</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5136" y="2995"/>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33" name="椭圆 32"/>
              <p:cNvSpPr/>
              <p:nvPr/>
            </p:nvSpPr>
            <p:spPr>
              <a:xfrm>
                <a:off x="5136" y="3892"/>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44" name="椭圆 43"/>
              <p:cNvSpPr/>
              <p:nvPr/>
            </p:nvSpPr>
            <p:spPr>
              <a:xfrm>
                <a:off x="5136" y="4790"/>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sp>
            <p:nvSpPr>
              <p:cNvPr id="75" name="椭圆 74"/>
              <p:cNvSpPr/>
              <p:nvPr/>
            </p:nvSpPr>
            <p:spPr>
              <a:xfrm>
                <a:off x="5136" y="5687"/>
                <a:ext cx="166" cy="166"/>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grpSp>
        <p:grpSp>
          <p:nvGrpSpPr>
            <p:cNvPr id="95" name="组合 94"/>
            <p:cNvGrpSpPr/>
            <p:nvPr/>
          </p:nvGrpSpPr>
          <p:grpSpPr>
            <a:xfrm rot="0">
              <a:off x="7666" y="2679"/>
              <a:ext cx="826" cy="3558"/>
              <a:chOff x="7285" y="2642"/>
              <a:chExt cx="798" cy="3558"/>
            </a:xfrm>
          </p:grpSpPr>
          <p:grpSp>
            <p:nvGrpSpPr>
              <p:cNvPr id="17" name="组合 16"/>
              <p:cNvGrpSpPr/>
              <p:nvPr/>
            </p:nvGrpSpPr>
            <p:grpSpPr>
              <a:xfrm>
                <a:off x="7285" y="2642"/>
                <a:ext cx="799" cy="799"/>
                <a:chOff x="6016316" y="1528430"/>
                <a:chExt cx="560677" cy="560677"/>
              </a:xfrm>
              <a:solidFill>
                <a:schemeClr val="accent4"/>
              </a:solidFill>
            </p:grpSpPr>
            <p:grpSp>
              <p:nvGrpSpPr>
                <p:cNvPr id="18" name="组合 17"/>
                <p:cNvGrpSpPr/>
                <p:nvPr/>
              </p:nvGrpSpPr>
              <p:grpSpPr>
                <a:xfrm>
                  <a:off x="6084168" y="1657727"/>
                  <a:ext cx="371475" cy="302084"/>
                  <a:chOff x="5256405" y="2057401"/>
                  <a:chExt cx="1130300" cy="919163"/>
                </a:xfrm>
                <a:grpFill/>
              </p:grpSpPr>
              <p:sp>
                <p:nvSpPr>
                  <p:cNvPr id="20" name="Freeform 45"/>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1" name="Freeform 46"/>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2" name="Freeform 47"/>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3" name="Freeform 48"/>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4" name="Freeform 49"/>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5" name="Freeform 50"/>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6" name="Freeform 51"/>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7" name="Freeform 52"/>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8" name="Freeform 53"/>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29" name="Freeform 54"/>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30" name="Freeform 55"/>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31" name="Freeform 56"/>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nvGrpSpPr>
              <p:cNvPr id="35" name="组合 34"/>
              <p:cNvGrpSpPr/>
              <p:nvPr/>
            </p:nvGrpSpPr>
            <p:grpSpPr>
              <a:xfrm>
                <a:off x="7285" y="3565"/>
                <a:ext cx="796" cy="796"/>
                <a:chOff x="1718632" y="1996162"/>
                <a:chExt cx="560677" cy="560677"/>
              </a:xfrm>
              <a:solidFill>
                <a:schemeClr val="accent2"/>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39" name="Freeform 103"/>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40" name="Freeform 104"/>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41" name="Freeform 105"/>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42" name="Freeform 106"/>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43" name="Freeform 107"/>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nvGrpSpPr>
              <p:cNvPr id="46" name="组合 45"/>
              <p:cNvGrpSpPr/>
              <p:nvPr/>
            </p:nvGrpSpPr>
            <p:grpSpPr>
              <a:xfrm>
                <a:off x="7285" y="4485"/>
                <a:ext cx="796" cy="796"/>
                <a:chOff x="4197777" y="3610451"/>
                <a:chExt cx="560677" cy="560677"/>
              </a:xfrm>
              <a:solidFill>
                <a:schemeClr val="accent3"/>
              </a:solidFill>
            </p:grpSpPr>
            <p:grpSp>
              <p:nvGrpSpPr>
                <p:cNvPr id="47" name="组合 46"/>
                <p:cNvGrpSpPr/>
                <p:nvPr/>
              </p:nvGrpSpPr>
              <p:grpSpPr>
                <a:xfrm>
                  <a:off x="4324818" y="3742282"/>
                  <a:ext cx="305320" cy="261247"/>
                  <a:chOff x="1627188" y="2219325"/>
                  <a:chExt cx="758825" cy="649288"/>
                </a:xfrm>
                <a:grpFill/>
              </p:grpSpPr>
              <p:sp>
                <p:nvSpPr>
                  <p:cNvPr id="49" name="Freeform 72"/>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0" name="Freeform 73"/>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1" name="Freeform 74"/>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2" name="Freeform 75"/>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3" name="Freeform 76"/>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4" name="Freeform 77"/>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5" name="Freeform 78"/>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6" name="Freeform 79"/>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7" name="Freeform 80"/>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8" name="Freeform 81"/>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59" name="Freeform 82"/>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0" name="Freeform 83"/>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1" name="Freeform 84"/>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2" name="Freeform 85"/>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3" name="Freeform 86"/>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4" name="Freeform 87"/>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5" name="Freeform 88"/>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6" name="Freeform 89"/>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7" name="Freeform 90"/>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8" name="Freeform 91"/>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69" name="Freeform 92"/>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70" name="Freeform 93"/>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71" name="Freeform 94"/>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72" name="Freeform 95"/>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73" name="Freeform 96"/>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74" name="Freeform 97"/>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nvGrpSpPr>
              <p:cNvPr id="77" name="组合 76"/>
              <p:cNvGrpSpPr/>
              <p:nvPr/>
            </p:nvGrpSpPr>
            <p:grpSpPr>
              <a:xfrm>
                <a:off x="7285" y="5404"/>
                <a:ext cx="797" cy="797"/>
                <a:chOff x="1292477" y="2482145"/>
                <a:chExt cx="560677" cy="560677"/>
              </a:xfrm>
              <a:solidFill>
                <a:schemeClr val="accent4"/>
              </a:solidFill>
            </p:grpSpPr>
            <p:grpSp>
              <p:nvGrpSpPr>
                <p:cNvPr id="78" name="组合 77"/>
                <p:cNvGrpSpPr/>
                <p:nvPr/>
              </p:nvGrpSpPr>
              <p:grpSpPr>
                <a:xfrm>
                  <a:off x="1443224" y="2627821"/>
                  <a:ext cx="242888" cy="265780"/>
                  <a:chOff x="247650" y="1957388"/>
                  <a:chExt cx="993776" cy="1087438"/>
                </a:xfrm>
                <a:grpFill/>
              </p:grpSpPr>
              <p:sp>
                <p:nvSpPr>
                  <p:cNvPr id="80" name="Freeform 112"/>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1" name="Freeform 113"/>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p>
                    <a:endParaRPr lang="zh-CN" altLang="en-US" sz="1800"/>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p>
                    <a:endParaRPr lang="zh-CN" altLang="en-US" sz="1800"/>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p>
                    <a:endParaRPr lang="zh-CN" altLang="en-US" sz="1800"/>
                  </a:p>
                </p:txBody>
              </p:sp>
              <p:sp>
                <p:nvSpPr>
                  <p:cNvPr id="88" name="Freeform 120"/>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89" name="Freeform 121"/>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sp>
                <p:nvSpPr>
                  <p:cNvPr id="90" name="Freeform 122"/>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sp>
          <p:nvSpPr>
            <p:cNvPr id="94" name="文本框 93"/>
            <p:cNvSpPr txBox="1"/>
            <p:nvPr/>
          </p:nvSpPr>
          <p:spPr>
            <a:xfrm>
              <a:off x="4645" y="3517"/>
              <a:ext cx="1688" cy="483"/>
            </a:xfrm>
            <a:prstGeom prst="rect">
              <a:avLst/>
            </a:prstGeom>
            <a:noFill/>
          </p:spPr>
          <p:txBody>
            <a:bodyPr wrap="none" rtlCol="0" anchor="t">
              <a:spAutoFit/>
            </a:bodyPr>
            <a:p>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放大镜识别</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97" name="文本框 96"/>
            <p:cNvSpPr txBox="1"/>
            <p:nvPr/>
          </p:nvSpPr>
          <p:spPr>
            <a:xfrm>
              <a:off x="4645" y="2689"/>
              <a:ext cx="1688" cy="483"/>
            </a:xfrm>
            <a:prstGeom prst="rect">
              <a:avLst/>
            </a:prstGeom>
            <a:noFill/>
          </p:spPr>
          <p:txBody>
            <a:bodyPr wrap="none" rtlCol="0">
              <a:spAutoFit/>
            </a:bodyPr>
            <a:p>
              <a:pPr algn="l"/>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验钞机识别</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98" name="文本框 97"/>
            <p:cNvSpPr txBox="1"/>
            <p:nvPr/>
          </p:nvSpPr>
          <p:spPr>
            <a:xfrm>
              <a:off x="4645" y="4499"/>
              <a:ext cx="1688" cy="483"/>
            </a:xfrm>
            <a:prstGeom prst="rect">
              <a:avLst/>
            </a:prstGeom>
            <a:noFill/>
          </p:spPr>
          <p:txBody>
            <a:bodyPr wrap="none" rtlCol="0" anchor="t">
              <a:spAutoFit/>
            </a:bodyPr>
            <a:p>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紫光灯识别</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99" name="文本框 98"/>
            <p:cNvSpPr txBox="1"/>
            <p:nvPr/>
          </p:nvSpPr>
          <p:spPr>
            <a:xfrm>
              <a:off x="4648" y="5301"/>
              <a:ext cx="2248" cy="483"/>
            </a:xfrm>
            <a:prstGeom prst="rect">
              <a:avLst/>
            </a:prstGeom>
            <a:noFill/>
          </p:spPr>
          <p:txBody>
            <a:bodyPr wrap="none" rtlCol="0" anchor="t">
              <a:spAutoFit/>
            </a:bodyPr>
            <a:p>
              <a:r>
                <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rPr>
                <a:t>磁性检测仪识别</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grpSp>
      <p:sp>
        <p:nvSpPr>
          <p:cNvPr id="102" name="文本框 101"/>
          <p:cNvSpPr txBox="1"/>
          <p:nvPr/>
        </p:nvSpPr>
        <p:spPr>
          <a:xfrm>
            <a:off x="560705" y="823595"/>
            <a:ext cx="2711450" cy="368300"/>
          </a:xfrm>
          <a:prstGeom prst="rect">
            <a:avLst/>
          </a:prstGeom>
          <a:noFill/>
        </p:spPr>
        <p:txBody>
          <a:bodyPr wrap="none" rtlCol="0" anchor="t">
            <a:spAutoFit/>
          </a:bodyPr>
          <a:p>
            <a:r>
              <a:rPr lang="zh-CN" altLang="en-US" b="1">
                <a:sym typeface="+mn-ea"/>
              </a:rPr>
              <a:t>二、仪器识别人民币真伪</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5" name="Freeform 14"/>
          <p:cNvSpPr/>
          <p:nvPr/>
        </p:nvSpPr>
        <p:spPr bwMode="auto">
          <a:xfrm rot="-8100000">
            <a:off x="2708611" y="1805886"/>
            <a:ext cx="964902" cy="1514271"/>
          </a:xfrm>
          <a:custGeom>
            <a:avLst/>
            <a:gdLst>
              <a:gd name="T0" fmla="*/ 1645886669 w 486"/>
              <a:gd name="T1" fmla="*/ 0 h 799"/>
              <a:gd name="T2" fmla="*/ 1891016491 w 486"/>
              <a:gd name="T3" fmla="*/ 4780389 h 799"/>
              <a:gd name="T4" fmla="*/ 2147483647 w 486"/>
              <a:gd name="T5" fmla="*/ 33465247 h 799"/>
              <a:gd name="T6" fmla="*/ 2147483647 w 486"/>
              <a:gd name="T7" fmla="*/ 90832451 h 799"/>
              <a:gd name="T8" fmla="*/ 2147483647 w 486"/>
              <a:gd name="T9" fmla="*/ 143421763 h 799"/>
              <a:gd name="T10" fmla="*/ 2141151335 w 486"/>
              <a:gd name="T11" fmla="*/ 90832451 h 799"/>
              <a:gd name="T12" fmla="*/ 1881011731 w 486"/>
              <a:gd name="T13" fmla="*/ 62150107 h 799"/>
              <a:gd name="T14" fmla="*/ 1645886669 w 486"/>
              <a:gd name="T15" fmla="*/ 57367194 h 799"/>
              <a:gd name="T16" fmla="*/ 1390749444 w 486"/>
              <a:gd name="T17" fmla="*/ 71710881 h 799"/>
              <a:gd name="T18" fmla="*/ 1155621409 w 486"/>
              <a:gd name="T19" fmla="*/ 105176138 h 799"/>
              <a:gd name="T20" fmla="*/ 955513005 w 486"/>
              <a:gd name="T21" fmla="*/ 172104127 h 799"/>
              <a:gd name="T22" fmla="*/ 765412003 w 486"/>
              <a:gd name="T23" fmla="*/ 253375764 h 799"/>
              <a:gd name="T24" fmla="*/ 610327494 w 486"/>
              <a:gd name="T25" fmla="*/ 353771554 h 799"/>
              <a:gd name="T26" fmla="*/ 470252933 w 486"/>
              <a:gd name="T27" fmla="*/ 482849590 h 799"/>
              <a:gd name="T28" fmla="*/ 360192650 w 486"/>
              <a:gd name="T29" fmla="*/ 616708013 h 799"/>
              <a:gd name="T30" fmla="*/ 260139687 w 486"/>
              <a:gd name="T31" fmla="*/ 774471057 h 799"/>
              <a:gd name="T32" fmla="*/ 190101085 w 486"/>
              <a:gd name="T33" fmla="*/ 946577630 h 799"/>
              <a:gd name="T34" fmla="*/ 135072223 w 486"/>
              <a:gd name="T35" fmla="*/ 1123462066 h 799"/>
              <a:gd name="T36" fmla="*/ 90048162 w 486"/>
              <a:gd name="T37" fmla="*/ 1314690189 h 799"/>
              <a:gd name="T38" fmla="*/ 70038623 w 486"/>
              <a:gd name="T39" fmla="*/ 1515479402 h 799"/>
              <a:gd name="T40" fmla="*/ 60031221 w 486"/>
              <a:gd name="T41" fmla="*/ 1725829075 h 799"/>
              <a:gd name="T42" fmla="*/ 85045762 w 486"/>
              <a:gd name="T43" fmla="*/ 2074820083 h 799"/>
              <a:gd name="T44" fmla="*/ 135072223 w 486"/>
              <a:gd name="T45" fmla="*/ 2147483647 h 799"/>
              <a:gd name="T46" fmla="*/ 225120386 w 486"/>
              <a:gd name="T47" fmla="*/ 2147483647 h 799"/>
              <a:gd name="T48" fmla="*/ 335180668 w 486"/>
              <a:gd name="T49" fmla="*/ 2147483647 h 799"/>
              <a:gd name="T50" fmla="*/ 475255313 w 486"/>
              <a:gd name="T51" fmla="*/ 2147483647 h 799"/>
              <a:gd name="T52" fmla="*/ 635342036 w 486"/>
              <a:gd name="T53" fmla="*/ 2147483647 h 799"/>
              <a:gd name="T54" fmla="*/ 635342036 w 486"/>
              <a:gd name="T55" fmla="*/ 2147483647 h 799"/>
              <a:gd name="T56" fmla="*/ 575308193 w 486"/>
              <a:gd name="T57" fmla="*/ 2147483647 h 799"/>
              <a:gd name="T58" fmla="*/ 420226492 w 486"/>
              <a:gd name="T59" fmla="*/ 2147483647 h 799"/>
              <a:gd name="T60" fmla="*/ 275146826 w 486"/>
              <a:gd name="T61" fmla="*/ 2147483647 h 799"/>
              <a:gd name="T62" fmla="*/ 165089144 w 486"/>
              <a:gd name="T63" fmla="*/ 2147483647 h 799"/>
              <a:gd name="T64" fmla="*/ 75041002 w 486"/>
              <a:gd name="T65" fmla="*/ 2147483647 h 799"/>
              <a:gd name="T66" fmla="*/ 25014552 w 486"/>
              <a:gd name="T67" fmla="*/ 2084380858 h 799"/>
              <a:gd name="T68" fmla="*/ 0 w 486"/>
              <a:gd name="T69" fmla="*/ 1725829075 h 799"/>
              <a:gd name="T70" fmla="*/ 10004762 w 486"/>
              <a:gd name="T71" fmla="*/ 1491574940 h 799"/>
              <a:gd name="T72" fmla="*/ 40021691 w 486"/>
              <a:gd name="T73" fmla="*/ 1271664177 h 799"/>
              <a:gd name="T74" fmla="*/ 85045762 w 486"/>
              <a:gd name="T75" fmla="*/ 1061311979 h 799"/>
              <a:gd name="T76" fmla="*/ 160086765 w 486"/>
              <a:gd name="T77" fmla="*/ 860523081 h 799"/>
              <a:gd name="T78" fmla="*/ 245132547 w 486"/>
              <a:gd name="T79" fmla="*/ 683638646 h 799"/>
              <a:gd name="T80" fmla="*/ 365197672 w 486"/>
              <a:gd name="T81" fmla="*/ 511534440 h 799"/>
              <a:gd name="T82" fmla="*/ 485260072 w 486"/>
              <a:gd name="T83" fmla="*/ 382456404 h 799"/>
              <a:gd name="T84" fmla="*/ 625337276 w 486"/>
              <a:gd name="T85" fmla="*/ 267719451 h 799"/>
              <a:gd name="T86" fmla="*/ 790426544 w 486"/>
              <a:gd name="T87" fmla="*/ 176884514 h 799"/>
              <a:gd name="T88" fmla="*/ 970522787 w 486"/>
              <a:gd name="T89" fmla="*/ 100393226 h 799"/>
              <a:gd name="T90" fmla="*/ 1175633571 w 486"/>
              <a:gd name="T91" fmla="*/ 43026032 h 799"/>
              <a:gd name="T92" fmla="*/ 1400754204 w 486"/>
              <a:gd name="T93" fmla="*/ 4780389 h 799"/>
              <a:gd name="T94" fmla="*/ 1645886669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6" name="Freeform 6"/>
          <p:cNvSpPr/>
          <p:nvPr/>
        </p:nvSpPr>
        <p:spPr bwMode="auto">
          <a:xfrm>
            <a:off x="-12081" y="1566379"/>
            <a:ext cx="9279273" cy="2583653"/>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7" name="Freeform 13"/>
          <p:cNvSpPr/>
          <p:nvPr/>
        </p:nvSpPr>
        <p:spPr bwMode="auto">
          <a:xfrm rot="300000">
            <a:off x="5176082" y="3069380"/>
            <a:ext cx="1344431" cy="361838"/>
          </a:xfrm>
          <a:custGeom>
            <a:avLst/>
            <a:gdLst>
              <a:gd name="T0" fmla="*/ 1200321966 w 962"/>
              <a:gd name="T1" fmla="*/ 0 h 183"/>
              <a:gd name="T2" fmla="*/ 1382583721 w 962"/>
              <a:gd name="T3" fmla="*/ 15025672 h 183"/>
              <a:gd name="T4" fmla="*/ 1564845476 w 962"/>
              <a:gd name="T5" fmla="*/ 60105334 h 183"/>
              <a:gd name="T6" fmla="*/ 1749709959 w 962"/>
              <a:gd name="T7" fmla="*/ 140247537 h 183"/>
              <a:gd name="T8" fmla="*/ 1939783623 w 962"/>
              <a:gd name="T9" fmla="*/ 260460852 h 183"/>
              <a:gd name="T10" fmla="*/ 2129855891 w 962"/>
              <a:gd name="T11" fmla="*/ 415736743 h 183"/>
              <a:gd name="T12" fmla="*/ 2147483647 w 962"/>
              <a:gd name="T13" fmla="*/ 621100754 h 183"/>
              <a:gd name="T14" fmla="*/ 2147483647 w 962"/>
              <a:gd name="T15" fmla="*/ 866536022 h 183"/>
              <a:gd name="T16" fmla="*/ 2147483647 w 962"/>
              <a:gd name="T17" fmla="*/ 916624224 h 183"/>
              <a:gd name="T18" fmla="*/ 2147483647 w 962"/>
              <a:gd name="T19" fmla="*/ 671188957 h 183"/>
              <a:gd name="T20" fmla="*/ 2114233934 w 962"/>
              <a:gd name="T21" fmla="*/ 475842057 h 183"/>
              <a:gd name="T22" fmla="*/ 1926764394 w 962"/>
              <a:gd name="T23" fmla="*/ 320568811 h 183"/>
              <a:gd name="T24" fmla="*/ 1741899912 w 962"/>
              <a:gd name="T25" fmla="*/ 200355538 h 183"/>
              <a:gd name="T26" fmla="*/ 1559638157 w 962"/>
              <a:gd name="T27" fmla="*/ 120213315 h 183"/>
              <a:gd name="T28" fmla="*/ 1377376402 w 962"/>
              <a:gd name="T29" fmla="*/ 75133647 h 183"/>
              <a:gd name="T30" fmla="*/ 1200321966 w 962"/>
              <a:gd name="T31" fmla="*/ 60105334 h 183"/>
              <a:gd name="T32" fmla="*/ 1007645573 w 962"/>
              <a:gd name="T33" fmla="*/ 75133647 h 183"/>
              <a:gd name="T34" fmla="*/ 817573539 w 962"/>
              <a:gd name="T35" fmla="*/ 125221870 h 183"/>
              <a:gd name="T36" fmla="*/ 640519103 w 962"/>
              <a:gd name="T37" fmla="*/ 210372649 h 183"/>
              <a:gd name="T38" fmla="*/ 468671869 w 962"/>
              <a:gd name="T39" fmla="*/ 320568811 h 183"/>
              <a:gd name="T40" fmla="*/ 307241254 w 962"/>
              <a:gd name="T41" fmla="*/ 455807834 h 183"/>
              <a:gd name="T42" fmla="*/ 156223355 w 962"/>
              <a:gd name="T43" fmla="*/ 606075087 h 183"/>
              <a:gd name="T44" fmla="*/ 20829283 w 962"/>
              <a:gd name="T45" fmla="*/ 776376728 h 183"/>
              <a:gd name="T46" fmla="*/ 20829283 w 962"/>
              <a:gd name="T47" fmla="*/ 776376728 h 183"/>
              <a:gd name="T48" fmla="*/ 0 w 962"/>
              <a:gd name="T49" fmla="*/ 721277324 h 183"/>
              <a:gd name="T50" fmla="*/ 140601398 w 962"/>
              <a:gd name="T51" fmla="*/ 550975683 h 183"/>
              <a:gd name="T52" fmla="*/ 291619297 w 962"/>
              <a:gd name="T53" fmla="*/ 395702521 h 183"/>
              <a:gd name="T54" fmla="*/ 458257231 w 962"/>
              <a:gd name="T55" fmla="*/ 260460852 h 183"/>
              <a:gd name="T56" fmla="*/ 632707193 w 962"/>
              <a:gd name="T57" fmla="*/ 150267294 h 183"/>
              <a:gd name="T58" fmla="*/ 812366220 w 962"/>
              <a:gd name="T59" fmla="*/ 70125092 h 183"/>
              <a:gd name="T60" fmla="*/ 1002438254 w 962"/>
              <a:gd name="T61" fmla="*/ 15025672 h 183"/>
              <a:gd name="T62" fmla="*/ 1200321966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58" name="Rectangle 26"/>
          <p:cNvSpPr/>
          <p:nvPr/>
        </p:nvSpPr>
        <p:spPr bwMode="auto">
          <a:xfrm>
            <a:off x="868680" y="2406015"/>
            <a:ext cx="915035" cy="33210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整理票币</a:t>
            </a:r>
            <a:endParaRPr lang="zh-CN" altLang="en-US" sz="1400" dirty="0">
              <a:solidFill>
                <a:schemeClr val="tx1">
                  <a:lumMod val="65000"/>
                  <a:lumOff val="35000"/>
                </a:schemeClr>
              </a:solidFill>
              <a:ea typeface="微软雅黑" panose="020B0503020204020204" pitchFamily="34" charset="-122"/>
            </a:endParaRPr>
          </a:p>
        </p:txBody>
      </p:sp>
      <p:sp>
        <p:nvSpPr>
          <p:cNvPr id="70669" name="Freeform 13"/>
          <p:cNvSpPr/>
          <p:nvPr/>
        </p:nvSpPr>
        <p:spPr bwMode="auto">
          <a:xfrm rot="5190655">
            <a:off x="5242139" y="2143876"/>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62" name="Rectangle 26"/>
          <p:cNvSpPr/>
          <p:nvPr/>
        </p:nvSpPr>
        <p:spPr bwMode="auto">
          <a:xfrm>
            <a:off x="3393440" y="1449705"/>
            <a:ext cx="995680" cy="286385"/>
          </a:xfrm>
          <a:prstGeom prst="rect">
            <a:avLst/>
          </a:prstGeom>
          <a:noFill/>
          <a:ln w="9525">
            <a:noFill/>
            <a:miter lim="800000"/>
          </a:ln>
        </p:spPr>
        <p:txBody>
          <a:bodyPr lIns="0" tIns="0" rIns="0" bIns="0"/>
          <a:lstStyle/>
          <a:p>
            <a:pPr defTabSz="930275">
              <a:lnSpc>
                <a:spcPct val="114000"/>
              </a:lnSpc>
              <a:defRPr/>
            </a:pPr>
            <a:r>
              <a:rPr lang="zh-CN" altLang="en-US" sz="1200" dirty="0">
                <a:solidFill>
                  <a:schemeClr val="tx1">
                    <a:lumMod val="65000"/>
                    <a:lumOff val="35000"/>
                  </a:schemeClr>
                </a:solidFill>
                <a:ea typeface="微软雅黑" panose="020B0503020204020204" pitchFamily="34" charset="-122"/>
              </a:rPr>
              <a:t>坐姿端正</a:t>
            </a:r>
            <a:endParaRPr lang="zh-CN" altLang="en-US" sz="1200" dirty="0">
              <a:solidFill>
                <a:schemeClr val="tx1">
                  <a:lumMod val="65000"/>
                  <a:lumOff val="35000"/>
                </a:schemeClr>
              </a:solidFill>
              <a:ea typeface="微软雅黑" panose="020B0503020204020204" pitchFamily="34" charset="-122"/>
            </a:endParaRPr>
          </a:p>
        </p:txBody>
      </p:sp>
      <p:sp>
        <p:nvSpPr>
          <p:cNvPr id="151568" name="Rectangle 26"/>
          <p:cNvSpPr/>
          <p:nvPr/>
        </p:nvSpPr>
        <p:spPr bwMode="auto">
          <a:xfrm>
            <a:off x="1894840" y="4715510"/>
            <a:ext cx="1759585" cy="35877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操作定型，用品定位</a:t>
            </a:r>
            <a:endParaRPr lang="zh-CN" altLang="en-US" sz="1400" dirty="0">
              <a:solidFill>
                <a:schemeClr val="tx1">
                  <a:lumMod val="65000"/>
                  <a:lumOff val="35000"/>
                </a:schemeClr>
              </a:solidFill>
              <a:ea typeface="微软雅黑" panose="020B0503020204020204" pitchFamily="34" charset="-122"/>
            </a:endParaRPr>
          </a:p>
        </p:txBody>
      </p:sp>
      <p:sp>
        <p:nvSpPr>
          <p:cNvPr id="151574" name="Rectangle 26"/>
          <p:cNvSpPr/>
          <p:nvPr/>
        </p:nvSpPr>
        <p:spPr bwMode="auto">
          <a:xfrm>
            <a:off x="6703695" y="2118995"/>
            <a:ext cx="866775" cy="287020"/>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盖章清晰</a:t>
            </a:r>
            <a:endParaRPr lang="zh-CN" altLang="en-US" sz="1400" dirty="0">
              <a:solidFill>
                <a:schemeClr val="tx1">
                  <a:lumMod val="65000"/>
                  <a:lumOff val="35000"/>
                </a:schemeClr>
              </a:solidFill>
              <a:ea typeface="微软雅黑" panose="020B0503020204020204" pitchFamily="34" charset="-122"/>
            </a:endParaRPr>
          </a:p>
        </p:txBody>
      </p:sp>
      <p:sp>
        <p:nvSpPr>
          <p:cNvPr id="70695" name="Freeform 7"/>
          <p:cNvSpPr/>
          <p:nvPr/>
        </p:nvSpPr>
        <p:spPr bwMode="auto">
          <a:xfrm>
            <a:off x="1094258" y="1852042"/>
            <a:ext cx="463488" cy="490386"/>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3" name="Freeform 8"/>
          <p:cNvSpPr/>
          <p:nvPr/>
        </p:nvSpPr>
        <p:spPr bwMode="auto">
          <a:xfrm>
            <a:off x="3654550" y="1839345"/>
            <a:ext cx="465075" cy="487212"/>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89" name="Freeform 9"/>
          <p:cNvSpPr/>
          <p:nvPr/>
        </p:nvSpPr>
        <p:spPr bwMode="auto">
          <a:xfrm>
            <a:off x="4527520" y="3335941"/>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68633" name="TextBox 45"/>
          <p:cNvSpPr txBox="1">
            <a:spLocks noChangeArrowheads="1"/>
          </p:cNvSpPr>
          <p:nvPr/>
        </p:nvSpPr>
        <p:spPr bwMode="auto">
          <a:xfrm>
            <a:off x="1183146" y="1937741"/>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1</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2" name="TextBox 45"/>
          <p:cNvSpPr txBox="1">
            <a:spLocks noChangeArrowheads="1"/>
          </p:cNvSpPr>
          <p:nvPr/>
        </p:nvSpPr>
        <p:spPr bwMode="auto">
          <a:xfrm>
            <a:off x="3762485" y="1950437"/>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2</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3" name="TextBox 45"/>
          <p:cNvSpPr txBox="1">
            <a:spLocks noChangeArrowheads="1"/>
          </p:cNvSpPr>
          <p:nvPr/>
        </p:nvSpPr>
        <p:spPr bwMode="auto">
          <a:xfrm>
            <a:off x="4527550" y="3431540"/>
            <a:ext cx="393700" cy="297815"/>
          </a:xfrm>
          <a:prstGeom prst="rect">
            <a:avLst/>
          </a:prstGeom>
          <a:noFill/>
          <a:ln w="9525">
            <a:noFill/>
            <a:miter lim="800000"/>
          </a:ln>
        </p:spPr>
        <p:txBody>
          <a:bodyPr wrap="squar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4</a:t>
            </a:r>
            <a:endParaRPr lang="en-US" altLang="zh-CN" sz="110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330950" y="3335655"/>
            <a:ext cx="891540" cy="779780"/>
            <a:chOff x="10420" y="4441"/>
            <a:chExt cx="1404" cy="1228"/>
          </a:xfrm>
        </p:grpSpPr>
        <p:sp>
          <p:nvSpPr>
            <p:cNvPr id="151571" name="Rectangle 26"/>
            <p:cNvSpPr/>
            <p:nvPr/>
          </p:nvSpPr>
          <p:spPr bwMode="auto">
            <a:xfrm>
              <a:off x="10420" y="5253"/>
              <a:ext cx="1405" cy="417"/>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钞票墩齐</a:t>
              </a:r>
              <a:endParaRPr lang="zh-CN" altLang="en-US" sz="1400" dirty="0">
                <a:solidFill>
                  <a:schemeClr val="tx1">
                    <a:lumMod val="65000"/>
                    <a:lumOff val="35000"/>
                  </a:schemeClr>
                </a:solidFill>
                <a:ea typeface="微软雅黑" panose="020B0503020204020204" pitchFamily="34" charset="-122"/>
              </a:endParaRPr>
            </a:p>
          </p:txBody>
        </p:sp>
        <p:sp>
          <p:nvSpPr>
            <p:cNvPr id="70697" name="Freeform 11"/>
            <p:cNvSpPr/>
            <p:nvPr/>
          </p:nvSpPr>
          <p:spPr bwMode="auto">
            <a:xfrm>
              <a:off x="10420" y="4441"/>
              <a:ext cx="737" cy="772"/>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4" name="TextBox 45"/>
            <p:cNvSpPr txBox="1">
              <a:spLocks noChangeArrowheads="1"/>
            </p:cNvSpPr>
            <p:nvPr/>
          </p:nvSpPr>
          <p:spPr bwMode="auto">
            <a:xfrm>
              <a:off x="10608" y="4604"/>
              <a:ext cx="399" cy="469"/>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5</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271770" y="965200"/>
            <a:ext cx="812800" cy="886460"/>
            <a:chOff x="9795" y="905"/>
            <a:chExt cx="1280" cy="1396"/>
          </a:xfrm>
        </p:grpSpPr>
        <p:sp>
          <p:nvSpPr>
            <p:cNvPr id="151565" name="Rectangle 26"/>
            <p:cNvSpPr/>
            <p:nvPr/>
          </p:nvSpPr>
          <p:spPr bwMode="auto">
            <a:xfrm>
              <a:off x="9795" y="905"/>
              <a:ext cx="1280" cy="504"/>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扎把捆紧</a:t>
              </a:r>
              <a:endParaRPr lang="zh-CN" altLang="en-US" sz="1050" dirty="0">
                <a:solidFill>
                  <a:schemeClr val="tx1">
                    <a:lumMod val="65000"/>
                    <a:lumOff val="35000"/>
                  </a:schemeClr>
                </a:solidFill>
                <a:ea typeface="微软雅黑" panose="020B0503020204020204" pitchFamily="34" charset="-122"/>
              </a:endParaRPr>
            </a:p>
            <a:p>
              <a:pPr defTabSz="930275">
                <a:lnSpc>
                  <a:spcPct val="114000"/>
                </a:lnSpc>
                <a:defRPr/>
              </a:pPr>
              <a:endParaRPr lang="en-US" sz="1100" b="1" dirty="0">
                <a:solidFill>
                  <a:srgbClr val="4D4D4D"/>
                </a:solidFill>
                <a:latin typeface="微软雅黑" panose="020B0503020204020204" pitchFamily="34" charset="-122"/>
                <a:ea typeface="微软雅黑" panose="020B0503020204020204" pitchFamily="34" charset="-122"/>
                <a:cs typeface="Lato Light"/>
                <a:sym typeface="Lato Light"/>
              </a:endParaRPr>
            </a:p>
          </p:txBody>
        </p:sp>
        <p:sp>
          <p:nvSpPr>
            <p:cNvPr id="70691" name="Freeform 10"/>
            <p:cNvSpPr/>
            <p:nvPr/>
          </p:nvSpPr>
          <p:spPr bwMode="auto">
            <a:xfrm>
              <a:off x="10067" y="1535"/>
              <a:ext cx="737" cy="767"/>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5" name="TextBox 45"/>
            <p:cNvSpPr txBox="1">
              <a:spLocks noChangeArrowheads="1"/>
            </p:cNvSpPr>
            <p:nvPr/>
          </p:nvSpPr>
          <p:spPr bwMode="auto">
            <a:xfrm>
              <a:off x="10268" y="1709"/>
              <a:ext cx="399" cy="469"/>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6</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6833870" y="1566545"/>
            <a:ext cx="466090" cy="488950"/>
            <a:chOff x="12004" y="2124"/>
            <a:chExt cx="734" cy="770"/>
          </a:xfrm>
        </p:grpSpPr>
        <p:sp>
          <p:nvSpPr>
            <p:cNvPr id="70687" name="Freeform 12"/>
            <p:cNvSpPr/>
            <p:nvPr/>
          </p:nvSpPr>
          <p:spPr bwMode="auto">
            <a:xfrm>
              <a:off x="12004" y="2124"/>
              <a:ext cx="735" cy="770"/>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6" name="TextBox 45"/>
            <p:cNvSpPr txBox="1">
              <a:spLocks noChangeArrowheads="1"/>
            </p:cNvSpPr>
            <p:nvPr/>
          </p:nvSpPr>
          <p:spPr bwMode="auto">
            <a:xfrm>
              <a:off x="12145" y="2307"/>
              <a:ext cx="399" cy="469"/>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7</a:t>
              </a:r>
              <a:endParaRPr lang="en-US" altLang="zh-CN" sz="1100">
                <a:solidFill>
                  <a:schemeClr val="bg1"/>
                </a:solidFill>
                <a:latin typeface="微软雅黑" panose="020B0503020204020204" pitchFamily="34" charset="-122"/>
                <a:ea typeface="微软雅黑" panose="020B0503020204020204" pitchFamily="34" charset="-122"/>
              </a:endParaRPr>
            </a:p>
          </p:txBody>
        </p:sp>
      </p:gr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点钞技术</a:t>
            </a:r>
            <a:endParaRPr lang="zh-CN" altLang="en-US" sz="2000" b="1">
              <a:solidFill>
                <a:schemeClr val="accent4"/>
              </a:solidFill>
              <a:effectLst/>
            </a:endParaRPr>
          </a:p>
        </p:txBody>
      </p:sp>
      <p:sp>
        <p:nvSpPr>
          <p:cNvPr id="15" name="文本框 14"/>
          <p:cNvSpPr txBox="1"/>
          <p:nvPr/>
        </p:nvSpPr>
        <p:spPr>
          <a:xfrm>
            <a:off x="621030" y="716915"/>
            <a:ext cx="1562100" cy="368300"/>
          </a:xfrm>
          <a:prstGeom prst="rect">
            <a:avLst/>
          </a:prstGeom>
          <a:noFill/>
        </p:spPr>
        <p:txBody>
          <a:bodyPr wrap="none" rtlCol="0" anchor="t">
            <a:spAutoFit/>
          </a:bodyPr>
          <a:p>
            <a:r>
              <a:rPr lang="zh-CN" altLang="en-US" b="1"/>
              <a:t>一、手工点钞</a:t>
            </a:r>
            <a:endParaRPr lang="zh-CN" altLang="en-US" b="1"/>
          </a:p>
        </p:txBody>
      </p:sp>
      <p:sp>
        <p:nvSpPr>
          <p:cNvPr id="18" name="Freeform 13"/>
          <p:cNvSpPr/>
          <p:nvPr/>
        </p:nvSpPr>
        <p:spPr bwMode="auto">
          <a:xfrm rot="3810658">
            <a:off x="3189819" y="4340976"/>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p>
            <a:pPr>
              <a:defRPr/>
            </a:pPr>
            <a:endParaRPr lang="zh-CN" altLang="en-US" sz="1800"/>
          </a:p>
        </p:txBody>
      </p:sp>
      <p:sp>
        <p:nvSpPr>
          <p:cNvPr id="19" name="Freeform 9"/>
          <p:cNvSpPr/>
          <p:nvPr/>
        </p:nvSpPr>
        <p:spPr bwMode="auto">
          <a:xfrm>
            <a:off x="3657570" y="4654836"/>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0" name="文本框 19"/>
          <p:cNvSpPr txBox="1"/>
          <p:nvPr/>
        </p:nvSpPr>
        <p:spPr>
          <a:xfrm>
            <a:off x="3729355" y="4715510"/>
            <a:ext cx="323850" cy="368300"/>
          </a:xfrm>
          <a:prstGeom prst="rect">
            <a:avLst/>
          </a:prstGeom>
          <a:noFill/>
        </p:spPr>
        <p:txBody>
          <a:bodyPr wrap="none" rtlCol="0" anchor="t">
            <a:spAutoFit/>
          </a:bodyPr>
          <a:p>
            <a:pPr algn="r" defTabSz="685800"/>
            <a:r>
              <a:rPr lang="en-US" b="1">
                <a:solidFill>
                  <a:schemeClr val="bg1"/>
                </a:solidFill>
                <a:latin typeface="微软雅黑" panose="020B0503020204020204" pitchFamily="34" charset="-122"/>
                <a:ea typeface="微软雅黑" panose="020B0503020204020204" pitchFamily="34" charset="-122"/>
                <a:sym typeface="+mn-ea"/>
              </a:rPr>
              <a:t>3</a:t>
            </a:r>
            <a:endParaRPr lang="en-US"/>
          </a:p>
        </p:txBody>
      </p:sp>
      <p:sp>
        <p:nvSpPr>
          <p:cNvPr id="21" name="Rectangle 26"/>
          <p:cNvSpPr/>
          <p:nvPr/>
        </p:nvSpPr>
        <p:spPr bwMode="auto">
          <a:xfrm>
            <a:off x="4679950" y="3833495"/>
            <a:ext cx="1027430" cy="394335"/>
          </a:xfrm>
          <a:prstGeom prst="rect">
            <a:avLst/>
          </a:prstGeom>
          <a:noFill/>
          <a:ln w="9525">
            <a:noFill/>
            <a:miter lim="800000"/>
          </a:ln>
        </p:spPr>
        <p:txBody>
          <a:bodyPr lIns="0" tIns="0" rIns="0" bIns="0"/>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点数准确</a:t>
            </a:r>
            <a:endParaRPr lang="zh-CN" altLang="en-US" sz="1400" dirty="0">
              <a:solidFill>
                <a:schemeClr val="tx1">
                  <a:lumMod val="65000"/>
                  <a:lumOff val="35000"/>
                </a:schemeClr>
              </a:solidFill>
              <a:ea typeface="微软雅黑" panose="020B0503020204020204" pitchFamily="34" charset="-122"/>
            </a:endParaRPr>
          </a:p>
        </p:txBody>
      </p:sp>
      <p:grpSp>
        <p:nvGrpSpPr>
          <p:cNvPr id="10" name="组合 9"/>
          <p:cNvGrpSpPr/>
          <p:nvPr/>
        </p:nvGrpSpPr>
        <p:grpSpPr>
          <a:xfrm>
            <a:off x="8689340" y="1546225"/>
            <a:ext cx="466725" cy="488950"/>
            <a:chOff x="12004" y="2124"/>
            <a:chExt cx="735" cy="770"/>
          </a:xfrm>
        </p:grpSpPr>
        <p:sp>
          <p:nvSpPr>
            <p:cNvPr id="11" name="Freeform 12"/>
            <p:cNvSpPr/>
            <p:nvPr/>
          </p:nvSpPr>
          <p:spPr bwMode="auto">
            <a:xfrm>
              <a:off x="12004" y="2124"/>
              <a:ext cx="735" cy="770"/>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12" name="TextBox 45"/>
            <p:cNvSpPr txBox="1">
              <a:spLocks noChangeArrowheads="1"/>
            </p:cNvSpPr>
            <p:nvPr/>
          </p:nvSpPr>
          <p:spPr bwMode="auto">
            <a:xfrm>
              <a:off x="12145" y="2307"/>
              <a:ext cx="399" cy="469"/>
            </a:xfrm>
            <a:prstGeom prst="rect">
              <a:avLst/>
            </a:prstGeom>
            <a:noFill/>
            <a:ln w="9525">
              <a:noFill/>
              <a:miter lim="800000"/>
            </a:ln>
          </p:spPr>
          <p:txBody>
            <a:bodyPr wrap="non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8</a:t>
              </a:r>
              <a:endParaRPr lang="en-US" altLang="zh-CN" sz="1100">
                <a:solidFill>
                  <a:schemeClr val="bg1"/>
                </a:solidFill>
                <a:latin typeface="微软雅黑" panose="020B0503020204020204" pitchFamily="34" charset="-122"/>
                <a:ea typeface="微软雅黑" panose="020B0503020204020204" pitchFamily="34" charset="-122"/>
              </a:endParaRPr>
            </a:p>
          </p:txBody>
        </p:sp>
      </p:grpSp>
      <p:sp>
        <p:nvSpPr>
          <p:cNvPr id="16" name="Rectangle 26"/>
          <p:cNvSpPr/>
          <p:nvPr/>
        </p:nvSpPr>
        <p:spPr bwMode="auto">
          <a:xfrm>
            <a:off x="8028940" y="1085215"/>
            <a:ext cx="866775" cy="287020"/>
          </a:xfrm>
          <a:prstGeom prst="rect">
            <a:avLst/>
          </a:prstGeom>
          <a:noFill/>
          <a:ln w="9525">
            <a:noFill/>
            <a:miter lim="800000"/>
          </a:ln>
        </p:spPr>
        <p:txBody>
          <a:bodyPr lIns="0" tIns="0" rIns="0" bIns="0"/>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动作连贯</a:t>
            </a:r>
            <a:endParaRPr lang="zh-CN" altLang="en-US" sz="1400" dirty="0">
              <a:solidFill>
                <a:schemeClr val="tx1">
                  <a:lumMod val="65000"/>
                  <a:lumOff val="35000"/>
                </a:schemeClr>
              </a:solidFill>
              <a:ea typeface="微软雅黑" panose="020B0503020204020204" pitchFamily="34" charset="-122"/>
            </a:endParaRPr>
          </a:p>
        </p:txBody>
      </p:sp>
      <p:sp>
        <p:nvSpPr>
          <p:cNvPr id="17" name="文本框 16"/>
          <p:cNvSpPr txBox="1"/>
          <p:nvPr/>
        </p:nvSpPr>
        <p:spPr>
          <a:xfrm>
            <a:off x="2098675" y="778510"/>
            <a:ext cx="2525395" cy="306705"/>
          </a:xfrm>
          <a:prstGeom prst="rect">
            <a:avLst/>
          </a:prstGeom>
          <a:noFill/>
        </p:spPr>
        <p:txBody>
          <a:bodyPr wrap="square" rtlCol="0">
            <a:spAutoFit/>
          </a:bodyPr>
          <a:p>
            <a:r>
              <a:rPr lang="zh-CN" altLang="en-US" sz="1400">
                <a:solidFill>
                  <a:schemeClr val="tx1"/>
                </a:solidFill>
                <a:effectLst>
                  <a:outerShdw blurRad="38100" dist="19050" dir="2700000" algn="tl" rotWithShape="0">
                    <a:schemeClr val="dk1">
                      <a:alpha val="40000"/>
                    </a:schemeClr>
                  </a:outerShdw>
                </a:effectLst>
              </a:rPr>
              <a:t>（一）手工点钞的基本要求</a:t>
            </a:r>
            <a:endParaRPr lang="zh-CN" altLang="en-US" sz="1400">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9"/>
          <p:cNvGrpSpPr/>
          <p:nvPr/>
        </p:nvGrpSpPr>
        <p:grpSpPr>
          <a:xfrm>
            <a:off x="3319232" y="3046089"/>
            <a:ext cx="2507520" cy="635489"/>
            <a:chOff x="4171981" y="4047299"/>
            <a:chExt cx="3851083" cy="975860"/>
          </a:xfrm>
        </p:grpSpPr>
        <p:sp>
          <p:nvSpPr>
            <p:cNvPr id="11" name="Oval 9"/>
            <p:cNvSpPr>
              <a:spLocks noChangeArrowheads="1"/>
            </p:cNvSpPr>
            <p:nvPr/>
          </p:nvSpPr>
          <p:spPr bwMode="auto">
            <a:xfrm>
              <a:off x="4171981" y="4047299"/>
              <a:ext cx="3851083" cy="975860"/>
            </a:xfrm>
            <a:prstGeom prst="ellipse">
              <a:avLst/>
            </a:prstGeom>
            <a:solidFill>
              <a:schemeClr val="accent4">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0"/>
            <p:cNvSpPr/>
            <p:nvPr/>
          </p:nvSpPr>
          <p:spPr bwMode="auto">
            <a:xfrm>
              <a:off x="4171981" y="4533047"/>
              <a:ext cx="3851083" cy="490112"/>
            </a:xfrm>
            <a:custGeom>
              <a:avLst/>
              <a:gdLst>
                <a:gd name="T0" fmla="*/ 862 w 1724"/>
                <a:gd name="T1" fmla="*/ 168 h 219"/>
                <a:gd name="T2" fmla="*/ 1724 w 1724"/>
                <a:gd name="T3" fmla="*/ 0 h 219"/>
                <a:gd name="T4" fmla="*/ 1724 w 1724"/>
                <a:gd name="T5" fmla="*/ 1 h 219"/>
                <a:gd name="T6" fmla="*/ 862 w 1724"/>
                <a:gd name="T7" fmla="*/ 219 h 219"/>
                <a:gd name="T8" fmla="*/ 0 w 1724"/>
                <a:gd name="T9" fmla="*/ 1 h 219"/>
                <a:gd name="T10" fmla="*/ 0 w 1724"/>
                <a:gd name="T11" fmla="*/ 0 h 219"/>
                <a:gd name="T12" fmla="*/ 862 w 1724"/>
                <a:gd name="T13" fmla="*/ 168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8"/>
                  </a:moveTo>
                  <a:cubicBezTo>
                    <a:pt x="1280" y="168"/>
                    <a:pt x="1630" y="96"/>
                    <a:pt x="1724" y="0"/>
                  </a:cubicBezTo>
                  <a:cubicBezTo>
                    <a:pt x="1724" y="1"/>
                    <a:pt x="1724" y="1"/>
                    <a:pt x="1724" y="1"/>
                  </a:cubicBezTo>
                  <a:cubicBezTo>
                    <a:pt x="1724" y="121"/>
                    <a:pt x="1338" y="219"/>
                    <a:pt x="862" y="219"/>
                  </a:cubicBezTo>
                  <a:cubicBezTo>
                    <a:pt x="386" y="219"/>
                    <a:pt x="0" y="121"/>
                    <a:pt x="0" y="1"/>
                  </a:cubicBezTo>
                  <a:cubicBezTo>
                    <a:pt x="0" y="1"/>
                    <a:pt x="0" y="1"/>
                    <a:pt x="0" y="0"/>
                  </a:cubicBezTo>
                  <a:cubicBezTo>
                    <a:pt x="94" y="96"/>
                    <a:pt x="444" y="168"/>
                    <a:pt x="862" y="168"/>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2"/>
          <p:cNvGrpSpPr/>
          <p:nvPr/>
        </p:nvGrpSpPr>
        <p:grpSpPr>
          <a:xfrm>
            <a:off x="3244424" y="2579182"/>
            <a:ext cx="2656191" cy="720727"/>
            <a:chOff x="4057088" y="3330311"/>
            <a:chExt cx="4079414" cy="1106751"/>
          </a:xfrm>
        </p:grpSpPr>
        <p:sp>
          <p:nvSpPr>
            <p:cNvPr id="14" name="Oval 11"/>
            <p:cNvSpPr>
              <a:spLocks noChangeArrowheads="1"/>
            </p:cNvSpPr>
            <p:nvPr/>
          </p:nvSpPr>
          <p:spPr bwMode="auto">
            <a:xfrm>
              <a:off x="4057088" y="3330311"/>
              <a:ext cx="4079414" cy="1106751"/>
            </a:xfrm>
            <a:prstGeom prst="ellipse">
              <a:avLst/>
            </a:prstGeom>
            <a:solidFill>
              <a:schemeClr val="accent3">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2"/>
            <p:cNvSpPr/>
            <p:nvPr/>
          </p:nvSpPr>
          <p:spPr bwMode="auto">
            <a:xfrm>
              <a:off x="4057088" y="3884413"/>
              <a:ext cx="4079414" cy="552648"/>
            </a:xfrm>
            <a:custGeom>
              <a:avLst/>
              <a:gdLst>
                <a:gd name="T0" fmla="*/ 913 w 1826"/>
                <a:gd name="T1" fmla="*/ 189 h 248"/>
                <a:gd name="T2" fmla="*/ 0 w 1826"/>
                <a:gd name="T3" fmla="*/ 0 h 248"/>
                <a:gd name="T4" fmla="*/ 0 w 1826"/>
                <a:gd name="T5" fmla="*/ 0 h 248"/>
                <a:gd name="T6" fmla="*/ 913 w 1826"/>
                <a:gd name="T7" fmla="*/ 248 h 248"/>
                <a:gd name="T8" fmla="*/ 1826 w 1826"/>
                <a:gd name="T9" fmla="*/ 0 h 248"/>
                <a:gd name="T10" fmla="*/ 1826 w 1826"/>
                <a:gd name="T11" fmla="*/ 0 h 248"/>
                <a:gd name="T12" fmla="*/ 913 w 1826"/>
                <a:gd name="T13" fmla="*/ 189 h 248"/>
              </a:gdLst>
              <a:ahLst/>
              <a:cxnLst>
                <a:cxn ang="0">
                  <a:pos x="T0" y="T1"/>
                </a:cxn>
                <a:cxn ang="0">
                  <a:pos x="T2" y="T3"/>
                </a:cxn>
                <a:cxn ang="0">
                  <a:pos x="T4" y="T5"/>
                </a:cxn>
                <a:cxn ang="0">
                  <a:pos x="T6" y="T7"/>
                </a:cxn>
                <a:cxn ang="0">
                  <a:pos x="T8" y="T9"/>
                </a:cxn>
                <a:cxn ang="0">
                  <a:pos x="T10" y="T11"/>
                </a:cxn>
                <a:cxn ang="0">
                  <a:pos x="T12" y="T13"/>
                </a:cxn>
              </a:cxnLst>
              <a:rect l="0" t="0" r="r" b="b"/>
              <a:pathLst>
                <a:path w="1826" h="248">
                  <a:moveTo>
                    <a:pt x="913" y="189"/>
                  </a:moveTo>
                  <a:cubicBezTo>
                    <a:pt x="471" y="189"/>
                    <a:pt x="100" y="109"/>
                    <a:pt x="0" y="0"/>
                  </a:cubicBezTo>
                  <a:cubicBezTo>
                    <a:pt x="0" y="0"/>
                    <a:pt x="0" y="0"/>
                    <a:pt x="0" y="0"/>
                  </a:cubicBezTo>
                  <a:cubicBezTo>
                    <a:pt x="0" y="137"/>
                    <a:pt x="409" y="248"/>
                    <a:pt x="913" y="248"/>
                  </a:cubicBezTo>
                  <a:cubicBezTo>
                    <a:pt x="1417" y="248"/>
                    <a:pt x="1826" y="137"/>
                    <a:pt x="1826" y="0"/>
                  </a:cubicBezTo>
                  <a:cubicBezTo>
                    <a:pt x="1826" y="0"/>
                    <a:pt x="1826" y="0"/>
                    <a:pt x="1826" y="0"/>
                  </a:cubicBezTo>
                  <a:cubicBezTo>
                    <a:pt x="1726" y="109"/>
                    <a:pt x="1355" y="189"/>
                    <a:pt x="913" y="189"/>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5"/>
          <p:cNvGrpSpPr/>
          <p:nvPr/>
        </p:nvGrpSpPr>
        <p:grpSpPr>
          <a:xfrm>
            <a:off x="3319232" y="2225923"/>
            <a:ext cx="2507520" cy="636436"/>
            <a:chOff x="4171981" y="2787843"/>
            <a:chExt cx="3851083" cy="977315"/>
          </a:xfrm>
        </p:grpSpPr>
        <p:sp>
          <p:nvSpPr>
            <p:cNvPr id="17" name="Oval 13"/>
            <p:cNvSpPr>
              <a:spLocks noChangeArrowheads="1"/>
            </p:cNvSpPr>
            <p:nvPr/>
          </p:nvSpPr>
          <p:spPr bwMode="auto">
            <a:xfrm>
              <a:off x="4171981" y="2787843"/>
              <a:ext cx="3851083" cy="977314"/>
            </a:xfrm>
            <a:prstGeom prst="ellipse">
              <a:avLst/>
            </a:prstGeom>
            <a:solidFill>
              <a:schemeClr val="accent2">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4"/>
            <p:cNvSpPr/>
            <p:nvPr/>
          </p:nvSpPr>
          <p:spPr bwMode="auto">
            <a:xfrm>
              <a:off x="4171981" y="3276501"/>
              <a:ext cx="3851083" cy="488657"/>
            </a:xfrm>
            <a:custGeom>
              <a:avLst/>
              <a:gdLst>
                <a:gd name="T0" fmla="*/ 862 w 1724"/>
                <a:gd name="T1" fmla="*/ 167 h 219"/>
                <a:gd name="T2" fmla="*/ 0 w 1724"/>
                <a:gd name="T3" fmla="*/ 0 h 219"/>
                <a:gd name="T4" fmla="*/ 0 w 1724"/>
                <a:gd name="T5" fmla="*/ 0 h 219"/>
                <a:gd name="T6" fmla="*/ 862 w 1724"/>
                <a:gd name="T7" fmla="*/ 219 h 219"/>
                <a:gd name="T8" fmla="*/ 1724 w 1724"/>
                <a:gd name="T9" fmla="*/ 0 h 219"/>
                <a:gd name="T10" fmla="*/ 1724 w 1724"/>
                <a:gd name="T11" fmla="*/ 0 h 219"/>
                <a:gd name="T12" fmla="*/ 862 w 1724"/>
                <a:gd name="T13" fmla="*/ 167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7"/>
                  </a:moveTo>
                  <a:cubicBezTo>
                    <a:pt x="444" y="167"/>
                    <a:pt x="94" y="96"/>
                    <a:pt x="0" y="0"/>
                  </a:cubicBezTo>
                  <a:cubicBezTo>
                    <a:pt x="0" y="0"/>
                    <a:pt x="0" y="0"/>
                    <a:pt x="0" y="0"/>
                  </a:cubicBezTo>
                  <a:cubicBezTo>
                    <a:pt x="0" y="121"/>
                    <a:pt x="386" y="219"/>
                    <a:pt x="862" y="219"/>
                  </a:cubicBezTo>
                  <a:cubicBezTo>
                    <a:pt x="1338" y="219"/>
                    <a:pt x="1724" y="121"/>
                    <a:pt x="1724" y="0"/>
                  </a:cubicBezTo>
                  <a:cubicBezTo>
                    <a:pt x="1724" y="0"/>
                    <a:pt x="1724" y="0"/>
                    <a:pt x="1724" y="0"/>
                  </a:cubicBezTo>
                  <a:cubicBezTo>
                    <a:pt x="1630" y="96"/>
                    <a:pt x="1280" y="167"/>
                    <a:pt x="862" y="167"/>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组合 25"/>
          <p:cNvGrpSpPr/>
          <p:nvPr/>
        </p:nvGrpSpPr>
        <p:grpSpPr>
          <a:xfrm>
            <a:off x="3517265" y="1894205"/>
            <a:ext cx="2112010" cy="2118360"/>
            <a:chOff x="5539" y="2983"/>
            <a:chExt cx="3326" cy="3336"/>
          </a:xfrm>
        </p:grpSpPr>
        <p:grpSp>
          <p:nvGrpSpPr>
            <p:cNvPr id="2" name="Group 6"/>
            <p:cNvGrpSpPr/>
            <p:nvPr/>
          </p:nvGrpSpPr>
          <p:grpSpPr>
            <a:xfrm>
              <a:off x="5539" y="5465"/>
              <a:ext cx="3326" cy="855"/>
              <a:chOff x="4475937" y="4698842"/>
              <a:chExt cx="3243170" cy="833335"/>
            </a:xfrm>
          </p:grpSpPr>
          <p:sp>
            <p:nvSpPr>
              <p:cNvPr id="8" name="Oval 7"/>
              <p:cNvSpPr>
                <a:spLocks noChangeArrowheads="1"/>
              </p:cNvSpPr>
              <p:nvPr/>
            </p:nvSpPr>
            <p:spPr bwMode="auto">
              <a:xfrm>
                <a:off x="4475937" y="4698842"/>
                <a:ext cx="3243170" cy="833335"/>
              </a:xfrm>
              <a:prstGeom prst="ellipse">
                <a:avLst/>
              </a:prstGeom>
              <a:solidFill>
                <a:schemeClr val="accent5">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4475937" y="5116237"/>
                <a:ext cx="3243170" cy="415940"/>
              </a:xfrm>
              <a:custGeom>
                <a:avLst/>
                <a:gdLst>
                  <a:gd name="T0" fmla="*/ 726 w 1452"/>
                  <a:gd name="T1" fmla="*/ 142 h 186"/>
                  <a:gd name="T2" fmla="*/ 1452 w 1452"/>
                  <a:gd name="T3" fmla="*/ 0 h 186"/>
                  <a:gd name="T4" fmla="*/ 1452 w 1452"/>
                  <a:gd name="T5" fmla="*/ 0 h 186"/>
                  <a:gd name="T6" fmla="*/ 726 w 1452"/>
                  <a:gd name="T7" fmla="*/ 186 h 186"/>
                  <a:gd name="T8" fmla="*/ 0 w 1452"/>
                  <a:gd name="T9" fmla="*/ 0 h 186"/>
                  <a:gd name="T10" fmla="*/ 0 w 1452"/>
                  <a:gd name="T11" fmla="*/ 0 h 186"/>
                  <a:gd name="T12" fmla="*/ 726 w 1452"/>
                  <a:gd name="T13" fmla="*/ 142 h 186"/>
                </a:gdLst>
                <a:ahLst/>
                <a:cxnLst>
                  <a:cxn ang="0">
                    <a:pos x="T0" y="T1"/>
                  </a:cxn>
                  <a:cxn ang="0">
                    <a:pos x="T2" y="T3"/>
                  </a:cxn>
                  <a:cxn ang="0">
                    <a:pos x="T4" y="T5"/>
                  </a:cxn>
                  <a:cxn ang="0">
                    <a:pos x="T6" y="T7"/>
                  </a:cxn>
                  <a:cxn ang="0">
                    <a:pos x="T8" y="T9"/>
                  </a:cxn>
                  <a:cxn ang="0">
                    <a:pos x="T10" y="T11"/>
                  </a:cxn>
                  <a:cxn ang="0">
                    <a:pos x="T12" y="T13"/>
                  </a:cxn>
                </a:cxnLst>
                <a:rect l="0" t="0" r="r" b="b"/>
                <a:pathLst>
                  <a:path w="1452" h="186">
                    <a:moveTo>
                      <a:pt x="726" y="142"/>
                    </a:moveTo>
                    <a:cubicBezTo>
                      <a:pt x="1078" y="142"/>
                      <a:pt x="1372" y="81"/>
                      <a:pt x="1452" y="0"/>
                    </a:cubicBezTo>
                    <a:cubicBezTo>
                      <a:pt x="1452" y="0"/>
                      <a:pt x="1452" y="0"/>
                      <a:pt x="1452" y="0"/>
                    </a:cubicBezTo>
                    <a:cubicBezTo>
                      <a:pt x="1452" y="103"/>
                      <a:pt x="1127" y="186"/>
                      <a:pt x="726" y="186"/>
                    </a:cubicBezTo>
                    <a:cubicBezTo>
                      <a:pt x="325" y="186"/>
                      <a:pt x="0" y="103"/>
                      <a:pt x="0" y="0"/>
                    </a:cubicBezTo>
                    <a:cubicBezTo>
                      <a:pt x="0" y="0"/>
                      <a:pt x="0" y="0"/>
                      <a:pt x="0" y="0"/>
                    </a:cubicBezTo>
                    <a:cubicBezTo>
                      <a:pt x="79" y="81"/>
                      <a:pt x="374" y="142"/>
                      <a:pt x="726" y="142"/>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8"/>
            <p:cNvGrpSpPr/>
            <p:nvPr/>
          </p:nvGrpSpPr>
          <p:grpSpPr>
            <a:xfrm>
              <a:off x="5539" y="2983"/>
              <a:ext cx="3326" cy="856"/>
              <a:chOff x="4475937" y="2278826"/>
              <a:chExt cx="3243170" cy="834790"/>
            </a:xfrm>
          </p:grpSpPr>
          <p:sp>
            <p:nvSpPr>
              <p:cNvPr id="20" name="Oval 15"/>
              <p:cNvSpPr>
                <a:spLocks noChangeArrowheads="1"/>
              </p:cNvSpPr>
              <p:nvPr/>
            </p:nvSpPr>
            <p:spPr bwMode="auto">
              <a:xfrm>
                <a:off x="4475937" y="2278826"/>
                <a:ext cx="3243170" cy="834789"/>
              </a:xfrm>
              <a:prstGeom prst="ellipse">
                <a:avLst/>
              </a:prstGeom>
              <a:solidFill>
                <a:schemeClr val="accent1">
                  <a:alpha val="90000"/>
                </a:schemeClr>
              </a:solidFill>
              <a:ln>
                <a:noFill/>
              </a:ln>
              <a:effectLst/>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6"/>
              <p:cNvSpPr/>
              <p:nvPr/>
            </p:nvSpPr>
            <p:spPr bwMode="auto">
              <a:xfrm>
                <a:off x="4475937" y="2696221"/>
                <a:ext cx="3243170" cy="417395"/>
              </a:xfrm>
              <a:custGeom>
                <a:avLst/>
                <a:gdLst>
                  <a:gd name="T0" fmla="*/ 726 w 1452"/>
                  <a:gd name="T1" fmla="*/ 143 h 187"/>
                  <a:gd name="T2" fmla="*/ 0 w 1452"/>
                  <a:gd name="T3" fmla="*/ 0 h 187"/>
                  <a:gd name="T4" fmla="*/ 0 w 1452"/>
                  <a:gd name="T5" fmla="*/ 0 h 187"/>
                  <a:gd name="T6" fmla="*/ 726 w 1452"/>
                  <a:gd name="T7" fmla="*/ 187 h 187"/>
                  <a:gd name="T8" fmla="*/ 1452 w 1452"/>
                  <a:gd name="T9" fmla="*/ 0 h 187"/>
                  <a:gd name="T10" fmla="*/ 1452 w 1452"/>
                  <a:gd name="T11" fmla="*/ 0 h 187"/>
                  <a:gd name="T12" fmla="*/ 726 w 1452"/>
                  <a:gd name="T13" fmla="*/ 143 h 187"/>
                </a:gdLst>
                <a:ahLst/>
                <a:cxnLst>
                  <a:cxn ang="0">
                    <a:pos x="T0" y="T1"/>
                  </a:cxn>
                  <a:cxn ang="0">
                    <a:pos x="T2" y="T3"/>
                  </a:cxn>
                  <a:cxn ang="0">
                    <a:pos x="T4" y="T5"/>
                  </a:cxn>
                  <a:cxn ang="0">
                    <a:pos x="T6" y="T7"/>
                  </a:cxn>
                  <a:cxn ang="0">
                    <a:pos x="T8" y="T9"/>
                  </a:cxn>
                  <a:cxn ang="0">
                    <a:pos x="T10" y="T11"/>
                  </a:cxn>
                  <a:cxn ang="0">
                    <a:pos x="T12" y="T13"/>
                  </a:cxn>
                </a:cxnLst>
                <a:rect l="0" t="0" r="r" b="b"/>
                <a:pathLst>
                  <a:path w="1452" h="187">
                    <a:moveTo>
                      <a:pt x="726" y="143"/>
                    </a:moveTo>
                    <a:cubicBezTo>
                      <a:pt x="374" y="143"/>
                      <a:pt x="79" y="82"/>
                      <a:pt x="0" y="0"/>
                    </a:cubicBezTo>
                    <a:cubicBezTo>
                      <a:pt x="0" y="0"/>
                      <a:pt x="0" y="0"/>
                      <a:pt x="0" y="0"/>
                    </a:cubicBezTo>
                    <a:cubicBezTo>
                      <a:pt x="0" y="103"/>
                      <a:pt x="325" y="187"/>
                      <a:pt x="726" y="187"/>
                    </a:cubicBezTo>
                    <a:cubicBezTo>
                      <a:pt x="1127" y="187"/>
                      <a:pt x="1452" y="103"/>
                      <a:pt x="1452" y="0"/>
                    </a:cubicBezTo>
                    <a:cubicBezTo>
                      <a:pt x="1452" y="0"/>
                      <a:pt x="1452" y="0"/>
                      <a:pt x="1452" y="0"/>
                    </a:cubicBezTo>
                    <a:cubicBezTo>
                      <a:pt x="1372" y="82"/>
                      <a:pt x="1078" y="143"/>
                      <a:pt x="726" y="143"/>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81" name="Text Placeholder 8"/>
          <p:cNvSpPr>
            <a:spLocks noGrp="1"/>
          </p:cNvSpPr>
          <p:nvPr>
            <p:ph type="body" sz="quarter" idx="4294967295"/>
          </p:nvPr>
        </p:nvSpPr>
        <p:spPr>
          <a:xfrm>
            <a:off x="746760" y="1580515"/>
            <a:ext cx="1851025" cy="313690"/>
          </a:xfrm>
          <a:prstGeom prst="rect">
            <a:avLst/>
          </a:prstGeom>
        </p:spPr>
        <p:txBody>
          <a:bodyPr vert="horz" lIns="0" tIns="0" rIns="0" bIns="0" rtlCol="0">
            <a:noAutofit/>
          </a:bodyPr>
          <a:lstStyle/>
          <a:p>
            <a:pPr marL="0" indent="0" algn="just">
              <a:lnSpc>
                <a:spcPct val="140000"/>
              </a:lnSpc>
              <a:spcBef>
                <a:spcPts val="0"/>
              </a:spcBef>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1.</a:t>
            </a: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手持式单指单张</a:t>
            </a:r>
            <a:endPar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2" name="Text Placeholder 9"/>
          <p:cNvSpPr>
            <a:spLocks noGrp="1"/>
          </p:cNvSpPr>
          <p:nvPr>
            <p:ph type="body" sz="quarter" idx="4294967295"/>
          </p:nvPr>
        </p:nvSpPr>
        <p:spPr>
          <a:xfrm>
            <a:off x="746760" y="1998345"/>
            <a:ext cx="1305560" cy="742950"/>
          </a:xfrm>
          <a:prstGeom prst="rect">
            <a:avLst/>
          </a:prstGeom>
        </p:spPr>
        <p:txBody>
          <a:bodyPr vert="horz" lIns="0" tIns="0" rIns="0" bIns="0" rtlCol="0">
            <a:noAutofit/>
          </a:bodyPr>
          <a:lstStyle/>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（1）拆把持钞；</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（2）清点；</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（3）记数。</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7" name="Group 48"/>
          <p:cNvGrpSpPr/>
          <p:nvPr/>
        </p:nvGrpSpPr>
        <p:grpSpPr>
          <a:xfrm>
            <a:off x="2806429" y="1767130"/>
            <a:ext cx="301393" cy="301433"/>
            <a:chOff x="2925343" y="2268550"/>
            <a:chExt cx="462882" cy="462882"/>
          </a:xfrm>
        </p:grpSpPr>
        <p:sp>
          <p:nvSpPr>
            <p:cNvPr id="45" name="Rounded Rectangle 44"/>
            <p:cNvSpPr/>
            <p:nvPr/>
          </p:nvSpPr>
          <p:spPr>
            <a:xfrm>
              <a:off x="2925343" y="2268550"/>
              <a:ext cx="462882" cy="46288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Shape 1684"/>
            <p:cNvSpPr/>
            <p:nvPr/>
          </p:nvSpPr>
          <p:spPr>
            <a:xfrm>
              <a:off x="3028178" y="2377361"/>
              <a:ext cx="280172" cy="246554"/>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rgbClr val="FFFFFF"/>
            </a:solidFill>
            <a:ln w="12700" cap="flat">
              <a:noFill/>
              <a:miter lim="400000"/>
            </a:ln>
            <a:effectLst/>
          </p:spPr>
          <p:txBody>
            <a:bodyPr wrap="square" lIns="33072" tIns="33072" rIns="33072" bIns="33072"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61"/>
          <p:cNvGrpSpPr/>
          <p:nvPr/>
        </p:nvGrpSpPr>
        <p:grpSpPr>
          <a:xfrm>
            <a:off x="6060859" y="2811977"/>
            <a:ext cx="301393" cy="301433"/>
            <a:chOff x="2095350" y="2324961"/>
            <a:chExt cx="462882" cy="462882"/>
          </a:xfrm>
        </p:grpSpPr>
        <p:sp>
          <p:nvSpPr>
            <p:cNvPr id="60" name="Rounded Rectangle 59"/>
            <p:cNvSpPr/>
            <p:nvPr/>
          </p:nvSpPr>
          <p:spPr>
            <a:xfrm>
              <a:off x="2095350" y="2324961"/>
              <a:ext cx="462882" cy="46288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Shape 579"/>
            <p:cNvSpPr/>
            <p:nvPr/>
          </p:nvSpPr>
          <p:spPr>
            <a:xfrm flipV="1">
              <a:off x="2204123" y="2428623"/>
              <a:ext cx="245336" cy="255557"/>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w="12700" cap="flat">
              <a:noFill/>
              <a:miter lim="400000"/>
            </a:ln>
            <a:effectLst/>
          </p:spPr>
          <p:txBody>
            <a:bodyPr wrap="square" lIns="33072" tIns="33072" rIns="33072" bIns="33072"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66"/>
          <p:cNvGrpSpPr/>
          <p:nvPr/>
        </p:nvGrpSpPr>
        <p:grpSpPr>
          <a:xfrm>
            <a:off x="5327434" y="984886"/>
            <a:ext cx="301393" cy="301433"/>
            <a:chOff x="2018242" y="3429000"/>
            <a:chExt cx="462882" cy="462882"/>
          </a:xfrm>
        </p:grpSpPr>
        <p:sp>
          <p:nvSpPr>
            <p:cNvPr id="64" name="Rounded Rectangle 63"/>
            <p:cNvSpPr/>
            <p:nvPr/>
          </p:nvSpPr>
          <p:spPr>
            <a:xfrm>
              <a:off x="2018242" y="3429000"/>
              <a:ext cx="462882" cy="46288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Shape 546"/>
            <p:cNvSpPr/>
            <p:nvPr/>
          </p:nvSpPr>
          <p:spPr>
            <a:xfrm>
              <a:off x="2102354" y="3560952"/>
              <a:ext cx="299452" cy="198978"/>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bg1"/>
            </a:solidFill>
            <a:ln w="12700" cap="flat">
              <a:noFill/>
              <a:miter lim="400000"/>
            </a:ln>
            <a:effectLst/>
          </p:spPr>
          <p:txBody>
            <a:bodyPr wrap="square" lIns="33072" tIns="33072" rIns="33072" bIns="33072"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9494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点钞技术</a:t>
            </a:r>
            <a:endParaRPr lang="zh-CN" altLang="en-US" sz="2000" b="1">
              <a:solidFill>
                <a:schemeClr val="accent4"/>
              </a:solidFill>
              <a:effectLst/>
            </a:endParaRPr>
          </a:p>
        </p:txBody>
      </p:sp>
      <p:sp>
        <p:nvSpPr>
          <p:cNvPr id="22" name="文本框 21"/>
          <p:cNvSpPr txBox="1"/>
          <p:nvPr/>
        </p:nvSpPr>
        <p:spPr>
          <a:xfrm>
            <a:off x="683260" y="744220"/>
            <a:ext cx="2632710" cy="368300"/>
          </a:xfrm>
          <a:prstGeom prst="rect">
            <a:avLst/>
          </a:prstGeom>
          <a:noFill/>
        </p:spPr>
        <p:txBody>
          <a:bodyPr wrap="square" rtlCol="0">
            <a:spAutoFit/>
          </a:bodyPr>
          <a:p>
            <a:r>
              <a:rPr lang="zh-CN" altLang="en-US">
                <a:solidFill>
                  <a:schemeClr val="tx1"/>
                </a:solidFill>
                <a:effectLst>
                  <a:outerShdw blurRad="38100" dist="19050" dir="2700000" algn="tl" rotWithShape="0">
                    <a:schemeClr val="dk1">
                      <a:alpha val="40000"/>
                    </a:schemeClr>
                  </a:outerShdw>
                </a:effectLst>
              </a:rPr>
              <a:t>（二）手工点钞的方法</a:t>
            </a:r>
            <a:endParaRPr lang="zh-CN" altLang="en-US">
              <a:solidFill>
                <a:schemeClr val="tx1"/>
              </a:solidFill>
              <a:effectLst>
                <a:outerShdw blurRad="38100" dist="19050" dir="2700000" algn="tl" rotWithShape="0">
                  <a:schemeClr val="dk1">
                    <a:alpha val="40000"/>
                  </a:schemeClr>
                </a:outerShdw>
              </a:effectLst>
            </a:endParaRPr>
          </a:p>
        </p:txBody>
      </p:sp>
      <p:sp>
        <p:nvSpPr>
          <p:cNvPr id="27" name="Text Placeholder 8"/>
          <p:cNvSpPr>
            <a:spLocks noGrp="1"/>
          </p:cNvSpPr>
          <p:nvPr/>
        </p:nvSpPr>
        <p:spPr>
          <a:xfrm>
            <a:off x="6520815" y="2806065"/>
            <a:ext cx="1851025" cy="3136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40000"/>
              </a:lnSpc>
              <a:spcBef>
                <a:spcPts val="0"/>
              </a:spcBef>
              <a:buNone/>
            </a:pPr>
            <a:r>
              <a:rPr lang="zh-CN" altLang="en-AU"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4. 手持式多指多张</a:t>
            </a:r>
            <a:endParaRPr lang="zh-CN" altLang="en-AU"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 Placeholder 8"/>
          <p:cNvSpPr>
            <a:spLocks noGrp="1"/>
          </p:cNvSpPr>
          <p:nvPr/>
        </p:nvSpPr>
        <p:spPr>
          <a:xfrm>
            <a:off x="5900420" y="886460"/>
            <a:ext cx="1851025" cy="3136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40000"/>
              </a:lnSpc>
              <a:spcBef>
                <a:spcPts val="0"/>
              </a:spcBef>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3.</a:t>
            </a: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手按压式单指单张</a:t>
            </a:r>
            <a:endPar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 Placeholder 9"/>
          <p:cNvSpPr>
            <a:spLocks noGrp="1"/>
          </p:cNvSpPr>
          <p:nvPr/>
        </p:nvSpPr>
        <p:spPr>
          <a:xfrm>
            <a:off x="5900420" y="1200150"/>
            <a:ext cx="3029585" cy="13931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 将钞票横放在桌面上，正对自己；用左手无名指、小拇指按住钞票的左上角；用右手拇指托起部分钞票的右下角；右手食指捻动钞票，每捻动一张，左手拇指即往上推动送至左手食指、中指之间夹住，即完成了一次点钞动作，以后依次连续操作</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文本框 29"/>
          <p:cNvSpPr txBox="1"/>
          <p:nvPr/>
        </p:nvSpPr>
        <p:spPr>
          <a:xfrm>
            <a:off x="5900420" y="3119755"/>
            <a:ext cx="3091180" cy="2082165"/>
          </a:xfrm>
          <a:prstGeom prst="rect">
            <a:avLst/>
          </a:prstGeom>
          <a:noFill/>
        </p:spPr>
        <p:txBody>
          <a:bodyPr wrap="square" rtlCol="0" anchor="t">
            <a:spAutoFit/>
          </a:bodyPr>
          <a:p>
            <a:pPr>
              <a:lnSpc>
                <a:spcPct val="120000"/>
              </a:lnSpc>
              <a:spcBef>
                <a:spcPts val="0"/>
              </a:spcBef>
              <a:spcAft>
                <a:spcPts val="0"/>
              </a:spcAft>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身体坐直，两手要放在桌面上，小臂放松，接着起钞，左手拿钞，右手将腰条移至一侧，然后开始点钞，左手持钞用中指和无名指</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Bef>
                <a:spcPts val="0"/>
              </a:spcBef>
              <a:spcAft>
                <a:spcPts val="0"/>
              </a:spcAft>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夹住钞票的左端，左手拇指往后抹，使票面呈扇形，票面朝侧前方，左手食指挡在钞票侧面，防止散乱，右手抬起用小指、无名指、中指、食指四个手指的指尖依次拨动钞票的右上角，右手拇指托住钞票内侧，每4 张为一组，循环往复，直到点完</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Group 68"/>
          <p:cNvGrpSpPr/>
          <p:nvPr/>
        </p:nvGrpSpPr>
        <p:grpSpPr>
          <a:xfrm>
            <a:off x="2753724" y="3470472"/>
            <a:ext cx="301393" cy="301433"/>
            <a:chOff x="2855493" y="3429000"/>
            <a:chExt cx="462882" cy="462882"/>
          </a:xfrm>
        </p:grpSpPr>
        <p:sp>
          <p:nvSpPr>
            <p:cNvPr id="51" name="Rounded Rectangle 50"/>
            <p:cNvSpPr/>
            <p:nvPr/>
          </p:nvSpPr>
          <p:spPr>
            <a:xfrm>
              <a:off x="2855493" y="3429000"/>
              <a:ext cx="462882" cy="46288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Shape 1849"/>
            <p:cNvSpPr/>
            <p:nvPr/>
          </p:nvSpPr>
          <p:spPr>
            <a:xfrm flipH="1">
              <a:off x="2967936" y="3562457"/>
              <a:ext cx="256862" cy="206609"/>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33072" tIns="33072" rIns="33072" bIns="33072" numCol="1" anchor="ctr">
              <a:noAutofit/>
            </a:bodyPr>
            <a:p>
              <a:pPr algn="just">
                <a:lnSpc>
                  <a:spcPct val="120000"/>
                </a:lnSpc>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 name="Text Placeholder 9"/>
          <p:cNvSpPr>
            <a:spLocks noGrp="1"/>
          </p:cNvSpPr>
          <p:nvPr/>
        </p:nvSpPr>
        <p:spPr>
          <a:xfrm>
            <a:off x="746760" y="3470275"/>
            <a:ext cx="1305560" cy="120777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（1）持钞；</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（2）开扇；</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（3）点数；</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en-US" altLang="zh-CN"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4</a:t>
            </a: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）记数；</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en-US" altLang="zh-CN"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5</a:t>
            </a: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）合扇。</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 Placeholder 8"/>
          <p:cNvSpPr>
            <a:spLocks noGrp="1"/>
          </p:cNvSpPr>
          <p:nvPr/>
        </p:nvSpPr>
        <p:spPr>
          <a:xfrm>
            <a:off x="746760" y="3037205"/>
            <a:ext cx="1851025" cy="3136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40000"/>
              </a:lnSpc>
              <a:spcBef>
                <a:spcPts val="0"/>
              </a:spcBef>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2.</a:t>
            </a: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手持扇面式多指多张</a:t>
            </a:r>
            <a:endPar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1">
                                            <p:txEl>
                                              <p:pRg st="0" end="0"/>
                                            </p:txEl>
                                          </p:spTgt>
                                        </p:tgtEl>
                                        <p:attrNameLst>
                                          <p:attrName>style.visibility</p:attrName>
                                        </p:attrNameLst>
                                      </p:cBhvr>
                                      <p:to>
                                        <p:strVal val="visible"/>
                                      </p:to>
                                    </p:set>
                                    <p:animEffect transition="in" filter="fade">
                                      <p:cBhvr>
                                        <p:cTn id="21" dur="500"/>
                                        <p:tgtEl>
                                          <p:spTgt spid="8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2">
                                            <p:txEl>
                                              <p:pRg st="0" end="0"/>
                                            </p:txEl>
                                          </p:spTgt>
                                        </p:tgtEl>
                                        <p:attrNameLst>
                                          <p:attrName>style.visibility</p:attrName>
                                        </p:attrNameLst>
                                      </p:cBhvr>
                                      <p:to>
                                        <p:strVal val="visible"/>
                                      </p:to>
                                    </p:set>
                                    <p:animEffect transition="in" filter="fade">
                                      <p:cBhvr>
                                        <p:cTn id="26" dur="500"/>
                                        <p:tgtEl>
                                          <p:spTgt spid="82">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2">
                                            <p:txEl>
                                              <p:pRg st="1" end="1"/>
                                            </p:txEl>
                                          </p:spTgt>
                                        </p:tgtEl>
                                        <p:attrNameLst>
                                          <p:attrName>style.visibility</p:attrName>
                                        </p:attrNameLst>
                                      </p:cBhvr>
                                      <p:to>
                                        <p:strVal val="visible"/>
                                      </p:to>
                                    </p:set>
                                    <p:animEffect transition="in" filter="fade">
                                      <p:cBhvr>
                                        <p:cTn id="31" dur="500"/>
                                        <p:tgtEl>
                                          <p:spTgt spid="82">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2">
                                            <p:txEl>
                                              <p:pRg st="2" end="2"/>
                                            </p:txEl>
                                          </p:spTgt>
                                        </p:tgtEl>
                                        <p:attrNameLst>
                                          <p:attrName>style.visibility</p:attrName>
                                        </p:attrNameLst>
                                      </p:cBhvr>
                                      <p:to>
                                        <p:strVal val="visible"/>
                                      </p:to>
                                    </p:set>
                                    <p:animEffect transition="in" filter="fade">
                                      <p:cBhvr>
                                        <p:cTn id="36" dur="500"/>
                                        <p:tgtEl>
                                          <p:spTgt spid="82">
                                            <p:txEl>
                                              <p:pRg st="2" end="2"/>
                                            </p:txEl>
                                          </p:spTgt>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par>
                          <p:cTn id="41" fill="hold">
                            <p:stCondLst>
                              <p:cond delay="1000"/>
                            </p:stCondLst>
                            <p:childTnLst>
                              <p:par>
                                <p:cTn id="42" presetID="10"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27">
                                            <p:txEl>
                                              <p:pRg st="0" end="0"/>
                                            </p:txEl>
                                          </p:spTgt>
                                        </p:tgtEl>
                                        <p:attrNameLst>
                                          <p:attrName>style.visibility</p:attrName>
                                        </p:attrNameLst>
                                      </p:cBhvr>
                                      <p:to>
                                        <p:strVal val="visible"/>
                                      </p:to>
                                    </p:set>
                                    <p:animEffect transition="in" filter="fade">
                                      <p:cBhvr>
                                        <p:cTn id="48" dur="500"/>
                                        <p:tgtEl>
                                          <p:spTgt spid="27">
                                            <p:txEl>
                                              <p:pRg st="0" end="0"/>
                                            </p:txEl>
                                          </p:spTgt>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28">
                                            <p:txEl>
                                              <p:pRg st="0" end="0"/>
                                            </p:txEl>
                                          </p:spTgt>
                                        </p:tgtEl>
                                        <p:attrNameLst>
                                          <p:attrName>style.visibility</p:attrName>
                                        </p:attrNameLst>
                                      </p:cBhvr>
                                      <p:to>
                                        <p:strVal val="visible"/>
                                      </p:to>
                                    </p:set>
                                    <p:animEffect transition="in" filter="fade">
                                      <p:cBhvr>
                                        <p:cTn id="52" dur="500"/>
                                        <p:tgtEl>
                                          <p:spTgt spid="28">
                                            <p:txEl>
                                              <p:pRg st="0" end="0"/>
                                            </p:txEl>
                                          </p:spTgt>
                                        </p:tgtEl>
                                      </p:cBhvr>
                                    </p:animEffect>
                                  </p:childTnLst>
                                </p:cTn>
                              </p:par>
                            </p:childTnLst>
                          </p:cTn>
                        </p:par>
                        <p:par>
                          <p:cTn id="53" fill="hold">
                            <p:stCondLst>
                              <p:cond delay="2500"/>
                            </p:stCondLst>
                            <p:childTnLst>
                              <p:par>
                                <p:cTn id="54" presetID="10" presetClass="entr" presetSubtype="0" fill="hold" grpId="0" nodeType="afterEffect">
                                  <p:stCondLst>
                                    <p:cond delay="0"/>
                                  </p:stCondLst>
                                  <p:childTnLst>
                                    <p:set>
                                      <p:cBhvr>
                                        <p:cTn id="55" dur="1" fill="hold">
                                          <p:stCondLst>
                                            <p:cond delay="0"/>
                                          </p:stCondLst>
                                        </p:cTn>
                                        <p:tgtEl>
                                          <p:spTgt spid="29">
                                            <p:txEl>
                                              <p:pRg st="0" end="0"/>
                                            </p:txEl>
                                          </p:spTgt>
                                        </p:tgtEl>
                                        <p:attrNameLst>
                                          <p:attrName>style.visibility</p:attrName>
                                        </p:attrNameLst>
                                      </p:cBhvr>
                                      <p:to>
                                        <p:strVal val="visible"/>
                                      </p:to>
                                    </p:set>
                                    <p:animEffect transition="in" filter="fade">
                                      <p:cBhvr>
                                        <p:cTn id="56" dur="500"/>
                                        <p:tgtEl>
                                          <p:spTgt spid="29">
                                            <p:txEl>
                                              <p:pRg st="0" end="0"/>
                                            </p:txEl>
                                          </p:spTgt>
                                        </p:tgtEl>
                                      </p:cBhvr>
                                    </p:animEffect>
                                  </p:childTnLst>
                                </p:cTn>
                              </p:par>
                            </p:childTnLst>
                          </p:cTn>
                        </p:par>
                        <p:par>
                          <p:cTn id="57" fill="hold">
                            <p:stCondLst>
                              <p:cond delay="30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0">
                                            <p:txEl>
                                              <p:pRg st="0" end="0"/>
                                            </p:txEl>
                                          </p:spTgt>
                                        </p:tgtEl>
                                        <p:attrNameLst>
                                          <p:attrName>style.visibility</p:attrName>
                                        </p:attrNameLst>
                                      </p:cBhvr>
                                      <p:to>
                                        <p:strVal val="visible"/>
                                      </p:to>
                                    </p:set>
                                    <p:animEffect transition="in" filter="fade">
                                      <p:cBhvr>
                                        <p:cTn id="65" dur="500"/>
                                        <p:tgtEl>
                                          <p:spTgt spid="10">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0">
                                            <p:txEl>
                                              <p:pRg st="1" end="1"/>
                                            </p:txEl>
                                          </p:spTgt>
                                        </p:tgtEl>
                                        <p:attrNameLst>
                                          <p:attrName>style.visibility</p:attrName>
                                        </p:attrNameLst>
                                      </p:cBhvr>
                                      <p:to>
                                        <p:strVal val="visible"/>
                                      </p:to>
                                    </p:set>
                                    <p:animEffect transition="in" filter="fade">
                                      <p:cBhvr>
                                        <p:cTn id="70" dur="500"/>
                                        <p:tgtEl>
                                          <p:spTgt spid="10">
                                            <p:txEl>
                                              <p:pRg st="1" end="1"/>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0">
                                            <p:txEl>
                                              <p:pRg st="2" end="2"/>
                                            </p:txEl>
                                          </p:spTgt>
                                        </p:tgtEl>
                                        <p:attrNameLst>
                                          <p:attrName>style.visibility</p:attrName>
                                        </p:attrNameLst>
                                      </p:cBhvr>
                                      <p:to>
                                        <p:strVal val="visible"/>
                                      </p:to>
                                    </p:set>
                                    <p:animEffect transition="in" filter="fade">
                                      <p:cBhvr>
                                        <p:cTn id="75" dur="500"/>
                                        <p:tgtEl>
                                          <p:spTgt spid="10">
                                            <p:txEl>
                                              <p:pRg st="2" end="2"/>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10">
                                            <p:txEl>
                                              <p:pRg st="3" end="3"/>
                                            </p:txEl>
                                          </p:spTgt>
                                        </p:tgtEl>
                                        <p:attrNameLst>
                                          <p:attrName>style.visibility</p:attrName>
                                        </p:attrNameLst>
                                      </p:cBhvr>
                                      <p:to>
                                        <p:strVal val="visible"/>
                                      </p:to>
                                    </p:set>
                                    <p:animEffect transition="in" filter="fade">
                                      <p:cBhvr>
                                        <p:cTn id="80" dur="500"/>
                                        <p:tgtEl>
                                          <p:spTgt spid="10">
                                            <p:txEl>
                                              <p:pRg st="3" end="3"/>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10">
                                            <p:txEl>
                                              <p:pRg st="4" end="4"/>
                                            </p:txEl>
                                          </p:spTgt>
                                        </p:tgtEl>
                                        <p:attrNameLst>
                                          <p:attrName>style.visibility</p:attrName>
                                        </p:attrNameLst>
                                      </p:cBhvr>
                                      <p:to>
                                        <p:strVal val="visible"/>
                                      </p:to>
                                    </p:set>
                                    <p:animEffect transition="in" filter="fade">
                                      <p:cBhvr>
                                        <p:cTn id="85" dur="500"/>
                                        <p:tgtEl>
                                          <p:spTgt spid="10">
                                            <p:txEl>
                                              <p:pRg st="4" end="4"/>
                                            </p:txEl>
                                          </p:spTgt>
                                        </p:tgtEl>
                                      </p:cBhvr>
                                    </p:animEffect>
                                  </p:childTnLst>
                                </p:cTn>
                              </p:par>
                            </p:childTnLst>
                          </p:cTn>
                        </p:par>
                        <p:par>
                          <p:cTn id="86" fill="hold">
                            <p:stCondLst>
                              <p:cond delay="500"/>
                            </p:stCondLst>
                            <p:childTnLst>
                              <p:par>
                                <p:cTn id="87" presetID="10" presetClass="entr" presetSubtype="0" fill="hold" grpId="0" nodeType="afterEffect">
                                  <p:stCondLst>
                                    <p:cond delay="0"/>
                                  </p:stCondLst>
                                  <p:childTnLst>
                                    <p:set>
                                      <p:cBhvr>
                                        <p:cTn id="88" dur="1" fill="hold">
                                          <p:stCondLst>
                                            <p:cond delay="0"/>
                                          </p:stCondLst>
                                        </p:cTn>
                                        <p:tgtEl>
                                          <p:spTgt spid="23">
                                            <p:txEl>
                                              <p:pRg st="0" end="0"/>
                                            </p:txEl>
                                          </p:spTgt>
                                        </p:tgtEl>
                                        <p:attrNameLst>
                                          <p:attrName>style.visibility</p:attrName>
                                        </p:attrNameLst>
                                      </p:cBhvr>
                                      <p:to>
                                        <p:strVal val="visible"/>
                                      </p:to>
                                    </p:set>
                                    <p:animEffect transition="in" filter="fade">
                                      <p:cBhvr>
                                        <p:cTn id="89"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uild="p"/>
      <p:bldP spid="82" grpId="0" build="p"/>
      <p:bldP spid="27" grpId="0" build="p"/>
      <p:bldP spid="28" grpId="0" build="p"/>
      <p:bldP spid="29" grpId="0" build="p"/>
      <p:bldP spid="10" grpId="0" build="p"/>
      <p:bldP spid="23"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3091659" y="1167944"/>
            <a:ext cx="5820410" cy="430530"/>
          </a:xfrm>
          <a:prstGeom prst="rect">
            <a:avLst/>
          </a:prstGeom>
          <a:noFill/>
        </p:spPr>
        <p:txBody>
          <a:bodyPr wrap="none" lIns="0" tIns="0" rIns="0" bIns="0" rtlCol="0">
            <a:spAutoFit/>
          </a:bodyPr>
          <a:lstStyle/>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年3 月10 日，利通公司所属集团公司总部举行一年一度的</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财务人员技能大赛。（见教材）</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3035935" y="2568575"/>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39745" y="1910080"/>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点钞技术</a:t>
            </a:r>
            <a:endParaRPr lang="zh-CN" altLang="en-US" sz="2000" b="1">
              <a:solidFill>
                <a:schemeClr val="accent4"/>
              </a:solidFill>
              <a:effectLst/>
            </a:endParaRPr>
          </a:p>
        </p:txBody>
      </p:sp>
      <p:sp>
        <p:nvSpPr>
          <p:cNvPr id="28" name="文本框 27"/>
          <p:cNvSpPr txBox="1"/>
          <p:nvPr/>
        </p:nvSpPr>
        <p:spPr>
          <a:xfrm>
            <a:off x="3529330" y="1600835"/>
            <a:ext cx="5478780" cy="3322955"/>
          </a:xfrm>
          <a:prstGeom prst="rect">
            <a:avLst/>
          </a:prstGeom>
          <a:noFill/>
        </p:spPr>
        <p:txBody>
          <a:bodyPr wrap="square" rtlCol="0" anchor="t">
            <a:spAutoFit/>
          </a:bodyPr>
          <a:p>
            <a:pPr>
              <a:lnSpc>
                <a:spcPct val="300000"/>
              </a:lnSpc>
            </a:pPr>
            <a:r>
              <a:rPr lang="zh-CN" altLang="en-US" sz="1400"/>
              <a:t>1. 持钞。</a:t>
            </a:r>
            <a:endParaRPr lang="zh-CN" altLang="en-US" sz="1400"/>
          </a:p>
          <a:p>
            <a:pPr>
              <a:lnSpc>
                <a:spcPct val="300000"/>
              </a:lnSpc>
            </a:pPr>
            <a:r>
              <a:rPr lang="zh-CN" altLang="en-US" sz="1400"/>
              <a:t>2. 点数。</a:t>
            </a:r>
            <a:endParaRPr lang="zh-CN" altLang="en-US" sz="1400"/>
          </a:p>
          <a:p>
            <a:pPr>
              <a:lnSpc>
                <a:spcPct val="300000"/>
              </a:lnSpc>
            </a:pPr>
            <a:r>
              <a:rPr lang="en-US" altLang="zh-CN" sz="1400"/>
              <a:t>3.</a:t>
            </a:r>
            <a:r>
              <a:rPr lang="zh-CN" altLang="en-US" sz="1400"/>
              <a:t>扎把</a:t>
            </a:r>
            <a:r>
              <a:rPr lang="zh-CN" altLang="en-US" sz="1400"/>
              <a:t>。</a:t>
            </a:r>
            <a:endParaRPr lang="zh-CN" altLang="en-US" sz="1400"/>
          </a:p>
          <a:p>
            <a:pPr>
              <a:lnSpc>
                <a:spcPct val="300000"/>
              </a:lnSpc>
            </a:pPr>
            <a:r>
              <a:rPr lang="en-US" altLang="zh-CN" sz="1400"/>
              <a:t>4.</a:t>
            </a:r>
            <a:r>
              <a:rPr lang="zh-CN" altLang="en-US" sz="1400"/>
              <a:t>盖章</a:t>
            </a:r>
            <a:r>
              <a:rPr lang="zh-CN" altLang="en-US" sz="1400"/>
              <a:t>。</a:t>
            </a:r>
            <a:endParaRPr lang="zh-CN" altLang="en-US" sz="1400"/>
          </a:p>
          <a:p>
            <a:pPr>
              <a:lnSpc>
                <a:spcPct val="300000"/>
              </a:lnSpc>
            </a:pPr>
            <a:endParaRPr lang="zh-CN" altLang="en-US" sz="1400"/>
          </a:p>
        </p:txBody>
      </p:sp>
      <p:grpSp>
        <p:nvGrpSpPr>
          <p:cNvPr id="17" name="组合 16"/>
          <p:cNvGrpSpPr/>
          <p:nvPr/>
        </p:nvGrpSpPr>
        <p:grpSpPr>
          <a:xfrm>
            <a:off x="3061970" y="3192780"/>
            <a:ext cx="467360" cy="464820"/>
            <a:chOff x="8543" y="5129"/>
            <a:chExt cx="1438" cy="1436"/>
          </a:xfrm>
        </p:grpSpPr>
        <p:grpSp>
          <p:nvGrpSpPr>
            <p:cNvPr id="3" name="Group 16"/>
            <p:cNvGrpSpPr/>
            <p:nvPr/>
          </p:nvGrpSpPr>
          <p:grpSpPr>
            <a:xfrm>
              <a:off x="8543" y="5129"/>
              <a:ext cx="1439" cy="1437"/>
              <a:chOff x="6434437" y="4380470"/>
              <a:chExt cx="1218099" cy="1217066"/>
            </a:xfrm>
          </p:grpSpPr>
          <p:sp>
            <p:nvSpPr>
              <p:cNvPr id="18" name="Donut 17"/>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Block Arc 18"/>
              <p:cNvSpPr/>
              <p:nvPr/>
            </p:nvSpPr>
            <p:spPr>
              <a:xfrm rot="5400000" flipH="1">
                <a:off x="6434437" y="4380470"/>
                <a:ext cx="1216800" cy="1216800"/>
              </a:xfrm>
              <a:prstGeom prst="blockArc">
                <a:avLst>
                  <a:gd name="adj1" fmla="val 2204812"/>
                  <a:gd name="adj2" fmla="val 0"/>
                  <a:gd name="adj3" fmla="val 1261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AutoShape 4"/>
            <p:cNvSpPr/>
            <p:nvPr/>
          </p:nvSpPr>
          <p:spPr bwMode="auto">
            <a:xfrm>
              <a:off x="9030" y="5628"/>
              <a:ext cx="439" cy="4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3"/>
            </a:solidFill>
            <a:ln>
              <a:noFill/>
            </a:ln>
            <a:effectLst/>
          </p:spPr>
          <p:txBody>
            <a:bodyPr lIns="14287" tIns="14287" rIns="14287" bIns="14287" anchor="ctr"/>
            <a:p>
              <a:pPr algn="ctr" defTabSz="171450" hangingPunct="0">
                <a:lnSpc>
                  <a:spcPct val="150000"/>
                </a:lnSpc>
              </a:pPr>
              <a:endParaRPr lang="en-US" sz="11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3051810" y="3815715"/>
            <a:ext cx="477520" cy="480695"/>
            <a:chOff x="10358" y="5129"/>
            <a:chExt cx="1438" cy="1436"/>
          </a:xfrm>
        </p:grpSpPr>
        <p:grpSp>
          <p:nvGrpSpPr>
            <p:cNvPr id="8" name="Group 27"/>
            <p:cNvGrpSpPr/>
            <p:nvPr/>
          </p:nvGrpSpPr>
          <p:grpSpPr>
            <a:xfrm>
              <a:off x="10358" y="5129"/>
              <a:ext cx="1439" cy="1437"/>
              <a:chOff x="6434437" y="4380470"/>
              <a:chExt cx="1218099" cy="1217066"/>
            </a:xfrm>
          </p:grpSpPr>
          <p:sp>
            <p:nvSpPr>
              <p:cNvPr id="29" name="Donut 28"/>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Block Arc 29"/>
              <p:cNvSpPr/>
              <p:nvPr/>
            </p:nvSpPr>
            <p:spPr>
              <a:xfrm rot="5400000" flipH="1">
                <a:off x="6434437" y="4380470"/>
                <a:ext cx="1216800" cy="1216800"/>
              </a:xfrm>
              <a:prstGeom prst="blockArc">
                <a:avLst>
                  <a:gd name="adj1" fmla="val 11223223"/>
                  <a:gd name="adj2" fmla="val 0"/>
                  <a:gd name="adj3" fmla="val 1261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AutoShape 135"/>
            <p:cNvSpPr/>
            <p:nvPr/>
          </p:nvSpPr>
          <p:spPr bwMode="auto">
            <a:xfrm>
              <a:off x="10840" y="5692"/>
              <a:ext cx="454" cy="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accent4"/>
            </a:solidFill>
            <a:ln>
              <a:noFill/>
            </a:ln>
            <a:effectLst/>
          </p:spPr>
          <p:txBody>
            <a:bodyPr lIns="14287" tIns="14287" rIns="14287" bIns="14287" anchor="ctr"/>
            <a:p>
              <a:pPr algn="ctr" defTabSz="171450" hangingPunct="0">
                <a:lnSpc>
                  <a:spcPct val="150000"/>
                </a:lnSpc>
              </a:pPr>
              <a:endParaRPr lang="en-US" sz="11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2965450" y="2355215"/>
            <a:ext cx="5121275"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拇指捻钞时要用指尖不要用指肚，要尽量减少不必要的小动作和假动作，这样才不会影响动作的连贯性和点钞的速度</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2965450" y="810895"/>
            <a:ext cx="473265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手工点钞工作程序</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2965450" y="1575435"/>
            <a:ext cx="4872990"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一定要把动作分解练习，认真观察，掌握动作要领</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2226945" y="810895"/>
            <a:ext cx="436880" cy="433070"/>
            <a:chOff x="5455" y="1924"/>
            <a:chExt cx="688" cy="682"/>
          </a:xfrm>
        </p:grpSpPr>
        <p:grpSp>
          <p:nvGrpSpPr>
            <p:cNvPr id="6" name="Group 27"/>
            <p:cNvGrpSpPr/>
            <p:nvPr/>
          </p:nvGrpSpPr>
          <p:grpSpPr>
            <a:xfrm rot="10800000">
              <a:off x="5455" y="1924"/>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1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2226945" y="1575435"/>
            <a:ext cx="436880" cy="433070"/>
            <a:chOff x="5368" y="3658"/>
            <a:chExt cx="688" cy="682"/>
          </a:xfrm>
        </p:grpSpPr>
        <p:grpSp>
          <p:nvGrpSpPr>
            <p:cNvPr id="5" name="Group 23"/>
            <p:cNvGrpSpPr/>
            <p:nvPr/>
          </p:nvGrpSpPr>
          <p:grpSpPr>
            <a:xfrm rot="10800000">
              <a:off x="5368" y="3658"/>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17" name="Text Placeholder 3"/>
            <p:cNvSpPr txBox="1"/>
            <p:nvPr/>
          </p:nvSpPr>
          <p:spPr>
            <a:xfrm>
              <a:off x="5542" y="3658"/>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组合 14"/>
          <p:cNvGrpSpPr/>
          <p:nvPr/>
        </p:nvGrpSpPr>
        <p:grpSpPr>
          <a:xfrm>
            <a:off x="2226945" y="2251710"/>
            <a:ext cx="436880" cy="433070"/>
            <a:chOff x="5368" y="5493"/>
            <a:chExt cx="688" cy="682"/>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5542" y="549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点钞技术</a:t>
            </a:r>
            <a:endParaRPr lang="zh-CN" altLang="en-US" sz="2000" b="1">
              <a:solidFill>
                <a:schemeClr val="accent4"/>
              </a:solidFill>
              <a:effectLst/>
            </a:endParaRPr>
          </a:p>
        </p:txBody>
      </p:sp>
      <p:sp>
        <p:nvSpPr>
          <p:cNvPr id="7" name="文本框 6"/>
          <p:cNvSpPr txBox="1"/>
          <p:nvPr/>
        </p:nvSpPr>
        <p:spPr>
          <a:xfrm>
            <a:off x="171450" y="3580765"/>
            <a:ext cx="1507490" cy="368300"/>
          </a:xfrm>
          <a:prstGeom prst="rect">
            <a:avLst/>
          </a:prstGeom>
          <a:noFill/>
        </p:spPr>
        <p:txBody>
          <a:bodyPr wrap="square" rtlCol="0">
            <a:spAutoFit/>
          </a:bodyPr>
          <a:p>
            <a:r>
              <a:rPr lang="zh-CN" altLang="en-US"/>
              <a:t>操作指导</a:t>
            </a:r>
            <a:endParaRPr lang="zh-CN" altLang="en-US"/>
          </a:p>
        </p:txBody>
      </p:sp>
      <p:pic>
        <p:nvPicPr>
          <p:cNvPr id="8" name="图片 7" descr="%5NVOFEAT}A%ZKRT8@E1{TT"/>
          <p:cNvPicPr>
            <a:picLocks noChangeAspect="1"/>
          </p:cNvPicPr>
          <p:nvPr/>
        </p:nvPicPr>
        <p:blipFill>
          <a:blip r:embed="rId1"/>
          <a:stretch>
            <a:fillRect/>
          </a:stretch>
        </p:blipFill>
        <p:spPr>
          <a:xfrm>
            <a:off x="4319270" y="692785"/>
            <a:ext cx="4248150" cy="781050"/>
          </a:xfrm>
          <a:prstGeom prst="rect">
            <a:avLst/>
          </a:prstGeom>
        </p:spPr>
      </p:pic>
      <p:grpSp>
        <p:nvGrpSpPr>
          <p:cNvPr id="16" name="组合 15"/>
          <p:cNvGrpSpPr/>
          <p:nvPr/>
        </p:nvGrpSpPr>
        <p:grpSpPr>
          <a:xfrm rot="0">
            <a:off x="2226310" y="3858895"/>
            <a:ext cx="437515" cy="433705"/>
            <a:chOff x="5455" y="1924"/>
            <a:chExt cx="689" cy="683"/>
          </a:xfrm>
        </p:grpSpPr>
        <p:grpSp>
          <p:nvGrpSpPr>
            <p:cNvPr id="17" name="Group 27"/>
            <p:cNvGrpSpPr/>
            <p:nvPr/>
          </p:nvGrpSpPr>
          <p:grpSpPr>
            <a:xfrm rot="10800000">
              <a:off x="5455" y="1924"/>
              <a:ext cx="174" cy="683"/>
              <a:chOff x="4514393" y="1036303"/>
              <a:chExt cx="115214" cy="1487365"/>
            </a:xfrm>
          </p:grpSpPr>
          <p:cxnSp>
            <p:nvCxnSpPr>
              <p:cNvPr id="18"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2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05</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组合 27"/>
          <p:cNvGrpSpPr/>
          <p:nvPr/>
        </p:nvGrpSpPr>
        <p:grpSpPr>
          <a:xfrm rot="0">
            <a:off x="2226945" y="3040380"/>
            <a:ext cx="436880" cy="433705"/>
            <a:chOff x="5368" y="3658"/>
            <a:chExt cx="688" cy="683"/>
          </a:xfrm>
        </p:grpSpPr>
        <p:grpSp>
          <p:nvGrpSpPr>
            <p:cNvPr id="30" name="Group 23"/>
            <p:cNvGrpSpPr/>
            <p:nvPr/>
          </p:nvGrpSpPr>
          <p:grpSpPr>
            <a:xfrm rot="10800000">
              <a:off x="5368" y="3658"/>
              <a:ext cx="174" cy="683"/>
              <a:chOff x="4514393" y="1036303"/>
              <a:chExt cx="115214" cy="1487365"/>
            </a:xfrm>
          </p:grpSpPr>
          <p:cxnSp>
            <p:nvCxnSpPr>
              <p:cNvPr id="36"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39" name="Text Placeholder 3"/>
            <p:cNvSpPr txBox="1"/>
            <p:nvPr/>
          </p:nvSpPr>
          <p:spPr>
            <a:xfrm>
              <a:off x="5544" y="3658"/>
              <a:ext cx="512"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组合 46"/>
          <p:cNvGrpSpPr/>
          <p:nvPr/>
        </p:nvGrpSpPr>
        <p:grpSpPr>
          <a:xfrm rot="0">
            <a:off x="2226310" y="4650740"/>
            <a:ext cx="436880" cy="433705"/>
            <a:chOff x="5368" y="3658"/>
            <a:chExt cx="688" cy="683"/>
          </a:xfrm>
        </p:grpSpPr>
        <p:grpSp>
          <p:nvGrpSpPr>
            <p:cNvPr id="48" name="Group 23"/>
            <p:cNvGrpSpPr/>
            <p:nvPr/>
          </p:nvGrpSpPr>
          <p:grpSpPr>
            <a:xfrm rot="10800000">
              <a:off x="5368" y="3658"/>
              <a:ext cx="174" cy="683"/>
              <a:chOff x="4514393" y="1036303"/>
              <a:chExt cx="115214" cy="1487365"/>
            </a:xfrm>
          </p:grpSpPr>
          <p:cxnSp>
            <p:nvCxnSpPr>
              <p:cNvPr id="49"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1"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52" name="Text Placeholder 3"/>
            <p:cNvSpPr txBox="1"/>
            <p:nvPr/>
          </p:nvSpPr>
          <p:spPr>
            <a:xfrm>
              <a:off x="5544" y="3658"/>
              <a:ext cx="512"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06</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3" name="文本框 52"/>
          <p:cNvSpPr txBox="1"/>
          <p:nvPr/>
        </p:nvSpPr>
        <p:spPr>
          <a:xfrm>
            <a:off x="2900045" y="3040380"/>
            <a:ext cx="5667375" cy="460375"/>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采用分组计数法，即把10 记作1，要求学生要集中精力、全神贯注，双手</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点钞，两眼看钞，脑子计数，做到眼、脑、手相互配合，共同完成点钞过程</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框 53"/>
          <p:cNvSpPr txBox="1"/>
          <p:nvPr/>
        </p:nvSpPr>
        <p:spPr>
          <a:xfrm>
            <a:off x="2965450" y="3858895"/>
            <a:ext cx="5667375" cy="460375"/>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清点准确后的整把（100 张）钞券，将其蹾齐，扎把后以提起第一张钞券不</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被抽出为准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5" name="文本框 54"/>
          <p:cNvSpPr txBox="1"/>
          <p:nvPr/>
        </p:nvSpPr>
        <p:spPr>
          <a:xfrm>
            <a:off x="2900045" y="4597400"/>
            <a:ext cx="5667375" cy="275590"/>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图章要盖得清晰，要能够看清楚姓名</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1+#ppt_w/2"/>
                                          </p:val>
                                        </p:tav>
                                        <p:tav tm="100000">
                                          <p:val>
                                            <p:strVal val="#ppt_x"/>
                                          </p:val>
                                        </p:tav>
                                      </p:tavLst>
                                    </p:anim>
                                    <p:anim calcmode="lin" valueType="num">
                                      <p:cBhvr additive="base">
                                        <p:cTn id="16"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647315"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二、机器点钞</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点钞技术</a:t>
            </a:r>
            <a:endParaRPr lang="zh-CN" altLang="en-US" sz="2000" b="1">
              <a:solidFill>
                <a:schemeClr val="accent4"/>
              </a:solidFill>
              <a:effectLst/>
            </a:endParaRPr>
          </a:p>
        </p:txBody>
      </p:sp>
      <p:sp>
        <p:nvSpPr>
          <p:cNvPr id="3" name="文本框 2"/>
          <p:cNvSpPr txBox="1"/>
          <p:nvPr/>
        </p:nvSpPr>
        <p:spPr>
          <a:xfrm>
            <a:off x="1130300" y="1427480"/>
            <a:ext cx="2750185" cy="337185"/>
          </a:xfrm>
          <a:prstGeom prst="rect">
            <a:avLst/>
          </a:prstGeom>
          <a:noFill/>
        </p:spPr>
        <p:txBody>
          <a:bodyPr wrap="square" rtlCol="0">
            <a:spAutoFit/>
          </a:bodyPr>
          <a:p>
            <a:r>
              <a:rPr lang="zh-CN" altLang="en-US" sz="1600"/>
              <a:t>（一）点钞机的使用方法</a:t>
            </a:r>
            <a:endParaRPr lang="zh-CN" altLang="en-US" sz="1600"/>
          </a:p>
        </p:txBody>
      </p:sp>
      <p:sp>
        <p:nvSpPr>
          <p:cNvPr id="4" name="文本框 3"/>
          <p:cNvSpPr txBox="1"/>
          <p:nvPr/>
        </p:nvSpPr>
        <p:spPr>
          <a:xfrm>
            <a:off x="1290955" y="1909445"/>
            <a:ext cx="4791710" cy="521970"/>
          </a:xfrm>
          <a:prstGeom prst="rect">
            <a:avLst/>
          </a:prstGeom>
          <a:noFill/>
        </p:spPr>
        <p:txBody>
          <a:bodyPr wrap="square" rtlCol="0" anchor="t">
            <a:spAutoFit/>
          </a:bodyPr>
          <a:p>
            <a:r>
              <a:rPr lang="zh-CN" altLang="en-US" sz="1400"/>
              <a:t>在使用点钞机时，工作人员要按照规定的程序操作，准确进行喂钞、按键和取钞。</a:t>
            </a:r>
            <a:endParaRPr lang="zh-CN" altLang="en-US" sz="1400"/>
          </a:p>
        </p:txBody>
      </p:sp>
      <p:sp>
        <p:nvSpPr>
          <p:cNvPr id="5" name="文本框 4"/>
          <p:cNvSpPr txBox="1"/>
          <p:nvPr/>
        </p:nvSpPr>
        <p:spPr>
          <a:xfrm>
            <a:off x="1130300" y="2581910"/>
            <a:ext cx="2750185" cy="337185"/>
          </a:xfrm>
          <a:prstGeom prst="rect">
            <a:avLst/>
          </a:prstGeom>
          <a:noFill/>
        </p:spPr>
        <p:txBody>
          <a:bodyPr wrap="square" rtlCol="0">
            <a:spAutoFit/>
          </a:bodyPr>
          <a:p>
            <a:r>
              <a:rPr lang="zh-CN" altLang="en-US" sz="1600"/>
              <a:t>（二）点钞机的工作状态</a:t>
            </a:r>
            <a:endParaRPr lang="zh-CN" altLang="en-US" sz="1600"/>
          </a:p>
        </p:txBody>
      </p:sp>
      <p:pic>
        <p:nvPicPr>
          <p:cNvPr id="6" name="图片 5" descr="(QWU6U70}O9}RUWW[ZC9)VB"/>
          <p:cNvPicPr>
            <a:picLocks noChangeAspect="1"/>
          </p:cNvPicPr>
          <p:nvPr/>
        </p:nvPicPr>
        <p:blipFill>
          <a:blip r:embed="rId1"/>
          <a:stretch>
            <a:fillRect/>
          </a:stretch>
        </p:blipFill>
        <p:spPr>
          <a:xfrm>
            <a:off x="3746500" y="2751455"/>
            <a:ext cx="3246120" cy="220154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891790" y="1167765"/>
            <a:ext cx="5577205" cy="1076960"/>
          </a:xfrm>
          <a:prstGeom prst="rect">
            <a:avLst/>
          </a:prstGeom>
          <a:noFill/>
        </p:spPr>
        <p:txBody>
          <a:bodyPr wrap="square" lIns="0" tIns="0" rIns="0" bIns="0" rtlCol="0">
            <a:spAutoFit/>
          </a:bodyPr>
          <a:lstStyle/>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案例背景：利通公司拟组织员工团购一批职工自用商品住房，财务部向每户收取定金20 000 元（现金）暂为保管，收款截止到20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年5 月31 日。20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年3 月14 日，出纳员林宇收到职工李强交来的定金20 000 元（现金）。（见教材）</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点钞技术</a:t>
            </a:r>
            <a:endParaRPr lang="zh-CN" altLang="en-US" sz="2000" b="1">
              <a:solidFill>
                <a:schemeClr val="accent4"/>
              </a:solidFill>
              <a:effectLst/>
            </a:endParaRPr>
          </a:p>
        </p:txBody>
      </p:sp>
      <p:sp>
        <p:nvSpPr>
          <p:cNvPr id="70666" name="Freeform 6"/>
          <p:cNvSpPr/>
          <p:nvPr/>
        </p:nvSpPr>
        <p:spPr bwMode="auto">
          <a:xfrm>
            <a:off x="2891790" y="2513965"/>
            <a:ext cx="6036945" cy="1636395"/>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solidFill>
              <a:schemeClr val="accent2"/>
            </a:solidFill>
            <a:prstDash val="solid"/>
            <a:round/>
          </a:ln>
          <a:effectLst>
            <a:outerShdw algn="tl" rotWithShape="0">
              <a:schemeClr val="bg1"/>
            </a:outerShdw>
          </a:effectLst>
        </p:spPr>
        <p:txBody>
          <a:bodyPr/>
          <a:p>
            <a:pPr>
              <a:defRPr/>
            </a:pPr>
            <a:endParaRPr lang="zh-CN" altLang="en-US" sz="1800"/>
          </a:p>
        </p:txBody>
      </p:sp>
      <p:grpSp>
        <p:nvGrpSpPr>
          <p:cNvPr id="4" name="组合 3"/>
          <p:cNvGrpSpPr/>
          <p:nvPr/>
        </p:nvGrpSpPr>
        <p:grpSpPr>
          <a:xfrm>
            <a:off x="3203575" y="2719070"/>
            <a:ext cx="393065" cy="401320"/>
            <a:chOff x="1723" y="2917"/>
            <a:chExt cx="730" cy="772"/>
          </a:xfrm>
        </p:grpSpPr>
        <p:sp>
          <p:nvSpPr>
            <p:cNvPr id="70695"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68633"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1</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055110" y="2837180"/>
            <a:ext cx="393065" cy="401320"/>
            <a:chOff x="1723" y="2917"/>
            <a:chExt cx="730" cy="772"/>
          </a:xfrm>
        </p:grpSpPr>
        <p:sp>
          <p:nvSpPr>
            <p:cNvPr id="12"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14"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2</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876800" y="3811270"/>
            <a:ext cx="393065" cy="401320"/>
            <a:chOff x="1723" y="2917"/>
            <a:chExt cx="730" cy="772"/>
          </a:xfrm>
        </p:grpSpPr>
        <p:sp>
          <p:nvSpPr>
            <p:cNvPr id="22"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3"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3</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913755" y="3578860"/>
            <a:ext cx="393065" cy="401320"/>
            <a:chOff x="1723" y="2917"/>
            <a:chExt cx="730" cy="772"/>
          </a:xfrm>
        </p:grpSpPr>
        <p:sp>
          <p:nvSpPr>
            <p:cNvPr id="26"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7"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4</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521450" y="2997835"/>
            <a:ext cx="393065" cy="401320"/>
            <a:chOff x="1723" y="2917"/>
            <a:chExt cx="730" cy="772"/>
          </a:xfrm>
        </p:grpSpPr>
        <p:sp>
          <p:nvSpPr>
            <p:cNvPr id="35"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39"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5</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442200" y="2435860"/>
            <a:ext cx="393065" cy="401320"/>
            <a:chOff x="1723" y="2917"/>
            <a:chExt cx="730" cy="772"/>
          </a:xfrm>
        </p:grpSpPr>
        <p:sp>
          <p:nvSpPr>
            <p:cNvPr id="41"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42"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6</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8535670" y="2487930"/>
            <a:ext cx="393065" cy="401320"/>
            <a:chOff x="1723" y="2917"/>
            <a:chExt cx="730" cy="772"/>
          </a:xfrm>
        </p:grpSpPr>
        <p:sp>
          <p:nvSpPr>
            <p:cNvPr id="44"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47"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7</a:t>
              </a:r>
              <a:endParaRPr lang="en-US" altLang="zh-CN" sz="1100">
                <a:solidFill>
                  <a:schemeClr val="bg1"/>
                </a:solidFill>
                <a:latin typeface="微软雅黑" panose="020B0503020204020204" pitchFamily="34" charset="-122"/>
                <a:ea typeface="微软雅黑" panose="020B0503020204020204" pitchFamily="34" charset="-122"/>
              </a:endParaRPr>
            </a:p>
          </p:txBody>
        </p:sp>
      </p:grpSp>
      <p:sp>
        <p:nvSpPr>
          <p:cNvPr id="55" name="文本框 54"/>
          <p:cNvSpPr txBox="1"/>
          <p:nvPr/>
        </p:nvSpPr>
        <p:spPr>
          <a:xfrm>
            <a:off x="3203575" y="3238500"/>
            <a:ext cx="284480" cy="1198880"/>
          </a:xfrm>
          <a:prstGeom prst="rect">
            <a:avLst/>
          </a:prstGeom>
          <a:noFill/>
        </p:spPr>
        <p:txBody>
          <a:bodyPr wrap="square" rtlCol="0">
            <a:spAutoFit/>
          </a:bodyPr>
          <a:p>
            <a:r>
              <a:rPr lang="zh-CN" altLang="en-US"/>
              <a:t>操作准备</a:t>
            </a:r>
            <a:endParaRPr lang="zh-CN" altLang="en-US"/>
          </a:p>
        </p:txBody>
      </p:sp>
      <p:sp>
        <p:nvSpPr>
          <p:cNvPr id="56" name="文本框 55"/>
          <p:cNvSpPr txBox="1"/>
          <p:nvPr/>
        </p:nvSpPr>
        <p:spPr>
          <a:xfrm>
            <a:off x="3974465" y="3347720"/>
            <a:ext cx="284480" cy="645160"/>
          </a:xfrm>
          <a:prstGeom prst="rect">
            <a:avLst/>
          </a:prstGeom>
          <a:noFill/>
        </p:spPr>
        <p:txBody>
          <a:bodyPr wrap="square" rtlCol="0">
            <a:spAutoFit/>
          </a:bodyPr>
          <a:p>
            <a:r>
              <a:rPr lang="zh-CN" altLang="en-US"/>
              <a:t>试机</a:t>
            </a:r>
            <a:endParaRPr lang="zh-CN" altLang="en-US"/>
          </a:p>
        </p:txBody>
      </p:sp>
      <p:sp>
        <p:nvSpPr>
          <p:cNvPr id="57" name="文本框 56"/>
          <p:cNvSpPr txBox="1"/>
          <p:nvPr/>
        </p:nvSpPr>
        <p:spPr>
          <a:xfrm>
            <a:off x="4930140" y="2599055"/>
            <a:ext cx="284480" cy="1198880"/>
          </a:xfrm>
          <a:prstGeom prst="rect">
            <a:avLst/>
          </a:prstGeom>
          <a:noFill/>
        </p:spPr>
        <p:txBody>
          <a:bodyPr wrap="square" rtlCol="0">
            <a:spAutoFit/>
          </a:bodyPr>
          <a:p>
            <a:r>
              <a:rPr lang="zh-CN" altLang="en-US"/>
              <a:t>拆把喂钞</a:t>
            </a:r>
            <a:endParaRPr lang="zh-CN" altLang="en-US"/>
          </a:p>
        </p:txBody>
      </p:sp>
      <p:sp>
        <p:nvSpPr>
          <p:cNvPr id="58" name="文本框 57"/>
          <p:cNvSpPr txBox="1"/>
          <p:nvPr/>
        </p:nvSpPr>
        <p:spPr>
          <a:xfrm>
            <a:off x="5803265" y="2320925"/>
            <a:ext cx="284480" cy="1198880"/>
          </a:xfrm>
          <a:prstGeom prst="rect">
            <a:avLst/>
          </a:prstGeom>
          <a:noFill/>
        </p:spPr>
        <p:txBody>
          <a:bodyPr wrap="square" rtlCol="0">
            <a:spAutoFit/>
          </a:bodyPr>
          <a:p>
            <a:r>
              <a:rPr lang="zh-CN" altLang="en-US"/>
              <a:t>按键点数</a:t>
            </a:r>
            <a:endParaRPr lang="zh-CN" altLang="en-US"/>
          </a:p>
        </p:txBody>
      </p:sp>
      <p:sp>
        <p:nvSpPr>
          <p:cNvPr id="59" name="文本框 58"/>
          <p:cNvSpPr txBox="1"/>
          <p:nvPr/>
        </p:nvSpPr>
        <p:spPr>
          <a:xfrm>
            <a:off x="6576060" y="3413125"/>
            <a:ext cx="284480" cy="1198880"/>
          </a:xfrm>
          <a:prstGeom prst="rect">
            <a:avLst/>
          </a:prstGeom>
          <a:noFill/>
        </p:spPr>
        <p:txBody>
          <a:bodyPr wrap="square" rtlCol="0">
            <a:spAutoFit/>
          </a:bodyPr>
          <a:p>
            <a:r>
              <a:rPr lang="zh-CN" altLang="en-US"/>
              <a:t>计数点钞</a:t>
            </a:r>
            <a:endParaRPr lang="zh-CN" altLang="en-US"/>
          </a:p>
        </p:txBody>
      </p:sp>
      <p:sp>
        <p:nvSpPr>
          <p:cNvPr id="60" name="文本框 59"/>
          <p:cNvSpPr txBox="1"/>
          <p:nvPr/>
        </p:nvSpPr>
        <p:spPr>
          <a:xfrm>
            <a:off x="7529195" y="2889250"/>
            <a:ext cx="284480" cy="645160"/>
          </a:xfrm>
          <a:prstGeom prst="rect">
            <a:avLst/>
          </a:prstGeom>
          <a:noFill/>
        </p:spPr>
        <p:txBody>
          <a:bodyPr wrap="square" rtlCol="0">
            <a:spAutoFit/>
          </a:bodyPr>
          <a:p>
            <a:r>
              <a:rPr lang="zh-CN" altLang="en-US"/>
              <a:t>扎把</a:t>
            </a:r>
            <a:endParaRPr lang="zh-CN" altLang="en-US"/>
          </a:p>
        </p:txBody>
      </p:sp>
      <p:sp>
        <p:nvSpPr>
          <p:cNvPr id="61" name="文本框 60"/>
          <p:cNvSpPr txBox="1"/>
          <p:nvPr/>
        </p:nvSpPr>
        <p:spPr>
          <a:xfrm>
            <a:off x="8555990" y="2962275"/>
            <a:ext cx="284480" cy="645160"/>
          </a:xfrm>
          <a:prstGeom prst="rect">
            <a:avLst/>
          </a:prstGeom>
          <a:noFill/>
        </p:spPr>
        <p:txBody>
          <a:bodyPr wrap="square" rtlCol="0">
            <a:spAutoFit/>
          </a:bodyPr>
          <a:p>
            <a:r>
              <a:rPr lang="zh-CN" altLang="en-US"/>
              <a:t>盖章</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0666"/>
                                        </p:tgtEl>
                                        <p:attrNameLst>
                                          <p:attrName>style.visibility</p:attrName>
                                        </p:attrNameLst>
                                      </p:cBhvr>
                                      <p:to>
                                        <p:strVal val="visible"/>
                                      </p:to>
                                    </p:set>
                                    <p:animEffect transition="in" filter="wipe(left)">
                                      <p:cBhvr>
                                        <p:cTn id="16" dur="500"/>
                                        <p:tgtEl>
                                          <p:spTgt spid="70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TextBox 66"/>
          <p:cNvSpPr txBox="1"/>
          <p:nvPr/>
        </p:nvSpPr>
        <p:spPr>
          <a:xfrm>
            <a:off x="4024630" y="1139190"/>
            <a:ext cx="117538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机器点钞程序</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3971925" y="2322830"/>
            <a:ext cx="5107940"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原扎把纸要顺序更换，不得将前把与后把扎把纸混淆，以分清责任</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171450" y="1221740"/>
            <a:ext cx="3729990" cy="2266315"/>
            <a:chOff x="721" y="1869"/>
            <a:chExt cx="5874" cy="3569"/>
          </a:xfrm>
        </p:grpSpPr>
        <p:grpSp>
          <p:nvGrpSpPr>
            <p:cNvPr id="2" name="Group 14"/>
            <p:cNvGrpSpPr/>
            <p:nvPr/>
          </p:nvGrpSpPr>
          <p:grpSpPr>
            <a:xfrm rot="0">
              <a:off x="721" y="1981"/>
              <a:ext cx="2497" cy="3457"/>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2733" y="3102"/>
              <a:ext cx="333" cy="333"/>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rot="10800000">
              <a:off x="5819" y="3603"/>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5906" y="1869"/>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3421" y="2210"/>
              <a:ext cx="2397"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3421" y="3175"/>
              <a:ext cx="2398" cy="77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6080" y="1869"/>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5993" y="360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209486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点钞技术</a:t>
            </a:r>
            <a:endParaRPr lang="zh-CN" altLang="en-US" sz="2000" b="1">
              <a:solidFill>
                <a:schemeClr val="accent4"/>
              </a:solidFill>
              <a:effectLst/>
            </a:endParaRPr>
          </a:p>
        </p:txBody>
      </p:sp>
      <p:sp>
        <p:nvSpPr>
          <p:cNvPr id="7" name="文本框 6"/>
          <p:cNvSpPr txBox="1"/>
          <p:nvPr/>
        </p:nvSpPr>
        <p:spPr>
          <a:xfrm>
            <a:off x="1840230" y="975360"/>
            <a:ext cx="1507490" cy="368300"/>
          </a:xfrm>
          <a:prstGeom prst="rect">
            <a:avLst/>
          </a:prstGeom>
          <a:noFill/>
        </p:spPr>
        <p:txBody>
          <a:bodyPr wrap="square" rtlCol="0">
            <a:spAutoFit/>
          </a:bodyPr>
          <a:p>
            <a:r>
              <a:rPr lang="zh-CN" altLang="en-US"/>
              <a:t>操作指导</a:t>
            </a:r>
            <a:endParaRPr lang="zh-CN" altLang="en-US"/>
          </a:p>
        </p:txBody>
      </p:sp>
      <p:grpSp>
        <p:nvGrpSpPr>
          <p:cNvPr id="8" name="组合 7"/>
          <p:cNvGrpSpPr/>
          <p:nvPr/>
        </p:nvGrpSpPr>
        <p:grpSpPr>
          <a:xfrm>
            <a:off x="1840230" y="2540000"/>
            <a:ext cx="1633220" cy="1164590"/>
            <a:chOff x="2970" y="4341"/>
            <a:chExt cx="2572" cy="1834"/>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cxnSp>
          <p:nvCxnSpPr>
            <p:cNvPr id="35" name="Elbow Connector 34"/>
            <p:cNvCxnSpPr/>
            <p:nvPr/>
          </p:nvCxnSpPr>
          <p:spPr>
            <a:xfrm>
              <a:off x="2970" y="4341"/>
              <a:ext cx="2397" cy="1410"/>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3519170" y="3293110"/>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3901440" y="3271520"/>
            <a:ext cx="5178425" cy="645160"/>
          </a:xfrm>
          <a:prstGeom prst="rect">
            <a:avLst/>
          </a:prstGeom>
          <a:noFill/>
        </p:spPr>
        <p:txBody>
          <a:bodyPr wrap="square" rtlCol="0" anchor="t">
            <a:spAutoFit/>
          </a:bodyPr>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rPr>
              <a:t>钞券进入接钞台后，左手取钞必须取净，然后右手再放入新的一把钞券，</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rPr>
              <a:t>以防止串把现象</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endParaRPr>
          </a:p>
        </p:txBody>
      </p:sp>
      <p:grpSp>
        <p:nvGrpSpPr>
          <p:cNvPr id="16" name="Group 19"/>
          <p:cNvGrpSpPr/>
          <p:nvPr/>
        </p:nvGrpSpPr>
        <p:grpSpPr>
          <a:xfrm rot="10800000">
            <a:off x="3408045" y="4242435"/>
            <a:ext cx="110490" cy="433705"/>
            <a:chOff x="4514393" y="1036303"/>
            <a:chExt cx="115214" cy="1487365"/>
          </a:xfrm>
        </p:grpSpPr>
        <p:cxnSp>
          <p:nvCxnSpPr>
            <p:cNvPr id="17" name="Straight Connector 20"/>
            <p:cNvCxnSpPr/>
            <p:nvPr/>
          </p:nvCxnSpPr>
          <p:spPr>
            <a:xfrm flipV="1">
              <a:off x="4629607" y="1041066"/>
              <a:ext cx="0" cy="1482602"/>
            </a:xfrm>
            <a:prstGeom prst="line">
              <a:avLst/>
            </a:prstGeom>
            <a:ln w="19050" cap="rnd">
              <a:solidFill>
                <a:srgbClr val="66C2CF"/>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21"/>
            <p:cNvCxnSpPr/>
            <p:nvPr/>
          </p:nvCxnSpPr>
          <p:spPr>
            <a:xfrm flipH="1">
              <a:off x="4514393" y="1036303"/>
              <a:ext cx="115214" cy="0"/>
            </a:xfrm>
            <a:prstGeom prst="line">
              <a:avLst/>
            </a:prstGeom>
            <a:ln w="19050" cap="rnd">
              <a:solidFill>
                <a:srgbClr val="66C2CF"/>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22"/>
            <p:cNvCxnSpPr/>
            <p:nvPr/>
          </p:nvCxnSpPr>
          <p:spPr>
            <a:xfrm flipH="1">
              <a:off x="4514393" y="2523668"/>
              <a:ext cx="115214" cy="0"/>
            </a:xfrm>
            <a:prstGeom prst="line">
              <a:avLst/>
            </a:prstGeom>
            <a:ln w="19050" cap="rnd">
              <a:solidFill>
                <a:srgbClr val="66C2CF"/>
              </a:solidFill>
              <a:prstDash val="solid"/>
            </a:ln>
          </p:spPr>
          <p:style>
            <a:lnRef idx="1">
              <a:schemeClr val="accent1"/>
            </a:lnRef>
            <a:fillRef idx="0">
              <a:schemeClr val="accent1"/>
            </a:fillRef>
            <a:effectRef idx="0">
              <a:schemeClr val="accent1"/>
            </a:effectRef>
            <a:fontRef idx="minor">
              <a:schemeClr val="tx1"/>
            </a:fontRef>
          </p:style>
        </p:cxnSp>
      </p:grpSp>
      <p:cxnSp>
        <p:nvCxnSpPr>
          <p:cNvPr id="20" name="Elbow Connector 34"/>
          <p:cNvCxnSpPr/>
          <p:nvPr/>
        </p:nvCxnSpPr>
        <p:spPr>
          <a:xfrm>
            <a:off x="1764030" y="3579495"/>
            <a:ext cx="1656080" cy="864235"/>
          </a:xfrm>
          <a:prstGeom prst="bentConnector3">
            <a:avLst>
              <a:gd name="adj1" fmla="val 50038"/>
            </a:avLst>
          </a:prstGeom>
          <a:ln w="19050" cmpd="sng">
            <a:solidFill>
              <a:srgbClr val="66C2CF"/>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4" name="Text Placeholder 3"/>
          <p:cNvSpPr txBox="1"/>
          <p:nvPr/>
        </p:nvSpPr>
        <p:spPr>
          <a:xfrm>
            <a:off x="3518853" y="4281805"/>
            <a:ext cx="325120"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文本框 27"/>
          <p:cNvSpPr txBox="1"/>
          <p:nvPr/>
        </p:nvSpPr>
        <p:spPr>
          <a:xfrm>
            <a:off x="3901440" y="4274820"/>
            <a:ext cx="4818380" cy="368300"/>
          </a:xfrm>
          <a:prstGeom prst="rect">
            <a:avLst/>
          </a:prstGeom>
          <a:noFill/>
        </p:spPr>
        <p:txBody>
          <a:bodyPr wrap="square" rtlCol="0" anchor="t">
            <a:spAutoFit/>
          </a:bodyPr>
          <a:p>
            <a:pPr algn="l">
              <a:lnSpc>
                <a:spcPct val="150000"/>
              </a:lnSpc>
              <a:buClrTx/>
              <a:buSzTx/>
              <a:buFontTx/>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rPr>
              <a:t> 如果把内有损伤券或假币时，应随时挑出并补上完整券后才能扎把</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endParaRPr>
          </a:p>
        </p:txBody>
      </p:sp>
      <p:pic>
        <p:nvPicPr>
          <p:cNvPr id="14" name="图片 13" descr="49`OHN0T@OQ1Z%95HK6)$B1"/>
          <p:cNvPicPr>
            <a:picLocks noChangeAspect="1"/>
          </p:cNvPicPr>
          <p:nvPr/>
        </p:nvPicPr>
        <p:blipFill>
          <a:blip r:embed="rId1"/>
          <a:stretch>
            <a:fillRect/>
          </a:stretch>
        </p:blipFill>
        <p:spPr>
          <a:xfrm>
            <a:off x="3844290" y="1522730"/>
            <a:ext cx="4572000" cy="485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0" name="Rectangle 19"/>
          <p:cNvSpPr/>
          <p:nvPr/>
        </p:nvSpPr>
        <p:spPr>
          <a:xfrm>
            <a:off x="576580" y="901065"/>
            <a:ext cx="235966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（一）手工整理清点</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6488430" y="2914015"/>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（二）硬币清点机整理清点</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任务三  点钞技术</a:t>
            </a:r>
            <a:endParaRPr lang="zh-CN" altLang="en-US" sz="2000" b="1">
              <a:solidFill>
                <a:schemeClr val="accent4"/>
              </a:solidFill>
              <a:effectLst/>
            </a:endParaRPr>
          </a:p>
        </p:txBody>
      </p:sp>
      <p:sp>
        <p:nvSpPr>
          <p:cNvPr id="5" name="文本框 4"/>
          <p:cNvSpPr txBox="1"/>
          <p:nvPr/>
        </p:nvSpPr>
        <p:spPr>
          <a:xfrm>
            <a:off x="2974975" y="1059180"/>
            <a:ext cx="5223510" cy="1706880"/>
          </a:xfrm>
          <a:prstGeom prst="rect">
            <a:avLst/>
          </a:prstGeom>
          <a:noFill/>
        </p:spPr>
        <p:txBody>
          <a:bodyPr wrap="square" rtlCol="0" anchor="t">
            <a:spAutoFit/>
          </a:bodyPr>
          <a:p>
            <a:pPr>
              <a:lnSpc>
                <a:spcPct val="150000"/>
              </a:lnSpc>
            </a:pPr>
            <a:r>
              <a:rPr lang="zh-CN" altLang="en-US" sz="1400"/>
              <a:t>硬币的</a:t>
            </a:r>
            <a:r>
              <a:rPr lang="zh-CN" altLang="en-US" sz="1400" b="1" u="sng">
                <a:solidFill>
                  <a:schemeClr val="accent6">
                    <a:lumMod val="75000"/>
                  </a:schemeClr>
                </a:solidFill>
              </a:rPr>
              <a:t>手工整理清点</a:t>
            </a:r>
            <a:r>
              <a:rPr lang="zh-CN" altLang="en-US" sz="1400"/>
              <a:t>一般包括整理、清点、记数等步骤。清点硬币前，应首先将不同面值的硬币分类码齐排好，一般五枚或十枚为一垛。清点时，可将硬币从右向左分组清点，用右手拇指和食指持币分组点数。为了准确，可以用中指分开查看各组数量并复点无误后，即可计算金额，完成硬币清点工作。</a:t>
            </a:r>
            <a:endParaRPr lang="zh-CN" altLang="en-US" sz="1400"/>
          </a:p>
        </p:txBody>
      </p:sp>
      <p:sp>
        <p:nvSpPr>
          <p:cNvPr id="6" name="文本框 5"/>
          <p:cNvSpPr txBox="1"/>
          <p:nvPr/>
        </p:nvSpPr>
        <p:spPr>
          <a:xfrm>
            <a:off x="537210" y="3336925"/>
            <a:ext cx="6387465" cy="1706880"/>
          </a:xfrm>
          <a:prstGeom prst="rect">
            <a:avLst/>
          </a:prstGeom>
          <a:noFill/>
        </p:spPr>
        <p:txBody>
          <a:bodyPr wrap="square" rtlCol="0" anchor="t">
            <a:spAutoFit/>
          </a:bodyPr>
          <a:p>
            <a:pPr>
              <a:lnSpc>
                <a:spcPct val="150000"/>
              </a:lnSpc>
            </a:pPr>
            <a:r>
              <a:rPr lang="zh-CN" altLang="en-US" sz="1400" b="1" u="sng">
                <a:solidFill>
                  <a:schemeClr val="accent6">
                    <a:lumMod val="75000"/>
                  </a:schemeClr>
                </a:solidFill>
              </a:rPr>
              <a:t>硬币清点机</a:t>
            </a:r>
            <a:r>
              <a:rPr lang="zh-CN" altLang="en-US" sz="1400"/>
              <a:t>由称重器、运算器、显示屏和电源线组成。称重器对放入硬币清点机的硬币进行称重。运算器根据称重器的称重结果和硬币的一般单个重量，计算出硬币的数量和面值。显示屏显示出运算器计算出的结果。使用硬币清点机，提高了清点效率和准确率，假币和残币也无处遁形了。硬币通过钢槽进入机器后，很快可以清点出数量，其中的假币和残币会通过另外的出口被退出。</a:t>
            </a:r>
            <a:endParaRPr lang="zh-CN" altLang="en-US" sz="1400"/>
          </a:p>
        </p:txBody>
      </p:sp>
      <p:pic>
        <p:nvPicPr>
          <p:cNvPr id="2" name="图片 1" descr="IM3}RLN$WXBAT]I3VIC`FDW"/>
          <p:cNvPicPr>
            <a:picLocks noChangeAspect="1"/>
          </p:cNvPicPr>
          <p:nvPr/>
        </p:nvPicPr>
        <p:blipFill>
          <a:blip r:embed="rId1"/>
          <a:stretch>
            <a:fillRect/>
          </a:stretch>
        </p:blipFill>
        <p:spPr>
          <a:xfrm>
            <a:off x="498475" y="1312545"/>
            <a:ext cx="2437765" cy="1864995"/>
          </a:xfrm>
          <a:prstGeom prst="rect">
            <a:avLst/>
          </a:prstGeom>
        </p:spPr>
      </p:pic>
      <p:pic>
        <p:nvPicPr>
          <p:cNvPr id="3" name="图片 2" descr="Y6(R$_HW%5$SXVQ%FS2XM{0"/>
          <p:cNvPicPr>
            <a:picLocks noChangeAspect="1"/>
          </p:cNvPicPr>
          <p:nvPr/>
        </p:nvPicPr>
        <p:blipFill>
          <a:blip r:embed="rId2"/>
          <a:stretch>
            <a:fillRect/>
          </a:stretch>
        </p:blipFill>
        <p:spPr>
          <a:xfrm>
            <a:off x="6731000" y="3325495"/>
            <a:ext cx="1985645" cy="1718310"/>
          </a:xfrm>
          <a:prstGeom prst="rect">
            <a:avLst/>
          </a:prstGeom>
        </p:spPr>
      </p:pic>
      <p:sp>
        <p:nvSpPr>
          <p:cNvPr id="4" name="文本框 3"/>
          <p:cNvSpPr txBox="1"/>
          <p:nvPr/>
        </p:nvSpPr>
        <p:spPr>
          <a:xfrm>
            <a:off x="3805555" y="354965"/>
            <a:ext cx="2031365" cy="398780"/>
          </a:xfrm>
          <a:prstGeom prst="rect">
            <a:avLst/>
          </a:prstGeom>
          <a:noFill/>
        </p:spPr>
        <p:txBody>
          <a:bodyPr wrap="square" rtlCol="0">
            <a:spAutoFit/>
          </a:bodyPr>
          <a:p>
            <a:r>
              <a:rPr lang="zh-CN" altLang="en-US" sz="2000">
                <a:ln w="22225">
                  <a:solidFill>
                    <a:schemeClr val="accent2"/>
                  </a:solidFill>
                  <a:prstDash val="solid"/>
                </a:ln>
                <a:solidFill>
                  <a:schemeClr val="accent2">
                    <a:lumMod val="40000"/>
                    <a:lumOff val="60000"/>
                  </a:schemeClr>
                </a:solidFill>
                <a:effectLst/>
              </a:rPr>
              <a:t>三、硬币的清点</a:t>
            </a:r>
            <a:endParaRPr lang="zh-CN" altLang="en-US" sz="2000">
              <a:ln w="22225">
                <a:solidFill>
                  <a:schemeClr val="accent2"/>
                </a:solidFill>
                <a:prstDash val="solid"/>
              </a:ln>
              <a:solidFill>
                <a:schemeClr val="accent2">
                  <a:lumMod val="40000"/>
                  <a:lumOff val="60000"/>
                </a:schemeClr>
              </a:solidFill>
              <a:effectLs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 name="灯片编号占位符 90"/>
          <p:cNvSpPr>
            <a:spLocks noGrp="1"/>
          </p:cNvSpPr>
          <p:nvPr>
            <p:ph type="sldNum" sz="quarter" idx="12"/>
          </p:nvPr>
        </p:nvSpPr>
        <p:spPr>
          <a:prstGeom prst="rect">
            <a:avLst/>
          </a:prstGeom>
        </p:spPr>
        <p:txBody>
          <a:bodyPr vert="horz" lIns="91430" tIns="45715" rIns="91430" bIns="45715" rtlCol="0" anchor="ctr"/>
          <a:lstStyle/>
          <a:p>
            <a:fld id="{E050F338-EFDA-4F8E-882C-DA95E7E9D7D9}" type="slidenum">
              <a:rPr lang="zh-CN" altLang="en-US" smtClean="0"/>
            </a:fld>
            <a:endParaRPr lang="zh-CN" altLang="en-US"/>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pic>
        <p:nvPicPr>
          <p:cNvPr id="3" name="图片 2"/>
          <p:cNvPicPr>
            <a:picLocks noChangeAspect="1"/>
          </p:cNvPicPr>
          <p:nvPr/>
        </p:nvPicPr>
        <p:blipFill>
          <a:blip r:embed="rId1"/>
          <a:stretch>
            <a:fillRect/>
          </a:stretch>
        </p:blipFill>
        <p:spPr>
          <a:xfrm>
            <a:off x="1048385" y="3002915"/>
            <a:ext cx="1912620" cy="1912620"/>
          </a:xfrm>
          <a:prstGeom prst="rect">
            <a:avLst/>
          </a:prstGeom>
        </p:spPr>
      </p:pic>
      <p:pic>
        <p:nvPicPr>
          <p:cNvPr id="4" name="图片 3"/>
          <p:cNvPicPr>
            <a:picLocks noChangeAspect="1"/>
          </p:cNvPicPr>
          <p:nvPr/>
        </p:nvPicPr>
        <p:blipFill>
          <a:blip r:embed="rId2"/>
          <a:stretch>
            <a:fillRect/>
          </a:stretch>
        </p:blipFill>
        <p:spPr>
          <a:xfrm>
            <a:off x="3805555" y="949960"/>
            <a:ext cx="2147570" cy="1820545"/>
          </a:xfrm>
          <a:prstGeom prst="rect">
            <a:avLst/>
          </a:prstGeom>
        </p:spPr>
      </p:pic>
      <p:pic>
        <p:nvPicPr>
          <p:cNvPr id="5" name="图片 4"/>
          <p:cNvPicPr>
            <a:picLocks noChangeAspect="1"/>
          </p:cNvPicPr>
          <p:nvPr/>
        </p:nvPicPr>
        <p:blipFill>
          <a:blip r:embed="rId3"/>
          <a:stretch>
            <a:fillRect/>
          </a:stretch>
        </p:blipFill>
        <p:spPr>
          <a:xfrm>
            <a:off x="6120130" y="814705"/>
            <a:ext cx="2420620" cy="2420620"/>
          </a:xfrm>
          <a:prstGeom prst="rect">
            <a:avLst/>
          </a:prstGeom>
        </p:spPr>
      </p:pic>
      <p:pic>
        <p:nvPicPr>
          <p:cNvPr id="7" name="图片 6"/>
          <p:cNvPicPr>
            <a:picLocks noChangeAspect="1"/>
          </p:cNvPicPr>
          <p:nvPr/>
        </p:nvPicPr>
        <p:blipFill>
          <a:blip r:embed="rId4"/>
          <a:stretch>
            <a:fillRect/>
          </a:stretch>
        </p:blipFill>
        <p:spPr>
          <a:xfrm>
            <a:off x="3528060" y="3121660"/>
            <a:ext cx="2510790" cy="1674495"/>
          </a:xfrm>
          <a:prstGeom prst="rect">
            <a:avLst/>
          </a:prstGeom>
        </p:spPr>
      </p:pic>
      <p:pic>
        <p:nvPicPr>
          <p:cNvPr id="18" name="图片 17" descr="66EO`17%D66ESEVRBBIXCVN"/>
          <p:cNvPicPr>
            <a:picLocks noChangeAspect="1"/>
          </p:cNvPicPr>
          <p:nvPr/>
        </p:nvPicPr>
        <p:blipFill>
          <a:blip r:embed="rId5"/>
          <a:stretch>
            <a:fillRect/>
          </a:stretch>
        </p:blipFill>
        <p:spPr>
          <a:xfrm>
            <a:off x="6332220" y="3235325"/>
            <a:ext cx="2575560" cy="1447800"/>
          </a:xfrm>
          <a:prstGeom prst="rect">
            <a:avLst/>
          </a:prstGeom>
        </p:spPr>
      </p:pic>
      <p:sp>
        <p:nvSpPr>
          <p:cNvPr id="19" name="云形 18"/>
          <p:cNvSpPr/>
          <p:nvPr/>
        </p:nvSpPr>
        <p:spPr>
          <a:xfrm>
            <a:off x="1187450" y="771525"/>
            <a:ext cx="2776855" cy="775335"/>
          </a:xfrm>
          <a:prstGeom prst="cloud">
            <a:avLst/>
          </a:prstGeom>
          <a:solidFill>
            <a:schemeClr val="accent5">
              <a:lumMod val="40000"/>
              <a:lumOff val="6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597025" y="836930"/>
            <a:ext cx="2051050" cy="645160"/>
          </a:xfrm>
          <a:prstGeom prst="rect">
            <a:avLst/>
          </a:prstGeom>
          <a:noFill/>
        </p:spPr>
        <p:txBody>
          <a:bodyPr wrap="square" rtlCol="0">
            <a:spAutoFit/>
          </a:bodyPr>
          <a:p>
            <a:r>
              <a:rPr lang="zh-CN" altLang="en-US" sz="1200" b="1"/>
              <a:t>想一想：以下几种工具你都了解吗？你还知道其他出纳工具吗？</a:t>
            </a:r>
            <a:endParaRPr lang="zh-CN" altLang="en-US" sz="1200" b="1"/>
          </a:p>
        </p:txBody>
      </p:sp>
      <p:pic>
        <p:nvPicPr>
          <p:cNvPr id="21" name="图片 20"/>
          <p:cNvPicPr>
            <a:picLocks noChangeAspect="1"/>
          </p:cNvPicPr>
          <p:nvPr/>
        </p:nvPicPr>
        <p:blipFill>
          <a:blip r:embed="rId6"/>
          <a:stretch>
            <a:fillRect/>
          </a:stretch>
        </p:blipFill>
        <p:spPr>
          <a:xfrm>
            <a:off x="767080" y="1546860"/>
            <a:ext cx="2475230" cy="1425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39050" y="1240296"/>
            <a:ext cx="3395485" cy="2614578"/>
            <a:chOff x="1479" y="1953"/>
            <a:chExt cx="6504" cy="5077"/>
          </a:xfrm>
        </p:grpSpPr>
        <p:sp>
          <p:nvSpPr>
            <p:cNvPr id="40" name="椭圆 39"/>
            <p:cNvSpPr/>
            <p:nvPr/>
          </p:nvSpPr>
          <p:spPr>
            <a:xfrm>
              <a:off x="2127" y="1953"/>
              <a:ext cx="4238" cy="4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325" y="2151"/>
              <a:ext cx="3842" cy="3842"/>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6430" y="2328"/>
              <a:ext cx="493" cy="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845" y="1979"/>
              <a:ext cx="388" cy="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flipH="1">
              <a:off x="1944" y="2447"/>
              <a:ext cx="654" cy="6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6624" y="3372"/>
              <a:ext cx="244" cy="2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11047877">
              <a:off x="2902" y="6531"/>
              <a:ext cx="195" cy="1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2713" y="5483"/>
              <a:ext cx="712" cy="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flipV="1">
              <a:off x="3641" y="6227"/>
              <a:ext cx="802" cy="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2208" y="5571"/>
              <a:ext cx="339" cy="3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flipH="1">
              <a:off x="3864" y="5796"/>
              <a:ext cx="356" cy="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flipH="1">
              <a:off x="5829" y="5388"/>
              <a:ext cx="274" cy="2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876" y="6044"/>
              <a:ext cx="296" cy="2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4"/>
            <p:cNvGrpSpPr/>
            <p:nvPr/>
          </p:nvGrpSpPr>
          <p:grpSpPr>
            <a:xfrm>
              <a:off x="5829" y="3686"/>
              <a:ext cx="2154" cy="1978"/>
              <a:chOff x="4531177" y="3368966"/>
              <a:chExt cx="1823898" cy="1674934"/>
            </a:xfrm>
            <a:solidFill>
              <a:schemeClr val="accent4"/>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531177" y="3904480"/>
                <a:ext cx="1823898" cy="605454"/>
              </a:xfrm>
              <a:prstGeom prst="rect">
                <a:avLst/>
              </a:prstGeom>
              <a:grpFill/>
            </p:spPr>
            <p:txBody>
              <a:bodyPr wrap="square">
                <a:spAutoFit/>
              </a:bodyPr>
              <a:lstStyle/>
              <a:p>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学习目标</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椭圆 58"/>
            <p:cNvSpPr/>
            <p:nvPr/>
          </p:nvSpPr>
          <p:spPr>
            <a:xfrm>
              <a:off x="1479" y="3652"/>
              <a:ext cx="1114" cy="11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文本框 59"/>
          <p:cNvSpPr txBox="1"/>
          <p:nvPr/>
        </p:nvSpPr>
        <p:spPr>
          <a:xfrm>
            <a:off x="4944110" y="1553845"/>
            <a:ext cx="1673860" cy="276860"/>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素养目标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4944110" y="2942590"/>
            <a:ext cx="1673860" cy="276860"/>
          </a:xfrm>
          <a:prstGeom prst="rect">
            <a:avLst/>
          </a:prstGeom>
          <a:noFill/>
        </p:spPr>
        <p:txBody>
          <a:bodyPr wrap="square" lIns="0" tIns="0" rIns="0" bIns="0">
            <a:spAutoFit/>
          </a:bodyPr>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德育目标</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944110" y="2095500"/>
            <a:ext cx="3980180" cy="521970"/>
          </a:xfrm>
          <a:prstGeom prst="rect">
            <a:avLst/>
          </a:prstGeom>
          <a:solidFill>
            <a:schemeClr val="accent4">
              <a:lumMod val="60000"/>
              <a:lumOff val="40000"/>
            </a:schemeClr>
          </a:solidFill>
        </p:spPr>
        <p:txBody>
          <a:bodyPr wrap="square" rtlCol="0">
            <a:spAutoFit/>
          </a:bodyPr>
          <a:p>
            <a:r>
              <a:rPr lang="zh-CN" altLang="en-US" sz="1400"/>
              <a:t>遵守会计行为规范和操作规范，完成从理论转向实践，从单项技能向综合技能的过渡。</a:t>
            </a:r>
            <a:endParaRPr lang="zh-CN" altLang="en-US" sz="1400"/>
          </a:p>
        </p:txBody>
      </p:sp>
      <p:sp>
        <p:nvSpPr>
          <p:cNvPr id="10" name="文本框 9"/>
          <p:cNvSpPr txBox="1"/>
          <p:nvPr/>
        </p:nvSpPr>
        <p:spPr>
          <a:xfrm>
            <a:off x="4944110" y="3441065"/>
            <a:ext cx="3916045" cy="521970"/>
          </a:xfrm>
          <a:prstGeom prst="rect">
            <a:avLst/>
          </a:prstGeom>
          <a:solidFill>
            <a:schemeClr val="accent4">
              <a:lumMod val="60000"/>
              <a:lumOff val="40000"/>
            </a:schemeClr>
          </a:solidFill>
        </p:spPr>
        <p:txBody>
          <a:bodyPr wrap="square" rtlCol="0">
            <a:spAutoFit/>
          </a:bodyPr>
          <a:p>
            <a:r>
              <a:rPr lang="zh-CN" altLang="en-US" sz="1400"/>
              <a:t>通过熟练掌握各种操作技能，做一个办事认真、做事规范的人。</a:t>
            </a:r>
            <a:endParaRPr lang="zh-CN" altLang="en-US" sz="1400"/>
          </a:p>
        </p:txBody>
      </p:sp>
      <p:sp>
        <p:nvSpPr>
          <p:cNvPr id="4" name="矩形 3"/>
          <p:cNvSpPr/>
          <p:nvPr/>
        </p:nvSpPr>
        <p:spPr>
          <a:xfrm>
            <a:off x="417830" y="170815"/>
            <a:ext cx="1562100" cy="45720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6224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（一）算盘的结构</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689032" y="162232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5" name="文本框 4"/>
          <p:cNvSpPr txBox="1"/>
          <p:nvPr/>
        </p:nvSpPr>
        <p:spPr>
          <a:xfrm>
            <a:off x="3256915" y="1134110"/>
            <a:ext cx="5491480" cy="2030095"/>
          </a:xfrm>
          <a:prstGeom prst="rect">
            <a:avLst/>
          </a:prstGeom>
          <a:noFill/>
        </p:spPr>
        <p:txBody>
          <a:bodyPr wrap="square" rtlCol="0" anchor="t">
            <a:spAutoFit/>
          </a:bodyPr>
          <a:p>
            <a:pPr>
              <a:lnSpc>
                <a:spcPct val="150000"/>
              </a:lnSpc>
            </a:pPr>
            <a:r>
              <a:rPr lang="zh-CN" altLang="en-US" sz="1400"/>
              <a:t>其形长方，周为木框，内贯直柱，俗称“档”。</a:t>
            </a:r>
            <a:endParaRPr lang="zh-CN" altLang="en-US" sz="1400"/>
          </a:p>
          <a:p>
            <a:pPr>
              <a:lnSpc>
                <a:spcPct val="150000"/>
              </a:lnSpc>
            </a:pPr>
            <a:r>
              <a:rPr lang="zh-CN" altLang="en-US" sz="1400"/>
              <a:t>一般</a:t>
            </a:r>
            <a:r>
              <a:rPr lang="zh-CN" altLang="en-US" sz="1400" b="1" u="sng">
                <a:solidFill>
                  <a:srgbClr val="7030A0"/>
                </a:solidFill>
              </a:rPr>
              <a:t>从九档至十五档</a:t>
            </a:r>
            <a:r>
              <a:rPr lang="zh-CN" altLang="en-US" sz="1400"/>
              <a:t>，档中横以梁，梁上两珠，每珠作数五，梁下五珠，每珠作数一，运算时定位后拨珠计算，可以做加减乘除等算法。现在也有改良版，上档一个，当作五，下档4 个，一个当一。现在人们普遍使用经过改进后的算盘，它增加了</a:t>
            </a:r>
            <a:r>
              <a:rPr lang="zh-CN" altLang="en-US" sz="1400" u="sng">
                <a:solidFill>
                  <a:srgbClr val="7030A0"/>
                </a:solidFill>
              </a:rPr>
              <a:t>清盘器、计位点、垫脚</a:t>
            </a:r>
            <a:r>
              <a:rPr lang="zh-CN" altLang="en-US" sz="1400"/>
              <a:t>等装置，使用起来更为方便。</a:t>
            </a:r>
            <a:endParaRPr lang="zh-CN" altLang="en-US" sz="1400"/>
          </a:p>
        </p:txBody>
      </p:sp>
      <p:pic>
        <p:nvPicPr>
          <p:cNvPr id="2" name="图片 1" descr="[C)4ILVJTMGS}RTV[NZYNDG"/>
          <p:cNvPicPr>
            <a:picLocks noChangeAspect="1"/>
          </p:cNvPicPr>
          <p:nvPr/>
        </p:nvPicPr>
        <p:blipFill>
          <a:blip r:embed="rId1"/>
          <a:stretch>
            <a:fillRect/>
          </a:stretch>
        </p:blipFill>
        <p:spPr>
          <a:xfrm>
            <a:off x="1542415" y="3392170"/>
            <a:ext cx="4619625" cy="1066800"/>
          </a:xfrm>
          <a:prstGeom prst="rect">
            <a:avLst/>
          </a:prstGeom>
        </p:spPr>
      </p:pic>
      <p:sp>
        <p:nvSpPr>
          <p:cNvPr id="3" name="文本框 2"/>
          <p:cNvSpPr txBox="1"/>
          <p:nvPr/>
        </p:nvSpPr>
        <p:spPr>
          <a:xfrm>
            <a:off x="494030" y="975995"/>
            <a:ext cx="1917700" cy="368300"/>
          </a:xfrm>
          <a:prstGeom prst="rect">
            <a:avLst/>
          </a:prstGeom>
          <a:noFill/>
        </p:spPr>
        <p:txBody>
          <a:bodyPr wrap="square" rtlCol="0">
            <a:spAutoFit/>
          </a:bodyPr>
          <a:p>
            <a:r>
              <a:rPr lang="zh-CN" altLang="en-US" b="1"/>
              <a:t>一、珠算的使用</a:t>
            </a:r>
            <a:endParaRPr lang="zh-CN" altLang="en-US"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圆角矩形 1"/>
          <p:cNvSpPr/>
          <p:nvPr/>
        </p:nvSpPr>
        <p:spPr>
          <a:xfrm>
            <a:off x="424815" y="2884170"/>
            <a:ext cx="2018030" cy="9004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2159635" y="1922145"/>
            <a:ext cx="1645920" cy="96202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3549650" y="2821940"/>
            <a:ext cx="1873885" cy="9004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圆角矩形 1"/>
          <p:cNvSpPr/>
          <p:nvPr/>
        </p:nvSpPr>
        <p:spPr>
          <a:xfrm flipV="1">
            <a:off x="5114290" y="1824355"/>
            <a:ext cx="1802130" cy="99758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4"/>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707390" y="2884170"/>
            <a:ext cx="1452880" cy="58102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rgbClr val="7030A0"/>
                </a:solidFill>
                <a:latin typeface="Arial" panose="020B0604020202020204" pitchFamily="34" charset="0"/>
                <a:cs typeface="+mn-ea"/>
                <a:sym typeface="Arial" panose="020B0604020202020204" pitchFamily="34" charset="0"/>
              </a:rPr>
              <a:t>算盘以算珠靠梁表示记数</a:t>
            </a:r>
            <a:endParaRPr lang="zh-CN" altLang="en-US" sz="1400" b="0" dirty="0">
              <a:solidFill>
                <a:srgbClr val="7030A0"/>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2415540" y="2044700"/>
            <a:ext cx="1134110" cy="83947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rgbClr val="7030A0"/>
                </a:solidFill>
                <a:latin typeface="Arial" panose="020B0604020202020204" pitchFamily="34" charset="0"/>
                <a:cs typeface="+mn-ea"/>
                <a:sym typeface="Arial" panose="020B0604020202020204" pitchFamily="34" charset="0"/>
              </a:rPr>
              <a:t>置数前算盘上不能有任何算珠靠梁</a:t>
            </a:r>
            <a:endParaRPr lang="zh-CN" altLang="en-US" sz="1400" b="0" dirty="0">
              <a:solidFill>
                <a:srgbClr val="7030A0"/>
              </a:solidFill>
              <a:latin typeface="Arial" panose="020B0604020202020204" pitchFamily="34" charset="0"/>
              <a:cs typeface="+mn-ea"/>
              <a:sym typeface="Arial" panose="020B0604020202020204" pitchFamily="34" charset="0"/>
            </a:endParaRPr>
          </a:p>
        </p:txBody>
      </p:sp>
      <p:sp>
        <p:nvSpPr>
          <p:cNvPr id="31" name="TextBox 30"/>
          <p:cNvSpPr txBox="1"/>
          <p:nvPr/>
        </p:nvSpPr>
        <p:spPr>
          <a:xfrm flipH="1">
            <a:off x="5295265" y="2044700"/>
            <a:ext cx="1440180" cy="83947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rgbClr val="7030A0"/>
                </a:solidFill>
                <a:latin typeface="Arial" panose="020B0604020202020204" pitchFamily="34" charset="0"/>
                <a:cs typeface="+mn-ea"/>
                <a:sym typeface="Arial" panose="020B0604020202020204" pitchFamily="34" charset="0"/>
              </a:rPr>
              <a:t>珠算的乘除法运算即大九九口诀的加减法运算</a:t>
            </a:r>
            <a:endParaRPr lang="zh-CN" altLang="en-US" sz="1400" b="0" dirty="0">
              <a:solidFill>
                <a:srgbClr val="7030A0"/>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3744595" y="2884170"/>
            <a:ext cx="1483995" cy="58102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rgbClr val="7030A0"/>
                </a:solidFill>
                <a:latin typeface="Arial" panose="020B0604020202020204" pitchFamily="34" charset="0"/>
                <a:cs typeface="+mn-ea"/>
                <a:sym typeface="Arial" panose="020B0604020202020204" pitchFamily="34" charset="0"/>
              </a:rPr>
              <a:t>珠算在进行加减运算时极为方便</a:t>
            </a:r>
            <a:endParaRPr lang="zh-CN" altLang="en-US" sz="1400" b="0" dirty="0">
              <a:solidFill>
                <a:srgbClr val="7030A0"/>
              </a:solidFill>
              <a:latin typeface="Arial" panose="020B0604020202020204" pitchFamily="34" charset="0"/>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3" name="文本框 2"/>
          <p:cNvSpPr txBox="1"/>
          <p:nvPr/>
        </p:nvSpPr>
        <p:spPr>
          <a:xfrm>
            <a:off x="217170" y="4014470"/>
            <a:ext cx="2844165" cy="737235"/>
          </a:xfrm>
          <a:prstGeom prst="rect">
            <a:avLst/>
          </a:prstGeom>
          <a:noFill/>
        </p:spPr>
        <p:txBody>
          <a:bodyPr wrap="square" rtlCol="0" anchor="t">
            <a:spAutoFit/>
          </a:bodyPr>
          <a:p>
            <a:r>
              <a:rPr lang="zh-CN" altLang="en-US" sz="1400"/>
              <a:t>算盘每颗上珠当五，每颗下珠当一，以空档表示零，以档表示数位。高位在左，低位在右</a:t>
            </a:r>
            <a:endParaRPr lang="zh-CN" altLang="en-US" sz="1400"/>
          </a:p>
        </p:txBody>
      </p:sp>
      <p:sp>
        <p:nvSpPr>
          <p:cNvPr id="5" name="文本框 4"/>
          <p:cNvSpPr txBox="1"/>
          <p:nvPr/>
        </p:nvSpPr>
        <p:spPr>
          <a:xfrm>
            <a:off x="1712595" y="1184275"/>
            <a:ext cx="2540000" cy="737235"/>
          </a:xfrm>
          <a:prstGeom prst="rect">
            <a:avLst/>
          </a:prstGeom>
          <a:noFill/>
        </p:spPr>
        <p:txBody>
          <a:bodyPr wrap="square" rtlCol="0" anchor="t">
            <a:spAutoFit/>
          </a:bodyPr>
          <a:p>
            <a:r>
              <a:rPr lang="zh-CN" altLang="en-US" sz="1400"/>
              <a:t>置数时，应先定位，由高位到低位（从左向右）将预定数字按位逐档拨珠靠梁</a:t>
            </a:r>
            <a:endParaRPr lang="zh-CN" altLang="en-US" sz="1400"/>
          </a:p>
        </p:txBody>
      </p:sp>
      <p:sp>
        <p:nvSpPr>
          <p:cNvPr id="6" name="文本框 5"/>
          <p:cNvSpPr txBox="1"/>
          <p:nvPr/>
        </p:nvSpPr>
        <p:spPr>
          <a:xfrm>
            <a:off x="3197225" y="3784600"/>
            <a:ext cx="2602865" cy="1168400"/>
          </a:xfrm>
          <a:prstGeom prst="rect">
            <a:avLst/>
          </a:prstGeom>
          <a:noFill/>
        </p:spPr>
        <p:txBody>
          <a:bodyPr wrap="square" rtlCol="0" anchor="t">
            <a:spAutoFit/>
          </a:bodyPr>
          <a:p>
            <a:r>
              <a:rPr lang="zh-CN" altLang="en-US" sz="1400"/>
              <a:t>珠算加减从左向右进行，与实际工作中读数顺序一致。可以边看边打，在被加数（被减数）上连加（连减）几个数，其结果立即从盘面上显示出来</a:t>
            </a:r>
            <a:endParaRPr lang="zh-CN" altLang="en-US" sz="1400"/>
          </a:p>
        </p:txBody>
      </p:sp>
      <p:sp>
        <p:nvSpPr>
          <p:cNvPr id="7" name="文本框 6"/>
          <p:cNvSpPr txBox="1"/>
          <p:nvPr/>
        </p:nvSpPr>
        <p:spPr>
          <a:xfrm>
            <a:off x="5012690" y="781050"/>
            <a:ext cx="2540000" cy="953135"/>
          </a:xfrm>
          <a:prstGeom prst="rect">
            <a:avLst/>
          </a:prstGeom>
          <a:noFill/>
        </p:spPr>
        <p:txBody>
          <a:bodyPr wrap="square" rtlCol="0" anchor="t">
            <a:spAutoFit/>
          </a:bodyPr>
          <a:p>
            <a:r>
              <a:rPr lang="zh-CN" altLang="en-US" sz="1400"/>
              <a:t>珠算在熟练地掌握了加减运算方法的基础上，乘除运算在算盘上就变成了用大九九口诀的加减运算，不像笔算那样繁杂</a:t>
            </a:r>
            <a:endParaRPr lang="zh-CN" altLang="en-US" sz="1400"/>
          </a:p>
        </p:txBody>
      </p:sp>
      <p:sp>
        <p:nvSpPr>
          <p:cNvPr id="4" name="Rectangle 20"/>
          <p:cNvSpPr/>
          <p:nvPr/>
        </p:nvSpPr>
        <p:spPr>
          <a:xfrm>
            <a:off x="323215" y="614045"/>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（二）珠算的特点</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圆角矩形 1"/>
          <p:cNvSpPr/>
          <p:nvPr/>
        </p:nvSpPr>
        <p:spPr>
          <a:xfrm>
            <a:off x="6642100" y="2884170"/>
            <a:ext cx="1873885" cy="83820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6916420" y="2884170"/>
            <a:ext cx="1562735" cy="521970"/>
          </a:xfrm>
          <a:prstGeom prst="rect">
            <a:avLst/>
          </a:prstGeom>
          <a:noFill/>
        </p:spPr>
        <p:txBody>
          <a:bodyPr wrap="square" rtlCol="0" anchor="t">
            <a:spAutoFit/>
          </a:bodyPr>
          <a:p>
            <a:r>
              <a:rPr lang="zh-CN" altLang="en-US" sz="140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珠算计算采用“五升十进制”</a:t>
            </a:r>
            <a:endParaRPr lang="zh-CN" altLang="en-US" sz="1400">
              <a:solidFill>
                <a:srgbClr val="7030A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6309360" y="3784600"/>
            <a:ext cx="2540000" cy="953135"/>
          </a:xfrm>
          <a:prstGeom prst="rect">
            <a:avLst/>
          </a:prstGeom>
          <a:noFill/>
        </p:spPr>
        <p:txBody>
          <a:bodyPr wrap="square" rtlCol="0" anchor="t">
            <a:spAutoFit/>
          </a:bodyPr>
          <a:p>
            <a:r>
              <a:rPr lang="zh-CN" altLang="en-US" sz="1400">
                <a:latin typeface="宋体" panose="02010600030101010101" pitchFamily="2" charset="-122"/>
                <a:ea typeface="宋体" panose="02010600030101010101" pitchFamily="2" charset="-122"/>
              </a:rPr>
              <a:t>由于一颗上珠当五，当下珠满五时，需用同档的一颗上珠来代替，称为五升。当一档数满十向左档进一，称为十进</a:t>
            </a:r>
            <a:endParaRPr lang="zh-CN" altLang="en-US" sz="14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ppt_x"/>
                                          </p:val>
                                        </p:tav>
                                        <p:tav tm="100000">
                                          <p:val>
                                            <p:strVal val="#ppt_x"/>
                                          </p:val>
                                        </p:tav>
                                      </p:tavLst>
                                    </p:anim>
                                    <p:anim calcmode="lin" valueType="num">
                                      <p:cBhvr additive="base">
                                        <p:cTn id="13" dur="25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250" fill="hold"/>
                                        <p:tgtEl>
                                          <p:spTgt spid="29"/>
                                        </p:tgtEl>
                                        <p:attrNameLst>
                                          <p:attrName>ppt_x</p:attrName>
                                        </p:attrNameLst>
                                      </p:cBhvr>
                                      <p:tavLst>
                                        <p:tav tm="0">
                                          <p:val>
                                            <p:strVal val="#ppt_x"/>
                                          </p:val>
                                        </p:tav>
                                        <p:tav tm="100000">
                                          <p:val>
                                            <p:strVal val="#ppt_x"/>
                                          </p:val>
                                        </p:tav>
                                      </p:tavLst>
                                    </p:anim>
                                    <p:anim calcmode="lin" valueType="num">
                                      <p:cBhvr additive="base">
                                        <p:cTn id="17" dur="25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250" fill="hold"/>
                                        <p:tgtEl>
                                          <p:spTgt spid="22"/>
                                        </p:tgtEl>
                                        <p:attrNameLst>
                                          <p:attrName>ppt_x</p:attrName>
                                        </p:attrNameLst>
                                      </p:cBhvr>
                                      <p:tavLst>
                                        <p:tav tm="0">
                                          <p:val>
                                            <p:strVal val="#ppt_x"/>
                                          </p:val>
                                        </p:tav>
                                        <p:tav tm="100000">
                                          <p:val>
                                            <p:strVal val="#ppt_x"/>
                                          </p:val>
                                        </p:tav>
                                      </p:tavLst>
                                    </p:anim>
                                    <p:anim calcmode="lin" valueType="num">
                                      <p:cBhvr additive="base">
                                        <p:cTn id="22" dur="25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250" fill="hold"/>
                                        <p:tgtEl>
                                          <p:spTgt spid="30"/>
                                        </p:tgtEl>
                                        <p:attrNameLst>
                                          <p:attrName>ppt_x</p:attrName>
                                        </p:attrNameLst>
                                      </p:cBhvr>
                                      <p:tavLst>
                                        <p:tav tm="0">
                                          <p:val>
                                            <p:strVal val="#ppt_x"/>
                                          </p:val>
                                        </p:tav>
                                        <p:tav tm="100000">
                                          <p:val>
                                            <p:strVal val="#ppt_x"/>
                                          </p:val>
                                        </p:tav>
                                      </p:tavLst>
                                    </p:anim>
                                    <p:anim calcmode="lin" valueType="num">
                                      <p:cBhvr additive="base">
                                        <p:cTn id="26" dur="250" fill="hold"/>
                                        <p:tgtEl>
                                          <p:spTgt spid="30"/>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250" fill="hold"/>
                                        <p:tgtEl>
                                          <p:spTgt spid="24"/>
                                        </p:tgtEl>
                                        <p:attrNameLst>
                                          <p:attrName>ppt_x</p:attrName>
                                        </p:attrNameLst>
                                      </p:cBhvr>
                                      <p:tavLst>
                                        <p:tav tm="0">
                                          <p:val>
                                            <p:strVal val="#ppt_x"/>
                                          </p:val>
                                        </p:tav>
                                        <p:tav tm="100000">
                                          <p:val>
                                            <p:strVal val="#ppt_x"/>
                                          </p:val>
                                        </p:tav>
                                      </p:tavLst>
                                    </p:anim>
                                    <p:anim calcmode="lin" valueType="num">
                                      <p:cBhvr additive="base">
                                        <p:cTn id="31" dur="250" fill="hold"/>
                                        <p:tgtEl>
                                          <p:spTgt spid="2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250" fill="hold"/>
                                        <p:tgtEl>
                                          <p:spTgt spid="32"/>
                                        </p:tgtEl>
                                        <p:attrNameLst>
                                          <p:attrName>ppt_x</p:attrName>
                                        </p:attrNameLst>
                                      </p:cBhvr>
                                      <p:tavLst>
                                        <p:tav tm="0">
                                          <p:val>
                                            <p:strVal val="#ppt_x"/>
                                          </p:val>
                                        </p:tav>
                                        <p:tav tm="100000">
                                          <p:val>
                                            <p:strVal val="#ppt_x"/>
                                          </p:val>
                                        </p:tav>
                                      </p:tavLst>
                                    </p:anim>
                                    <p:anim calcmode="lin" valueType="num">
                                      <p:cBhvr additive="base">
                                        <p:cTn id="35" dur="250" fill="hold"/>
                                        <p:tgtEl>
                                          <p:spTgt spid="32"/>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250" fill="hold"/>
                                        <p:tgtEl>
                                          <p:spTgt spid="26"/>
                                        </p:tgtEl>
                                        <p:attrNameLst>
                                          <p:attrName>ppt_x</p:attrName>
                                        </p:attrNameLst>
                                      </p:cBhvr>
                                      <p:tavLst>
                                        <p:tav tm="0">
                                          <p:val>
                                            <p:strVal val="#ppt_x"/>
                                          </p:val>
                                        </p:tav>
                                        <p:tav tm="100000">
                                          <p:val>
                                            <p:strVal val="#ppt_x"/>
                                          </p:val>
                                        </p:tav>
                                      </p:tavLst>
                                    </p:anim>
                                    <p:anim calcmode="lin" valueType="num">
                                      <p:cBhvr additive="base">
                                        <p:cTn id="40" dur="250" fill="hold"/>
                                        <p:tgtEl>
                                          <p:spTgt spid="2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250" fill="hold"/>
                                        <p:tgtEl>
                                          <p:spTgt spid="31"/>
                                        </p:tgtEl>
                                        <p:attrNameLst>
                                          <p:attrName>ppt_x</p:attrName>
                                        </p:attrNameLst>
                                      </p:cBhvr>
                                      <p:tavLst>
                                        <p:tav tm="0">
                                          <p:val>
                                            <p:strVal val="#ppt_x"/>
                                          </p:val>
                                        </p:tav>
                                        <p:tav tm="100000">
                                          <p:val>
                                            <p:strVal val="#ppt_x"/>
                                          </p:val>
                                        </p:tav>
                                      </p:tavLst>
                                    </p:anim>
                                    <p:anim calcmode="lin" valueType="num">
                                      <p:cBhvr additive="base">
                                        <p:cTn id="44" dur="250" fill="hold"/>
                                        <p:tgtEl>
                                          <p:spTgt spid="31"/>
                                        </p:tgtEl>
                                        <p:attrNameLst>
                                          <p:attrName>ppt_y</p:attrName>
                                        </p:attrNameLst>
                                      </p:cBhvr>
                                      <p:tavLst>
                                        <p:tav tm="0">
                                          <p:val>
                                            <p:strVal val="0-#ppt_h/2"/>
                                          </p:val>
                                        </p:tav>
                                        <p:tav tm="100000">
                                          <p:val>
                                            <p:strVal val="#ppt_y"/>
                                          </p:val>
                                        </p:tav>
                                      </p:tavLst>
                                    </p:anim>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250" fill="hold"/>
                                        <p:tgtEl>
                                          <p:spTgt spid="8"/>
                                        </p:tgtEl>
                                        <p:attrNameLst>
                                          <p:attrName>ppt_x</p:attrName>
                                        </p:attrNameLst>
                                      </p:cBhvr>
                                      <p:tavLst>
                                        <p:tav tm="0">
                                          <p:val>
                                            <p:strVal val="#ppt_x"/>
                                          </p:val>
                                        </p:tav>
                                        <p:tav tm="100000">
                                          <p:val>
                                            <p:strVal val="#ppt_x"/>
                                          </p:val>
                                        </p:tav>
                                      </p:tavLst>
                                    </p:anim>
                                    <p:anim calcmode="lin" valueType="num">
                                      <p:cBhvr additive="base">
                                        <p:cTn id="53" dur="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2" grpId="0" bldLvl="0" animBg="1"/>
      <p:bldP spid="24" grpId="0" bldLvl="0" animBg="1"/>
      <p:bldP spid="26" grpId="0" bldLvl="0" animBg="1"/>
      <p:bldP spid="28" grpId="0" bldLvl="0" animBg="1"/>
      <p:bldP spid="29" grpId="0"/>
      <p:bldP spid="30" grpId="0"/>
      <p:bldP spid="31" grpId="0"/>
      <p:bldP spid="32" grpId="0"/>
      <p:bldP spid="4" grpId="0" bldLvl="0" animBg="1"/>
      <p:bldP spid="8"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a:xfrm>
            <a:off x="323215" y="1694180"/>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（三）珠算指法</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2797400" y="1707416"/>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5" name="文本框 4"/>
          <p:cNvSpPr txBox="1"/>
          <p:nvPr/>
        </p:nvSpPr>
        <p:spPr>
          <a:xfrm>
            <a:off x="3289300" y="1299845"/>
            <a:ext cx="4675505" cy="1383665"/>
          </a:xfrm>
          <a:prstGeom prst="rect">
            <a:avLst/>
          </a:prstGeom>
          <a:noFill/>
        </p:spPr>
        <p:txBody>
          <a:bodyPr wrap="square" rtlCol="0" anchor="t">
            <a:spAutoFit/>
          </a:bodyPr>
          <a:p>
            <a:pPr>
              <a:lnSpc>
                <a:spcPct val="150000"/>
              </a:lnSpc>
            </a:pPr>
            <a:r>
              <a:rPr lang="zh-CN" altLang="en-US" sz="1400"/>
              <a:t>算盘拨珠仅用右手三个指头，即拇指、食指和中指。打算盘时，将无名指和小指自然弯曲，三个指头与算盘垂直，且分工明确，即以算盘中梁为界，梁上的算珠，上拨下拨都用中指，梁下的算珠，上拨用拇指，下拨用食指。</a:t>
            </a:r>
            <a:endParaRPr lang="zh-CN" altLang="en-US" sz="1400"/>
          </a:p>
        </p:txBody>
      </p:sp>
      <p:pic>
        <p:nvPicPr>
          <p:cNvPr id="2" name="图片 1" descr="B18%Z96B9Y83VDZ%6}X8F7L"/>
          <p:cNvPicPr>
            <a:picLocks noChangeAspect="1"/>
          </p:cNvPicPr>
          <p:nvPr/>
        </p:nvPicPr>
        <p:blipFill>
          <a:blip r:embed="rId1"/>
          <a:stretch>
            <a:fillRect/>
          </a:stretch>
        </p:blipFill>
        <p:spPr>
          <a:xfrm>
            <a:off x="2329815" y="2987040"/>
            <a:ext cx="3667125" cy="16192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4"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683260" y="977900"/>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（四）珠算的运算口诀</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022407" y="97780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3" name="Rectangle 19"/>
          <p:cNvSpPr/>
          <p:nvPr/>
        </p:nvSpPr>
        <p:spPr>
          <a:xfrm>
            <a:off x="3351530" y="17494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加法口诀表</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 name="图片 3" descr="T4H7NBF%OU}4JR)0]N%QSPD"/>
          <p:cNvPicPr>
            <a:picLocks noChangeAspect="1"/>
          </p:cNvPicPr>
          <p:nvPr/>
        </p:nvPicPr>
        <p:blipFill>
          <a:blip r:embed="rId1"/>
          <a:stretch>
            <a:fillRect/>
          </a:stretch>
        </p:blipFill>
        <p:spPr>
          <a:xfrm>
            <a:off x="795020" y="2160905"/>
            <a:ext cx="7553325" cy="28098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P spid="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683260" y="977900"/>
            <a:ext cx="2127250"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（四）珠算的运算口诀</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3" name="Rectangle 19"/>
          <p:cNvSpPr/>
          <p:nvPr/>
        </p:nvSpPr>
        <p:spPr>
          <a:xfrm>
            <a:off x="3351530" y="1749425"/>
            <a:ext cx="2127250"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减法口诀表</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 name="图片 1" descr="XA7PEBQE_2S@J]K{K56T{0X"/>
          <p:cNvPicPr>
            <a:picLocks noChangeAspect="1"/>
          </p:cNvPicPr>
          <p:nvPr/>
        </p:nvPicPr>
        <p:blipFill>
          <a:blip r:embed="rId1"/>
          <a:stretch>
            <a:fillRect/>
          </a:stretch>
        </p:blipFill>
        <p:spPr>
          <a:xfrm>
            <a:off x="847725" y="2160905"/>
            <a:ext cx="7448550" cy="2847975"/>
          </a:xfrm>
          <a:prstGeom prst="rect">
            <a:avLst/>
          </a:prstGeom>
        </p:spPr>
      </p:pic>
      <p:sp>
        <p:nvSpPr>
          <p:cNvPr id="24" name="Freeform 23"/>
          <p:cNvSpPr>
            <a:spLocks noEditPoints="1"/>
          </p:cNvSpPr>
          <p:nvPr/>
        </p:nvSpPr>
        <p:spPr bwMode="auto">
          <a:xfrm>
            <a:off x="2947895" y="991136"/>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p:tgtEl>
                                          <p:spTgt spid="24"/>
                                        </p:tgtEl>
                                        <p:attrNameLst>
                                          <p:attrName>ppt_y</p:attrName>
                                        </p:attrNameLst>
                                      </p:cBhvr>
                                      <p:tavLst>
                                        <p:tav tm="0">
                                          <p:val>
                                            <p:strVal val="#ppt_y+#ppt_h*1.125000"/>
                                          </p:val>
                                        </p:tav>
                                        <p:tav tm="100000">
                                          <p:val>
                                            <p:strVal val="#ppt_y"/>
                                          </p:val>
                                        </p:tav>
                                      </p:tavLst>
                                    </p:anim>
                                    <p:animEffect transition="in" filter="wipe(up)">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3" grpId="0" bldLvl="0" animBg="1"/>
      <p:bldP spid="2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23" name="圆角矩形 19"/>
          <p:cNvSpPr>
            <a:spLocks noChangeArrowheads="1"/>
          </p:cNvSpPr>
          <p:nvPr/>
        </p:nvSpPr>
        <p:spPr bwMode="auto">
          <a:xfrm>
            <a:off x="3867150" y="867410"/>
            <a:ext cx="4447540" cy="214439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3935730" y="1066800"/>
            <a:ext cx="4368800" cy="1745615"/>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200">
                <a:solidFill>
                  <a:schemeClr val="bg1"/>
                </a:solidFill>
                <a:ea typeface="微软雅黑" panose="020B0503020204020204" pitchFamily="34" charset="-122"/>
              </a:rPr>
              <a:t>又称表格算，是日常经济工作中最常见的加减运算形式。报表、汇总表均属于表格计算，通过这些报表汇总运算，取得有效数字，从而为有关部门制定政策提供数字依据。它是把纵向运算与横向运算合并于一张表格中, 用横栏和纵栏相互交叉的数据分别进行横向和纵向的加减运算, 最后求得两个总数相等, 俗称“轧平”的计算。会计报表的合计、累计、分组算等均属于此类运算</a:t>
            </a:r>
            <a:endParaRPr lang="zh-CN" altLang="en-US" sz="1200">
              <a:solidFill>
                <a:schemeClr val="bg1"/>
              </a:solidFill>
              <a:ea typeface="微软雅黑" panose="020B0503020204020204" pitchFamily="34" charset="-122"/>
            </a:endParaRPr>
          </a:p>
        </p:txBody>
      </p:sp>
      <p:sp>
        <p:nvSpPr>
          <p:cNvPr id="13327" name="圆角矩形 19"/>
          <p:cNvSpPr>
            <a:spLocks noChangeArrowheads="1"/>
          </p:cNvSpPr>
          <p:nvPr/>
        </p:nvSpPr>
        <p:spPr bwMode="auto">
          <a:xfrm>
            <a:off x="3857625" y="3321685"/>
            <a:ext cx="4446905" cy="166814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8" name="TextBox 6"/>
          <p:cNvSpPr txBox="1">
            <a:spLocks noChangeArrowheads="1"/>
          </p:cNvSpPr>
          <p:nvPr/>
        </p:nvSpPr>
        <p:spPr bwMode="auto">
          <a:xfrm>
            <a:off x="4034790" y="3642995"/>
            <a:ext cx="4270375" cy="102616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200">
                <a:solidFill>
                  <a:schemeClr val="bg1"/>
                </a:solidFill>
                <a:ea typeface="微软雅黑" panose="020B0503020204020204" pitchFamily="34" charset="-122"/>
              </a:rPr>
              <a:t>传票是指用以传递记账用的凭证。传票算也称为凭证汇总算，它是对各种单据、发票和记账凭证进行汇总计算的一种方法，它也是加减运算中的一种常用方式。传票按是否装订， 可分为订本式传票和活页式传票两种</a:t>
            </a:r>
            <a:endParaRPr lang="zh-CN" altLang="en-US" sz="1200">
              <a:solidFill>
                <a:schemeClr val="bg1"/>
              </a:solidFill>
              <a:ea typeface="微软雅黑" panose="020B0503020204020204" pitchFamily="34" charset="-122"/>
            </a:endParaRPr>
          </a:p>
        </p:txBody>
      </p:sp>
      <p:sp>
        <p:nvSpPr>
          <p:cNvPr id="11286" name="AutoShape 50"/>
          <p:cNvSpPr>
            <a:spLocks noChangeArrowheads="1"/>
          </p:cNvSpPr>
          <p:nvPr/>
        </p:nvSpPr>
        <p:spPr bwMode="auto">
          <a:xfrm>
            <a:off x="4336406" y="3116538"/>
            <a:ext cx="3507901" cy="380882"/>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algn="l" defTabSz="685800">
              <a:defRPr/>
            </a:pPr>
            <a:r>
              <a:rPr lang="zh-CN" altLang="en-US" sz="1400"/>
              <a:t>传票算</a:t>
            </a:r>
            <a:endParaRPr lang="zh-CN" altLang="en-US" sz="1400"/>
          </a:p>
        </p:txBody>
      </p:sp>
      <p:sp>
        <p:nvSpPr>
          <p:cNvPr id="11288" name="AutoShape 52"/>
          <p:cNvSpPr>
            <a:spLocks noChangeArrowheads="1"/>
          </p:cNvSpPr>
          <p:nvPr/>
        </p:nvSpPr>
        <p:spPr bwMode="auto">
          <a:xfrm>
            <a:off x="4337041" y="574416"/>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algn="l" defTabSz="685800"/>
            <a:r>
              <a:rPr lang="zh-CN" altLang="en-US" sz="1400">
                <a:latin typeface="Calibri" panose="020F0502020204030204" pitchFamily="34" charset="0"/>
              </a:rPr>
              <a:t>账表算</a:t>
            </a:r>
            <a:endParaRPr lang="zh-CN" altLang="en-US" sz="1400">
              <a:latin typeface="Calibri" panose="020F0502020204030204" pitchFamily="34" charset="0"/>
            </a:endParaRPr>
          </a:p>
        </p:txBody>
      </p:sp>
      <p:grpSp>
        <p:nvGrpSpPr>
          <p:cNvPr id="3" name="组合 2"/>
          <p:cNvGrpSpPr/>
          <p:nvPr/>
        </p:nvGrpSpPr>
        <p:grpSpPr>
          <a:xfrm>
            <a:off x="323215" y="1588770"/>
            <a:ext cx="3543300" cy="2756535"/>
            <a:chOff x="1281" y="2434"/>
            <a:chExt cx="5580" cy="4341"/>
          </a:xfrm>
        </p:grpSpPr>
        <p:sp>
          <p:nvSpPr>
            <p:cNvPr id="11282" name="Line 46"/>
            <p:cNvSpPr>
              <a:spLocks noChangeShapeType="1"/>
            </p:cNvSpPr>
            <p:nvPr/>
          </p:nvSpPr>
          <p:spPr bwMode="auto">
            <a:xfrm flipV="1">
              <a:off x="4735" y="2434"/>
              <a:ext cx="2127" cy="204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4735" y="4479"/>
              <a:ext cx="2127" cy="2297"/>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928" y="2984"/>
              <a:ext cx="2892" cy="2979"/>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1281" y="3444"/>
              <a:ext cx="1342" cy="2043"/>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38" name="TextBox 6"/>
            <p:cNvSpPr txBox="1">
              <a:spLocks noChangeArrowheads="1"/>
            </p:cNvSpPr>
            <p:nvPr/>
          </p:nvSpPr>
          <p:spPr bwMode="auto">
            <a:xfrm>
              <a:off x="2839" y="3444"/>
              <a:ext cx="1896" cy="1996"/>
            </a:xfrm>
            <a:prstGeom prst="rect">
              <a:avLst/>
            </a:prstGeom>
            <a:noFill/>
            <a:ln w="9525">
              <a:noFill/>
              <a:miter lim="800000"/>
            </a:ln>
          </p:spPr>
          <p:txBody>
            <a:bodyPr wrap="square" lIns="68568" tIns="34284" rIns="68568" bIns="34284">
              <a:spAutoFit/>
            </a:bodyPr>
            <a:lstStyle/>
            <a:p>
              <a:pPr defTabSz="685800">
                <a:lnSpc>
                  <a:spcPct val="130000"/>
                </a:lnSpc>
              </a:pPr>
              <a:r>
                <a:rPr lang="zh-CN" altLang="zh-CN" sz="2000" b="1">
                  <a:solidFill>
                    <a:schemeClr val="bg1"/>
                  </a:solidFill>
                  <a:latin typeface="Calibri" panose="020F0502020204030204" pitchFamily="34" charset="0"/>
                  <a:ea typeface="微软雅黑" panose="020B0503020204020204" pitchFamily="34" charset="-122"/>
                </a:rPr>
                <a:t>（一）</a:t>
              </a:r>
              <a:endParaRPr lang="zh-CN" altLang="zh-CN" sz="2000" b="1">
                <a:solidFill>
                  <a:schemeClr val="bg1"/>
                </a:solidFill>
                <a:latin typeface="Calibri" panose="020F0502020204030204" pitchFamily="34" charset="0"/>
                <a:ea typeface="微软雅黑" panose="020B0503020204020204" pitchFamily="34" charset="-122"/>
              </a:endParaRPr>
            </a:p>
            <a:p>
              <a:pPr defTabSz="685800">
                <a:lnSpc>
                  <a:spcPct val="130000"/>
                </a:lnSpc>
              </a:pPr>
              <a:r>
                <a:rPr lang="zh-CN" altLang="zh-CN" sz="2000" b="1">
                  <a:solidFill>
                    <a:schemeClr val="bg1"/>
                  </a:solidFill>
                  <a:latin typeface="Calibri" panose="020F0502020204030204" pitchFamily="34" charset="0"/>
                  <a:ea typeface="微软雅黑" panose="020B0503020204020204" pitchFamily="34" charset="-122"/>
                </a:rPr>
                <a:t>账表算与传票算</a:t>
              </a:r>
              <a:endParaRPr lang="zh-CN" altLang="zh-CN" sz="2000" b="1">
                <a:solidFill>
                  <a:schemeClr val="bg1"/>
                </a:solidFill>
                <a:latin typeface="Calibri" panose="020F0502020204030204" pitchFamily="34" charset="0"/>
                <a:ea typeface="微软雅黑" panose="020B0503020204020204" pitchFamily="34" charset="-122"/>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3323"/>
                                        </p:tgtEl>
                                        <p:attrNameLst>
                                          <p:attrName>style.visibility</p:attrName>
                                        </p:attrNameLst>
                                      </p:cBhvr>
                                      <p:to>
                                        <p:strVal val="visible"/>
                                      </p:to>
                                    </p:set>
                                    <p:anim calcmode="lin" valueType="num">
                                      <p:cBhvr additive="base">
                                        <p:cTn id="7" dur="500" fill="hold"/>
                                        <p:tgtEl>
                                          <p:spTgt spid="13323"/>
                                        </p:tgtEl>
                                        <p:attrNameLst>
                                          <p:attrName>ppt_x</p:attrName>
                                        </p:attrNameLst>
                                      </p:cBhvr>
                                      <p:tavLst>
                                        <p:tav tm="0">
                                          <p:val>
                                            <p:strVal val="#ppt_x"/>
                                          </p:val>
                                        </p:tav>
                                        <p:tav tm="100000">
                                          <p:val>
                                            <p:strVal val="#ppt_x"/>
                                          </p:val>
                                        </p:tav>
                                      </p:tavLst>
                                    </p:anim>
                                    <p:anim calcmode="lin" valueType="num">
                                      <p:cBhvr additive="base">
                                        <p:cTn id="8" dur="500" fill="hold"/>
                                        <p:tgtEl>
                                          <p:spTgt spid="133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324"/>
                                        </p:tgtEl>
                                        <p:attrNameLst>
                                          <p:attrName>style.visibility</p:attrName>
                                        </p:attrNameLst>
                                      </p:cBhvr>
                                      <p:to>
                                        <p:strVal val="visible"/>
                                      </p:to>
                                    </p:set>
                                    <p:anim calcmode="lin" valueType="num">
                                      <p:cBhvr additive="base">
                                        <p:cTn id="11" dur="500" fill="hold"/>
                                        <p:tgtEl>
                                          <p:spTgt spid="13324"/>
                                        </p:tgtEl>
                                        <p:attrNameLst>
                                          <p:attrName>ppt_x</p:attrName>
                                        </p:attrNameLst>
                                      </p:cBhvr>
                                      <p:tavLst>
                                        <p:tav tm="0">
                                          <p:val>
                                            <p:strVal val="#ppt_x"/>
                                          </p:val>
                                        </p:tav>
                                        <p:tav tm="100000">
                                          <p:val>
                                            <p:strVal val="#ppt_x"/>
                                          </p:val>
                                        </p:tav>
                                      </p:tavLst>
                                    </p:anim>
                                    <p:anim calcmode="lin" valueType="num">
                                      <p:cBhvr additive="base">
                                        <p:cTn id="12" dur="500" fill="hold"/>
                                        <p:tgtEl>
                                          <p:spTgt spid="1332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288"/>
                                        </p:tgtEl>
                                        <p:attrNameLst>
                                          <p:attrName>style.visibility</p:attrName>
                                        </p:attrNameLst>
                                      </p:cBhvr>
                                      <p:to>
                                        <p:strVal val="visible"/>
                                      </p:to>
                                    </p:set>
                                    <p:anim calcmode="lin" valueType="num">
                                      <p:cBhvr additive="base">
                                        <p:cTn id="15" dur="500" fill="hold"/>
                                        <p:tgtEl>
                                          <p:spTgt spid="11288"/>
                                        </p:tgtEl>
                                        <p:attrNameLst>
                                          <p:attrName>ppt_x</p:attrName>
                                        </p:attrNameLst>
                                      </p:cBhvr>
                                      <p:tavLst>
                                        <p:tav tm="0">
                                          <p:val>
                                            <p:strVal val="#ppt_x"/>
                                          </p:val>
                                        </p:tav>
                                        <p:tav tm="100000">
                                          <p:val>
                                            <p:strVal val="#ppt_x"/>
                                          </p:val>
                                        </p:tav>
                                      </p:tavLst>
                                    </p:anim>
                                    <p:anim calcmode="lin" valueType="num">
                                      <p:cBhvr additive="base">
                                        <p:cTn id="16" dur="500" fill="hold"/>
                                        <p:tgtEl>
                                          <p:spTgt spid="1128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286"/>
                                        </p:tgtEl>
                                        <p:attrNameLst>
                                          <p:attrName>style.visibility</p:attrName>
                                        </p:attrNameLst>
                                      </p:cBhvr>
                                      <p:to>
                                        <p:strVal val="visible"/>
                                      </p:to>
                                    </p:set>
                                    <p:anim calcmode="lin" valueType="num">
                                      <p:cBhvr additive="base">
                                        <p:cTn id="19" dur="500" fill="hold"/>
                                        <p:tgtEl>
                                          <p:spTgt spid="11286"/>
                                        </p:tgtEl>
                                        <p:attrNameLst>
                                          <p:attrName>ppt_x</p:attrName>
                                        </p:attrNameLst>
                                      </p:cBhvr>
                                      <p:tavLst>
                                        <p:tav tm="0">
                                          <p:val>
                                            <p:strVal val="#ppt_x"/>
                                          </p:val>
                                        </p:tav>
                                        <p:tav tm="100000">
                                          <p:val>
                                            <p:strVal val="#ppt_x"/>
                                          </p:val>
                                        </p:tav>
                                      </p:tavLst>
                                    </p:anim>
                                    <p:anim calcmode="lin" valueType="num">
                                      <p:cBhvr additive="base">
                                        <p:cTn id="20" dur="500" fill="hold"/>
                                        <p:tgtEl>
                                          <p:spTgt spid="11286"/>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 presetClass="entr" presetSubtype="1" fill="hold" grpId="0" nodeType="afterEffect">
                                  <p:stCondLst>
                                    <p:cond delay="0"/>
                                  </p:stCondLst>
                                  <p:childTnLst>
                                    <p:set>
                                      <p:cBhvr>
                                        <p:cTn id="23" dur="1" fill="hold">
                                          <p:stCondLst>
                                            <p:cond delay="0"/>
                                          </p:stCondLst>
                                        </p:cTn>
                                        <p:tgtEl>
                                          <p:spTgt spid="13327"/>
                                        </p:tgtEl>
                                        <p:attrNameLst>
                                          <p:attrName>style.visibility</p:attrName>
                                        </p:attrNameLst>
                                      </p:cBhvr>
                                      <p:to>
                                        <p:strVal val="visible"/>
                                      </p:to>
                                    </p:set>
                                    <p:anim calcmode="lin" valueType="num">
                                      <p:cBhvr additive="base">
                                        <p:cTn id="24" dur="500" fill="hold"/>
                                        <p:tgtEl>
                                          <p:spTgt spid="13327"/>
                                        </p:tgtEl>
                                        <p:attrNameLst>
                                          <p:attrName>ppt_x</p:attrName>
                                        </p:attrNameLst>
                                      </p:cBhvr>
                                      <p:tavLst>
                                        <p:tav tm="0">
                                          <p:val>
                                            <p:strVal val="#ppt_x"/>
                                          </p:val>
                                        </p:tav>
                                        <p:tav tm="100000">
                                          <p:val>
                                            <p:strVal val="#ppt_x"/>
                                          </p:val>
                                        </p:tav>
                                      </p:tavLst>
                                    </p:anim>
                                    <p:anim calcmode="lin" valueType="num">
                                      <p:cBhvr additive="base">
                                        <p:cTn id="25" dur="500" fill="hold"/>
                                        <p:tgtEl>
                                          <p:spTgt spid="1332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3328"/>
                                        </p:tgtEl>
                                        <p:attrNameLst>
                                          <p:attrName>style.visibility</p:attrName>
                                        </p:attrNameLst>
                                      </p:cBhvr>
                                      <p:to>
                                        <p:strVal val="visible"/>
                                      </p:to>
                                    </p:set>
                                    <p:anim calcmode="lin" valueType="num">
                                      <p:cBhvr additive="base">
                                        <p:cTn id="28" dur="500" fill="hold"/>
                                        <p:tgtEl>
                                          <p:spTgt spid="13328"/>
                                        </p:tgtEl>
                                        <p:attrNameLst>
                                          <p:attrName>ppt_x</p:attrName>
                                        </p:attrNameLst>
                                      </p:cBhvr>
                                      <p:tavLst>
                                        <p:tav tm="0">
                                          <p:val>
                                            <p:strVal val="#ppt_x"/>
                                          </p:val>
                                        </p:tav>
                                        <p:tav tm="100000">
                                          <p:val>
                                            <p:strVal val="#ppt_x"/>
                                          </p:val>
                                        </p:tav>
                                      </p:tavLst>
                                    </p:anim>
                                    <p:anim calcmode="lin" valueType="num">
                                      <p:cBhvr additive="base">
                                        <p:cTn id="29" dur="500" fill="hold"/>
                                        <p:tgtEl>
                                          <p:spTgt spid="133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bldLvl="0" animBg="1"/>
      <p:bldP spid="13324" grpId="0"/>
      <p:bldP spid="13327" grpId="0" bldLvl="0" animBg="1"/>
      <p:bldP spid="13328" grpId="0"/>
      <p:bldP spid="11286" grpId="0" bldLvl="0" animBg="1"/>
      <p:bldP spid="11288"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683260" y="977900"/>
            <a:ext cx="2127250"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（五）账表算与传票算</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4" name="文本框 3"/>
          <p:cNvSpPr txBox="1"/>
          <p:nvPr/>
        </p:nvSpPr>
        <p:spPr>
          <a:xfrm>
            <a:off x="3208655" y="977900"/>
            <a:ext cx="4271645" cy="829945"/>
          </a:xfrm>
          <a:prstGeom prst="rect">
            <a:avLst/>
          </a:prstGeom>
          <a:noFill/>
        </p:spPr>
        <p:txBody>
          <a:bodyPr wrap="square" rtlCol="0" anchor="t">
            <a:spAutoFit/>
          </a:bodyPr>
          <a:p>
            <a:r>
              <a:rPr sz="1600">
                <a:latin typeface="宋体" panose="02010600030101010101" pitchFamily="2" charset="-122"/>
                <a:ea typeface="宋体" panose="02010600030101010101" pitchFamily="2" charset="-122"/>
                <a:cs typeface="宋体" panose="02010600030101010101" pitchFamily="2" charset="-122"/>
              </a:rPr>
              <a:t>传票本是练习传票算的依据，一般订本式传票为100 页，每页传票的右上角印有阿拉伯数字表示页码</a:t>
            </a:r>
            <a:endParaRPr sz="16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G]8]MZ~32I`}B[Q]1FIX_QT"/>
          <p:cNvPicPr>
            <a:picLocks noChangeAspect="1"/>
          </p:cNvPicPr>
          <p:nvPr/>
        </p:nvPicPr>
        <p:blipFill>
          <a:blip r:embed="rId1"/>
          <a:stretch>
            <a:fillRect/>
          </a:stretch>
        </p:blipFill>
        <p:spPr>
          <a:xfrm>
            <a:off x="79375" y="2426335"/>
            <a:ext cx="4330065" cy="2306955"/>
          </a:xfrm>
          <a:prstGeom prst="rect">
            <a:avLst/>
          </a:prstGeom>
        </p:spPr>
      </p:pic>
      <p:pic>
        <p:nvPicPr>
          <p:cNvPr id="6" name="图片 5" descr="~RN_0]R2{]V3SPI8HAR~HLN"/>
          <p:cNvPicPr>
            <a:picLocks noChangeAspect="1"/>
          </p:cNvPicPr>
          <p:nvPr/>
        </p:nvPicPr>
        <p:blipFill>
          <a:blip r:embed="rId2"/>
          <a:stretch>
            <a:fillRect/>
          </a:stretch>
        </p:blipFill>
        <p:spPr>
          <a:xfrm>
            <a:off x="4485640" y="1807845"/>
            <a:ext cx="4658995" cy="2211070"/>
          </a:xfrm>
          <a:prstGeom prst="rect">
            <a:avLst/>
          </a:prstGeom>
        </p:spPr>
      </p:pic>
      <p:sp>
        <p:nvSpPr>
          <p:cNvPr id="8" name="文本框 7"/>
          <p:cNvSpPr txBox="1"/>
          <p:nvPr/>
        </p:nvSpPr>
        <p:spPr>
          <a:xfrm>
            <a:off x="1235075" y="4733290"/>
            <a:ext cx="1810385" cy="337185"/>
          </a:xfrm>
          <a:prstGeom prst="rect">
            <a:avLst/>
          </a:prstGeom>
          <a:noFill/>
        </p:spPr>
        <p:txBody>
          <a:bodyPr wrap="square" rtlCol="0">
            <a:spAutoFit/>
          </a:bodyPr>
          <a:p>
            <a:r>
              <a:rPr lang="zh-CN" altLang="en-US" sz="1600" b="1">
                <a:solidFill>
                  <a:schemeClr val="accent2"/>
                </a:solidFill>
              </a:rPr>
              <a:t>订本式传票页</a:t>
            </a:r>
            <a:endParaRPr lang="zh-CN" altLang="en-US" sz="1600" b="1">
              <a:solidFill>
                <a:schemeClr val="accent2"/>
              </a:solidFill>
            </a:endParaRPr>
          </a:p>
        </p:txBody>
      </p:sp>
      <p:sp>
        <p:nvSpPr>
          <p:cNvPr id="9" name="文本框 8"/>
          <p:cNvSpPr txBox="1"/>
          <p:nvPr/>
        </p:nvSpPr>
        <p:spPr>
          <a:xfrm>
            <a:off x="5995670" y="4215765"/>
            <a:ext cx="1810385" cy="337185"/>
          </a:xfrm>
          <a:prstGeom prst="rect">
            <a:avLst/>
          </a:prstGeom>
          <a:noFill/>
        </p:spPr>
        <p:txBody>
          <a:bodyPr wrap="square" rtlCol="0">
            <a:spAutoFit/>
          </a:bodyPr>
          <a:p>
            <a:r>
              <a:rPr lang="zh-CN" altLang="en-US" sz="1600" b="1">
                <a:solidFill>
                  <a:schemeClr val="accent2"/>
                </a:solidFill>
              </a:rPr>
              <a:t>传票页格式</a:t>
            </a:r>
            <a:endParaRPr lang="zh-CN" altLang="en-US" sz="1600" b="1">
              <a:solidFill>
                <a:schemeClr val="accent2"/>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3062605" y="1048385"/>
            <a:ext cx="5175250" cy="1292225"/>
          </a:xfrm>
          <a:prstGeom prst="rect">
            <a:avLst/>
          </a:prstGeom>
          <a:noFill/>
        </p:spPr>
        <p:txBody>
          <a:bodyPr wrap="square" lIns="0" tIns="0" rIns="0" bIns="0" rtlCol="0">
            <a:spAutoFit/>
          </a:bodyPr>
          <a:lstStyle/>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年3 月10 日，利通公司所属集团公司总部举行财务人员技能大赛，比赛的项目是珠算加减法的账表算与传票算。</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基础资料：算盘、传票、珠算账表加减法竞赛题、珠算票币计算竞赛题、珠算传票加减法竞赛题、记录用纸若干、签字笔等。</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28" name="文本框 27"/>
          <p:cNvSpPr txBox="1"/>
          <p:nvPr/>
        </p:nvSpPr>
        <p:spPr>
          <a:xfrm>
            <a:off x="4910455" y="2485390"/>
            <a:ext cx="2814955" cy="2030095"/>
          </a:xfrm>
          <a:prstGeom prst="rect">
            <a:avLst/>
          </a:prstGeom>
          <a:noFill/>
        </p:spPr>
        <p:txBody>
          <a:bodyPr wrap="square" rtlCol="0" anchor="t">
            <a:spAutoFit/>
          </a:bodyPr>
          <a:p>
            <a:pPr>
              <a:lnSpc>
                <a:spcPct val="300000"/>
              </a:lnSpc>
            </a:pPr>
            <a:r>
              <a:rPr lang="zh-CN" altLang="en-US" sz="1400"/>
              <a:t>1. 摆平算盘。</a:t>
            </a:r>
            <a:endParaRPr lang="zh-CN" altLang="en-US" sz="1400"/>
          </a:p>
          <a:p>
            <a:pPr>
              <a:lnSpc>
                <a:spcPct val="300000"/>
              </a:lnSpc>
            </a:pPr>
            <a:r>
              <a:rPr lang="zh-CN" altLang="en-US" sz="1400"/>
              <a:t>2. 行珠运算。</a:t>
            </a:r>
            <a:endParaRPr lang="zh-CN" altLang="en-US" sz="1400"/>
          </a:p>
          <a:p>
            <a:pPr>
              <a:lnSpc>
                <a:spcPct val="300000"/>
              </a:lnSpc>
            </a:pPr>
            <a:r>
              <a:rPr lang="en-US" altLang="zh-CN" sz="1400"/>
              <a:t>3.</a:t>
            </a:r>
            <a:r>
              <a:rPr lang="zh-CN" altLang="en-US" sz="1400"/>
              <a:t>结果记载</a:t>
            </a:r>
            <a:r>
              <a:rPr lang="zh-CN" altLang="en-US" sz="1400"/>
              <a:t>。</a:t>
            </a:r>
            <a:endParaRPr lang="zh-CN" altLang="en-US" sz="1400"/>
          </a:p>
        </p:txBody>
      </p:sp>
      <p:sp>
        <p:nvSpPr>
          <p:cNvPr id="4" name="燕尾形 20"/>
          <p:cNvSpPr/>
          <p:nvPr/>
        </p:nvSpPr>
        <p:spPr>
          <a:xfrm>
            <a:off x="2867660" y="3462655"/>
            <a:ext cx="193611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a:xfrm>
            <a:off x="323215" y="1694180"/>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（一）小键盘的结构</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2797400" y="1707416"/>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3" name="文本框 2"/>
          <p:cNvSpPr txBox="1"/>
          <p:nvPr/>
        </p:nvSpPr>
        <p:spPr>
          <a:xfrm>
            <a:off x="473075" y="931545"/>
            <a:ext cx="2059940" cy="368300"/>
          </a:xfrm>
          <a:prstGeom prst="rect">
            <a:avLst/>
          </a:prstGeom>
          <a:noFill/>
        </p:spPr>
        <p:txBody>
          <a:bodyPr wrap="square" rtlCol="0">
            <a:spAutoFit/>
          </a:bodyPr>
          <a:p>
            <a:r>
              <a:rPr lang="zh-CN" altLang="en-US" b="1"/>
              <a:t>二、小键盘的使用</a:t>
            </a:r>
            <a:endParaRPr lang="zh-CN" altLang="en-US" b="1"/>
          </a:p>
        </p:txBody>
      </p:sp>
      <p:pic>
        <p:nvPicPr>
          <p:cNvPr id="4" name="图片 3" descr="RTV$S48B9$)%]O`9LGGYE`O"/>
          <p:cNvPicPr>
            <a:picLocks noChangeAspect="1"/>
          </p:cNvPicPr>
          <p:nvPr/>
        </p:nvPicPr>
        <p:blipFill>
          <a:blip r:embed="rId1"/>
          <a:stretch>
            <a:fillRect/>
          </a:stretch>
        </p:blipFill>
        <p:spPr>
          <a:xfrm>
            <a:off x="3134360" y="2223770"/>
            <a:ext cx="5062855" cy="22180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3430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（二）小键盘的指法</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672522" y="134292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5" name="文本框 4"/>
          <p:cNvSpPr txBox="1"/>
          <p:nvPr/>
        </p:nvSpPr>
        <p:spPr>
          <a:xfrm>
            <a:off x="3224530" y="1118870"/>
            <a:ext cx="5491480" cy="1060450"/>
          </a:xfrm>
          <a:prstGeom prst="rect">
            <a:avLst/>
          </a:prstGeom>
          <a:noFill/>
        </p:spPr>
        <p:txBody>
          <a:bodyPr wrap="square" rtlCol="0" anchor="t">
            <a:spAutoFit/>
          </a:bodyPr>
          <a:p>
            <a:pPr>
              <a:lnSpc>
                <a:spcPct val="150000"/>
              </a:lnSpc>
            </a:pPr>
            <a:r>
              <a:rPr lang="zh-CN" altLang="en-US" sz="1400"/>
              <a:t>小键盘快速输入指法说明： 右手输入时， 食指控制小键盘的1、4、7、0键；中指控制2、5、8、00 键；无名指控制3、6、9、· 键。小指控制计算器中的＋、－、×、÷、= 键。</a:t>
            </a:r>
            <a:endParaRPr lang="zh-CN" altLang="en-US" sz="1400"/>
          </a:p>
        </p:txBody>
      </p:sp>
      <p:pic>
        <p:nvPicPr>
          <p:cNvPr id="4" name="图片 3" descr="(81`{0W%V2{{3$I8YM1ML9D"/>
          <p:cNvPicPr>
            <a:picLocks noChangeAspect="1"/>
          </p:cNvPicPr>
          <p:nvPr/>
        </p:nvPicPr>
        <p:blipFill>
          <a:blip r:embed="rId1"/>
          <a:stretch>
            <a:fillRect/>
          </a:stretch>
        </p:blipFill>
        <p:spPr>
          <a:xfrm>
            <a:off x="2450465" y="2253615"/>
            <a:ext cx="3530600" cy="285623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01948" y="2722596"/>
            <a:ext cx="1717085" cy="187762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sz="1800"/>
          </a:p>
        </p:txBody>
      </p:sp>
      <p:sp>
        <p:nvSpPr>
          <p:cNvPr id="21" name="矩形 20"/>
          <p:cNvSpPr/>
          <p:nvPr/>
        </p:nvSpPr>
        <p:spPr>
          <a:xfrm>
            <a:off x="701634" y="860459"/>
            <a:ext cx="1717085" cy="1877629"/>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sz="1800"/>
          </a:p>
        </p:txBody>
      </p:sp>
      <p:sp>
        <p:nvSpPr>
          <p:cNvPr id="11" name="矩形 10"/>
          <p:cNvSpPr/>
          <p:nvPr/>
        </p:nvSpPr>
        <p:spPr bwMode="auto">
          <a:xfrm>
            <a:off x="2419032" y="2726659"/>
            <a:ext cx="6182095" cy="1877629"/>
          </a:xfrm>
          <a:prstGeom prst="rect">
            <a:avLst/>
          </a:prstGeom>
          <a:solidFill>
            <a:schemeClr val="accent1"/>
          </a:solidFill>
        </p:spPr>
        <p:txBody>
          <a:bodyPr wrap="square" lIns="134967" tIns="35092" rIns="26994" bIns="32506" rtlCol="0" anchor="ctr" anchorCtr="0">
            <a:noAutofit/>
          </a:bodyPr>
          <a:lstStyle/>
          <a:p>
            <a:pPr>
              <a:lnSpc>
                <a:spcPct val="150000"/>
              </a:lnSpc>
              <a:spcBef>
                <a:spcPts val="450"/>
              </a:spcBef>
              <a:buClr>
                <a:schemeClr val="bg1"/>
              </a:buClr>
              <a:buSzPct val="80000"/>
            </a:pPr>
            <a:endParaRPr lang="zh-CN" altLang="en-US" sz="1000" dirty="0">
              <a:solidFill>
                <a:srgbClr val="FFFFFF"/>
              </a:solidFill>
              <a:latin typeface="冬青黑体简体中文 W3" panose="020B0300000000000000" charset="-122"/>
              <a:ea typeface="冬青黑体简体中文 W3" panose="020B0300000000000000" charset="-122"/>
            </a:endParaRPr>
          </a:p>
        </p:txBody>
      </p:sp>
      <p:cxnSp>
        <p:nvCxnSpPr>
          <p:cNvPr id="18" name="直接连接符 17"/>
          <p:cNvCxnSpPr/>
          <p:nvPr/>
        </p:nvCxnSpPr>
        <p:spPr>
          <a:xfrm>
            <a:off x="2728844" y="3193383"/>
            <a:ext cx="3686312"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27" name="Content Placeholder 2"/>
          <p:cNvSpPr txBox="1"/>
          <p:nvPr/>
        </p:nvSpPr>
        <p:spPr>
          <a:xfrm>
            <a:off x="2647739" y="2967982"/>
            <a:ext cx="1321222" cy="254409"/>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项目引例</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p:cNvSpPr txBox="1"/>
          <p:nvPr/>
        </p:nvSpPr>
        <p:spPr>
          <a:xfrm>
            <a:off x="2647950" y="3222625"/>
            <a:ext cx="5014595" cy="1286510"/>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小王面试求职、被录用。（见教材）</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互动、思考：</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（1）出纳的基本技能有哪些？</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（2）出纳的技能要领包括哪些？</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 name="文本框 3"/>
          <p:cNvSpPr txBox="1"/>
          <p:nvPr/>
        </p:nvSpPr>
        <p:spPr>
          <a:xfrm>
            <a:off x="2647950" y="1019810"/>
            <a:ext cx="1955165" cy="337185"/>
          </a:xfrm>
          <a:prstGeom prst="rect">
            <a:avLst/>
          </a:prstGeom>
          <a:noFill/>
        </p:spPr>
        <p:txBody>
          <a:bodyPr wrap="square" rtlCol="0">
            <a:spAutoFit/>
          </a:bodyPr>
          <a:p>
            <a:pPr algn="just">
              <a:spcBef>
                <a:spcPts val="0"/>
              </a:spcBef>
              <a:spcAft>
                <a:spcPts val="0"/>
              </a:spcAft>
            </a:pPr>
            <a:r>
              <a:rPr lang="zh-CN" altLang="en-US" sz="16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工作任务</a:t>
            </a:r>
            <a:endParaRPr lang="zh-CN" altLang="en-US" sz="16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文本框 4"/>
          <p:cNvSpPr txBox="1"/>
          <p:nvPr/>
        </p:nvSpPr>
        <p:spPr>
          <a:xfrm>
            <a:off x="2647950" y="1430655"/>
            <a:ext cx="4781550" cy="737235"/>
          </a:xfrm>
          <a:prstGeom prst="rect">
            <a:avLst/>
          </a:prstGeom>
          <a:noFill/>
        </p:spPr>
        <p:txBody>
          <a:bodyPr wrap="square" rtlCol="0" anchor="t">
            <a:spAutoFit/>
          </a:bodyPr>
          <a:p>
            <a:r>
              <a:rPr lang="zh-CN" altLang="en-US" sz="1400"/>
              <a:t>了解出纳的基本操作技能，熟练书写规范，识别币种真伪，正确练习小键盘和珠算，熟悉印章的使用和保管，掌握保险柜的使用。</a:t>
            </a:r>
            <a:endParaRPr lang="zh-CN" altLang="en-US" sz="1400"/>
          </a:p>
        </p:txBody>
      </p:sp>
      <p:cxnSp>
        <p:nvCxnSpPr>
          <p:cNvPr id="7" name="直接连接符 6"/>
          <p:cNvCxnSpPr/>
          <p:nvPr/>
        </p:nvCxnSpPr>
        <p:spPr>
          <a:xfrm flipV="1">
            <a:off x="2728595" y="1419860"/>
            <a:ext cx="4436110" cy="10795"/>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Click="0" advTm="5000">
        <p:push dir="u"/>
      </p:transition>
    </mc:Choice>
    <mc:Fallback>
      <p:transition spd="slow" advClick="0" advTm="5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p:stCondLst>
                                    <p:cond delay="75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750"/>
                                        <p:tgtEl>
                                          <p:spTgt spid="27"/>
                                        </p:tgtEl>
                                      </p:cBhvr>
                                    </p:animEffect>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750"/>
                                        <p:tgtEl>
                                          <p:spTgt spid="28"/>
                                        </p:tgtEl>
                                      </p:cBhvr>
                                    </p:animEffect>
                                  </p:childTnLst>
                                </p:cTn>
                              </p:par>
                            </p:childTnLst>
                          </p:cTn>
                        </p:par>
                        <p:par>
                          <p:cTn id="26" fill="hold">
                            <p:stCondLst>
                              <p:cond delay="375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1" grpId="0" bldLvl="0" animBg="1"/>
      <p:bldP spid="11" grpId="0" bldLvl="0" animBg="1"/>
      <p:bldP spid="27" grpId="0"/>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867660" y="854710"/>
            <a:ext cx="5852160" cy="1938655"/>
          </a:xfrm>
          <a:prstGeom prst="rect">
            <a:avLst/>
          </a:prstGeom>
          <a:noFill/>
        </p:spPr>
        <p:txBody>
          <a:bodyPr wrap="square" lIns="0" tIns="0" rIns="0" bIns="0" rtlCol="0">
            <a:spAutoFit/>
          </a:bodyPr>
          <a:lstStyle/>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年3 月10 日，利通公司所属集团公司总部举行财务人员技能大赛，比赛的项目是小键盘加减法的账表算与传票算。</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基础资料：小键盘、传票、珠算账表加减法竞赛题、珠算票币计算竞赛题、珠算传票加减法竞赛题、记录用纸若干、签字笔等。</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假设你是林宇，请根据主持人的指令，在规定的时间内完成小键盘加减法的账表算与传票算。</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28" name="文本框 27"/>
          <p:cNvSpPr txBox="1"/>
          <p:nvPr/>
        </p:nvSpPr>
        <p:spPr>
          <a:xfrm>
            <a:off x="4910455" y="2716530"/>
            <a:ext cx="2814955" cy="2030095"/>
          </a:xfrm>
          <a:prstGeom prst="rect">
            <a:avLst/>
          </a:prstGeom>
          <a:noFill/>
        </p:spPr>
        <p:txBody>
          <a:bodyPr wrap="square" rtlCol="0" anchor="t">
            <a:spAutoFit/>
          </a:bodyPr>
          <a:p>
            <a:pPr>
              <a:lnSpc>
                <a:spcPct val="300000"/>
              </a:lnSpc>
            </a:pPr>
            <a:r>
              <a:rPr lang="zh-CN" altLang="en-US" sz="1400"/>
              <a:t>1. 摆平小键盘。</a:t>
            </a:r>
            <a:endParaRPr lang="zh-CN" altLang="en-US" sz="1400"/>
          </a:p>
          <a:p>
            <a:pPr>
              <a:lnSpc>
                <a:spcPct val="300000"/>
              </a:lnSpc>
            </a:pPr>
            <a:r>
              <a:rPr lang="zh-CN" altLang="en-US" sz="1400"/>
              <a:t>2. 端坐运算。</a:t>
            </a:r>
            <a:endParaRPr lang="zh-CN" altLang="en-US" sz="1400"/>
          </a:p>
          <a:p>
            <a:pPr>
              <a:lnSpc>
                <a:spcPct val="300000"/>
              </a:lnSpc>
            </a:pPr>
            <a:r>
              <a:rPr lang="en-US" altLang="zh-CN" sz="1400"/>
              <a:t>3.</a:t>
            </a:r>
            <a:r>
              <a:rPr lang="zh-CN" altLang="en-US" sz="1400"/>
              <a:t>结果记录。</a:t>
            </a:r>
            <a:endParaRPr lang="zh-CN" altLang="en-US" sz="1400"/>
          </a:p>
        </p:txBody>
      </p:sp>
      <p:sp>
        <p:nvSpPr>
          <p:cNvPr id="4" name="燕尾形 20"/>
          <p:cNvSpPr/>
          <p:nvPr/>
        </p:nvSpPr>
        <p:spPr>
          <a:xfrm>
            <a:off x="2867660" y="3623945"/>
            <a:ext cx="193611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TextBox 66"/>
          <p:cNvSpPr txBox="1"/>
          <p:nvPr/>
        </p:nvSpPr>
        <p:spPr>
          <a:xfrm>
            <a:off x="4024630" y="1139190"/>
            <a:ext cx="1949450"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小键盘加减法工作程序</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3971925" y="2322830"/>
            <a:ext cx="5107940"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在操作过程中，小键盘要摆平，身体要坐直，并将结果记载在运算纸上</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171450" y="1221740"/>
            <a:ext cx="3729990" cy="2266315"/>
            <a:chOff x="721" y="1869"/>
            <a:chExt cx="5874" cy="3569"/>
          </a:xfrm>
        </p:grpSpPr>
        <p:grpSp>
          <p:nvGrpSpPr>
            <p:cNvPr id="2" name="Group 14"/>
            <p:cNvGrpSpPr/>
            <p:nvPr/>
          </p:nvGrpSpPr>
          <p:grpSpPr>
            <a:xfrm rot="0">
              <a:off x="721" y="1981"/>
              <a:ext cx="2497" cy="3457"/>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2733" y="3102"/>
              <a:ext cx="333" cy="333"/>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rot="10800000">
              <a:off x="5819" y="3603"/>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5906" y="1869"/>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3421" y="2210"/>
              <a:ext cx="2397"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3421" y="3175"/>
              <a:ext cx="2398" cy="770"/>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4" name="Text Placeholder 3"/>
            <p:cNvSpPr txBox="1"/>
            <p:nvPr/>
          </p:nvSpPr>
          <p:spPr>
            <a:xfrm>
              <a:off x="6080" y="1869"/>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Text Placeholder 3"/>
            <p:cNvSpPr txBox="1"/>
            <p:nvPr/>
          </p:nvSpPr>
          <p:spPr>
            <a:xfrm>
              <a:off x="5993" y="360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0289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7" name="文本框 6"/>
          <p:cNvSpPr txBox="1"/>
          <p:nvPr/>
        </p:nvSpPr>
        <p:spPr>
          <a:xfrm>
            <a:off x="1840230" y="975360"/>
            <a:ext cx="1507490" cy="368300"/>
          </a:xfrm>
          <a:prstGeom prst="rect">
            <a:avLst/>
          </a:prstGeom>
          <a:noFill/>
        </p:spPr>
        <p:txBody>
          <a:bodyPr wrap="square" rtlCol="0">
            <a:spAutoFit/>
          </a:bodyPr>
          <a:p>
            <a:r>
              <a:rPr lang="zh-CN" altLang="en-US"/>
              <a:t>操作指导</a:t>
            </a:r>
            <a:endParaRPr lang="zh-CN" altLang="en-US"/>
          </a:p>
        </p:txBody>
      </p:sp>
      <p:grpSp>
        <p:nvGrpSpPr>
          <p:cNvPr id="8" name="组合 7"/>
          <p:cNvGrpSpPr/>
          <p:nvPr/>
        </p:nvGrpSpPr>
        <p:grpSpPr>
          <a:xfrm>
            <a:off x="1840230" y="2540000"/>
            <a:ext cx="1633220" cy="1164590"/>
            <a:chOff x="2970" y="4341"/>
            <a:chExt cx="2572" cy="1834"/>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cxnSp>
          <p:nvCxnSpPr>
            <p:cNvPr id="35" name="Elbow Connector 34"/>
            <p:cNvCxnSpPr/>
            <p:nvPr/>
          </p:nvCxnSpPr>
          <p:spPr>
            <a:xfrm>
              <a:off x="2970" y="4341"/>
              <a:ext cx="2397" cy="1410"/>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3519170" y="3293110"/>
            <a:ext cx="327025" cy="35369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3901440" y="3147060"/>
            <a:ext cx="5178425" cy="645160"/>
          </a:xfrm>
          <a:prstGeom prst="rect">
            <a:avLst/>
          </a:prstGeom>
          <a:noFill/>
        </p:spPr>
        <p:txBody>
          <a:bodyPr wrap="square" rtlCol="0" anchor="t">
            <a:spAutoFit/>
          </a:bodyPr>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rPr>
              <a:t>使用小键盘进行传票计算时，传票本应放在左边，答题纸应放在中间（传</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rPr>
              <a:t>票本应压住答题纸，以不影响看题、写数为宜）</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endParaRPr>
          </a:p>
        </p:txBody>
      </p:sp>
      <p:pic>
        <p:nvPicPr>
          <p:cNvPr id="30" name="图片 29" descr="(7WF`KRODDPT{$@DC3IFF3B"/>
          <p:cNvPicPr>
            <a:picLocks noChangeAspect="1"/>
          </p:cNvPicPr>
          <p:nvPr/>
        </p:nvPicPr>
        <p:blipFill>
          <a:blip r:embed="rId1"/>
          <a:stretch>
            <a:fillRect/>
          </a:stretch>
        </p:blipFill>
        <p:spPr>
          <a:xfrm>
            <a:off x="3971925" y="1575435"/>
            <a:ext cx="4086225" cy="533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23" name="圆角矩形 19"/>
          <p:cNvSpPr>
            <a:spLocks noChangeArrowheads="1"/>
          </p:cNvSpPr>
          <p:nvPr/>
        </p:nvSpPr>
        <p:spPr bwMode="auto">
          <a:xfrm>
            <a:off x="3856990" y="867410"/>
            <a:ext cx="4447540" cy="170243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3935730" y="1066800"/>
            <a:ext cx="4368800" cy="126619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200">
                <a:solidFill>
                  <a:schemeClr val="bg1"/>
                </a:solidFill>
                <a:ea typeface="微软雅黑" panose="020B0503020204020204" pitchFamily="34" charset="-122"/>
              </a:rPr>
              <a:t>防火保险柜</a:t>
            </a:r>
            <a:endParaRPr lang="zh-CN" altLang="en-US" sz="1200">
              <a:solidFill>
                <a:schemeClr val="bg1"/>
              </a:solidFill>
              <a:ea typeface="微软雅黑" panose="020B0503020204020204" pitchFamily="34" charset="-122"/>
            </a:endParaRPr>
          </a:p>
          <a:p>
            <a:pPr defTabSz="685800">
              <a:lnSpc>
                <a:spcPct val="130000"/>
              </a:lnSpc>
            </a:pPr>
            <a:endParaRPr lang="zh-CN" altLang="en-US" sz="1200">
              <a:solidFill>
                <a:schemeClr val="bg1"/>
              </a:solidFill>
              <a:ea typeface="微软雅黑" panose="020B0503020204020204" pitchFamily="34" charset="-122"/>
            </a:endParaRPr>
          </a:p>
          <a:p>
            <a:pPr defTabSz="685800">
              <a:lnSpc>
                <a:spcPct val="130000"/>
              </a:lnSpc>
            </a:pPr>
            <a:r>
              <a:rPr lang="zh-CN" altLang="en-US" sz="1200">
                <a:solidFill>
                  <a:schemeClr val="bg1"/>
                </a:solidFill>
                <a:ea typeface="微软雅黑" panose="020B0503020204020204" pitchFamily="34" charset="-122"/>
              </a:rPr>
              <a:t>防盗保险柜</a:t>
            </a:r>
            <a:endParaRPr lang="zh-CN" altLang="en-US" sz="1200">
              <a:solidFill>
                <a:schemeClr val="bg1"/>
              </a:solidFill>
              <a:ea typeface="微软雅黑" panose="020B0503020204020204" pitchFamily="34" charset="-122"/>
            </a:endParaRPr>
          </a:p>
          <a:p>
            <a:pPr defTabSz="685800">
              <a:lnSpc>
                <a:spcPct val="130000"/>
              </a:lnSpc>
            </a:pPr>
            <a:endParaRPr lang="zh-CN" altLang="en-US" sz="1200">
              <a:solidFill>
                <a:schemeClr val="bg1"/>
              </a:solidFill>
              <a:ea typeface="微软雅黑" panose="020B0503020204020204" pitchFamily="34" charset="-122"/>
            </a:endParaRPr>
          </a:p>
          <a:p>
            <a:pPr defTabSz="685800">
              <a:lnSpc>
                <a:spcPct val="130000"/>
              </a:lnSpc>
            </a:pPr>
            <a:r>
              <a:rPr lang="zh-CN" altLang="en-US" sz="1200">
                <a:solidFill>
                  <a:schemeClr val="bg1"/>
                </a:solidFill>
                <a:ea typeface="微软雅黑" panose="020B0503020204020204" pitchFamily="34" charset="-122"/>
              </a:rPr>
              <a:t>防磁保险柜</a:t>
            </a:r>
            <a:endParaRPr lang="zh-CN" altLang="en-US" sz="1200">
              <a:solidFill>
                <a:schemeClr val="bg1"/>
              </a:solidFill>
              <a:ea typeface="微软雅黑" panose="020B0503020204020204" pitchFamily="34" charset="-122"/>
            </a:endParaRPr>
          </a:p>
        </p:txBody>
      </p:sp>
      <p:sp>
        <p:nvSpPr>
          <p:cNvPr id="13327" name="圆角矩形 19"/>
          <p:cNvSpPr>
            <a:spLocks noChangeArrowheads="1"/>
          </p:cNvSpPr>
          <p:nvPr/>
        </p:nvSpPr>
        <p:spPr bwMode="auto">
          <a:xfrm>
            <a:off x="3857625" y="3321685"/>
            <a:ext cx="4446905" cy="1503680"/>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8" name="TextBox 6"/>
          <p:cNvSpPr txBox="1">
            <a:spLocks noChangeArrowheads="1"/>
          </p:cNvSpPr>
          <p:nvPr/>
        </p:nvSpPr>
        <p:spPr bwMode="auto">
          <a:xfrm>
            <a:off x="4034790" y="3642995"/>
            <a:ext cx="4270375" cy="78613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200">
                <a:solidFill>
                  <a:schemeClr val="bg1"/>
                </a:solidFill>
                <a:ea typeface="微软雅黑" panose="020B0503020204020204" pitchFamily="34" charset="-122"/>
              </a:rPr>
              <a:t>机械保险柜</a:t>
            </a:r>
            <a:endParaRPr lang="zh-CN" altLang="en-US" sz="1200">
              <a:solidFill>
                <a:schemeClr val="bg1"/>
              </a:solidFill>
              <a:ea typeface="微软雅黑" panose="020B0503020204020204" pitchFamily="34" charset="-122"/>
            </a:endParaRPr>
          </a:p>
          <a:p>
            <a:pPr defTabSz="685800">
              <a:lnSpc>
                <a:spcPct val="130000"/>
              </a:lnSpc>
            </a:pPr>
            <a:endParaRPr lang="zh-CN" altLang="en-US" sz="1200">
              <a:solidFill>
                <a:schemeClr val="bg1"/>
              </a:solidFill>
              <a:ea typeface="微软雅黑" panose="020B0503020204020204" pitchFamily="34" charset="-122"/>
            </a:endParaRPr>
          </a:p>
          <a:p>
            <a:pPr defTabSz="685800">
              <a:lnSpc>
                <a:spcPct val="130000"/>
              </a:lnSpc>
            </a:pPr>
            <a:r>
              <a:rPr lang="zh-CN" altLang="en-US" sz="1200">
                <a:solidFill>
                  <a:schemeClr val="bg1"/>
                </a:solidFill>
                <a:ea typeface="微软雅黑" panose="020B0503020204020204" pitchFamily="34" charset="-122"/>
              </a:rPr>
              <a:t>电子保险柜</a:t>
            </a:r>
            <a:endParaRPr lang="zh-CN" altLang="en-US" sz="1200">
              <a:solidFill>
                <a:schemeClr val="bg1"/>
              </a:solidFill>
              <a:ea typeface="微软雅黑" panose="020B0503020204020204" pitchFamily="34" charset="-122"/>
            </a:endParaRPr>
          </a:p>
        </p:txBody>
      </p:sp>
      <p:sp>
        <p:nvSpPr>
          <p:cNvPr id="11286" name="AutoShape 50"/>
          <p:cNvSpPr>
            <a:spLocks noChangeArrowheads="1"/>
          </p:cNvSpPr>
          <p:nvPr/>
        </p:nvSpPr>
        <p:spPr bwMode="auto">
          <a:xfrm>
            <a:off x="4336406" y="3116538"/>
            <a:ext cx="3507901" cy="380882"/>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algn="l" defTabSz="685800">
              <a:defRPr/>
            </a:pPr>
            <a:r>
              <a:rPr lang="zh-CN" altLang="en-US" sz="1400"/>
              <a:t>密码工作原理不同</a:t>
            </a:r>
            <a:endParaRPr lang="zh-CN" altLang="en-US" sz="1400"/>
          </a:p>
        </p:txBody>
      </p:sp>
      <p:sp>
        <p:nvSpPr>
          <p:cNvPr id="11288" name="AutoShape 52"/>
          <p:cNvSpPr>
            <a:spLocks noChangeArrowheads="1"/>
          </p:cNvSpPr>
          <p:nvPr/>
        </p:nvSpPr>
        <p:spPr bwMode="auto">
          <a:xfrm>
            <a:off x="4337041" y="574416"/>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algn="l" defTabSz="685800"/>
            <a:r>
              <a:rPr lang="zh-CN" altLang="en-US" sz="1400">
                <a:latin typeface="Calibri" panose="020F0502020204030204" pitchFamily="34" charset="0"/>
              </a:rPr>
              <a:t>功能不同</a:t>
            </a:r>
            <a:endParaRPr lang="zh-CN" altLang="en-US" sz="1400">
              <a:latin typeface="Calibri" panose="020F0502020204030204" pitchFamily="34" charset="0"/>
            </a:endParaRPr>
          </a:p>
        </p:txBody>
      </p:sp>
      <p:grpSp>
        <p:nvGrpSpPr>
          <p:cNvPr id="3" name="组合 2"/>
          <p:cNvGrpSpPr/>
          <p:nvPr/>
        </p:nvGrpSpPr>
        <p:grpSpPr>
          <a:xfrm>
            <a:off x="323215" y="1588770"/>
            <a:ext cx="3543935" cy="2757170"/>
            <a:chOff x="1281" y="2434"/>
            <a:chExt cx="5581" cy="4342"/>
          </a:xfrm>
        </p:grpSpPr>
        <p:sp>
          <p:nvSpPr>
            <p:cNvPr id="11282" name="Line 46"/>
            <p:cNvSpPr>
              <a:spLocks noChangeShapeType="1"/>
            </p:cNvSpPr>
            <p:nvPr/>
          </p:nvSpPr>
          <p:spPr bwMode="auto">
            <a:xfrm flipV="1">
              <a:off x="4735" y="2434"/>
              <a:ext cx="2127" cy="204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4735" y="4479"/>
              <a:ext cx="2127" cy="2297"/>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928" y="2984"/>
              <a:ext cx="2892" cy="2979"/>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1281" y="3444"/>
              <a:ext cx="1342" cy="2043"/>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38" name="TextBox 6"/>
            <p:cNvSpPr txBox="1">
              <a:spLocks noChangeArrowheads="1"/>
            </p:cNvSpPr>
            <p:nvPr/>
          </p:nvSpPr>
          <p:spPr bwMode="auto">
            <a:xfrm>
              <a:off x="2839" y="3444"/>
              <a:ext cx="1896" cy="1805"/>
            </a:xfrm>
            <a:prstGeom prst="rect">
              <a:avLst/>
            </a:prstGeom>
            <a:noFill/>
            <a:ln w="9525">
              <a:noFill/>
              <a:miter lim="800000"/>
            </a:ln>
          </p:spPr>
          <p:txBody>
            <a:bodyPr wrap="square" lIns="68568" tIns="34284" rIns="68568" bIns="34284">
              <a:spAutoFit/>
            </a:bodyPr>
            <a:lstStyle/>
            <a:p>
              <a:pPr defTabSz="685800">
                <a:lnSpc>
                  <a:spcPct val="130000"/>
                </a:lnSpc>
              </a:pPr>
              <a:r>
                <a:rPr lang="zh-CN" altLang="zh-CN" b="1">
                  <a:solidFill>
                    <a:schemeClr val="bg1"/>
                  </a:solidFill>
                  <a:latin typeface="Calibri" panose="020F0502020204030204" pitchFamily="34" charset="0"/>
                  <a:ea typeface="微软雅黑" panose="020B0503020204020204" pitchFamily="34" charset="-122"/>
                </a:rPr>
                <a:t>（一）</a:t>
              </a:r>
              <a:endParaRPr lang="zh-CN" altLang="zh-CN" b="1">
                <a:solidFill>
                  <a:schemeClr val="bg1"/>
                </a:solidFill>
                <a:latin typeface="Calibri" panose="020F0502020204030204" pitchFamily="34" charset="0"/>
                <a:ea typeface="微软雅黑" panose="020B0503020204020204" pitchFamily="34" charset="-122"/>
              </a:endParaRPr>
            </a:p>
            <a:p>
              <a:pPr defTabSz="685800">
                <a:lnSpc>
                  <a:spcPct val="130000"/>
                </a:lnSpc>
              </a:pPr>
              <a:r>
                <a:rPr lang="zh-CN" altLang="zh-CN" b="1">
                  <a:solidFill>
                    <a:schemeClr val="bg1"/>
                  </a:solidFill>
                  <a:latin typeface="Calibri" panose="020F0502020204030204" pitchFamily="34" charset="0"/>
                  <a:ea typeface="微软雅黑" panose="020B0503020204020204" pitchFamily="34" charset="-122"/>
                </a:rPr>
                <a:t>保险柜的种类</a:t>
              </a:r>
              <a:endParaRPr lang="zh-CN" altLang="zh-CN" b="1">
                <a:solidFill>
                  <a:schemeClr val="bg1"/>
                </a:solidFill>
                <a:latin typeface="Calibri" panose="020F0502020204030204" pitchFamily="34" charset="0"/>
                <a:ea typeface="微软雅黑" panose="020B0503020204020204" pitchFamily="34" charset="-122"/>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2" name="文本框 1"/>
          <p:cNvSpPr txBox="1"/>
          <p:nvPr/>
        </p:nvSpPr>
        <p:spPr>
          <a:xfrm>
            <a:off x="554355" y="1033145"/>
            <a:ext cx="2330450" cy="368300"/>
          </a:xfrm>
          <a:prstGeom prst="rect">
            <a:avLst/>
          </a:prstGeom>
          <a:noFill/>
        </p:spPr>
        <p:txBody>
          <a:bodyPr wrap="square" rtlCol="0">
            <a:spAutoFit/>
          </a:bodyPr>
          <a:p>
            <a:r>
              <a:rPr lang="zh-CN" altLang="en-US" b="1"/>
              <a:t>三、保险柜的使用</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3323"/>
                                        </p:tgtEl>
                                        <p:attrNameLst>
                                          <p:attrName>style.visibility</p:attrName>
                                        </p:attrNameLst>
                                      </p:cBhvr>
                                      <p:to>
                                        <p:strVal val="visible"/>
                                      </p:to>
                                    </p:set>
                                    <p:anim calcmode="lin" valueType="num">
                                      <p:cBhvr additive="base">
                                        <p:cTn id="7" dur="500" fill="hold"/>
                                        <p:tgtEl>
                                          <p:spTgt spid="13323"/>
                                        </p:tgtEl>
                                        <p:attrNameLst>
                                          <p:attrName>ppt_x</p:attrName>
                                        </p:attrNameLst>
                                      </p:cBhvr>
                                      <p:tavLst>
                                        <p:tav tm="0">
                                          <p:val>
                                            <p:strVal val="#ppt_x"/>
                                          </p:val>
                                        </p:tav>
                                        <p:tav tm="100000">
                                          <p:val>
                                            <p:strVal val="#ppt_x"/>
                                          </p:val>
                                        </p:tav>
                                      </p:tavLst>
                                    </p:anim>
                                    <p:anim calcmode="lin" valueType="num">
                                      <p:cBhvr additive="base">
                                        <p:cTn id="8" dur="500" fill="hold"/>
                                        <p:tgtEl>
                                          <p:spTgt spid="133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324"/>
                                        </p:tgtEl>
                                        <p:attrNameLst>
                                          <p:attrName>style.visibility</p:attrName>
                                        </p:attrNameLst>
                                      </p:cBhvr>
                                      <p:to>
                                        <p:strVal val="visible"/>
                                      </p:to>
                                    </p:set>
                                    <p:anim calcmode="lin" valueType="num">
                                      <p:cBhvr additive="base">
                                        <p:cTn id="11" dur="500" fill="hold"/>
                                        <p:tgtEl>
                                          <p:spTgt spid="13324"/>
                                        </p:tgtEl>
                                        <p:attrNameLst>
                                          <p:attrName>ppt_x</p:attrName>
                                        </p:attrNameLst>
                                      </p:cBhvr>
                                      <p:tavLst>
                                        <p:tav tm="0">
                                          <p:val>
                                            <p:strVal val="#ppt_x"/>
                                          </p:val>
                                        </p:tav>
                                        <p:tav tm="100000">
                                          <p:val>
                                            <p:strVal val="#ppt_x"/>
                                          </p:val>
                                        </p:tav>
                                      </p:tavLst>
                                    </p:anim>
                                    <p:anim calcmode="lin" valueType="num">
                                      <p:cBhvr additive="base">
                                        <p:cTn id="12" dur="500" fill="hold"/>
                                        <p:tgtEl>
                                          <p:spTgt spid="1332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288"/>
                                        </p:tgtEl>
                                        <p:attrNameLst>
                                          <p:attrName>style.visibility</p:attrName>
                                        </p:attrNameLst>
                                      </p:cBhvr>
                                      <p:to>
                                        <p:strVal val="visible"/>
                                      </p:to>
                                    </p:set>
                                    <p:anim calcmode="lin" valueType="num">
                                      <p:cBhvr additive="base">
                                        <p:cTn id="15" dur="500" fill="hold"/>
                                        <p:tgtEl>
                                          <p:spTgt spid="11288"/>
                                        </p:tgtEl>
                                        <p:attrNameLst>
                                          <p:attrName>ppt_x</p:attrName>
                                        </p:attrNameLst>
                                      </p:cBhvr>
                                      <p:tavLst>
                                        <p:tav tm="0">
                                          <p:val>
                                            <p:strVal val="#ppt_x"/>
                                          </p:val>
                                        </p:tav>
                                        <p:tav tm="100000">
                                          <p:val>
                                            <p:strVal val="#ppt_x"/>
                                          </p:val>
                                        </p:tav>
                                      </p:tavLst>
                                    </p:anim>
                                    <p:anim calcmode="lin" valueType="num">
                                      <p:cBhvr additive="base">
                                        <p:cTn id="16" dur="500" fill="hold"/>
                                        <p:tgtEl>
                                          <p:spTgt spid="1128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286"/>
                                        </p:tgtEl>
                                        <p:attrNameLst>
                                          <p:attrName>style.visibility</p:attrName>
                                        </p:attrNameLst>
                                      </p:cBhvr>
                                      <p:to>
                                        <p:strVal val="visible"/>
                                      </p:to>
                                    </p:set>
                                    <p:anim calcmode="lin" valueType="num">
                                      <p:cBhvr additive="base">
                                        <p:cTn id="19" dur="500" fill="hold"/>
                                        <p:tgtEl>
                                          <p:spTgt spid="11286"/>
                                        </p:tgtEl>
                                        <p:attrNameLst>
                                          <p:attrName>ppt_x</p:attrName>
                                        </p:attrNameLst>
                                      </p:cBhvr>
                                      <p:tavLst>
                                        <p:tav tm="0">
                                          <p:val>
                                            <p:strVal val="#ppt_x"/>
                                          </p:val>
                                        </p:tav>
                                        <p:tav tm="100000">
                                          <p:val>
                                            <p:strVal val="#ppt_x"/>
                                          </p:val>
                                        </p:tav>
                                      </p:tavLst>
                                    </p:anim>
                                    <p:anim calcmode="lin" valueType="num">
                                      <p:cBhvr additive="base">
                                        <p:cTn id="20" dur="500" fill="hold"/>
                                        <p:tgtEl>
                                          <p:spTgt spid="11286"/>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 presetClass="entr" presetSubtype="1" fill="hold" grpId="0" nodeType="afterEffect">
                                  <p:stCondLst>
                                    <p:cond delay="0"/>
                                  </p:stCondLst>
                                  <p:childTnLst>
                                    <p:set>
                                      <p:cBhvr>
                                        <p:cTn id="23" dur="1" fill="hold">
                                          <p:stCondLst>
                                            <p:cond delay="0"/>
                                          </p:stCondLst>
                                        </p:cTn>
                                        <p:tgtEl>
                                          <p:spTgt spid="13327"/>
                                        </p:tgtEl>
                                        <p:attrNameLst>
                                          <p:attrName>style.visibility</p:attrName>
                                        </p:attrNameLst>
                                      </p:cBhvr>
                                      <p:to>
                                        <p:strVal val="visible"/>
                                      </p:to>
                                    </p:set>
                                    <p:anim calcmode="lin" valueType="num">
                                      <p:cBhvr additive="base">
                                        <p:cTn id="24" dur="500" fill="hold"/>
                                        <p:tgtEl>
                                          <p:spTgt spid="13327"/>
                                        </p:tgtEl>
                                        <p:attrNameLst>
                                          <p:attrName>ppt_x</p:attrName>
                                        </p:attrNameLst>
                                      </p:cBhvr>
                                      <p:tavLst>
                                        <p:tav tm="0">
                                          <p:val>
                                            <p:strVal val="#ppt_x"/>
                                          </p:val>
                                        </p:tav>
                                        <p:tav tm="100000">
                                          <p:val>
                                            <p:strVal val="#ppt_x"/>
                                          </p:val>
                                        </p:tav>
                                      </p:tavLst>
                                    </p:anim>
                                    <p:anim calcmode="lin" valueType="num">
                                      <p:cBhvr additive="base">
                                        <p:cTn id="25" dur="500" fill="hold"/>
                                        <p:tgtEl>
                                          <p:spTgt spid="1332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3328"/>
                                        </p:tgtEl>
                                        <p:attrNameLst>
                                          <p:attrName>style.visibility</p:attrName>
                                        </p:attrNameLst>
                                      </p:cBhvr>
                                      <p:to>
                                        <p:strVal val="visible"/>
                                      </p:to>
                                    </p:set>
                                    <p:anim calcmode="lin" valueType="num">
                                      <p:cBhvr additive="base">
                                        <p:cTn id="28" dur="500" fill="hold"/>
                                        <p:tgtEl>
                                          <p:spTgt spid="13328"/>
                                        </p:tgtEl>
                                        <p:attrNameLst>
                                          <p:attrName>ppt_x</p:attrName>
                                        </p:attrNameLst>
                                      </p:cBhvr>
                                      <p:tavLst>
                                        <p:tav tm="0">
                                          <p:val>
                                            <p:strVal val="#ppt_x"/>
                                          </p:val>
                                        </p:tav>
                                        <p:tav tm="100000">
                                          <p:val>
                                            <p:strVal val="#ppt_x"/>
                                          </p:val>
                                        </p:tav>
                                      </p:tavLst>
                                    </p:anim>
                                    <p:anim calcmode="lin" valueType="num">
                                      <p:cBhvr additive="base">
                                        <p:cTn id="29" dur="500" fill="hold"/>
                                        <p:tgtEl>
                                          <p:spTgt spid="133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bldLvl="0" animBg="1"/>
      <p:bldP spid="13324" grpId="0"/>
      <p:bldP spid="13327" grpId="0" bldLvl="0" animBg="1"/>
      <p:bldP spid="13328" grpId="0"/>
      <p:bldP spid="11286" grpId="0" bldLvl="0" animBg="1"/>
      <p:bldP spid="11288"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Oval 3"/>
          <p:cNvSpPr/>
          <p:nvPr/>
        </p:nvSpPr>
        <p:spPr>
          <a:xfrm>
            <a:off x="3817620" y="3655695"/>
            <a:ext cx="896620" cy="897255"/>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 name="Oval 7"/>
          <p:cNvSpPr/>
          <p:nvPr/>
        </p:nvSpPr>
        <p:spPr>
          <a:xfrm>
            <a:off x="5029200" y="2070100"/>
            <a:ext cx="1003935" cy="1003935"/>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 name="Oval 6"/>
          <p:cNvSpPr/>
          <p:nvPr/>
        </p:nvSpPr>
        <p:spPr>
          <a:xfrm>
            <a:off x="4359910" y="1709420"/>
            <a:ext cx="1003935" cy="1003935"/>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 name="Oval 5"/>
          <p:cNvSpPr/>
          <p:nvPr/>
        </p:nvSpPr>
        <p:spPr>
          <a:xfrm>
            <a:off x="3272155" y="1332230"/>
            <a:ext cx="1299845" cy="1331595"/>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9" name="Oval 8"/>
          <p:cNvSpPr/>
          <p:nvPr/>
        </p:nvSpPr>
        <p:spPr>
          <a:xfrm>
            <a:off x="4359910" y="2839720"/>
            <a:ext cx="1336040" cy="1336040"/>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 name="Oval 4"/>
          <p:cNvSpPr/>
          <p:nvPr/>
        </p:nvSpPr>
        <p:spPr>
          <a:xfrm>
            <a:off x="2950210" y="2503170"/>
            <a:ext cx="1003935" cy="1003935"/>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 name="Oval 3"/>
          <p:cNvSpPr/>
          <p:nvPr/>
        </p:nvSpPr>
        <p:spPr>
          <a:xfrm>
            <a:off x="3199765" y="3421380"/>
            <a:ext cx="754380" cy="75438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TextBox 41"/>
          <p:cNvSpPr txBox="1"/>
          <p:nvPr/>
        </p:nvSpPr>
        <p:spPr>
          <a:xfrm>
            <a:off x="4714240" y="4243070"/>
            <a:ext cx="2125980" cy="428625"/>
          </a:xfrm>
          <a:prstGeom prst="rect">
            <a:avLst/>
          </a:prstGeom>
          <a:noFill/>
        </p:spPr>
        <p:txBody>
          <a:bodyPr wrap="square" lIns="60907" tIns="30455" rIns="60907" bIns="30455" rtlCol="0">
            <a:spAutoFit/>
          </a:bodyPr>
          <a:lstStyle/>
          <a:p>
            <a:pPr algn="l">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出纳员严格保密，岗位调动，新出纳员更换密码</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170"/>
          <p:cNvSpPr txBox="1"/>
          <p:nvPr/>
        </p:nvSpPr>
        <p:spPr>
          <a:xfrm>
            <a:off x="3849370" y="3814445"/>
            <a:ext cx="833120" cy="583565"/>
          </a:xfrm>
          <a:prstGeom prst="rect">
            <a:avLst/>
          </a:prstGeom>
          <a:noFill/>
        </p:spPr>
        <p:txBody>
          <a:bodyPr wrap="square" lIns="68561" tIns="34280" rIns="68561" bIns="34280" rtlCol="0">
            <a:spAutoFit/>
          </a:body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保险柜密码</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41"/>
          <p:cNvSpPr txBox="1"/>
          <p:nvPr/>
        </p:nvSpPr>
        <p:spPr>
          <a:xfrm>
            <a:off x="975926" y="2732812"/>
            <a:ext cx="1885464" cy="613410"/>
          </a:xfrm>
          <a:prstGeom prst="rect">
            <a:avLst/>
          </a:prstGeom>
          <a:noFill/>
        </p:spPr>
        <p:txBody>
          <a:bodyPr wrap="square" lIns="60907" tIns="30455" rIns="60907" bIns="30455" rtlCol="0">
            <a:spAutoFit/>
          </a:bodyPr>
          <a:lstStyle/>
          <a:p>
            <a:pPr algn="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保护现场，迅速报警；节假日满两日以上或出纳员离开两日以上且无人代办，需贴封条</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70"/>
          <p:cNvSpPr txBox="1"/>
          <p:nvPr/>
        </p:nvSpPr>
        <p:spPr>
          <a:xfrm>
            <a:off x="3141345" y="3506470"/>
            <a:ext cx="708025" cy="583565"/>
          </a:xfrm>
          <a:prstGeom prst="rect">
            <a:avLst/>
          </a:prstGeom>
          <a:noFill/>
        </p:spPr>
        <p:txBody>
          <a:bodyPr wrap="square" lIns="68561" tIns="34280" rIns="68561" bIns="34280" rtlCol="0">
            <a:spAutoFit/>
          </a:bodyPr>
          <a:lstStyle/>
          <a:p>
            <a:pPr algn="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保险柜维护</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41"/>
          <p:cNvSpPr txBox="1"/>
          <p:nvPr/>
        </p:nvSpPr>
        <p:spPr>
          <a:xfrm>
            <a:off x="1473200" y="1490980"/>
            <a:ext cx="1635760" cy="428625"/>
          </a:xfrm>
          <a:prstGeom prst="rect">
            <a:avLst/>
          </a:prstGeom>
          <a:noFill/>
        </p:spPr>
        <p:txBody>
          <a:bodyPr wrap="square" lIns="60907" tIns="30455" rIns="60907" bIns="30455" rtlCol="0">
            <a:spAutoFit/>
          </a:bodyPr>
          <a:lstStyle/>
          <a:p>
            <a:pPr algn="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总会计师、财务主管授权，出纳员管理</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170"/>
          <p:cNvSpPr txBox="1"/>
          <p:nvPr/>
        </p:nvSpPr>
        <p:spPr>
          <a:xfrm>
            <a:off x="3423920" y="1696720"/>
            <a:ext cx="995680" cy="583565"/>
          </a:xfrm>
          <a:prstGeom prst="rect">
            <a:avLst/>
          </a:prstGeom>
          <a:noFill/>
        </p:spPr>
        <p:txBody>
          <a:bodyPr wrap="square" lIns="68561" tIns="34280" rIns="68561" bIns="34280" rtlCol="0">
            <a:spAutoFit/>
          </a:body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保险柜的管理</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41"/>
          <p:cNvSpPr txBox="1"/>
          <p:nvPr/>
        </p:nvSpPr>
        <p:spPr>
          <a:xfrm>
            <a:off x="5791835" y="3201035"/>
            <a:ext cx="2697480" cy="613410"/>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每日终了后，将支票、收据、印章等存入；</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存放的物品要登记造册，贵重物品设置备查簿；</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不得存放私人物品</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TextBox 170"/>
          <p:cNvSpPr txBox="1"/>
          <p:nvPr/>
        </p:nvSpPr>
        <p:spPr>
          <a:xfrm>
            <a:off x="4571867" y="3330301"/>
            <a:ext cx="1727929" cy="325120"/>
          </a:xfrm>
          <a:prstGeom prst="rect">
            <a:avLst/>
          </a:prstGeom>
          <a:noFill/>
        </p:spPr>
        <p:txBody>
          <a:bodyPr wrap="square" lIns="68561" tIns="34280" rIns="68561" bIns="3428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财务的保管</a:t>
            </a:r>
            <a:endPar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41"/>
          <p:cNvSpPr txBox="1"/>
          <p:nvPr/>
        </p:nvSpPr>
        <p:spPr>
          <a:xfrm>
            <a:off x="6033135" y="2119630"/>
            <a:ext cx="2254885" cy="613410"/>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只能由出纳员开启使用，</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若有上级检查或其他特殊情况，有总会计师、财务主管开启</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70"/>
          <p:cNvSpPr txBox="1"/>
          <p:nvPr/>
        </p:nvSpPr>
        <p:spPr>
          <a:xfrm>
            <a:off x="5150485" y="2280285"/>
            <a:ext cx="761365" cy="583565"/>
          </a:xfrm>
          <a:prstGeom prst="rect">
            <a:avLst/>
          </a:prstGeom>
          <a:noFill/>
        </p:spPr>
        <p:txBody>
          <a:bodyPr wrap="square" lIns="68561" tIns="34280" rIns="68561" bIns="34280" rtlCol="0">
            <a:spAutoFit/>
          </a:body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保险柜的开启</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41"/>
          <p:cNvSpPr txBox="1"/>
          <p:nvPr/>
        </p:nvSpPr>
        <p:spPr>
          <a:xfrm>
            <a:off x="4833620" y="1290955"/>
            <a:ext cx="2842895" cy="428625"/>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一把由出纳员保管，</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一把由保卫处封存，或总会计师、财务主管保管</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170"/>
          <p:cNvSpPr txBox="1"/>
          <p:nvPr/>
        </p:nvSpPr>
        <p:spPr>
          <a:xfrm>
            <a:off x="4572000" y="1919605"/>
            <a:ext cx="699135" cy="583565"/>
          </a:xfrm>
          <a:prstGeom prst="rect">
            <a:avLst/>
          </a:prstGeom>
          <a:noFill/>
        </p:spPr>
        <p:txBody>
          <a:bodyPr wrap="square" lIns="68561" tIns="34280" rIns="68561" bIns="34280" rtlCol="0">
            <a:spAutoFit/>
          </a:bodyPr>
          <a:lstStyle/>
          <a:p>
            <a:pPr>
              <a:lnSpc>
                <a:spcPct val="120000"/>
              </a:lnSpc>
            </a:pPr>
            <a:r>
              <a:rPr lang="zh-CN" altLang="en-US" sz="14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钥匙的配备</a:t>
            </a:r>
            <a:endParaRPr lang="zh-CN" altLang="en-US" sz="14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菱形 18"/>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20" name="文本框 19"/>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28" name="文本框 27"/>
          <p:cNvSpPr txBox="1"/>
          <p:nvPr/>
        </p:nvSpPr>
        <p:spPr>
          <a:xfrm>
            <a:off x="2981960" y="2744470"/>
            <a:ext cx="940435" cy="521970"/>
          </a:xfrm>
          <a:prstGeom prst="rect">
            <a:avLst/>
          </a:prstGeom>
          <a:noFill/>
        </p:spPr>
        <p:txBody>
          <a:bodyPr wrap="square" rtlCol="0" anchor="t">
            <a:spAutoFit/>
          </a:bodyPr>
          <a:p>
            <a:r>
              <a:rPr lang="zh-CN" altLang="en-US" sz="1400" b="1">
                <a:latin typeface="微软雅黑" panose="020B0503020204020204" pitchFamily="34" charset="-122"/>
                <a:ea typeface="微软雅黑" panose="020B0503020204020204" pitchFamily="34" charset="-122"/>
              </a:rPr>
              <a:t>被盗后的处理</a:t>
            </a:r>
            <a:endParaRPr lang="zh-CN" altLang="en-US" sz="1400" b="1">
              <a:latin typeface="微软雅黑" panose="020B0503020204020204" pitchFamily="34" charset="-122"/>
              <a:ea typeface="微软雅黑" panose="020B0503020204020204" pitchFamily="34" charset="-122"/>
            </a:endParaRPr>
          </a:p>
        </p:txBody>
      </p:sp>
      <p:sp>
        <p:nvSpPr>
          <p:cNvPr id="32" name="TextBox 41"/>
          <p:cNvSpPr txBox="1"/>
          <p:nvPr/>
        </p:nvSpPr>
        <p:spPr>
          <a:xfrm>
            <a:off x="119380" y="3661410"/>
            <a:ext cx="2989580" cy="428625"/>
          </a:xfrm>
          <a:prstGeom prst="rect">
            <a:avLst/>
          </a:prstGeom>
          <a:noFill/>
        </p:spPr>
        <p:txBody>
          <a:bodyPr wrap="square" lIns="60907" tIns="30455" rIns="60907" bIns="30455" rtlCol="0">
            <a:spAutoFit/>
          </a:bodyPr>
          <a:p>
            <a:pPr algn="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放置隐蔽、干燥处，外表干净、柜内财物整洁卫生；发生故障到公安机关指定维修点修理</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p:cNvSpPr txBox="1"/>
          <p:nvPr/>
        </p:nvSpPr>
        <p:spPr>
          <a:xfrm>
            <a:off x="560705" y="823595"/>
            <a:ext cx="2418080" cy="337185"/>
          </a:xfrm>
          <a:prstGeom prst="rect">
            <a:avLst/>
          </a:prstGeom>
          <a:noFill/>
        </p:spPr>
        <p:txBody>
          <a:bodyPr wrap="none" rtlCol="0" anchor="t">
            <a:spAutoFit/>
          </a:bodyPr>
          <a:p>
            <a:r>
              <a:rPr lang="zh-CN" altLang="en-US" sz="1600"/>
              <a:t>（二）保险柜的使用规定</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500"/>
                                        <p:tgtEl>
                                          <p:spTgt spid="73"/>
                                        </p:tgtEl>
                                      </p:cBhvr>
                                    </p:animEffect>
                                    <p:anim calcmode="lin" valueType="num">
                                      <p:cBhvr>
                                        <p:cTn id="13" dur="500" fill="hold"/>
                                        <p:tgtEl>
                                          <p:spTgt spid="73"/>
                                        </p:tgtEl>
                                        <p:attrNameLst>
                                          <p:attrName>ppt_x</p:attrName>
                                        </p:attrNameLst>
                                      </p:cBhvr>
                                      <p:tavLst>
                                        <p:tav tm="0">
                                          <p:val>
                                            <p:strVal val="#ppt_x"/>
                                          </p:val>
                                        </p:tav>
                                        <p:tav tm="100000">
                                          <p:val>
                                            <p:strVal val="#ppt_x"/>
                                          </p:val>
                                        </p:tav>
                                      </p:tavLst>
                                    </p:anim>
                                    <p:anim calcmode="lin" valueType="num">
                                      <p:cBhvr>
                                        <p:cTn id="14" dur="500" fill="hold"/>
                                        <p:tgtEl>
                                          <p:spTgt spid="73"/>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fade">
                                      <p:cBhvr>
                                        <p:cTn id="18" dur="500"/>
                                        <p:tgtEl>
                                          <p:spTgt spid="76"/>
                                        </p:tgtEl>
                                      </p:cBhvr>
                                    </p:animEffect>
                                    <p:anim calcmode="lin" valueType="num">
                                      <p:cBhvr>
                                        <p:cTn id="19" dur="500" fill="hold"/>
                                        <p:tgtEl>
                                          <p:spTgt spid="76"/>
                                        </p:tgtEl>
                                        <p:attrNameLst>
                                          <p:attrName>ppt_x</p:attrName>
                                        </p:attrNameLst>
                                      </p:cBhvr>
                                      <p:tavLst>
                                        <p:tav tm="0">
                                          <p:val>
                                            <p:strVal val="#ppt_x"/>
                                          </p:val>
                                        </p:tav>
                                        <p:tav tm="100000">
                                          <p:val>
                                            <p:strVal val="#ppt_x"/>
                                          </p:val>
                                        </p:tav>
                                      </p:tavLst>
                                    </p:anim>
                                    <p:anim calcmode="lin" valueType="num">
                                      <p:cBhvr>
                                        <p:cTn id="20" dur="500" fill="hold"/>
                                        <p:tgtEl>
                                          <p:spTgt spid="7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fade">
                                      <p:cBhvr>
                                        <p:cTn id="23" dur="500"/>
                                        <p:tgtEl>
                                          <p:spTgt spid="75"/>
                                        </p:tgtEl>
                                      </p:cBhvr>
                                    </p:animEffect>
                                    <p:anim calcmode="lin" valueType="num">
                                      <p:cBhvr>
                                        <p:cTn id="24" dur="500" fill="hold"/>
                                        <p:tgtEl>
                                          <p:spTgt spid="75"/>
                                        </p:tgtEl>
                                        <p:attrNameLst>
                                          <p:attrName>ppt_x</p:attrName>
                                        </p:attrNameLst>
                                      </p:cBhvr>
                                      <p:tavLst>
                                        <p:tav tm="0">
                                          <p:val>
                                            <p:strVal val="#ppt_x"/>
                                          </p:val>
                                        </p:tav>
                                        <p:tav tm="100000">
                                          <p:val>
                                            <p:strVal val="#ppt_x"/>
                                          </p:val>
                                        </p:tav>
                                      </p:tavLst>
                                    </p:anim>
                                    <p:anim calcmode="lin" valueType="num">
                                      <p:cBhvr>
                                        <p:cTn id="25" dur="500" fill="hold"/>
                                        <p:tgtEl>
                                          <p:spTgt spid="75"/>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anim calcmode="lin" valueType="num">
                                      <p:cBhvr>
                                        <p:cTn id="30" dur="500" fill="hold"/>
                                        <p:tgtEl>
                                          <p:spTgt spid="80"/>
                                        </p:tgtEl>
                                        <p:attrNameLst>
                                          <p:attrName>ppt_x</p:attrName>
                                        </p:attrNameLst>
                                      </p:cBhvr>
                                      <p:tavLst>
                                        <p:tav tm="0">
                                          <p:val>
                                            <p:strVal val="#ppt_x"/>
                                          </p:val>
                                        </p:tav>
                                        <p:tav tm="100000">
                                          <p:val>
                                            <p:strVal val="#ppt_x"/>
                                          </p:val>
                                        </p:tav>
                                      </p:tavLst>
                                    </p:anim>
                                    <p:anim calcmode="lin" valueType="num">
                                      <p:cBhvr>
                                        <p:cTn id="31" dur="500" fill="hold"/>
                                        <p:tgtEl>
                                          <p:spTgt spid="8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fade">
                                      <p:cBhvr>
                                        <p:cTn id="34" dur="500"/>
                                        <p:tgtEl>
                                          <p:spTgt spid="79"/>
                                        </p:tgtEl>
                                      </p:cBhvr>
                                    </p:animEffect>
                                    <p:anim calcmode="lin" valueType="num">
                                      <p:cBhvr>
                                        <p:cTn id="35" dur="500" fill="hold"/>
                                        <p:tgtEl>
                                          <p:spTgt spid="79"/>
                                        </p:tgtEl>
                                        <p:attrNameLst>
                                          <p:attrName>ppt_x</p:attrName>
                                        </p:attrNameLst>
                                      </p:cBhvr>
                                      <p:tavLst>
                                        <p:tav tm="0">
                                          <p:val>
                                            <p:strVal val="#ppt_x"/>
                                          </p:val>
                                        </p:tav>
                                        <p:tav tm="100000">
                                          <p:val>
                                            <p:strVal val="#ppt_x"/>
                                          </p:val>
                                        </p:tav>
                                      </p:tavLst>
                                    </p:anim>
                                    <p:anim calcmode="lin" valueType="num">
                                      <p:cBhvr>
                                        <p:cTn id="36" dur="500" fill="hold"/>
                                        <p:tgtEl>
                                          <p:spTgt spid="79"/>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7" presetClass="entr" presetSubtype="0"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500"/>
                                        <p:tgtEl>
                                          <p:spTgt spid="71"/>
                                        </p:tgtEl>
                                      </p:cBhvr>
                                    </p:animEffect>
                                    <p:anim calcmode="lin" valueType="num">
                                      <p:cBhvr>
                                        <p:cTn id="46" dur="500" fill="hold"/>
                                        <p:tgtEl>
                                          <p:spTgt spid="71"/>
                                        </p:tgtEl>
                                        <p:attrNameLst>
                                          <p:attrName>ppt_x</p:attrName>
                                        </p:attrNameLst>
                                      </p:cBhvr>
                                      <p:tavLst>
                                        <p:tav tm="0">
                                          <p:val>
                                            <p:strVal val="#ppt_x"/>
                                          </p:val>
                                        </p:tav>
                                        <p:tav tm="100000">
                                          <p:val>
                                            <p:strVal val="#ppt_x"/>
                                          </p:val>
                                        </p:tav>
                                      </p:tavLst>
                                    </p:anim>
                                    <p:anim calcmode="lin" valueType="num">
                                      <p:cBhvr>
                                        <p:cTn id="47" dur="500" fill="hold"/>
                                        <p:tgtEl>
                                          <p:spTgt spid="71"/>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47" presetClass="entr" presetSubtype="0" fill="hold" grpId="0"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anim calcmode="lin" valueType="num">
                                      <p:cBhvr>
                                        <p:cTn id="52" dur="500" fill="hold"/>
                                        <p:tgtEl>
                                          <p:spTgt spid="70"/>
                                        </p:tgtEl>
                                        <p:attrNameLst>
                                          <p:attrName>ppt_x</p:attrName>
                                        </p:attrNameLst>
                                      </p:cBhvr>
                                      <p:tavLst>
                                        <p:tav tm="0">
                                          <p:val>
                                            <p:strVal val="#ppt_x"/>
                                          </p:val>
                                        </p:tav>
                                        <p:tav tm="100000">
                                          <p:val>
                                            <p:strVal val="#ppt_x"/>
                                          </p:val>
                                        </p:tav>
                                      </p:tavLst>
                                    </p:anim>
                                    <p:anim calcmode="lin" valueType="num">
                                      <p:cBhvr>
                                        <p:cTn id="53" dur="500" fill="hold"/>
                                        <p:tgtEl>
                                          <p:spTgt spid="7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500"/>
                                        <p:tgtEl>
                                          <p:spTgt spid="69"/>
                                        </p:tgtEl>
                                      </p:cBhvr>
                                    </p:animEffect>
                                    <p:anim calcmode="lin" valueType="num">
                                      <p:cBhvr>
                                        <p:cTn id="57" dur="500" fill="hold"/>
                                        <p:tgtEl>
                                          <p:spTgt spid="69"/>
                                        </p:tgtEl>
                                        <p:attrNameLst>
                                          <p:attrName>ppt_x</p:attrName>
                                        </p:attrNameLst>
                                      </p:cBhvr>
                                      <p:tavLst>
                                        <p:tav tm="0">
                                          <p:val>
                                            <p:strVal val="#ppt_x"/>
                                          </p:val>
                                        </p:tav>
                                        <p:tav tm="100000">
                                          <p:val>
                                            <p:strVal val="#ppt_x"/>
                                          </p:val>
                                        </p:tav>
                                      </p:tavLst>
                                    </p:anim>
                                    <p:anim calcmode="lin" valueType="num">
                                      <p:cBhvr>
                                        <p:cTn id="58" dur="500" fill="hold"/>
                                        <p:tgtEl>
                                          <p:spTgt spid="69"/>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47" presetClass="entr" presetSubtype="0" fill="hold" grpId="0" nodeType="after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fade">
                                      <p:cBhvr>
                                        <p:cTn id="62" dur="500"/>
                                        <p:tgtEl>
                                          <p:spTgt spid="68"/>
                                        </p:tgtEl>
                                      </p:cBhvr>
                                    </p:animEffect>
                                    <p:anim calcmode="lin" valueType="num">
                                      <p:cBhvr>
                                        <p:cTn id="63" dur="500" fill="hold"/>
                                        <p:tgtEl>
                                          <p:spTgt spid="68"/>
                                        </p:tgtEl>
                                        <p:attrNameLst>
                                          <p:attrName>ppt_x</p:attrName>
                                        </p:attrNameLst>
                                      </p:cBhvr>
                                      <p:tavLst>
                                        <p:tav tm="0">
                                          <p:val>
                                            <p:strVal val="#ppt_x"/>
                                          </p:val>
                                        </p:tav>
                                        <p:tav tm="100000">
                                          <p:val>
                                            <p:strVal val="#ppt_x"/>
                                          </p:val>
                                        </p:tav>
                                      </p:tavLst>
                                    </p:anim>
                                    <p:anim calcmode="lin" valueType="num">
                                      <p:cBhvr>
                                        <p:cTn id="64" dur="500" fill="hold"/>
                                        <p:tgtEl>
                                          <p:spTgt spid="6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anim calcmode="lin" valueType="num">
                                      <p:cBhvr>
                                        <p:cTn id="68" dur="500" fill="hold"/>
                                        <p:tgtEl>
                                          <p:spTgt spid="67"/>
                                        </p:tgtEl>
                                        <p:attrNameLst>
                                          <p:attrName>ppt_x</p:attrName>
                                        </p:attrNameLst>
                                      </p:cBhvr>
                                      <p:tavLst>
                                        <p:tav tm="0">
                                          <p:val>
                                            <p:strVal val="#ppt_x"/>
                                          </p:val>
                                        </p:tav>
                                        <p:tav tm="100000">
                                          <p:val>
                                            <p:strVal val="#ppt_x"/>
                                          </p:val>
                                        </p:tav>
                                      </p:tavLst>
                                    </p:anim>
                                    <p:anim calcmode="lin" valueType="num">
                                      <p:cBhvr>
                                        <p:cTn id="69" dur="500" fill="hold"/>
                                        <p:tgtEl>
                                          <p:spTgt spid="6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anim calcmode="lin" valueType="num">
                                      <p:cBhvr>
                                        <p:cTn id="73" dur="500" fill="hold"/>
                                        <p:tgtEl>
                                          <p:spTgt spid="32"/>
                                        </p:tgtEl>
                                        <p:attrNameLst>
                                          <p:attrName>ppt_x</p:attrName>
                                        </p:attrNameLst>
                                      </p:cBhvr>
                                      <p:tavLst>
                                        <p:tav tm="0">
                                          <p:val>
                                            <p:strVal val="#ppt_x"/>
                                          </p:val>
                                        </p:tav>
                                        <p:tav tm="100000">
                                          <p:val>
                                            <p:strVal val="#ppt_x"/>
                                          </p:val>
                                        </p:tav>
                                      </p:tavLst>
                                    </p:anim>
                                    <p:anim calcmode="lin" valueType="num">
                                      <p:cBhvr>
                                        <p:cTn id="74"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9" grpId="0"/>
      <p:bldP spid="80" grpId="0"/>
      <p:bldP spid="3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589655" y="2206625"/>
            <a:ext cx="1704340" cy="1400810"/>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08"/>
          <p:cNvGrpSpPr/>
          <p:nvPr/>
        </p:nvGrpSpPr>
        <p:grpSpPr>
          <a:xfrm rot="0">
            <a:off x="2921635" y="2954020"/>
            <a:ext cx="468630" cy="455295"/>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4"/>
          <p:cNvGrpSpPr/>
          <p:nvPr/>
        </p:nvGrpSpPr>
        <p:grpSpPr>
          <a:xfrm rot="0">
            <a:off x="2922270" y="1471930"/>
            <a:ext cx="468630" cy="455295"/>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71" name="文本框 70"/>
          <p:cNvSpPr txBox="1"/>
          <p:nvPr/>
        </p:nvSpPr>
        <p:spPr>
          <a:xfrm>
            <a:off x="3418840" y="1470025"/>
            <a:ext cx="2305685" cy="368300"/>
          </a:xfrm>
          <a:prstGeom prst="rect">
            <a:avLst/>
          </a:prstGeom>
          <a:noFill/>
        </p:spPr>
        <p:txBody>
          <a:bodyPr wrap="square" rtlCol="0">
            <a:spAutoFit/>
          </a:bodyPr>
          <a:p>
            <a:r>
              <a:rPr lang="zh-CN" altLang="en-US" b="1"/>
              <a:t>（三）保险柜的维护</a:t>
            </a:r>
            <a:endParaRPr lang="zh-CN" altLang="en-US" b="1"/>
          </a:p>
        </p:txBody>
      </p:sp>
      <p:grpSp>
        <p:nvGrpSpPr>
          <p:cNvPr id="53" name="Group 120"/>
          <p:cNvGrpSpPr/>
          <p:nvPr/>
        </p:nvGrpSpPr>
        <p:grpSpPr>
          <a:xfrm rot="0">
            <a:off x="5873750" y="1471930"/>
            <a:ext cx="468630" cy="455295"/>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23"/>
          <p:cNvGrpSpPr/>
          <p:nvPr/>
        </p:nvGrpSpPr>
        <p:grpSpPr>
          <a:xfrm rot="0">
            <a:off x="5873750" y="2953385"/>
            <a:ext cx="468630" cy="455295"/>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0" name="文本框 79"/>
          <p:cNvSpPr txBox="1"/>
          <p:nvPr/>
        </p:nvSpPr>
        <p:spPr>
          <a:xfrm>
            <a:off x="257810" y="1396365"/>
            <a:ext cx="2647315" cy="1260475"/>
          </a:xfrm>
          <a:prstGeom prst="rect">
            <a:avLst/>
          </a:prstGeom>
          <a:noFill/>
        </p:spPr>
        <p:txBody>
          <a:bodyPr wrap="square" rtlCol="0" anchor="t">
            <a:spAutoFit/>
          </a:bodyPr>
          <a:p>
            <a:r>
              <a:rPr lang="en-US" altLang="zh-CN" sz="1600" b="1">
                <a:solidFill>
                  <a:schemeClr val="accent6">
                    <a:lumMod val="75000"/>
                  </a:schemeClr>
                </a:solidFill>
              </a:rPr>
              <a:t>1.</a:t>
            </a:r>
            <a:r>
              <a:rPr lang="zh-CN" altLang="en-US" sz="1600" b="1">
                <a:solidFill>
                  <a:schemeClr val="accent6">
                    <a:lumMod val="75000"/>
                  </a:schemeClr>
                </a:solidFill>
              </a:rPr>
              <a:t>电池的使用</a:t>
            </a:r>
            <a:endParaRPr lang="zh-CN" altLang="en-US" sz="1200"/>
          </a:p>
          <a:p>
            <a:r>
              <a:rPr lang="zh-CN" altLang="en-US" sz="1200"/>
              <a:t>使用的电池应为5 号AAA 高质量无泄漏碱性电池。</a:t>
            </a:r>
            <a:endParaRPr lang="zh-CN" altLang="en-US" sz="1200"/>
          </a:p>
          <a:p>
            <a:r>
              <a:rPr lang="zh-CN" altLang="en-US" sz="1200"/>
              <a:t>安放电池时请注意电池的正负极性，按电池盒上的正负极性标记放置，长期不用把电池从电池盒中取出</a:t>
            </a:r>
            <a:endParaRPr lang="zh-CN" altLang="en-US" sz="1200"/>
          </a:p>
        </p:txBody>
      </p:sp>
      <p:sp>
        <p:nvSpPr>
          <p:cNvPr id="81" name="文本框 80"/>
          <p:cNvSpPr txBox="1"/>
          <p:nvPr/>
        </p:nvSpPr>
        <p:spPr>
          <a:xfrm>
            <a:off x="257810" y="3110230"/>
            <a:ext cx="2540000" cy="1322070"/>
          </a:xfrm>
          <a:prstGeom prst="rect">
            <a:avLst/>
          </a:prstGeom>
          <a:noFill/>
        </p:spPr>
        <p:txBody>
          <a:bodyPr wrap="square" rtlCol="0" anchor="t">
            <a:spAutoFit/>
          </a:bodyPr>
          <a:p>
            <a:r>
              <a:rPr lang="en-US" altLang="zh-CN" sz="1600" b="1">
                <a:solidFill>
                  <a:schemeClr val="accent6">
                    <a:lumMod val="75000"/>
                  </a:schemeClr>
                </a:solidFill>
                <a:sym typeface="+mn-ea"/>
              </a:rPr>
              <a:t>2.</a:t>
            </a:r>
            <a:r>
              <a:rPr lang="zh-CN" altLang="en-US" sz="1600" b="1">
                <a:solidFill>
                  <a:schemeClr val="accent6">
                    <a:lumMod val="75000"/>
                  </a:schemeClr>
                </a:solidFill>
                <a:sym typeface="+mn-ea"/>
              </a:rPr>
              <a:t>保险柜使用手册、附件的保管</a:t>
            </a:r>
            <a:endParaRPr lang="zh-CN" altLang="en-US" sz="1200" b="1">
              <a:solidFill>
                <a:schemeClr val="accent6">
                  <a:lumMod val="75000"/>
                </a:schemeClr>
              </a:solidFill>
              <a:sym typeface="+mn-ea"/>
            </a:endParaRPr>
          </a:p>
          <a:p>
            <a:r>
              <a:rPr lang="zh-CN" altLang="en-US" sz="1200"/>
              <a:t>保险柜使用手册、门锁钥匙、应急钥匙、电子钥匙、电池盒、锁孔塑料杆、购物发票、保修卡等附件，应由出纳员妥善保存于安全的地方</a:t>
            </a:r>
            <a:endParaRPr lang="zh-CN" altLang="en-US" sz="1200"/>
          </a:p>
        </p:txBody>
      </p:sp>
      <p:sp>
        <p:nvSpPr>
          <p:cNvPr id="84" name="文本框 83"/>
          <p:cNvSpPr txBox="1"/>
          <p:nvPr/>
        </p:nvSpPr>
        <p:spPr>
          <a:xfrm>
            <a:off x="6430010" y="1333500"/>
            <a:ext cx="2540000" cy="1445260"/>
          </a:xfrm>
          <a:prstGeom prst="rect">
            <a:avLst/>
          </a:prstGeom>
          <a:noFill/>
        </p:spPr>
        <p:txBody>
          <a:bodyPr wrap="square" rtlCol="0" anchor="t">
            <a:spAutoFit/>
          </a:bodyPr>
          <a:p>
            <a:r>
              <a:rPr lang="en-US" altLang="zh-CN" sz="1600" b="1">
                <a:solidFill>
                  <a:schemeClr val="accent6">
                    <a:lumMod val="75000"/>
                  </a:schemeClr>
                </a:solidFill>
                <a:sym typeface="+mn-ea"/>
              </a:rPr>
              <a:t>3.</a:t>
            </a:r>
            <a:r>
              <a:rPr lang="zh-CN" altLang="en-US" sz="1600" b="1">
                <a:solidFill>
                  <a:schemeClr val="accent6">
                    <a:lumMod val="75000"/>
                  </a:schemeClr>
                </a:solidFill>
                <a:sym typeface="+mn-ea"/>
              </a:rPr>
              <a:t>保险柜的使用环境</a:t>
            </a:r>
            <a:endParaRPr lang="zh-CN" altLang="en-US" sz="1200" b="1">
              <a:solidFill>
                <a:schemeClr val="accent6">
                  <a:lumMod val="75000"/>
                </a:schemeClr>
              </a:solidFill>
              <a:sym typeface="+mn-ea"/>
            </a:endParaRPr>
          </a:p>
          <a:p>
            <a:r>
              <a:rPr lang="zh-CN" altLang="en-US" sz="1200"/>
              <a:t>适用于常温下的室内使用。如在潮湿和有腐蚀性气体的环境中使用，有阳光和紫外线的强烈照射，会使保险柜表面油漆龟裂、变色，塑料件变色、老化，表面生锈、氧化，电子元件性能不稳定而引起故障</a:t>
            </a:r>
            <a:endParaRPr lang="zh-CN" altLang="en-US" sz="1200"/>
          </a:p>
        </p:txBody>
      </p:sp>
      <p:sp>
        <p:nvSpPr>
          <p:cNvPr id="87" name="文本框 86"/>
          <p:cNvSpPr txBox="1"/>
          <p:nvPr/>
        </p:nvSpPr>
        <p:spPr>
          <a:xfrm>
            <a:off x="6430010" y="3110230"/>
            <a:ext cx="2540000" cy="1630045"/>
          </a:xfrm>
          <a:prstGeom prst="rect">
            <a:avLst/>
          </a:prstGeom>
          <a:noFill/>
        </p:spPr>
        <p:txBody>
          <a:bodyPr wrap="square" rtlCol="0" anchor="t">
            <a:spAutoFit/>
          </a:bodyPr>
          <a:p>
            <a:r>
              <a:rPr lang="en-US" altLang="zh-CN" sz="1600" b="1">
                <a:solidFill>
                  <a:schemeClr val="accent6">
                    <a:lumMod val="75000"/>
                  </a:schemeClr>
                </a:solidFill>
                <a:sym typeface="+mn-ea"/>
              </a:rPr>
              <a:t>4.</a:t>
            </a:r>
            <a:r>
              <a:rPr lang="zh-CN" altLang="en-US" sz="1600" b="1">
                <a:solidFill>
                  <a:schemeClr val="accent6">
                    <a:lumMod val="75000"/>
                  </a:schemeClr>
                </a:solidFill>
                <a:sym typeface="+mn-ea"/>
              </a:rPr>
              <a:t>保险柜的保养维护</a:t>
            </a:r>
            <a:endParaRPr lang="zh-CN" altLang="en-US" sz="1200" b="1">
              <a:solidFill>
                <a:schemeClr val="accent6">
                  <a:lumMod val="75000"/>
                </a:schemeClr>
              </a:solidFill>
              <a:sym typeface="+mn-ea"/>
            </a:endParaRPr>
          </a:p>
          <a:p>
            <a:r>
              <a:rPr lang="zh-CN" altLang="en-US" sz="1200"/>
              <a:t>保险柜表面有污渍后，不能用化学溶剂擦洗，可用干净抹布蘸少许清洁剂擦洗。伸出的门栓处和抽屉的滚轮处可用少许润滑油加以润滑，钥匙锁芯内可注入少许铅笔芯粉末（石墨），可使钥匙插拔、转动更轻松</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867660" y="854710"/>
            <a:ext cx="5852160" cy="1292225"/>
          </a:xfrm>
          <a:prstGeom prst="rect">
            <a:avLst/>
          </a:prstGeom>
          <a:noFill/>
        </p:spPr>
        <p:txBody>
          <a:bodyPr wrap="square" lIns="0" tIns="0" rIns="0" bIns="0" rtlCol="0">
            <a:spAutoFit/>
          </a:bodyPr>
          <a:lstStyle/>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案例背景：利通公司出纳员林宇接手出纳工作的第一天，虚心向老出纳人员刘毅请教如何使用机械保险柜。</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基础资料：机械保险柜及钥匙、保险柜密码为“152678”。</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假设你是林宇，请在刘毅的指导下，学会使用机械保险柜。</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28" name="文本框 27"/>
          <p:cNvSpPr txBox="1"/>
          <p:nvPr/>
        </p:nvSpPr>
        <p:spPr>
          <a:xfrm>
            <a:off x="4879340" y="2253615"/>
            <a:ext cx="2814955" cy="2676525"/>
          </a:xfrm>
          <a:prstGeom prst="rect">
            <a:avLst/>
          </a:prstGeom>
          <a:noFill/>
        </p:spPr>
        <p:txBody>
          <a:bodyPr wrap="square" rtlCol="0" anchor="t">
            <a:spAutoFit/>
          </a:bodyPr>
          <a:p>
            <a:pPr>
              <a:lnSpc>
                <a:spcPct val="300000"/>
              </a:lnSpc>
            </a:pPr>
            <a:r>
              <a:rPr lang="zh-CN" altLang="en-US" sz="1400"/>
              <a:t>1. 插入保险柜钥匙。</a:t>
            </a:r>
            <a:endParaRPr lang="zh-CN" altLang="en-US" sz="1400"/>
          </a:p>
          <a:p>
            <a:pPr>
              <a:lnSpc>
                <a:spcPct val="300000"/>
              </a:lnSpc>
            </a:pPr>
            <a:r>
              <a:rPr lang="zh-CN" altLang="en-US" sz="1400"/>
              <a:t>2. 对准密码标数。</a:t>
            </a:r>
            <a:endParaRPr lang="zh-CN" altLang="en-US" sz="1400"/>
          </a:p>
          <a:p>
            <a:pPr>
              <a:lnSpc>
                <a:spcPct val="300000"/>
              </a:lnSpc>
            </a:pPr>
            <a:r>
              <a:rPr lang="en-US" altLang="zh-CN" sz="1400"/>
              <a:t>3.</a:t>
            </a:r>
            <a:r>
              <a:rPr lang="zh-CN" altLang="en-US" sz="1400"/>
              <a:t>打开保险柜</a:t>
            </a:r>
            <a:r>
              <a:rPr lang="zh-CN" altLang="en-US" sz="1400"/>
              <a:t>。</a:t>
            </a:r>
            <a:endParaRPr lang="zh-CN" altLang="en-US" sz="1400"/>
          </a:p>
          <a:p>
            <a:pPr>
              <a:lnSpc>
                <a:spcPct val="300000"/>
              </a:lnSpc>
            </a:pPr>
            <a:r>
              <a:rPr lang="en-US" altLang="zh-CN" sz="1400"/>
              <a:t>4.</a:t>
            </a:r>
            <a:r>
              <a:rPr lang="zh-CN" altLang="en-US" sz="1400"/>
              <a:t>锁上保险柜。</a:t>
            </a:r>
            <a:endParaRPr lang="zh-CN" altLang="en-US" sz="1400"/>
          </a:p>
        </p:txBody>
      </p:sp>
      <p:sp>
        <p:nvSpPr>
          <p:cNvPr id="4" name="燕尾形 20"/>
          <p:cNvSpPr/>
          <p:nvPr/>
        </p:nvSpPr>
        <p:spPr>
          <a:xfrm>
            <a:off x="2867660" y="3233420"/>
            <a:ext cx="193611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2965450" y="2355215"/>
            <a:ext cx="5121275"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保险柜发生故障维修时必须到公安机关指定的维修点进行修理，以防泄露</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密码而给企业造成损失</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2965450" y="810895"/>
            <a:ext cx="473265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保险柜实用工作程序</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2965450" y="1575435"/>
            <a:ext cx="4872990"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出纳人员离开保险柜两天以上时，应在保险柜锁孔上贴上封条，出纳上班工作时再揭封条，如发现封条被撕或锁孔被弄坏，应及时报案</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2226945" y="810895"/>
            <a:ext cx="436880" cy="433070"/>
            <a:chOff x="5455" y="1924"/>
            <a:chExt cx="688" cy="682"/>
          </a:xfrm>
        </p:grpSpPr>
        <p:grpSp>
          <p:nvGrpSpPr>
            <p:cNvPr id="6" name="Group 27"/>
            <p:cNvGrpSpPr/>
            <p:nvPr/>
          </p:nvGrpSpPr>
          <p:grpSpPr>
            <a:xfrm rot="10800000">
              <a:off x="5455" y="1924"/>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1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2226945" y="1575435"/>
            <a:ext cx="436880" cy="433070"/>
            <a:chOff x="5368" y="3658"/>
            <a:chExt cx="688" cy="682"/>
          </a:xfrm>
        </p:grpSpPr>
        <p:grpSp>
          <p:nvGrpSpPr>
            <p:cNvPr id="5" name="Group 23"/>
            <p:cNvGrpSpPr/>
            <p:nvPr/>
          </p:nvGrpSpPr>
          <p:grpSpPr>
            <a:xfrm rot="10800000">
              <a:off x="5368" y="3658"/>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17" name="Text Placeholder 3"/>
            <p:cNvSpPr txBox="1"/>
            <p:nvPr/>
          </p:nvSpPr>
          <p:spPr>
            <a:xfrm>
              <a:off x="5542" y="3658"/>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组合 14"/>
          <p:cNvGrpSpPr/>
          <p:nvPr/>
        </p:nvGrpSpPr>
        <p:grpSpPr>
          <a:xfrm>
            <a:off x="2226945" y="2251710"/>
            <a:ext cx="436880" cy="433070"/>
            <a:chOff x="5368" y="5493"/>
            <a:chExt cx="688" cy="682"/>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5542" y="549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7" name="文本框 6"/>
          <p:cNvSpPr txBox="1"/>
          <p:nvPr/>
        </p:nvSpPr>
        <p:spPr>
          <a:xfrm>
            <a:off x="171450" y="3580765"/>
            <a:ext cx="1507490" cy="368300"/>
          </a:xfrm>
          <a:prstGeom prst="rect">
            <a:avLst/>
          </a:prstGeom>
          <a:noFill/>
        </p:spPr>
        <p:txBody>
          <a:bodyPr wrap="square" rtlCol="0">
            <a:spAutoFit/>
          </a:bodyPr>
          <a:p>
            <a:r>
              <a:rPr lang="zh-CN" altLang="en-US"/>
              <a:t>操作指导</a:t>
            </a:r>
            <a:endParaRPr lang="zh-CN" altLang="en-US"/>
          </a:p>
        </p:txBody>
      </p:sp>
      <p:grpSp>
        <p:nvGrpSpPr>
          <p:cNvPr id="16" name="组合 15"/>
          <p:cNvGrpSpPr/>
          <p:nvPr/>
        </p:nvGrpSpPr>
        <p:grpSpPr>
          <a:xfrm rot="0">
            <a:off x="2226310" y="3858895"/>
            <a:ext cx="437515" cy="433705"/>
            <a:chOff x="5455" y="1924"/>
            <a:chExt cx="689" cy="683"/>
          </a:xfrm>
        </p:grpSpPr>
        <p:grpSp>
          <p:nvGrpSpPr>
            <p:cNvPr id="17" name="Group 27"/>
            <p:cNvGrpSpPr/>
            <p:nvPr/>
          </p:nvGrpSpPr>
          <p:grpSpPr>
            <a:xfrm rot="10800000">
              <a:off x="5455" y="1924"/>
              <a:ext cx="174" cy="683"/>
              <a:chOff x="4514393" y="1036303"/>
              <a:chExt cx="115214" cy="1487365"/>
            </a:xfrm>
          </p:grpSpPr>
          <p:cxnSp>
            <p:nvCxnSpPr>
              <p:cNvPr id="18"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2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05</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组合 27"/>
          <p:cNvGrpSpPr/>
          <p:nvPr/>
        </p:nvGrpSpPr>
        <p:grpSpPr>
          <a:xfrm rot="0">
            <a:off x="2226945" y="3040380"/>
            <a:ext cx="436880" cy="433705"/>
            <a:chOff x="5368" y="3658"/>
            <a:chExt cx="688" cy="683"/>
          </a:xfrm>
        </p:grpSpPr>
        <p:grpSp>
          <p:nvGrpSpPr>
            <p:cNvPr id="30" name="Group 23"/>
            <p:cNvGrpSpPr/>
            <p:nvPr/>
          </p:nvGrpSpPr>
          <p:grpSpPr>
            <a:xfrm rot="10800000">
              <a:off x="5368" y="3658"/>
              <a:ext cx="174" cy="683"/>
              <a:chOff x="4514393" y="1036303"/>
              <a:chExt cx="115214" cy="1487365"/>
            </a:xfrm>
          </p:grpSpPr>
          <p:cxnSp>
            <p:nvCxnSpPr>
              <p:cNvPr id="36"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39" name="Text Placeholder 3"/>
            <p:cNvSpPr txBox="1"/>
            <p:nvPr/>
          </p:nvSpPr>
          <p:spPr>
            <a:xfrm>
              <a:off x="5544" y="3658"/>
              <a:ext cx="512"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3" name="文本框 52"/>
          <p:cNvSpPr txBox="1"/>
          <p:nvPr/>
        </p:nvSpPr>
        <p:spPr>
          <a:xfrm>
            <a:off x="2900045" y="3040380"/>
            <a:ext cx="5667375" cy="275590"/>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保险柜应该放在隐蔽、干燥通风处，经常擦拭，保持干净</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框 53"/>
          <p:cNvSpPr txBox="1"/>
          <p:nvPr/>
        </p:nvSpPr>
        <p:spPr>
          <a:xfrm>
            <a:off x="2900045" y="3858895"/>
            <a:ext cx="5667375" cy="460375"/>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出纳人员应精心保管好保险柜的钥匙，不得随意乱放，取、放完现金要及</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时将柜门锁好</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3" name="图片 32"/>
          <p:cNvPicPr>
            <a:picLocks noChangeAspect="1"/>
          </p:cNvPicPr>
          <p:nvPr/>
        </p:nvPicPr>
        <p:blipFill>
          <a:blip r:embed="rId1"/>
          <a:stretch>
            <a:fillRect/>
          </a:stretch>
        </p:blipFill>
        <p:spPr>
          <a:xfrm>
            <a:off x="4355465" y="692150"/>
            <a:ext cx="4769485" cy="709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1+#ppt_w/2"/>
                                          </p:val>
                                        </p:tav>
                                        <p:tav tm="100000">
                                          <p:val>
                                            <p:strVal val="#ppt_x"/>
                                          </p:val>
                                        </p:tav>
                                      </p:tavLst>
                                    </p:anim>
                                    <p:anim calcmode="lin" valueType="num">
                                      <p:cBhvr additive="base">
                                        <p:cTn id="16"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圆角矩形 1"/>
          <p:cNvSpPr/>
          <p:nvPr/>
        </p:nvSpPr>
        <p:spPr>
          <a:xfrm>
            <a:off x="572135" y="2884170"/>
            <a:ext cx="1843405" cy="5829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2159635" y="2137410"/>
            <a:ext cx="1645920" cy="74676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3549650" y="2821940"/>
            <a:ext cx="1873885" cy="64452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圆角矩形 1"/>
          <p:cNvSpPr/>
          <p:nvPr/>
        </p:nvSpPr>
        <p:spPr>
          <a:xfrm flipV="1">
            <a:off x="5165090" y="2138045"/>
            <a:ext cx="1751330" cy="68389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4"/>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775970" y="2884170"/>
            <a:ext cx="1452880" cy="35941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600" b="0" dirty="0">
                <a:solidFill>
                  <a:srgbClr val="7030A0"/>
                </a:solidFill>
                <a:latin typeface="Arial" panose="020B0604020202020204" pitchFamily="34" charset="0"/>
                <a:cs typeface="+mn-ea"/>
                <a:sym typeface="Arial" panose="020B0604020202020204" pitchFamily="34" charset="0"/>
              </a:rPr>
              <a:t>公章</a:t>
            </a:r>
            <a:endParaRPr lang="zh-CN" altLang="en-US" sz="1600" b="0" dirty="0">
              <a:solidFill>
                <a:srgbClr val="7030A0"/>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2369185" y="2392045"/>
            <a:ext cx="1226820" cy="35941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600" b="0" dirty="0">
                <a:solidFill>
                  <a:srgbClr val="7030A0"/>
                </a:solidFill>
                <a:latin typeface="Arial" panose="020B0604020202020204" pitchFamily="34" charset="0"/>
                <a:cs typeface="+mn-ea"/>
                <a:sym typeface="Arial" panose="020B0604020202020204" pitchFamily="34" charset="0"/>
              </a:rPr>
              <a:t>合同专用章</a:t>
            </a:r>
            <a:endParaRPr lang="zh-CN" altLang="en-US" sz="1600" b="0" dirty="0">
              <a:solidFill>
                <a:srgbClr val="7030A0"/>
              </a:solidFill>
              <a:latin typeface="Arial" panose="020B0604020202020204" pitchFamily="34" charset="0"/>
              <a:cs typeface="+mn-ea"/>
              <a:sym typeface="Arial" panose="020B0604020202020204" pitchFamily="34" charset="0"/>
            </a:endParaRPr>
          </a:p>
        </p:txBody>
      </p:sp>
      <p:sp>
        <p:nvSpPr>
          <p:cNvPr id="31" name="TextBox 30"/>
          <p:cNvSpPr txBox="1"/>
          <p:nvPr/>
        </p:nvSpPr>
        <p:spPr>
          <a:xfrm flipH="1">
            <a:off x="5295265" y="2284730"/>
            <a:ext cx="1440180" cy="35941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600" b="0" dirty="0">
                <a:solidFill>
                  <a:srgbClr val="7030A0"/>
                </a:solidFill>
                <a:latin typeface="Arial" panose="020B0604020202020204" pitchFamily="34" charset="0"/>
                <a:cs typeface="+mn-ea"/>
                <a:sym typeface="Arial" panose="020B0604020202020204" pitchFamily="34" charset="0"/>
              </a:rPr>
              <a:t>法人代表章</a:t>
            </a:r>
            <a:endParaRPr lang="zh-CN" altLang="en-US" sz="1600" b="0" dirty="0">
              <a:solidFill>
                <a:srgbClr val="7030A0"/>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3744595" y="2884170"/>
            <a:ext cx="1483995" cy="359410"/>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600" b="0" dirty="0">
                <a:solidFill>
                  <a:srgbClr val="7030A0"/>
                </a:solidFill>
                <a:latin typeface="Arial" panose="020B0604020202020204" pitchFamily="34" charset="0"/>
                <a:cs typeface="+mn-ea"/>
                <a:sym typeface="Arial" panose="020B0604020202020204" pitchFamily="34" charset="0"/>
              </a:rPr>
              <a:t>财务专用章</a:t>
            </a:r>
            <a:endParaRPr lang="zh-CN" altLang="en-US" sz="1600" b="0" dirty="0">
              <a:solidFill>
                <a:srgbClr val="7030A0"/>
              </a:solidFill>
              <a:latin typeface="Arial" panose="020B0604020202020204" pitchFamily="34" charset="0"/>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3" name="文本框 2"/>
          <p:cNvSpPr txBox="1"/>
          <p:nvPr/>
        </p:nvSpPr>
        <p:spPr>
          <a:xfrm>
            <a:off x="1905" y="3599180"/>
            <a:ext cx="3051175" cy="1599565"/>
          </a:xfrm>
          <a:prstGeom prst="rect">
            <a:avLst/>
          </a:prstGeom>
          <a:noFill/>
        </p:spPr>
        <p:txBody>
          <a:bodyPr wrap="square" rtlCol="0" anchor="t">
            <a:spAutoFit/>
          </a:bodyPr>
          <a:p>
            <a:r>
              <a:rPr lang="zh-CN" altLang="en-US" sz="1400"/>
              <a:t>企业法人凭据《企业法人营业执照》可以刻制公章，是一个企业的印章之首，无论对内对外都具有最高的法律效力，因此公章的使用范围也极为广泛。除法律有特殊规定（如发票的盖章）外, 均可以公章代</a:t>
            </a:r>
            <a:endParaRPr lang="zh-CN" altLang="en-US" sz="1400"/>
          </a:p>
          <a:p>
            <a:r>
              <a:rPr lang="zh-CN" altLang="en-US" sz="1400"/>
              <a:t>表法人意志</a:t>
            </a:r>
            <a:endParaRPr lang="zh-CN" altLang="en-US" sz="1400"/>
          </a:p>
        </p:txBody>
      </p:sp>
      <p:sp>
        <p:nvSpPr>
          <p:cNvPr id="5" name="文本框 4"/>
          <p:cNvSpPr txBox="1"/>
          <p:nvPr/>
        </p:nvSpPr>
        <p:spPr>
          <a:xfrm>
            <a:off x="1558925" y="1184275"/>
            <a:ext cx="2847975" cy="953135"/>
          </a:xfrm>
          <a:prstGeom prst="rect">
            <a:avLst/>
          </a:prstGeom>
          <a:noFill/>
        </p:spPr>
        <p:txBody>
          <a:bodyPr wrap="square" rtlCol="0" anchor="t">
            <a:spAutoFit/>
          </a:bodyPr>
          <a:p>
            <a:r>
              <a:rPr lang="zh-CN" altLang="en-US" sz="1400"/>
              <a:t>企业对外签订合同时使用的印章，在签约的范围内代表企业，在合同上加盖此章，用以证明企业需承受由此导致的权利和义务</a:t>
            </a:r>
            <a:endParaRPr lang="zh-CN" altLang="en-US" sz="1400"/>
          </a:p>
        </p:txBody>
      </p:sp>
      <p:sp>
        <p:nvSpPr>
          <p:cNvPr id="6" name="文本框 5"/>
          <p:cNvSpPr txBox="1"/>
          <p:nvPr/>
        </p:nvSpPr>
        <p:spPr>
          <a:xfrm>
            <a:off x="3197225" y="3784600"/>
            <a:ext cx="2602865" cy="953135"/>
          </a:xfrm>
          <a:prstGeom prst="rect">
            <a:avLst/>
          </a:prstGeom>
          <a:noFill/>
        </p:spPr>
        <p:txBody>
          <a:bodyPr wrap="square" rtlCol="0" anchor="t">
            <a:spAutoFit/>
          </a:bodyPr>
          <a:p>
            <a:r>
              <a:rPr lang="zh-CN" altLang="en-US" sz="1400"/>
              <a:t>企业办理单位会计核算和银行结算等业务时使用的印章。主要用于银行结算票据、收据等重要票据和凭证的签发</a:t>
            </a:r>
            <a:endParaRPr lang="zh-CN" altLang="en-US" sz="1400"/>
          </a:p>
        </p:txBody>
      </p:sp>
      <p:sp>
        <p:nvSpPr>
          <p:cNvPr id="7" name="文本框 6"/>
          <p:cNvSpPr txBox="1"/>
          <p:nvPr/>
        </p:nvSpPr>
        <p:spPr>
          <a:xfrm>
            <a:off x="5053965" y="1274445"/>
            <a:ext cx="2540000" cy="521970"/>
          </a:xfrm>
          <a:prstGeom prst="rect">
            <a:avLst/>
          </a:prstGeom>
          <a:noFill/>
        </p:spPr>
        <p:txBody>
          <a:bodyPr wrap="square" rtlCol="0" anchor="t">
            <a:spAutoFit/>
          </a:bodyPr>
          <a:p>
            <a:r>
              <a:rPr lang="zh-CN" altLang="en-US" sz="1400"/>
              <a:t>企业、单位和个体工商业户购买和开具发票时使用的印章</a:t>
            </a:r>
            <a:endParaRPr lang="zh-CN" altLang="en-US" sz="1400"/>
          </a:p>
        </p:txBody>
      </p:sp>
      <p:sp>
        <p:nvSpPr>
          <p:cNvPr id="4" name="Rectangle 20"/>
          <p:cNvSpPr/>
          <p:nvPr/>
        </p:nvSpPr>
        <p:spPr>
          <a:xfrm>
            <a:off x="3529330" y="673735"/>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（一）印章的种类</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圆角矩形 1"/>
          <p:cNvSpPr/>
          <p:nvPr/>
        </p:nvSpPr>
        <p:spPr>
          <a:xfrm>
            <a:off x="6642100" y="2884170"/>
            <a:ext cx="1873885" cy="5829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6916420" y="2997200"/>
            <a:ext cx="1377315" cy="337185"/>
          </a:xfrm>
          <a:prstGeom prst="rect">
            <a:avLst/>
          </a:prstGeom>
          <a:noFill/>
        </p:spPr>
        <p:txBody>
          <a:bodyPr wrap="square" rtlCol="0" anchor="t">
            <a:spAutoFit/>
          </a:bodyPr>
          <a:p>
            <a:r>
              <a:rPr lang="zh-CN" altLang="en-US" sz="160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发票专用章</a:t>
            </a:r>
            <a:endParaRPr lang="zh-CN" altLang="en-US" sz="1600">
              <a:solidFill>
                <a:srgbClr val="7030A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6309360" y="3784600"/>
            <a:ext cx="2540000" cy="953135"/>
          </a:xfrm>
          <a:prstGeom prst="rect">
            <a:avLst/>
          </a:prstGeom>
          <a:noFill/>
        </p:spPr>
        <p:txBody>
          <a:bodyPr wrap="square" rtlCol="0" anchor="t">
            <a:spAutoFit/>
          </a:bodyPr>
          <a:p>
            <a:r>
              <a:rPr lang="zh-CN" altLang="en-US" sz="1400">
                <a:latin typeface="宋体" panose="02010600030101010101" pitchFamily="2" charset="-122"/>
                <a:ea typeface="宋体" panose="02010600030101010101" pitchFamily="2" charset="-122"/>
              </a:rPr>
              <a:t>是公司法人的个人私章，必须经过备案，对外具有一定的法律效力，主要用于合同、委托书、银行结算票据等的签发</a:t>
            </a:r>
            <a:endParaRPr lang="zh-CN" altLang="en-US" sz="1400">
              <a:latin typeface="宋体" panose="02010600030101010101" pitchFamily="2" charset="-122"/>
              <a:ea typeface="宋体" panose="02010600030101010101" pitchFamily="2" charset="-122"/>
            </a:endParaRPr>
          </a:p>
        </p:txBody>
      </p:sp>
      <p:sp>
        <p:nvSpPr>
          <p:cNvPr id="2" name="文本框 1"/>
          <p:cNvSpPr txBox="1"/>
          <p:nvPr/>
        </p:nvSpPr>
        <p:spPr>
          <a:xfrm>
            <a:off x="3392170" y="305435"/>
            <a:ext cx="2633980" cy="368300"/>
          </a:xfrm>
          <a:prstGeom prst="rect">
            <a:avLst/>
          </a:prstGeom>
          <a:noFill/>
        </p:spPr>
        <p:txBody>
          <a:bodyPr wrap="square" rtlCol="0">
            <a:spAutoFit/>
          </a:bodyPr>
          <a:p>
            <a:r>
              <a:rPr lang="zh-CN" altLang="en-US"/>
              <a:t>四、印章的使用与管理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ppt_x"/>
                                          </p:val>
                                        </p:tav>
                                        <p:tav tm="100000">
                                          <p:val>
                                            <p:strVal val="#ppt_x"/>
                                          </p:val>
                                        </p:tav>
                                      </p:tavLst>
                                    </p:anim>
                                    <p:anim calcmode="lin" valueType="num">
                                      <p:cBhvr additive="base">
                                        <p:cTn id="13" dur="25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250" fill="hold"/>
                                        <p:tgtEl>
                                          <p:spTgt spid="29"/>
                                        </p:tgtEl>
                                        <p:attrNameLst>
                                          <p:attrName>ppt_x</p:attrName>
                                        </p:attrNameLst>
                                      </p:cBhvr>
                                      <p:tavLst>
                                        <p:tav tm="0">
                                          <p:val>
                                            <p:strVal val="#ppt_x"/>
                                          </p:val>
                                        </p:tav>
                                        <p:tav tm="100000">
                                          <p:val>
                                            <p:strVal val="#ppt_x"/>
                                          </p:val>
                                        </p:tav>
                                      </p:tavLst>
                                    </p:anim>
                                    <p:anim calcmode="lin" valueType="num">
                                      <p:cBhvr additive="base">
                                        <p:cTn id="17" dur="25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250" fill="hold"/>
                                        <p:tgtEl>
                                          <p:spTgt spid="22"/>
                                        </p:tgtEl>
                                        <p:attrNameLst>
                                          <p:attrName>ppt_x</p:attrName>
                                        </p:attrNameLst>
                                      </p:cBhvr>
                                      <p:tavLst>
                                        <p:tav tm="0">
                                          <p:val>
                                            <p:strVal val="#ppt_x"/>
                                          </p:val>
                                        </p:tav>
                                        <p:tav tm="100000">
                                          <p:val>
                                            <p:strVal val="#ppt_x"/>
                                          </p:val>
                                        </p:tav>
                                      </p:tavLst>
                                    </p:anim>
                                    <p:anim calcmode="lin" valueType="num">
                                      <p:cBhvr additive="base">
                                        <p:cTn id="22" dur="25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250" fill="hold"/>
                                        <p:tgtEl>
                                          <p:spTgt spid="30"/>
                                        </p:tgtEl>
                                        <p:attrNameLst>
                                          <p:attrName>ppt_x</p:attrName>
                                        </p:attrNameLst>
                                      </p:cBhvr>
                                      <p:tavLst>
                                        <p:tav tm="0">
                                          <p:val>
                                            <p:strVal val="#ppt_x"/>
                                          </p:val>
                                        </p:tav>
                                        <p:tav tm="100000">
                                          <p:val>
                                            <p:strVal val="#ppt_x"/>
                                          </p:val>
                                        </p:tav>
                                      </p:tavLst>
                                    </p:anim>
                                    <p:anim calcmode="lin" valueType="num">
                                      <p:cBhvr additive="base">
                                        <p:cTn id="26" dur="250" fill="hold"/>
                                        <p:tgtEl>
                                          <p:spTgt spid="30"/>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250" fill="hold"/>
                                        <p:tgtEl>
                                          <p:spTgt spid="24"/>
                                        </p:tgtEl>
                                        <p:attrNameLst>
                                          <p:attrName>ppt_x</p:attrName>
                                        </p:attrNameLst>
                                      </p:cBhvr>
                                      <p:tavLst>
                                        <p:tav tm="0">
                                          <p:val>
                                            <p:strVal val="#ppt_x"/>
                                          </p:val>
                                        </p:tav>
                                        <p:tav tm="100000">
                                          <p:val>
                                            <p:strVal val="#ppt_x"/>
                                          </p:val>
                                        </p:tav>
                                      </p:tavLst>
                                    </p:anim>
                                    <p:anim calcmode="lin" valueType="num">
                                      <p:cBhvr additive="base">
                                        <p:cTn id="31" dur="250" fill="hold"/>
                                        <p:tgtEl>
                                          <p:spTgt spid="2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250" fill="hold"/>
                                        <p:tgtEl>
                                          <p:spTgt spid="32"/>
                                        </p:tgtEl>
                                        <p:attrNameLst>
                                          <p:attrName>ppt_x</p:attrName>
                                        </p:attrNameLst>
                                      </p:cBhvr>
                                      <p:tavLst>
                                        <p:tav tm="0">
                                          <p:val>
                                            <p:strVal val="#ppt_x"/>
                                          </p:val>
                                        </p:tav>
                                        <p:tav tm="100000">
                                          <p:val>
                                            <p:strVal val="#ppt_x"/>
                                          </p:val>
                                        </p:tav>
                                      </p:tavLst>
                                    </p:anim>
                                    <p:anim calcmode="lin" valueType="num">
                                      <p:cBhvr additive="base">
                                        <p:cTn id="35" dur="250" fill="hold"/>
                                        <p:tgtEl>
                                          <p:spTgt spid="32"/>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250" fill="hold"/>
                                        <p:tgtEl>
                                          <p:spTgt spid="26"/>
                                        </p:tgtEl>
                                        <p:attrNameLst>
                                          <p:attrName>ppt_x</p:attrName>
                                        </p:attrNameLst>
                                      </p:cBhvr>
                                      <p:tavLst>
                                        <p:tav tm="0">
                                          <p:val>
                                            <p:strVal val="#ppt_x"/>
                                          </p:val>
                                        </p:tav>
                                        <p:tav tm="100000">
                                          <p:val>
                                            <p:strVal val="#ppt_x"/>
                                          </p:val>
                                        </p:tav>
                                      </p:tavLst>
                                    </p:anim>
                                    <p:anim calcmode="lin" valueType="num">
                                      <p:cBhvr additive="base">
                                        <p:cTn id="40" dur="250" fill="hold"/>
                                        <p:tgtEl>
                                          <p:spTgt spid="2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250" fill="hold"/>
                                        <p:tgtEl>
                                          <p:spTgt spid="31"/>
                                        </p:tgtEl>
                                        <p:attrNameLst>
                                          <p:attrName>ppt_x</p:attrName>
                                        </p:attrNameLst>
                                      </p:cBhvr>
                                      <p:tavLst>
                                        <p:tav tm="0">
                                          <p:val>
                                            <p:strVal val="#ppt_x"/>
                                          </p:val>
                                        </p:tav>
                                        <p:tav tm="100000">
                                          <p:val>
                                            <p:strVal val="#ppt_x"/>
                                          </p:val>
                                        </p:tav>
                                      </p:tavLst>
                                    </p:anim>
                                    <p:anim calcmode="lin" valueType="num">
                                      <p:cBhvr additive="base">
                                        <p:cTn id="44" dur="250" fill="hold"/>
                                        <p:tgtEl>
                                          <p:spTgt spid="31"/>
                                        </p:tgtEl>
                                        <p:attrNameLst>
                                          <p:attrName>ppt_y</p:attrName>
                                        </p:attrNameLst>
                                      </p:cBhvr>
                                      <p:tavLst>
                                        <p:tav tm="0">
                                          <p:val>
                                            <p:strVal val="0-#ppt_h/2"/>
                                          </p:val>
                                        </p:tav>
                                        <p:tav tm="100000">
                                          <p:val>
                                            <p:strVal val="#ppt_y"/>
                                          </p:val>
                                        </p:tav>
                                      </p:tavLst>
                                    </p:anim>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250" fill="hold"/>
                                        <p:tgtEl>
                                          <p:spTgt spid="8"/>
                                        </p:tgtEl>
                                        <p:attrNameLst>
                                          <p:attrName>ppt_x</p:attrName>
                                        </p:attrNameLst>
                                      </p:cBhvr>
                                      <p:tavLst>
                                        <p:tav tm="0">
                                          <p:val>
                                            <p:strVal val="#ppt_x"/>
                                          </p:val>
                                        </p:tav>
                                        <p:tav tm="100000">
                                          <p:val>
                                            <p:strVal val="#ppt_x"/>
                                          </p:val>
                                        </p:tav>
                                      </p:tavLst>
                                    </p:anim>
                                    <p:anim calcmode="lin" valueType="num">
                                      <p:cBhvr additive="base">
                                        <p:cTn id="53" dur="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2" grpId="0" bldLvl="0" animBg="1"/>
      <p:bldP spid="24" grpId="0" bldLvl="0" animBg="1"/>
      <p:bldP spid="26" grpId="0" bldLvl="0" animBg="1"/>
      <p:bldP spid="28" grpId="0" bldLvl="0" animBg="1"/>
      <p:bldP spid="29" grpId="0"/>
      <p:bldP spid="30" grpId="0"/>
      <p:bldP spid="31" grpId="0"/>
      <p:bldP spid="32" grpId="0"/>
      <p:bldP spid="4" grpId="0" bldLvl="0" animBg="1"/>
      <p:bldP spid="8"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矩形 27"/>
          <p:cNvSpPr/>
          <p:nvPr/>
        </p:nvSpPr>
        <p:spPr>
          <a:xfrm>
            <a:off x="1685" y="282183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5" name="文本框 4"/>
          <p:cNvSpPr txBox="1"/>
          <p:nvPr/>
        </p:nvSpPr>
        <p:spPr>
          <a:xfrm>
            <a:off x="2004695" y="1642110"/>
            <a:ext cx="5134610" cy="737235"/>
          </a:xfrm>
          <a:prstGeom prst="rect">
            <a:avLst/>
          </a:prstGeom>
          <a:noFill/>
        </p:spPr>
        <p:txBody>
          <a:bodyPr wrap="square" rtlCol="0" anchor="t">
            <a:spAutoFit/>
          </a:bodyPr>
          <a:p>
            <a:r>
              <a:rPr lang="zh-CN" altLang="en-US" sz="1400"/>
              <a:t>上各类印章中，出纳员所使用的印章包括财务专用章和法人代表章，除此之外，出纳员在办理货币资金收支业务时还要用到现金收讫章、现金付讫章及出纳员个人名章等</a:t>
            </a:r>
            <a:endParaRPr lang="zh-CN" altLang="en-US" sz="1400"/>
          </a:p>
        </p:txBody>
      </p:sp>
      <p:sp>
        <p:nvSpPr>
          <p:cNvPr id="4" name="Rectangle 20"/>
          <p:cNvSpPr/>
          <p:nvPr/>
        </p:nvSpPr>
        <p:spPr>
          <a:xfrm>
            <a:off x="3529330" y="1136650"/>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（一）印章的种类</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3392170" y="768350"/>
            <a:ext cx="2633980" cy="368300"/>
          </a:xfrm>
          <a:prstGeom prst="rect">
            <a:avLst/>
          </a:prstGeom>
          <a:noFill/>
        </p:spPr>
        <p:txBody>
          <a:bodyPr wrap="square" rtlCol="0">
            <a:spAutoFit/>
          </a:bodyPr>
          <a:p>
            <a:r>
              <a:rPr lang="zh-CN" altLang="en-US"/>
              <a:t>四、印章的使用与管理</a:t>
            </a:r>
            <a:endParaRPr lang="zh-CN" altLang="en-US"/>
          </a:p>
        </p:txBody>
      </p:sp>
      <p:pic>
        <p:nvPicPr>
          <p:cNvPr id="11" name="图片 10" descr="9F7362C828DB842C9910FB8F1233ADAE"/>
          <p:cNvPicPr>
            <a:picLocks noChangeAspect="1"/>
          </p:cNvPicPr>
          <p:nvPr/>
        </p:nvPicPr>
        <p:blipFill>
          <a:blip r:embed="rId1"/>
          <a:stretch>
            <a:fillRect/>
          </a:stretch>
        </p:blipFill>
        <p:spPr>
          <a:xfrm rot="5400000" flipH="1" flipV="1">
            <a:off x="3853180" y="16510"/>
            <a:ext cx="1576705" cy="768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4"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Shape 514"/>
          <p:cNvSpPr/>
          <p:nvPr/>
        </p:nvSpPr>
        <p:spPr>
          <a:xfrm>
            <a:off x="6988524" y="1704528"/>
            <a:ext cx="1268197" cy="2086824"/>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3812720" y="3618420"/>
            <a:ext cx="1210312"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5023035" y="3618420"/>
            <a:ext cx="1970167"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1781744" y="1704529"/>
            <a:ext cx="1563219" cy="1043413"/>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3340286" y="1704528"/>
            <a:ext cx="1820978"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5156588" y="1704528"/>
            <a:ext cx="1836612" cy="172933"/>
          </a:xfrm>
          <a:prstGeom prst="rect">
            <a:avLst/>
          </a:prstGeom>
          <a:solidFill>
            <a:schemeClr val="accent3"/>
          </a:solidFill>
          <a:ln w="12700">
            <a:noFill/>
            <a:miter lim="400000"/>
          </a:ln>
        </p:spPr>
        <p:txBody>
          <a:bodyPr lIns="13426" tIns="13426" rIns="13426" bIns="13426" anchor="ct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1782258" y="2747942"/>
            <a:ext cx="165467" cy="2408692"/>
          </a:xfrm>
          <a:prstGeom prst="rect">
            <a:avLst/>
          </a:prstGeom>
          <a:solidFill>
            <a:schemeClr val="accent3"/>
          </a:solidFill>
          <a:ln w="12700">
            <a:noFill/>
            <a:miter lim="400000"/>
          </a:ln>
        </p:spPr>
        <p:txBody>
          <a:bodyPr lIns="0" tIns="0" rIns="0" bIns="0" anchor="ctr"/>
          <a:lstStyle/>
          <a:p>
            <a:pPr lvl="0">
              <a:defRPr sz="3200"/>
            </a:pPr>
            <a:endParaRPr sz="21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58"/>
          <p:cNvGrpSpPr/>
          <p:nvPr/>
        </p:nvGrpSpPr>
        <p:grpSpPr>
          <a:xfrm>
            <a:off x="6208325" y="2747330"/>
            <a:ext cx="1669415" cy="1077043"/>
            <a:chOff x="14976350" y="2502287"/>
            <a:chExt cx="4534208" cy="2864799"/>
          </a:xfrm>
        </p:grpSpPr>
        <p:sp>
          <p:nvSpPr>
            <p:cNvPr id="28" name="Shape 526"/>
            <p:cNvSpPr/>
            <p:nvPr/>
          </p:nvSpPr>
          <p:spPr>
            <a:xfrm>
              <a:off x="14976350" y="2502287"/>
              <a:ext cx="4534208" cy="1258320"/>
            </a:xfrm>
            <a:prstGeom prst="rect">
              <a:avLst/>
            </a:prstGeom>
            <a:ln w="12700">
              <a:miter lim="400000"/>
            </a:ln>
          </p:spPr>
          <p:txBody>
            <a:bodyPr wrap="square" lIns="0" tIns="0" rIns="0" bIns="0">
              <a:spAutoFit/>
            </a:bodyPr>
            <a:lstStyle/>
            <a:p>
              <a:pPr lvl="0" algn="ctr">
                <a:lnSpc>
                  <a:spcPct val="110000"/>
                </a:lnSpc>
                <a:defRPr sz="1800"/>
              </a:pPr>
              <a:r>
                <a:rPr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财务专用章由财务部门出纳人员负责保管</a:t>
              </a:r>
              <a:endParaRPr lang="zh-CN" altLang="en-US"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endParaRPr>
            </a:p>
          </p:txBody>
        </p:sp>
        <p:sp>
          <p:nvSpPr>
            <p:cNvPr id="37" name="Shape 534"/>
            <p:cNvSpPr/>
            <p:nvPr/>
          </p:nvSpPr>
          <p:spPr>
            <a:xfrm>
              <a:off x="18034263" y="4114800"/>
              <a:ext cx="1252279" cy="1252286"/>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2"/>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5</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Shape 543"/>
          <p:cNvSpPr/>
          <p:nvPr/>
        </p:nvSpPr>
        <p:spPr>
          <a:xfrm>
            <a:off x="2332990" y="1577340"/>
            <a:ext cx="461010" cy="470535"/>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2</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Shape 530"/>
          <p:cNvSpPr/>
          <p:nvPr/>
        </p:nvSpPr>
        <p:spPr>
          <a:xfrm>
            <a:off x="224790" y="3755390"/>
            <a:ext cx="1311910" cy="473075"/>
          </a:xfrm>
          <a:prstGeom prst="rect">
            <a:avLst/>
          </a:prstGeom>
          <a:ln w="12700">
            <a:miter lim="400000"/>
          </a:ln>
        </p:spPr>
        <p:txBody>
          <a:bodyPr wrap="square" lIns="0" tIns="0" rIns="0" bIns="0">
            <a:spAutoFit/>
          </a:bodyPr>
          <a:lstStyle/>
          <a:p>
            <a:pPr lvl="0" algn="r">
              <a:lnSpc>
                <a:spcPct val="110000"/>
              </a:lnSpc>
              <a:defRPr sz="1800"/>
            </a:pPr>
            <a:r>
              <a:rPr lang="zh-CN" sz="1400" dirty="0">
                <a:solidFill>
                  <a:schemeClr val="tx1"/>
                </a:solidFill>
                <a:latin typeface="Arial" panose="020B0604020202020204" pitchFamily="34" charset="0"/>
                <a:ea typeface="微软雅黑" panose="020B0503020204020204" pitchFamily="34" charset="-122"/>
                <a:cs typeface="Roboto Light"/>
                <a:sym typeface="Arial" panose="020B0604020202020204" pitchFamily="34" charset="0"/>
              </a:rPr>
              <a:t>启用印章前办理相关领取手续</a:t>
            </a:r>
            <a:endParaRPr lang="zh-CN" sz="1400" dirty="0">
              <a:solidFill>
                <a:schemeClr val="tx1"/>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50" name="Shape 547"/>
          <p:cNvSpPr/>
          <p:nvPr/>
        </p:nvSpPr>
        <p:spPr>
          <a:xfrm>
            <a:off x="1635125" y="3755390"/>
            <a:ext cx="461010" cy="470535"/>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lstStyle/>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1</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9494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grpSp>
        <p:nvGrpSpPr>
          <p:cNvPr id="15" name="组合 57"/>
          <p:cNvGrpSpPr/>
          <p:nvPr/>
        </p:nvGrpSpPr>
        <p:grpSpPr>
          <a:xfrm>
            <a:off x="3688246" y="3483741"/>
            <a:ext cx="2759710" cy="979170"/>
            <a:chOff x="9663223" y="4114800"/>
            <a:chExt cx="7495498" cy="2604469"/>
          </a:xfrm>
        </p:grpSpPr>
        <p:sp>
          <p:nvSpPr>
            <p:cNvPr id="16" name="Shape 524"/>
            <p:cNvSpPr/>
            <p:nvPr/>
          </p:nvSpPr>
          <p:spPr>
            <a:xfrm>
              <a:off x="9663223" y="5460949"/>
              <a:ext cx="7495498" cy="1258320"/>
            </a:xfrm>
            <a:prstGeom prst="rect">
              <a:avLst/>
            </a:prstGeom>
            <a:ln w="12700">
              <a:miter lim="400000"/>
            </a:ln>
          </p:spPr>
          <p:txBody>
            <a:bodyPr wrap="square" lIns="0" tIns="0" rIns="0" bIns="0">
              <a:spAutoFit/>
            </a:bodyPr>
            <a:p>
              <a:pPr lvl="0" algn="ctr">
                <a:lnSpc>
                  <a:spcPct val="110000"/>
                </a:lnSpc>
                <a:defRPr sz="1800"/>
              </a:pPr>
              <a:r>
                <a:rPr lang="zh-CN" altLang="en-US"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各类印章的使用登记簿要由专人严格保存管理，不得损毁或遗失</a:t>
              </a:r>
              <a:endParaRPr lang="zh-CN" altLang="en-US"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endParaRPr>
            </a:p>
          </p:txBody>
        </p:sp>
        <p:sp>
          <p:nvSpPr>
            <p:cNvPr id="18" name="Shape 543"/>
            <p:cNvSpPr/>
            <p:nvPr/>
          </p:nvSpPr>
          <p:spPr>
            <a:xfrm>
              <a:off x="13068563" y="4114800"/>
              <a:ext cx="1252279" cy="1252286"/>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6</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60"/>
          <p:cNvGrpSpPr/>
          <p:nvPr/>
        </p:nvGrpSpPr>
        <p:grpSpPr>
          <a:xfrm>
            <a:off x="4141635" y="1511263"/>
            <a:ext cx="1628140" cy="1236345"/>
            <a:chOff x="11600048" y="9245600"/>
            <a:chExt cx="4422104" cy="3288526"/>
          </a:xfrm>
        </p:grpSpPr>
        <p:sp>
          <p:nvSpPr>
            <p:cNvPr id="36" name="Shape 527"/>
            <p:cNvSpPr/>
            <p:nvPr/>
          </p:nvSpPr>
          <p:spPr>
            <a:xfrm>
              <a:off x="11600048" y="10872128"/>
              <a:ext cx="4422104" cy="1661998"/>
            </a:xfrm>
            <a:prstGeom prst="rect">
              <a:avLst/>
            </a:prstGeom>
            <a:ln w="12700">
              <a:miter lim="400000"/>
            </a:ln>
          </p:spPr>
          <p:txBody>
            <a:bodyPr wrap="square" lIns="0" tIns="0" rIns="0" bIns="0">
              <a:spAutoFit/>
            </a:bodyPr>
            <a:p>
              <a:pPr lvl="0" algn="ctr">
                <a:lnSpc>
                  <a:spcPct val="110000"/>
                </a:lnSpc>
                <a:defRPr sz="1800"/>
              </a:pPr>
              <a:r>
                <a:rPr lang="zh-CN"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发票专用章由财务部门开票员负责保管</a:t>
              </a:r>
              <a:endParaRPr 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endParaRPr lang="zh-CN" altLang="en-US" sz="900" dirty="0">
                <a:solidFill>
                  <a:schemeClr val="bg1">
                    <a:lumMod val="6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sp>
          <p:nvSpPr>
            <p:cNvPr id="42" name="Shape 540"/>
            <p:cNvSpPr/>
            <p:nvPr/>
          </p:nvSpPr>
          <p:spPr>
            <a:xfrm>
              <a:off x="13068563" y="9245600"/>
              <a:ext cx="1252279" cy="1252279"/>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chemeClr val="accent2"/>
            </a:solidFill>
            <a:ln w="12700" cap="flat">
              <a:noFill/>
              <a:miter lim="400000"/>
            </a:ln>
            <a:effectLst/>
          </p:spPr>
          <p:txBody>
            <a:bodyPr wrap="square" lIns="32974" tIns="32974" rIns="32974" bIns="32974" numCol="1" anchor="ctr">
              <a:noAutofit/>
            </a:bodyPr>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3</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55"/>
          <p:cNvGrpSpPr/>
          <p:nvPr/>
        </p:nvGrpSpPr>
        <p:grpSpPr>
          <a:xfrm>
            <a:off x="6636792" y="1008832"/>
            <a:ext cx="1972310" cy="1039226"/>
            <a:chOff x="2316567" y="5777876"/>
            <a:chExt cx="5356886" cy="2764209"/>
          </a:xfrm>
        </p:grpSpPr>
        <p:sp>
          <p:nvSpPr>
            <p:cNvPr id="53" name="Shape 530"/>
            <p:cNvSpPr/>
            <p:nvPr/>
          </p:nvSpPr>
          <p:spPr>
            <a:xfrm>
              <a:off x="2316567" y="5777876"/>
              <a:ext cx="5356886" cy="1258319"/>
            </a:xfrm>
            <a:prstGeom prst="rect">
              <a:avLst/>
            </a:prstGeom>
            <a:ln w="12700">
              <a:miter lim="400000"/>
            </a:ln>
          </p:spPr>
          <p:txBody>
            <a:bodyPr wrap="square" lIns="0" tIns="0" rIns="0" bIns="0">
              <a:spAutoFit/>
            </a:bodyPr>
            <a:p>
              <a:pPr lvl="0" algn="r">
                <a:lnSpc>
                  <a:spcPct val="110000"/>
                </a:lnSpc>
                <a:defRPr sz="1800"/>
              </a:pPr>
              <a:r>
                <a:rPr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法人代表章由财务部门主管或指定专人负责保管</a:t>
              </a:r>
              <a:endParaRPr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endParaRPr>
            </a:p>
          </p:txBody>
        </p:sp>
        <p:sp>
          <p:nvSpPr>
            <p:cNvPr id="55" name="Shape 547"/>
            <p:cNvSpPr/>
            <p:nvPr/>
          </p:nvSpPr>
          <p:spPr>
            <a:xfrm>
              <a:off x="4102363" y="7289800"/>
              <a:ext cx="1252303" cy="1252285"/>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4" tIns="32974" rIns="32974" bIns="32974" numCol="1" anchor="ctr">
              <a:noAutofit/>
            </a:bodyPr>
            <a:p>
              <a:pPr defTabSz="16129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r>
                <a:rPr lang="en-US" sz="1900" dirty="0">
                  <a:latin typeface="Arial" panose="020B0604020202020204" pitchFamily="34" charset="0"/>
                  <a:ea typeface="微软雅黑" panose="020B0503020204020204" pitchFamily="34" charset="-122"/>
                  <a:sym typeface="Arial" panose="020B0604020202020204" pitchFamily="34" charset="0"/>
                </a:rPr>
                <a:t>  4</a:t>
              </a: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文本框 56"/>
          <p:cNvSpPr txBox="1"/>
          <p:nvPr/>
        </p:nvSpPr>
        <p:spPr>
          <a:xfrm>
            <a:off x="937895" y="963295"/>
            <a:ext cx="2749550" cy="564515"/>
          </a:xfrm>
          <a:prstGeom prst="rect">
            <a:avLst/>
          </a:prstGeom>
          <a:noFill/>
        </p:spPr>
        <p:txBody>
          <a:bodyPr wrap="square" rtlCol="0" anchor="t">
            <a:spAutoFit/>
          </a:bodyPr>
          <a:p>
            <a:pPr lvl="0" algn="r">
              <a:lnSpc>
                <a:spcPct val="110000"/>
              </a:lnSpc>
              <a:defRPr sz="1800"/>
            </a:pPr>
            <a:r>
              <a:rPr lang="zh-CN"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rPr>
              <a:t>公章、合同专用章由综合管理部门负责人或指定专人负责保管</a:t>
            </a:r>
            <a:endParaRPr lang="zh-CN" sz="1400" dirty="0">
              <a:solidFill>
                <a:schemeClr val="tx1"/>
              </a:solidFill>
              <a:latin typeface="Arial" panose="020B0604020202020204" pitchFamily="34" charset="0"/>
              <a:ea typeface="微软雅黑" panose="020B0503020204020204" pitchFamily="34" charset="-122"/>
              <a:cs typeface="Roboto Bold"/>
              <a:sym typeface="Arial" panose="020B0604020202020204" pitchFamily="34" charset="0"/>
            </a:endParaRPr>
          </a:p>
        </p:txBody>
      </p:sp>
      <p:sp>
        <p:nvSpPr>
          <p:cNvPr id="3" name="云形 2"/>
          <p:cNvSpPr/>
          <p:nvPr/>
        </p:nvSpPr>
        <p:spPr>
          <a:xfrm>
            <a:off x="6988810" y="3765550"/>
            <a:ext cx="2129155" cy="1230630"/>
          </a:xfrm>
          <a:prstGeom prst="cloud">
            <a:avLst/>
          </a:prstGeom>
          <a:solidFill>
            <a:schemeClr val="tx2">
              <a:lumMod val="20000"/>
              <a:lumOff val="80000"/>
            </a:schemeClr>
          </a:solidFill>
          <a:ln>
            <a:solidFill>
              <a:srgbClr val="DB2C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sz="1400">
              <a:solidFill>
                <a:schemeClr val="tx1"/>
              </a:solidFill>
              <a:sym typeface="+mn-ea"/>
            </a:endParaRPr>
          </a:p>
        </p:txBody>
      </p:sp>
      <p:sp>
        <p:nvSpPr>
          <p:cNvPr id="5" name="文本框 4"/>
          <p:cNvSpPr txBox="1"/>
          <p:nvPr/>
        </p:nvSpPr>
        <p:spPr>
          <a:xfrm>
            <a:off x="7294245" y="3919855"/>
            <a:ext cx="1623695" cy="1076325"/>
          </a:xfrm>
          <a:prstGeom prst="rect">
            <a:avLst/>
          </a:prstGeom>
          <a:noFill/>
        </p:spPr>
        <p:txBody>
          <a:bodyPr wrap="square" rtlCol="0">
            <a:spAutoFit/>
          </a:bodyPr>
          <a:p>
            <a:r>
              <a:rPr lang="zh-CN" altLang="en-US" sz="1600">
                <a:solidFill>
                  <a:srgbClr val="FF0000"/>
                </a:solidFill>
                <a:sym typeface="+mn-ea"/>
              </a:rPr>
              <a:t>提示：</a:t>
            </a:r>
            <a:endParaRPr lang="zh-CN" altLang="en-US" sz="1200">
              <a:solidFill>
                <a:srgbClr val="FF0000"/>
              </a:solidFill>
              <a:sym typeface="+mn-ea"/>
            </a:endParaRPr>
          </a:p>
          <a:p>
            <a:r>
              <a:rPr lang="zh-CN" altLang="en-US" sz="1200">
                <a:solidFill>
                  <a:srgbClr val="FF0000"/>
                </a:solidFill>
                <a:sym typeface="+mn-ea"/>
              </a:rPr>
              <a:t>财务专用章和法人代表章一般不能由同一个人负责保管</a:t>
            </a:r>
            <a:endParaRPr lang="zh-CN" altLang="en-US" sz="1200">
              <a:solidFill>
                <a:schemeClr val="tx1"/>
              </a:solidFill>
              <a:sym typeface="+mn-ea"/>
            </a:endParaRPr>
          </a:p>
          <a:p>
            <a:endParaRPr lang="zh-CN" altLang="en-US" sz="1200">
              <a:solidFill>
                <a:schemeClr val="tx1"/>
              </a:solidFill>
              <a:sym typeface="+mn-ea"/>
            </a:endParaRPr>
          </a:p>
        </p:txBody>
      </p:sp>
      <p:sp>
        <p:nvSpPr>
          <p:cNvPr id="6" name="Rectangle 20"/>
          <p:cNvSpPr/>
          <p:nvPr/>
        </p:nvSpPr>
        <p:spPr>
          <a:xfrm>
            <a:off x="3687445" y="551815"/>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（二）印章的保管</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8564">
        <p:push dir="u"/>
      </p:transition>
    </mc:Choice>
    <mc:Fallback>
      <p:transition spd="slow" advClick="0" advTm="8564">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3513455" y="3825240"/>
            <a:ext cx="777240" cy="451485"/>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sz="1100" b="1" dirty="0"/>
          </a:p>
        </p:txBody>
      </p:sp>
      <p:sp>
        <p:nvSpPr>
          <p:cNvPr id="121" name="矩形 39"/>
          <p:cNvSpPr>
            <a:spLocks noChangeArrowheads="1"/>
          </p:cNvSpPr>
          <p:nvPr/>
        </p:nvSpPr>
        <p:spPr bwMode="auto">
          <a:xfrm>
            <a:off x="4622800" y="718185"/>
            <a:ext cx="336486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任务一   出纳书写规范</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2" name="矩形 39"/>
          <p:cNvSpPr>
            <a:spLocks noChangeArrowheads="1"/>
          </p:cNvSpPr>
          <p:nvPr/>
        </p:nvSpPr>
        <p:spPr bwMode="auto">
          <a:xfrm>
            <a:off x="4622800" y="1335405"/>
            <a:ext cx="358330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任务二   人民币的真伪识别</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3" name="矩形 39"/>
          <p:cNvSpPr>
            <a:spLocks noChangeArrowheads="1"/>
          </p:cNvSpPr>
          <p:nvPr/>
        </p:nvSpPr>
        <p:spPr bwMode="auto">
          <a:xfrm>
            <a:off x="4638675" y="1920875"/>
            <a:ext cx="358330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任务三   点钞技术</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MH_Others_1"/>
          <p:cNvSpPr txBox="1"/>
          <p:nvPr>
            <p:custDataLst>
              <p:tags r:id="rId1"/>
            </p:custDataLst>
          </p:nvPr>
        </p:nvSpPr>
        <p:spPr>
          <a:xfrm>
            <a:off x="1979712" y="1855032"/>
            <a:ext cx="1141603" cy="615425"/>
          </a:xfrm>
          <a:prstGeom prst="rect">
            <a:avLst/>
          </a:prstGeom>
          <a:noFill/>
        </p:spPr>
        <p:txBody>
          <a:bodyPr vert="horz" wrap="square" lIns="0" tIns="0" rIns="0" bIns="0" rtlCol="0" anchor="ctr" anchorCtr="0">
            <a:spAutoFit/>
          </a:bodyPr>
          <a:lstStyle/>
          <a:p>
            <a:pPr algn="ctr"/>
            <a:r>
              <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s_2"/>
          <p:cNvSpPr txBox="1"/>
          <p:nvPr>
            <p:custDataLst>
              <p:tags r:id="rId2"/>
            </p:custDataLst>
          </p:nvPr>
        </p:nvSpPr>
        <p:spPr>
          <a:xfrm>
            <a:off x="1547664" y="2483359"/>
            <a:ext cx="1872208" cy="307777"/>
          </a:xfrm>
          <a:prstGeom prst="rect">
            <a:avLst/>
          </a:prstGeom>
          <a:noFill/>
        </p:spPr>
        <p:txBody>
          <a:bodyPr wrap="square" lIns="0" tIns="0" rIns="0" bIns="0">
            <a:spAutoFit/>
          </a:bodyPr>
          <a:lstStyle/>
          <a:p>
            <a:pPr algn="ctr">
              <a:defRPr/>
            </a:pPr>
            <a:r>
              <a:rPr lang="en-US" altLang="zh-CN" sz="2000" dirty="0">
                <a:solidFill>
                  <a:schemeClr val="accent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0" y="4803998"/>
            <a:ext cx="9144000" cy="3395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3513455" y="755650"/>
            <a:ext cx="777240" cy="45148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6" name="圆角矩形 95"/>
          <p:cNvSpPr/>
          <p:nvPr/>
        </p:nvSpPr>
        <p:spPr>
          <a:xfrm>
            <a:off x="3513455" y="1369695"/>
            <a:ext cx="777240" cy="451485"/>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101" name="圆角矩形 100"/>
          <p:cNvSpPr/>
          <p:nvPr/>
        </p:nvSpPr>
        <p:spPr>
          <a:xfrm>
            <a:off x="3513455" y="1984375"/>
            <a:ext cx="777240" cy="45148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6" name="椭圆 80"/>
          <p:cNvSpPr/>
          <p:nvPr/>
        </p:nvSpPr>
        <p:spPr bwMode="auto">
          <a:xfrm>
            <a:off x="3497580" y="718185"/>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01</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7" name="椭圆 80"/>
          <p:cNvSpPr/>
          <p:nvPr/>
        </p:nvSpPr>
        <p:spPr bwMode="auto">
          <a:xfrm>
            <a:off x="3497580" y="1335405"/>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02</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8" name="椭圆 80"/>
          <p:cNvSpPr/>
          <p:nvPr/>
        </p:nvSpPr>
        <p:spPr bwMode="auto">
          <a:xfrm>
            <a:off x="3497580" y="1950085"/>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03</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2" name="圆角矩形 1"/>
          <p:cNvSpPr/>
          <p:nvPr/>
        </p:nvSpPr>
        <p:spPr>
          <a:xfrm>
            <a:off x="3513455" y="2608580"/>
            <a:ext cx="777240" cy="451485"/>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3" name="圆角矩形 2"/>
          <p:cNvSpPr/>
          <p:nvPr/>
        </p:nvSpPr>
        <p:spPr>
          <a:xfrm>
            <a:off x="3529330" y="3211195"/>
            <a:ext cx="777240" cy="45148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椭圆 80"/>
          <p:cNvSpPr/>
          <p:nvPr/>
        </p:nvSpPr>
        <p:spPr bwMode="auto">
          <a:xfrm>
            <a:off x="3513455" y="2562225"/>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a:t>
            </a:r>
            <a:r>
              <a:rPr lang="en-US" b="1" kern="0" dirty="0">
                <a:solidFill>
                  <a:srgbClr val="FFFFFF"/>
                </a:solidFill>
                <a:latin typeface="微软雅黑" panose="020B0503020204020204" pitchFamily="34" charset="-122"/>
                <a:ea typeface="微软雅黑" panose="020B0503020204020204" pitchFamily="34" charset="-122"/>
              </a:rPr>
              <a:t>4</a:t>
            </a:r>
            <a:endParaRPr lang="en-US" sz="2100" b="1" kern="0" dirty="0">
              <a:solidFill>
                <a:srgbClr val="FFFFFF"/>
              </a:solidFill>
              <a:latin typeface="微软雅黑" panose="020B0503020204020204" pitchFamily="34" charset="-122"/>
              <a:ea typeface="微软雅黑" panose="020B0503020204020204" pitchFamily="34" charset="-122"/>
            </a:endParaRPr>
          </a:p>
        </p:txBody>
      </p:sp>
      <p:sp>
        <p:nvSpPr>
          <p:cNvPr id="5" name="椭圆 80"/>
          <p:cNvSpPr/>
          <p:nvPr/>
        </p:nvSpPr>
        <p:spPr bwMode="auto">
          <a:xfrm>
            <a:off x="3513455" y="3176905"/>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a:t>
            </a:r>
            <a:r>
              <a:rPr lang="en-US" b="1" kern="0" dirty="0">
                <a:solidFill>
                  <a:srgbClr val="FFFFFF"/>
                </a:solidFill>
                <a:latin typeface="微软雅黑" panose="020B0503020204020204" pitchFamily="34" charset="-122"/>
                <a:ea typeface="微软雅黑" panose="020B0503020204020204" pitchFamily="34" charset="-122"/>
              </a:rPr>
              <a:t>5</a:t>
            </a:r>
            <a:endParaRPr lang="en-US" sz="2100" b="1" kern="0" dirty="0">
              <a:solidFill>
                <a:srgbClr val="FFFFFF"/>
              </a:solidFill>
              <a:latin typeface="微软雅黑" panose="020B0503020204020204" pitchFamily="34" charset="-122"/>
              <a:ea typeface="微软雅黑" panose="020B0503020204020204" pitchFamily="34" charset="-122"/>
            </a:endParaRPr>
          </a:p>
        </p:txBody>
      </p:sp>
      <p:sp>
        <p:nvSpPr>
          <p:cNvPr id="6" name="矩形 39"/>
          <p:cNvSpPr>
            <a:spLocks noChangeArrowheads="1"/>
          </p:cNvSpPr>
          <p:nvPr/>
        </p:nvSpPr>
        <p:spPr bwMode="auto">
          <a:xfrm>
            <a:off x="4638675" y="2562225"/>
            <a:ext cx="358330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任务四   常用出纳器具</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7" name="矩形 39"/>
          <p:cNvSpPr>
            <a:spLocks noChangeArrowheads="1"/>
          </p:cNvSpPr>
          <p:nvPr/>
        </p:nvSpPr>
        <p:spPr bwMode="auto">
          <a:xfrm>
            <a:off x="4638675" y="3178810"/>
            <a:ext cx="358330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任务五   出纳凭证</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1" name="椭圆 80"/>
          <p:cNvSpPr/>
          <p:nvPr/>
        </p:nvSpPr>
        <p:spPr bwMode="auto">
          <a:xfrm>
            <a:off x="3529330" y="3825240"/>
            <a:ext cx="709930" cy="520065"/>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a:t>
            </a:r>
            <a:r>
              <a:rPr lang="en-US" b="1" kern="0" dirty="0">
                <a:solidFill>
                  <a:srgbClr val="FFFFFF"/>
                </a:solidFill>
                <a:latin typeface="微软雅黑" panose="020B0503020204020204" pitchFamily="34" charset="-122"/>
                <a:ea typeface="微软雅黑" panose="020B0503020204020204" pitchFamily="34" charset="-122"/>
              </a:rPr>
              <a:t>6</a:t>
            </a:r>
            <a:endParaRPr lang="en-US" sz="2100" b="1" kern="0" dirty="0">
              <a:solidFill>
                <a:srgbClr val="FFFFFF"/>
              </a:solidFill>
              <a:latin typeface="微软雅黑" panose="020B0503020204020204" pitchFamily="34" charset="-122"/>
              <a:ea typeface="微软雅黑" panose="020B0503020204020204" pitchFamily="34" charset="-122"/>
            </a:endParaRPr>
          </a:p>
        </p:txBody>
      </p:sp>
      <p:sp>
        <p:nvSpPr>
          <p:cNvPr id="13" name="矩形 39"/>
          <p:cNvSpPr>
            <a:spLocks noChangeArrowheads="1"/>
          </p:cNvSpPr>
          <p:nvPr/>
        </p:nvSpPr>
        <p:spPr bwMode="auto">
          <a:xfrm>
            <a:off x="4622800" y="3808730"/>
            <a:ext cx="358330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任务六   出纳账簿</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wipe(left)">
                                      <p:cBhvr>
                                        <p:cTn id="12" dur="500"/>
                                        <p:tgtEl>
                                          <p:spTgt spid="12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23"/>
                                        </p:tgtEl>
                                        <p:attrNameLst>
                                          <p:attrName>style.visibility</p:attrName>
                                        </p:attrNameLst>
                                      </p:cBhvr>
                                      <p:to>
                                        <p:strVal val="visible"/>
                                      </p:to>
                                    </p:set>
                                    <p:animEffect transition="in" filter="wipe(left)">
                                      <p:cBhvr>
                                        <p:cTn id="15" dur="500"/>
                                        <p:tgtEl>
                                          <p:spTgt spid="123"/>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ppt_x"/>
                                          </p:val>
                                        </p:tav>
                                        <p:tav tm="100000">
                                          <p:val>
                                            <p:strVal val="#ppt_x"/>
                                          </p:val>
                                        </p:tav>
                                      </p:tavLst>
                                    </p:anim>
                                    <p:anim calcmode="lin" valueType="num">
                                      <p:cBhvr additive="base">
                                        <p:cTn id="21" dur="500" fill="hold"/>
                                        <p:tgtEl>
                                          <p:spTgt spid="2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ppt_x"/>
                                          </p:val>
                                        </p:tav>
                                        <p:tav tm="100000">
                                          <p:val>
                                            <p:strVal val="#ppt_x"/>
                                          </p:val>
                                        </p:tav>
                                      </p:tavLst>
                                    </p:anim>
                                    <p:anim calcmode="lin" valueType="num">
                                      <p:cBhvr additive="base">
                                        <p:cTn id="2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3" grpId="0"/>
      <p:bldP spid="29" grpId="0"/>
      <p:bldP spid="30" grpId="0"/>
      <p:bldP spid="19"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3430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（三）银行预留印鉴</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672522" y="134292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5" name="文本框 4"/>
          <p:cNvSpPr txBox="1"/>
          <p:nvPr/>
        </p:nvSpPr>
        <p:spPr>
          <a:xfrm>
            <a:off x="170180" y="2116455"/>
            <a:ext cx="4462780" cy="2353310"/>
          </a:xfrm>
          <a:prstGeom prst="rect">
            <a:avLst/>
          </a:prstGeom>
          <a:noFill/>
        </p:spPr>
        <p:txBody>
          <a:bodyPr wrap="square" rtlCol="0" anchor="t">
            <a:spAutoFit/>
          </a:bodyPr>
          <a:p>
            <a:pPr>
              <a:lnSpc>
                <a:spcPct val="150000"/>
              </a:lnSpc>
            </a:pPr>
            <a:r>
              <a:rPr lang="zh-CN" altLang="en-US" sz="1400"/>
              <a:t>银行预留印鉴即企业在银行开设账户，开户时所需要在银行预留的印鉴，也就是财务专用章和法人代表章（</a:t>
            </a:r>
            <a:r>
              <a:rPr lang="zh-CN" altLang="en-US" sz="1400" b="1" u="sng">
                <a:solidFill>
                  <a:srgbClr val="7030A0"/>
                </a:solidFill>
              </a:rPr>
              <a:t>俗称“小印”</a:t>
            </a:r>
            <a:r>
              <a:rPr lang="zh-CN" altLang="en-US" sz="1400"/>
              <a:t>）。一般情况下，两者缺一不可。印鉴要盖在印鉴卡上并留在银行。当企业需要通过银行对外支付时，先填写对外支付申请，申请必须有如上印鉴。银行经过核对，确认对外支付申请上的印鉴与预留印鉴相符，即可代企业进行支付</a:t>
            </a:r>
            <a:endParaRPr lang="zh-CN" altLang="en-US" sz="1400"/>
          </a:p>
        </p:txBody>
      </p:sp>
      <p:pic>
        <p:nvPicPr>
          <p:cNvPr id="2" name="图片 1"/>
          <p:cNvPicPr>
            <a:picLocks noChangeAspect="1"/>
          </p:cNvPicPr>
          <p:nvPr/>
        </p:nvPicPr>
        <p:blipFill>
          <a:blip r:embed="rId1"/>
          <a:stretch>
            <a:fillRect/>
          </a:stretch>
        </p:blipFill>
        <p:spPr>
          <a:xfrm>
            <a:off x="4697730" y="1250950"/>
            <a:ext cx="4171315" cy="26828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867660" y="845185"/>
            <a:ext cx="5852160" cy="322580"/>
          </a:xfrm>
          <a:prstGeom prst="rect">
            <a:avLst/>
          </a:prstGeom>
          <a:noFill/>
        </p:spPr>
        <p:txBody>
          <a:bodyPr wrap="square" lIns="0" tIns="0" rIns="0" bIns="0" rtlCol="0">
            <a:spAutoFit/>
          </a:bodyPr>
          <a:lstStyle/>
          <a:p>
            <a:pPr algn="l">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案例背景：见教材。</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任务四  常用出纳器具</a:t>
            </a:r>
            <a:endParaRPr lang="zh-CN" altLang="en-US" sz="2000" b="1">
              <a:solidFill>
                <a:schemeClr val="accent4"/>
              </a:solidFill>
              <a:effectLst/>
            </a:endParaRPr>
          </a:p>
        </p:txBody>
      </p:sp>
      <p:sp>
        <p:nvSpPr>
          <p:cNvPr id="28" name="文本框 27"/>
          <p:cNvSpPr txBox="1"/>
          <p:nvPr/>
        </p:nvSpPr>
        <p:spPr>
          <a:xfrm>
            <a:off x="4961255" y="1266190"/>
            <a:ext cx="2814955" cy="737235"/>
          </a:xfrm>
          <a:prstGeom prst="rect">
            <a:avLst/>
          </a:prstGeom>
          <a:noFill/>
        </p:spPr>
        <p:txBody>
          <a:bodyPr wrap="square" rtlCol="0" anchor="t">
            <a:spAutoFit/>
          </a:bodyPr>
          <a:p>
            <a:pPr>
              <a:lnSpc>
                <a:spcPct val="150000"/>
              </a:lnSpc>
            </a:pPr>
            <a:r>
              <a:rPr lang="zh-CN" altLang="en-US" sz="1400"/>
              <a:t>1. 财务专用章的使用。</a:t>
            </a:r>
            <a:endParaRPr lang="zh-CN" altLang="en-US" sz="1400"/>
          </a:p>
          <a:p>
            <a:pPr>
              <a:lnSpc>
                <a:spcPct val="150000"/>
              </a:lnSpc>
            </a:pPr>
            <a:r>
              <a:rPr lang="zh-CN" altLang="en-US" sz="1400"/>
              <a:t>2. 法人代表章的使用。</a:t>
            </a:r>
            <a:endParaRPr lang="zh-CN" altLang="en-US" sz="1400"/>
          </a:p>
        </p:txBody>
      </p:sp>
      <p:sp>
        <p:nvSpPr>
          <p:cNvPr id="4" name="燕尾形 20"/>
          <p:cNvSpPr/>
          <p:nvPr/>
        </p:nvSpPr>
        <p:spPr>
          <a:xfrm>
            <a:off x="2797810" y="1416050"/>
            <a:ext cx="193611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燕尾形 20"/>
          <p:cNvSpPr/>
          <p:nvPr/>
        </p:nvSpPr>
        <p:spPr>
          <a:xfrm>
            <a:off x="2867660" y="2663190"/>
            <a:ext cx="1936115" cy="436880"/>
          </a:xfrm>
          <a:prstGeom prst="chevron">
            <a:avLst>
              <a:gd name="adj" fmla="val 67746"/>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操作指导</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nvSpPr>
        <p:spPr>
          <a:xfrm>
            <a:off x="4961255" y="2501900"/>
            <a:ext cx="3915410" cy="2245360"/>
          </a:xfrm>
          <a:prstGeom prst="rect">
            <a:avLst/>
          </a:prstGeom>
          <a:noFill/>
        </p:spPr>
        <p:txBody>
          <a:bodyPr wrap="square" rtlCol="0" anchor="t">
            <a:spAutoFit/>
          </a:bodyPr>
          <a:p>
            <a:pPr>
              <a:lnSpc>
                <a:spcPct val="100000"/>
              </a:lnSpc>
            </a:pPr>
            <a:r>
              <a:rPr lang="zh-CN" altLang="en-US" sz="1400"/>
              <a:t>1. 签发支票的工作流程和注意事项参见后面章节。</a:t>
            </a:r>
            <a:endParaRPr lang="zh-CN" altLang="en-US" sz="1400"/>
          </a:p>
          <a:p>
            <a:pPr>
              <a:lnSpc>
                <a:spcPct val="100000"/>
              </a:lnSpc>
            </a:pPr>
            <a:endParaRPr lang="zh-CN" altLang="en-US" sz="1400"/>
          </a:p>
          <a:p>
            <a:pPr>
              <a:lnSpc>
                <a:spcPct val="100000"/>
              </a:lnSpc>
            </a:pPr>
            <a:r>
              <a:rPr lang="zh-CN" altLang="en-US" sz="1400"/>
              <a:t>2. 安全起见，</a:t>
            </a:r>
            <a:r>
              <a:rPr lang="zh-CN" altLang="en-US" sz="1400" b="1" u="sng">
                <a:solidFill>
                  <a:srgbClr val="7030A0"/>
                </a:solidFill>
              </a:rPr>
              <a:t>出纳印章不要和支票放在一起</a:t>
            </a:r>
            <a:r>
              <a:rPr lang="zh-CN" altLang="en-US" sz="1400"/>
              <a:t>，要放在固定的地方，养成良好的工作习惯。</a:t>
            </a:r>
            <a:endParaRPr lang="zh-CN" altLang="en-US" sz="1400"/>
          </a:p>
          <a:p>
            <a:pPr>
              <a:lnSpc>
                <a:spcPct val="100000"/>
              </a:lnSpc>
            </a:pPr>
            <a:endParaRPr lang="zh-CN" altLang="en-US" sz="1400"/>
          </a:p>
          <a:p>
            <a:pPr>
              <a:lnSpc>
                <a:spcPct val="100000"/>
              </a:lnSpc>
            </a:pPr>
            <a:r>
              <a:rPr lang="zh-CN" altLang="en-US" sz="1400"/>
              <a:t>3. 出纳人员即使是短时间的离开也要将印章收放好，不要随意乱丢在桌面上。</a:t>
            </a:r>
            <a:endParaRPr lang="zh-CN" altLang="en-US" sz="1400"/>
          </a:p>
          <a:p>
            <a:pPr>
              <a:lnSpc>
                <a:spcPct val="100000"/>
              </a:lnSpc>
            </a:pPr>
            <a:endParaRPr lang="zh-CN" altLang="en-US" sz="1400"/>
          </a:p>
          <a:p>
            <a:pPr>
              <a:lnSpc>
                <a:spcPct val="100000"/>
              </a:lnSpc>
            </a:pPr>
            <a:r>
              <a:rPr lang="zh-CN" altLang="en-US" sz="1400"/>
              <a:t>4. 外出办理业务时，盖好印章再出门，不要将印章随意带出，以防丢失。</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Freeform 24"/>
          <p:cNvSpPr>
            <a:spLocks noEditPoints="1"/>
          </p:cNvSpPr>
          <p:nvPr/>
        </p:nvSpPr>
        <p:spPr bwMode="auto">
          <a:xfrm>
            <a:off x="588452" y="110416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5" name="文本框 4"/>
          <p:cNvSpPr txBox="1"/>
          <p:nvPr/>
        </p:nvSpPr>
        <p:spPr>
          <a:xfrm>
            <a:off x="1610360" y="1104265"/>
            <a:ext cx="5891530" cy="737235"/>
          </a:xfrm>
          <a:prstGeom prst="rect">
            <a:avLst/>
          </a:prstGeom>
          <a:noFill/>
        </p:spPr>
        <p:txBody>
          <a:bodyPr wrap="square" rtlCol="0" anchor="t">
            <a:spAutoFit/>
          </a:bodyPr>
          <a:p>
            <a:pPr>
              <a:lnSpc>
                <a:spcPct val="150000"/>
              </a:lnSpc>
            </a:pPr>
            <a:r>
              <a:rPr lang="zh-CN" altLang="en-US" sz="1400"/>
              <a:t>出纳凭证包括收支款项涉及的各种</a:t>
            </a:r>
            <a:r>
              <a:rPr lang="zh-CN" altLang="en-US" sz="1400" u="sng">
                <a:solidFill>
                  <a:srgbClr val="7030A0"/>
                </a:solidFill>
              </a:rPr>
              <a:t>原始凭证</a:t>
            </a:r>
            <a:r>
              <a:rPr lang="zh-CN" altLang="en-US" sz="1400"/>
              <a:t>和记</a:t>
            </a:r>
            <a:r>
              <a:rPr lang="zh-CN" altLang="en-US" sz="1400" u="sng">
                <a:solidFill>
                  <a:srgbClr val="7030A0"/>
                </a:solidFill>
              </a:rPr>
              <a:t>账凭证</a:t>
            </a:r>
            <a:r>
              <a:rPr lang="zh-CN" altLang="en-US" sz="1400"/>
              <a:t>。</a:t>
            </a:r>
            <a:endParaRPr lang="zh-CN" altLang="en-US" sz="1400"/>
          </a:p>
          <a:p>
            <a:pPr>
              <a:lnSpc>
                <a:spcPct val="150000"/>
              </a:lnSpc>
            </a:pPr>
            <a:endParaRPr lang="zh-CN" altLang="en-US" sz="1400"/>
          </a:p>
        </p:txBody>
      </p:sp>
      <p:sp>
        <p:nvSpPr>
          <p:cNvPr id="3" name="Rectangle 19"/>
          <p:cNvSpPr/>
          <p:nvPr/>
        </p:nvSpPr>
        <p:spPr>
          <a:xfrm>
            <a:off x="323215" y="199834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一、原始凭证的填制</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文本框 3"/>
          <p:cNvSpPr txBox="1"/>
          <p:nvPr/>
        </p:nvSpPr>
        <p:spPr>
          <a:xfrm>
            <a:off x="2560955" y="1998345"/>
            <a:ext cx="5161280" cy="737235"/>
          </a:xfrm>
          <a:prstGeom prst="rect">
            <a:avLst/>
          </a:prstGeom>
          <a:noFill/>
        </p:spPr>
        <p:txBody>
          <a:bodyPr wrap="square" rtlCol="0" anchor="t">
            <a:spAutoFit/>
          </a:bodyPr>
          <a:p>
            <a:r>
              <a:rPr lang="zh-CN" altLang="en-US" sz="1400"/>
              <a:t>原始凭证也称单据，是指企业或单位在经济业务发生或完成时取得或填制的，</a:t>
            </a:r>
            <a:r>
              <a:rPr lang="zh-CN" altLang="en-US" sz="1400" b="1" u="sng">
                <a:solidFill>
                  <a:srgbClr val="7030A0"/>
                </a:solidFill>
              </a:rPr>
              <a:t>用以载明经济业务的具体内容，明确经济责任</a:t>
            </a:r>
            <a:r>
              <a:rPr lang="zh-CN" altLang="en-US" sz="1400"/>
              <a:t>的一种书面证明。</a:t>
            </a:r>
            <a:endParaRPr lang="zh-CN" altLang="en-US" sz="1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3"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Oval 3"/>
          <p:cNvSpPr/>
          <p:nvPr/>
        </p:nvSpPr>
        <p:spPr>
          <a:xfrm>
            <a:off x="4034790" y="3421380"/>
            <a:ext cx="1026160" cy="988695"/>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 name="Oval 7"/>
          <p:cNvSpPr/>
          <p:nvPr/>
        </p:nvSpPr>
        <p:spPr>
          <a:xfrm>
            <a:off x="5029200" y="2070100"/>
            <a:ext cx="1003935" cy="1003935"/>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 name="Oval 6"/>
          <p:cNvSpPr/>
          <p:nvPr/>
        </p:nvSpPr>
        <p:spPr>
          <a:xfrm>
            <a:off x="4359910" y="1709420"/>
            <a:ext cx="1003935" cy="1003935"/>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 name="Oval 5"/>
          <p:cNvSpPr/>
          <p:nvPr/>
        </p:nvSpPr>
        <p:spPr>
          <a:xfrm>
            <a:off x="3272155" y="1490980"/>
            <a:ext cx="1224280" cy="1172845"/>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9" name="Oval 8"/>
          <p:cNvSpPr/>
          <p:nvPr/>
        </p:nvSpPr>
        <p:spPr>
          <a:xfrm>
            <a:off x="4714240" y="2839720"/>
            <a:ext cx="981710" cy="974090"/>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 name="Oval 4"/>
          <p:cNvSpPr/>
          <p:nvPr/>
        </p:nvSpPr>
        <p:spPr>
          <a:xfrm>
            <a:off x="2950210" y="2238375"/>
            <a:ext cx="1240155" cy="1268730"/>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 name="Oval 3"/>
          <p:cNvSpPr/>
          <p:nvPr/>
        </p:nvSpPr>
        <p:spPr>
          <a:xfrm>
            <a:off x="3108325" y="3421380"/>
            <a:ext cx="926465" cy="89789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TextBox 41"/>
          <p:cNvSpPr txBox="1"/>
          <p:nvPr/>
        </p:nvSpPr>
        <p:spPr>
          <a:xfrm>
            <a:off x="4714240" y="4243070"/>
            <a:ext cx="2125980" cy="428625"/>
          </a:xfrm>
          <a:prstGeom prst="rect">
            <a:avLst/>
          </a:prstGeom>
          <a:noFill/>
        </p:spPr>
        <p:txBody>
          <a:bodyPr wrap="square" lIns="60907" tIns="30455" rIns="60907" bIns="30455" rtlCol="0">
            <a:spAutoFit/>
          </a:bodyPr>
          <a:lstStyle/>
          <a:p>
            <a:pPr algn="l">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经办人员的签名或盖章。它用以明确经办单位及人员的经济责任</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170"/>
          <p:cNvSpPr txBox="1"/>
          <p:nvPr/>
        </p:nvSpPr>
        <p:spPr>
          <a:xfrm>
            <a:off x="4098925" y="3662045"/>
            <a:ext cx="833120" cy="325120"/>
          </a:xfrm>
          <a:prstGeom prst="rect">
            <a:avLst/>
          </a:prstGeom>
          <a:noFill/>
        </p:spPr>
        <p:txBody>
          <a:bodyPr wrap="square" lIns="68561" tIns="34280" rIns="68561" bIns="34280" rtlCol="0">
            <a:spAutoFit/>
          </a:body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经办人</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41"/>
          <p:cNvSpPr txBox="1"/>
          <p:nvPr/>
        </p:nvSpPr>
        <p:spPr>
          <a:xfrm>
            <a:off x="1064826" y="2502942"/>
            <a:ext cx="1885464" cy="798195"/>
          </a:xfrm>
          <a:prstGeom prst="rect">
            <a:avLst/>
          </a:prstGeom>
          <a:noFill/>
        </p:spPr>
        <p:txBody>
          <a:bodyPr wrap="square" lIns="60907" tIns="30455" rIns="60907" bIns="30455" rtlCol="0">
            <a:spAutoFit/>
          </a:bodyPr>
          <a:lstStyle/>
          <a:p>
            <a:pPr algn="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是原始凭证的核心内容，因为会计信息主要是经济业务的数据加工而成，该项内容是会计货币计量假设的体现</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70"/>
          <p:cNvSpPr txBox="1"/>
          <p:nvPr/>
        </p:nvSpPr>
        <p:spPr>
          <a:xfrm>
            <a:off x="3216275" y="3584575"/>
            <a:ext cx="708025" cy="583565"/>
          </a:xfrm>
          <a:prstGeom prst="rect">
            <a:avLst/>
          </a:prstGeom>
          <a:noFill/>
        </p:spPr>
        <p:txBody>
          <a:bodyPr wrap="square" lIns="68561" tIns="34280" rIns="68561" bIns="34280" rtlCol="0">
            <a:spAutoFit/>
          </a:bodyPr>
          <a:lstStyle/>
          <a:p>
            <a:pPr algn="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经济业务内容</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41"/>
          <p:cNvSpPr txBox="1"/>
          <p:nvPr/>
        </p:nvSpPr>
        <p:spPr>
          <a:xfrm>
            <a:off x="1473200" y="1490980"/>
            <a:ext cx="1635760" cy="613410"/>
          </a:xfrm>
          <a:prstGeom prst="rect">
            <a:avLst/>
          </a:prstGeom>
          <a:noFill/>
        </p:spPr>
        <p:txBody>
          <a:bodyPr wrap="square" lIns="60907" tIns="30455" rIns="60907" bIns="30455" rtlCol="0">
            <a:spAutoFit/>
          </a:bodyPr>
          <a:lstStyle/>
          <a:p>
            <a:pPr algn="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表明原始凭证所记录经济业务内容的种类，反映原始凭证的用途</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170"/>
          <p:cNvSpPr txBox="1"/>
          <p:nvPr/>
        </p:nvSpPr>
        <p:spPr>
          <a:xfrm>
            <a:off x="3423920" y="1835785"/>
            <a:ext cx="995680" cy="325120"/>
          </a:xfrm>
          <a:prstGeom prst="rect">
            <a:avLst/>
          </a:prstGeom>
          <a:noFill/>
        </p:spPr>
        <p:txBody>
          <a:bodyPr wrap="square" lIns="68561" tIns="34280" rIns="68561" bIns="34280" rtlCol="0">
            <a:spAutoFit/>
          </a:body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名称</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41"/>
          <p:cNvSpPr txBox="1"/>
          <p:nvPr/>
        </p:nvSpPr>
        <p:spPr>
          <a:xfrm>
            <a:off x="5791835" y="3201035"/>
            <a:ext cx="2697480" cy="243840"/>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接受凭证的单位名称或个人姓名</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TextBox 170"/>
          <p:cNvSpPr txBox="1"/>
          <p:nvPr/>
        </p:nvSpPr>
        <p:spPr>
          <a:xfrm>
            <a:off x="4833620" y="3181985"/>
            <a:ext cx="836930" cy="325120"/>
          </a:xfrm>
          <a:prstGeom prst="rect">
            <a:avLst/>
          </a:prstGeom>
          <a:noFill/>
        </p:spPr>
        <p:txBody>
          <a:bodyPr wrap="square" lIns="68561" tIns="34280" rIns="68561" bIns="3428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接受者</a:t>
            </a:r>
            <a:endPar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41"/>
          <p:cNvSpPr txBox="1"/>
          <p:nvPr/>
        </p:nvSpPr>
        <p:spPr>
          <a:xfrm>
            <a:off x="6033135" y="2119630"/>
            <a:ext cx="2254885" cy="243840"/>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填制凭证单位的名称或填制人姓名</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70"/>
          <p:cNvSpPr txBox="1"/>
          <p:nvPr/>
        </p:nvSpPr>
        <p:spPr>
          <a:xfrm>
            <a:off x="5150485" y="2409190"/>
            <a:ext cx="761365" cy="325120"/>
          </a:xfrm>
          <a:prstGeom prst="rect">
            <a:avLst/>
          </a:prstGeom>
          <a:noFill/>
        </p:spPr>
        <p:txBody>
          <a:bodyPr wrap="square" lIns="68561" tIns="34280" rIns="68561" bIns="34280" rtlCol="0">
            <a:spAutoFit/>
          </a:body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填制者</a:t>
            </a:r>
            <a:endPar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41"/>
          <p:cNvSpPr txBox="1"/>
          <p:nvPr/>
        </p:nvSpPr>
        <p:spPr>
          <a:xfrm>
            <a:off x="4833620" y="1290955"/>
            <a:ext cx="2842895" cy="243840"/>
          </a:xfrm>
          <a:prstGeom prst="rect">
            <a:avLst/>
          </a:prstGeom>
          <a:noFill/>
        </p:spPr>
        <p:txBody>
          <a:bodyPr wrap="square" lIns="60907" tIns="30455" rIns="60907" bIns="30455"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一般是经济活动发生或完成的日期</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170"/>
          <p:cNvSpPr txBox="1"/>
          <p:nvPr/>
        </p:nvSpPr>
        <p:spPr>
          <a:xfrm>
            <a:off x="4572000" y="1919605"/>
            <a:ext cx="699135" cy="583565"/>
          </a:xfrm>
          <a:prstGeom prst="rect">
            <a:avLst/>
          </a:prstGeom>
          <a:noFill/>
        </p:spPr>
        <p:txBody>
          <a:bodyPr wrap="square" lIns="68561" tIns="34280" rIns="68561" bIns="34280" rtlCol="0">
            <a:spAutoFit/>
          </a:bodyPr>
          <a:lstStyle/>
          <a:p>
            <a:pPr>
              <a:lnSpc>
                <a:spcPct val="120000"/>
              </a:lnSpc>
            </a:pPr>
            <a:r>
              <a:rPr lang="zh-CN" altLang="en-US" sz="14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日期和编号</a:t>
            </a:r>
            <a:endParaRPr lang="zh-CN" altLang="en-US" sz="14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菱形 18"/>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20" name="文本框 19"/>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28" name="文本框 27"/>
          <p:cNvSpPr txBox="1"/>
          <p:nvPr/>
        </p:nvSpPr>
        <p:spPr>
          <a:xfrm>
            <a:off x="3011805" y="2593340"/>
            <a:ext cx="1117600" cy="737235"/>
          </a:xfrm>
          <a:prstGeom prst="rect">
            <a:avLst/>
          </a:prstGeom>
          <a:noFill/>
        </p:spPr>
        <p:txBody>
          <a:bodyPr wrap="square" rtlCol="0" anchor="t">
            <a:spAutoFit/>
          </a:bodyPr>
          <a:p>
            <a:r>
              <a:rPr lang="zh-CN" altLang="en-US" sz="1400" b="1">
                <a:latin typeface="微软雅黑" panose="020B0503020204020204" pitchFamily="34" charset="-122"/>
                <a:ea typeface="微软雅黑" panose="020B0503020204020204" pitchFamily="34" charset="-122"/>
              </a:rPr>
              <a:t>经济业务的数量、单价、金额</a:t>
            </a:r>
            <a:endParaRPr lang="zh-CN" altLang="en-US" sz="1400" b="1">
              <a:latin typeface="微软雅黑" panose="020B0503020204020204" pitchFamily="34" charset="-122"/>
              <a:ea typeface="微软雅黑" panose="020B0503020204020204" pitchFamily="34" charset="-122"/>
            </a:endParaRPr>
          </a:p>
        </p:txBody>
      </p:sp>
      <p:sp>
        <p:nvSpPr>
          <p:cNvPr id="32" name="TextBox 41"/>
          <p:cNvSpPr txBox="1"/>
          <p:nvPr/>
        </p:nvSpPr>
        <p:spPr>
          <a:xfrm>
            <a:off x="119380" y="3661410"/>
            <a:ext cx="2989580" cy="613410"/>
          </a:xfrm>
          <a:prstGeom prst="rect">
            <a:avLst/>
          </a:prstGeom>
          <a:noFill/>
        </p:spPr>
        <p:txBody>
          <a:bodyPr wrap="square" lIns="60907" tIns="30455" rIns="60907" bIns="30455" rtlCol="0">
            <a:spAutoFit/>
          </a:bodyPr>
          <a:p>
            <a:pPr algn="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表明经济业务的项目、名称、性质及有关的附注。</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该项内容是对凭证名称的具体说明，应设置专门的摘要栏进行记录</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p:cNvSpPr txBox="1"/>
          <p:nvPr/>
        </p:nvSpPr>
        <p:spPr>
          <a:xfrm>
            <a:off x="560705" y="823595"/>
            <a:ext cx="2418080" cy="337185"/>
          </a:xfrm>
          <a:prstGeom prst="rect">
            <a:avLst/>
          </a:prstGeom>
          <a:noFill/>
        </p:spPr>
        <p:txBody>
          <a:bodyPr wrap="none" rtlCol="0" anchor="t">
            <a:spAutoFit/>
          </a:bodyPr>
          <a:p>
            <a:r>
              <a:rPr lang="zh-CN" altLang="en-US" sz="1600"/>
              <a:t>（一）原始凭证及其内容</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250" advClick="0" advTm="7000">
        <p:dissolve/>
      </p:transition>
    </mc:Choice>
    <mc:Fallback>
      <p:transition spd="slow" advClick="0" advTm="7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500"/>
                                        <p:tgtEl>
                                          <p:spTgt spid="73"/>
                                        </p:tgtEl>
                                      </p:cBhvr>
                                    </p:animEffect>
                                    <p:anim calcmode="lin" valueType="num">
                                      <p:cBhvr>
                                        <p:cTn id="13" dur="500" fill="hold"/>
                                        <p:tgtEl>
                                          <p:spTgt spid="73"/>
                                        </p:tgtEl>
                                        <p:attrNameLst>
                                          <p:attrName>ppt_x</p:attrName>
                                        </p:attrNameLst>
                                      </p:cBhvr>
                                      <p:tavLst>
                                        <p:tav tm="0">
                                          <p:val>
                                            <p:strVal val="#ppt_x"/>
                                          </p:val>
                                        </p:tav>
                                        <p:tav tm="100000">
                                          <p:val>
                                            <p:strVal val="#ppt_x"/>
                                          </p:val>
                                        </p:tav>
                                      </p:tavLst>
                                    </p:anim>
                                    <p:anim calcmode="lin" valueType="num">
                                      <p:cBhvr>
                                        <p:cTn id="14" dur="500" fill="hold"/>
                                        <p:tgtEl>
                                          <p:spTgt spid="73"/>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fade">
                                      <p:cBhvr>
                                        <p:cTn id="18" dur="500"/>
                                        <p:tgtEl>
                                          <p:spTgt spid="76"/>
                                        </p:tgtEl>
                                      </p:cBhvr>
                                    </p:animEffect>
                                    <p:anim calcmode="lin" valueType="num">
                                      <p:cBhvr>
                                        <p:cTn id="19" dur="500" fill="hold"/>
                                        <p:tgtEl>
                                          <p:spTgt spid="76"/>
                                        </p:tgtEl>
                                        <p:attrNameLst>
                                          <p:attrName>ppt_x</p:attrName>
                                        </p:attrNameLst>
                                      </p:cBhvr>
                                      <p:tavLst>
                                        <p:tav tm="0">
                                          <p:val>
                                            <p:strVal val="#ppt_x"/>
                                          </p:val>
                                        </p:tav>
                                        <p:tav tm="100000">
                                          <p:val>
                                            <p:strVal val="#ppt_x"/>
                                          </p:val>
                                        </p:tav>
                                      </p:tavLst>
                                    </p:anim>
                                    <p:anim calcmode="lin" valueType="num">
                                      <p:cBhvr>
                                        <p:cTn id="20" dur="500" fill="hold"/>
                                        <p:tgtEl>
                                          <p:spTgt spid="7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fade">
                                      <p:cBhvr>
                                        <p:cTn id="23" dur="500"/>
                                        <p:tgtEl>
                                          <p:spTgt spid="75"/>
                                        </p:tgtEl>
                                      </p:cBhvr>
                                    </p:animEffect>
                                    <p:anim calcmode="lin" valueType="num">
                                      <p:cBhvr>
                                        <p:cTn id="24" dur="500" fill="hold"/>
                                        <p:tgtEl>
                                          <p:spTgt spid="75"/>
                                        </p:tgtEl>
                                        <p:attrNameLst>
                                          <p:attrName>ppt_x</p:attrName>
                                        </p:attrNameLst>
                                      </p:cBhvr>
                                      <p:tavLst>
                                        <p:tav tm="0">
                                          <p:val>
                                            <p:strVal val="#ppt_x"/>
                                          </p:val>
                                        </p:tav>
                                        <p:tav tm="100000">
                                          <p:val>
                                            <p:strVal val="#ppt_x"/>
                                          </p:val>
                                        </p:tav>
                                      </p:tavLst>
                                    </p:anim>
                                    <p:anim calcmode="lin" valueType="num">
                                      <p:cBhvr>
                                        <p:cTn id="25" dur="500" fill="hold"/>
                                        <p:tgtEl>
                                          <p:spTgt spid="75"/>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anim calcmode="lin" valueType="num">
                                      <p:cBhvr>
                                        <p:cTn id="30" dur="500" fill="hold"/>
                                        <p:tgtEl>
                                          <p:spTgt spid="80"/>
                                        </p:tgtEl>
                                        <p:attrNameLst>
                                          <p:attrName>ppt_x</p:attrName>
                                        </p:attrNameLst>
                                      </p:cBhvr>
                                      <p:tavLst>
                                        <p:tav tm="0">
                                          <p:val>
                                            <p:strVal val="#ppt_x"/>
                                          </p:val>
                                        </p:tav>
                                        <p:tav tm="100000">
                                          <p:val>
                                            <p:strVal val="#ppt_x"/>
                                          </p:val>
                                        </p:tav>
                                      </p:tavLst>
                                    </p:anim>
                                    <p:anim calcmode="lin" valueType="num">
                                      <p:cBhvr>
                                        <p:cTn id="31" dur="500" fill="hold"/>
                                        <p:tgtEl>
                                          <p:spTgt spid="8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fade">
                                      <p:cBhvr>
                                        <p:cTn id="34" dur="500"/>
                                        <p:tgtEl>
                                          <p:spTgt spid="79"/>
                                        </p:tgtEl>
                                      </p:cBhvr>
                                    </p:animEffect>
                                    <p:anim calcmode="lin" valueType="num">
                                      <p:cBhvr>
                                        <p:cTn id="35" dur="500" fill="hold"/>
                                        <p:tgtEl>
                                          <p:spTgt spid="79"/>
                                        </p:tgtEl>
                                        <p:attrNameLst>
                                          <p:attrName>ppt_x</p:attrName>
                                        </p:attrNameLst>
                                      </p:cBhvr>
                                      <p:tavLst>
                                        <p:tav tm="0">
                                          <p:val>
                                            <p:strVal val="#ppt_x"/>
                                          </p:val>
                                        </p:tav>
                                        <p:tav tm="100000">
                                          <p:val>
                                            <p:strVal val="#ppt_x"/>
                                          </p:val>
                                        </p:tav>
                                      </p:tavLst>
                                    </p:anim>
                                    <p:anim calcmode="lin" valueType="num">
                                      <p:cBhvr>
                                        <p:cTn id="36" dur="500" fill="hold"/>
                                        <p:tgtEl>
                                          <p:spTgt spid="79"/>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7" presetClass="entr" presetSubtype="0"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500"/>
                                        <p:tgtEl>
                                          <p:spTgt spid="71"/>
                                        </p:tgtEl>
                                      </p:cBhvr>
                                    </p:animEffect>
                                    <p:anim calcmode="lin" valueType="num">
                                      <p:cBhvr>
                                        <p:cTn id="46" dur="500" fill="hold"/>
                                        <p:tgtEl>
                                          <p:spTgt spid="71"/>
                                        </p:tgtEl>
                                        <p:attrNameLst>
                                          <p:attrName>ppt_x</p:attrName>
                                        </p:attrNameLst>
                                      </p:cBhvr>
                                      <p:tavLst>
                                        <p:tav tm="0">
                                          <p:val>
                                            <p:strVal val="#ppt_x"/>
                                          </p:val>
                                        </p:tav>
                                        <p:tav tm="100000">
                                          <p:val>
                                            <p:strVal val="#ppt_x"/>
                                          </p:val>
                                        </p:tav>
                                      </p:tavLst>
                                    </p:anim>
                                    <p:anim calcmode="lin" valueType="num">
                                      <p:cBhvr>
                                        <p:cTn id="47" dur="500" fill="hold"/>
                                        <p:tgtEl>
                                          <p:spTgt spid="71"/>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47" presetClass="entr" presetSubtype="0" fill="hold" grpId="0"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anim calcmode="lin" valueType="num">
                                      <p:cBhvr>
                                        <p:cTn id="52" dur="500" fill="hold"/>
                                        <p:tgtEl>
                                          <p:spTgt spid="70"/>
                                        </p:tgtEl>
                                        <p:attrNameLst>
                                          <p:attrName>ppt_x</p:attrName>
                                        </p:attrNameLst>
                                      </p:cBhvr>
                                      <p:tavLst>
                                        <p:tav tm="0">
                                          <p:val>
                                            <p:strVal val="#ppt_x"/>
                                          </p:val>
                                        </p:tav>
                                        <p:tav tm="100000">
                                          <p:val>
                                            <p:strVal val="#ppt_x"/>
                                          </p:val>
                                        </p:tav>
                                      </p:tavLst>
                                    </p:anim>
                                    <p:anim calcmode="lin" valueType="num">
                                      <p:cBhvr>
                                        <p:cTn id="53" dur="500" fill="hold"/>
                                        <p:tgtEl>
                                          <p:spTgt spid="7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500"/>
                                        <p:tgtEl>
                                          <p:spTgt spid="69"/>
                                        </p:tgtEl>
                                      </p:cBhvr>
                                    </p:animEffect>
                                    <p:anim calcmode="lin" valueType="num">
                                      <p:cBhvr>
                                        <p:cTn id="57" dur="500" fill="hold"/>
                                        <p:tgtEl>
                                          <p:spTgt spid="69"/>
                                        </p:tgtEl>
                                        <p:attrNameLst>
                                          <p:attrName>ppt_x</p:attrName>
                                        </p:attrNameLst>
                                      </p:cBhvr>
                                      <p:tavLst>
                                        <p:tav tm="0">
                                          <p:val>
                                            <p:strVal val="#ppt_x"/>
                                          </p:val>
                                        </p:tav>
                                        <p:tav tm="100000">
                                          <p:val>
                                            <p:strVal val="#ppt_x"/>
                                          </p:val>
                                        </p:tav>
                                      </p:tavLst>
                                    </p:anim>
                                    <p:anim calcmode="lin" valueType="num">
                                      <p:cBhvr>
                                        <p:cTn id="58" dur="500" fill="hold"/>
                                        <p:tgtEl>
                                          <p:spTgt spid="69"/>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47" presetClass="entr" presetSubtype="0" fill="hold" grpId="0" nodeType="after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fade">
                                      <p:cBhvr>
                                        <p:cTn id="62" dur="500"/>
                                        <p:tgtEl>
                                          <p:spTgt spid="68"/>
                                        </p:tgtEl>
                                      </p:cBhvr>
                                    </p:animEffect>
                                    <p:anim calcmode="lin" valueType="num">
                                      <p:cBhvr>
                                        <p:cTn id="63" dur="500" fill="hold"/>
                                        <p:tgtEl>
                                          <p:spTgt spid="68"/>
                                        </p:tgtEl>
                                        <p:attrNameLst>
                                          <p:attrName>ppt_x</p:attrName>
                                        </p:attrNameLst>
                                      </p:cBhvr>
                                      <p:tavLst>
                                        <p:tav tm="0">
                                          <p:val>
                                            <p:strVal val="#ppt_x"/>
                                          </p:val>
                                        </p:tav>
                                        <p:tav tm="100000">
                                          <p:val>
                                            <p:strVal val="#ppt_x"/>
                                          </p:val>
                                        </p:tav>
                                      </p:tavLst>
                                    </p:anim>
                                    <p:anim calcmode="lin" valueType="num">
                                      <p:cBhvr>
                                        <p:cTn id="64" dur="500" fill="hold"/>
                                        <p:tgtEl>
                                          <p:spTgt spid="6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anim calcmode="lin" valueType="num">
                                      <p:cBhvr>
                                        <p:cTn id="68" dur="500" fill="hold"/>
                                        <p:tgtEl>
                                          <p:spTgt spid="67"/>
                                        </p:tgtEl>
                                        <p:attrNameLst>
                                          <p:attrName>ppt_x</p:attrName>
                                        </p:attrNameLst>
                                      </p:cBhvr>
                                      <p:tavLst>
                                        <p:tav tm="0">
                                          <p:val>
                                            <p:strVal val="#ppt_x"/>
                                          </p:val>
                                        </p:tav>
                                        <p:tav tm="100000">
                                          <p:val>
                                            <p:strVal val="#ppt_x"/>
                                          </p:val>
                                        </p:tav>
                                      </p:tavLst>
                                    </p:anim>
                                    <p:anim calcmode="lin" valueType="num">
                                      <p:cBhvr>
                                        <p:cTn id="69" dur="500" fill="hold"/>
                                        <p:tgtEl>
                                          <p:spTgt spid="6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anim calcmode="lin" valueType="num">
                                      <p:cBhvr>
                                        <p:cTn id="73" dur="500" fill="hold"/>
                                        <p:tgtEl>
                                          <p:spTgt spid="32"/>
                                        </p:tgtEl>
                                        <p:attrNameLst>
                                          <p:attrName>ppt_x</p:attrName>
                                        </p:attrNameLst>
                                      </p:cBhvr>
                                      <p:tavLst>
                                        <p:tav tm="0">
                                          <p:val>
                                            <p:strVal val="#ppt_x"/>
                                          </p:val>
                                        </p:tav>
                                        <p:tav tm="100000">
                                          <p:val>
                                            <p:strVal val="#ppt_x"/>
                                          </p:val>
                                        </p:tav>
                                      </p:tavLst>
                                    </p:anim>
                                    <p:anim calcmode="lin" valueType="num">
                                      <p:cBhvr>
                                        <p:cTn id="74"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9" grpId="0"/>
      <p:bldP spid="80" grpId="0"/>
      <p:bldP spid="3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矩形 27"/>
          <p:cNvSpPr/>
          <p:nvPr/>
        </p:nvSpPr>
        <p:spPr>
          <a:xfrm>
            <a:off x="-3395" y="2273830"/>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2" name="文本框 1"/>
          <p:cNvSpPr txBox="1"/>
          <p:nvPr/>
        </p:nvSpPr>
        <p:spPr>
          <a:xfrm>
            <a:off x="183515" y="907415"/>
            <a:ext cx="2647950" cy="368300"/>
          </a:xfrm>
          <a:prstGeom prst="rect">
            <a:avLst/>
          </a:prstGeom>
          <a:noFill/>
        </p:spPr>
        <p:txBody>
          <a:bodyPr wrap="square" rtlCol="0" anchor="t">
            <a:spAutoFit/>
          </a:bodyPr>
          <a:p>
            <a:r>
              <a:rPr lang="zh-CN" altLang="en-US"/>
              <a:t>（二）原始凭证的种类</a:t>
            </a:r>
            <a:endParaRPr lang="zh-CN" altLang="en-US"/>
          </a:p>
        </p:txBody>
      </p:sp>
      <p:sp>
        <p:nvSpPr>
          <p:cNvPr id="20" name="圆角矩形 1"/>
          <p:cNvSpPr/>
          <p:nvPr/>
        </p:nvSpPr>
        <p:spPr>
          <a:xfrm>
            <a:off x="1767205" y="2289175"/>
            <a:ext cx="1610360" cy="9004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椭圆 20"/>
          <p:cNvSpPr/>
          <p:nvPr/>
        </p:nvSpPr>
        <p:spPr>
          <a:xfrm>
            <a:off x="2159635" y="2737485"/>
            <a:ext cx="826135" cy="826135"/>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3511550" y="1388745"/>
            <a:ext cx="1610360" cy="9004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椭圆 22"/>
          <p:cNvSpPr/>
          <p:nvPr/>
        </p:nvSpPr>
        <p:spPr>
          <a:xfrm>
            <a:off x="3903345" y="983615"/>
            <a:ext cx="826135" cy="826135"/>
          </a:xfrm>
          <a:prstGeom prst="ellipse">
            <a:avLst/>
          </a:prstGeom>
          <a:solidFill>
            <a:schemeClr val="accent2"/>
          </a:solidFill>
          <a:ln w="635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5323205" y="2336165"/>
            <a:ext cx="1610360" cy="900430"/>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椭圆 24"/>
          <p:cNvSpPr/>
          <p:nvPr/>
        </p:nvSpPr>
        <p:spPr>
          <a:xfrm>
            <a:off x="5715635" y="2737485"/>
            <a:ext cx="826135" cy="826135"/>
          </a:xfrm>
          <a:prstGeom prst="ellipse">
            <a:avLst/>
          </a:pr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2280285" y="2860040"/>
            <a:ext cx="583565" cy="58102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来源不同</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3977640" y="1106170"/>
            <a:ext cx="678180" cy="58102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填制方法不同</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5872480" y="2860040"/>
            <a:ext cx="511810" cy="58102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格式不同</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 name="文本框 2"/>
          <p:cNvSpPr txBox="1"/>
          <p:nvPr/>
        </p:nvSpPr>
        <p:spPr>
          <a:xfrm>
            <a:off x="2016760" y="1809750"/>
            <a:ext cx="1111885" cy="460375"/>
          </a:xfrm>
          <a:prstGeom prst="rect">
            <a:avLst/>
          </a:prstGeom>
          <a:noFill/>
        </p:spPr>
        <p:txBody>
          <a:bodyPr wrap="square" rtlCol="0" anchor="t">
            <a:spAutoFit/>
          </a:bodyPr>
          <a:p>
            <a:r>
              <a:rPr lang="zh-CN" altLang="en-US" sz="1200"/>
              <a:t>外来原始凭证</a:t>
            </a:r>
            <a:endParaRPr lang="zh-CN" altLang="en-US" sz="1200"/>
          </a:p>
          <a:p>
            <a:r>
              <a:rPr lang="zh-CN" altLang="en-US" sz="1200"/>
              <a:t>自制原始凭证</a:t>
            </a:r>
            <a:endParaRPr lang="zh-CN" altLang="en-US" sz="1200"/>
          </a:p>
        </p:txBody>
      </p:sp>
      <p:sp>
        <p:nvSpPr>
          <p:cNvPr id="6" name="文本框 5"/>
          <p:cNvSpPr txBox="1"/>
          <p:nvPr/>
        </p:nvSpPr>
        <p:spPr>
          <a:xfrm>
            <a:off x="5640705" y="1809750"/>
            <a:ext cx="975995" cy="460375"/>
          </a:xfrm>
          <a:prstGeom prst="rect">
            <a:avLst/>
          </a:prstGeom>
          <a:noFill/>
        </p:spPr>
        <p:txBody>
          <a:bodyPr wrap="square" rtlCol="0" anchor="t">
            <a:spAutoFit/>
          </a:bodyPr>
          <a:p>
            <a:r>
              <a:rPr lang="zh-CN" altLang="en-US" sz="1200"/>
              <a:t>通用凭证</a:t>
            </a:r>
            <a:endParaRPr lang="zh-CN" altLang="en-US" sz="1200"/>
          </a:p>
          <a:p>
            <a:r>
              <a:rPr lang="zh-CN" altLang="en-US" sz="1200"/>
              <a:t>专用凭证</a:t>
            </a:r>
            <a:endParaRPr lang="zh-CN" altLang="en-US" sz="1200"/>
          </a:p>
        </p:txBody>
      </p:sp>
      <p:sp>
        <p:nvSpPr>
          <p:cNvPr id="8" name="文本框 7"/>
          <p:cNvSpPr txBox="1"/>
          <p:nvPr/>
        </p:nvSpPr>
        <p:spPr>
          <a:xfrm>
            <a:off x="3868420" y="2336165"/>
            <a:ext cx="895985" cy="645160"/>
          </a:xfrm>
          <a:prstGeom prst="rect">
            <a:avLst/>
          </a:prstGeom>
          <a:noFill/>
        </p:spPr>
        <p:txBody>
          <a:bodyPr wrap="square" rtlCol="0" anchor="t">
            <a:spAutoFit/>
          </a:bodyPr>
          <a:p>
            <a:r>
              <a:rPr lang="zh-CN" altLang="en-US" sz="1200"/>
              <a:t>一次凭证</a:t>
            </a:r>
            <a:endParaRPr lang="zh-CN" altLang="en-US" sz="1200"/>
          </a:p>
          <a:p>
            <a:r>
              <a:rPr lang="zh-CN" altLang="en-US" sz="1200"/>
              <a:t>累计凭证</a:t>
            </a:r>
            <a:endParaRPr lang="zh-CN" altLang="en-US" sz="1200"/>
          </a:p>
          <a:p>
            <a:r>
              <a:rPr lang="zh-CN" altLang="en-US" sz="1200"/>
              <a:t>汇总凭证</a:t>
            </a:r>
            <a:endParaRPr lang="zh-CN" altLang="en-US" sz="1200"/>
          </a:p>
        </p:txBody>
      </p:sp>
      <p:sp>
        <p:nvSpPr>
          <p:cNvPr id="9" name="文本框 8"/>
          <p:cNvSpPr txBox="1"/>
          <p:nvPr/>
        </p:nvSpPr>
        <p:spPr>
          <a:xfrm>
            <a:off x="1621155" y="3751580"/>
            <a:ext cx="5601970" cy="1060450"/>
          </a:xfrm>
          <a:prstGeom prst="rect">
            <a:avLst/>
          </a:prstGeom>
          <a:noFill/>
        </p:spPr>
        <p:txBody>
          <a:bodyPr wrap="square" rtlCol="0" anchor="t">
            <a:spAutoFit/>
          </a:bodyPr>
          <a:p>
            <a:pPr>
              <a:lnSpc>
                <a:spcPct val="150000"/>
              </a:lnSpc>
            </a:pPr>
            <a:r>
              <a:rPr lang="zh-CN" altLang="en-US" sz="1400"/>
              <a:t>出纳业务涉及的原始凭证纷繁复杂，包括现金和银行存款结算的各种凭证，如各种发票、缴税凭证、各种银行结算凭证、收款收据、借款单、各种费用报销单、现金支出凭证、工资结算汇总表等</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直接连接符 7"/>
          <p:cNvCxnSpPr/>
          <p:nvPr/>
        </p:nvCxnSpPr>
        <p:spPr>
          <a:xfrm>
            <a:off x="4051935" y="665480"/>
            <a:ext cx="20320" cy="4510405"/>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24" name="菱形 23"/>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25" name="文本框 24"/>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14" name="燕尾形 18"/>
          <p:cNvSpPr/>
          <p:nvPr/>
        </p:nvSpPr>
        <p:spPr>
          <a:xfrm rot="10800000">
            <a:off x="3590290" y="940435"/>
            <a:ext cx="2273300" cy="436880"/>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椭圆 10"/>
          <p:cNvSpPr/>
          <p:nvPr/>
        </p:nvSpPr>
        <p:spPr>
          <a:xfrm>
            <a:off x="3990975" y="2750185"/>
            <a:ext cx="145415" cy="145415"/>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椭圆 9"/>
          <p:cNvSpPr/>
          <p:nvPr/>
        </p:nvSpPr>
        <p:spPr>
          <a:xfrm>
            <a:off x="3989705" y="1618615"/>
            <a:ext cx="145415" cy="145415"/>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3805555" y="984250"/>
            <a:ext cx="1783080" cy="349250"/>
          </a:xfrm>
          <a:prstGeom prst="rect">
            <a:avLst/>
          </a:prstGeom>
          <a:noFill/>
        </p:spPr>
        <p:txBody>
          <a:bodyPr wrap="none" rtlCol="0">
            <a:spAutoFit/>
          </a:bodyPr>
          <a:lstStyle/>
          <a:p>
            <a:pPr algn="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真实可靠，手续完备</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燕尾形 20"/>
          <p:cNvSpPr/>
          <p:nvPr/>
        </p:nvSpPr>
        <p:spPr>
          <a:xfrm>
            <a:off x="2369185" y="2005330"/>
            <a:ext cx="219392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燕尾形 23"/>
          <p:cNvSpPr/>
          <p:nvPr/>
        </p:nvSpPr>
        <p:spPr>
          <a:xfrm rot="10800000">
            <a:off x="3590290" y="3124835"/>
            <a:ext cx="3185795" cy="436880"/>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2574925" y="2049145"/>
            <a:ext cx="1783080" cy="349250"/>
          </a:xfrm>
          <a:prstGeom prst="rect">
            <a:avLst/>
          </a:prstGeom>
          <a:noFill/>
        </p:spPr>
        <p:txBody>
          <a:bodyPr wrap="none" rtlCol="0">
            <a:spAutoFit/>
          </a:bodyPr>
          <a:lstStyle/>
          <a:p>
            <a:pPr algn="l">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内容完整，书写清楚</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3805555" y="3168650"/>
            <a:ext cx="2672080" cy="349250"/>
          </a:xfrm>
          <a:prstGeom prst="rect">
            <a:avLst/>
          </a:prstGeom>
          <a:noFill/>
        </p:spPr>
        <p:txBody>
          <a:bodyPr wrap="none" rtlCol="0">
            <a:spAutoFit/>
          </a:bodyPr>
          <a:lstStyle/>
          <a:p>
            <a:pPr algn="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数字填写准确无误，按规定书写</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椭圆 9"/>
          <p:cNvSpPr/>
          <p:nvPr/>
        </p:nvSpPr>
        <p:spPr>
          <a:xfrm>
            <a:off x="3989705" y="3916045"/>
            <a:ext cx="145415" cy="145415"/>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燕尾形 18"/>
          <p:cNvSpPr/>
          <p:nvPr/>
        </p:nvSpPr>
        <p:spPr>
          <a:xfrm rot="10800000" flipH="1">
            <a:off x="2369185" y="4345940"/>
            <a:ext cx="2171065" cy="420370"/>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32"/>
          <p:cNvSpPr txBox="1"/>
          <p:nvPr/>
        </p:nvSpPr>
        <p:spPr>
          <a:xfrm>
            <a:off x="2574925" y="4381500"/>
            <a:ext cx="1783080" cy="349250"/>
          </a:xfrm>
          <a:prstGeom prst="rect">
            <a:avLst/>
          </a:prstGeom>
          <a:noFill/>
        </p:spPr>
        <p:txBody>
          <a:bodyPr wrap="none" rtlCol="0">
            <a:spAutoFit/>
          </a:bodyPr>
          <a:p>
            <a:pPr algn="r">
              <a:lnSpc>
                <a:spcPct val="120000"/>
              </a:lnSpc>
            </a:pPr>
            <a:r>
              <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连续编号，及时填制</a:t>
            </a:r>
            <a:endParaRPr lang="zh-CN" alt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文本框 25"/>
          <p:cNvSpPr txBox="1"/>
          <p:nvPr/>
        </p:nvSpPr>
        <p:spPr>
          <a:xfrm>
            <a:off x="323215" y="798830"/>
            <a:ext cx="2968625" cy="368300"/>
          </a:xfrm>
          <a:prstGeom prst="rect">
            <a:avLst/>
          </a:prstGeom>
          <a:noFill/>
        </p:spPr>
        <p:txBody>
          <a:bodyPr wrap="square" rtlCol="0" anchor="t">
            <a:spAutoFit/>
          </a:bodyPr>
          <a:p>
            <a:r>
              <a:rPr lang="zh-CN" altLang="en-US"/>
              <a:t>（三）原始凭证的填制要求</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7707">
        <p:push dir="u"/>
      </p:transition>
    </mc:Choice>
    <mc:Fallback>
      <p:transition spd="slow" advClick="0" advTm="7707">
        <p:push dir="u"/>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867660" y="854710"/>
            <a:ext cx="6239510" cy="1076960"/>
          </a:xfrm>
          <a:prstGeom prst="rect">
            <a:avLst/>
          </a:prstGeom>
          <a:noFill/>
        </p:spPr>
        <p:txBody>
          <a:bodyPr wrap="square" lIns="0" tIns="0" rIns="0" bIns="0" rtlCol="0">
            <a:spAutoFit/>
          </a:bodyPr>
          <a:lstStyle/>
          <a:p>
            <a:pPr algn="l">
              <a:lnSpc>
                <a:spcPct val="10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年3 月15 日，利通公司职工许巍到财务部偿还个人欠款1 000元，出纳员林宇收回现金。</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0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基础资料：空白收款收据、财务专用章、现金收讫章、签字笔、小键盘、出纳人名章等。</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0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假设你是林宇，请根据案例背景，为许巍填制一张收款收据。</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4" name="燕尾形 20"/>
          <p:cNvSpPr/>
          <p:nvPr/>
        </p:nvSpPr>
        <p:spPr>
          <a:xfrm>
            <a:off x="2781300" y="2244725"/>
            <a:ext cx="172148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nvSpPr>
        <p:spPr>
          <a:xfrm>
            <a:off x="4502785" y="2244725"/>
            <a:ext cx="4215130" cy="337185"/>
          </a:xfrm>
          <a:prstGeom prst="rect">
            <a:avLst/>
          </a:prstGeom>
          <a:noFill/>
        </p:spPr>
        <p:txBody>
          <a:bodyPr wrap="square" rtlCol="0" anchor="t">
            <a:spAutoFit/>
          </a:bodyPr>
          <a:p>
            <a:r>
              <a:rPr lang="zh-CN" altLang="en-US" sz="1600"/>
              <a:t>根据业务内容选择适用的原始凭证</a:t>
            </a:r>
            <a:endParaRPr lang="zh-CN" altLang="en-US" sz="1600"/>
          </a:p>
        </p:txBody>
      </p:sp>
      <p:sp>
        <p:nvSpPr>
          <p:cNvPr id="8" name="下箭头 7"/>
          <p:cNvSpPr/>
          <p:nvPr/>
        </p:nvSpPr>
        <p:spPr>
          <a:xfrm>
            <a:off x="5980430" y="2581910"/>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093970" y="2941955"/>
            <a:ext cx="2540000" cy="337185"/>
          </a:xfrm>
          <a:prstGeom prst="rect">
            <a:avLst/>
          </a:prstGeom>
          <a:noFill/>
        </p:spPr>
        <p:txBody>
          <a:bodyPr wrap="square" rtlCol="0" anchor="t">
            <a:spAutoFit/>
          </a:bodyPr>
          <a:p>
            <a:r>
              <a:rPr lang="zh-CN" altLang="en-US" sz="1600"/>
              <a:t>认真填制原始凭证</a:t>
            </a:r>
            <a:endParaRPr lang="zh-CN" altLang="en-US" sz="1600"/>
          </a:p>
        </p:txBody>
      </p:sp>
      <p:sp>
        <p:nvSpPr>
          <p:cNvPr id="10" name="下箭头 9"/>
          <p:cNvSpPr/>
          <p:nvPr/>
        </p:nvSpPr>
        <p:spPr>
          <a:xfrm>
            <a:off x="5980430" y="3279140"/>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5201285" y="3731260"/>
            <a:ext cx="2540000" cy="337185"/>
          </a:xfrm>
          <a:prstGeom prst="rect">
            <a:avLst/>
          </a:prstGeom>
          <a:noFill/>
        </p:spPr>
        <p:txBody>
          <a:bodyPr wrap="square" rtlCol="0" anchor="t">
            <a:spAutoFit/>
          </a:bodyPr>
          <a:p>
            <a:r>
              <a:rPr lang="zh-CN" altLang="en-US" sz="1600"/>
              <a:t>要求交款人签字</a:t>
            </a:r>
            <a:endParaRPr lang="zh-CN" altLang="en-US" sz="1600"/>
          </a:p>
        </p:txBody>
      </p:sp>
      <p:sp>
        <p:nvSpPr>
          <p:cNvPr id="13" name="下箭头 12"/>
          <p:cNvSpPr/>
          <p:nvPr/>
        </p:nvSpPr>
        <p:spPr>
          <a:xfrm>
            <a:off x="5980430" y="4068445"/>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378450" y="4493895"/>
            <a:ext cx="1583690" cy="337185"/>
          </a:xfrm>
          <a:prstGeom prst="rect">
            <a:avLst/>
          </a:prstGeom>
          <a:noFill/>
        </p:spPr>
        <p:txBody>
          <a:bodyPr wrap="square" rtlCol="0" anchor="t">
            <a:spAutoFit/>
          </a:bodyPr>
          <a:p>
            <a:r>
              <a:rPr lang="zh-CN" altLang="en-US" sz="1600"/>
              <a:t>加盖出纳印章</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1558" name="Rectangle 26"/>
          <p:cNvSpPr/>
          <p:nvPr/>
        </p:nvSpPr>
        <p:spPr bwMode="auto">
          <a:xfrm>
            <a:off x="883920" y="1404620"/>
            <a:ext cx="6720840" cy="782320"/>
          </a:xfrm>
          <a:prstGeom prst="rect">
            <a:avLst/>
          </a:prstGeom>
          <a:noFill/>
          <a:ln w="9525">
            <a:noFill/>
            <a:miter lim="800000"/>
          </a:ln>
        </p:spPr>
        <p:txBody>
          <a:bodyPr lIns="0" tIns="0" rIns="0" bIns="0"/>
          <a:lstStyle/>
          <a:p>
            <a:pPr defTabSz="930275">
              <a:lnSpc>
                <a:spcPct val="114000"/>
              </a:lnSpc>
              <a:defRPr/>
            </a:pPr>
            <a:r>
              <a:rPr lang="en-US" altLang="zh-CN" sz="1400" dirty="0">
                <a:solidFill>
                  <a:schemeClr val="tx1">
                    <a:lumMod val="65000"/>
                    <a:lumOff val="35000"/>
                  </a:schemeClr>
                </a:solidFill>
                <a:ea typeface="微软雅黑" panose="020B0503020204020204" pitchFamily="34" charset="-122"/>
              </a:rPr>
              <a:t>         </a:t>
            </a:r>
            <a:r>
              <a:rPr lang="zh-CN" altLang="en-US" sz="1400" dirty="0">
                <a:solidFill>
                  <a:schemeClr val="tx1">
                    <a:lumMod val="65000"/>
                    <a:lumOff val="35000"/>
                  </a:schemeClr>
                </a:solidFill>
                <a:ea typeface="微软雅黑" panose="020B0503020204020204" pitchFamily="34" charset="-122"/>
              </a:rPr>
              <a:t>原始凭证是证明经济业务发生或者完成的第一手资料，为了保证会计核算工</a:t>
            </a:r>
            <a:endParaRPr lang="zh-CN" altLang="en-US" sz="1400" dirty="0">
              <a:solidFill>
                <a:schemeClr val="tx1">
                  <a:lumMod val="65000"/>
                  <a:lumOff val="35000"/>
                </a:schemeClr>
              </a:solidFill>
              <a:ea typeface="微软雅黑" panose="020B0503020204020204" pitchFamily="34" charset="-122"/>
            </a:endParaRPr>
          </a:p>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作正确地进行，必须要对原始凭证进行审核。原始凭证审核的要点主要包括：</a:t>
            </a:r>
            <a:endParaRPr lang="zh-CN" altLang="en-US" sz="1200" dirty="0">
              <a:solidFill>
                <a:schemeClr val="tx1">
                  <a:lumMod val="65000"/>
                  <a:lumOff val="35000"/>
                </a:schemeClr>
              </a:solidFill>
              <a:ea typeface="微软雅黑" panose="020B0503020204020204" pitchFamily="34" charset="-122"/>
            </a:endParaRPr>
          </a:p>
          <a:p>
            <a:pPr defTabSz="930275">
              <a:lnSpc>
                <a:spcPct val="114000"/>
              </a:lnSpc>
              <a:defRPr/>
            </a:pPr>
            <a:endParaRPr lang="zh-CN" altLang="en-US" sz="1200" dirty="0">
              <a:solidFill>
                <a:schemeClr val="tx1">
                  <a:lumMod val="65000"/>
                  <a:lumOff val="35000"/>
                </a:schemeClr>
              </a:solidFill>
              <a:ea typeface="微软雅黑" panose="020B0503020204020204" pitchFamily="34" charset="-122"/>
            </a:endParaRPr>
          </a:p>
        </p:txBody>
      </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15" name="文本框 14"/>
          <p:cNvSpPr txBox="1"/>
          <p:nvPr/>
        </p:nvSpPr>
        <p:spPr>
          <a:xfrm>
            <a:off x="621030" y="716915"/>
            <a:ext cx="2251710" cy="368300"/>
          </a:xfrm>
          <a:prstGeom prst="rect">
            <a:avLst/>
          </a:prstGeom>
          <a:noFill/>
        </p:spPr>
        <p:txBody>
          <a:bodyPr wrap="none" rtlCol="0" anchor="t">
            <a:spAutoFit/>
          </a:bodyPr>
          <a:p>
            <a:r>
              <a:rPr lang="zh-CN" altLang="en-US" b="1"/>
              <a:t>二、原始凭证的审核</a:t>
            </a:r>
            <a:endParaRPr lang="zh-CN" altLang="en-US" b="1"/>
          </a:p>
        </p:txBody>
      </p:sp>
      <p:sp>
        <p:nvSpPr>
          <p:cNvPr id="7" name="单圆角矩形 6"/>
          <p:cNvSpPr/>
          <p:nvPr/>
        </p:nvSpPr>
        <p:spPr>
          <a:xfrm>
            <a:off x="2074545" y="2186940"/>
            <a:ext cx="504190" cy="1656080"/>
          </a:xfrm>
          <a:prstGeom prst="round1Rect">
            <a:avLst/>
          </a:prstGeom>
          <a:solidFill>
            <a:schemeClr val="accent4">
              <a:lumMod val="20000"/>
              <a:lumOff val="80000"/>
            </a:schemeClr>
          </a:solidFill>
          <a:ln w="12700" cmpd="sng">
            <a:solidFill>
              <a:schemeClr val="accent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真实性审核</a:t>
            </a:r>
            <a:endParaRPr lang="zh-CN" altLang="en-US">
              <a:solidFill>
                <a:schemeClr val="tx1"/>
              </a:solidFill>
            </a:endParaRPr>
          </a:p>
        </p:txBody>
      </p:sp>
      <p:sp>
        <p:nvSpPr>
          <p:cNvPr id="8" name="单圆角矩形 7"/>
          <p:cNvSpPr/>
          <p:nvPr/>
        </p:nvSpPr>
        <p:spPr>
          <a:xfrm>
            <a:off x="3855720" y="2506980"/>
            <a:ext cx="504190" cy="1656080"/>
          </a:xfrm>
          <a:prstGeom prst="round1Rect">
            <a:avLst/>
          </a:prstGeom>
          <a:solidFill>
            <a:schemeClr val="accent4">
              <a:lumMod val="20000"/>
              <a:lumOff val="80000"/>
            </a:schemeClr>
          </a:solidFill>
          <a:ln w="12700" cmpd="sng">
            <a:solidFill>
              <a:schemeClr val="accent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完整性审核</a:t>
            </a:r>
            <a:endParaRPr lang="zh-CN" altLang="en-US">
              <a:solidFill>
                <a:schemeClr val="tx1"/>
              </a:solidFill>
            </a:endParaRPr>
          </a:p>
        </p:txBody>
      </p:sp>
      <p:sp>
        <p:nvSpPr>
          <p:cNvPr id="9" name="单圆角矩形 8"/>
          <p:cNvSpPr/>
          <p:nvPr/>
        </p:nvSpPr>
        <p:spPr>
          <a:xfrm>
            <a:off x="5744845" y="2752725"/>
            <a:ext cx="504190" cy="1656080"/>
          </a:xfrm>
          <a:prstGeom prst="round1Rect">
            <a:avLst/>
          </a:prstGeom>
          <a:solidFill>
            <a:schemeClr val="accent4">
              <a:lumMod val="20000"/>
              <a:lumOff val="80000"/>
            </a:schemeClr>
          </a:solidFill>
          <a:ln w="12700" cmpd="sng">
            <a:solidFill>
              <a:schemeClr val="accent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合法性审核</a:t>
            </a: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5" name="Freeform 14"/>
          <p:cNvSpPr/>
          <p:nvPr/>
        </p:nvSpPr>
        <p:spPr bwMode="auto">
          <a:xfrm rot="-8100000">
            <a:off x="2708611" y="1805886"/>
            <a:ext cx="964902" cy="1514271"/>
          </a:xfrm>
          <a:custGeom>
            <a:avLst/>
            <a:gdLst>
              <a:gd name="T0" fmla="*/ 1645886669 w 486"/>
              <a:gd name="T1" fmla="*/ 0 h 799"/>
              <a:gd name="T2" fmla="*/ 1891016491 w 486"/>
              <a:gd name="T3" fmla="*/ 4780389 h 799"/>
              <a:gd name="T4" fmla="*/ 2147483647 w 486"/>
              <a:gd name="T5" fmla="*/ 33465247 h 799"/>
              <a:gd name="T6" fmla="*/ 2147483647 w 486"/>
              <a:gd name="T7" fmla="*/ 90832451 h 799"/>
              <a:gd name="T8" fmla="*/ 2147483647 w 486"/>
              <a:gd name="T9" fmla="*/ 143421763 h 799"/>
              <a:gd name="T10" fmla="*/ 2141151335 w 486"/>
              <a:gd name="T11" fmla="*/ 90832451 h 799"/>
              <a:gd name="T12" fmla="*/ 1881011731 w 486"/>
              <a:gd name="T13" fmla="*/ 62150107 h 799"/>
              <a:gd name="T14" fmla="*/ 1645886669 w 486"/>
              <a:gd name="T15" fmla="*/ 57367194 h 799"/>
              <a:gd name="T16" fmla="*/ 1390749444 w 486"/>
              <a:gd name="T17" fmla="*/ 71710881 h 799"/>
              <a:gd name="T18" fmla="*/ 1155621409 w 486"/>
              <a:gd name="T19" fmla="*/ 105176138 h 799"/>
              <a:gd name="T20" fmla="*/ 955513005 w 486"/>
              <a:gd name="T21" fmla="*/ 172104127 h 799"/>
              <a:gd name="T22" fmla="*/ 765412003 w 486"/>
              <a:gd name="T23" fmla="*/ 253375764 h 799"/>
              <a:gd name="T24" fmla="*/ 610327494 w 486"/>
              <a:gd name="T25" fmla="*/ 353771554 h 799"/>
              <a:gd name="T26" fmla="*/ 470252933 w 486"/>
              <a:gd name="T27" fmla="*/ 482849590 h 799"/>
              <a:gd name="T28" fmla="*/ 360192650 w 486"/>
              <a:gd name="T29" fmla="*/ 616708013 h 799"/>
              <a:gd name="T30" fmla="*/ 260139687 w 486"/>
              <a:gd name="T31" fmla="*/ 774471057 h 799"/>
              <a:gd name="T32" fmla="*/ 190101085 w 486"/>
              <a:gd name="T33" fmla="*/ 946577630 h 799"/>
              <a:gd name="T34" fmla="*/ 135072223 w 486"/>
              <a:gd name="T35" fmla="*/ 1123462066 h 799"/>
              <a:gd name="T36" fmla="*/ 90048162 w 486"/>
              <a:gd name="T37" fmla="*/ 1314690189 h 799"/>
              <a:gd name="T38" fmla="*/ 70038623 w 486"/>
              <a:gd name="T39" fmla="*/ 1515479402 h 799"/>
              <a:gd name="T40" fmla="*/ 60031221 w 486"/>
              <a:gd name="T41" fmla="*/ 1725829075 h 799"/>
              <a:gd name="T42" fmla="*/ 85045762 w 486"/>
              <a:gd name="T43" fmla="*/ 2074820083 h 799"/>
              <a:gd name="T44" fmla="*/ 135072223 w 486"/>
              <a:gd name="T45" fmla="*/ 2147483647 h 799"/>
              <a:gd name="T46" fmla="*/ 225120386 w 486"/>
              <a:gd name="T47" fmla="*/ 2147483647 h 799"/>
              <a:gd name="T48" fmla="*/ 335180668 w 486"/>
              <a:gd name="T49" fmla="*/ 2147483647 h 799"/>
              <a:gd name="T50" fmla="*/ 475255313 w 486"/>
              <a:gd name="T51" fmla="*/ 2147483647 h 799"/>
              <a:gd name="T52" fmla="*/ 635342036 w 486"/>
              <a:gd name="T53" fmla="*/ 2147483647 h 799"/>
              <a:gd name="T54" fmla="*/ 635342036 w 486"/>
              <a:gd name="T55" fmla="*/ 2147483647 h 799"/>
              <a:gd name="T56" fmla="*/ 575308193 w 486"/>
              <a:gd name="T57" fmla="*/ 2147483647 h 799"/>
              <a:gd name="T58" fmla="*/ 420226492 w 486"/>
              <a:gd name="T59" fmla="*/ 2147483647 h 799"/>
              <a:gd name="T60" fmla="*/ 275146826 w 486"/>
              <a:gd name="T61" fmla="*/ 2147483647 h 799"/>
              <a:gd name="T62" fmla="*/ 165089144 w 486"/>
              <a:gd name="T63" fmla="*/ 2147483647 h 799"/>
              <a:gd name="T64" fmla="*/ 75041002 w 486"/>
              <a:gd name="T65" fmla="*/ 2147483647 h 799"/>
              <a:gd name="T66" fmla="*/ 25014552 w 486"/>
              <a:gd name="T67" fmla="*/ 2084380858 h 799"/>
              <a:gd name="T68" fmla="*/ 0 w 486"/>
              <a:gd name="T69" fmla="*/ 1725829075 h 799"/>
              <a:gd name="T70" fmla="*/ 10004762 w 486"/>
              <a:gd name="T71" fmla="*/ 1491574940 h 799"/>
              <a:gd name="T72" fmla="*/ 40021691 w 486"/>
              <a:gd name="T73" fmla="*/ 1271664177 h 799"/>
              <a:gd name="T74" fmla="*/ 85045762 w 486"/>
              <a:gd name="T75" fmla="*/ 1061311979 h 799"/>
              <a:gd name="T76" fmla="*/ 160086765 w 486"/>
              <a:gd name="T77" fmla="*/ 860523081 h 799"/>
              <a:gd name="T78" fmla="*/ 245132547 w 486"/>
              <a:gd name="T79" fmla="*/ 683638646 h 799"/>
              <a:gd name="T80" fmla="*/ 365197672 w 486"/>
              <a:gd name="T81" fmla="*/ 511534440 h 799"/>
              <a:gd name="T82" fmla="*/ 485260072 w 486"/>
              <a:gd name="T83" fmla="*/ 382456404 h 799"/>
              <a:gd name="T84" fmla="*/ 625337276 w 486"/>
              <a:gd name="T85" fmla="*/ 267719451 h 799"/>
              <a:gd name="T86" fmla="*/ 790426544 w 486"/>
              <a:gd name="T87" fmla="*/ 176884514 h 799"/>
              <a:gd name="T88" fmla="*/ 970522787 w 486"/>
              <a:gd name="T89" fmla="*/ 100393226 h 799"/>
              <a:gd name="T90" fmla="*/ 1175633571 w 486"/>
              <a:gd name="T91" fmla="*/ 43026032 h 799"/>
              <a:gd name="T92" fmla="*/ 1400754204 w 486"/>
              <a:gd name="T93" fmla="*/ 4780389 h 799"/>
              <a:gd name="T94" fmla="*/ 1645886669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6" name="Freeform 6"/>
          <p:cNvSpPr/>
          <p:nvPr/>
        </p:nvSpPr>
        <p:spPr bwMode="auto">
          <a:xfrm>
            <a:off x="-12081" y="1566379"/>
            <a:ext cx="9279273" cy="2583653"/>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70667" name="Freeform 13"/>
          <p:cNvSpPr/>
          <p:nvPr/>
        </p:nvSpPr>
        <p:spPr bwMode="auto">
          <a:xfrm>
            <a:off x="5468817" y="2736005"/>
            <a:ext cx="1344431" cy="361838"/>
          </a:xfrm>
          <a:custGeom>
            <a:avLst/>
            <a:gdLst>
              <a:gd name="T0" fmla="*/ 1200321966 w 962"/>
              <a:gd name="T1" fmla="*/ 0 h 183"/>
              <a:gd name="T2" fmla="*/ 1382583721 w 962"/>
              <a:gd name="T3" fmla="*/ 15025672 h 183"/>
              <a:gd name="T4" fmla="*/ 1564845476 w 962"/>
              <a:gd name="T5" fmla="*/ 60105334 h 183"/>
              <a:gd name="T6" fmla="*/ 1749709959 w 962"/>
              <a:gd name="T7" fmla="*/ 140247537 h 183"/>
              <a:gd name="T8" fmla="*/ 1939783623 w 962"/>
              <a:gd name="T9" fmla="*/ 260460852 h 183"/>
              <a:gd name="T10" fmla="*/ 2129855891 w 962"/>
              <a:gd name="T11" fmla="*/ 415736743 h 183"/>
              <a:gd name="T12" fmla="*/ 2147483647 w 962"/>
              <a:gd name="T13" fmla="*/ 621100754 h 183"/>
              <a:gd name="T14" fmla="*/ 2147483647 w 962"/>
              <a:gd name="T15" fmla="*/ 866536022 h 183"/>
              <a:gd name="T16" fmla="*/ 2147483647 w 962"/>
              <a:gd name="T17" fmla="*/ 916624224 h 183"/>
              <a:gd name="T18" fmla="*/ 2147483647 w 962"/>
              <a:gd name="T19" fmla="*/ 671188957 h 183"/>
              <a:gd name="T20" fmla="*/ 2114233934 w 962"/>
              <a:gd name="T21" fmla="*/ 475842057 h 183"/>
              <a:gd name="T22" fmla="*/ 1926764394 w 962"/>
              <a:gd name="T23" fmla="*/ 320568811 h 183"/>
              <a:gd name="T24" fmla="*/ 1741899912 w 962"/>
              <a:gd name="T25" fmla="*/ 200355538 h 183"/>
              <a:gd name="T26" fmla="*/ 1559638157 w 962"/>
              <a:gd name="T27" fmla="*/ 120213315 h 183"/>
              <a:gd name="T28" fmla="*/ 1377376402 w 962"/>
              <a:gd name="T29" fmla="*/ 75133647 h 183"/>
              <a:gd name="T30" fmla="*/ 1200321966 w 962"/>
              <a:gd name="T31" fmla="*/ 60105334 h 183"/>
              <a:gd name="T32" fmla="*/ 1007645573 w 962"/>
              <a:gd name="T33" fmla="*/ 75133647 h 183"/>
              <a:gd name="T34" fmla="*/ 817573539 w 962"/>
              <a:gd name="T35" fmla="*/ 125221870 h 183"/>
              <a:gd name="T36" fmla="*/ 640519103 w 962"/>
              <a:gd name="T37" fmla="*/ 210372649 h 183"/>
              <a:gd name="T38" fmla="*/ 468671869 w 962"/>
              <a:gd name="T39" fmla="*/ 320568811 h 183"/>
              <a:gd name="T40" fmla="*/ 307241254 w 962"/>
              <a:gd name="T41" fmla="*/ 455807834 h 183"/>
              <a:gd name="T42" fmla="*/ 156223355 w 962"/>
              <a:gd name="T43" fmla="*/ 606075087 h 183"/>
              <a:gd name="T44" fmla="*/ 20829283 w 962"/>
              <a:gd name="T45" fmla="*/ 776376728 h 183"/>
              <a:gd name="T46" fmla="*/ 20829283 w 962"/>
              <a:gd name="T47" fmla="*/ 776376728 h 183"/>
              <a:gd name="T48" fmla="*/ 0 w 962"/>
              <a:gd name="T49" fmla="*/ 721277324 h 183"/>
              <a:gd name="T50" fmla="*/ 140601398 w 962"/>
              <a:gd name="T51" fmla="*/ 550975683 h 183"/>
              <a:gd name="T52" fmla="*/ 291619297 w 962"/>
              <a:gd name="T53" fmla="*/ 395702521 h 183"/>
              <a:gd name="T54" fmla="*/ 458257231 w 962"/>
              <a:gd name="T55" fmla="*/ 260460852 h 183"/>
              <a:gd name="T56" fmla="*/ 632707193 w 962"/>
              <a:gd name="T57" fmla="*/ 150267294 h 183"/>
              <a:gd name="T58" fmla="*/ 812366220 w 962"/>
              <a:gd name="T59" fmla="*/ 70125092 h 183"/>
              <a:gd name="T60" fmla="*/ 1002438254 w 962"/>
              <a:gd name="T61" fmla="*/ 15025672 h 183"/>
              <a:gd name="T62" fmla="*/ 1200321966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58" name="Rectangle 26"/>
          <p:cNvSpPr/>
          <p:nvPr/>
        </p:nvSpPr>
        <p:spPr bwMode="auto">
          <a:xfrm>
            <a:off x="561340" y="2404110"/>
            <a:ext cx="1499870" cy="782320"/>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内容记载是否清晰，有无掩盖事情真相的现象</a:t>
            </a:r>
            <a:endParaRPr lang="zh-CN" altLang="en-US" sz="1400" dirty="0">
              <a:solidFill>
                <a:schemeClr val="tx1">
                  <a:lumMod val="65000"/>
                  <a:lumOff val="35000"/>
                </a:schemeClr>
              </a:solidFill>
              <a:ea typeface="微软雅黑" panose="020B0503020204020204" pitchFamily="34" charset="-122"/>
            </a:endParaRPr>
          </a:p>
        </p:txBody>
      </p:sp>
      <p:sp>
        <p:nvSpPr>
          <p:cNvPr id="70669" name="Freeform 13"/>
          <p:cNvSpPr/>
          <p:nvPr/>
        </p:nvSpPr>
        <p:spPr bwMode="auto">
          <a:xfrm rot="5910658">
            <a:off x="6043509" y="1586981"/>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lstStyle/>
          <a:p>
            <a:pPr>
              <a:defRPr/>
            </a:pPr>
            <a:endParaRPr lang="zh-CN" altLang="en-US" sz="1800"/>
          </a:p>
        </p:txBody>
      </p:sp>
      <p:sp>
        <p:nvSpPr>
          <p:cNvPr id="151562" name="Rectangle 26"/>
          <p:cNvSpPr/>
          <p:nvPr/>
        </p:nvSpPr>
        <p:spPr bwMode="auto">
          <a:xfrm>
            <a:off x="2631440" y="1521460"/>
            <a:ext cx="2341880" cy="18478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凭证抬头是不是本单位</a:t>
            </a:r>
            <a:endParaRPr lang="zh-CN" altLang="en-US" sz="1400" dirty="0">
              <a:solidFill>
                <a:schemeClr val="tx1">
                  <a:lumMod val="65000"/>
                  <a:lumOff val="35000"/>
                </a:schemeClr>
              </a:solidFill>
              <a:ea typeface="微软雅黑" panose="020B0503020204020204" pitchFamily="34" charset="-122"/>
            </a:endParaRPr>
          </a:p>
        </p:txBody>
      </p:sp>
      <p:sp>
        <p:nvSpPr>
          <p:cNvPr id="151565" name="Rectangle 26"/>
          <p:cNvSpPr/>
          <p:nvPr/>
        </p:nvSpPr>
        <p:spPr bwMode="auto">
          <a:xfrm>
            <a:off x="7084695" y="2759075"/>
            <a:ext cx="1878965" cy="62674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有无涂改，有无添加内容和金额</a:t>
            </a:r>
            <a:endParaRPr lang="zh-CN" altLang="en-US" sz="1200" dirty="0">
              <a:solidFill>
                <a:schemeClr val="tx1">
                  <a:lumMod val="65000"/>
                  <a:lumOff val="35000"/>
                </a:schemeClr>
              </a:solidFill>
              <a:ea typeface="微软雅黑" panose="020B0503020204020204" pitchFamily="34" charset="-122"/>
            </a:endParaRPr>
          </a:p>
          <a:p>
            <a:pPr defTabSz="930275">
              <a:lnSpc>
                <a:spcPct val="114000"/>
              </a:lnSpc>
              <a:defRPr/>
            </a:pPr>
            <a:endParaRPr lang="en-US" sz="1100" b="1" dirty="0">
              <a:solidFill>
                <a:srgbClr val="4D4D4D"/>
              </a:solidFill>
              <a:latin typeface="微软雅黑" panose="020B0503020204020204" pitchFamily="34" charset="-122"/>
              <a:ea typeface="微软雅黑" panose="020B0503020204020204" pitchFamily="34" charset="-122"/>
              <a:cs typeface="Lato Light"/>
              <a:sym typeface="Lato Light"/>
            </a:endParaRPr>
          </a:p>
        </p:txBody>
      </p:sp>
      <p:sp>
        <p:nvSpPr>
          <p:cNvPr id="151568" name="Rectangle 26"/>
          <p:cNvSpPr/>
          <p:nvPr/>
        </p:nvSpPr>
        <p:spPr bwMode="auto">
          <a:xfrm>
            <a:off x="1432560" y="4654550"/>
            <a:ext cx="2177415" cy="298450"/>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数量、单价与金额是否相符</a:t>
            </a:r>
            <a:endParaRPr lang="zh-CN" altLang="en-US" sz="1400" dirty="0">
              <a:solidFill>
                <a:schemeClr val="tx1">
                  <a:lumMod val="65000"/>
                  <a:lumOff val="35000"/>
                </a:schemeClr>
              </a:solidFill>
              <a:ea typeface="微软雅黑" panose="020B0503020204020204" pitchFamily="34" charset="-122"/>
            </a:endParaRPr>
          </a:p>
        </p:txBody>
      </p:sp>
      <p:sp>
        <p:nvSpPr>
          <p:cNvPr id="151571" name="Rectangle 26"/>
          <p:cNvSpPr/>
          <p:nvPr/>
        </p:nvSpPr>
        <p:spPr bwMode="auto">
          <a:xfrm>
            <a:off x="6812915" y="763905"/>
            <a:ext cx="2034540" cy="619125"/>
          </a:xfrm>
          <a:prstGeom prst="rect">
            <a:avLst/>
          </a:prstGeom>
          <a:noFill/>
          <a:ln w="9525">
            <a:noFill/>
            <a:miter lim="800000"/>
          </a:ln>
        </p:spPr>
        <p:txBody>
          <a:bodyPr lIns="0" tIns="0" rIns="0" bIns="0"/>
          <a:lstStyle/>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有无移花接木的凭证</a:t>
            </a:r>
            <a:endParaRPr lang="zh-CN" altLang="en-US" sz="1400" dirty="0">
              <a:solidFill>
                <a:schemeClr val="tx1">
                  <a:lumMod val="65000"/>
                  <a:lumOff val="35000"/>
                </a:schemeClr>
              </a:solidFill>
              <a:ea typeface="微软雅黑" panose="020B0503020204020204" pitchFamily="34" charset="-122"/>
            </a:endParaRPr>
          </a:p>
        </p:txBody>
      </p:sp>
      <p:sp>
        <p:nvSpPr>
          <p:cNvPr id="70697" name="Freeform 11"/>
          <p:cNvSpPr/>
          <p:nvPr/>
        </p:nvSpPr>
        <p:spPr bwMode="auto">
          <a:xfrm>
            <a:off x="6616425" y="2820119"/>
            <a:ext cx="468249" cy="490386"/>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5" name="Freeform 7"/>
          <p:cNvSpPr/>
          <p:nvPr/>
        </p:nvSpPr>
        <p:spPr bwMode="auto">
          <a:xfrm>
            <a:off x="1094258" y="1852042"/>
            <a:ext cx="463488" cy="490386"/>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3" name="Freeform 8"/>
          <p:cNvSpPr/>
          <p:nvPr/>
        </p:nvSpPr>
        <p:spPr bwMode="auto">
          <a:xfrm>
            <a:off x="3654550" y="1839345"/>
            <a:ext cx="465075" cy="487212"/>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91" name="Freeform 10"/>
          <p:cNvSpPr/>
          <p:nvPr/>
        </p:nvSpPr>
        <p:spPr bwMode="auto">
          <a:xfrm>
            <a:off x="6392618" y="974425"/>
            <a:ext cx="468248" cy="487213"/>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70689" name="Freeform 9"/>
          <p:cNvSpPr/>
          <p:nvPr/>
        </p:nvSpPr>
        <p:spPr bwMode="auto">
          <a:xfrm>
            <a:off x="4797395" y="3186716"/>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lstStyle/>
          <a:p>
            <a:pPr>
              <a:defRPr/>
            </a:pPr>
            <a:endParaRPr lang="zh-CN" altLang="en-US" sz="1800">
              <a:ln>
                <a:solidFill>
                  <a:srgbClr val="0070C0"/>
                </a:solidFill>
              </a:ln>
            </a:endParaRPr>
          </a:p>
        </p:txBody>
      </p:sp>
      <p:sp>
        <p:nvSpPr>
          <p:cNvPr id="68633" name="TextBox 45"/>
          <p:cNvSpPr txBox="1">
            <a:spLocks noChangeArrowheads="1"/>
          </p:cNvSpPr>
          <p:nvPr/>
        </p:nvSpPr>
        <p:spPr bwMode="auto">
          <a:xfrm>
            <a:off x="1183146" y="1937741"/>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1</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2" name="TextBox 45"/>
          <p:cNvSpPr txBox="1">
            <a:spLocks noChangeArrowheads="1"/>
          </p:cNvSpPr>
          <p:nvPr/>
        </p:nvSpPr>
        <p:spPr bwMode="auto">
          <a:xfrm>
            <a:off x="3762485" y="1950437"/>
            <a:ext cx="257141" cy="299944"/>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2</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3" name="TextBox 45"/>
          <p:cNvSpPr txBox="1">
            <a:spLocks noChangeArrowheads="1"/>
          </p:cNvSpPr>
          <p:nvPr/>
        </p:nvSpPr>
        <p:spPr bwMode="auto">
          <a:xfrm>
            <a:off x="4899583" y="3302570"/>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4</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4" name="TextBox 45"/>
          <p:cNvSpPr txBox="1">
            <a:spLocks noChangeArrowheads="1"/>
          </p:cNvSpPr>
          <p:nvPr/>
        </p:nvSpPr>
        <p:spPr bwMode="auto">
          <a:xfrm>
            <a:off x="6736073" y="2923272"/>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5</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5" name="TextBox 45"/>
          <p:cNvSpPr txBox="1">
            <a:spLocks noChangeArrowheads="1"/>
          </p:cNvSpPr>
          <p:nvPr/>
        </p:nvSpPr>
        <p:spPr bwMode="auto">
          <a:xfrm>
            <a:off x="6520202" y="1085515"/>
            <a:ext cx="253365" cy="297815"/>
          </a:xfrm>
          <a:prstGeom prst="rect">
            <a:avLst/>
          </a:prstGeom>
          <a:noFill/>
          <a:ln w="9525">
            <a:noFill/>
            <a:miter lim="800000"/>
          </a:ln>
        </p:spPr>
        <p:txBody>
          <a:bodyPr wrap="none" lIns="68568" tIns="34284" rIns="68568" bIns="34284">
            <a:spAutoFit/>
          </a:bodyPr>
          <a:lstStyle/>
          <a:p>
            <a:pPr algn="r" defTabSz="685800"/>
            <a:r>
              <a:rPr lang="en-US" altLang="zh-CN" sz="1500" b="1">
                <a:solidFill>
                  <a:schemeClr val="bg1"/>
                </a:solidFill>
                <a:latin typeface="微软雅黑" panose="020B0503020204020204" pitchFamily="34" charset="-122"/>
                <a:ea typeface="微软雅黑" panose="020B0503020204020204" pitchFamily="34" charset="-122"/>
              </a:rPr>
              <a:t>6</a:t>
            </a:r>
            <a:endParaRPr lang="en-US" altLang="zh-CN" sz="1100">
              <a:solidFill>
                <a:schemeClr val="bg1"/>
              </a:solidFill>
              <a:latin typeface="微软雅黑" panose="020B0503020204020204" pitchFamily="34" charset="-122"/>
              <a:ea typeface="微软雅黑" panose="020B0503020204020204" pitchFamily="34" charset="-122"/>
            </a:endParaRPr>
          </a:p>
        </p:txBody>
      </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15" name="文本框 14"/>
          <p:cNvSpPr txBox="1"/>
          <p:nvPr/>
        </p:nvSpPr>
        <p:spPr>
          <a:xfrm>
            <a:off x="621030" y="716915"/>
            <a:ext cx="1499235" cy="368300"/>
          </a:xfrm>
          <a:prstGeom prst="rect">
            <a:avLst/>
          </a:prstGeom>
          <a:noFill/>
        </p:spPr>
        <p:txBody>
          <a:bodyPr wrap="none" rtlCol="0" anchor="t">
            <a:spAutoFit/>
          </a:bodyPr>
          <a:p>
            <a:r>
              <a:rPr lang="en-US" altLang="zh-CN"/>
              <a:t>1.</a:t>
            </a:r>
            <a:r>
              <a:rPr lang="zh-CN" altLang="en-US"/>
              <a:t>真实性审核</a:t>
            </a:r>
            <a:endParaRPr lang="zh-CN" altLang="en-US"/>
          </a:p>
        </p:txBody>
      </p:sp>
      <p:sp>
        <p:nvSpPr>
          <p:cNvPr id="18" name="Freeform 13"/>
          <p:cNvSpPr/>
          <p:nvPr/>
        </p:nvSpPr>
        <p:spPr bwMode="auto">
          <a:xfrm rot="3810658">
            <a:off x="3189819" y="4340976"/>
            <a:ext cx="1077580" cy="347615"/>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solidFill>
              <a:schemeClr val="accent2"/>
            </a:solidFill>
            <a:prstDash val="solid"/>
            <a:round/>
          </a:ln>
          <a:effectLst>
            <a:outerShdw algn="tl" rotWithShape="0">
              <a:schemeClr val="bg1"/>
            </a:outerShdw>
          </a:effectLst>
        </p:spPr>
        <p:txBody>
          <a:bodyPr/>
          <a:p>
            <a:pPr>
              <a:defRPr/>
            </a:pPr>
            <a:endParaRPr lang="zh-CN" altLang="en-US" sz="1800"/>
          </a:p>
        </p:txBody>
      </p:sp>
      <p:sp>
        <p:nvSpPr>
          <p:cNvPr id="19" name="Freeform 9"/>
          <p:cNvSpPr/>
          <p:nvPr/>
        </p:nvSpPr>
        <p:spPr bwMode="auto">
          <a:xfrm>
            <a:off x="3657570" y="4654836"/>
            <a:ext cx="466662" cy="490387"/>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0" name="文本框 19"/>
          <p:cNvSpPr txBox="1"/>
          <p:nvPr/>
        </p:nvSpPr>
        <p:spPr>
          <a:xfrm>
            <a:off x="3729355" y="4715510"/>
            <a:ext cx="323850" cy="368300"/>
          </a:xfrm>
          <a:prstGeom prst="rect">
            <a:avLst/>
          </a:prstGeom>
          <a:noFill/>
        </p:spPr>
        <p:txBody>
          <a:bodyPr wrap="none" rtlCol="0" anchor="t">
            <a:spAutoFit/>
          </a:bodyPr>
          <a:p>
            <a:pPr algn="r" defTabSz="685800"/>
            <a:r>
              <a:rPr lang="en-US" b="1">
                <a:solidFill>
                  <a:schemeClr val="bg1"/>
                </a:solidFill>
                <a:latin typeface="微软雅黑" panose="020B0503020204020204" pitchFamily="34" charset="-122"/>
                <a:ea typeface="微软雅黑" panose="020B0503020204020204" pitchFamily="34" charset="-122"/>
                <a:sym typeface="+mn-ea"/>
              </a:rPr>
              <a:t>3</a:t>
            </a:r>
            <a:endParaRPr lang="en-US"/>
          </a:p>
        </p:txBody>
      </p:sp>
      <p:sp>
        <p:nvSpPr>
          <p:cNvPr id="21" name="Rectangle 26"/>
          <p:cNvSpPr/>
          <p:nvPr/>
        </p:nvSpPr>
        <p:spPr bwMode="auto">
          <a:xfrm>
            <a:off x="4441825" y="3954780"/>
            <a:ext cx="2174875" cy="626745"/>
          </a:xfrm>
          <a:prstGeom prst="rect">
            <a:avLst/>
          </a:prstGeom>
          <a:noFill/>
          <a:ln w="9525">
            <a:noFill/>
            <a:miter lim="800000"/>
          </a:ln>
        </p:spPr>
        <p:txBody>
          <a:bodyPr lIns="0" tIns="0" rIns="0" bIns="0"/>
          <a:p>
            <a:pPr defTabSz="930275">
              <a:lnSpc>
                <a:spcPct val="114000"/>
              </a:lnSpc>
              <a:defRPr/>
            </a:pPr>
            <a:r>
              <a:rPr lang="zh-CN" altLang="en-US" sz="1400" dirty="0">
                <a:solidFill>
                  <a:schemeClr val="tx1">
                    <a:lumMod val="65000"/>
                    <a:lumOff val="35000"/>
                  </a:schemeClr>
                </a:solidFill>
                <a:ea typeface="微软雅黑" panose="020B0503020204020204" pitchFamily="34" charset="-122"/>
              </a:rPr>
              <a:t>认真核对笔迹，有无模仿领导笔迹签字冒领现象</a:t>
            </a:r>
            <a:endParaRPr lang="zh-CN" altLang="en-US" sz="1400" dirty="0">
              <a:solidFill>
                <a:schemeClr val="tx1">
                  <a:lumMod val="65000"/>
                  <a:lumOff val="35000"/>
                </a:scheme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666"/>
                                        </p:tgtEl>
                                        <p:attrNameLst>
                                          <p:attrName>style.visibility</p:attrName>
                                        </p:attrNameLst>
                                      </p:cBhvr>
                                      <p:to>
                                        <p:strVal val="visible"/>
                                      </p:to>
                                    </p:set>
                                    <p:animEffect transition="in" filter="wipe(left)">
                                      <p:cBhvr>
                                        <p:cTn id="7" dur="500"/>
                                        <p:tgtEl>
                                          <p:spTgt spid="7066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0695"/>
                                        </p:tgtEl>
                                        <p:attrNameLst>
                                          <p:attrName>style.visibility</p:attrName>
                                        </p:attrNameLst>
                                      </p:cBhvr>
                                      <p:to>
                                        <p:strVal val="visible"/>
                                      </p:to>
                                    </p:set>
                                    <p:animEffect transition="in" filter="barn(inVertical)">
                                      <p:cBhvr>
                                        <p:cTn id="11" dur="500"/>
                                        <p:tgtEl>
                                          <p:spTgt spid="7069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8633"/>
                                        </p:tgtEl>
                                        <p:attrNameLst>
                                          <p:attrName>style.visibility</p:attrName>
                                        </p:attrNameLst>
                                      </p:cBhvr>
                                      <p:to>
                                        <p:strVal val="visible"/>
                                      </p:to>
                                    </p:set>
                                    <p:animEffect transition="in" filter="wipe(down)">
                                      <p:cBhvr>
                                        <p:cTn id="15" dur="500"/>
                                        <p:tgtEl>
                                          <p:spTgt spid="6863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0665"/>
                                        </p:tgtEl>
                                        <p:attrNameLst>
                                          <p:attrName>style.visibility</p:attrName>
                                        </p:attrNameLst>
                                      </p:cBhvr>
                                      <p:to>
                                        <p:strVal val="visible"/>
                                      </p:to>
                                    </p:set>
                                    <p:animEffect transition="in" filter="wipe(left)">
                                      <p:cBhvr>
                                        <p:cTn id="19" dur="500"/>
                                        <p:tgtEl>
                                          <p:spTgt spid="70665"/>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70693"/>
                                        </p:tgtEl>
                                        <p:attrNameLst>
                                          <p:attrName>style.visibility</p:attrName>
                                        </p:attrNameLst>
                                      </p:cBhvr>
                                      <p:to>
                                        <p:strVal val="visible"/>
                                      </p:to>
                                    </p:set>
                                    <p:animEffect transition="in" filter="barn(inVertical)">
                                      <p:cBhvr>
                                        <p:cTn id="23" dur="500"/>
                                        <p:tgtEl>
                                          <p:spTgt spid="7069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70689"/>
                                        </p:tgtEl>
                                        <p:attrNameLst>
                                          <p:attrName>style.visibility</p:attrName>
                                        </p:attrNameLst>
                                      </p:cBhvr>
                                      <p:to>
                                        <p:strVal val="visible"/>
                                      </p:to>
                                    </p:set>
                                    <p:animEffect transition="in" filter="barn(inVertical)">
                                      <p:cBhvr>
                                        <p:cTn id="31" dur="500"/>
                                        <p:tgtEl>
                                          <p:spTgt spid="70689"/>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70667"/>
                                        </p:tgtEl>
                                        <p:attrNameLst>
                                          <p:attrName>style.visibility</p:attrName>
                                        </p:attrNameLst>
                                      </p:cBhvr>
                                      <p:to>
                                        <p:strVal val="visible"/>
                                      </p:to>
                                    </p:set>
                                    <p:animEffect transition="in" filter="wipe(left)">
                                      <p:cBhvr>
                                        <p:cTn id="39" dur="500"/>
                                        <p:tgtEl>
                                          <p:spTgt spid="70667"/>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70691"/>
                                        </p:tgtEl>
                                        <p:attrNameLst>
                                          <p:attrName>style.visibility</p:attrName>
                                        </p:attrNameLst>
                                      </p:cBhvr>
                                      <p:to>
                                        <p:strVal val="visible"/>
                                      </p:to>
                                    </p:set>
                                    <p:animEffect transition="in" filter="barn(inVertical)">
                                      <p:cBhvr>
                                        <p:cTn id="43" dur="500"/>
                                        <p:tgtEl>
                                          <p:spTgt spid="70691"/>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00"/>
                                        <p:tgtEl>
                                          <p:spTgt spid="4"/>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70669"/>
                                        </p:tgtEl>
                                        <p:attrNameLst>
                                          <p:attrName>style.visibility</p:attrName>
                                        </p:attrNameLst>
                                      </p:cBhvr>
                                      <p:to>
                                        <p:strVal val="visible"/>
                                      </p:to>
                                    </p:set>
                                    <p:animEffect transition="in" filter="wipe(down)">
                                      <p:cBhvr>
                                        <p:cTn id="51" dur="500"/>
                                        <p:tgtEl>
                                          <p:spTgt spid="70669"/>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70697"/>
                                        </p:tgtEl>
                                        <p:attrNameLst>
                                          <p:attrName>style.visibility</p:attrName>
                                        </p:attrNameLst>
                                      </p:cBhvr>
                                      <p:to>
                                        <p:strVal val="visible"/>
                                      </p:to>
                                    </p:set>
                                    <p:animEffect transition="in" filter="barn(inVertical)">
                                      <p:cBhvr>
                                        <p:cTn id="55" dur="500"/>
                                        <p:tgtEl>
                                          <p:spTgt spid="70697"/>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par>
                          <p:cTn id="64" fill="hold">
                            <p:stCondLst>
                              <p:cond delay="7500"/>
                            </p:stCondLst>
                            <p:childTnLst>
                              <p:par>
                                <p:cTn id="65" presetID="16" presetClass="entr" presetSubtype="21"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33" grpId="0"/>
      <p:bldP spid="2" grpId="0"/>
      <p:bldP spid="3" grpId="0"/>
      <p:bldP spid="4"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1558" name="Rectangle 26"/>
          <p:cNvSpPr/>
          <p:nvPr/>
        </p:nvSpPr>
        <p:spPr bwMode="auto">
          <a:xfrm>
            <a:off x="883920" y="1207135"/>
            <a:ext cx="7633970" cy="1423035"/>
          </a:xfrm>
          <a:prstGeom prst="rect">
            <a:avLst/>
          </a:prstGeom>
          <a:noFill/>
          <a:ln w="9525">
            <a:noFill/>
            <a:miter lim="800000"/>
          </a:ln>
        </p:spPr>
        <p:txBody>
          <a:bodyPr lIns="0" tIns="0" rIns="0" bIns="0"/>
          <a:lstStyle/>
          <a:p>
            <a:pPr defTabSz="930275">
              <a:lnSpc>
                <a:spcPct val="150000"/>
              </a:lnSpc>
              <a:defRPr/>
            </a:pPr>
            <a:r>
              <a:rPr lang="en-US" sz="1400" dirty="0">
                <a:solidFill>
                  <a:schemeClr val="tx1">
                    <a:lumMod val="65000"/>
                    <a:lumOff val="35000"/>
                  </a:schemeClr>
                </a:solidFill>
                <a:ea typeface="微软雅黑" panose="020B0503020204020204" pitchFamily="34" charset="-122"/>
              </a:rPr>
              <a:t>         </a:t>
            </a:r>
            <a:r>
              <a:rPr sz="1400" dirty="0">
                <a:solidFill>
                  <a:schemeClr val="tx1">
                    <a:lumMod val="65000"/>
                    <a:lumOff val="35000"/>
                  </a:schemeClr>
                </a:solidFill>
                <a:ea typeface="微软雅黑" panose="020B0503020204020204" pitchFamily="34" charset="-122"/>
              </a:rPr>
              <a:t>完整性审核主要是审核原始凭证各个项目是否填写齐全，数字是否正确，名称、商品规格、计量单位、数量、单价、金额和填制日期的填写是否清晰，计算是否正确。对要求统一使用的发票，应检查是否存在伪造、挪用或用作废的发票代替等现象，凭证中应有的印章、签名是否齐全，审批手续是否健全等。特别应注意的是：</a:t>
            </a:r>
            <a:endParaRPr sz="1400" dirty="0">
              <a:solidFill>
                <a:schemeClr val="tx1">
                  <a:lumMod val="65000"/>
                  <a:lumOff val="35000"/>
                </a:schemeClr>
              </a:solidFill>
              <a:ea typeface="微软雅黑" panose="020B0503020204020204" pitchFamily="34" charset="-122"/>
            </a:endParaRPr>
          </a:p>
          <a:p>
            <a:pPr defTabSz="930275">
              <a:lnSpc>
                <a:spcPct val="114000"/>
              </a:lnSpc>
              <a:defRPr/>
            </a:pPr>
            <a:endParaRPr lang="zh-CN" altLang="en-US" sz="1200" dirty="0">
              <a:solidFill>
                <a:schemeClr val="tx1">
                  <a:lumMod val="65000"/>
                  <a:lumOff val="35000"/>
                </a:schemeClr>
              </a:solidFill>
              <a:ea typeface="微软雅黑" panose="020B0503020204020204" pitchFamily="34" charset="-122"/>
            </a:endParaRPr>
          </a:p>
        </p:txBody>
      </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15" name="文本框 14"/>
          <p:cNvSpPr txBox="1"/>
          <p:nvPr/>
        </p:nvSpPr>
        <p:spPr>
          <a:xfrm>
            <a:off x="621030" y="716915"/>
            <a:ext cx="1508760" cy="368300"/>
          </a:xfrm>
          <a:prstGeom prst="rect">
            <a:avLst/>
          </a:prstGeom>
          <a:noFill/>
        </p:spPr>
        <p:txBody>
          <a:bodyPr wrap="none" rtlCol="0" anchor="t">
            <a:spAutoFit/>
          </a:bodyPr>
          <a:p>
            <a:r>
              <a:rPr lang="en-US" altLang="zh-CN" b="1"/>
              <a:t>2.</a:t>
            </a:r>
            <a:r>
              <a:rPr lang="zh-CN" altLang="en-US" b="1"/>
              <a:t>完整性审核</a:t>
            </a:r>
            <a:endParaRPr lang="zh-CN" altLang="en-US" b="1"/>
          </a:p>
        </p:txBody>
      </p:sp>
      <p:sp>
        <p:nvSpPr>
          <p:cNvPr id="2" name="文本框 1"/>
          <p:cNvSpPr txBox="1"/>
          <p:nvPr/>
        </p:nvSpPr>
        <p:spPr>
          <a:xfrm>
            <a:off x="884555" y="2630170"/>
            <a:ext cx="7740650" cy="1706880"/>
          </a:xfrm>
          <a:prstGeom prst="rect">
            <a:avLst/>
          </a:prstGeom>
          <a:noFill/>
        </p:spPr>
        <p:txBody>
          <a:bodyPr wrap="square" rtlCol="0" anchor="t">
            <a:spAutoFit/>
          </a:bodyPr>
          <a:p>
            <a:pPr>
              <a:lnSpc>
                <a:spcPct val="150000"/>
              </a:lnSpc>
            </a:pPr>
            <a:r>
              <a:rPr lang="zh-CN" altLang="en-US" sz="1400"/>
              <a:t>（1）外来的发票、收据</a:t>
            </a:r>
            <a:r>
              <a:rPr lang="zh-CN" altLang="en-US" sz="1400" u="sng">
                <a:solidFill>
                  <a:srgbClr val="7030A0"/>
                </a:solidFill>
              </a:rPr>
              <a:t>是否用复写纸套写，是否是报销联</a:t>
            </a:r>
            <a:r>
              <a:rPr lang="zh-CN" altLang="en-US" sz="1400"/>
              <a:t>。</a:t>
            </a:r>
            <a:endParaRPr lang="zh-CN" altLang="en-US" sz="1400"/>
          </a:p>
          <a:p>
            <a:pPr>
              <a:lnSpc>
                <a:spcPct val="150000"/>
              </a:lnSpc>
            </a:pPr>
            <a:r>
              <a:rPr lang="zh-CN" altLang="en-US" sz="1400"/>
              <a:t>（2）购买商品、实物的各种原始凭证，</a:t>
            </a:r>
            <a:r>
              <a:rPr lang="zh-CN" altLang="en-US" sz="1400" u="sng">
                <a:solidFill>
                  <a:srgbClr val="7030A0"/>
                </a:solidFill>
              </a:rPr>
              <a:t>必须附有保管人的验收单</a:t>
            </a:r>
            <a:r>
              <a:rPr lang="zh-CN" altLang="en-US" sz="1400"/>
              <a:t>，或其他领用者的签名才能受理。</a:t>
            </a:r>
            <a:endParaRPr lang="zh-CN" altLang="en-US" sz="1400"/>
          </a:p>
          <a:p>
            <a:pPr>
              <a:lnSpc>
                <a:spcPct val="150000"/>
              </a:lnSpc>
            </a:pPr>
            <a:r>
              <a:rPr lang="zh-CN" altLang="en-US" sz="1400"/>
              <a:t>（3）对外支付款项的凭证应附有收款人的收款手续，方能转账注销。</a:t>
            </a:r>
            <a:endParaRPr lang="zh-CN" altLang="en-US" sz="1400"/>
          </a:p>
          <a:p>
            <a:pPr>
              <a:lnSpc>
                <a:spcPct val="150000"/>
              </a:lnSpc>
            </a:pPr>
            <a:r>
              <a:rPr lang="zh-CN" altLang="en-US" sz="1400"/>
              <a:t>（4）自制的原始凭证附有原始单据的，要审核金额是否相符，无原始单据的是否有部门负责人批准签章。</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796925" y="83502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一、小写金额的书写</a:t>
            </a:r>
            <a:endParaRPr lang="zh-CN" altLang="en-US" sz="1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743392" y="142738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出纳书写规范</a:t>
            </a:r>
            <a:endParaRPr lang="zh-CN" altLang="en-US" sz="2000" b="1">
              <a:solidFill>
                <a:schemeClr val="accent4"/>
              </a:solidFill>
              <a:effectLst/>
            </a:endParaRPr>
          </a:p>
        </p:txBody>
      </p:sp>
      <p:sp>
        <p:nvSpPr>
          <p:cNvPr id="5" name="文本框 4"/>
          <p:cNvSpPr txBox="1"/>
          <p:nvPr/>
        </p:nvSpPr>
        <p:spPr>
          <a:xfrm>
            <a:off x="510540" y="2221865"/>
            <a:ext cx="3156585" cy="1060450"/>
          </a:xfrm>
          <a:prstGeom prst="rect">
            <a:avLst/>
          </a:prstGeom>
          <a:noFill/>
        </p:spPr>
        <p:txBody>
          <a:bodyPr wrap="square" rtlCol="0" anchor="t">
            <a:spAutoFit/>
          </a:bodyPr>
          <a:p>
            <a:pPr>
              <a:lnSpc>
                <a:spcPct val="150000"/>
              </a:lnSpc>
            </a:pPr>
            <a:r>
              <a:rPr lang="zh-CN" altLang="en-US" sz="1400"/>
              <a:t>在会计记账书写中又称“小写数字”，包括：0、1、2、3、4、5、6、7、8、9 十个基本数字。</a:t>
            </a:r>
            <a:endParaRPr lang="zh-CN" altLang="en-US" sz="1400"/>
          </a:p>
        </p:txBody>
      </p:sp>
      <p:pic>
        <p:nvPicPr>
          <p:cNvPr id="2" name="图片 1" descr="(CXT)JY}OZ$T]F%0TJ6_3T6"/>
          <p:cNvPicPr>
            <a:picLocks noChangeAspect="1"/>
          </p:cNvPicPr>
          <p:nvPr/>
        </p:nvPicPr>
        <p:blipFill>
          <a:blip r:embed="rId1"/>
          <a:stretch>
            <a:fillRect/>
          </a:stretch>
        </p:blipFill>
        <p:spPr>
          <a:xfrm>
            <a:off x="3805555" y="1246505"/>
            <a:ext cx="4276725" cy="1076325"/>
          </a:xfrm>
          <a:prstGeom prst="rect">
            <a:avLst/>
          </a:prstGeom>
        </p:spPr>
      </p:pic>
      <p:sp>
        <p:nvSpPr>
          <p:cNvPr id="3" name="文本框 2"/>
          <p:cNvSpPr txBox="1"/>
          <p:nvPr/>
        </p:nvSpPr>
        <p:spPr>
          <a:xfrm>
            <a:off x="1130300" y="1427480"/>
            <a:ext cx="2053590" cy="583565"/>
          </a:xfrm>
          <a:prstGeom prst="rect">
            <a:avLst/>
          </a:prstGeom>
          <a:noFill/>
        </p:spPr>
        <p:txBody>
          <a:bodyPr wrap="square" rtlCol="0">
            <a:spAutoFit/>
          </a:bodyPr>
          <a:p>
            <a:r>
              <a:rPr lang="zh-CN" altLang="en-US" sz="1600"/>
              <a:t>（一）小写数字的书写规范</a:t>
            </a:r>
            <a:endParaRPr lang="zh-CN" altLang="en-US" sz="1600"/>
          </a:p>
        </p:txBody>
      </p:sp>
      <p:pic>
        <p:nvPicPr>
          <p:cNvPr id="4" name="图片 3"/>
          <p:cNvPicPr>
            <a:picLocks noChangeAspect="1"/>
          </p:cNvPicPr>
          <p:nvPr/>
        </p:nvPicPr>
        <p:blipFill>
          <a:blip r:embed="rId2"/>
          <a:stretch>
            <a:fillRect/>
          </a:stretch>
        </p:blipFill>
        <p:spPr>
          <a:xfrm>
            <a:off x="3940810" y="2593975"/>
            <a:ext cx="4084320" cy="172148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82" name="Line 46"/>
          <p:cNvSpPr>
            <a:spLocks noChangeShapeType="1"/>
          </p:cNvSpPr>
          <p:nvPr/>
        </p:nvSpPr>
        <p:spPr bwMode="auto">
          <a:xfrm flipV="1">
            <a:off x="3006936" y="1545749"/>
            <a:ext cx="1350781" cy="129817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3006936" y="2843923"/>
            <a:ext cx="1350781" cy="1458463"/>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224415" y="1894890"/>
            <a:ext cx="1836489" cy="1891716"/>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910133" y="2272598"/>
            <a:ext cx="755548" cy="1136299"/>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23" name="圆角矩形 19"/>
          <p:cNvSpPr>
            <a:spLocks noChangeArrowheads="1"/>
          </p:cNvSpPr>
          <p:nvPr/>
        </p:nvSpPr>
        <p:spPr bwMode="auto">
          <a:xfrm>
            <a:off x="4464066" y="1112496"/>
            <a:ext cx="3850755" cy="972837"/>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4931337" y="1311516"/>
            <a:ext cx="2915844" cy="626110"/>
          </a:xfrm>
          <a:prstGeom prst="rect">
            <a:avLst/>
          </a:prstGeom>
          <a:noFill/>
          <a:ln w="9525">
            <a:noFill/>
            <a:miter lim="800000"/>
          </a:ln>
        </p:spPr>
        <p:txBody>
          <a:bodyPr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审核凭证的内容是否符合国家的方针、政策、法令、制度和计划</a:t>
            </a:r>
            <a:endParaRPr lang="zh-CN" altLang="en-US" sz="1400">
              <a:solidFill>
                <a:schemeClr val="bg1"/>
              </a:solidFill>
              <a:ea typeface="微软雅黑" panose="020B0503020204020204" pitchFamily="34" charset="-122"/>
            </a:endParaRPr>
          </a:p>
        </p:txBody>
      </p:sp>
      <p:sp>
        <p:nvSpPr>
          <p:cNvPr id="13325" name="圆角矩形 19"/>
          <p:cNvSpPr>
            <a:spLocks noChangeArrowheads="1"/>
          </p:cNvSpPr>
          <p:nvPr/>
        </p:nvSpPr>
        <p:spPr bwMode="auto">
          <a:xfrm>
            <a:off x="4473591" y="3623820"/>
            <a:ext cx="3850755" cy="974424"/>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6" name="TextBox 6"/>
          <p:cNvSpPr txBox="1">
            <a:spLocks noChangeArrowheads="1"/>
          </p:cNvSpPr>
          <p:nvPr/>
        </p:nvSpPr>
        <p:spPr bwMode="auto">
          <a:xfrm>
            <a:off x="4930775" y="2639060"/>
            <a:ext cx="3096895" cy="34671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参与货币资金计划定额管理的权利</a:t>
            </a:r>
            <a:endParaRPr lang="zh-CN" altLang="en-US" sz="1400">
              <a:solidFill>
                <a:schemeClr val="bg1"/>
              </a:solidFill>
              <a:ea typeface="微软雅黑" panose="020B0503020204020204" pitchFamily="34" charset="-122"/>
            </a:endParaRPr>
          </a:p>
        </p:txBody>
      </p:sp>
      <p:sp>
        <p:nvSpPr>
          <p:cNvPr id="13328" name="TextBox 6"/>
          <p:cNvSpPr txBox="1">
            <a:spLocks noChangeArrowheads="1"/>
          </p:cNvSpPr>
          <p:nvPr/>
        </p:nvSpPr>
        <p:spPr bwMode="auto">
          <a:xfrm>
            <a:off x="5111677" y="4007201"/>
            <a:ext cx="2915844" cy="346710"/>
          </a:xfrm>
          <a:prstGeom prst="rect">
            <a:avLst/>
          </a:prstGeom>
          <a:noFill/>
          <a:ln w="9525">
            <a:noFill/>
            <a:miter lim="800000"/>
          </a:ln>
        </p:spPr>
        <p:txBody>
          <a:bodyPr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审核凭证本身是否具有合法性</a:t>
            </a:r>
            <a:endParaRPr lang="zh-CN" altLang="en-US" sz="1400">
              <a:solidFill>
                <a:schemeClr val="bg1"/>
              </a:solidFill>
              <a:ea typeface="微软雅黑" panose="020B0503020204020204" pitchFamily="34" charset="-122"/>
            </a:endParaRPr>
          </a:p>
        </p:txBody>
      </p:sp>
      <p:sp>
        <p:nvSpPr>
          <p:cNvPr id="11286" name="AutoShape 50"/>
          <p:cNvSpPr>
            <a:spLocks noChangeArrowheads="1"/>
          </p:cNvSpPr>
          <p:nvPr/>
        </p:nvSpPr>
        <p:spPr bwMode="auto">
          <a:xfrm>
            <a:off x="4645016" y="3382603"/>
            <a:ext cx="3507901" cy="380882"/>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defTabSz="685800">
              <a:defRPr/>
            </a:pPr>
            <a:endParaRPr lang="zh-CN" altLang="en-US" sz="1400"/>
          </a:p>
        </p:txBody>
      </p:sp>
      <p:sp>
        <p:nvSpPr>
          <p:cNvPr id="11288" name="AutoShape 52"/>
          <p:cNvSpPr>
            <a:spLocks noChangeArrowheads="1"/>
          </p:cNvSpPr>
          <p:nvPr/>
        </p:nvSpPr>
        <p:spPr bwMode="auto">
          <a:xfrm>
            <a:off x="4645016" y="844291"/>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defTabSz="685800"/>
            <a:endParaRPr lang="zh-CN" altLang="en-US" sz="1400">
              <a:latin typeface="Calibri" panose="020F0502020204030204" pitchFamily="34" charset="0"/>
            </a:endParaRPr>
          </a:p>
        </p:txBody>
      </p:sp>
      <p:sp>
        <p:nvSpPr>
          <p:cNvPr id="13338" name="TextBox 6"/>
          <p:cNvSpPr txBox="1">
            <a:spLocks noChangeArrowheads="1"/>
          </p:cNvSpPr>
          <p:nvPr/>
        </p:nvSpPr>
        <p:spPr bwMode="auto">
          <a:xfrm>
            <a:off x="1734185" y="2378710"/>
            <a:ext cx="1203960" cy="786130"/>
          </a:xfrm>
          <a:prstGeom prst="rect">
            <a:avLst/>
          </a:prstGeom>
          <a:noFill/>
          <a:ln w="9525">
            <a:noFill/>
            <a:miter lim="800000"/>
          </a:ln>
        </p:spPr>
        <p:txBody>
          <a:bodyPr wrap="square" lIns="68568" tIns="34284" rIns="68568" bIns="34284">
            <a:spAutoFit/>
          </a:bodyPr>
          <a:lstStyle/>
          <a:p>
            <a:pPr defTabSz="685800">
              <a:lnSpc>
                <a:spcPct val="130000"/>
              </a:lnSpc>
            </a:pPr>
            <a:r>
              <a:rPr lang="en-US" altLang="zh-CN" b="1">
                <a:solidFill>
                  <a:schemeClr val="bg1"/>
                </a:solidFill>
                <a:latin typeface="Calibri" panose="020F0502020204030204" pitchFamily="34" charset="0"/>
                <a:ea typeface="微软雅黑" panose="020B0503020204020204" pitchFamily="34" charset="-122"/>
              </a:rPr>
              <a:t>3.</a:t>
            </a:r>
            <a:r>
              <a:rPr lang="zh-CN" altLang="en-US" b="1">
                <a:solidFill>
                  <a:schemeClr val="bg1"/>
                </a:solidFill>
                <a:latin typeface="Calibri" panose="020F0502020204030204" pitchFamily="34" charset="0"/>
                <a:ea typeface="微软雅黑" panose="020B0503020204020204" pitchFamily="34" charset="-122"/>
              </a:rPr>
              <a:t>合法性审核</a:t>
            </a:r>
            <a:endParaRPr lang="zh-CN" altLang="en-US" b="1">
              <a:solidFill>
                <a:schemeClr val="bg1"/>
              </a:solidFill>
              <a:latin typeface="Calibri" panose="020F0502020204030204" pitchFamily="34" charset="0"/>
              <a:ea typeface="微软雅黑" panose="020B0503020204020204" pitchFamily="34" charset="-122"/>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additive="base">
                                        <p:cTn id="11" dur="500" fill="hold"/>
                                        <p:tgtEl>
                                          <p:spTgt spid="13315"/>
                                        </p:tgtEl>
                                        <p:attrNameLst>
                                          <p:attrName>ppt_x</p:attrName>
                                        </p:attrNameLst>
                                      </p:cBhvr>
                                      <p:tavLst>
                                        <p:tav tm="0">
                                          <p:val>
                                            <p:strVal val="0-#ppt_w/2"/>
                                          </p:val>
                                        </p:tav>
                                        <p:tav tm="100000">
                                          <p:val>
                                            <p:strVal val="#ppt_x"/>
                                          </p:val>
                                        </p:tav>
                                      </p:tavLst>
                                    </p:anim>
                                    <p:anim calcmode="lin" valueType="num">
                                      <p:cBhvr additive="base">
                                        <p:cTn id="12" dur="500" fill="hold"/>
                                        <p:tgtEl>
                                          <p:spTgt spid="133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38"/>
                                        </p:tgtEl>
                                        <p:attrNameLst>
                                          <p:attrName>style.visibility</p:attrName>
                                        </p:attrNameLst>
                                      </p:cBhvr>
                                      <p:to>
                                        <p:strVal val="visible"/>
                                      </p:to>
                                    </p:set>
                                    <p:anim calcmode="lin" valueType="num">
                                      <p:cBhvr additive="base">
                                        <p:cTn id="15" dur="500" fill="hold"/>
                                        <p:tgtEl>
                                          <p:spTgt spid="13338"/>
                                        </p:tgtEl>
                                        <p:attrNameLst>
                                          <p:attrName>ppt_x</p:attrName>
                                        </p:attrNameLst>
                                      </p:cBhvr>
                                      <p:tavLst>
                                        <p:tav tm="0">
                                          <p:val>
                                            <p:strVal val="0-#ppt_w/2"/>
                                          </p:val>
                                        </p:tav>
                                        <p:tav tm="100000">
                                          <p:val>
                                            <p:strVal val="#ppt_x"/>
                                          </p:val>
                                        </p:tav>
                                      </p:tavLst>
                                    </p:anim>
                                    <p:anim calcmode="lin" valueType="num">
                                      <p:cBhvr additive="base">
                                        <p:cTn id="16" dur="500" fill="hold"/>
                                        <p:tgtEl>
                                          <p:spTgt spid="133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282"/>
                                        </p:tgtEl>
                                        <p:attrNameLst>
                                          <p:attrName>style.visibility</p:attrName>
                                        </p:attrNameLst>
                                      </p:cBhvr>
                                      <p:to>
                                        <p:strVal val="visible"/>
                                      </p:to>
                                    </p:set>
                                    <p:animEffect transition="in" filter="wipe(left)">
                                      <p:cBhvr>
                                        <p:cTn id="20" dur="500"/>
                                        <p:tgtEl>
                                          <p:spTgt spid="112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283"/>
                                        </p:tgtEl>
                                        <p:attrNameLst>
                                          <p:attrName>style.visibility</p:attrName>
                                        </p:attrNameLst>
                                      </p:cBhvr>
                                      <p:to>
                                        <p:strVal val="visible"/>
                                      </p:to>
                                    </p:set>
                                    <p:animEffect transition="in" filter="wipe(left)">
                                      <p:cBhvr>
                                        <p:cTn id="23" dur="500"/>
                                        <p:tgtEl>
                                          <p:spTgt spid="11283"/>
                                        </p:tgtEl>
                                      </p:cBhvr>
                                    </p:animEffect>
                                  </p:child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13323"/>
                                        </p:tgtEl>
                                        <p:attrNameLst>
                                          <p:attrName>style.visibility</p:attrName>
                                        </p:attrNameLst>
                                      </p:cBhvr>
                                      <p:to>
                                        <p:strVal val="visible"/>
                                      </p:to>
                                    </p:set>
                                    <p:anim calcmode="lin" valueType="num">
                                      <p:cBhvr additive="base">
                                        <p:cTn id="27" dur="500" fill="hold"/>
                                        <p:tgtEl>
                                          <p:spTgt spid="13323"/>
                                        </p:tgtEl>
                                        <p:attrNameLst>
                                          <p:attrName>ppt_x</p:attrName>
                                        </p:attrNameLst>
                                      </p:cBhvr>
                                      <p:tavLst>
                                        <p:tav tm="0">
                                          <p:val>
                                            <p:strVal val="#ppt_x"/>
                                          </p:val>
                                        </p:tav>
                                        <p:tav tm="100000">
                                          <p:val>
                                            <p:strVal val="#ppt_x"/>
                                          </p:val>
                                        </p:tav>
                                      </p:tavLst>
                                    </p:anim>
                                    <p:anim calcmode="lin" valueType="num">
                                      <p:cBhvr additive="base">
                                        <p:cTn id="28" dur="500" fill="hold"/>
                                        <p:tgtEl>
                                          <p:spTgt spid="1332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324"/>
                                        </p:tgtEl>
                                        <p:attrNameLst>
                                          <p:attrName>style.visibility</p:attrName>
                                        </p:attrNameLst>
                                      </p:cBhvr>
                                      <p:to>
                                        <p:strVal val="visible"/>
                                      </p:to>
                                    </p:set>
                                    <p:anim calcmode="lin" valueType="num">
                                      <p:cBhvr additive="base">
                                        <p:cTn id="31" dur="500" fill="hold"/>
                                        <p:tgtEl>
                                          <p:spTgt spid="13324"/>
                                        </p:tgtEl>
                                        <p:attrNameLst>
                                          <p:attrName>ppt_x</p:attrName>
                                        </p:attrNameLst>
                                      </p:cBhvr>
                                      <p:tavLst>
                                        <p:tav tm="0">
                                          <p:val>
                                            <p:strVal val="#ppt_x"/>
                                          </p:val>
                                        </p:tav>
                                        <p:tav tm="100000">
                                          <p:val>
                                            <p:strVal val="#ppt_x"/>
                                          </p:val>
                                        </p:tav>
                                      </p:tavLst>
                                    </p:anim>
                                    <p:anim calcmode="lin" valueType="num">
                                      <p:cBhvr additive="base">
                                        <p:cTn id="32" dur="500" fill="hold"/>
                                        <p:tgtEl>
                                          <p:spTgt spid="1332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1288"/>
                                        </p:tgtEl>
                                        <p:attrNameLst>
                                          <p:attrName>style.visibility</p:attrName>
                                        </p:attrNameLst>
                                      </p:cBhvr>
                                      <p:to>
                                        <p:strVal val="visible"/>
                                      </p:to>
                                    </p:set>
                                    <p:anim calcmode="lin" valueType="num">
                                      <p:cBhvr additive="base">
                                        <p:cTn id="35" dur="500" fill="hold"/>
                                        <p:tgtEl>
                                          <p:spTgt spid="11288"/>
                                        </p:tgtEl>
                                        <p:attrNameLst>
                                          <p:attrName>ppt_x</p:attrName>
                                        </p:attrNameLst>
                                      </p:cBhvr>
                                      <p:tavLst>
                                        <p:tav tm="0">
                                          <p:val>
                                            <p:strVal val="#ppt_x"/>
                                          </p:val>
                                        </p:tav>
                                        <p:tav tm="100000">
                                          <p:val>
                                            <p:strVal val="#ppt_x"/>
                                          </p:val>
                                        </p:tav>
                                      </p:tavLst>
                                    </p:anim>
                                    <p:anim calcmode="lin" valueType="num">
                                      <p:cBhvr additive="base">
                                        <p:cTn id="36" dur="500" fill="hold"/>
                                        <p:tgtEl>
                                          <p:spTgt spid="11288"/>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1" fill="hold" grpId="0" nodeType="afterEffect">
                                  <p:stCondLst>
                                    <p:cond delay="0"/>
                                  </p:stCondLst>
                                  <p:childTnLst>
                                    <p:set>
                                      <p:cBhvr>
                                        <p:cTn id="39" dur="1" fill="hold">
                                          <p:stCondLst>
                                            <p:cond delay="0"/>
                                          </p:stCondLst>
                                        </p:cTn>
                                        <p:tgtEl>
                                          <p:spTgt spid="13325"/>
                                        </p:tgtEl>
                                        <p:attrNameLst>
                                          <p:attrName>style.visibility</p:attrName>
                                        </p:attrNameLst>
                                      </p:cBhvr>
                                      <p:to>
                                        <p:strVal val="visible"/>
                                      </p:to>
                                    </p:set>
                                    <p:anim calcmode="lin" valueType="num">
                                      <p:cBhvr additive="base">
                                        <p:cTn id="40" dur="500" fill="hold"/>
                                        <p:tgtEl>
                                          <p:spTgt spid="13325"/>
                                        </p:tgtEl>
                                        <p:attrNameLst>
                                          <p:attrName>ppt_x</p:attrName>
                                        </p:attrNameLst>
                                      </p:cBhvr>
                                      <p:tavLst>
                                        <p:tav tm="0">
                                          <p:val>
                                            <p:strVal val="#ppt_x"/>
                                          </p:val>
                                        </p:tav>
                                        <p:tav tm="100000">
                                          <p:val>
                                            <p:strVal val="#ppt_x"/>
                                          </p:val>
                                        </p:tav>
                                      </p:tavLst>
                                    </p:anim>
                                    <p:anim calcmode="lin" valueType="num">
                                      <p:cBhvr additive="base">
                                        <p:cTn id="41" dur="500" fill="hold"/>
                                        <p:tgtEl>
                                          <p:spTgt spid="1332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13326"/>
                                        </p:tgtEl>
                                        <p:attrNameLst>
                                          <p:attrName>style.visibility</p:attrName>
                                        </p:attrNameLst>
                                      </p:cBhvr>
                                      <p:to>
                                        <p:strVal val="visible"/>
                                      </p:to>
                                    </p:set>
                                    <p:anim calcmode="lin" valueType="num">
                                      <p:cBhvr additive="base">
                                        <p:cTn id="44" dur="500" fill="hold"/>
                                        <p:tgtEl>
                                          <p:spTgt spid="13326"/>
                                        </p:tgtEl>
                                        <p:attrNameLst>
                                          <p:attrName>ppt_x</p:attrName>
                                        </p:attrNameLst>
                                      </p:cBhvr>
                                      <p:tavLst>
                                        <p:tav tm="0">
                                          <p:val>
                                            <p:strVal val="#ppt_x"/>
                                          </p:val>
                                        </p:tav>
                                        <p:tav tm="100000">
                                          <p:val>
                                            <p:strVal val="#ppt_x"/>
                                          </p:val>
                                        </p:tav>
                                      </p:tavLst>
                                    </p:anim>
                                    <p:anim calcmode="lin" valueType="num">
                                      <p:cBhvr additive="base">
                                        <p:cTn id="45" dur="500" fill="hold"/>
                                        <p:tgtEl>
                                          <p:spTgt spid="1332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11286"/>
                                        </p:tgtEl>
                                        <p:attrNameLst>
                                          <p:attrName>style.visibility</p:attrName>
                                        </p:attrNameLst>
                                      </p:cBhvr>
                                      <p:to>
                                        <p:strVal val="visible"/>
                                      </p:to>
                                    </p:set>
                                    <p:anim calcmode="lin" valueType="num">
                                      <p:cBhvr additive="base">
                                        <p:cTn id="48" dur="500" fill="hold"/>
                                        <p:tgtEl>
                                          <p:spTgt spid="11286"/>
                                        </p:tgtEl>
                                        <p:attrNameLst>
                                          <p:attrName>ppt_x</p:attrName>
                                        </p:attrNameLst>
                                      </p:cBhvr>
                                      <p:tavLst>
                                        <p:tav tm="0">
                                          <p:val>
                                            <p:strVal val="#ppt_x"/>
                                          </p:val>
                                        </p:tav>
                                        <p:tav tm="100000">
                                          <p:val>
                                            <p:strVal val="#ppt_x"/>
                                          </p:val>
                                        </p:tav>
                                      </p:tavLst>
                                    </p:anim>
                                    <p:anim calcmode="lin" valueType="num">
                                      <p:cBhvr additive="base">
                                        <p:cTn id="49" dur="500" fill="hold"/>
                                        <p:tgtEl>
                                          <p:spTgt spid="11286"/>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13328"/>
                                        </p:tgtEl>
                                        <p:attrNameLst>
                                          <p:attrName>style.visibility</p:attrName>
                                        </p:attrNameLst>
                                      </p:cBhvr>
                                      <p:to>
                                        <p:strVal val="visible"/>
                                      </p:to>
                                    </p:set>
                                    <p:anim calcmode="lin" valueType="num">
                                      <p:cBhvr additive="base">
                                        <p:cTn id="52" dur="500" fill="hold"/>
                                        <p:tgtEl>
                                          <p:spTgt spid="13328"/>
                                        </p:tgtEl>
                                        <p:attrNameLst>
                                          <p:attrName>ppt_x</p:attrName>
                                        </p:attrNameLst>
                                      </p:cBhvr>
                                      <p:tavLst>
                                        <p:tav tm="0">
                                          <p:val>
                                            <p:strVal val="#ppt_x"/>
                                          </p:val>
                                        </p:tav>
                                        <p:tav tm="100000">
                                          <p:val>
                                            <p:strVal val="#ppt_x"/>
                                          </p:val>
                                        </p:tav>
                                      </p:tavLst>
                                    </p:anim>
                                    <p:anim calcmode="lin" valueType="num">
                                      <p:cBhvr additive="base">
                                        <p:cTn id="53" dur="500" fill="hold"/>
                                        <p:tgtEl>
                                          <p:spTgt spid="133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ldLvl="0" animBg="1"/>
      <p:bldP spid="11283" grpId="0" bldLvl="0" animBg="1"/>
      <p:bldP spid="11266" grpId="0" bldLvl="0" animBg="1"/>
      <p:bldP spid="13315" grpId="0" bldLvl="0" animBg="1"/>
      <p:bldP spid="13323" grpId="0" bldLvl="0" animBg="1"/>
      <p:bldP spid="13324" grpId="0"/>
      <p:bldP spid="13325" grpId="0" bldLvl="0" animBg="1"/>
      <p:bldP spid="13326" grpId="0"/>
      <p:bldP spid="13328" grpId="0"/>
      <p:bldP spid="11286" grpId="0" bldLvl="0" animBg="1"/>
      <p:bldP spid="11288" grpId="0" bldLvl="0" animBg="1"/>
      <p:bldP spid="13338"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1558" name="Rectangle 26"/>
          <p:cNvSpPr/>
          <p:nvPr/>
        </p:nvSpPr>
        <p:spPr bwMode="auto">
          <a:xfrm>
            <a:off x="1088390" y="1207135"/>
            <a:ext cx="6440805" cy="1423035"/>
          </a:xfrm>
          <a:prstGeom prst="rect">
            <a:avLst/>
          </a:prstGeom>
          <a:noFill/>
          <a:ln w="9525">
            <a:noFill/>
            <a:miter lim="800000"/>
          </a:ln>
        </p:spPr>
        <p:txBody>
          <a:bodyPr lIns="0" tIns="0" rIns="0" bIns="0"/>
          <a:lstStyle/>
          <a:p>
            <a:pPr defTabSz="930275">
              <a:lnSpc>
                <a:spcPct val="150000"/>
              </a:lnSpc>
              <a:defRPr/>
            </a:pPr>
            <a:r>
              <a:rPr lang="en-US" sz="1400" dirty="0">
                <a:solidFill>
                  <a:schemeClr val="tx1">
                    <a:lumMod val="65000"/>
                    <a:lumOff val="35000"/>
                  </a:schemeClr>
                </a:solidFill>
                <a:ea typeface="微软雅黑" panose="020B0503020204020204" pitchFamily="34" charset="-122"/>
              </a:rPr>
              <a:t>         </a:t>
            </a:r>
            <a:r>
              <a:rPr sz="1400" dirty="0">
                <a:solidFill>
                  <a:schemeClr val="tx1">
                    <a:lumMod val="65000"/>
                    <a:lumOff val="35000"/>
                  </a:schemeClr>
                </a:solidFill>
                <a:ea typeface="微软雅黑" panose="020B0503020204020204" pitchFamily="34" charset="-122"/>
              </a:rPr>
              <a:t>原始凭证整理时要科学分类：同类原始凭证如果数量较多，大小不一，应按</a:t>
            </a:r>
            <a:endParaRPr sz="1400" dirty="0">
              <a:solidFill>
                <a:schemeClr val="tx1">
                  <a:lumMod val="65000"/>
                  <a:lumOff val="35000"/>
                </a:schemeClr>
              </a:solidFill>
              <a:ea typeface="微软雅黑" panose="020B0503020204020204" pitchFamily="34" charset="-122"/>
            </a:endParaRPr>
          </a:p>
          <a:p>
            <a:pPr defTabSz="930275">
              <a:lnSpc>
                <a:spcPct val="150000"/>
              </a:lnSpc>
              <a:defRPr/>
            </a:pPr>
            <a:r>
              <a:rPr sz="1400" dirty="0">
                <a:solidFill>
                  <a:schemeClr val="tx1">
                    <a:lumMod val="65000"/>
                    <a:lumOff val="35000"/>
                  </a:schemeClr>
                </a:solidFill>
                <a:ea typeface="微软雅黑" panose="020B0503020204020204" pitchFamily="34" charset="-122"/>
              </a:rPr>
              <a:t>凭证规格的大小进行科学分类，贴在原始单据粘贴单上，同一张单据粘贴单上所</a:t>
            </a:r>
            <a:endParaRPr sz="1400" dirty="0">
              <a:solidFill>
                <a:schemeClr val="tx1">
                  <a:lumMod val="65000"/>
                  <a:lumOff val="35000"/>
                </a:schemeClr>
              </a:solidFill>
              <a:ea typeface="微软雅黑" panose="020B0503020204020204" pitchFamily="34" charset="-122"/>
            </a:endParaRPr>
          </a:p>
          <a:p>
            <a:pPr defTabSz="930275">
              <a:lnSpc>
                <a:spcPct val="150000"/>
              </a:lnSpc>
              <a:defRPr/>
            </a:pPr>
            <a:r>
              <a:rPr sz="1400" dirty="0">
                <a:solidFill>
                  <a:schemeClr val="tx1">
                    <a:lumMod val="65000"/>
                    <a:lumOff val="35000"/>
                  </a:schemeClr>
                </a:solidFill>
                <a:ea typeface="微软雅黑" panose="020B0503020204020204" pitchFamily="34" charset="-122"/>
              </a:rPr>
              <a:t>粘贴的凭证尽量保持大小一致。将原始凭证在原始单据粘贴单上贴好之后，要统</a:t>
            </a:r>
            <a:endParaRPr sz="1400" dirty="0">
              <a:solidFill>
                <a:schemeClr val="tx1">
                  <a:lumMod val="65000"/>
                  <a:lumOff val="35000"/>
                </a:schemeClr>
              </a:solidFill>
              <a:ea typeface="微软雅黑" panose="020B0503020204020204" pitchFamily="34" charset="-122"/>
            </a:endParaRPr>
          </a:p>
          <a:p>
            <a:pPr defTabSz="930275">
              <a:lnSpc>
                <a:spcPct val="150000"/>
              </a:lnSpc>
              <a:defRPr/>
            </a:pPr>
            <a:r>
              <a:rPr sz="1400" dirty="0">
                <a:solidFill>
                  <a:schemeClr val="tx1">
                    <a:lumMod val="65000"/>
                    <a:lumOff val="35000"/>
                  </a:schemeClr>
                </a:solidFill>
                <a:ea typeface="微软雅黑" panose="020B0503020204020204" pitchFamily="34" charset="-122"/>
              </a:rPr>
              <a:t>计所贴单据的种类和张数，并在粘贴单的规定位置做好记录。</a:t>
            </a:r>
            <a:endParaRPr sz="1400" dirty="0">
              <a:solidFill>
                <a:schemeClr val="tx1">
                  <a:lumMod val="65000"/>
                  <a:lumOff val="35000"/>
                </a:schemeClr>
              </a:solidFill>
              <a:ea typeface="微软雅黑" panose="020B0503020204020204" pitchFamily="34" charset="-122"/>
            </a:endParaRPr>
          </a:p>
          <a:p>
            <a:pPr defTabSz="930275">
              <a:lnSpc>
                <a:spcPct val="114000"/>
              </a:lnSpc>
              <a:defRPr/>
            </a:pPr>
            <a:endParaRPr lang="zh-CN" altLang="en-US" sz="1200" dirty="0">
              <a:solidFill>
                <a:schemeClr val="tx1">
                  <a:lumMod val="65000"/>
                  <a:lumOff val="35000"/>
                </a:schemeClr>
              </a:solidFill>
              <a:ea typeface="微软雅黑" panose="020B0503020204020204" pitchFamily="34" charset="-122"/>
            </a:endParaRPr>
          </a:p>
        </p:txBody>
      </p:sp>
      <p:sp>
        <p:nvSpPr>
          <p:cNvPr id="13" name="菱形 12"/>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文本框 13"/>
          <p:cNvSpPr txBox="1"/>
          <p:nvPr/>
        </p:nvSpPr>
        <p:spPr>
          <a:xfrm>
            <a:off x="683260" y="175895"/>
            <a:ext cx="367665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15" name="文本框 14"/>
          <p:cNvSpPr txBox="1"/>
          <p:nvPr/>
        </p:nvSpPr>
        <p:spPr>
          <a:xfrm>
            <a:off x="621030" y="716915"/>
            <a:ext cx="2251710" cy="368300"/>
          </a:xfrm>
          <a:prstGeom prst="rect">
            <a:avLst/>
          </a:prstGeom>
          <a:noFill/>
        </p:spPr>
        <p:txBody>
          <a:bodyPr wrap="none" rtlCol="0" anchor="t">
            <a:spAutoFit/>
          </a:bodyPr>
          <a:p>
            <a:r>
              <a:rPr lang="zh-CN" altLang="en-US" b="1"/>
              <a:t>三、原始凭证的整理</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250" advClick="0" advTm="7000"/>
    </mc:Choice>
    <mc:Fallback>
      <p:transition spd="slow" advClick="0" advTm="7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781300" y="574675"/>
            <a:ext cx="6325870" cy="1884680"/>
          </a:xfrm>
          <a:prstGeom prst="rect">
            <a:avLst/>
          </a:prstGeom>
          <a:noFill/>
        </p:spPr>
        <p:txBody>
          <a:bodyPr wrap="square" lIns="0" tIns="0" rIns="0" bIns="0" rtlCol="0">
            <a:spAutoFit/>
          </a:bodyPr>
          <a:lstStyle/>
          <a:p>
            <a:pPr algn="l" fontAlgn="auto">
              <a:lnSpc>
                <a:spcPct val="125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年3 月23 日，利通公司采购员刘洋去财务部报销差旅费，将住宿费发票1 张、出租车发票1 张、火车票2 张、车辆通行费发票1 张、公交车票3 张等交给出纳员林宇。</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5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基础资料：各类原始凭证、胶水或胶棒、空白原始单据粘贴单、印章、签字笔、小键盘等。</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5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由于原始凭证较多且大小不一，假设你是林宇，请根据案例背景将刘洋交来的原始凭证进行整理，并贴在原始单据粘贴单上。</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4" name="燕尾形 20"/>
          <p:cNvSpPr/>
          <p:nvPr/>
        </p:nvSpPr>
        <p:spPr>
          <a:xfrm>
            <a:off x="2781300" y="2891790"/>
            <a:ext cx="172148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nvSpPr>
        <p:spPr>
          <a:xfrm>
            <a:off x="5013325" y="2468245"/>
            <a:ext cx="2668270" cy="337185"/>
          </a:xfrm>
          <a:prstGeom prst="rect">
            <a:avLst/>
          </a:prstGeom>
          <a:noFill/>
        </p:spPr>
        <p:txBody>
          <a:bodyPr wrap="square" rtlCol="0" anchor="t">
            <a:spAutoFit/>
          </a:bodyPr>
          <a:p>
            <a:r>
              <a:rPr lang="zh-CN" altLang="en-US" sz="1600"/>
              <a:t>要求报销人员规范签字</a:t>
            </a:r>
            <a:endParaRPr lang="zh-CN" altLang="en-US" sz="1600"/>
          </a:p>
        </p:txBody>
      </p:sp>
      <p:sp>
        <p:nvSpPr>
          <p:cNvPr id="8" name="下箭头 7"/>
          <p:cNvSpPr/>
          <p:nvPr/>
        </p:nvSpPr>
        <p:spPr>
          <a:xfrm>
            <a:off x="5980430" y="2805430"/>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093335" y="3165475"/>
            <a:ext cx="2540000" cy="337185"/>
          </a:xfrm>
          <a:prstGeom prst="rect">
            <a:avLst/>
          </a:prstGeom>
          <a:noFill/>
        </p:spPr>
        <p:txBody>
          <a:bodyPr wrap="square" rtlCol="0" anchor="t">
            <a:spAutoFit/>
          </a:bodyPr>
          <a:p>
            <a:r>
              <a:rPr lang="zh-CN" altLang="en-US" sz="1600"/>
              <a:t>对原始凭证进行整理</a:t>
            </a:r>
            <a:endParaRPr lang="zh-CN" altLang="en-US" sz="1600"/>
          </a:p>
        </p:txBody>
      </p:sp>
      <p:sp>
        <p:nvSpPr>
          <p:cNvPr id="10" name="下箭头 9"/>
          <p:cNvSpPr/>
          <p:nvPr/>
        </p:nvSpPr>
        <p:spPr>
          <a:xfrm>
            <a:off x="5980430" y="3588385"/>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5158105" y="3871595"/>
            <a:ext cx="2540000" cy="337185"/>
          </a:xfrm>
          <a:prstGeom prst="rect">
            <a:avLst/>
          </a:prstGeom>
          <a:noFill/>
        </p:spPr>
        <p:txBody>
          <a:bodyPr wrap="square" rtlCol="0" anchor="t">
            <a:spAutoFit/>
          </a:bodyPr>
          <a:p>
            <a:r>
              <a:rPr lang="zh-CN" altLang="en-US" sz="1600"/>
              <a:t>整理粘贴原始凭证</a:t>
            </a:r>
            <a:endParaRPr lang="zh-CN" altLang="en-US" sz="1600"/>
          </a:p>
        </p:txBody>
      </p:sp>
      <p:sp>
        <p:nvSpPr>
          <p:cNvPr id="13" name="下箭头 12"/>
          <p:cNvSpPr/>
          <p:nvPr/>
        </p:nvSpPr>
        <p:spPr>
          <a:xfrm>
            <a:off x="5980430" y="4208780"/>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013325" y="4568825"/>
            <a:ext cx="2700655" cy="583565"/>
          </a:xfrm>
          <a:prstGeom prst="rect">
            <a:avLst/>
          </a:prstGeom>
          <a:noFill/>
        </p:spPr>
        <p:txBody>
          <a:bodyPr wrap="square" rtlCol="0" anchor="t">
            <a:spAutoFit/>
          </a:bodyPr>
          <a:p>
            <a:r>
              <a:rPr lang="zh-CN" altLang="en-US" sz="1600"/>
              <a:t>在粘贴单上记录各类原始凭证的张数和合计金额</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2900045" y="2860040"/>
            <a:ext cx="5121275"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将捻开的原始凭证背面左侧涂抹少量胶水，正面朝上，均匀移位粘贴在粘</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贴单上</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2900045" y="1016000"/>
            <a:ext cx="1799590"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原始凭证整理的基本程序</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2900045" y="2212340"/>
            <a:ext cx="4872990"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票面过小的原始凭证要背面朝上，逐张依次向右缩进捻开，每张原始凭证只留左侧一端粘贴</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2226945" y="1536700"/>
            <a:ext cx="436880" cy="433070"/>
            <a:chOff x="5455" y="1924"/>
            <a:chExt cx="688" cy="682"/>
          </a:xfrm>
        </p:grpSpPr>
        <p:grpSp>
          <p:nvGrpSpPr>
            <p:cNvPr id="6" name="Group 27"/>
            <p:cNvGrpSpPr/>
            <p:nvPr/>
          </p:nvGrpSpPr>
          <p:grpSpPr>
            <a:xfrm rot="10800000">
              <a:off x="5455" y="1924"/>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1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2226945" y="2332990"/>
            <a:ext cx="436880" cy="433070"/>
            <a:chOff x="5368" y="3658"/>
            <a:chExt cx="688" cy="682"/>
          </a:xfrm>
        </p:grpSpPr>
        <p:grpSp>
          <p:nvGrpSpPr>
            <p:cNvPr id="5" name="Group 23"/>
            <p:cNvGrpSpPr/>
            <p:nvPr/>
          </p:nvGrpSpPr>
          <p:grpSpPr>
            <a:xfrm rot="10800000">
              <a:off x="5368" y="3658"/>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17" name="Text Placeholder 3"/>
            <p:cNvSpPr txBox="1"/>
            <p:nvPr/>
          </p:nvSpPr>
          <p:spPr>
            <a:xfrm>
              <a:off x="5542" y="3658"/>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组合 14"/>
          <p:cNvGrpSpPr/>
          <p:nvPr/>
        </p:nvGrpSpPr>
        <p:grpSpPr>
          <a:xfrm>
            <a:off x="2227580" y="2980690"/>
            <a:ext cx="436880" cy="433070"/>
            <a:chOff x="5368" y="5493"/>
            <a:chExt cx="688" cy="682"/>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5542" y="549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7" name="文本框 6"/>
          <p:cNvSpPr txBox="1"/>
          <p:nvPr/>
        </p:nvSpPr>
        <p:spPr>
          <a:xfrm>
            <a:off x="171450" y="3580765"/>
            <a:ext cx="1507490" cy="368300"/>
          </a:xfrm>
          <a:prstGeom prst="rect">
            <a:avLst/>
          </a:prstGeom>
          <a:noFill/>
        </p:spPr>
        <p:txBody>
          <a:bodyPr wrap="square" rtlCol="0">
            <a:spAutoFit/>
          </a:bodyPr>
          <a:p>
            <a:r>
              <a:rPr lang="zh-CN" altLang="en-US"/>
              <a:t>操作指导</a:t>
            </a:r>
            <a:endParaRPr lang="zh-CN" altLang="en-US"/>
          </a:p>
        </p:txBody>
      </p:sp>
      <p:grpSp>
        <p:nvGrpSpPr>
          <p:cNvPr id="28" name="组合 27"/>
          <p:cNvGrpSpPr/>
          <p:nvPr/>
        </p:nvGrpSpPr>
        <p:grpSpPr>
          <a:xfrm rot="0">
            <a:off x="2227580" y="3780790"/>
            <a:ext cx="436880" cy="433705"/>
            <a:chOff x="5368" y="3658"/>
            <a:chExt cx="688" cy="683"/>
          </a:xfrm>
        </p:grpSpPr>
        <p:grpSp>
          <p:nvGrpSpPr>
            <p:cNvPr id="30" name="Group 23"/>
            <p:cNvGrpSpPr/>
            <p:nvPr/>
          </p:nvGrpSpPr>
          <p:grpSpPr>
            <a:xfrm rot="10800000">
              <a:off x="5368" y="3658"/>
              <a:ext cx="174" cy="683"/>
              <a:chOff x="4514393" y="1036303"/>
              <a:chExt cx="115214" cy="1487365"/>
            </a:xfrm>
          </p:grpSpPr>
          <p:cxnSp>
            <p:nvCxnSpPr>
              <p:cNvPr id="36"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39" name="Text Placeholder 3"/>
            <p:cNvSpPr txBox="1"/>
            <p:nvPr/>
          </p:nvSpPr>
          <p:spPr>
            <a:xfrm>
              <a:off x="5544" y="3658"/>
              <a:ext cx="512"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3" name="文本框 52"/>
          <p:cNvSpPr txBox="1"/>
          <p:nvPr/>
        </p:nvSpPr>
        <p:spPr>
          <a:xfrm>
            <a:off x="2900045" y="3674110"/>
            <a:ext cx="5667375" cy="460375"/>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票面较大的原始凭证，在粘贴时要比照记账凭证的规格，将右边缘和下边</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缘超出的部分进行折叠</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K~}J6OIW0X(2W{`8TV8D2C"/>
          <p:cNvPicPr>
            <a:picLocks noChangeAspect="1"/>
          </p:cNvPicPr>
          <p:nvPr/>
        </p:nvPicPr>
        <p:blipFill>
          <a:blip r:embed="rId1"/>
          <a:stretch>
            <a:fillRect/>
          </a:stretch>
        </p:blipFill>
        <p:spPr>
          <a:xfrm>
            <a:off x="2781935" y="1351280"/>
            <a:ext cx="5902960" cy="603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1+#ppt_w/2"/>
                                          </p:val>
                                        </p:tav>
                                        <p:tav tm="100000">
                                          <p:val>
                                            <p:strVal val="#ppt_x"/>
                                          </p:val>
                                        </p:tav>
                                      </p:tavLst>
                                    </p:anim>
                                    <p:anim calcmode="lin" valueType="num">
                                      <p:cBhvr additive="base">
                                        <p:cTn id="16"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589655" y="2206625"/>
            <a:ext cx="1704340" cy="1400810"/>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组合 73"/>
          <p:cNvGrpSpPr/>
          <p:nvPr/>
        </p:nvGrpSpPr>
        <p:grpSpPr>
          <a:xfrm>
            <a:off x="2744470" y="1431290"/>
            <a:ext cx="468630" cy="2834640"/>
            <a:chOff x="4336" y="2689"/>
            <a:chExt cx="738" cy="4464"/>
          </a:xfrm>
        </p:grpSpPr>
        <p:grpSp>
          <p:nvGrpSpPr>
            <p:cNvPr id="41" name="Group 108"/>
            <p:cNvGrpSpPr/>
            <p:nvPr/>
          </p:nvGrpSpPr>
          <p:grpSpPr>
            <a:xfrm>
              <a:off x="4336" y="5188"/>
              <a:ext cx="738" cy="717"/>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1"/>
            <p:cNvGrpSpPr/>
            <p:nvPr/>
          </p:nvGrpSpPr>
          <p:grpSpPr>
            <a:xfrm>
              <a:off x="4336" y="6437"/>
              <a:ext cx="738" cy="717"/>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4"/>
            <p:cNvGrpSpPr/>
            <p:nvPr/>
          </p:nvGrpSpPr>
          <p:grpSpPr>
            <a:xfrm>
              <a:off x="4336" y="3938"/>
              <a:ext cx="738" cy="717"/>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17"/>
            <p:cNvGrpSpPr/>
            <p:nvPr/>
          </p:nvGrpSpPr>
          <p:grpSpPr>
            <a:xfrm>
              <a:off x="4336" y="2689"/>
              <a:ext cx="738" cy="717"/>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71" name="文本框 70"/>
          <p:cNvSpPr txBox="1"/>
          <p:nvPr/>
        </p:nvSpPr>
        <p:spPr>
          <a:xfrm>
            <a:off x="3418840" y="1470025"/>
            <a:ext cx="2305685"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b="1">
                <a:solidFill>
                  <a:schemeClr val="accent4"/>
                </a:solidFill>
                <a:effectLst/>
              </a:rPr>
              <a:t>记账凭证及其内容</a:t>
            </a:r>
            <a:endParaRPr lang="zh-CN" altLang="en-US" b="1">
              <a:solidFill>
                <a:schemeClr val="accent4"/>
              </a:solidFill>
              <a:effectLst/>
            </a:endParaRPr>
          </a:p>
        </p:txBody>
      </p:sp>
      <p:grpSp>
        <p:nvGrpSpPr>
          <p:cNvPr id="75" name="组合 74"/>
          <p:cNvGrpSpPr/>
          <p:nvPr/>
        </p:nvGrpSpPr>
        <p:grpSpPr>
          <a:xfrm rot="0">
            <a:off x="5764530" y="1541145"/>
            <a:ext cx="468630" cy="2834640"/>
            <a:chOff x="9345" y="2689"/>
            <a:chExt cx="738" cy="4464"/>
          </a:xfrm>
        </p:grpSpPr>
        <p:grpSp>
          <p:nvGrpSpPr>
            <p:cNvPr id="53" name="Group 120"/>
            <p:cNvGrpSpPr/>
            <p:nvPr/>
          </p:nvGrpSpPr>
          <p:grpSpPr>
            <a:xfrm>
              <a:off x="9345" y="2689"/>
              <a:ext cx="738" cy="717"/>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23"/>
            <p:cNvGrpSpPr/>
            <p:nvPr/>
          </p:nvGrpSpPr>
          <p:grpSpPr>
            <a:xfrm>
              <a:off x="9345" y="3938"/>
              <a:ext cx="738" cy="717"/>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26"/>
            <p:cNvGrpSpPr/>
            <p:nvPr/>
          </p:nvGrpSpPr>
          <p:grpSpPr>
            <a:xfrm>
              <a:off x="9345" y="6437"/>
              <a:ext cx="738" cy="717"/>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9"/>
            <p:cNvGrpSpPr/>
            <p:nvPr/>
          </p:nvGrpSpPr>
          <p:grpSpPr>
            <a:xfrm>
              <a:off x="9345" y="5188"/>
              <a:ext cx="738" cy="717"/>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80" name="文本框 79"/>
          <p:cNvSpPr txBox="1"/>
          <p:nvPr/>
        </p:nvSpPr>
        <p:spPr>
          <a:xfrm>
            <a:off x="233680" y="1610995"/>
            <a:ext cx="2647315" cy="275590"/>
          </a:xfrm>
          <a:prstGeom prst="rect">
            <a:avLst/>
          </a:prstGeom>
          <a:noFill/>
        </p:spPr>
        <p:txBody>
          <a:bodyPr wrap="square" rtlCol="0" anchor="t">
            <a:spAutoFit/>
          </a:bodyPr>
          <a:p>
            <a:r>
              <a:rPr lang="zh-CN" altLang="en-US" sz="1200"/>
              <a:t>（</a:t>
            </a:r>
            <a:r>
              <a:rPr lang="en-US" altLang="zh-CN" sz="1200"/>
              <a:t>1</a:t>
            </a:r>
            <a:r>
              <a:rPr lang="zh-CN" altLang="en-US" sz="1200"/>
              <a:t>）</a:t>
            </a:r>
            <a:r>
              <a:rPr lang="zh-CN" altLang="en-US" sz="1200"/>
              <a:t>记账凭证的名称</a:t>
            </a:r>
            <a:endParaRPr lang="zh-CN" altLang="en-US" sz="1200"/>
          </a:p>
        </p:txBody>
      </p:sp>
      <p:sp>
        <p:nvSpPr>
          <p:cNvPr id="81" name="文本框 80"/>
          <p:cNvSpPr txBox="1"/>
          <p:nvPr/>
        </p:nvSpPr>
        <p:spPr>
          <a:xfrm>
            <a:off x="204470" y="2345690"/>
            <a:ext cx="2540000" cy="275590"/>
          </a:xfrm>
          <a:prstGeom prst="rect">
            <a:avLst/>
          </a:prstGeom>
          <a:noFill/>
        </p:spPr>
        <p:txBody>
          <a:bodyPr wrap="square" rtlCol="0" anchor="t">
            <a:spAutoFit/>
          </a:bodyPr>
          <a:p>
            <a:r>
              <a:rPr lang="zh-CN" altLang="en-US" sz="1200"/>
              <a:t>（</a:t>
            </a:r>
            <a:r>
              <a:rPr lang="en-US" altLang="zh-CN" sz="1200"/>
              <a:t>2</a:t>
            </a:r>
            <a:r>
              <a:rPr lang="zh-CN" altLang="en-US" sz="1200"/>
              <a:t>）</a:t>
            </a:r>
            <a:r>
              <a:rPr lang="zh-CN" altLang="en-US" sz="1200"/>
              <a:t>填制凭证的日期</a:t>
            </a:r>
            <a:endParaRPr lang="zh-CN" altLang="en-US" sz="1200"/>
          </a:p>
        </p:txBody>
      </p:sp>
      <p:sp>
        <p:nvSpPr>
          <p:cNvPr id="82" name="文本框 81"/>
          <p:cNvSpPr txBox="1"/>
          <p:nvPr/>
        </p:nvSpPr>
        <p:spPr>
          <a:xfrm>
            <a:off x="233680" y="3067050"/>
            <a:ext cx="2540000" cy="275590"/>
          </a:xfrm>
          <a:prstGeom prst="rect">
            <a:avLst/>
          </a:prstGeom>
          <a:noFill/>
        </p:spPr>
        <p:txBody>
          <a:bodyPr wrap="square" rtlCol="0" anchor="t">
            <a:spAutoFit/>
          </a:bodyPr>
          <a:p>
            <a:r>
              <a:rPr lang="zh-CN" altLang="en-US" sz="1200"/>
              <a:t>（3）凭证编号</a:t>
            </a:r>
            <a:endParaRPr lang="zh-CN" altLang="en-US" sz="1200"/>
          </a:p>
        </p:txBody>
      </p:sp>
      <p:sp>
        <p:nvSpPr>
          <p:cNvPr id="83" name="文本框 82"/>
          <p:cNvSpPr txBox="1"/>
          <p:nvPr/>
        </p:nvSpPr>
        <p:spPr>
          <a:xfrm>
            <a:off x="233680" y="3756025"/>
            <a:ext cx="2540000" cy="275590"/>
          </a:xfrm>
          <a:prstGeom prst="rect">
            <a:avLst/>
          </a:prstGeom>
          <a:noFill/>
        </p:spPr>
        <p:txBody>
          <a:bodyPr wrap="square" rtlCol="0" anchor="t">
            <a:spAutoFit/>
          </a:bodyPr>
          <a:p>
            <a:r>
              <a:rPr lang="zh-CN" altLang="en-US" sz="1200"/>
              <a:t>（4）经济业务内容摘要</a:t>
            </a:r>
            <a:endParaRPr lang="zh-CN" altLang="en-US" sz="1200"/>
          </a:p>
        </p:txBody>
      </p:sp>
      <p:sp>
        <p:nvSpPr>
          <p:cNvPr id="84" name="文本框 83"/>
          <p:cNvSpPr txBox="1"/>
          <p:nvPr/>
        </p:nvSpPr>
        <p:spPr>
          <a:xfrm>
            <a:off x="6430010" y="1541145"/>
            <a:ext cx="2540000" cy="275590"/>
          </a:xfrm>
          <a:prstGeom prst="rect">
            <a:avLst/>
          </a:prstGeom>
          <a:noFill/>
        </p:spPr>
        <p:txBody>
          <a:bodyPr wrap="square" rtlCol="0" anchor="t">
            <a:spAutoFit/>
          </a:bodyPr>
          <a:p>
            <a:r>
              <a:rPr lang="zh-CN" altLang="en-US" sz="1200"/>
              <a:t>（5）会计科目的名称和金额</a:t>
            </a:r>
            <a:endParaRPr lang="zh-CN" altLang="en-US" sz="1200"/>
          </a:p>
        </p:txBody>
      </p:sp>
      <p:sp>
        <p:nvSpPr>
          <p:cNvPr id="85" name="文本框 84"/>
          <p:cNvSpPr txBox="1"/>
          <p:nvPr/>
        </p:nvSpPr>
        <p:spPr>
          <a:xfrm>
            <a:off x="6430010" y="2499995"/>
            <a:ext cx="2540000" cy="275590"/>
          </a:xfrm>
          <a:prstGeom prst="rect">
            <a:avLst/>
          </a:prstGeom>
          <a:noFill/>
        </p:spPr>
        <p:txBody>
          <a:bodyPr wrap="square" rtlCol="0" anchor="t">
            <a:spAutoFit/>
          </a:bodyPr>
          <a:p>
            <a:r>
              <a:rPr lang="zh-CN" altLang="en-US" sz="1200"/>
              <a:t>（6）所附原始凭证的张数</a:t>
            </a:r>
            <a:endParaRPr lang="zh-CN" altLang="en-US" sz="1200"/>
          </a:p>
        </p:txBody>
      </p:sp>
      <p:sp>
        <p:nvSpPr>
          <p:cNvPr id="86" name="文本框 85"/>
          <p:cNvSpPr txBox="1"/>
          <p:nvPr/>
        </p:nvSpPr>
        <p:spPr>
          <a:xfrm>
            <a:off x="6430010" y="3181350"/>
            <a:ext cx="2540000" cy="645160"/>
          </a:xfrm>
          <a:prstGeom prst="rect">
            <a:avLst/>
          </a:prstGeom>
          <a:noFill/>
        </p:spPr>
        <p:txBody>
          <a:bodyPr wrap="square" rtlCol="0" anchor="t">
            <a:spAutoFit/>
          </a:bodyPr>
          <a:p>
            <a:r>
              <a:rPr lang="zh-CN" altLang="en-US" sz="1200"/>
              <a:t>（7）记账备注，即已经登记账簿的金额应在备注栏内打“√”号或签章</a:t>
            </a:r>
            <a:endParaRPr lang="zh-CN" altLang="en-US" sz="1200"/>
          </a:p>
        </p:txBody>
      </p:sp>
      <p:sp>
        <p:nvSpPr>
          <p:cNvPr id="87" name="文本框 86"/>
          <p:cNvSpPr txBox="1"/>
          <p:nvPr/>
        </p:nvSpPr>
        <p:spPr>
          <a:xfrm>
            <a:off x="6430010" y="4031615"/>
            <a:ext cx="2540000" cy="460375"/>
          </a:xfrm>
          <a:prstGeom prst="rect">
            <a:avLst/>
          </a:prstGeom>
          <a:noFill/>
        </p:spPr>
        <p:txBody>
          <a:bodyPr wrap="square" rtlCol="0" anchor="t">
            <a:spAutoFit/>
          </a:bodyPr>
          <a:p>
            <a:r>
              <a:rPr lang="zh-CN" altLang="en-US" sz="1200"/>
              <a:t>（8）凭证填制、审核、记账、会计主管等人员的签章。</a:t>
            </a:r>
            <a:endParaRPr lang="zh-CN" altLang="en-US" sz="1200"/>
          </a:p>
        </p:txBody>
      </p:sp>
      <p:sp>
        <p:nvSpPr>
          <p:cNvPr id="3" name="文本框 2"/>
          <p:cNvSpPr txBox="1"/>
          <p:nvPr/>
        </p:nvSpPr>
        <p:spPr>
          <a:xfrm>
            <a:off x="857250" y="889635"/>
            <a:ext cx="2274570" cy="368300"/>
          </a:xfrm>
          <a:prstGeom prst="rect">
            <a:avLst/>
          </a:prstGeom>
          <a:noFill/>
        </p:spPr>
        <p:txBody>
          <a:bodyPr wrap="square" rtlCol="0">
            <a:spAutoFit/>
          </a:bodyPr>
          <a:p>
            <a:r>
              <a:rPr lang="zh-CN" altLang="en-US" b="1"/>
              <a:t>四、记账凭证的填制</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29984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（二）记账凭证的种类</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682047" y="129974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5" name="文本框 4"/>
          <p:cNvSpPr txBox="1"/>
          <p:nvPr/>
        </p:nvSpPr>
        <p:spPr>
          <a:xfrm>
            <a:off x="3740150" y="490220"/>
            <a:ext cx="4643120" cy="1706880"/>
          </a:xfrm>
          <a:prstGeom prst="rect">
            <a:avLst/>
          </a:prstGeom>
          <a:noFill/>
        </p:spPr>
        <p:txBody>
          <a:bodyPr wrap="square" rtlCol="0" anchor="t">
            <a:spAutoFit/>
          </a:bodyPr>
          <a:p>
            <a:pPr>
              <a:lnSpc>
                <a:spcPct val="150000"/>
              </a:lnSpc>
            </a:pPr>
            <a:r>
              <a:rPr lang="zh-CN" altLang="en-US" sz="1400">
                <a:solidFill>
                  <a:srgbClr val="7030A0"/>
                </a:solidFill>
              </a:rPr>
              <a:t>记账凭证</a:t>
            </a:r>
            <a:r>
              <a:rPr lang="zh-CN" altLang="en-US" sz="1400"/>
              <a:t>按其所记录的经济业务与库存现金和银行存款之间有无收付关系可以分为</a:t>
            </a:r>
            <a:r>
              <a:rPr lang="zh-CN" altLang="en-US" sz="1400" u="sng">
                <a:solidFill>
                  <a:srgbClr val="7030A0"/>
                </a:solidFill>
              </a:rPr>
              <a:t>收款凭证、付款凭证和转账凭证</a:t>
            </a:r>
            <a:r>
              <a:rPr lang="zh-CN" altLang="en-US" sz="1400"/>
              <a:t>，出纳涉及的记账凭证有收款凭证和付款凭证。</a:t>
            </a:r>
            <a:endParaRPr lang="zh-CN" altLang="en-US" sz="1400"/>
          </a:p>
          <a:p>
            <a:pPr>
              <a:lnSpc>
                <a:spcPct val="150000"/>
              </a:lnSpc>
            </a:pPr>
            <a:r>
              <a:rPr lang="zh-CN" altLang="en-US" sz="1400"/>
              <a:t>凡涉及库存现金、银行存款收入的业务，应根据相关原始凭证或原始凭证汇总表填制收款凭证。</a:t>
            </a:r>
            <a:endParaRPr lang="zh-CN" altLang="en-US" sz="1400"/>
          </a:p>
        </p:txBody>
      </p:sp>
      <p:pic>
        <p:nvPicPr>
          <p:cNvPr id="2" name="图片 1" descr="_ABOYYMCK67D)I6CQWTY[66"/>
          <p:cNvPicPr>
            <a:picLocks noChangeAspect="1"/>
          </p:cNvPicPr>
          <p:nvPr/>
        </p:nvPicPr>
        <p:blipFill>
          <a:blip r:embed="rId1"/>
          <a:stretch>
            <a:fillRect/>
          </a:stretch>
        </p:blipFill>
        <p:spPr>
          <a:xfrm>
            <a:off x="1530350" y="2350135"/>
            <a:ext cx="5821045" cy="256984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a:xfrm>
            <a:off x="258445" y="1177925"/>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（二）记账凭证的种类</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2947895" y="1191161"/>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6" name="文本框 5"/>
          <p:cNvSpPr txBox="1"/>
          <p:nvPr/>
        </p:nvSpPr>
        <p:spPr>
          <a:xfrm>
            <a:off x="3805555" y="691515"/>
            <a:ext cx="4559935" cy="1383665"/>
          </a:xfrm>
          <a:prstGeom prst="rect">
            <a:avLst/>
          </a:prstGeom>
          <a:noFill/>
        </p:spPr>
        <p:txBody>
          <a:bodyPr wrap="square" rtlCol="0" anchor="t">
            <a:spAutoFit/>
          </a:bodyPr>
          <a:p>
            <a:pPr>
              <a:lnSpc>
                <a:spcPct val="150000"/>
              </a:lnSpc>
            </a:pPr>
            <a:r>
              <a:rPr lang="zh-CN" altLang="en-US" sz="1400"/>
              <a:t>根据收入的货币资金的不同，收款凭证又可以分为现金收款凭证和银行存款收款凭证两种。</a:t>
            </a:r>
            <a:endParaRPr lang="zh-CN" altLang="en-US" sz="1400"/>
          </a:p>
          <a:p>
            <a:pPr>
              <a:lnSpc>
                <a:spcPct val="150000"/>
              </a:lnSpc>
            </a:pPr>
            <a:r>
              <a:rPr lang="zh-CN" altLang="en-US" sz="1400"/>
              <a:t>凡涉及库存现金、银行存款支付的业务，应根据相关原始凭证或原始凭证汇总表填制付款凭证。</a:t>
            </a:r>
            <a:endParaRPr lang="zh-CN" altLang="en-US" sz="1400"/>
          </a:p>
        </p:txBody>
      </p:sp>
      <p:pic>
        <p:nvPicPr>
          <p:cNvPr id="2" name="图片 1" descr="Y@0VECQD97{1R{IRM)O}SY0"/>
          <p:cNvPicPr>
            <a:picLocks noChangeAspect="1"/>
          </p:cNvPicPr>
          <p:nvPr/>
        </p:nvPicPr>
        <p:blipFill>
          <a:blip r:embed="rId1"/>
          <a:stretch>
            <a:fillRect/>
          </a:stretch>
        </p:blipFill>
        <p:spPr>
          <a:xfrm>
            <a:off x="984250" y="2254250"/>
            <a:ext cx="6478905" cy="280733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4"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299845"/>
            <a:ext cx="212725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（二）记账凭证的种类</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682047" y="129974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5" name="文本框 4"/>
          <p:cNvSpPr txBox="1"/>
          <p:nvPr/>
        </p:nvSpPr>
        <p:spPr>
          <a:xfrm>
            <a:off x="1398270" y="2069465"/>
            <a:ext cx="6490970" cy="2030095"/>
          </a:xfrm>
          <a:prstGeom prst="rect">
            <a:avLst/>
          </a:prstGeom>
          <a:noFill/>
        </p:spPr>
        <p:txBody>
          <a:bodyPr wrap="square" rtlCol="0" anchor="t">
            <a:spAutoFit/>
          </a:bodyPr>
          <a:p>
            <a:pPr>
              <a:lnSpc>
                <a:spcPct val="150000"/>
              </a:lnSpc>
            </a:pPr>
            <a:r>
              <a:rPr lang="zh-CN" altLang="en-US" sz="1400"/>
              <a:t>根据支付的货币资金的不同，付款凭证又可以分为现金付款凭证和银行存款付款凭证两种。</a:t>
            </a:r>
            <a:endParaRPr lang="zh-CN" altLang="en-US" sz="1400"/>
          </a:p>
          <a:p>
            <a:pPr>
              <a:lnSpc>
                <a:spcPct val="150000"/>
              </a:lnSpc>
            </a:pPr>
            <a:r>
              <a:rPr lang="zh-CN" altLang="en-US" sz="1400"/>
              <a:t>收款凭证和付款凭证既是登记现金日记账和银行存款日记账的依据，也是出纳人员收付款项的依据，其填制工作一般是由会计人员来完成的。在实际业务中，如涉及从银行提取现金或者将现金存入银行这类业务，为了避免重复反映货币资金的收付，一般只编制付款凭证。</a:t>
            </a:r>
            <a:endParaRPr lang="zh-CN" altLang="en-US" sz="1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589655" y="2206625"/>
            <a:ext cx="1704340" cy="1400810"/>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组合 73"/>
          <p:cNvGrpSpPr/>
          <p:nvPr/>
        </p:nvGrpSpPr>
        <p:grpSpPr>
          <a:xfrm>
            <a:off x="2744470" y="1431290"/>
            <a:ext cx="468630" cy="2834640"/>
            <a:chOff x="4336" y="2689"/>
            <a:chExt cx="738" cy="4464"/>
          </a:xfrm>
        </p:grpSpPr>
        <p:grpSp>
          <p:nvGrpSpPr>
            <p:cNvPr id="41" name="Group 108"/>
            <p:cNvGrpSpPr/>
            <p:nvPr/>
          </p:nvGrpSpPr>
          <p:grpSpPr>
            <a:xfrm>
              <a:off x="4336" y="5188"/>
              <a:ext cx="738" cy="717"/>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1"/>
            <p:cNvGrpSpPr/>
            <p:nvPr/>
          </p:nvGrpSpPr>
          <p:grpSpPr>
            <a:xfrm>
              <a:off x="4336" y="6437"/>
              <a:ext cx="738" cy="717"/>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4"/>
            <p:cNvGrpSpPr/>
            <p:nvPr/>
          </p:nvGrpSpPr>
          <p:grpSpPr>
            <a:xfrm>
              <a:off x="4336" y="3938"/>
              <a:ext cx="738" cy="717"/>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17"/>
            <p:cNvGrpSpPr/>
            <p:nvPr/>
          </p:nvGrpSpPr>
          <p:grpSpPr>
            <a:xfrm>
              <a:off x="4336" y="2689"/>
              <a:ext cx="738" cy="717"/>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71" name="文本框 70"/>
          <p:cNvSpPr txBox="1"/>
          <p:nvPr/>
        </p:nvSpPr>
        <p:spPr>
          <a:xfrm>
            <a:off x="3418840" y="1470025"/>
            <a:ext cx="2305685"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b="1">
                <a:solidFill>
                  <a:schemeClr val="accent4"/>
                </a:solidFill>
                <a:effectLst/>
              </a:rPr>
              <a:t>记账凭证填制要求</a:t>
            </a:r>
            <a:endParaRPr lang="zh-CN" altLang="en-US" b="1">
              <a:solidFill>
                <a:schemeClr val="accent4"/>
              </a:solidFill>
              <a:effectLst/>
            </a:endParaRPr>
          </a:p>
        </p:txBody>
      </p:sp>
      <p:grpSp>
        <p:nvGrpSpPr>
          <p:cNvPr id="75" name="组合 74"/>
          <p:cNvGrpSpPr/>
          <p:nvPr/>
        </p:nvGrpSpPr>
        <p:grpSpPr>
          <a:xfrm rot="0">
            <a:off x="5764530" y="1541145"/>
            <a:ext cx="468630" cy="2834640"/>
            <a:chOff x="9345" y="2689"/>
            <a:chExt cx="738" cy="4464"/>
          </a:xfrm>
        </p:grpSpPr>
        <p:grpSp>
          <p:nvGrpSpPr>
            <p:cNvPr id="53" name="Group 120"/>
            <p:cNvGrpSpPr/>
            <p:nvPr/>
          </p:nvGrpSpPr>
          <p:grpSpPr>
            <a:xfrm>
              <a:off x="9345" y="2689"/>
              <a:ext cx="738" cy="717"/>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23"/>
            <p:cNvGrpSpPr/>
            <p:nvPr/>
          </p:nvGrpSpPr>
          <p:grpSpPr>
            <a:xfrm>
              <a:off x="9345" y="3938"/>
              <a:ext cx="738" cy="717"/>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26"/>
            <p:cNvGrpSpPr/>
            <p:nvPr/>
          </p:nvGrpSpPr>
          <p:grpSpPr>
            <a:xfrm>
              <a:off x="9345" y="6437"/>
              <a:ext cx="738" cy="717"/>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9"/>
            <p:cNvGrpSpPr/>
            <p:nvPr/>
          </p:nvGrpSpPr>
          <p:grpSpPr>
            <a:xfrm>
              <a:off x="9345" y="5188"/>
              <a:ext cx="738" cy="717"/>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80" name="文本框 79"/>
          <p:cNvSpPr txBox="1"/>
          <p:nvPr/>
        </p:nvSpPr>
        <p:spPr>
          <a:xfrm>
            <a:off x="233680" y="1610995"/>
            <a:ext cx="2647315" cy="460375"/>
          </a:xfrm>
          <a:prstGeom prst="rect">
            <a:avLst/>
          </a:prstGeom>
          <a:noFill/>
        </p:spPr>
        <p:txBody>
          <a:bodyPr wrap="square" rtlCol="0" anchor="t">
            <a:spAutoFit/>
          </a:bodyPr>
          <a:p>
            <a:r>
              <a:rPr sz="1200"/>
              <a:t>（1）必须根据审核无误的原始凭证或原始凭证汇总表填写</a:t>
            </a:r>
            <a:endParaRPr sz="1200"/>
          </a:p>
        </p:txBody>
      </p:sp>
      <p:sp>
        <p:nvSpPr>
          <p:cNvPr id="81" name="文本框 80"/>
          <p:cNvSpPr txBox="1"/>
          <p:nvPr/>
        </p:nvSpPr>
        <p:spPr>
          <a:xfrm>
            <a:off x="204470" y="3018155"/>
            <a:ext cx="2540000" cy="645160"/>
          </a:xfrm>
          <a:prstGeom prst="rect">
            <a:avLst/>
          </a:prstGeom>
          <a:noFill/>
        </p:spPr>
        <p:txBody>
          <a:bodyPr wrap="square" rtlCol="0" anchor="t">
            <a:spAutoFit/>
          </a:bodyPr>
          <a:p>
            <a:r>
              <a:rPr sz="1200"/>
              <a:t>（3）摘要的填写要简明扼要，既能概括经济业务的特点，又能便于记账和对账</a:t>
            </a:r>
            <a:endParaRPr sz="1200"/>
          </a:p>
        </p:txBody>
      </p:sp>
      <p:sp>
        <p:nvSpPr>
          <p:cNvPr id="82" name="文本框 81"/>
          <p:cNvSpPr txBox="1"/>
          <p:nvPr/>
        </p:nvSpPr>
        <p:spPr>
          <a:xfrm>
            <a:off x="204470" y="3808730"/>
            <a:ext cx="2540000" cy="460375"/>
          </a:xfrm>
          <a:prstGeom prst="rect">
            <a:avLst/>
          </a:prstGeom>
          <a:noFill/>
        </p:spPr>
        <p:txBody>
          <a:bodyPr wrap="square" rtlCol="0" anchor="t">
            <a:spAutoFit/>
          </a:bodyPr>
          <a:p>
            <a:r>
              <a:rPr lang="zh-CN" altLang="en-US" sz="1200"/>
              <a:t>（4）会计分录和会计科目的填写要准确</a:t>
            </a:r>
            <a:endParaRPr lang="zh-CN" altLang="en-US" sz="1200"/>
          </a:p>
        </p:txBody>
      </p:sp>
      <p:sp>
        <p:nvSpPr>
          <p:cNvPr id="83" name="文本框 82"/>
          <p:cNvSpPr txBox="1"/>
          <p:nvPr/>
        </p:nvSpPr>
        <p:spPr>
          <a:xfrm>
            <a:off x="6530340" y="1562735"/>
            <a:ext cx="2540000" cy="275590"/>
          </a:xfrm>
          <a:prstGeom prst="rect">
            <a:avLst/>
          </a:prstGeom>
          <a:noFill/>
        </p:spPr>
        <p:txBody>
          <a:bodyPr wrap="square" rtlCol="0" anchor="t">
            <a:spAutoFit/>
          </a:bodyPr>
          <a:p>
            <a:r>
              <a:rPr lang="zh-CN" altLang="en-US" sz="1200"/>
              <a:t>（5）金额的填写要准确</a:t>
            </a:r>
            <a:endParaRPr lang="zh-CN" altLang="en-US" sz="1200"/>
          </a:p>
        </p:txBody>
      </p:sp>
      <p:sp>
        <p:nvSpPr>
          <p:cNvPr id="84" name="文本框 83"/>
          <p:cNvSpPr txBox="1"/>
          <p:nvPr/>
        </p:nvSpPr>
        <p:spPr>
          <a:xfrm>
            <a:off x="6430010" y="2311400"/>
            <a:ext cx="2540000" cy="645160"/>
          </a:xfrm>
          <a:prstGeom prst="rect">
            <a:avLst/>
          </a:prstGeom>
          <a:noFill/>
        </p:spPr>
        <p:txBody>
          <a:bodyPr wrap="square" rtlCol="0" anchor="t">
            <a:spAutoFit/>
          </a:bodyPr>
          <a:p>
            <a:r>
              <a:rPr lang="zh-CN" altLang="en-US" sz="1200"/>
              <a:t>（6）记账凭证要分类连续编号，应从“1”开始顺序编号，不得重号或跳号</a:t>
            </a:r>
            <a:endParaRPr lang="zh-CN" altLang="en-US" sz="1200"/>
          </a:p>
        </p:txBody>
      </p:sp>
      <p:sp>
        <p:nvSpPr>
          <p:cNvPr id="85" name="文本框 84"/>
          <p:cNvSpPr txBox="1"/>
          <p:nvPr/>
        </p:nvSpPr>
        <p:spPr>
          <a:xfrm>
            <a:off x="6430010" y="3173095"/>
            <a:ext cx="2540000" cy="460375"/>
          </a:xfrm>
          <a:prstGeom prst="rect">
            <a:avLst/>
          </a:prstGeom>
          <a:noFill/>
        </p:spPr>
        <p:txBody>
          <a:bodyPr wrap="square" rtlCol="0" anchor="t">
            <a:spAutoFit/>
          </a:bodyPr>
          <a:p>
            <a:r>
              <a:rPr lang="zh-CN" altLang="en-US" sz="1200"/>
              <a:t>（7）记账凭证所附原始凭证的张数要准确</a:t>
            </a:r>
            <a:endParaRPr lang="zh-CN" altLang="en-US" sz="1200"/>
          </a:p>
        </p:txBody>
      </p:sp>
      <p:sp>
        <p:nvSpPr>
          <p:cNvPr id="87" name="文本框 86"/>
          <p:cNvSpPr txBox="1"/>
          <p:nvPr/>
        </p:nvSpPr>
        <p:spPr>
          <a:xfrm>
            <a:off x="6430010" y="4031615"/>
            <a:ext cx="2540000" cy="275590"/>
          </a:xfrm>
          <a:prstGeom prst="rect">
            <a:avLst/>
          </a:prstGeom>
          <a:noFill/>
        </p:spPr>
        <p:txBody>
          <a:bodyPr wrap="square" rtlCol="0" anchor="t">
            <a:spAutoFit/>
          </a:bodyPr>
          <a:p>
            <a:r>
              <a:rPr lang="zh-CN" altLang="en-US" sz="1200"/>
              <a:t>（8）有关人员要签名或盖章</a:t>
            </a:r>
            <a:endParaRPr lang="zh-CN" altLang="en-US" sz="1200"/>
          </a:p>
        </p:txBody>
      </p:sp>
      <p:sp>
        <p:nvSpPr>
          <p:cNvPr id="3" name="文本框 2"/>
          <p:cNvSpPr txBox="1"/>
          <p:nvPr/>
        </p:nvSpPr>
        <p:spPr>
          <a:xfrm>
            <a:off x="857250" y="889635"/>
            <a:ext cx="2274570" cy="368300"/>
          </a:xfrm>
          <a:prstGeom prst="rect">
            <a:avLst/>
          </a:prstGeom>
          <a:noFill/>
        </p:spPr>
        <p:txBody>
          <a:bodyPr wrap="square" rtlCol="0">
            <a:spAutoFit/>
          </a:bodyPr>
          <a:p>
            <a:r>
              <a:rPr lang="zh-CN" altLang="en-US" b="1"/>
              <a:t>四、记账凭证的填制</a:t>
            </a:r>
            <a:endParaRPr lang="zh-CN" altLang="en-US" b="1"/>
          </a:p>
        </p:txBody>
      </p:sp>
      <p:sp>
        <p:nvSpPr>
          <p:cNvPr id="5" name="文本框 4"/>
          <p:cNvSpPr txBox="1"/>
          <p:nvPr/>
        </p:nvSpPr>
        <p:spPr>
          <a:xfrm>
            <a:off x="323215" y="2311400"/>
            <a:ext cx="2647315" cy="275590"/>
          </a:xfrm>
          <a:prstGeom prst="rect">
            <a:avLst/>
          </a:prstGeom>
          <a:noFill/>
        </p:spPr>
        <p:txBody>
          <a:bodyPr wrap="square" rtlCol="0" anchor="t">
            <a:spAutoFit/>
          </a:bodyPr>
          <a:p>
            <a:r>
              <a:rPr sz="1200"/>
              <a:t>（2）日期的填写要准确</a:t>
            </a:r>
            <a:endParaRPr sz="1200"/>
          </a:p>
        </p:txBody>
      </p:sp>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781300" y="848360"/>
            <a:ext cx="6325870" cy="1346200"/>
          </a:xfrm>
          <a:prstGeom prst="rect">
            <a:avLst/>
          </a:prstGeom>
          <a:noFill/>
        </p:spPr>
        <p:txBody>
          <a:bodyPr wrap="square" lIns="0" tIns="0" rIns="0" bIns="0" rtlCol="0">
            <a:spAutoFit/>
          </a:bodyPr>
          <a:lstStyle/>
          <a:p>
            <a:pPr algn="l" fontAlgn="auto">
              <a:lnSpc>
                <a:spcPct val="125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案例背景：沿用本任务中的案例背景，20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年3 月15 日，利通公司职工许巍到财务部偿还个人欠款1 000 元后，出纳员林宇收回现金并为其开出收款收据。</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5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基础资料：收款收据（如图2-5-1 所示）、胶水或胶棒、签字笔、小键盘、出纳人名章等。</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5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假设你是林宇，请根据案例背景，填制一张现金收款凭证。</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4" name="燕尾形 20"/>
          <p:cNvSpPr/>
          <p:nvPr/>
        </p:nvSpPr>
        <p:spPr>
          <a:xfrm>
            <a:off x="2781300" y="2891790"/>
            <a:ext cx="172148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nvSpPr>
        <p:spPr>
          <a:xfrm>
            <a:off x="5158105" y="2468245"/>
            <a:ext cx="2668270" cy="337185"/>
          </a:xfrm>
          <a:prstGeom prst="rect">
            <a:avLst/>
          </a:prstGeom>
          <a:noFill/>
        </p:spPr>
        <p:txBody>
          <a:bodyPr wrap="square" rtlCol="0" anchor="t">
            <a:spAutoFit/>
          </a:bodyPr>
          <a:p>
            <a:r>
              <a:rPr lang="zh-CN" altLang="en-US" sz="1600"/>
              <a:t>认真审核原始凭证</a:t>
            </a:r>
            <a:endParaRPr lang="zh-CN" altLang="en-US" sz="1600"/>
          </a:p>
        </p:txBody>
      </p:sp>
      <p:sp>
        <p:nvSpPr>
          <p:cNvPr id="8" name="下箭头 7"/>
          <p:cNvSpPr/>
          <p:nvPr/>
        </p:nvSpPr>
        <p:spPr>
          <a:xfrm>
            <a:off x="5980430" y="2805430"/>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093335" y="3165475"/>
            <a:ext cx="2540000" cy="337185"/>
          </a:xfrm>
          <a:prstGeom prst="rect">
            <a:avLst/>
          </a:prstGeom>
          <a:noFill/>
        </p:spPr>
        <p:txBody>
          <a:bodyPr wrap="square" rtlCol="0" anchor="t">
            <a:spAutoFit/>
          </a:bodyPr>
          <a:p>
            <a:r>
              <a:rPr lang="zh-CN" altLang="en-US" sz="1600"/>
              <a:t>选择适用的记账凭证</a:t>
            </a:r>
            <a:endParaRPr lang="zh-CN" altLang="en-US" sz="1600"/>
          </a:p>
        </p:txBody>
      </p:sp>
      <p:sp>
        <p:nvSpPr>
          <p:cNvPr id="10" name="下箭头 9"/>
          <p:cNvSpPr/>
          <p:nvPr/>
        </p:nvSpPr>
        <p:spPr>
          <a:xfrm>
            <a:off x="5980430" y="3588385"/>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5158105" y="3871595"/>
            <a:ext cx="2540000" cy="337185"/>
          </a:xfrm>
          <a:prstGeom prst="rect">
            <a:avLst/>
          </a:prstGeom>
          <a:noFill/>
        </p:spPr>
        <p:txBody>
          <a:bodyPr wrap="square" rtlCol="0" anchor="t">
            <a:spAutoFit/>
          </a:bodyPr>
          <a:p>
            <a:r>
              <a:rPr lang="zh-CN" altLang="en-US" sz="1600"/>
              <a:t>认真填制记账凭证</a:t>
            </a:r>
            <a:endParaRPr lang="zh-CN" altLang="en-US" sz="1600"/>
          </a:p>
        </p:txBody>
      </p:sp>
      <p:sp>
        <p:nvSpPr>
          <p:cNvPr id="13" name="下箭头 12"/>
          <p:cNvSpPr/>
          <p:nvPr/>
        </p:nvSpPr>
        <p:spPr>
          <a:xfrm>
            <a:off x="5980430" y="4208780"/>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539740" y="4568825"/>
            <a:ext cx="2700655" cy="337185"/>
          </a:xfrm>
          <a:prstGeom prst="rect">
            <a:avLst/>
          </a:prstGeom>
          <a:noFill/>
        </p:spPr>
        <p:txBody>
          <a:bodyPr wrap="square" rtlCol="0" anchor="t">
            <a:spAutoFit/>
          </a:bodyPr>
          <a:p>
            <a:r>
              <a:rPr lang="zh-CN" altLang="en-US" sz="1600"/>
              <a:t>粘贴附件</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460115" y="2255520"/>
            <a:ext cx="1525270" cy="1144905"/>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组合 73"/>
          <p:cNvGrpSpPr/>
          <p:nvPr/>
        </p:nvGrpSpPr>
        <p:grpSpPr>
          <a:xfrm>
            <a:off x="2645410" y="1446530"/>
            <a:ext cx="468630" cy="2834640"/>
            <a:chOff x="4336" y="2689"/>
            <a:chExt cx="738" cy="4464"/>
          </a:xfrm>
        </p:grpSpPr>
        <p:grpSp>
          <p:nvGrpSpPr>
            <p:cNvPr id="41" name="Group 108"/>
            <p:cNvGrpSpPr/>
            <p:nvPr/>
          </p:nvGrpSpPr>
          <p:grpSpPr>
            <a:xfrm>
              <a:off x="4336" y="5188"/>
              <a:ext cx="738" cy="717"/>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1"/>
            <p:cNvGrpSpPr/>
            <p:nvPr/>
          </p:nvGrpSpPr>
          <p:grpSpPr>
            <a:xfrm>
              <a:off x="4336" y="6437"/>
              <a:ext cx="738" cy="717"/>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4"/>
            <p:cNvGrpSpPr/>
            <p:nvPr/>
          </p:nvGrpSpPr>
          <p:grpSpPr>
            <a:xfrm>
              <a:off x="4336" y="3938"/>
              <a:ext cx="738" cy="717"/>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17"/>
            <p:cNvGrpSpPr/>
            <p:nvPr/>
          </p:nvGrpSpPr>
          <p:grpSpPr>
            <a:xfrm>
              <a:off x="4336" y="2689"/>
              <a:ext cx="738" cy="717"/>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出纳书写规范</a:t>
            </a:r>
            <a:endParaRPr lang="zh-CN" altLang="en-US" sz="2000" b="1">
              <a:solidFill>
                <a:schemeClr val="accent4"/>
              </a:solidFill>
              <a:effectLst/>
            </a:endParaRPr>
          </a:p>
        </p:txBody>
      </p:sp>
      <p:sp>
        <p:nvSpPr>
          <p:cNvPr id="71" name="文本框 70"/>
          <p:cNvSpPr txBox="1"/>
          <p:nvPr/>
        </p:nvSpPr>
        <p:spPr>
          <a:xfrm>
            <a:off x="3208655" y="1470025"/>
            <a:ext cx="2305685" cy="368300"/>
          </a:xfrm>
          <a:prstGeom prst="rect">
            <a:avLst/>
          </a:prstGeom>
          <a:noFill/>
        </p:spPr>
        <p:txBody>
          <a:bodyPr wrap="square" rtlCol="0">
            <a:spAutoFit/>
          </a:bodyPr>
          <a:p>
            <a:r>
              <a:rPr lang="zh-CN" altLang="en-US" b="1"/>
              <a:t>小写金额的书写要求</a:t>
            </a:r>
            <a:endParaRPr lang="zh-CN" altLang="en-US" b="1"/>
          </a:p>
        </p:txBody>
      </p:sp>
      <p:grpSp>
        <p:nvGrpSpPr>
          <p:cNvPr id="3" name="组合 2"/>
          <p:cNvGrpSpPr/>
          <p:nvPr/>
        </p:nvGrpSpPr>
        <p:grpSpPr>
          <a:xfrm>
            <a:off x="5450840" y="904240"/>
            <a:ext cx="469900" cy="3406775"/>
            <a:chOff x="8851" y="1372"/>
            <a:chExt cx="740" cy="5365"/>
          </a:xfrm>
        </p:grpSpPr>
        <p:grpSp>
          <p:nvGrpSpPr>
            <p:cNvPr id="53" name="Group 120"/>
            <p:cNvGrpSpPr/>
            <p:nvPr/>
          </p:nvGrpSpPr>
          <p:grpSpPr>
            <a:xfrm rot="0">
              <a:off x="8851" y="1372"/>
              <a:ext cx="738" cy="717"/>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23"/>
            <p:cNvGrpSpPr/>
            <p:nvPr/>
          </p:nvGrpSpPr>
          <p:grpSpPr>
            <a:xfrm rot="0">
              <a:off x="8853" y="2895"/>
              <a:ext cx="738" cy="717"/>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26"/>
            <p:cNvGrpSpPr/>
            <p:nvPr/>
          </p:nvGrpSpPr>
          <p:grpSpPr>
            <a:xfrm rot="0">
              <a:off x="8852" y="6021"/>
              <a:ext cx="738" cy="717"/>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9"/>
            <p:cNvGrpSpPr/>
            <p:nvPr/>
          </p:nvGrpSpPr>
          <p:grpSpPr>
            <a:xfrm rot="0">
              <a:off x="8852" y="4543"/>
              <a:ext cx="738" cy="717"/>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80" name="文本框 79"/>
          <p:cNvSpPr txBox="1"/>
          <p:nvPr/>
        </p:nvSpPr>
        <p:spPr>
          <a:xfrm>
            <a:off x="97155" y="1411605"/>
            <a:ext cx="2647315" cy="645160"/>
          </a:xfrm>
          <a:prstGeom prst="rect">
            <a:avLst/>
          </a:prstGeom>
          <a:noFill/>
        </p:spPr>
        <p:txBody>
          <a:bodyPr wrap="square" rtlCol="0" anchor="t">
            <a:spAutoFit/>
          </a:bodyPr>
          <a:p>
            <a:r>
              <a:rPr lang="zh-CN" altLang="en-US" sz="1200"/>
              <a:t>每个数字独立有形，使人一目了然，每个数字要</a:t>
            </a:r>
            <a:r>
              <a:rPr lang="zh-CN" altLang="en-US" sz="1200" u="sng">
                <a:solidFill>
                  <a:srgbClr val="0070C0"/>
                </a:solidFill>
              </a:rPr>
              <a:t>大小匀称，笔画匀畅，</a:t>
            </a:r>
            <a:endParaRPr lang="zh-CN" altLang="en-US" sz="1200" u="sng">
              <a:solidFill>
                <a:srgbClr val="0070C0"/>
              </a:solidFill>
            </a:endParaRPr>
          </a:p>
          <a:p>
            <a:r>
              <a:rPr lang="zh-CN" altLang="en-US" sz="1200" u="sng">
                <a:solidFill>
                  <a:srgbClr val="0070C0"/>
                </a:solidFill>
              </a:rPr>
              <a:t>不能连笔书写</a:t>
            </a:r>
            <a:endParaRPr lang="zh-CN" altLang="en-US" sz="1200" u="sng">
              <a:solidFill>
                <a:srgbClr val="0070C0"/>
              </a:solidFill>
            </a:endParaRPr>
          </a:p>
        </p:txBody>
      </p:sp>
      <p:sp>
        <p:nvSpPr>
          <p:cNvPr id="81" name="文本框 80"/>
          <p:cNvSpPr txBox="1"/>
          <p:nvPr/>
        </p:nvSpPr>
        <p:spPr>
          <a:xfrm>
            <a:off x="97155" y="2172970"/>
            <a:ext cx="2540000" cy="829945"/>
          </a:xfrm>
          <a:prstGeom prst="rect">
            <a:avLst/>
          </a:prstGeom>
          <a:noFill/>
        </p:spPr>
        <p:txBody>
          <a:bodyPr wrap="square" rtlCol="0" anchor="t">
            <a:spAutoFit/>
          </a:bodyPr>
          <a:p>
            <a:r>
              <a:rPr lang="zh-CN" altLang="en-US" sz="1200"/>
              <a:t>每个数字排列有序，书写时要有一定倾斜度，而数字的倾斜度要一致，</a:t>
            </a:r>
            <a:endParaRPr lang="zh-CN" altLang="en-US" sz="1200"/>
          </a:p>
          <a:p>
            <a:r>
              <a:rPr lang="zh-CN" altLang="en-US" sz="1200"/>
              <a:t>书写斜度一般要求上端向右倾斜55°~60° 为宜</a:t>
            </a:r>
            <a:endParaRPr lang="zh-CN" altLang="en-US" sz="1200"/>
          </a:p>
        </p:txBody>
      </p:sp>
      <p:sp>
        <p:nvSpPr>
          <p:cNvPr id="82" name="文本框 81"/>
          <p:cNvSpPr txBox="1"/>
          <p:nvPr/>
        </p:nvSpPr>
        <p:spPr>
          <a:xfrm>
            <a:off x="97155" y="3002915"/>
            <a:ext cx="2540000" cy="829945"/>
          </a:xfrm>
          <a:prstGeom prst="rect">
            <a:avLst/>
          </a:prstGeom>
          <a:noFill/>
        </p:spPr>
        <p:txBody>
          <a:bodyPr wrap="square" rtlCol="0" anchor="t">
            <a:spAutoFit/>
          </a:bodyPr>
          <a:p>
            <a:r>
              <a:rPr lang="zh-CN" altLang="en-US" sz="1200"/>
              <a:t>每个数字应紧贴底线，上端不可顶格，高度以数字表格二分之一为准；</a:t>
            </a:r>
            <a:endParaRPr lang="zh-CN" altLang="en-US" sz="1200"/>
          </a:p>
          <a:p>
            <a:r>
              <a:rPr lang="zh-CN" altLang="en-US" sz="1200"/>
              <a:t>除 “6、7、9”外，其他数字要高低一致。（具体要求见教材）</a:t>
            </a:r>
            <a:endParaRPr lang="zh-CN" altLang="en-US" sz="1200"/>
          </a:p>
        </p:txBody>
      </p:sp>
      <p:sp>
        <p:nvSpPr>
          <p:cNvPr id="83" name="文本框 82"/>
          <p:cNvSpPr txBox="1"/>
          <p:nvPr/>
        </p:nvSpPr>
        <p:spPr>
          <a:xfrm>
            <a:off x="97155" y="3937000"/>
            <a:ext cx="2540000" cy="460375"/>
          </a:xfrm>
          <a:prstGeom prst="rect">
            <a:avLst/>
          </a:prstGeom>
          <a:noFill/>
        </p:spPr>
        <p:txBody>
          <a:bodyPr wrap="square" rtlCol="0" anchor="t">
            <a:spAutoFit/>
          </a:bodyPr>
          <a:p>
            <a:r>
              <a:rPr lang="zh-CN" altLang="en-US" sz="1200"/>
              <a:t>除“4”“5”以外，数字须一笔完成，不可人为地增加笔画</a:t>
            </a:r>
            <a:endParaRPr lang="zh-CN" altLang="en-US" sz="1200"/>
          </a:p>
        </p:txBody>
      </p:sp>
      <p:sp>
        <p:nvSpPr>
          <p:cNvPr id="84" name="文本框 83"/>
          <p:cNvSpPr txBox="1"/>
          <p:nvPr/>
        </p:nvSpPr>
        <p:spPr>
          <a:xfrm>
            <a:off x="6072505" y="904240"/>
            <a:ext cx="2540000" cy="460375"/>
          </a:xfrm>
          <a:prstGeom prst="rect">
            <a:avLst/>
          </a:prstGeom>
          <a:noFill/>
        </p:spPr>
        <p:txBody>
          <a:bodyPr wrap="square" rtlCol="0" anchor="t">
            <a:spAutoFit/>
          </a:bodyPr>
          <a:p>
            <a:r>
              <a:rPr lang="zh-CN" altLang="en-US" sz="1200"/>
              <a:t>采用规范的手写体书写，并要保持个人的独特字体，以防模仿</a:t>
            </a:r>
            <a:endParaRPr lang="zh-CN" altLang="en-US" sz="1200"/>
          </a:p>
        </p:txBody>
      </p:sp>
      <p:sp>
        <p:nvSpPr>
          <p:cNvPr id="85" name="文本框 84"/>
          <p:cNvSpPr txBox="1"/>
          <p:nvPr/>
        </p:nvSpPr>
        <p:spPr>
          <a:xfrm>
            <a:off x="6072505" y="1424940"/>
            <a:ext cx="3004185" cy="1198880"/>
          </a:xfrm>
          <a:prstGeom prst="rect">
            <a:avLst/>
          </a:prstGeom>
          <a:noFill/>
        </p:spPr>
        <p:txBody>
          <a:bodyPr wrap="square" rtlCol="0" anchor="t">
            <a:spAutoFit/>
          </a:bodyPr>
          <a:p>
            <a:r>
              <a:rPr lang="zh-CN" altLang="en-US" sz="1200"/>
              <a:t>在未印有横格纸上书写时，整数部分要按“三位一节”的记数法，由个位起，从右向左，每隔三位，用 “，”分节符分开，有小数点的应在个位后，十分位前用“.”点清小数点。 同行的相邻数字之间要空出半个阿拉伯数字的位置，但不可预留间隔</a:t>
            </a:r>
            <a:endParaRPr lang="zh-CN" altLang="en-US" sz="1200"/>
          </a:p>
        </p:txBody>
      </p:sp>
      <p:sp>
        <p:nvSpPr>
          <p:cNvPr id="86" name="文本框 85"/>
          <p:cNvSpPr txBox="1"/>
          <p:nvPr/>
        </p:nvSpPr>
        <p:spPr>
          <a:xfrm>
            <a:off x="6072505" y="2694940"/>
            <a:ext cx="2941955" cy="1014730"/>
          </a:xfrm>
          <a:prstGeom prst="rect">
            <a:avLst/>
          </a:prstGeom>
          <a:noFill/>
        </p:spPr>
        <p:txBody>
          <a:bodyPr wrap="square" rtlCol="0" anchor="t">
            <a:spAutoFit/>
          </a:bodyPr>
          <a:p>
            <a:r>
              <a:rPr lang="zh-CN" altLang="en-US" sz="1200"/>
              <a:t>会计凭证中的数字合计如为小写，数字前应当书写货币币种符号或者货币名称简写。币种符号与阿拉伯金额数字之间不得留有空白。凡在小写金额数字前面写有币种符号的，数字后面不再写货币单位</a:t>
            </a:r>
            <a:endParaRPr lang="zh-CN" altLang="en-US" sz="1200"/>
          </a:p>
        </p:txBody>
      </p:sp>
      <p:sp>
        <p:nvSpPr>
          <p:cNvPr id="87" name="文本框 86"/>
          <p:cNvSpPr txBox="1"/>
          <p:nvPr/>
        </p:nvSpPr>
        <p:spPr>
          <a:xfrm>
            <a:off x="6072505" y="3832860"/>
            <a:ext cx="3126740" cy="1198880"/>
          </a:xfrm>
          <a:prstGeom prst="rect">
            <a:avLst/>
          </a:prstGeom>
          <a:noFill/>
        </p:spPr>
        <p:txBody>
          <a:bodyPr wrap="square" rtlCol="0" anchor="t">
            <a:spAutoFit/>
          </a:bodyPr>
          <a:p>
            <a:r>
              <a:rPr lang="zh-CN" altLang="en-US" sz="1200"/>
              <a:t>尽量避免差错，若在账表上写错了数字，不得任意涂改、刀刮、粘贴或用药水消退，应按规定采用画线更正法进行更改，把错误的数字全部画一道红线消去，然后把正确的数字写在上面，并在红线左端加盖印章，以示负责，以保证数字的真实性和明确责任</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82" name="Line 46"/>
          <p:cNvSpPr>
            <a:spLocks noChangeShapeType="1"/>
          </p:cNvSpPr>
          <p:nvPr/>
        </p:nvSpPr>
        <p:spPr bwMode="auto">
          <a:xfrm flipV="1">
            <a:off x="3006936" y="1545749"/>
            <a:ext cx="1350781" cy="129817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3006936" y="2843923"/>
            <a:ext cx="1350781" cy="1458463"/>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224415" y="1894890"/>
            <a:ext cx="1836489" cy="1891716"/>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910133" y="2272598"/>
            <a:ext cx="755548" cy="1136299"/>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23" name="圆角矩形 19"/>
          <p:cNvSpPr>
            <a:spLocks noChangeArrowheads="1"/>
          </p:cNvSpPr>
          <p:nvPr/>
        </p:nvSpPr>
        <p:spPr bwMode="auto">
          <a:xfrm>
            <a:off x="4464050" y="737235"/>
            <a:ext cx="3850640" cy="134810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4464685" y="818515"/>
            <a:ext cx="3892550" cy="1185545"/>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审核记账凭证是否附有原始凭证或原始凭证汇总表。其附件张数是否与所附原始凭证的张数相吻合，其登记的经济业务内容是否与原始凭证或原始凭证汇总表内容相吻合</a:t>
            </a:r>
            <a:endParaRPr lang="zh-CN" altLang="en-US" sz="1400">
              <a:solidFill>
                <a:schemeClr val="bg1"/>
              </a:solidFill>
              <a:ea typeface="微软雅黑" panose="020B0503020204020204" pitchFamily="34" charset="-122"/>
            </a:endParaRPr>
          </a:p>
        </p:txBody>
      </p:sp>
      <p:sp>
        <p:nvSpPr>
          <p:cNvPr id="13325" name="圆角矩形 19"/>
          <p:cNvSpPr>
            <a:spLocks noChangeArrowheads="1"/>
          </p:cNvSpPr>
          <p:nvPr/>
        </p:nvSpPr>
        <p:spPr bwMode="auto">
          <a:xfrm>
            <a:off x="4464685" y="2638425"/>
            <a:ext cx="3850640" cy="1082040"/>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6" name="TextBox 6"/>
          <p:cNvSpPr txBox="1">
            <a:spLocks noChangeArrowheads="1"/>
          </p:cNvSpPr>
          <p:nvPr/>
        </p:nvSpPr>
        <p:spPr bwMode="auto">
          <a:xfrm>
            <a:off x="4421505" y="2726690"/>
            <a:ext cx="3935095" cy="90551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审核记账凭证中账户的对应关系和记账方向是否正确，会计科目的书写和金额的书写是否正确，金额是否与原始凭证或原始凭证汇总表相吻合</a:t>
            </a:r>
            <a:endParaRPr lang="zh-CN" altLang="en-US" sz="1400">
              <a:solidFill>
                <a:schemeClr val="bg1"/>
              </a:solidFill>
              <a:ea typeface="微软雅黑" panose="020B0503020204020204" pitchFamily="34" charset="-122"/>
            </a:endParaRPr>
          </a:p>
        </p:txBody>
      </p:sp>
      <p:sp>
        <p:nvSpPr>
          <p:cNvPr id="13328" name="TextBox 6"/>
          <p:cNvSpPr txBox="1">
            <a:spLocks noChangeArrowheads="1"/>
          </p:cNvSpPr>
          <p:nvPr/>
        </p:nvSpPr>
        <p:spPr bwMode="auto">
          <a:xfrm>
            <a:off x="5111677" y="4007201"/>
            <a:ext cx="2915844" cy="346710"/>
          </a:xfrm>
          <a:prstGeom prst="rect">
            <a:avLst/>
          </a:prstGeom>
          <a:noFill/>
          <a:ln w="9525">
            <a:noFill/>
            <a:miter lim="800000"/>
          </a:ln>
        </p:spPr>
        <p:txBody>
          <a:bodyPr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审核凭证本身是否具有合法性</a:t>
            </a:r>
            <a:endParaRPr lang="zh-CN" altLang="en-US" sz="1400">
              <a:solidFill>
                <a:schemeClr val="bg1"/>
              </a:solidFill>
              <a:ea typeface="微软雅黑" panose="020B0503020204020204" pitchFamily="34" charset="-122"/>
            </a:endParaRPr>
          </a:p>
        </p:txBody>
      </p:sp>
      <p:sp>
        <p:nvSpPr>
          <p:cNvPr id="13338" name="TextBox 6"/>
          <p:cNvSpPr txBox="1">
            <a:spLocks noChangeArrowheads="1"/>
          </p:cNvSpPr>
          <p:nvPr/>
        </p:nvSpPr>
        <p:spPr bwMode="auto">
          <a:xfrm>
            <a:off x="1733550" y="2381885"/>
            <a:ext cx="1327150" cy="1026795"/>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600" b="1">
                <a:solidFill>
                  <a:schemeClr val="bg1"/>
                </a:solidFill>
                <a:latin typeface="Calibri" panose="020F0502020204030204" pitchFamily="34" charset="0"/>
                <a:ea typeface="微软雅黑" panose="020B0503020204020204" pitchFamily="34" charset="-122"/>
              </a:rPr>
              <a:t>（一）记账凭证审核的要点</a:t>
            </a:r>
            <a:endParaRPr lang="zh-CN" altLang="en-US" sz="1600" b="1">
              <a:solidFill>
                <a:schemeClr val="bg1"/>
              </a:solidFill>
              <a:latin typeface="Calibri" panose="020F0502020204030204" pitchFamily="34" charset="0"/>
              <a:ea typeface="微软雅黑" panose="020B0503020204020204" pitchFamily="34" charset="-122"/>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2" name="圆角矩形 19"/>
          <p:cNvSpPr>
            <a:spLocks noChangeArrowheads="1"/>
          </p:cNvSpPr>
          <p:nvPr/>
        </p:nvSpPr>
        <p:spPr bwMode="auto">
          <a:xfrm>
            <a:off x="4464701" y="4007461"/>
            <a:ext cx="3850755" cy="972837"/>
          </a:xfrm>
          <a:prstGeom prst="roundRect">
            <a:avLst>
              <a:gd name="adj" fmla="val 0"/>
            </a:avLst>
          </a:prstGeom>
          <a:solidFill>
            <a:srgbClr val="808080"/>
          </a:solidFill>
          <a:ln w="25400" algn="ctr">
            <a:solidFill>
              <a:schemeClr val="bg1"/>
            </a:solidFill>
            <a:round/>
          </a:ln>
        </p:spPr>
        <p:txBody>
          <a:bodyPr lIns="68568" tIns="34284" rIns="68568" bIns="34284" anchor="ctr"/>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5" name="TextBox 6"/>
          <p:cNvSpPr txBox="1">
            <a:spLocks noChangeArrowheads="1"/>
          </p:cNvSpPr>
          <p:nvPr/>
        </p:nvSpPr>
        <p:spPr bwMode="auto">
          <a:xfrm>
            <a:off x="4464050" y="4084320"/>
            <a:ext cx="3893185" cy="626110"/>
          </a:xfrm>
          <a:prstGeom prst="rect">
            <a:avLst/>
          </a:prstGeom>
          <a:noFill/>
          <a:ln w="9525">
            <a:noFill/>
            <a:miter lim="800000"/>
          </a:ln>
        </p:spPr>
        <p:txBody>
          <a:bodyPr wrap="square" lIns="68568" tIns="34284" rIns="68568" bIns="34284">
            <a:spAutoFit/>
          </a:bodyPr>
          <a:p>
            <a:pPr defTabSz="685800">
              <a:lnSpc>
                <a:spcPct val="130000"/>
              </a:lnSpc>
            </a:pPr>
            <a:r>
              <a:rPr lang="zh-CN" altLang="en-US" sz="1400">
                <a:solidFill>
                  <a:schemeClr val="bg1"/>
                </a:solidFill>
                <a:ea typeface="微软雅黑" panose="020B0503020204020204" pitchFamily="34" charset="-122"/>
              </a:rPr>
              <a:t>审核记账凭证的填制手续是否齐全，项目填写是否完整，有关人员是否签字</a:t>
            </a:r>
            <a:endParaRPr lang="zh-CN" altLang="en-US" sz="1400">
              <a:solidFill>
                <a:schemeClr val="bg1"/>
              </a:solidFill>
              <a:ea typeface="微软雅黑" panose="020B0503020204020204" pitchFamily="34" charset="-122"/>
            </a:endParaRPr>
          </a:p>
        </p:txBody>
      </p:sp>
      <p:sp>
        <p:nvSpPr>
          <p:cNvPr id="6" name="文本框 5"/>
          <p:cNvSpPr txBox="1"/>
          <p:nvPr/>
        </p:nvSpPr>
        <p:spPr>
          <a:xfrm>
            <a:off x="683260" y="1050290"/>
            <a:ext cx="2540000" cy="368300"/>
          </a:xfrm>
          <a:prstGeom prst="rect">
            <a:avLst/>
          </a:prstGeom>
          <a:noFill/>
        </p:spPr>
        <p:txBody>
          <a:bodyPr wrap="square" rtlCol="0" anchor="t">
            <a:spAutoFit/>
          </a:bodyPr>
          <a:p>
            <a:r>
              <a:rPr lang="zh-CN" altLang="en-US" b="1"/>
              <a:t>五、记账凭证的审核</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additive="base">
                                        <p:cTn id="11" dur="500" fill="hold"/>
                                        <p:tgtEl>
                                          <p:spTgt spid="13315"/>
                                        </p:tgtEl>
                                        <p:attrNameLst>
                                          <p:attrName>ppt_x</p:attrName>
                                        </p:attrNameLst>
                                      </p:cBhvr>
                                      <p:tavLst>
                                        <p:tav tm="0">
                                          <p:val>
                                            <p:strVal val="0-#ppt_w/2"/>
                                          </p:val>
                                        </p:tav>
                                        <p:tav tm="100000">
                                          <p:val>
                                            <p:strVal val="#ppt_x"/>
                                          </p:val>
                                        </p:tav>
                                      </p:tavLst>
                                    </p:anim>
                                    <p:anim calcmode="lin" valueType="num">
                                      <p:cBhvr additive="base">
                                        <p:cTn id="12" dur="500" fill="hold"/>
                                        <p:tgtEl>
                                          <p:spTgt spid="133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38"/>
                                        </p:tgtEl>
                                        <p:attrNameLst>
                                          <p:attrName>style.visibility</p:attrName>
                                        </p:attrNameLst>
                                      </p:cBhvr>
                                      <p:to>
                                        <p:strVal val="visible"/>
                                      </p:to>
                                    </p:set>
                                    <p:anim calcmode="lin" valueType="num">
                                      <p:cBhvr additive="base">
                                        <p:cTn id="15" dur="500" fill="hold"/>
                                        <p:tgtEl>
                                          <p:spTgt spid="13338"/>
                                        </p:tgtEl>
                                        <p:attrNameLst>
                                          <p:attrName>ppt_x</p:attrName>
                                        </p:attrNameLst>
                                      </p:cBhvr>
                                      <p:tavLst>
                                        <p:tav tm="0">
                                          <p:val>
                                            <p:strVal val="0-#ppt_w/2"/>
                                          </p:val>
                                        </p:tav>
                                        <p:tav tm="100000">
                                          <p:val>
                                            <p:strVal val="#ppt_x"/>
                                          </p:val>
                                        </p:tav>
                                      </p:tavLst>
                                    </p:anim>
                                    <p:anim calcmode="lin" valueType="num">
                                      <p:cBhvr additive="base">
                                        <p:cTn id="16" dur="500" fill="hold"/>
                                        <p:tgtEl>
                                          <p:spTgt spid="133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282"/>
                                        </p:tgtEl>
                                        <p:attrNameLst>
                                          <p:attrName>style.visibility</p:attrName>
                                        </p:attrNameLst>
                                      </p:cBhvr>
                                      <p:to>
                                        <p:strVal val="visible"/>
                                      </p:to>
                                    </p:set>
                                    <p:animEffect transition="in" filter="wipe(left)">
                                      <p:cBhvr>
                                        <p:cTn id="20" dur="500"/>
                                        <p:tgtEl>
                                          <p:spTgt spid="112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283"/>
                                        </p:tgtEl>
                                        <p:attrNameLst>
                                          <p:attrName>style.visibility</p:attrName>
                                        </p:attrNameLst>
                                      </p:cBhvr>
                                      <p:to>
                                        <p:strVal val="visible"/>
                                      </p:to>
                                    </p:set>
                                    <p:animEffect transition="in" filter="wipe(left)">
                                      <p:cBhvr>
                                        <p:cTn id="23" dur="500"/>
                                        <p:tgtEl>
                                          <p:spTgt spid="11283"/>
                                        </p:tgtEl>
                                      </p:cBhvr>
                                    </p:animEffect>
                                  </p:child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13323"/>
                                        </p:tgtEl>
                                        <p:attrNameLst>
                                          <p:attrName>style.visibility</p:attrName>
                                        </p:attrNameLst>
                                      </p:cBhvr>
                                      <p:to>
                                        <p:strVal val="visible"/>
                                      </p:to>
                                    </p:set>
                                    <p:anim calcmode="lin" valueType="num">
                                      <p:cBhvr additive="base">
                                        <p:cTn id="27" dur="500" fill="hold"/>
                                        <p:tgtEl>
                                          <p:spTgt spid="13323"/>
                                        </p:tgtEl>
                                        <p:attrNameLst>
                                          <p:attrName>ppt_x</p:attrName>
                                        </p:attrNameLst>
                                      </p:cBhvr>
                                      <p:tavLst>
                                        <p:tav tm="0">
                                          <p:val>
                                            <p:strVal val="#ppt_x"/>
                                          </p:val>
                                        </p:tav>
                                        <p:tav tm="100000">
                                          <p:val>
                                            <p:strVal val="#ppt_x"/>
                                          </p:val>
                                        </p:tav>
                                      </p:tavLst>
                                    </p:anim>
                                    <p:anim calcmode="lin" valueType="num">
                                      <p:cBhvr additive="base">
                                        <p:cTn id="28" dur="500" fill="hold"/>
                                        <p:tgtEl>
                                          <p:spTgt spid="1332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324"/>
                                        </p:tgtEl>
                                        <p:attrNameLst>
                                          <p:attrName>style.visibility</p:attrName>
                                        </p:attrNameLst>
                                      </p:cBhvr>
                                      <p:to>
                                        <p:strVal val="visible"/>
                                      </p:to>
                                    </p:set>
                                    <p:anim calcmode="lin" valueType="num">
                                      <p:cBhvr additive="base">
                                        <p:cTn id="31" dur="500" fill="hold"/>
                                        <p:tgtEl>
                                          <p:spTgt spid="13324"/>
                                        </p:tgtEl>
                                        <p:attrNameLst>
                                          <p:attrName>ppt_x</p:attrName>
                                        </p:attrNameLst>
                                      </p:cBhvr>
                                      <p:tavLst>
                                        <p:tav tm="0">
                                          <p:val>
                                            <p:strVal val="#ppt_x"/>
                                          </p:val>
                                        </p:tav>
                                        <p:tav tm="100000">
                                          <p:val>
                                            <p:strVal val="#ppt_x"/>
                                          </p:val>
                                        </p:tav>
                                      </p:tavLst>
                                    </p:anim>
                                    <p:anim calcmode="lin" valueType="num">
                                      <p:cBhvr additive="base">
                                        <p:cTn id="32" dur="500" fill="hold"/>
                                        <p:tgtEl>
                                          <p:spTgt spid="13324"/>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13325"/>
                                        </p:tgtEl>
                                        <p:attrNameLst>
                                          <p:attrName>style.visibility</p:attrName>
                                        </p:attrNameLst>
                                      </p:cBhvr>
                                      <p:to>
                                        <p:strVal val="visible"/>
                                      </p:to>
                                    </p:set>
                                    <p:anim calcmode="lin" valueType="num">
                                      <p:cBhvr additive="base">
                                        <p:cTn id="36" dur="500" fill="hold"/>
                                        <p:tgtEl>
                                          <p:spTgt spid="13325"/>
                                        </p:tgtEl>
                                        <p:attrNameLst>
                                          <p:attrName>ppt_x</p:attrName>
                                        </p:attrNameLst>
                                      </p:cBhvr>
                                      <p:tavLst>
                                        <p:tav tm="0">
                                          <p:val>
                                            <p:strVal val="#ppt_x"/>
                                          </p:val>
                                        </p:tav>
                                        <p:tav tm="100000">
                                          <p:val>
                                            <p:strVal val="#ppt_x"/>
                                          </p:val>
                                        </p:tav>
                                      </p:tavLst>
                                    </p:anim>
                                    <p:anim calcmode="lin" valueType="num">
                                      <p:cBhvr additive="base">
                                        <p:cTn id="37" dur="500" fill="hold"/>
                                        <p:tgtEl>
                                          <p:spTgt spid="13325"/>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13326"/>
                                        </p:tgtEl>
                                        <p:attrNameLst>
                                          <p:attrName>style.visibility</p:attrName>
                                        </p:attrNameLst>
                                      </p:cBhvr>
                                      <p:to>
                                        <p:strVal val="visible"/>
                                      </p:to>
                                    </p:set>
                                    <p:anim calcmode="lin" valueType="num">
                                      <p:cBhvr additive="base">
                                        <p:cTn id="40" dur="500" fill="hold"/>
                                        <p:tgtEl>
                                          <p:spTgt spid="13326"/>
                                        </p:tgtEl>
                                        <p:attrNameLst>
                                          <p:attrName>ppt_x</p:attrName>
                                        </p:attrNameLst>
                                      </p:cBhvr>
                                      <p:tavLst>
                                        <p:tav tm="0">
                                          <p:val>
                                            <p:strVal val="#ppt_x"/>
                                          </p:val>
                                        </p:tav>
                                        <p:tav tm="100000">
                                          <p:val>
                                            <p:strVal val="#ppt_x"/>
                                          </p:val>
                                        </p:tav>
                                      </p:tavLst>
                                    </p:anim>
                                    <p:anim calcmode="lin" valueType="num">
                                      <p:cBhvr additive="base">
                                        <p:cTn id="41" dur="500" fill="hold"/>
                                        <p:tgtEl>
                                          <p:spTgt spid="13326"/>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13328"/>
                                        </p:tgtEl>
                                        <p:attrNameLst>
                                          <p:attrName>style.visibility</p:attrName>
                                        </p:attrNameLst>
                                      </p:cBhvr>
                                      <p:to>
                                        <p:strVal val="visible"/>
                                      </p:to>
                                    </p:set>
                                    <p:anim calcmode="lin" valueType="num">
                                      <p:cBhvr additive="base">
                                        <p:cTn id="44" dur="500" fill="hold"/>
                                        <p:tgtEl>
                                          <p:spTgt spid="13328"/>
                                        </p:tgtEl>
                                        <p:attrNameLst>
                                          <p:attrName>ppt_x</p:attrName>
                                        </p:attrNameLst>
                                      </p:cBhvr>
                                      <p:tavLst>
                                        <p:tav tm="0">
                                          <p:val>
                                            <p:strVal val="#ppt_x"/>
                                          </p:val>
                                        </p:tav>
                                        <p:tav tm="100000">
                                          <p:val>
                                            <p:strVal val="#ppt_x"/>
                                          </p:val>
                                        </p:tav>
                                      </p:tavLst>
                                    </p:anim>
                                    <p:anim calcmode="lin" valueType="num">
                                      <p:cBhvr additive="base">
                                        <p:cTn id="45" dur="500" fill="hold"/>
                                        <p:tgtEl>
                                          <p:spTgt spid="13328"/>
                                        </p:tgtEl>
                                        <p:attrNameLst>
                                          <p:attrName>ppt_y</p:attrName>
                                        </p:attrNameLst>
                                      </p:cBhvr>
                                      <p:tavLst>
                                        <p:tav tm="0">
                                          <p:val>
                                            <p:strVal val="0-#ppt_h/2"/>
                                          </p:val>
                                        </p:tav>
                                        <p:tav tm="100000">
                                          <p:val>
                                            <p:strVal val="#ppt_y"/>
                                          </p:val>
                                        </p:tav>
                                      </p:tavLst>
                                    </p:anim>
                                  </p:childTnLst>
                                </p:cTn>
                              </p:par>
                            </p:childTnLst>
                          </p:cTn>
                        </p:par>
                        <p:par>
                          <p:cTn id="46" fill="hold">
                            <p:stCondLst>
                              <p:cond delay="2000"/>
                            </p:stCondLst>
                            <p:childTnLst>
                              <p:par>
                                <p:cTn id="47" presetID="2" presetClass="entr" presetSubtype="1"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ppt_x"/>
                                          </p:val>
                                        </p:tav>
                                        <p:tav tm="100000">
                                          <p:val>
                                            <p:strVal val="#ppt_x"/>
                                          </p:val>
                                        </p:tav>
                                      </p:tavLst>
                                    </p:anim>
                                    <p:anim calcmode="lin" valueType="num">
                                      <p:cBhvr additive="base">
                                        <p:cTn id="5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ldLvl="0" animBg="1"/>
      <p:bldP spid="11283" grpId="0" bldLvl="0" animBg="1"/>
      <p:bldP spid="11266" grpId="0" bldLvl="0" animBg="1"/>
      <p:bldP spid="13315" grpId="0" bldLvl="0" animBg="1"/>
      <p:bldP spid="13323" grpId="0" bldLvl="0" animBg="1"/>
      <p:bldP spid="13324" grpId="0"/>
      <p:bldP spid="13325" grpId="0" bldLvl="0" animBg="1"/>
      <p:bldP spid="13326" grpId="0"/>
      <p:bldP spid="13328" grpId="0"/>
      <p:bldP spid="13338" grpId="0"/>
      <p:bldP spid="2" grpId="0" bldLvl="0" animBg="1"/>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299845"/>
            <a:ext cx="259969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（二）记账凭证审核的要求</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476432" y="129974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5" name="文本框 4"/>
          <p:cNvSpPr txBox="1"/>
          <p:nvPr/>
        </p:nvSpPr>
        <p:spPr>
          <a:xfrm>
            <a:off x="1398270" y="2069465"/>
            <a:ext cx="6490970" cy="1383665"/>
          </a:xfrm>
          <a:prstGeom prst="rect">
            <a:avLst/>
          </a:prstGeom>
          <a:noFill/>
        </p:spPr>
        <p:txBody>
          <a:bodyPr wrap="square" rtlCol="0" anchor="t">
            <a:spAutoFit/>
          </a:bodyPr>
          <a:p>
            <a:pPr>
              <a:lnSpc>
                <a:spcPct val="150000"/>
              </a:lnSpc>
            </a:pPr>
            <a:r>
              <a:rPr lang="zh-CN" altLang="en-US" sz="1400" b="1">
                <a:solidFill>
                  <a:srgbClr val="7030A0"/>
                </a:solidFill>
              </a:rPr>
              <a:t>审核无误的记账凭证是登记账簿的依据。</a:t>
            </a:r>
            <a:r>
              <a:rPr lang="zh-CN" altLang="en-US" sz="1400"/>
              <a:t>记账凭证的传递，一定要保证及时，防止凭证积压。需要会计主管审批的记账凭证，在登记账簿之前一定要履行审批手续。审核无误的收款凭证和付款凭证，先交由出纳人员登记现金日记账和银行存款日记账，然后再传递给记账员记账。</a:t>
            </a:r>
            <a:endParaRPr lang="zh-CN" altLang="en-US" sz="1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781300" y="848360"/>
            <a:ext cx="6325870" cy="1076960"/>
          </a:xfrm>
          <a:prstGeom prst="rect">
            <a:avLst/>
          </a:prstGeom>
          <a:noFill/>
        </p:spPr>
        <p:txBody>
          <a:bodyPr wrap="square" lIns="0" tIns="0" rIns="0" bIns="0" rtlCol="0">
            <a:spAutoFit/>
          </a:bodyPr>
          <a:lstStyle/>
          <a:p>
            <a:pPr algn="l" fontAlgn="auto">
              <a:lnSpc>
                <a:spcPct val="125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a:t>
            </a:r>
            <a:r>
              <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年3 月24 日，利通公司采购员张斌持借款单（如图2-5-6 所</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5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示）去财务部，向出纳员预借差旅费2 000 元，出纳员林宇用现金付讫，制单员李芳根据审核无误的借款单填制现金付款凭证。</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5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其他资料见教材。</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4" name="燕尾形 20"/>
          <p:cNvSpPr/>
          <p:nvPr/>
        </p:nvSpPr>
        <p:spPr>
          <a:xfrm>
            <a:off x="2781300" y="2891790"/>
            <a:ext cx="172148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nvSpPr>
        <p:spPr>
          <a:xfrm>
            <a:off x="5158105" y="2468245"/>
            <a:ext cx="2668270" cy="337185"/>
          </a:xfrm>
          <a:prstGeom prst="rect">
            <a:avLst/>
          </a:prstGeom>
          <a:noFill/>
        </p:spPr>
        <p:txBody>
          <a:bodyPr wrap="square" rtlCol="0" anchor="t">
            <a:spAutoFit/>
          </a:bodyPr>
          <a:p>
            <a:r>
              <a:rPr lang="zh-CN" altLang="en-US" sz="1600"/>
              <a:t>进行真实性审核</a:t>
            </a:r>
            <a:endParaRPr lang="zh-CN" altLang="en-US" sz="1600"/>
          </a:p>
        </p:txBody>
      </p:sp>
      <p:sp>
        <p:nvSpPr>
          <p:cNvPr id="8" name="下箭头 7"/>
          <p:cNvSpPr/>
          <p:nvPr/>
        </p:nvSpPr>
        <p:spPr>
          <a:xfrm>
            <a:off x="5980430" y="2805430"/>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093335" y="3165475"/>
            <a:ext cx="2540000" cy="337185"/>
          </a:xfrm>
          <a:prstGeom prst="rect">
            <a:avLst/>
          </a:prstGeom>
          <a:noFill/>
        </p:spPr>
        <p:txBody>
          <a:bodyPr wrap="square" rtlCol="0" anchor="t">
            <a:spAutoFit/>
          </a:bodyPr>
          <a:p>
            <a:r>
              <a:rPr lang="zh-CN" altLang="en-US" sz="1600"/>
              <a:t>进行完整性审核</a:t>
            </a:r>
            <a:endParaRPr lang="zh-CN" altLang="en-US" sz="1600"/>
          </a:p>
        </p:txBody>
      </p:sp>
      <p:sp>
        <p:nvSpPr>
          <p:cNvPr id="10" name="下箭头 9"/>
          <p:cNvSpPr/>
          <p:nvPr/>
        </p:nvSpPr>
        <p:spPr>
          <a:xfrm>
            <a:off x="5980430" y="3588385"/>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5158105" y="3871595"/>
            <a:ext cx="2540000" cy="337185"/>
          </a:xfrm>
          <a:prstGeom prst="rect">
            <a:avLst/>
          </a:prstGeom>
          <a:noFill/>
        </p:spPr>
        <p:txBody>
          <a:bodyPr wrap="square" rtlCol="0" anchor="t">
            <a:spAutoFit/>
          </a:bodyPr>
          <a:p>
            <a:r>
              <a:rPr lang="zh-CN" altLang="en-US" sz="1600"/>
              <a:t>进行合法性审核</a:t>
            </a:r>
            <a:endParaRPr lang="zh-CN" altLang="en-US" sz="1600"/>
          </a:p>
        </p:txBody>
      </p:sp>
      <p:sp>
        <p:nvSpPr>
          <p:cNvPr id="13" name="下箭头 12"/>
          <p:cNvSpPr/>
          <p:nvPr/>
        </p:nvSpPr>
        <p:spPr>
          <a:xfrm>
            <a:off x="5980430" y="4208780"/>
            <a:ext cx="14414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4691380" y="4568825"/>
            <a:ext cx="3344545" cy="337185"/>
          </a:xfrm>
          <a:prstGeom prst="rect">
            <a:avLst/>
          </a:prstGeom>
          <a:noFill/>
        </p:spPr>
        <p:txBody>
          <a:bodyPr wrap="square" rtlCol="0" anchor="t">
            <a:spAutoFit/>
          </a:bodyPr>
          <a:p>
            <a:r>
              <a:rPr lang="zh-CN" altLang="en-US" sz="1600"/>
              <a:t>指出记账凭证审核中常见的错误点</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TextBox 66"/>
          <p:cNvSpPr txBox="1"/>
          <p:nvPr/>
        </p:nvSpPr>
        <p:spPr>
          <a:xfrm>
            <a:off x="2900045" y="1016000"/>
            <a:ext cx="1799590"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填制原始凭证工作程序</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2900045" y="2766060"/>
            <a:ext cx="4872990"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如果是登记账簿之前，审核中发现记账凭证有错误，应该要求制单员按正确的会计分录重新填写一张，作为登记账簿的依据</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2226945" y="1536700"/>
            <a:ext cx="436880" cy="433070"/>
            <a:chOff x="5455" y="1924"/>
            <a:chExt cx="688" cy="682"/>
          </a:xfrm>
        </p:grpSpPr>
        <p:grpSp>
          <p:nvGrpSpPr>
            <p:cNvPr id="6" name="Group 27"/>
            <p:cNvGrpSpPr/>
            <p:nvPr/>
          </p:nvGrpSpPr>
          <p:grpSpPr>
            <a:xfrm rot="10800000">
              <a:off x="5455" y="1924"/>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1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2214880" y="2766060"/>
            <a:ext cx="436880" cy="433070"/>
            <a:chOff x="5368" y="3658"/>
            <a:chExt cx="688" cy="682"/>
          </a:xfrm>
        </p:grpSpPr>
        <p:grpSp>
          <p:nvGrpSpPr>
            <p:cNvPr id="5" name="Group 23"/>
            <p:cNvGrpSpPr/>
            <p:nvPr/>
          </p:nvGrpSpPr>
          <p:grpSpPr>
            <a:xfrm rot="10800000">
              <a:off x="5368" y="3658"/>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17" name="Text Placeholder 3"/>
            <p:cNvSpPr txBox="1"/>
            <p:nvPr/>
          </p:nvSpPr>
          <p:spPr>
            <a:xfrm>
              <a:off x="5542" y="3658"/>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7" name="文本框 6"/>
          <p:cNvSpPr txBox="1"/>
          <p:nvPr/>
        </p:nvSpPr>
        <p:spPr>
          <a:xfrm>
            <a:off x="171450" y="3580765"/>
            <a:ext cx="1507490" cy="368300"/>
          </a:xfrm>
          <a:prstGeom prst="rect">
            <a:avLst/>
          </a:prstGeom>
          <a:noFill/>
        </p:spPr>
        <p:txBody>
          <a:bodyPr wrap="square" rtlCol="0">
            <a:spAutoFit/>
          </a:bodyPr>
          <a:p>
            <a:r>
              <a:rPr lang="zh-CN" altLang="en-US"/>
              <a:t>操作指导</a:t>
            </a:r>
            <a:endParaRPr lang="zh-CN" altLang="en-US"/>
          </a:p>
        </p:txBody>
      </p:sp>
      <p:pic>
        <p:nvPicPr>
          <p:cNvPr id="16" name="图片 15" descr="5C[H52(EQIQSJ]5HH@Y7787"/>
          <p:cNvPicPr>
            <a:picLocks noChangeAspect="1"/>
          </p:cNvPicPr>
          <p:nvPr/>
        </p:nvPicPr>
        <p:blipFill>
          <a:blip r:embed="rId1"/>
          <a:stretch>
            <a:fillRect/>
          </a:stretch>
        </p:blipFill>
        <p:spPr>
          <a:xfrm>
            <a:off x="2651760" y="1437005"/>
            <a:ext cx="5369560" cy="814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a:xfrm>
            <a:off x="258445" y="1177925"/>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（一）凭证的装订</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2947895" y="1191161"/>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6" name="文本框 5"/>
          <p:cNvSpPr txBox="1"/>
          <p:nvPr/>
        </p:nvSpPr>
        <p:spPr>
          <a:xfrm>
            <a:off x="1001395" y="1819910"/>
            <a:ext cx="7331075" cy="2999740"/>
          </a:xfrm>
          <a:prstGeom prst="rect">
            <a:avLst/>
          </a:prstGeom>
          <a:noFill/>
        </p:spPr>
        <p:txBody>
          <a:bodyPr wrap="square" rtlCol="0" anchor="t">
            <a:spAutoFit/>
          </a:bodyPr>
          <a:p>
            <a:pPr>
              <a:lnSpc>
                <a:spcPct val="150000"/>
              </a:lnSpc>
            </a:pPr>
            <a:r>
              <a:rPr lang="zh-CN" altLang="en-US" sz="1400"/>
              <a:t>凭证的装订方法如下：</a:t>
            </a:r>
            <a:endParaRPr lang="zh-CN" altLang="en-US" sz="1400"/>
          </a:p>
          <a:p>
            <a:pPr>
              <a:lnSpc>
                <a:spcPct val="150000"/>
              </a:lnSpc>
            </a:pPr>
            <a:r>
              <a:rPr lang="zh-CN" altLang="en-US" sz="1400"/>
              <a:t>（1）把记账凭证按顺序排列放在工作台上，</a:t>
            </a:r>
            <a:r>
              <a:rPr lang="zh-CN" altLang="en-US" sz="1400">
                <a:solidFill>
                  <a:srgbClr val="7030A0"/>
                </a:solidFill>
              </a:rPr>
              <a:t>进行分类整理</a:t>
            </a:r>
            <a:r>
              <a:rPr lang="zh-CN" altLang="en-US" sz="1400"/>
              <a:t>，检查凭证顺序号，如有颠倒要重新排列，发现缺号要查明原因；检查所附原始凭证是否齐全，实际附件张数与记账凭证中所记附件张数是否吻合，有无遗漏。</a:t>
            </a:r>
            <a:endParaRPr lang="zh-CN" altLang="en-US" sz="1400"/>
          </a:p>
          <a:p>
            <a:pPr>
              <a:lnSpc>
                <a:spcPct val="150000"/>
              </a:lnSpc>
            </a:pPr>
            <a:r>
              <a:rPr lang="zh-CN" altLang="en-US" sz="1400"/>
              <a:t>（2）</a:t>
            </a:r>
            <a:r>
              <a:rPr lang="zh-CN" altLang="en-US" sz="1400" b="1">
                <a:solidFill>
                  <a:srgbClr val="7030A0"/>
                </a:solidFill>
              </a:rPr>
              <a:t>按凭证汇总日期归集</a:t>
            </a:r>
            <a:r>
              <a:rPr lang="zh-CN" altLang="en-US" sz="1400"/>
              <a:t>（如按上、中、下旬汇总归集）确定装订成册的本数，防止薄厚不均，一般厚度在1.7cm 左右为宜，但不得超过2cm。</a:t>
            </a:r>
            <a:endParaRPr lang="zh-CN" altLang="en-US" sz="1400"/>
          </a:p>
          <a:p>
            <a:pPr>
              <a:lnSpc>
                <a:spcPct val="150000"/>
              </a:lnSpc>
            </a:pPr>
            <a:r>
              <a:rPr lang="zh-CN" altLang="en-US" sz="1400"/>
              <a:t>（3）摘除凭证内的金属物（如订书钉、大头针、回形针）。</a:t>
            </a:r>
            <a:endParaRPr lang="zh-CN" altLang="en-US" sz="1400"/>
          </a:p>
          <a:p>
            <a:pPr>
              <a:lnSpc>
                <a:spcPct val="150000"/>
              </a:lnSpc>
            </a:pPr>
            <a:r>
              <a:rPr lang="zh-CN" altLang="en-US" sz="1400"/>
              <a:t>（4）检查记账凭证上有关人员（如财务主管、复核、记账、制单等）的</a:t>
            </a:r>
            <a:r>
              <a:rPr lang="zh-CN" altLang="en-US" sz="1400" u="sng">
                <a:solidFill>
                  <a:srgbClr val="7030A0"/>
                </a:solidFill>
              </a:rPr>
              <a:t>印章是否齐全</a:t>
            </a:r>
            <a:r>
              <a:rPr lang="zh-CN" altLang="en-US" sz="1400"/>
              <a:t>。</a:t>
            </a:r>
            <a:endParaRPr lang="zh-CN" altLang="en-US" sz="1400"/>
          </a:p>
          <a:p>
            <a:pPr>
              <a:lnSpc>
                <a:spcPct val="150000"/>
              </a:lnSpc>
            </a:pPr>
            <a:endParaRPr lang="zh-CN" altLang="en-US" sz="1400"/>
          </a:p>
        </p:txBody>
      </p:sp>
      <p:sp>
        <p:nvSpPr>
          <p:cNvPr id="3" name="文本框 2"/>
          <p:cNvSpPr txBox="1"/>
          <p:nvPr/>
        </p:nvSpPr>
        <p:spPr>
          <a:xfrm>
            <a:off x="3194050" y="574675"/>
            <a:ext cx="2540000" cy="368300"/>
          </a:xfrm>
          <a:prstGeom prst="rect">
            <a:avLst/>
          </a:prstGeom>
          <a:noFill/>
        </p:spPr>
        <p:txBody>
          <a:bodyPr wrap="square" rtlCol="0" anchor="t">
            <a:spAutoFit/>
          </a:bodyPr>
          <a:p>
            <a:r>
              <a:rPr lang="zh-CN" altLang="en-US" b="1"/>
              <a:t>六、凭证的装订和保管</a:t>
            </a:r>
            <a:endParaRPr lang="zh-CN" altLang="en-US"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4"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a:xfrm>
            <a:off x="2600960" y="759460"/>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（一）凭证的装订</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5278345" y="759361"/>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useBgFill="1">
        <p:nvSpPr>
          <p:cNvPr id="6" name="文本框 5"/>
          <p:cNvSpPr txBox="1"/>
          <p:nvPr/>
        </p:nvSpPr>
        <p:spPr>
          <a:xfrm>
            <a:off x="23495" y="1157605"/>
            <a:ext cx="9097010" cy="3969385"/>
          </a:xfrm>
          <a:prstGeom prst="rect">
            <a:avLst/>
          </a:prstGeom>
        </p:spPr>
        <p:txBody>
          <a:bodyPr wrap="square" rtlCol="0" anchor="t">
            <a:spAutoFit/>
          </a:bodyPr>
          <a:p>
            <a:pPr>
              <a:lnSpc>
                <a:spcPct val="150000"/>
              </a:lnSpc>
            </a:pPr>
            <a:r>
              <a:rPr lang="zh-CN" altLang="en-US" sz="1400"/>
              <a:t>凭证的装订方法如下：</a:t>
            </a:r>
            <a:endParaRPr lang="zh-CN" altLang="en-US" sz="1400"/>
          </a:p>
          <a:p>
            <a:pPr>
              <a:lnSpc>
                <a:spcPct val="150000"/>
              </a:lnSpc>
            </a:pPr>
            <a:r>
              <a:rPr lang="zh-CN" altLang="en-US" sz="1400"/>
              <a:t>（5）做好会计凭证的附件处理，在手工填制或电脑录入记账凭证的时候应对附件进行必要的外形加工：</a:t>
            </a:r>
            <a:endParaRPr lang="zh-CN" altLang="en-US" sz="1400"/>
          </a:p>
          <a:p>
            <a:pPr>
              <a:lnSpc>
                <a:spcPct val="150000"/>
              </a:lnSpc>
            </a:pPr>
            <a:r>
              <a:rPr lang="zh-CN" altLang="en-US" sz="1400"/>
              <a:t>①过宽过长的附件，应进行纵向和横向的折叠。折叠后的附件外形尺寸，不应长于或宽于记账凭证，且要避开装订线，以便翻阅，附件本身不必保留的部分可以裁掉，但不得因此影响原始凭证内容的完整。</a:t>
            </a:r>
            <a:endParaRPr lang="zh-CN" altLang="en-US" sz="1400"/>
          </a:p>
          <a:p>
            <a:pPr>
              <a:lnSpc>
                <a:spcPct val="150000"/>
              </a:lnSpc>
            </a:pPr>
            <a:r>
              <a:rPr lang="zh-CN" altLang="en-US" sz="1400"/>
              <a:t>②过窄过短的附件，不能直接装订时，应进行必要的加工后再粘贴于特制的原始凭证粘贴纸上。</a:t>
            </a:r>
            <a:endParaRPr lang="zh-CN" altLang="en-US" sz="1400"/>
          </a:p>
          <a:p>
            <a:pPr>
              <a:lnSpc>
                <a:spcPct val="150000"/>
              </a:lnSpc>
            </a:pPr>
            <a:r>
              <a:rPr lang="zh-CN" altLang="en-US" sz="1400"/>
              <a:t>③原始凭证粘贴纸的外形尺寸应与记账凭证相同，各种不能直接装订的原始凭证，如汽车票、市内公共汽车票、火车票、出租车票等，如果是板状票证，可以将票面票底轻轻撕开，厚纸板弃之不用，应按类别整齐地粘贴于粘贴纸上，不得超出记账凭证。粘贴时一般应横向进行，从右至左，并应粘在原始凭证的左边，逐张左移，后一张右边压位前一张的左边，每张附件只粘左边的0.5 cm 至1 cm长，粘牢即可。最后还要在粘贴单的空白处分别写出每一类原始凭证的张数、单价与总金额。</a:t>
            </a:r>
            <a:endParaRPr lang="zh-CN" altLang="en-US" sz="1400"/>
          </a:p>
          <a:p>
            <a:pPr>
              <a:lnSpc>
                <a:spcPct val="150000"/>
              </a:lnSpc>
            </a:pPr>
            <a:r>
              <a:rPr lang="zh-CN" altLang="en-US" sz="1400"/>
              <a:t>（6）有的原始凭证不仅面积大，而且数量多，可以单独装订，如工资单、领料单等，但在记账凭证上应注明保管地点。</a:t>
            </a:r>
            <a:endParaRPr lang="zh-CN" altLang="en-US" sz="1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4"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299845"/>
            <a:ext cx="259969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（二）凭证的保管</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476432" y="129974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5" name="文本框 4"/>
          <p:cNvSpPr txBox="1"/>
          <p:nvPr/>
        </p:nvSpPr>
        <p:spPr>
          <a:xfrm>
            <a:off x="1064895" y="2123440"/>
            <a:ext cx="7253605" cy="737235"/>
          </a:xfrm>
          <a:prstGeom prst="rect">
            <a:avLst/>
          </a:prstGeom>
          <a:noFill/>
        </p:spPr>
        <p:txBody>
          <a:bodyPr wrap="square" rtlCol="0" anchor="t">
            <a:spAutoFit/>
          </a:bodyPr>
          <a:p>
            <a:pPr>
              <a:lnSpc>
                <a:spcPct val="150000"/>
              </a:lnSpc>
            </a:pPr>
            <a:r>
              <a:rPr lang="zh-CN" altLang="en-US" sz="1400"/>
              <a:t>1. 保管期限</a:t>
            </a:r>
            <a:endParaRPr lang="zh-CN" altLang="en-US" sz="1400"/>
          </a:p>
          <a:p>
            <a:pPr>
              <a:lnSpc>
                <a:spcPct val="150000"/>
              </a:lnSpc>
            </a:pPr>
            <a:r>
              <a:rPr lang="zh-CN" altLang="en-US" sz="1400"/>
              <a:t>出纳涉及的原始凭证、记账凭证、汇总凭证的</a:t>
            </a:r>
            <a:r>
              <a:rPr lang="zh-CN" altLang="en-US" sz="1400" b="1" u="sng">
                <a:solidFill>
                  <a:srgbClr val="7030A0"/>
                </a:solidFill>
              </a:rPr>
              <a:t>保管期限为30 年，涉外凭证永久保管</a:t>
            </a:r>
            <a:r>
              <a:rPr lang="zh-CN" altLang="en-US" sz="1400"/>
              <a:t>。</a:t>
            </a:r>
            <a:endParaRPr lang="zh-CN" altLang="en-US" sz="1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5"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a:xfrm>
            <a:off x="323215" y="991870"/>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（二）凭证的保管</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2937100" y="991771"/>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6" name="文本框 5"/>
          <p:cNvSpPr txBox="1"/>
          <p:nvPr/>
        </p:nvSpPr>
        <p:spPr>
          <a:xfrm>
            <a:off x="236855" y="1497965"/>
            <a:ext cx="5245100" cy="3969385"/>
          </a:xfrm>
          <a:prstGeom prst="rect">
            <a:avLst/>
          </a:prstGeom>
          <a:noFill/>
        </p:spPr>
        <p:txBody>
          <a:bodyPr wrap="square" rtlCol="0" anchor="t">
            <a:spAutoFit/>
          </a:bodyPr>
          <a:p>
            <a:pPr>
              <a:lnSpc>
                <a:spcPct val="150000"/>
              </a:lnSpc>
            </a:pPr>
            <a:r>
              <a:rPr lang="zh-CN" altLang="en-US" sz="1400"/>
              <a:t>（1）装订成册的出纳凭证按年分月顺序排列，</a:t>
            </a:r>
            <a:endParaRPr lang="zh-CN" altLang="en-US" sz="1400"/>
          </a:p>
          <a:p>
            <a:pPr>
              <a:lnSpc>
                <a:spcPct val="150000"/>
              </a:lnSpc>
            </a:pPr>
            <a:r>
              <a:rPr lang="zh-CN" altLang="en-US" sz="1400"/>
              <a:t>并指定专人负责归档保管。出纳人员不得监管</a:t>
            </a:r>
            <a:endParaRPr lang="zh-CN" altLang="en-US" sz="1400"/>
          </a:p>
          <a:p>
            <a:pPr>
              <a:lnSpc>
                <a:spcPct val="150000"/>
              </a:lnSpc>
            </a:pPr>
            <a:r>
              <a:rPr lang="zh-CN" altLang="en-US" sz="1400"/>
              <a:t>凭证档案。</a:t>
            </a:r>
            <a:endParaRPr lang="zh-CN" altLang="en-US" sz="1400"/>
          </a:p>
          <a:p>
            <a:pPr>
              <a:lnSpc>
                <a:spcPct val="150000"/>
              </a:lnSpc>
            </a:pPr>
            <a:r>
              <a:rPr lang="zh-CN" altLang="en-US" sz="1400"/>
              <a:t>（2）如需要查阅出纳凭证要先办理查阅手续，</a:t>
            </a:r>
            <a:endParaRPr lang="zh-CN" altLang="en-US" sz="1400"/>
          </a:p>
          <a:p>
            <a:pPr>
              <a:lnSpc>
                <a:spcPct val="150000"/>
              </a:lnSpc>
            </a:pPr>
            <a:r>
              <a:rPr lang="zh-CN" altLang="en-US" sz="1400"/>
              <a:t>经本单位领导批准。调阅时应填写“会计凭证、</a:t>
            </a:r>
            <a:endParaRPr lang="zh-CN" altLang="en-US" sz="1400"/>
          </a:p>
          <a:p>
            <a:pPr>
              <a:lnSpc>
                <a:spcPct val="150000"/>
              </a:lnSpc>
            </a:pPr>
            <a:r>
              <a:rPr lang="zh-CN" altLang="en-US" sz="1400"/>
              <a:t>账簿调阅登记簿”（如图）。</a:t>
            </a:r>
            <a:endParaRPr lang="zh-CN" altLang="en-US" sz="1400"/>
          </a:p>
          <a:p>
            <a:pPr>
              <a:lnSpc>
                <a:spcPct val="150000"/>
              </a:lnSpc>
            </a:pPr>
            <a:r>
              <a:rPr lang="zh-CN" altLang="en-US" sz="1400"/>
              <a:t>（3）已经归档的原始凭证不得外借。如遇特殊原因需要使用原始凭证时，需经本单位负责人和财务主管批准，可以复制使用，并专设登记簿登记，不得从档案中直接抽取凭证原件使用。</a:t>
            </a:r>
            <a:endParaRPr lang="zh-CN" altLang="en-US" sz="1400"/>
          </a:p>
          <a:p>
            <a:pPr>
              <a:lnSpc>
                <a:spcPct val="150000"/>
              </a:lnSpc>
            </a:pPr>
            <a:r>
              <a:rPr lang="zh-CN" altLang="en-US" sz="1400"/>
              <a:t>（4）所有出纳凭证均应按制度规定归档保管。保管期满，按规定手续报经批准后才能销毁。</a:t>
            </a:r>
            <a:endParaRPr lang="zh-CN" altLang="en-US" sz="1400"/>
          </a:p>
          <a:p>
            <a:pPr>
              <a:lnSpc>
                <a:spcPct val="150000"/>
              </a:lnSpc>
            </a:pPr>
            <a:endParaRPr lang="zh-CN" altLang="en-US" sz="1400"/>
          </a:p>
        </p:txBody>
      </p:sp>
      <p:pic>
        <p:nvPicPr>
          <p:cNvPr id="2" name="图片 1" descr="6ZGK_43PARLEN5T_GBY9S%A"/>
          <p:cNvPicPr>
            <a:picLocks noChangeAspect="1"/>
          </p:cNvPicPr>
          <p:nvPr/>
        </p:nvPicPr>
        <p:blipFill>
          <a:blip r:embed="rId1"/>
          <a:stretch>
            <a:fillRect/>
          </a:stretch>
        </p:blipFill>
        <p:spPr>
          <a:xfrm>
            <a:off x="4179570" y="905510"/>
            <a:ext cx="4914265" cy="23761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4"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781300" y="807085"/>
            <a:ext cx="6325870" cy="961390"/>
          </a:xfrm>
          <a:prstGeom prst="rect">
            <a:avLst/>
          </a:prstGeom>
          <a:noFill/>
        </p:spPr>
        <p:txBody>
          <a:bodyPr wrap="square" lIns="0" tIns="0" rIns="0" bIns="0" rtlCol="0">
            <a:spAutoFit/>
          </a:bodyPr>
          <a:lstStyle/>
          <a:p>
            <a:pPr algn="l" fontAlgn="auto">
              <a:lnSpc>
                <a:spcPct val="125000"/>
              </a:lnSpc>
            </a:pP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案例背景：20</a:t>
            </a:r>
            <a:r>
              <a:rPr lang="en-US" altLang="zh-CN"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a:t>
            </a:r>
            <a:r>
              <a:rPr 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a:t>
            </a: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年4 月5 日，利通公司出纳员林宇整理3 月出纳凭证，并按要求装订凭证。</a:t>
            </a:r>
            <a:endPar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5000"/>
              </a:lnSpc>
            </a:pP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基础资料：附有原始凭证的记账凭证若干、记账凭证封皮、装订线、缝毛衣针、尺子、胶水或胶棒、铁夹子、装订机、财务专用章、出纳员名章、签字笔等。</a:t>
            </a:r>
            <a:endPar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5000"/>
              </a:lnSpc>
            </a:pP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假设你是林宇，请按要求装订记账凭证</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4" name="燕尾形 20"/>
          <p:cNvSpPr/>
          <p:nvPr/>
        </p:nvSpPr>
        <p:spPr>
          <a:xfrm>
            <a:off x="2781300" y="2891790"/>
            <a:ext cx="172148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nvSpPr>
        <p:spPr>
          <a:xfrm>
            <a:off x="5459095" y="1768475"/>
            <a:ext cx="2668270" cy="306705"/>
          </a:xfrm>
          <a:prstGeom prst="rect">
            <a:avLst/>
          </a:prstGeom>
          <a:noFill/>
        </p:spPr>
        <p:txBody>
          <a:bodyPr wrap="square" rtlCol="0" anchor="t">
            <a:spAutoFit/>
          </a:bodyPr>
          <a:p>
            <a:r>
              <a:rPr lang="zh-CN" altLang="en-US" sz="1400"/>
              <a:t>整理出纳凭证</a:t>
            </a:r>
            <a:endParaRPr lang="zh-CN" altLang="en-US" sz="1400"/>
          </a:p>
        </p:txBody>
      </p:sp>
      <p:sp>
        <p:nvSpPr>
          <p:cNvPr id="9" name="文本框 8"/>
          <p:cNvSpPr txBox="1"/>
          <p:nvPr/>
        </p:nvSpPr>
        <p:spPr>
          <a:xfrm>
            <a:off x="4824730" y="2252345"/>
            <a:ext cx="2808605" cy="306705"/>
          </a:xfrm>
          <a:prstGeom prst="rect">
            <a:avLst/>
          </a:prstGeom>
          <a:noFill/>
        </p:spPr>
        <p:txBody>
          <a:bodyPr wrap="square" rtlCol="0" anchor="t">
            <a:spAutoFit/>
          </a:bodyPr>
          <a:p>
            <a:r>
              <a:rPr lang="zh-CN" altLang="en-US" sz="1400"/>
              <a:t>加固记账凭证封皮和包角纸</a:t>
            </a:r>
            <a:endParaRPr lang="zh-CN" altLang="en-US" sz="1400"/>
          </a:p>
        </p:txBody>
      </p:sp>
      <p:sp>
        <p:nvSpPr>
          <p:cNvPr id="8" name="下箭头 7"/>
          <p:cNvSpPr/>
          <p:nvPr/>
        </p:nvSpPr>
        <p:spPr>
          <a:xfrm>
            <a:off x="5980430" y="2075180"/>
            <a:ext cx="144145" cy="17716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下箭头 9"/>
          <p:cNvSpPr/>
          <p:nvPr/>
        </p:nvSpPr>
        <p:spPr>
          <a:xfrm>
            <a:off x="5980430" y="2559050"/>
            <a:ext cx="144145" cy="17843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5560695" y="2737485"/>
            <a:ext cx="1337310" cy="306705"/>
          </a:xfrm>
          <a:prstGeom prst="rect">
            <a:avLst/>
          </a:prstGeom>
          <a:noFill/>
        </p:spPr>
        <p:txBody>
          <a:bodyPr wrap="square" rtlCol="0" anchor="t">
            <a:spAutoFit/>
          </a:bodyPr>
          <a:p>
            <a:r>
              <a:rPr lang="zh-CN" altLang="en-US" sz="1400"/>
              <a:t>机器打孔</a:t>
            </a:r>
            <a:endParaRPr lang="zh-CN" altLang="en-US" sz="1400"/>
          </a:p>
        </p:txBody>
      </p:sp>
      <p:sp>
        <p:nvSpPr>
          <p:cNvPr id="13" name="下箭头 12"/>
          <p:cNvSpPr/>
          <p:nvPr/>
        </p:nvSpPr>
        <p:spPr>
          <a:xfrm>
            <a:off x="5980430" y="3044190"/>
            <a:ext cx="144145" cy="1987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744210" y="3242945"/>
            <a:ext cx="767715" cy="306705"/>
          </a:xfrm>
          <a:prstGeom prst="rect">
            <a:avLst/>
          </a:prstGeom>
          <a:noFill/>
        </p:spPr>
        <p:txBody>
          <a:bodyPr wrap="square" rtlCol="0" anchor="t">
            <a:spAutoFit/>
          </a:bodyPr>
          <a:p>
            <a:r>
              <a:rPr lang="zh-CN" altLang="en-US" sz="1400"/>
              <a:t>缝线</a:t>
            </a:r>
            <a:endParaRPr lang="zh-CN" altLang="en-US" sz="1400"/>
          </a:p>
        </p:txBody>
      </p:sp>
      <p:sp>
        <p:nvSpPr>
          <p:cNvPr id="16" name="文本框 15"/>
          <p:cNvSpPr txBox="1"/>
          <p:nvPr/>
        </p:nvSpPr>
        <p:spPr>
          <a:xfrm>
            <a:off x="5459095" y="3748405"/>
            <a:ext cx="1337310" cy="306705"/>
          </a:xfrm>
          <a:prstGeom prst="rect">
            <a:avLst/>
          </a:prstGeom>
          <a:noFill/>
        </p:spPr>
        <p:txBody>
          <a:bodyPr wrap="square" rtlCol="0" anchor="t">
            <a:spAutoFit/>
          </a:bodyPr>
          <a:p>
            <a:r>
              <a:rPr lang="zh-CN" altLang="en-US" sz="1400"/>
              <a:t>整理包角纸</a:t>
            </a:r>
            <a:endParaRPr lang="zh-CN" altLang="en-US" sz="1400"/>
          </a:p>
        </p:txBody>
      </p:sp>
      <p:sp>
        <p:nvSpPr>
          <p:cNvPr id="17" name="文本框 16"/>
          <p:cNvSpPr txBox="1"/>
          <p:nvPr/>
        </p:nvSpPr>
        <p:spPr>
          <a:xfrm>
            <a:off x="5560695" y="4218305"/>
            <a:ext cx="1337310" cy="306705"/>
          </a:xfrm>
          <a:prstGeom prst="rect">
            <a:avLst/>
          </a:prstGeom>
          <a:noFill/>
        </p:spPr>
        <p:txBody>
          <a:bodyPr wrap="square" rtlCol="0" anchor="t">
            <a:spAutoFit/>
          </a:bodyPr>
          <a:p>
            <a:r>
              <a:rPr lang="zh-CN" altLang="en-US" sz="1400"/>
              <a:t>机器打孔</a:t>
            </a:r>
            <a:endParaRPr lang="zh-CN" altLang="en-US" sz="1400"/>
          </a:p>
        </p:txBody>
      </p:sp>
      <p:sp>
        <p:nvSpPr>
          <p:cNvPr id="18" name="下箭头 17"/>
          <p:cNvSpPr/>
          <p:nvPr/>
        </p:nvSpPr>
        <p:spPr>
          <a:xfrm>
            <a:off x="5980430" y="3549650"/>
            <a:ext cx="144145" cy="1987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下箭头 18"/>
          <p:cNvSpPr/>
          <p:nvPr/>
        </p:nvSpPr>
        <p:spPr>
          <a:xfrm>
            <a:off x="5980430" y="4019550"/>
            <a:ext cx="144145" cy="1987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下箭头 20"/>
          <p:cNvSpPr/>
          <p:nvPr/>
        </p:nvSpPr>
        <p:spPr>
          <a:xfrm>
            <a:off x="5980430" y="4525010"/>
            <a:ext cx="144145" cy="1987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5126355" y="4747260"/>
            <a:ext cx="2003425" cy="306705"/>
          </a:xfrm>
          <a:prstGeom prst="rect">
            <a:avLst/>
          </a:prstGeom>
          <a:noFill/>
        </p:spPr>
        <p:txBody>
          <a:bodyPr wrap="square" rtlCol="0" anchor="t">
            <a:spAutoFit/>
          </a:bodyPr>
          <a:p>
            <a:r>
              <a:rPr lang="zh-CN" altLang="en-US" sz="1400"/>
              <a:t>填写凭证封面并盖章</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2965450" y="2329815"/>
            <a:ext cx="512127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包角纸的剪裁部分一定要准确，否则前功尽弃</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2965450" y="810895"/>
            <a:ext cx="149796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出纳凭证装订程序</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2965450" y="1653540"/>
            <a:ext cx="4872990"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装订时一定要将包角纸与凭证、封皮一起装订</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2226945" y="810895"/>
            <a:ext cx="436880" cy="433070"/>
            <a:chOff x="5455" y="1924"/>
            <a:chExt cx="688" cy="682"/>
          </a:xfrm>
        </p:grpSpPr>
        <p:grpSp>
          <p:nvGrpSpPr>
            <p:cNvPr id="6" name="Group 27"/>
            <p:cNvGrpSpPr/>
            <p:nvPr/>
          </p:nvGrpSpPr>
          <p:grpSpPr>
            <a:xfrm rot="10800000">
              <a:off x="5455" y="1924"/>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1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2226945" y="1575435"/>
            <a:ext cx="436880" cy="433070"/>
            <a:chOff x="5368" y="3658"/>
            <a:chExt cx="688" cy="682"/>
          </a:xfrm>
        </p:grpSpPr>
        <p:grpSp>
          <p:nvGrpSpPr>
            <p:cNvPr id="5" name="Group 23"/>
            <p:cNvGrpSpPr/>
            <p:nvPr/>
          </p:nvGrpSpPr>
          <p:grpSpPr>
            <a:xfrm rot="10800000">
              <a:off x="5368" y="3658"/>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17" name="Text Placeholder 3"/>
            <p:cNvSpPr txBox="1"/>
            <p:nvPr/>
          </p:nvSpPr>
          <p:spPr>
            <a:xfrm>
              <a:off x="5542" y="3658"/>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组合 14"/>
          <p:cNvGrpSpPr/>
          <p:nvPr/>
        </p:nvGrpSpPr>
        <p:grpSpPr>
          <a:xfrm>
            <a:off x="2226945" y="2251710"/>
            <a:ext cx="436880" cy="433070"/>
            <a:chOff x="5368" y="5493"/>
            <a:chExt cx="688" cy="682"/>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5542" y="549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任务五   出纳凭证</a:t>
            </a:r>
            <a:endParaRPr lang="zh-CN" altLang="en-US" sz="2000" b="1">
              <a:solidFill>
                <a:schemeClr val="accent4"/>
              </a:solidFill>
              <a:effectLst/>
            </a:endParaRPr>
          </a:p>
        </p:txBody>
      </p:sp>
      <p:sp>
        <p:nvSpPr>
          <p:cNvPr id="7" name="文本框 6"/>
          <p:cNvSpPr txBox="1"/>
          <p:nvPr/>
        </p:nvSpPr>
        <p:spPr>
          <a:xfrm>
            <a:off x="171450" y="3580765"/>
            <a:ext cx="1507490" cy="368300"/>
          </a:xfrm>
          <a:prstGeom prst="rect">
            <a:avLst/>
          </a:prstGeom>
          <a:noFill/>
        </p:spPr>
        <p:txBody>
          <a:bodyPr wrap="square" rtlCol="0">
            <a:spAutoFit/>
          </a:bodyPr>
          <a:p>
            <a:r>
              <a:rPr lang="zh-CN" altLang="en-US"/>
              <a:t>操作指导</a:t>
            </a:r>
            <a:endParaRPr lang="zh-CN" altLang="en-US"/>
          </a:p>
        </p:txBody>
      </p:sp>
      <p:grpSp>
        <p:nvGrpSpPr>
          <p:cNvPr id="16" name="组合 15"/>
          <p:cNvGrpSpPr/>
          <p:nvPr/>
        </p:nvGrpSpPr>
        <p:grpSpPr>
          <a:xfrm rot="0">
            <a:off x="2226310" y="3858895"/>
            <a:ext cx="437515" cy="433705"/>
            <a:chOff x="5455" y="1924"/>
            <a:chExt cx="689" cy="683"/>
          </a:xfrm>
        </p:grpSpPr>
        <p:grpSp>
          <p:nvGrpSpPr>
            <p:cNvPr id="17" name="Group 27"/>
            <p:cNvGrpSpPr/>
            <p:nvPr/>
          </p:nvGrpSpPr>
          <p:grpSpPr>
            <a:xfrm rot="10800000">
              <a:off x="5455" y="1924"/>
              <a:ext cx="174" cy="683"/>
              <a:chOff x="4514393" y="1036303"/>
              <a:chExt cx="115214" cy="1487365"/>
            </a:xfrm>
          </p:grpSpPr>
          <p:cxnSp>
            <p:nvCxnSpPr>
              <p:cNvPr id="18"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2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05</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组合 27"/>
          <p:cNvGrpSpPr/>
          <p:nvPr/>
        </p:nvGrpSpPr>
        <p:grpSpPr>
          <a:xfrm rot="0">
            <a:off x="2226945" y="3040380"/>
            <a:ext cx="436880" cy="433705"/>
            <a:chOff x="5368" y="3658"/>
            <a:chExt cx="688" cy="683"/>
          </a:xfrm>
        </p:grpSpPr>
        <p:grpSp>
          <p:nvGrpSpPr>
            <p:cNvPr id="30" name="Group 23"/>
            <p:cNvGrpSpPr/>
            <p:nvPr/>
          </p:nvGrpSpPr>
          <p:grpSpPr>
            <a:xfrm rot="10800000">
              <a:off x="5368" y="3658"/>
              <a:ext cx="174" cy="683"/>
              <a:chOff x="4514393" y="1036303"/>
              <a:chExt cx="115214" cy="1487365"/>
            </a:xfrm>
          </p:grpSpPr>
          <p:cxnSp>
            <p:nvCxnSpPr>
              <p:cNvPr id="36"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39" name="Text Placeholder 3"/>
            <p:cNvSpPr txBox="1"/>
            <p:nvPr/>
          </p:nvSpPr>
          <p:spPr>
            <a:xfrm>
              <a:off x="5544" y="3658"/>
              <a:ext cx="512"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3" name="文本框 52"/>
          <p:cNvSpPr txBox="1"/>
          <p:nvPr/>
        </p:nvSpPr>
        <p:spPr>
          <a:xfrm>
            <a:off x="2900045" y="3040380"/>
            <a:ext cx="5667375" cy="460375"/>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装订缝线时一定要从凭证册的背面起针，一定要将装订线拉紧，线扣要系</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紧系牢，保留的线头要长短适宜</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框 53"/>
          <p:cNvSpPr txBox="1"/>
          <p:nvPr/>
        </p:nvSpPr>
        <p:spPr>
          <a:xfrm>
            <a:off x="2900045" y="3858895"/>
            <a:ext cx="5667375" cy="275590"/>
          </a:xfrm>
          <a:prstGeom prst="rect">
            <a:avLst/>
          </a:prstGeom>
          <a:noFill/>
        </p:spPr>
        <p:txBody>
          <a:bodyPr wrap="square" rtlCol="0" anchor="t">
            <a:spAutoFit/>
          </a:bodyPr>
          <a:p>
            <a:r>
              <a:rPr lang="zh-CN" altLang="en-US" sz="1200">
                <a:latin typeface="微软雅黑" panose="020B0503020204020204" pitchFamily="34" charset="-122"/>
                <a:ea typeface="微软雅黑" panose="020B0503020204020204" pitchFamily="34" charset="-122"/>
                <a:cs typeface="微软雅黑" panose="020B0503020204020204" pitchFamily="34" charset="-122"/>
              </a:rPr>
              <a:t>粘贴包角纸时要将线头粘贴在内，要粘紧粘牢</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38H(CLIGV8W0N8UPQ{3TLL"/>
          <p:cNvPicPr>
            <a:picLocks noChangeAspect="1"/>
          </p:cNvPicPr>
          <p:nvPr/>
        </p:nvPicPr>
        <p:blipFill>
          <a:blip r:embed="rId1"/>
          <a:stretch>
            <a:fillRect/>
          </a:stretch>
        </p:blipFill>
        <p:spPr>
          <a:xfrm>
            <a:off x="4371975" y="308610"/>
            <a:ext cx="3714750" cy="1266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3091659" y="1167944"/>
            <a:ext cx="5867400" cy="430530"/>
          </a:xfrm>
          <a:prstGeom prst="rect">
            <a:avLst/>
          </a:prstGeom>
          <a:noFill/>
        </p:spPr>
        <p:txBody>
          <a:bodyPr wrap="none" lIns="0" tIns="0" rIns="0" bIns="0" rtlCol="0">
            <a:spAutoFit/>
          </a:bodyPr>
          <a:lstStyle/>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案例背景：林宇在利通公司财务部实习期间，财务主管徐丽为了测试其专业</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技能，让其展示一下小写数字和金额的书写技能。（见教材）</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3035935" y="2568575"/>
            <a:ext cx="455930" cy="464820"/>
            <a:chOff x="6728" y="5129"/>
            <a:chExt cx="1438" cy="1436"/>
          </a:xfrm>
        </p:grpSpPr>
        <p:grpSp>
          <p:nvGrpSpPr>
            <p:cNvPr id="9" name="Group 31"/>
            <p:cNvGrpSpPr/>
            <p:nvPr/>
          </p:nvGrpSpPr>
          <p:grpSpPr>
            <a:xfrm>
              <a:off x="6728" y="5129"/>
              <a:ext cx="1439" cy="1437"/>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34"/>
            <p:cNvGrpSpPr/>
            <p:nvPr/>
          </p:nvGrpSpPr>
          <p:grpSpPr>
            <a:xfrm>
              <a:off x="7205" y="5621"/>
              <a:ext cx="453" cy="453"/>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1450" hangingPunct="0">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3039745" y="1910080"/>
            <a:ext cx="455930" cy="479425"/>
            <a:chOff x="4913" y="5129"/>
            <a:chExt cx="1437" cy="1436"/>
          </a:xfrm>
        </p:grpSpPr>
        <p:sp>
          <p:nvSpPr>
            <p:cNvPr id="45" name="Donut 44"/>
            <p:cNvSpPr/>
            <p:nvPr/>
          </p:nvSpPr>
          <p:spPr>
            <a:xfrm>
              <a:off x="4914" y="5129"/>
              <a:ext cx="1437" cy="1437"/>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5"/>
            <p:cNvSpPr/>
            <p:nvPr/>
          </p:nvSpPr>
          <p:spPr>
            <a:xfrm rot="5400000" flipH="1">
              <a:off x="4913" y="5129"/>
              <a:ext cx="1437" cy="1437"/>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46"/>
            <p:cNvGrpSpPr/>
            <p:nvPr/>
          </p:nvGrpSpPr>
          <p:grpSpPr>
            <a:xfrm>
              <a:off x="5430" y="5665"/>
              <a:ext cx="404" cy="366"/>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出纳书写规范</a:t>
            </a:r>
            <a:endParaRPr lang="zh-CN" altLang="en-US" sz="2000" b="1">
              <a:solidFill>
                <a:schemeClr val="accent4"/>
              </a:solidFill>
              <a:effectLst/>
            </a:endParaRPr>
          </a:p>
        </p:txBody>
      </p:sp>
      <p:sp>
        <p:nvSpPr>
          <p:cNvPr id="28" name="文本框 27"/>
          <p:cNvSpPr txBox="1"/>
          <p:nvPr/>
        </p:nvSpPr>
        <p:spPr>
          <a:xfrm>
            <a:off x="3529330" y="1600835"/>
            <a:ext cx="5478780" cy="2030095"/>
          </a:xfrm>
          <a:prstGeom prst="rect">
            <a:avLst/>
          </a:prstGeom>
          <a:noFill/>
        </p:spPr>
        <p:txBody>
          <a:bodyPr wrap="square" rtlCol="0" anchor="t">
            <a:spAutoFit/>
          </a:bodyPr>
          <a:p>
            <a:pPr>
              <a:lnSpc>
                <a:spcPct val="300000"/>
              </a:lnSpc>
            </a:pPr>
            <a:r>
              <a:rPr lang="zh-CN" altLang="en-US" sz="1400"/>
              <a:t>1. 正确书写会计小写数字。</a:t>
            </a:r>
            <a:endParaRPr lang="zh-CN" altLang="en-US" sz="1400"/>
          </a:p>
          <a:p>
            <a:pPr>
              <a:lnSpc>
                <a:spcPct val="300000"/>
              </a:lnSpc>
            </a:pPr>
            <a:r>
              <a:rPr lang="zh-CN" altLang="en-US" sz="1400"/>
              <a:t>2. 正确书写会计小写金额。</a:t>
            </a:r>
            <a:endParaRPr lang="zh-CN" altLang="en-US" sz="1400"/>
          </a:p>
          <a:p>
            <a:pPr>
              <a:lnSpc>
                <a:spcPct val="300000"/>
              </a:lnSpc>
            </a:pP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299845"/>
            <a:ext cx="259969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（一）出纳日记账及其种类</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476432" y="129974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5" name="文本框 4"/>
          <p:cNvSpPr txBox="1"/>
          <p:nvPr/>
        </p:nvSpPr>
        <p:spPr>
          <a:xfrm>
            <a:off x="1064895" y="2123440"/>
            <a:ext cx="7253605" cy="2030095"/>
          </a:xfrm>
          <a:prstGeom prst="rect">
            <a:avLst/>
          </a:prstGeom>
          <a:noFill/>
        </p:spPr>
        <p:txBody>
          <a:bodyPr wrap="square" rtlCol="0" anchor="t">
            <a:spAutoFit/>
          </a:bodyPr>
          <a:p>
            <a:pPr>
              <a:lnSpc>
                <a:spcPct val="150000"/>
              </a:lnSpc>
            </a:pPr>
            <a:r>
              <a:rPr lang="zh-CN" altLang="en-US" sz="1400"/>
              <a:t>日记账又称序时账，是</a:t>
            </a:r>
            <a:r>
              <a:rPr lang="zh-CN" altLang="en-US" sz="1400" u="sng">
                <a:solidFill>
                  <a:srgbClr val="7030A0"/>
                </a:solidFill>
              </a:rPr>
              <a:t>按照时间顺序逐日逐笔登记经济业务</a:t>
            </a:r>
            <a:r>
              <a:rPr lang="zh-CN" altLang="en-US" sz="1400"/>
              <a:t>的账簿。出纳员负责登记的日记账包括现金日记账和银行存款日记账。</a:t>
            </a:r>
            <a:endParaRPr lang="zh-CN" altLang="en-US" sz="1400"/>
          </a:p>
          <a:p>
            <a:pPr>
              <a:lnSpc>
                <a:spcPct val="150000"/>
              </a:lnSpc>
            </a:pPr>
            <a:r>
              <a:rPr lang="zh-CN" altLang="en-US" sz="1400" b="1">
                <a:solidFill>
                  <a:srgbClr val="7030A0"/>
                </a:solidFill>
              </a:rPr>
              <a:t>现金日记账</a:t>
            </a:r>
            <a:r>
              <a:rPr lang="zh-CN" altLang="en-US" sz="1400"/>
              <a:t>通常是由出纳员根据审核后的现金收款、付款凭证逐日逐笔按照经济业务发生的顺序进行登记的，每天要结出余额。</a:t>
            </a:r>
            <a:endParaRPr lang="zh-CN" altLang="en-US" sz="1400"/>
          </a:p>
          <a:p>
            <a:pPr>
              <a:lnSpc>
                <a:spcPct val="150000"/>
              </a:lnSpc>
            </a:pPr>
            <a:r>
              <a:rPr lang="zh-CN" altLang="en-US" sz="1400" b="1">
                <a:solidFill>
                  <a:srgbClr val="7030A0"/>
                </a:solidFill>
              </a:rPr>
              <a:t>银行存款日记账</a:t>
            </a:r>
            <a:r>
              <a:rPr lang="zh-CN" altLang="en-US" sz="1400"/>
              <a:t>通常是由出纳员根据审核后的银行存款收款、付款凭证逐日逐笔按照经济业务发生的顺序进行登记的，每天要结出余额。</a:t>
            </a:r>
            <a:endParaRPr lang="zh-CN" altLang="en-US" sz="1400"/>
          </a:p>
        </p:txBody>
      </p:sp>
      <p:sp>
        <p:nvSpPr>
          <p:cNvPr id="2" name="文本框 1"/>
          <p:cNvSpPr txBox="1"/>
          <p:nvPr/>
        </p:nvSpPr>
        <p:spPr>
          <a:xfrm>
            <a:off x="429260" y="824865"/>
            <a:ext cx="2117090" cy="368300"/>
          </a:xfrm>
          <a:prstGeom prst="rect">
            <a:avLst/>
          </a:prstGeom>
          <a:noFill/>
        </p:spPr>
        <p:txBody>
          <a:bodyPr wrap="square" rtlCol="0">
            <a:spAutoFit/>
          </a:bodyPr>
          <a:p>
            <a:r>
              <a:rPr lang="zh-CN" altLang="en-US" b="1"/>
              <a:t>一、日记账的启用</a:t>
            </a:r>
            <a:endParaRPr lang="zh-CN" altLang="en-US"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80" name="文本框 79"/>
          <p:cNvSpPr txBox="1"/>
          <p:nvPr/>
        </p:nvSpPr>
        <p:spPr>
          <a:xfrm>
            <a:off x="233680" y="1809750"/>
            <a:ext cx="2647315" cy="460375"/>
          </a:xfrm>
          <a:prstGeom prst="rect">
            <a:avLst/>
          </a:prstGeom>
          <a:noFill/>
        </p:spPr>
        <p:txBody>
          <a:bodyPr wrap="square" rtlCol="0" anchor="t">
            <a:spAutoFit/>
          </a:bodyPr>
          <a:p>
            <a:r>
              <a:rPr sz="1200"/>
              <a:t>（1）填写单位名称、账簿名称、账簿编号、账簿页数和启用日期</a:t>
            </a:r>
            <a:endParaRPr sz="1200"/>
          </a:p>
        </p:txBody>
      </p:sp>
      <p:sp>
        <p:nvSpPr>
          <p:cNvPr id="81" name="文本框 80"/>
          <p:cNvSpPr txBox="1"/>
          <p:nvPr/>
        </p:nvSpPr>
        <p:spPr>
          <a:xfrm>
            <a:off x="204470" y="3386455"/>
            <a:ext cx="2540000" cy="460375"/>
          </a:xfrm>
          <a:prstGeom prst="rect">
            <a:avLst/>
          </a:prstGeom>
          <a:noFill/>
        </p:spPr>
        <p:txBody>
          <a:bodyPr wrap="square" rtlCol="0" anchor="t">
            <a:spAutoFit/>
          </a:bodyPr>
          <a:p>
            <a:r>
              <a:rPr sz="1200"/>
              <a:t>（3）填写出纳人员姓名和财务主管人员姓名并加盖印章</a:t>
            </a:r>
            <a:endParaRPr sz="1200"/>
          </a:p>
        </p:txBody>
      </p:sp>
      <p:grpSp>
        <p:nvGrpSpPr>
          <p:cNvPr id="2" name="Group 4"/>
          <p:cNvGrpSpPr/>
          <p:nvPr/>
        </p:nvGrpSpPr>
        <p:grpSpPr>
          <a:xfrm rot="0">
            <a:off x="3589655" y="2453640"/>
            <a:ext cx="1704340" cy="1400810"/>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08"/>
          <p:cNvGrpSpPr/>
          <p:nvPr/>
        </p:nvGrpSpPr>
        <p:grpSpPr>
          <a:xfrm rot="0">
            <a:off x="2743835" y="3322955"/>
            <a:ext cx="468630" cy="455295"/>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4"/>
          <p:cNvGrpSpPr/>
          <p:nvPr/>
        </p:nvGrpSpPr>
        <p:grpSpPr>
          <a:xfrm rot="0">
            <a:off x="2739390" y="2582545"/>
            <a:ext cx="468630" cy="455295"/>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17"/>
          <p:cNvGrpSpPr/>
          <p:nvPr/>
        </p:nvGrpSpPr>
        <p:grpSpPr>
          <a:xfrm rot="0">
            <a:off x="2744470" y="1784985"/>
            <a:ext cx="468630" cy="455295"/>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1" name="文本框 70"/>
          <p:cNvSpPr txBox="1"/>
          <p:nvPr/>
        </p:nvSpPr>
        <p:spPr>
          <a:xfrm>
            <a:off x="3418840" y="1717040"/>
            <a:ext cx="2305685"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b="1">
                <a:solidFill>
                  <a:schemeClr val="accent4"/>
                </a:solidFill>
                <a:effectLst/>
              </a:rPr>
              <a:t>填写账簿启用登记表</a:t>
            </a:r>
            <a:endParaRPr lang="zh-CN" altLang="en-US" b="1">
              <a:solidFill>
                <a:schemeClr val="accent4"/>
              </a:solidFill>
              <a:effectLst/>
            </a:endParaRPr>
          </a:p>
        </p:txBody>
      </p:sp>
      <p:grpSp>
        <p:nvGrpSpPr>
          <p:cNvPr id="53" name="Group 120"/>
          <p:cNvGrpSpPr/>
          <p:nvPr/>
        </p:nvGrpSpPr>
        <p:grpSpPr>
          <a:xfrm rot="0">
            <a:off x="5764530" y="1788160"/>
            <a:ext cx="468630" cy="455295"/>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23"/>
          <p:cNvGrpSpPr/>
          <p:nvPr/>
        </p:nvGrpSpPr>
        <p:grpSpPr>
          <a:xfrm rot="0">
            <a:off x="5764530" y="2581275"/>
            <a:ext cx="468630" cy="455295"/>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9"/>
          <p:cNvGrpSpPr/>
          <p:nvPr/>
        </p:nvGrpSpPr>
        <p:grpSpPr>
          <a:xfrm rot="0">
            <a:off x="5764530" y="3375025"/>
            <a:ext cx="468630" cy="455295"/>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8540" tIns="64270" rIns="128540" bIns="64270"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3" name="文本框 82"/>
          <p:cNvSpPr txBox="1"/>
          <p:nvPr/>
        </p:nvSpPr>
        <p:spPr>
          <a:xfrm>
            <a:off x="6430010" y="1809750"/>
            <a:ext cx="2540000" cy="275590"/>
          </a:xfrm>
          <a:prstGeom prst="rect">
            <a:avLst/>
          </a:prstGeom>
          <a:noFill/>
        </p:spPr>
        <p:txBody>
          <a:bodyPr wrap="square" rtlCol="0" anchor="t">
            <a:spAutoFit/>
          </a:bodyPr>
          <a:p>
            <a:r>
              <a:rPr lang="zh-CN" altLang="en-US" sz="1200"/>
              <a:t>（4）加盖单位财务专用章。</a:t>
            </a:r>
            <a:endParaRPr lang="zh-CN" altLang="en-US" sz="1200"/>
          </a:p>
        </p:txBody>
      </p:sp>
      <p:sp>
        <p:nvSpPr>
          <p:cNvPr id="84" name="文本框 83"/>
          <p:cNvSpPr txBox="1"/>
          <p:nvPr/>
        </p:nvSpPr>
        <p:spPr>
          <a:xfrm>
            <a:off x="6430010" y="2558415"/>
            <a:ext cx="2540000" cy="829945"/>
          </a:xfrm>
          <a:prstGeom prst="rect">
            <a:avLst/>
          </a:prstGeom>
          <a:noFill/>
        </p:spPr>
        <p:txBody>
          <a:bodyPr wrap="square" rtlCol="0" anchor="t">
            <a:spAutoFit/>
          </a:bodyPr>
          <a:p>
            <a:r>
              <a:rPr lang="zh-CN" altLang="en-US" sz="1200"/>
              <a:t>（5）粘贴印花税票。将购买的印花税票粘贴在启用登记表相应空白处。根据有关规定，会计账簿每本贴花5 元</a:t>
            </a:r>
            <a:endParaRPr lang="zh-CN" altLang="en-US" sz="1200"/>
          </a:p>
        </p:txBody>
      </p:sp>
      <p:sp>
        <p:nvSpPr>
          <p:cNvPr id="85" name="文本框 84"/>
          <p:cNvSpPr txBox="1"/>
          <p:nvPr/>
        </p:nvSpPr>
        <p:spPr>
          <a:xfrm>
            <a:off x="6430010" y="3420110"/>
            <a:ext cx="2540000" cy="645160"/>
          </a:xfrm>
          <a:prstGeom prst="rect">
            <a:avLst/>
          </a:prstGeom>
          <a:noFill/>
        </p:spPr>
        <p:txBody>
          <a:bodyPr wrap="square" rtlCol="0" anchor="t">
            <a:spAutoFit/>
          </a:bodyPr>
          <a:p>
            <a:r>
              <a:rPr lang="zh-CN" altLang="en-US" sz="1200"/>
              <a:t>（6）画线注销印花税票。在粘贴好的印花税票上画两条平行的直线，注销印花税</a:t>
            </a:r>
            <a:endParaRPr lang="zh-CN" altLang="en-US" sz="1200"/>
          </a:p>
        </p:txBody>
      </p:sp>
      <p:sp>
        <p:nvSpPr>
          <p:cNvPr id="3" name="文本框 2"/>
          <p:cNvSpPr txBox="1"/>
          <p:nvPr/>
        </p:nvSpPr>
        <p:spPr>
          <a:xfrm>
            <a:off x="513080" y="911225"/>
            <a:ext cx="2803525" cy="368300"/>
          </a:xfrm>
          <a:prstGeom prst="rect">
            <a:avLst/>
          </a:prstGeom>
          <a:noFill/>
        </p:spPr>
        <p:txBody>
          <a:bodyPr wrap="square" rtlCol="0">
            <a:spAutoFit/>
          </a:bodyPr>
          <a:p>
            <a:r>
              <a:rPr lang="zh-CN" altLang="en-US" b="1"/>
              <a:t>（二）出纳日记账的启用</a:t>
            </a:r>
            <a:endParaRPr lang="zh-CN" altLang="en-US" b="1"/>
          </a:p>
        </p:txBody>
      </p:sp>
      <p:sp>
        <p:nvSpPr>
          <p:cNvPr id="5" name="文本框 4"/>
          <p:cNvSpPr txBox="1"/>
          <p:nvPr/>
        </p:nvSpPr>
        <p:spPr>
          <a:xfrm>
            <a:off x="191770" y="2558415"/>
            <a:ext cx="2647315" cy="645160"/>
          </a:xfrm>
          <a:prstGeom prst="rect">
            <a:avLst/>
          </a:prstGeom>
          <a:noFill/>
        </p:spPr>
        <p:txBody>
          <a:bodyPr wrap="square" rtlCol="0" anchor="t">
            <a:spAutoFit/>
          </a:bodyPr>
          <a:p>
            <a:r>
              <a:rPr sz="1200"/>
              <a:t>（2）填写开户银行名称和账号（此处只在银行存款日记账启用登记表中填写）</a:t>
            </a:r>
            <a:endParaRPr sz="1200"/>
          </a:p>
        </p:txBody>
      </p:sp>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3" name="文本框 2"/>
          <p:cNvSpPr txBox="1"/>
          <p:nvPr/>
        </p:nvSpPr>
        <p:spPr>
          <a:xfrm>
            <a:off x="233680" y="900430"/>
            <a:ext cx="2803525" cy="368300"/>
          </a:xfrm>
          <a:prstGeom prst="rect">
            <a:avLst/>
          </a:prstGeom>
          <a:noFill/>
        </p:spPr>
        <p:txBody>
          <a:bodyPr wrap="square" rtlCol="0">
            <a:spAutoFit/>
          </a:bodyPr>
          <a:p>
            <a:r>
              <a:rPr lang="zh-CN" altLang="en-US" b="1"/>
              <a:t>（二）出纳日记账的启用</a:t>
            </a:r>
            <a:endParaRPr lang="zh-CN" altLang="en-US" b="1"/>
          </a:p>
        </p:txBody>
      </p:sp>
      <p:sp>
        <p:nvSpPr>
          <p:cNvPr id="26" name="文本框 25"/>
          <p:cNvSpPr txBox="1"/>
          <p:nvPr/>
        </p:nvSpPr>
        <p:spPr>
          <a:xfrm>
            <a:off x="365125" y="1614805"/>
            <a:ext cx="2540000" cy="583565"/>
          </a:xfrm>
          <a:prstGeom prst="rect">
            <a:avLst/>
          </a:prstGeom>
          <a:noFill/>
        </p:spPr>
        <p:txBody>
          <a:bodyPr wrap="square" rtlCol="0" anchor="t">
            <a:spAutoFit/>
          </a:bodyPr>
          <a:p>
            <a:r>
              <a:rPr lang="zh-CN" altLang="en-US" sz="1600">
                <a:solidFill>
                  <a:srgbClr val="7030A0"/>
                </a:solidFill>
              </a:rPr>
              <a:t>填写完毕的现金日记账账簿启用登记表</a:t>
            </a:r>
            <a:endParaRPr lang="zh-CN" altLang="en-US" sz="1600">
              <a:solidFill>
                <a:srgbClr val="7030A0"/>
              </a:solidFill>
            </a:endParaRPr>
          </a:p>
        </p:txBody>
      </p:sp>
      <p:pic>
        <p:nvPicPr>
          <p:cNvPr id="4" name="图片 3"/>
          <p:cNvPicPr>
            <a:picLocks noChangeAspect="1"/>
          </p:cNvPicPr>
          <p:nvPr/>
        </p:nvPicPr>
        <p:blipFill>
          <a:blip r:embed="rId1"/>
          <a:stretch>
            <a:fillRect/>
          </a:stretch>
        </p:blipFill>
        <p:spPr>
          <a:xfrm>
            <a:off x="3420110" y="988060"/>
            <a:ext cx="5066665" cy="3755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3" name="文本框 2"/>
          <p:cNvSpPr txBox="1"/>
          <p:nvPr/>
        </p:nvSpPr>
        <p:spPr>
          <a:xfrm>
            <a:off x="233680" y="900430"/>
            <a:ext cx="2803525" cy="368300"/>
          </a:xfrm>
          <a:prstGeom prst="rect">
            <a:avLst/>
          </a:prstGeom>
          <a:noFill/>
        </p:spPr>
        <p:txBody>
          <a:bodyPr wrap="square" rtlCol="0">
            <a:spAutoFit/>
          </a:bodyPr>
          <a:p>
            <a:r>
              <a:rPr lang="zh-CN" altLang="en-US" b="1"/>
              <a:t>（二）出纳日记账的启用</a:t>
            </a:r>
            <a:endParaRPr lang="zh-CN" altLang="en-US" b="1"/>
          </a:p>
        </p:txBody>
      </p:sp>
      <p:sp>
        <p:nvSpPr>
          <p:cNvPr id="5" name="文本框 4"/>
          <p:cNvSpPr txBox="1"/>
          <p:nvPr/>
        </p:nvSpPr>
        <p:spPr>
          <a:xfrm>
            <a:off x="945515" y="1268730"/>
            <a:ext cx="7253605" cy="2030095"/>
          </a:xfrm>
          <a:prstGeom prst="rect">
            <a:avLst/>
          </a:prstGeom>
          <a:noFill/>
        </p:spPr>
        <p:txBody>
          <a:bodyPr wrap="square" rtlCol="0" anchor="t">
            <a:spAutoFit/>
          </a:bodyPr>
          <a:p>
            <a:pPr>
              <a:lnSpc>
                <a:spcPct val="150000"/>
              </a:lnSpc>
            </a:pPr>
            <a:r>
              <a:rPr lang="zh-CN" altLang="en-US" sz="1400"/>
              <a:t>2. 分别登记现金日记账和银行存款日记账的期初余额</a:t>
            </a:r>
            <a:endParaRPr lang="zh-CN" altLang="en-US" sz="1400"/>
          </a:p>
          <a:p>
            <a:pPr>
              <a:lnSpc>
                <a:spcPct val="150000"/>
              </a:lnSpc>
            </a:pPr>
            <a:endParaRPr lang="zh-CN" altLang="en-US" sz="1400"/>
          </a:p>
          <a:p>
            <a:pPr>
              <a:lnSpc>
                <a:spcPct val="150000"/>
              </a:lnSpc>
            </a:pPr>
            <a:r>
              <a:rPr lang="zh-CN" altLang="en-US" sz="1400"/>
              <a:t>年初启用新账时，出纳员要做好日记账的建账工作，要将上年年末余额，过入到新账簿第一页第一行的余额栏，并在摘要处加盖“</a:t>
            </a:r>
            <a:r>
              <a:rPr lang="zh-CN" altLang="en-US" sz="1400" b="1">
                <a:solidFill>
                  <a:srgbClr val="7030A0"/>
                </a:solidFill>
              </a:rPr>
              <a:t>上年结转</a:t>
            </a:r>
            <a:r>
              <a:rPr lang="zh-CN" altLang="en-US" sz="1400"/>
              <a:t>”章或文字书写。每月月初，也要重新建账，即在新账页的第一行，根据上月现金日记账和银行存款日记账的期末余额，来登记本期现金日记账、银行存款日记账的期初余额，在摘要栏注明“</a:t>
            </a:r>
            <a:r>
              <a:rPr lang="zh-CN" altLang="en-US" sz="1400" u="sng">
                <a:solidFill>
                  <a:srgbClr val="7030A0"/>
                </a:solidFill>
              </a:rPr>
              <a:t>期初余额</a:t>
            </a:r>
            <a:r>
              <a:rPr lang="zh-CN" altLang="en-US" sz="1400"/>
              <a:t>”字样。</a:t>
            </a:r>
            <a:endParaRPr lang="zh-CN" altLang="en-US" sz="1400"/>
          </a:p>
        </p:txBody>
      </p:sp>
      <p:pic>
        <p:nvPicPr>
          <p:cNvPr id="4" name="图片 3" descr="T8`F}@F)F(1BFJKH1WRXB08"/>
          <p:cNvPicPr>
            <a:picLocks noChangeAspect="1"/>
          </p:cNvPicPr>
          <p:nvPr/>
        </p:nvPicPr>
        <p:blipFill>
          <a:blip r:embed="rId1"/>
          <a:stretch>
            <a:fillRect/>
          </a:stretch>
        </p:blipFill>
        <p:spPr>
          <a:xfrm>
            <a:off x="1196340" y="3298825"/>
            <a:ext cx="6334125" cy="1666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846">
        <p14:reveal/>
      </p:transition>
    </mc:Choice>
    <mc:Fallback>
      <p:transition spd="slow" advClick="0" advTm="8846">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781300" y="807085"/>
            <a:ext cx="6325870" cy="1384935"/>
          </a:xfrm>
          <a:prstGeom prst="rect">
            <a:avLst/>
          </a:prstGeom>
          <a:noFill/>
        </p:spPr>
        <p:txBody>
          <a:bodyPr wrap="square" lIns="0" tIns="0" rIns="0" bIns="0" rtlCol="0">
            <a:spAutoFit/>
          </a:bodyPr>
          <a:lstStyle/>
          <a:p>
            <a:pPr algn="l" fontAlgn="auto">
              <a:lnSpc>
                <a:spcPct val="125000"/>
              </a:lnSpc>
            </a:pP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案例背景：20</a:t>
            </a:r>
            <a:r>
              <a:rPr lang="en-US" altLang="zh-CN"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年3 月1 日，利通公司财务部林宇接替刘毅负责现金日记账和银行存款日记账的建账工作。20</a:t>
            </a:r>
            <a:r>
              <a:rPr lang="en-US" altLang="zh-CN"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年2 月28 日现金日记账的期末余额为18 607.88 元，银行存款日记账的期末余额为1 386 754.86 元。</a:t>
            </a:r>
            <a:endPar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5000"/>
              </a:lnSpc>
            </a:pP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基础资料：空白现金日记账与银行存款日记账订本式账簿、签字笔等。</a:t>
            </a:r>
            <a:endPar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5000"/>
              </a:lnSpc>
            </a:pP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假设你是林宇，请根据情景描述，分别登记20</a:t>
            </a:r>
            <a:r>
              <a:rPr lang="en-US" altLang="zh-CN"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年3 月1 日现金日记账和银行存款日记账的期初余额。</a:t>
            </a:r>
            <a:endPar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4" name="燕尾形 20"/>
          <p:cNvSpPr/>
          <p:nvPr/>
        </p:nvSpPr>
        <p:spPr>
          <a:xfrm>
            <a:off x="2781300" y="2891790"/>
            <a:ext cx="172148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4938395" y="2737485"/>
            <a:ext cx="2658110" cy="306705"/>
          </a:xfrm>
          <a:prstGeom prst="rect">
            <a:avLst/>
          </a:prstGeom>
          <a:noFill/>
        </p:spPr>
        <p:txBody>
          <a:bodyPr wrap="square" rtlCol="0" anchor="t">
            <a:spAutoFit/>
          </a:bodyPr>
          <a:p>
            <a:r>
              <a:rPr lang="zh-CN" altLang="en-US" sz="1400"/>
              <a:t>登记现金日记账的期初余额孔</a:t>
            </a:r>
            <a:endParaRPr lang="zh-CN" altLang="en-US" sz="1400"/>
          </a:p>
        </p:txBody>
      </p:sp>
      <p:sp>
        <p:nvSpPr>
          <p:cNvPr id="13" name="下箭头 12"/>
          <p:cNvSpPr/>
          <p:nvPr/>
        </p:nvSpPr>
        <p:spPr>
          <a:xfrm>
            <a:off x="5980430" y="3044190"/>
            <a:ext cx="144145" cy="1987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4873625" y="3242945"/>
            <a:ext cx="3120390" cy="306705"/>
          </a:xfrm>
          <a:prstGeom prst="rect">
            <a:avLst/>
          </a:prstGeom>
          <a:noFill/>
        </p:spPr>
        <p:txBody>
          <a:bodyPr wrap="square" rtlCol="0" anchor="t">
            <a:spAutoFit/>
          </a:bodyPr>
          <a:p>
            <a:r>
              <a:rPr lang="zh-CN" altLang="en-US" sz="1400"/>
              <a:t>登记银行存款日记账的期初余额</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2965450" y="2329815"/>
            <a:ext cx="5245735"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如果单位开设两个以上银行存款账户，则每个账户应该对应一本银行存款日记账。如果是外币存款账户，要采用外币与人民币双币种式的银行存款日记账页。</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2965450" y="810895"/>
            <a:ext cx="5246370"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现金日记账和银行存款日记账一定要采用订本式账簿，常用账页格式为三</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栏式。</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2965450" y="1653540"/>
            <a:ext cx="524573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建账时，注意现金或银行存款的期初余额要登记在余额栏，而不是借方栏。</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2226945" y="810895"/>
            <a:ext cx="436880" cy="433070"/>
            <a:chOff x="5455" y="1924"/>
            <a:chExt cx="688" cy="682"/>
          </a:xfrm>
        </p:grpSpPr>
        <p:grpSp>
          <p:nvGrpSpPr>
            <p:cNvPr id="6" name="Group 27"/>
            <p:cNvGrpSpPr/>
            <p:nvPr/>
          </p:nvGrpSpPr>
          <p:grpSpPr>
            <a:xfrm rot="10800000">
              <a:off x="5455" y="1924"/>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1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2226945" y="1575435"/>
            <a:ext cx="436880" cy="433070"/>
            <a:chOff x="5368" y="3658"/>
            <a:chExt cx="688" cy="682"/>
          </a:xfrm>
        </p:grpSpPr>
        <p:grpSp>
          <p:nvGrpSpPr>
            <p:cNvPr id="5" name="Group 23"/>
            <p:cNvGrpSpPr/>
            <p:nvPr/>
          </p:nvGrpSpPr>
          <p:grpSpPr>
            <a:xfrm rot="10800000">
              <a:off x="5368" y="3658"/>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17" name="Text Placeholder 3"/>
            <p:cNvSpPr txBox="1"/>
            <p:nvPr/>
          </p:nvSpPr>
          <p:spPr>
            <a:xfrm>
              <a:off x="5542" y="3658"/>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组合 14"/>
          <p:cNvGrpSpPr/>
          <p:nvPr/>
        </p:nvGrpSpPr>
        <p:grpSpPr>
          <a:xfrm>
            <a:off x="2226945" y="2430145"/>
            <a:ext cx="436880" cy="433070"/>
            <a:chOff x="5368" y="5493"/>
            <a:chExt cx="688" cy="682"/>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5542" y="549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7" name="文本框 6"/>
          <p:cNvSpPr txBox="1"/>
          <p:nvPr/>
        </p:nvSpPr>
        <p:spPr>
          <a:xfrm>
            <a:off x="171450" y="3580765"/>
            <a:ext cx="1507490" cy="368300"/>
          </a:xfrm>
          <a:prstGeom prst="rect">
            <a:avLst/>
          </a:prstGeom>
          <a:noFill/>
        </p:spPr>
        <p:txBody>
          <a:bodyPr wrap="square" rtlCol="0">
            <a:spAutoFit/>
          </a:bodyPr>
          <a:p>
            <a:r>
              <a:rPr lang="zh-CN" altLang="en-US"/>
              <a:t>操作指导</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a:xfrm>
            <a:off x="3600450" y="978535"/>
            <a:ext cx="2359025"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GB" sz="1400" dirty="0">
                <a:latin typeface="Arial" panose="020B0604020202020204" pitchFamily="34" charset="0"/>
                <a:ea typeface="微软雅黑" panose="020B0503020204020204" pitchFamily="34" charset="-122"/>
                <a:cs typeface="+mn-ea"/>
                <a:sym typeface="Arial" panose="020B0604020202020204" pitchFamily="34" charset="0"/>
              </a:rPr>
              <a:t>（一）日记账的登记要点</a:t>
            </a:r>
            <a:endParaRPr lang="zh-CN" alt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2937100" y="991771"/>
            <a:ext cx="492310" cy="39811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3" name="文本框 2"/>
          <p:cNvSpPr txBox="1"/>
          <p:nvPr/>
        </p:nvSpPr>
        <p:spPr>
          <a:xfrm>
            <a:off x="633730" y="652780"/>
            <a:ext cx="2209800" cy="368300"/>
          </a:xfrm>
          <a:prstGeom prst="rect">
            <a:avLst/>
          </a:prstGeom>
          <a:noFill/>
        </p:spPr>
        <p:txBody>
          <a:bodyPr wrap="square" rtlCol="0">
            <a:spAutoFit/>
          </a:bodyPr>
          <a:p>
            <a:r>
              <a:rPr lang="zh-CN" altLang="en-US" b="1"/>
              <a:t>二、日记账的登记</a:t>
            </a:r>
            <a:endParaRPr lang="zh-CN" altLang="en-US" b="1"/>
          </a:p>
        </p:txBody>
      </p:sp>
      <p:sp>
        <p:nvSpPr>
          <p:cNvPr id="70666" name="Freeform 6"/>
          <p:cNvSpPr/>
          <p:nvPr/>
        </p:nvSpPr>
        <p:spPr bwMode="auto">
          <a:xfrm>
            <a:off x="506730" y="2428240"/>
            <a:ext cx="8066405" cy="1636395"/>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solidFill>
              <a:schemeClr val="accent2"/>
            </a:solidFill>
            <a:prstDash val="solid"/>
            <a:round/>
          </a:ln>
          <a:effectLst>
            <a:outerShdw algn="tl" rotWithShape="0">
              <a:schemeClr val="bg1"/>
            </a:outerShdw>
          </a:effectLst>
        </p:spPr>
        <p:txBody>
          <a:bodyPr/>
          <a:p>
            <a:pPr>
              <a:defRPr/>
            </a:pPr>
            <a:endParaRPr lang="zh-CN" altLang="en-US" sz="1800"/>
          </a:p>
        </p:txBody>
      </p:sp>
      <p:grpSp>
        <p:nvGrpSpPr>
          <p:cNvPr id="4" name="组合 3"/>
          <p:cNvGrpSpPr/>
          <p:nvPr/>
        </p:nvGrpSpPr>
        <p:grpSpPr>
          <a:xfrm>
            <a:off x="387985" y="3046095"/>
            <a:ext cx="393065" cy="401320"/>
            <a:chOff x="1723" y="2917"/>
            <a:chExt cx="730" cy="772"/>
          </a:xfrm>
        </p:grpSpPr>
        <p:sp>
          <p:nvSpPr>
            <p:cNvPr id="70695"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68633"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1</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205230" y="2546985"/>
            <a:ext cx="393065" cy="401320"/>
            <a:chOff x="1723" y="2917"/>
            <a:chExt cx="730" cy="772"/>
          </a:xfrm>
        </p:grpSpPr>
        <p:sp>
          <p:nvSpPr>
            <p:cNvPr id="7"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8"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2</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258060" y="2896870"/>
            <a:ext cx="393065" cy="401320"/>
            <a:chOff x="1723" y="2917"/>
            <a:chExt cx="730" cy="772"/>
          </a:xfrm>
        </p:grpSpPr>
        <p:sp>
          <p:nvSpPr>
            <p:cNvPr id="10"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11"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3</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936875" y="3535680"/>
            <a:ext cx="393065" cy="401320"/>
            <a:chOff x="1723" y="2917"/>
            <a:chExt cx="730" cy="772"/>
          </a:xfrm>
        </p:grpSpPr>
        <p:sp>
          <p:nvSpPr>
            <p:cNvPr id="13"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14"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4</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020185" y="3750945"/>
            <a:ext cx="393065" cy="401320"/>
            <a:chOff x="1723" y="2917"/>
            <a:chExt cx="730" cy="772"/>
          </a:xfrm>
        </p:grpSpPr>
        <p:sp>
          <p:nvSpPr>
            <p:cNvPr id="16"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17"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5</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858385" y="3298190"/>
            <a:ext cx="393065" cy="401320"/>
            <a:chOff x="1723" y="2917"/>
            <a:chExt cx="730" cy="772"/>
          </a:xfrm>
        </p:grpSpPr>
        <p:sp>
          <p:nvSpPr>
            <p:cNvPr id="19"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0"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6</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566410" y="2794635"/>
            <a:ext cx="393065" cy="401320"/>
            <a:chOff x="1723" y="2917"/>
            <a:chExt cx="730" cy="772"/>
          </a:xfrm>
        </p:grpSpPr>
        <p:sp>
          <p:nvSpPr>
            <p:cNvPr id="23"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5"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7</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341110" y="2444750"/>
            <a:ext cx="393065" cy="401320"/>
            <a:chOff x="1723" y="2917"/>
            <a:chExt cx="730" cy="772"/>
          </a:xfrm>
        </p:grpSpPr>
        <p:sp>
          <p:nvSpPr>
            <p:cNvPr id="27"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28"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8</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7270750" y="2197735"/>
            <a:ext cx="393065" cy="401320"/>
            <a:chOff x="1723" y="2917"/>
            <a:chExt cx="730" cy="772"/>
          </a:xfrm>
        </p:grpSpPr>
        <p:sp>
          <p:nvSpPr>
            <p:cNvPr id="30" name="Freeform 7"/>
            <p:cNvSpPr/>
            <p:nvPr/>
          </p:nvSpPr>
          <p:spPr bwMode="auto">
            <a:xfrm>
              <a:off x="1723" y="2917"/>
              <a:ext cx="730" cy="772"/>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31" name="TextBox 45"/>
            <p:cNvSpPr txBox="1">
              <a:spLocks noChangeArrowheads="1"/>
            </p:cNvSpPr>
            <p:nvPr/>
          </p:nvSpPr>
          <p:spPr bwMode="auto">
            <a:xfrm>
              <a:off x="1885" y="3017"/>
              <a:ext cx="405" cy="573"/>
            </a:xfrm>
            <a:prstGeom prst="rect">
              <a:avLst/>
            </a:prstGeom>
            <a:noFill/>
            <a:ln w="9525">
              <a:noFill/>
              <a:miter lim="800000"/>
            </a:ln>
          </p:spPr>
          <p:txBody>
            <a:bodyPr wrap="square" lIns="68568" tIns="34284" rIns="68568" bIns="34284">
              <a:spAutoFit/>
            </a:bodyPr>
            <a:p>
              <a:pPr algn="r" defTabSz="685800"/>
              <a:r>
                <a:rPr lang="en-US" altLang="zh-CN" sz="1500" b="1">
                  <a:solidFill>
                    <a:schemeClr val="bg1"/>
                  </a:solidFill>
                  <a:latin typeface="微软雅黑" panose="020B0503020204020204" pitchFamily="34" charset="-122"/>
                  <a:ea typeface="微软雅黑" panose="020B0503020204020204" pitchFamily="34" charset="-122"/>
                </a:rPr>
                <a:t>9</a:t>
              </a:r>
              <a:endParaRPr lang="en-US" altLang="zh-CN" sz="1100">
                <a:solidFill>
                  <a:schemeClr val="bg1"/>
                </a:solidFill>
                <a:latin typeface="微软雅黑" panose="020B0503020204020204" pitchFamily="34" charset="-122"/>
                <a:ea typeface="微软雅黑" panose="020B0503020204020204" pitchFamily="34" charset="-122"/>
              </a:endParaRPr>
            </a:p>
          </p:txBody>
        </p:sp>
      </p:grpSp>
      <p:sp>
        <p:nvSpPr>
          <p:cNvPr id="33" name="Freeform 7"/>
          <p:cNvSpPr/>
          <p:nvPr/>
        </p:nvSpPr>
        <p:spPr bwMode="auto">
          <a:xfrm>
            <a:off x="8318500" y="2444115"/>
            <a:ext cx="393065" cy="401320"/>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solidFill>
              <a:schemeClr val="accent2"/>
            </a:solidFill>
            <a:prstDash val="solid"/>
            <a:round/>
          </a:ln>
        </p:spPr>
        <p:txBody>
          <a:bodyPr/>
          <a:p>
            <a:pPr>
              <a:defRPr/>
            </a:pPr>
            <a:endParaRPr lang="zh-CN" altLang="en-US" sz="1800">
              <a:ln>
                <a:solidFill>
                  <a:srgbClr val="0070C0"/>
                </a:solidFill>
              </a:ln>
            </a:endParaRPr>
          </a:p>
        </p:txBody>
      </p:sp>
      <p:sp>
        <p:nvSpPr>
          <p:cNvPr id="36" name="文本框 35"/>
          <p:cNvSpPr txBox="1"/>
          <p:nvPr/>
        </p:nvSpPr>
        <p:spPr>
          <a:xfrm>
            <a:off x="196215" y="3447415"/>
            <a:ext cx="613410" cy="1607820"/>
          </a:xfrm>
          <a:prstGeom prst="rect">
            <a:avLst/>
          </a:prstGeom>
          <a:noFill/>
        </p:spPr>
        <p:txBody>
          <a:bodyPr vert="eaVert" wrap="square" rtlCol="0">
            <a:spAutoFit/>
          </a:bodyPr>
          <a:p>
            <a:r>
              <a:rPr lang="zh-CN" altLang="en-US" sz="1400">
                <a:sym typeface="+mn-ea"/>
              </a:rPr>
              <a:t>必须根据审核无误的记账凭证登记</a:t>
            </a:r>
            <a:endParaRPr lang="zh-CN" altLang="en-US" sz="1400">
              <a:sym typeface="+mn-ea"/>
            </a:endParaRPr>
          </a:p>
        </p:txBody>
      </p:sp>
      <p:sp>
        <p:nvSpPr>
          <p:cNvPr id="37" name="文本框 36"/>
          <p:cNvSpPr txBox="1"/>
          <p:nvPr/>
        </p:nvSpPr>
        <p:spPr>
          <a:xfrm>
            <a:off x="984885" y="1390015"/>
            <a:ext cx="613410" cy="1238885"/>
          </a:xfrm>
          <a:prstGeom prst="rect">
            <a:avLst/>
          </a:prstGeom>
          <a:noFill/>
        </p:spPr>
        <p:txBody>
          <a:bodyPr vert="eaVert" wrap="square" rtlCol="0">
            <a:spAutoFit/>
          </a:bodyPr>
          <a:p>
            <a:r>
              <a:rPr lang="zh-CN" altLang="en-US" sz="1400">
                <a:sym typeface="+mn-ea"/>
              </a:rPr>
              <a:t>登记要及时、准确、完整</a:t>
            </a:r>
            <a:endParaRPr lang="zh-CN" altLang="en-US" sz="1400">
              <a:sym typeface="+mn-ea"/>
            </a:endParaRPr>
          </a:p>
        </p:txBody>
      </p:sp>
      <p:sp>
        <p:nvSpPr>
          <p:cNvPr id="38" name="文本框 37"/>
          <p:cNvSpPr txBox="1"/>
          <p:nvPr/>
        </p:nvSpPr>
        <p:spPr>
          <a:xfrm>
            <a:off x="2164715" y="3350260"/>
            <a:ext cx="398145" cy="1607820"/>
          </a:xfrm>
          <a:prstGeom prst="rect">
            <a:avLst/>
          </a:prstGeom>
          <a:noFill/>
        </p:spPr>
        <p:txBody>
          <a:bodyPr vert="eaVert" wrap="square" rtlCol="0">
            <a:spAutoFit/>
          </a:bodyPr>
          <a:p>
            <a:r>
              <a:rPr lang="zh-CN" altLang="en-US" sz="1400">
                <a:sym typeface="+mn-ea"/>
              </a:rPr>
              <a:t>要注明记账符号</a:t>
            </a:r>
            <a:endParaRPr lang="zh-CN" altLang="en-US" sz="1400">
              <a:sym typeface="+mn-ea"/>
            </a:endParaRPr>
          </a:p>
        </p:txBody>
      </p:sp>
      <p:sp>
        <p:nvSpPr>
          <p:cNvPr id="39" name="文本框 38"/>
          <p:cNvSpPr txBox="1"/>
          <p:nvPr/>
        </p:nvSpPr>
        <p:spPr>
          <a:xfrm>
            <a:off x="2931795" y="2444750"/>
            <a:ext cx="398145" cy="1102360"/>
          </a:xfrm>
          <a:prstGeom prst="rect">
            <a:avLst/>
          </a:prstGeom>
          <a:noFill/>
        </p:spPr>
        <p:txBody>
          <a:bodyPr vert="eaVert" wrap="square" rtlCol="0">
            <a:spAutoFit/>
          </a:bodyPr>
          <a:p>
            <a:r>
              <a:rPr lang="zh-CN" altLang="en-US" sz="1400">
                <a:sym typeface="+mn-ea"/>
              </a:rPr>
              <a:t>书写要留空</a:t>
            </a:r>
            <a:endParaRPr lang="zh-CN" altLang="en-US" sz="1400">
              <a:sym typeface="+mn-ea"/>
            </a:endParaRPr>
          </a:p>
        </p:txBody>
      </p:sp>
      <p:sp>
        <p:nvSpPr>
          <p:cNvPr id="40" name="文本框 39"/>
          <p:cNvSpPr txBox="1"/>
          <p:nvPr/>
        </p:nvSpPr>
        <p:spPr>
          <a:xfrm>
            <a:off x="3600450" y="4152265"/>
            <a:ext cx="828675" cy="1114425"/>
          </a:xfrm>
          <a:prstGeom prst="rect">
            <a:avLst/>
          </a:prstGeom>
          <a:noFill/>
        </p:spPr>
        <p:txBody>
          <a:bodyPr vert="eaVert" wrap="square" rtlCol="0">
            <a:spAutoFit/>
          </a:bodyPr>
          <a:p>
            <a:r>
              <a:rPr lang="zh-CN" altLang="en-US" sz="1400">
                <a:sym typeface="+mn-ea"/>
              </a:rPr>
              <a:t>使用蓝黑墨水或者碳素墨水</a:t>
            </a:r>
            <a:endParaRPr lang="zh-CN" altLang="en-US" sz="1400">
              <a:sym typeface="+mn-ea"/>
            </a:endParaRPr>
          </a:p>
        </p:txBody>
      </p:sp>
      <p:sp>
        <p:nvSpPr>
          <p:cNvPr id="41" name="文本框 40"/>
          <p:cNvSpPr txBox="1"/>
          <p:nvPr/>
        </p:nvSpPr>
        <p:spPr>
          <a:xfrm>
            <a:off x="8253730" y="2444115"/>
            <a:ext cx="522605" cy="368300"/>
          </a:xfrm>
          <a:prstGeom prst="rect">
            <a:avLst/>
          </a:prstGeom>
          <a:noFill/>
        </p:spPr>
        <p:txBody>
          <a:bodyPr wrap="square" rtlCol="0">
            <a:spAutoFit/>
          </a:bodyPr>
          <a:p>
            <a:r>
              <a:rPr lang="en-US" altLang="zh-CN">
                <a:solidFill>
                  <a:schemeClr val="bg1"/>
                </a:solidFill>
                <a:latin typeface="微软雅黑" panose="020B0503020204020204" pitchFamily="34" charset="-122"/>
                <a:ea typeface="微软雅黑" panose="020B0503020204020204" pitchFamily="34" charset="-122"/>
              </a:rPr>
              <a:t>10</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4853305" y="2056765"/>
            <a:ext cx="398145" cy="1339215"/>
          </a:xfrm>
          <a:prstGeom prst="rect">
            <a:avLst/>
          </a:prstGeom>
          <a:noFill/>
        </p:spPr>
        <p:txBody>
          <a:bodyPr vert="eaVert" wrap="square" rtlCol="0">
            <a:spAutoFit/>
          </a:bodyPr>
          <a:p>
            <a:r>
              <a:rPr lang="zh-CN" altLang="en-US" sz="1400">
                <a:sym typeface="+mn-ea"/>
              </a:rPr>
              <a:t>顺序连续登记</a:t>
            </a:r>
            <a:endParaRPr lang="zh-CN" altLang="en-US" sz="1400">
              <a:sym typeface="+mn-ea"/>
            </a:endParaRPr>
          </a:p>
        </p:txBody>
      </p:sp>
      <p:sp>
        <p:nvSpPr>
          <p:cNvPr id="43" name="文本框 42"/>
          <p:cNvSpPr txBox="1"/>
          <p:nvPr/>
        </p:nvSpPr>
        <p:spPr>
          <a:xfrm>
            <a:off x="5566410" y="3246755"/>
            <a:ext cx="398145" cy="1114425"/>
          </a:xfrm>
          <a:prstGeom prst="rect">
            <a:avLst/>
          </a:prstGeom>
          <a:noFill/>
        </p:spPr>
        <p:txBody>
          <a:bodyPr vert="eaVert" wrap="square" rtlCol="0">
            <a:spAutoFit/>
          </a:bodyPr>
          <a:p>
            <a:r>
              <a:rPr lang="zh-CN" altLang="en-US" sz="1400">
                <a:sym typeface="+mn-ea"/>
              </a:rPr>
              <a:t>结出余额</a:t>
            </a:r>
            <a:endParaRPr lang="zh-CN" altLang="en-US" sz="1400">
              <a:sym typeface="+mn-ea"/>
            </a:endParaRPr>
          </a:p>
        </p:txBody>
      </p:sp>
      <p:sp>
        <p:nvSpPr>
          <p:cNvPr id="44" name="文本框 43"/>
          <p:cNvSpPr txBox="1"/>
          <p:nvPr/>
        </p:nvSpPr>
        <p:spPr>
          <a:xfrm>
            <a:off x="6336030" y="1583690"/>
            <a:ext cx="398145" cy="1114425"/>
          </a:xfrm>
          <a:prstGeom prst="rect">
            <a:avLst/>
          </a:prstGeom>
          <a:noFill/>
        </p:spPr>
        <p:txBody>
          <a:bodyPr vert="eaVert" wrap="square" rtlCol="0">
            <a:spAutoFit/>
          </a:bodyPr>
          <a:p>
            <a:r>
              <a:rPr lang="zh-CN" altLang="en-US" sz="1400">
                <a:sym typeface="+mn-ea"/>
              </a:rPr>
              <a:t>过次承前</a:t>
            </a:r>
            <a:endParaRPr lang="zh-CN" altLang="en-US" sz="1400">
              <a:sym typeface="+mn-ea"/>
            </a:endParaRPr>
          </a:p>
        </p:txBody>
      </p:sp>
      <p:sp>
        <p:nvSpPr>
          <p:cNvPr id="45" name="文本框 44"/>
          <p:cNvSpPr txBox="1"/>
          <p:nvPr/>
        </p:nvSpPr>
        <p:spPr>
          <a:xfrm>
            <a:off x="7265670" y="2794635"/>
            <a:ext cx="398145" cy="1539240"/>
          </a:xfrm>
          <a:prstGeom prst="rect">
            <a:avLst/>
          </a:prstGeom>
          <a:noFill/>
        </p:spPr>
        <p:txBody>
          <a:bodyPr vert="eaVert" wrap="square" rtlCol="0">
            <a:spAutoFit/>
          </a:bodyPr>
          <a:p>
            <a:r>
              <a:rPr lang="zh-CN" altLang="en-US" sz="1400">
                <a:sym typeface="+mn-ea"/>
              </a:rPr>
              <a:t>不得刮擦涂改</a:t>
            </a:r>
            <a:endParaRPr lang="zh-CN" altLang="en-US" sz="1400">
              <a:sym typeface="+mn-ea"/>
            </a:endParaRPr>
          </a:p>
        </p:txBody>
      </p:sp>
      <p:sp>
        <p:nvSpPr>
          <p:cNvPr id="46" name="文本框 45"/>
          <p:cNvSpPr txBox="1"/>
          <p:nvPr/>
        </p:nvSpPr>
        <p:spPr>
          <a:xfrm>
            <a:off x="8313420" y="1561465"/>
            <a:ext cx="398145" cy="866775"/>
          </a:xfrm>
          <a:prstGeom prst="rect">
            <a:avLst/>
          </a:prstGeom>
          <a:noFill/>
        </p:spPr>
        <p:txBody>
          <a:bodyPr vert="eaVert" wrap="square" rtlCol="0">
            <a:spAutoFit/>
          </a:bodyPr>
          <a:p>
            <a:r>
              <a:rPr lang="zh-CN" altLang="en-US" sz="1400">
                <a:sym typeface="+mn-ea"/>
              </a:rPr>
              <a:t>定期打印</a:t>
            </a:r>
            <a:endParaRPr lang="zh-CN" altLang="en-US" sz="140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0666"/>
                                        </p:tgtEl>
                                        <p:attrNameLst>
                                          <p:attrName>style.visibility</p:attrName>
                                        </p:attrNameLst>
                                      </p:cBhvr>
                                      <p:to>
                                        <p:strVal val="visible"/>
                                      </p:to>
                                    </p:set>
                                    <p:animEffect transition="in" filter="wipe(left)">
                                      <p:cBhvr>
                                        <p:cTn id="16" dur="500"/>
                                        <p:tgtEl>
                                          <p:spTgt spid="70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4"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23215" y="1299845"/>
            <a:ext cx="259969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（二）日记账登记的依据</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476432" y="1299749"/>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5" name="文本框 4"/>
          <p:cNvSpPr txBox="1"/>
          <p:nvPr/>
        </p:nvSpPr>
        <p:spPr>
          <a:xfrm>
            <a:off x="1064895" y="2123440"/>
            <a:ext cx="6642100" cy="1706880"/>
          </a:xfrm>
          <a:prstGeom prst="rect">
            <a:avLst/>
          </a:prstGeom>
          <a:noFill/>
        </p:spPr>
        <p:txBody>
          <a:bodyPr wrap="square" rtlCol="0" anchor="t">
            <a:spAutoFit/>
          </a:bodyPr>
          <a:p>
            <a:pPr>
              <a:lnSpc>
                <a:spcPct val="150000"/>
              </a:lnSpc>
            </a:pPr>
            <a:r>
              <a:rPr lang="zh-CN" altLang="en-US" sz="1400"/>
              <a:t>现金日记账和银行存款日记账要根据审核无误的相关记账凭证登记。</a:t>
            </a:r>
            <a:endParaRPr lang="zh-CN" altLang="en-US" sz="1400"/>
          </a:p>
          <a:p>
            <a:pPr>
              <a:lnSpc>
                <a:spcPct val="150000"/>
              </a:lnSpc>
            </a:pPr>
            <a:r>
              <a:rPr lang="zh-CN" altLang="en-US" sz="1400"/>
              <a:t>现金日记账登记的依据包括三种记账凭证，即</a:t>
            </a:r>
            <a:r>
              <a:rPr lang="zh-CN" altLang="en-US" sz="1400" u="sng">
                <a:solidFill>
                  <a:srgbClr val="7030A0"/>
                </a:solidFill>
              </a:rPr>
              <a:t>现金收款凭证</a:t>
            </a:r>
            <a:r>
              <a:rPr lang="zh-CN" altLang="en-US" sz="1400"/>
              <a:t>、</a:t>
            </a:r>
            <a:r>
              <a:rPr lang="zh-CN" altLang="en-US" sz="1400" u="sng">
                <a:solidFill>
                  <a:srgbClr val="7030A0"/>
                </a:solidFill>
              </a:rPr>
              <a:t>现金付款凭证</a:t>
            </a:r>
            <a:r>
              <a:rPr lang="zh-CN" altLang="en-US" sz="1400"/>
              <a:t>和</a:t>
            </a:r>
            <a:r>
              <a:rPr lang="zh-CN" altLang="en-US" sz="1400" u="sng">
                <a:solidFill>
                  <a:srgbClr val="7030A0"/>
                </a:solidFill>
              </a:rPr>
              <a:t>银行存款付款凭证</a:t>
            </a:r>
            <a:r>
              <a:rPr lang="zh-CN" altLang="en-US" sz="1400"/>
              <a:t>。</a:t>
            </a:r>
            <a:endParaRPr lang="zh-CN" altLang="en-US" sz="1400"/>
          </a:p>
          <a:p>
            <a:pPr>
              <a:lnSpc>
                <a:spcPct val="150000"/>
              </a:lnSpc>
            </a:pPr>
            <a:r>
              <a:rPr lang="zh-CN" altLang="en-US" sz="1400"/>
              <a:t>银行存款日记账登记的依据也包括三种记账凭证，即</a:t>
            </a:r>
            <a:r>
              <a:rPr lang="zh-CN" altLang="en-US" sz="1400" b="1">
                <a:solidFill>
                  <a:srgbClr val="7030A0"/>
                </a:solidFill>
              </a:rPr>
              <a:t>银行存款收款凭证</a:t>
            </a:r>
            <a:r>
              <a:rPr lang="zh-CN" altLang="en-US" sz="1400"/>
              <a:t>、</a:t>
            </a:r>
            <a:r>
              <a:rPr lang="zh-CN" altLang="en-US" sz="1400" b="1">
                <a:solidFill>
                  <a:srgbClr val="7030A0"/>
                </a:solidFill>
              </a:rPr>
              <a:t>银行存款付款凭证</a:t>
            </a:r>
            <a:r>
              <a:rPr lang="zh-CN" altLang="en-US" sz="1400"/>
              <a:t>和</a:t>
            </a:r>
            <a:r>
              <a:rPr lang="zh-CN" altLang="en-US" sz="1400" b="1">
                <a:solidFill>
                  <a:srgbClr val="7030A0"/>
                </a:solidFill>
              </a:rPr>
              <a:t>现金付款凭证</a:t>
            </a:r>
            <a:r>
              <a:rPr lang="zh-CN" altLang="en-US" sz="1400"/>
              <a:t>。</a:t>
            </a:r>
            <a:endParaRPr lang="zh-CN" altLang="en-US" sz="1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781300" y="807085"/>
            <a:ext cx="6325870" cy="1292225"/>
          </a:xfrm>
          <a:prstGeom prst="rect">
            <a:avLst/>
          </a:prstGeom>
          <a:noFill/>
        </p:spPr>
        <p:txBody>
          <a:bodyPr wrap="square" lIns="0" tIns="0" rIns="0" bIns="0" rtlCol="0">
            <a:spAutoFit/>
          </a:bodyPr>
          <a:lstStyle/>
          <a:p>
            <a:pPr algn="l" fontAlgn="auto">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案例背景：利通公司20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年3 月1 日现金日记账的期末余额为18 607.88</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元，库存现金限额为20 000 元。3 月份发生经济业务（见教材）</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基础资料：月初建账完毕的现金日记账页、签字笔等。</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假设你是出纳员林宇，请根据情景描述登记20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年3 月现金日记账。</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4" name="燕尾形 20"/>
          <p:cNvSpPr/>
          <p:nvPr/>
        </p:nvSpPr>
        <p:spPr>
          <a:xfrm>
            <a:off x="2781300" y="2891790"/>
            <a:ext cx="172148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5228590" y="2737485"/>
            <a:ext cx="2658110" cy="306705"/>
          </a:xfrm>
          <a:prstGeom prst="rect">
            <a:avLst/>
          </a:prstGeom>
          <a:noFill/>
        </p:spPr>
        <p:txBody>
          <a:bodyPr wrap="square" rtlCol="0" anchor="t">
            <a:spAutoFit/>
          </a:bodyPr>
          <a:p>
            <a:r>
              <a:rPr lang="zh-CN" altLang="en-US" sz="1400"/>
              <a:t>审核相关记账凭证</a:t>
            </a:r>
            <a:endParaRPr lang="zh-CN" altLang="en-US" sz="1400"/>
          </a:p>
        </p:txBody>
      </p:sp>
      <p:sp>
        <p:nvSpPr>
          <p:cNvPr id="13" name="下箭头 12"/>
          <p:cNvSpPr/>
          <p:nvPr/>
        </p:nvSpPr>
        <p:spPr>
          <a:xfrm>
            <a:off x="5980430" y="3044190"/>
            <a:ext cx="144145" cy="1987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077460" y="3242945"/>
            <a:ext cx="1950085" cy="306705"/>
          </a:xfrm>
          <a:prstGeom prst="rect">
            <a:avLst/>
          </a:prstGeom>
          <a:noFill/>
        </p:spPr>
        <p:txBody>
          <a:bodyPr wrap="square" rtlCol="0" anchor="t">
            <a:spAutoFit/>
          </a:bodyPr>
          <a:p>
            <a:r>
              <a:rPr lang="zh-CN" altLang="en-US" sz="1400"/>
              <a:t>逐日逐笔登记日记账</a:t>
            </a:r>
            <a:endParaRPr lang="zh-CN" altLang="en-US" sz="1400"/>
          </a:p>
        </p:txBody>
      </p:sp>
      <p:sp>
        <p:nvSpPr>
          <p:cNvPr id="3" name="下箭头 2"/>
          <p:cNvSpPr/>
          <p:nvPr/>
        </p:nvSpPr>
        <p:spPr>
          <a:xfrm>
            <a:off x="5980430" y="3549650"/>
            <a:ext cx="144145" cy="1987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5356860" y="3813175"/>
            <a:ext cx="1391285" cy="306705"/>
          </a:xfrm>
          <a:prstGeom prst="rect">
            <a:avLst/>
          </a:prstGeom>
          <a:noFill/>
        </p:spPr>
        <p:txBody>
          <a:bodyPr wrap="square" rtlCol="0" anchor="t">
            <a:spAutoFit/>
          </a:bodyPr>
          <a:p>
            <a:r>
              <a:rPr lang="zh-CN" altLang="en-US" sz="1400"/>
              <a:t>逐日结出余额</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2965450" y="2329815"/>
            <a:ext cx="4923790" cy="83058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银行存款日记账登记方法同现金日记账，不同之处是登记时还要根据记账凭证后面所附原始凭证，将结算方式及票据编号记入银行存款日记账“结算方式”栏内</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2965450" y="810895"/>
            <a:ext cx="150812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出纳日记账登记程序</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2965450" y="1515110"/>
            <a:ext cx="5245735"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如果同日发生两笔以上现金收支业务，要计算并在日记账页中登记本日合</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计借、贷方发生额，并结出当日余额</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2226945" y="810895"/>
            <a:ext cx="436880" cy="433070"/>
            <a:chOff x="5455" y="1924"/>
            <a:chExt cx="688" cy="682"/>
          </a:xfrm>
        </p:grpSpPr>
        <p:grpSp>
          <p:nvGrpSpPr>
            <p:cNvPr id="6" name="Group 27"/>
            <p:cNvGrpSpPr/>
            <p:nvPr/>
          </p:nvGrpSpPr>
          <p:grpSpPr>
            <a:xfrm rot="10800000">
              <a:off x="5455" y="1924"/>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1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2226945" y="1575435"/>
            <a:ext cx="436880" cy="433070"/>
            <a:chOff x="5368" y="3658"/>
            <a:chExt cx="688" cy="682"/>
          </a:xfrm>
        </p:grpSpPr>
        <p:grpSp>
          <p:nvGrpSpPr>
            <p:cNvPr id="5" name="Group 23"/>
            <p:cNvGrpSpPr/>
            <p:nvPr/>
          </p:nvGrpSpPr>
          <p:grpSpPr>
            <a:xfrm rot="10800000">
              <a:off x="5368" y="3658"/>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17" name="Text Placeholder 3"/>
            <p:cNvSpPr txBox="1"/>
            <p:nvPr/>
          </p:nvSpPr>
          <p:spPr>
            <a:xfrm>
              <a:off x="5542" y="3658"/>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组合 14"/>
          <p:cNvGrpSpPr/>
          <p:nvPr/>
        </p:nvGrpSpPr>
        <p:grpSpPr>
          <a:xfrm>
            <a:off x="2226945" y="2430145"/>
            <a:ext cx="436880" cy="433070"/>
            <a:chOff x="5368" y="5493"/>
            <a:chExt cx="688" cy="682"/>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5542" y="549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7" name="文本框 6"/>
          <p:cNvSpPr txBox="1"/>
          <p:nvPr/>
        </p:nvSpPr>
        <p:spPr>
          <a:xfrm>
            <a:off x="171450" y="3580765"/>
            <a:ext cx="1507490" cy="368300"/>
          </a:xfrm>
          <a:prstGeom prst="rect">
            <a:avLst/>
          </a:prstGeom>
          <a:noFill/>
        </p:spPr>
        <p:txBody>
          <a:bodyPr wrap="square" rtlCol="0">
            <a:spAutoFit/>
          </a:bodyPr>
          <a:p>
            <a:r>
              <a:rPr lang="zh-CN" altLang="en-US"/>
              <a:t>操作指导</a:t>
            </a:r>
            <a:endParaRPr lang="zh-CN" altLang="en-US"/>
          </a:p>
        </p:txBody>
      </p:sp>
      <p:pic>
        <p:nvPicPr>
          <p:cNvPr id="8" name="图片 7" descr="0Y}O50GFUEFOL~`W[@LN]I5"/>
          <p:cNvPicPr>
            <a:picLocks noChangeAspect="1"/>
          </p:cNvPicPr>
          <p:nvPr/>
        </p:nvPicPr>
        <p:blipFill>
          <a:blip r:embed="rId1"/>
          <a:stretch>
            <a:fillRect/>
          </a:stretch>
        </p:blipFill>
        <p:spPr>
          <a:xfrm>
            <a:off x="4473575" y="721995"/>
            <a:ext cx="30861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82" name="Line 46"/>
          <p:cNvSpPr>
            <a:spLocks noChangeShapeType="1"/>
          </p:cNvSpPr>
          <p:nvPr/>
        </p:nvSpPr>
        <p:spPr bwMode="auto">
          <a:xfrm flipV="1">
            <a:off x="3006936" y="1545749"/>
            <a:ext cx="1350781" cy="129817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3006936" y="2843923"/>
            <a:ext cx="1350781" cy="1458463"/>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224415" y="1894890"/>
            <a:ext cx="1836489" cy="1891716"/>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910133" y="2272598"/>
            <a:ext cx="755548" cy="1136299"/>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23" name="圆角矩形 19"/>
          <p:cNvSpPr>
            <a:spLocks noChangeArrowheads="1"/>
          </p:cNvSpPr>
          <p:nvPr/>
        </p:nvSpPr>
        <p:spPr bwMode="auto">
          <a:xfrm>
            <a:off x="4464050" y="1112520"/>
            <a:ext cx="3850640" cy="1620520"/>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4645025" y="1445260"/>
            <a:ext cx="3508375" cy="1066165"/>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200">
                <a:solidFill>
                  <a:schemeClr val="bg1"/>
                </a:solidFill>
                <a:ea typeface="微软雅黑" panose="020B0503020204020204" pitchFamily="34" charset="-122"/>
              </a:rPr>
              <a:t>（1）每个数字笔画匀畅。</a:t>
            </a:r>
            <a:endParaRPr lang="zh-CN" altLang="en-US" sz="1200">
              <a:solidFill>
                <a:schemeClr val="bg1"/>
              </a:solidFill>
              <a:ea typeface="微软雅黑" panose="020B0503020204020204" pitchFamily="34" charset="-122"/>
            </a:endParaRPr>
          </a:p>
          <a:p>
            <a:pPr defTabSz="685800">
              <a:lnSpc>
                <a:spcPct val="130000"/>
              </a:lnSpc>
            </a:pPr>
            <a:r>
              <a:rPr lang="zh-CN" altLang="en-US" sz="1200">
                <a:solidFill>
                  <a:schemeClr val="bg1"/>
                </a:solidFill>
                <a:ea typeface="微软雅黑" panose="020B0503020204020204" pitchFamily="34" charset="-122"/>
              </a:rPr>
              <a:t>（2）书写时上端向右倾斜55°~60°。</a:t>
            </a:r>
            <a:endParaRPr lang="zh-CN" altLang="en-US" sz="1200">
              <a:solidFill>
                <a:schemeClr val="bg1"/>
              </a:solidFill>
              <a:ea typeface="微软雅黑" panose="020B0503020204020204" pitchFamily="34" charset="-122"/>
            </a:endParaRPr>
          </a:p>
          <a:p>
            <a:pPr defTabSz="685800">
              <a:lnSpc>
                <a:spcPct val="130000"/>
              </a:lnSpc>
            </a:pPr>
            <a:r>
              <a:rPr lang="zh-CN" altLang="en-US" sz="1200">
                <a:solidFill>
                  <a:schemeClr val="bg1"/>
                </a:solidFill>
                <a:ea typeface="微软雅黑" panose="020B0503020204020204" pitchFamily="34" charset="-122"/>
              </a:rPr>
              <a:t>（3）应紧贴底线，不能连笔书写。</a:t>
            </a:r>
            <a:endParaRPr lang="zh-CN" altLang="en-US" sz="1200">
              <a:solidFill>
                <a:schemeClr val="bg1"/>
              </a:solidFill>
              <a:ea typeface="微软雅黑" panose="020B0503020204020204" pitchFamily="34" charset="-122"/>
            </a:endParaRPr>
          </a:p>
          <a:p>
            <a:pPr defTabSz="685800">
              <a:lnSpc>
                <a:spcPct val="130000"/>
              </a:lnSpc>
            </a:pPr>
            <a:r>
              <a:rPr lang="zh-CN" altLang="en-US" sz="1200">
                <a:solidFill>
                  <a:schemeClr val="bg1"/>
                </a:solidFill>
                <a:ea typeface="微软雅黑" panose="020B0503020204020204" pitchFamily="34" charset="-122"/>
              </a:rPr>
              <a:t>（4）除“4”“5”以外，数字须一笔完成</a:t>
            </a:r>
            <a:r>
              <a:rPr lang="zh-CN" altLang="en-US" sz="1400">
                <a:solidFill>
                  <a:schemeClr val="bg1"/>
                </a:solidFill>
                <a:ea typeface="微软雅黑" panose="020B0503020204020204" pitchFamily="34" charset="-122"/>
              </a:rPr>
              <a:t>。</a:t>
            </a:r>
            <a:endParaRPr lang="zh-CN" altLang="en-US" sz="1400">
              <a:solidFill>
                <a:schemeClr val="bg1"/>
              </a:solidFill>
              <a:ea typeface="微软雅黑" panose="020B0503020204020204" pitchFamily="34" charset="-122"/>
            </a:endParaRPr>
          </a:p>
        </p:txBody>
      </p:sp>
      <p:sp>
        <p:nvSpPr>
          <p:cNvPr id="13327" name="圆角矩形 19"/>
          <p:cNvSpPr>
            <a:spLocks noChangeArrowheads="1"/>
          </p:cNvSpPr>
          <p:nvPr/>
        </p:nvSpPr>
        <p:spPr bwMode="auto">
          <a:xfrm>
            <a:off x="4464050" y="3119755"/>
            <a:ext cx="3850640" cy="166814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8" name="TextBox 6"/>
          <p:cNvSpPr txBox="1">
            <a:spLocks noChangeArrowheads="1"/>
          </p:cNvSpPr>
          <p:nvPr/>
        </p:nvSpPr>
        <p:spPr bwMode="auto">
          <a:xfrm>
            <a:off x="4635500" y="3320415"/>
            <a:ext cx="3669030" cy="126619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200">
                <a:solidFill>
                  <a:schemeClr val="bg1"/>
                </a:solidFill>
                <a:ea typeface="微软雅黑" panose="020B0503020204020204" pitchFamily="34" charset="-122"/>
              </a:rPr>
              <a:t>（1）在无格用纸上书写小写数字整数部分时，按“三位一节”的记数法，点清小数点。</a:t>
            </a:r>
            <a:endParaRPr lang="zh-CN" altLang="en-US" sz="1200">
              <a:solidFill>
                <a:schemeClr val="bg1"/>
              </a:solidFill>
              <a:ea typeface="微软雅黑" panose="020B0503020204020204" pitchFamily="34" charset="-122"/>
            </a:endParaRPr>
          </a:p>
          <a:p>
            <a:pPr defTabSz="685800">
              <a:lnSpc>
                <a:spcPct val="130000"/>
              </a:lnSpc>
            </a:pPr>
            <a:r>
              <a:rPr lang="zh-CN" altLang="en-US" sz="1200">
                <a:solidFill>
                  <a:schemeClr val="bg1"/>
                </a:solidFill>
                <a:ea typeface="微软雅黑" panose="020B0503020204020204" pitchFamily="34" charset="-122"/>
              </a:rPr>
              <a:t>（2）同一行的相邻数字之间不可预留间隔（以不能增加数字为好）。</a:t>
            </a:r>
            <a:endParaRPr lang="zh-CN" altLang="en-US" sz="1200">
              <a:solidFill>
                <a:schemeClr val="bg1"/>
              </a:solidFill>
              <a:ea typeface="微软雅黑" panose="020B0503020204020204" pitchFamily="34" charset="-122"/>
            </a:endParaRPr>
          </a:p>
          <a:p>
            <a:pPr defTabSz="685800">
              <a:lnSpc>
                <a:spcPct val="130000"/>
              </a:lnSpc>
            </a:pPr>
            <a:r>
              <a:rPr lang="zh-CN" altLang="en-US" sz="1200">
                <a:solidFill>
                  <a:schemeClr val="bg1"/>
                </a:solidFill>
                <a:ea typeface="微软雅黑" panose="020B0503020204020204" pitchFamily="34" charset="-122"/>
              </a:rPr>
              <a:t>（3）数字前应书写货币符号（如人民币符“￥”）。</a:t>
            </a:r>
            <a:endParaRPr lang="zh-CN" altLang="en-US" sz="1200">
              <a:solidFill>
                <a:schemeClr val="bg1"/>
              </a:solidFill>
              <a:ea typeface="微软雅黑" panose="020B0503020204020204" pitchFamily="34" charset="-122"/>
            </a:endParaRPr>
          </a:p>
        </p:txBody>
      </p:sp>
      <p:sp>
        <p:nvSpPr>
          <p:cNvPr id="11286" name="AutoShape 50"/>
          <p:cNvSpPr>
            <a:spLocks noChangeArrowheads="1"/>
          </p:cNvSpPr>
          <p:nvPr/>
        </p:nvSpPr>
        <p:spPr bwMode="auto">
          <a:xfrm>
            <a:off x="4635491" y="2846028"/>
            <a:ext cx="3507901" cy="380882"/>
          </a:xfrm>
          <a:prstGeom prst="hexagon">
            <a:avLst>
              <a:gd name="adj" fmla="val 0"/>
              <a:gd name="vf" fmla="val 115470"/>
            </a:avLst>
          </a:prstGeom>
          <a:solidFill>
            <a:schemeClr val="accent3"/>
          </a:solidFill>
          <a:ln w="25400">
            <a:solidFill>
              <a:schemeClr val="bg1"/>
            </a:solidFill>
            <a:miter lim="800000"/>
          </a:ln>
        </p:spPr>
        <p:txBody>
          <a:bodyPr wrap="none" lIns="68568" tIns="34284" rIns="68568" bIns="34284" anchor="ctr"/>
          <a:lstStyle/>
          <a:p>
            <a:pPr algn="l" defTabSz="685800">
              <a:defRPr/>
            </a:pPr>
            <a:r>
              <a:rPr lang="zh-CN" altLang="en-US" sz="1400"/>
              <a:t>无格小写金额练习用纸中的数字书写</a:t>
            </a:r>
            <a:endParaRPr lang="zh-CN" altLang="en-US" sz="1400"/>
          </a:p>
        </p:txBody>
      </p:sp>
      <p:sp>
        <p:nvSpPr>
          <p:cNvPr id="11288" name="AutoShape 52"/>
          <p:cNvSpPr>
            <a:spLocks noChangeArrowheads="1"/>
          </p:cNvSpPr>
          <p:nvPr/>
        </p:nvSpPr>
        <p:spPr bwMode="auto">
          <a:xfrm>
            <a:off x="4645016" y="844291"/>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lstStyle/>
          <a:p>
            <a:pPr algn="l" defTabSz="685800"/>
            <a:r>
              <a:rPr lang="zh-CN" altLang="en-US" sz="1400">
                <a:latin typeface="Calibri" panose="020F0502020204030204" pitchFamily="34" charset="0"/>
              </a:rPr>
              <a:t>会计小写数字练习用纸中的数字书写</a:t>
            </a:r>
            <a:endParaRPr lang="zh-CN" altLang="en-US" sz="1400">
              <a:latin typeface="Calibri" panose="020F0502020204030204" pitchFamily="34" charset="0"/>
            </a:endParaRPr>
          </a:p>
        </p:txBody>
      </p:sp>
      <p:sp>
        <p:nvSpPr>
          <p:cNvPr id="13338" name="TextBox 6"/>
          <p:cNvSpPr txBox="1">
            <a:spLocks noChangeArrowheads="1"/>
          </p:cNvSpPr>
          <p:nvPr/>
        </p:nvSpPr>
        <p:spPr bwMode="auto">
          <a:xfrm>
            <a:off x="1802765" y="2606675"/>
            <a:ext cx="1203960" cy="467360"/>
          </a:xfrm>
          <a:prstGeom prst="rect">
            <a:avLst/>
          </a:prstGeom>
          <a:noFill/>
          <a:ln w="9525">
            <a:noFill/>
            <a:miter lim="800000"/>
          </a:ln>
        </p:spPr>
        <p:txBody>
          <a:bodyPr wrap="square" lIns="68568" tIns="34284" rIns="68568" bIns="34284">
            <a:spAutoFit/>
          </a:bodyPr>
          <a:lstStyle/>
          <a:p>
            <a:pPr defTabSz="685800">
              <a:lnSpc>
                <a:spcPct val="130000"/>
              </a:lnSpc>
            </a:pPr>
            <a:r>
              <a:rPr lang="zh-CN" altLang="zh-CN" sz="2000" b="1">
                <a:solidFill>
                  <a:schemeClr val="bg1"/>
                </a:solidFill>
                <a:latin typeface="Calibri" panose="020F0502020204030204" pitchFamily="34" charset="0"/>
                <a:ea typeface="微软雅黑" panose="020B0503020204020204" pitchFamily="34" charset="-122"/>
              </a:rPr>
              <a:t>操作指导</a:t>
            </a:r>
            <a:endParaRPr lang="zh-CN" altLang="zh-CN" sz="2000" b="1">
              <a:solidFill>
                <a:schemeClr val="bg1"/>
              </a:solidFill>
              <a:latin typeface="Calibri" panose="020F0502020204030204" pitchFamily="34" charset="0"/>
              <a:ea typeface="微软雅黑" panose="020B0503020204020204" pitchFamily="34" charset="-122"/>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任务一  出纳书写规范</a:t>
            </a:r>
            <a:endParaRPr lang="zh-CN" altLang="en-US" sz="2000" b="1">
              <a:solidFill>
                <a:schemeClr val="accent4"/>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additive="base">
                                        <p:cTn id="11" dur="500" fill="hold"/>
                                        <p:tgtEl>
                                          <p:spTgt spid="13315"/>
                                        </p:tgtEl>
                                        <p:attrNameLst>
                                          <p:attrName>ppt_x</p:attrName>
                                        </p:attrNameLst>
                                      </p:cBhvr>
                                      <p:tavLst>
                                        <p:tav tm="0">
                                          <p:val>
                                            <p:strVal val="0-#ppt_w/2"/>
                                          </p:val>
                                        </p:tav>
                                        <p:tav tm="100000">
                                          <p:val>
                                            <p:strVal val="#ppt_x"/>
                                          </p:val>
                                        </p:tav>
                                      </p:tavLst>
                                    </p:anim>
                                    <p:anim calcmode="lin" valueType="num">
                                      <p:cBhvr additive="base">
                                        <p:cTn id="12" dur="500" fill="hold"/>
                                        <p:tgtEl>
                                          <p:spTgt spid="133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38"/>
                                        </p:tgtEl>
                                        <p:attrNameLst>
                                          <p:attrName>style.visibility</p:attrName>
                                        </p:attrNameLst>
                                      </p:cBhvr>
                                      <p:to>
                                        <p:strVal val="visible"/>
                                      </p:to>
                                    </p:set>
                                    <p:anim calcmode="lin" valueType="num">
                                      <p:cBhvr additive="base">
                                        <p:cTn id="15" dur="500" fill="hold"/>
                                        <p:tgtEl>
                                          <p:spTgt spid="13338"/>
                                        </p:tgtEl>
                                        <p:attrNameLst>
                                          <p:attrName>ppt_x</p:attrName>
                                        </p:attrNameLst>
                                      </p:cBhvr>
                                      <p:tavLst>
                                        <p:tav tm="0">
                                          <p:val>
                                            <p:strVal val="0-#ppt_w/2"/>
                                          </p:val>
                                        </p:tav>
                                        <p:tav tm="100000">
                                          <p:val>
                                            <p:strVal val="#ppt_x"/>
                                          </p:val>
                                        </p:tav>
                                      </p:tavLst>
                                    </p:anim>
                                    <p:anim calcmode="lin" valueType="num">
                                      <p:cBhvr additive="base">
                                        <p:cTn id="16" dur="500" fill="hold"/>
                                        <p:tgtEl>
                                          <p:spTgt spid="133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282"/>
                                        </p:tgtEl>
                                        <p:attrNameLst>
                                          <p:attrName>style.visibility</p:attrName>
                                        </p:attrNameLst>
                                      </p:cBhvr>
                                      <p:to>
                                        <p:strVal val="visible"/>
                                      </p:to>
                                    </p:set>
                                    <p:animEffect transition="in" filter="wipe(left)">
                                      <p:cBhvr>
                                        <p:cTn id="20" dur="500"/>
                                        <p:tgtEl>
                                          <p:spTgt spid="112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283"/>
                                        </p:tgtEl>
                                        <p:attrNameLst>
                                          <p:attrName>style.visibility</p:attrName>
                                        </p:attrNameLst>
                                      </p:cBhvr>
                                      <p:to>
                                        <p:strVal val="visible"/>
                                      </p:to>
                                    </p:set>
                                    <p:animEffect transition="in" filter="wipe(left)">
                                      <p:cBhvr>
                                        <p:cTn id="23" dur="500"/>
                                        <p:tgtEl>
                                          <p:spTgt spid="11283"/>
                                        </p:tgtEl>
                                      </p:cBhvr>
                                    </p:animEffect>
                                  </p:child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13323"/>
                                        </p:tgtEl>
                                        <p:attrNameLst>
                                          <p:attrName>style.visibility</p:attrName>
                                        </p:attrNameLst>
                                      </p:cBhvr>
                                      <p:to>
                                        <p:strVal val="visible"/>
                                      </p:to>
                                    </p:set>
                                    <p:anim calcmode="lin" valueType="num">
                                      <p:cBhvr additive="base">
                                        <p:cTn id="27" dur="500" fill="hold"/>
                                        <p:tgtEl>
                                          <p:spTgt spid="13323"/>
                                        </p:tgtEl>
                                        <p:attrNameLst>
                                          <p:attrName>ppt_x</p:attrName>
                                        </p:attrNameLst>
                                      </p:cBhvr>
                                      <p:tavLst>
                                        <p:tav tm="0">
                                          <p:val>
                                            <p:strVal val="#ppt_x"/>
                                          </p:val>
                                        </p:tav>
                                        <p:tav tm="100000">
                                          <p:val>
                                            <p:strVal val="#ppt_x"/>
                                          </p:val>
                                        </p:tav>
                                      </p:tavLst>
                                    </p:anim>
                                    <p:anim calcmode="lin" valueType="num">
                                      <p:cBhvr additive="base">
                                        <p:cTn id="28" dur="500" fill="hold"/>
                                        <p:tgtEl>
                                          <p:spTgt spid="1332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324"/>
                                        </p:tgtEl>
                                        <p:attrNameLst>
                                          <p:attrName>style.visibility</p:attrName>
                                        </p:attrNameLst>
                                      </p:cBhvr>
                                      <p:to>
                                        <p:strVal val="visible"/>
                                      </p:to>
                                    </p:set>
                                    <p:anim calcmode="lin" valueType="num">
                                      <p:cBhvr additive="base">
                                        <p:cTn id="31" dur="500" fill="hold"/>
                                        <p:tgtEl>
                                          <p:spTgt spid="13324"/>
                                        </p:tgtEl>
                                        <p:attrNameLst>
                                          <p:attrName>ppt_x</p:attrName>
                                        </p:attrNameLst>
                                      </p:cBhvr>
                                      <p:tavLst>
                                        <p:tav tm="0">
                                          <p:val>
                                            <p:strVal val="#ppt_x"/>
                                          </p:val>
                                        </p:tav>
                                        <p:tav tm="100000">
                                          <p:val>
                                            <p:strVal val="#ppt_x"/>
                                          </p:val>
                                        </p:tav>
                                      </p:tavLst>
                                    </p:anim>
                                    <p:anim calcmode="lin" valueType="num">
                                      <p:cBhvr additive="base">
                                        <p:cTn id="32" dur="500" fill="hold"/>
                                        <p:tgtEl>
                                          <p:spTgt spid="1332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1288"/>
                                        </p:tgtEl>
                                        <p:attrNameLst>
                                          <p:attrName>style.visibility</p:attrName>
                                        </p:attrNameLst>
                                      </p:cBhvr>
                                      <p:to>
                                        <p:strVal val="visible"/>
                                      </p:to>
                                    </p:set>
                                    <p:anim calcmode="lin" valueType="num">
                                      <p:cBhvr additive="base">
                                        <p:cTn id="35" dur="500" fill="hold"/>
                                        <p:tgtEl>
                                          <p:spTgt spid="11288"/>
                                        </p:tgtEl>
                                        <p:attrNameLst>
                                          <p:attrName>ppt_x</p:attrName>
                                        </p:attrNameLst>
                                      </p:cBhvr>
                                      <p:tavLst>
                                        <p:tav tm="0">
                                          <p:val>
                                            <p:strVal val="#ppt_x"/>
                                          </p:val>
                                        </p:tav>
                                        <p:tav tm="100000">
                                          <p:val>
                                            <p:strVal val="#ppt_x"/>
                                          </p:val>
                                        </p:tav>
                                      </p:tavLst>
                                    </p:anim>
                                    <p:anim calcmode="lin" valueType="num">
                                      <p:cBhvr additive="base">
                                        <p:cTn id="36" dur="500" fill="hold"/>
                                        <p:tgtEl>
                                          <p:spTgt spid="11288"/>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1286"/>
                                        </p:tgtEl>
                                        <p:attrNameLst>
                                          <p:attrName>style.visibility</p:attrName>
                                        </p:attrNameLst>
                                      </p:cBhvr>
                                      <p:to>
                                        <p:strVal val="visible"/>
                                      </p:to>
                                    </p:set>
                                    <p:anim calcmode="lin" valueType="num">
                                      <p:cBhvr additive="base">
                                        <p:cTn id="39" dur="500" fill="hold"/>
                                        <p:tgtEl>
                                          <p:spTgt spid="11286"/>
                                        </p:tgtEl>
                                        <p:attrNameLst>
                                          <p:attrName>ppt_x</p:attrName>
                                        </p:attrNameLst>
                                      </p:cBhvr>
                                      <p:tavLst>
                                        <p:tav tm="0">
                                          <p:val>
                                            <p:strVal val="#ppt_x"/>
                                          </p:val>
                                        </p:tav>
                                        <p:tav tm="100000">
                                          <p:val>
                                            <p:strVal val="#ppt_x"/>
                                          </p:val>
                                        </p:tav>
                                      </p:tavLst>
                                    </p:anim>
                                    <p:anim calcmode="lin" valueType="num">
                                      <p:cBhvr additive="base">
                                        <p:cTn id="40" dur="500" fill="hold"/>
                                        <p:tgtEl>
                                          <p:spTgt spid="11286"/>
                                        </p:tgtEl>
                                        <p:attrNameLst>
                                          <p:attrName>ppt_y</p:attrName>
                                        </p:attrNameLst>
                                      </p:cBhvr>
                                      <p:tavLst>
                                        <p:tav tm="0">
                                          <p:val>
                                            <p:strVal val="0-#ppt_h/2"/>
                                          </p:val>
                                        </p:tav>
                                        <p:tav tm="100000">
                                          <p:val>
                                            <p:strVal val="#ppt_y"/>
                                          </p:val>
                                        </p:tav>
                                      </p:tavLst>
                                    </p:anim>
                                  </p:childTnLst>
                                </p:cTn>
                              </p:par>
                            </p:childTnLst>
                          </p:cTn>
                        </p:par>
                        <p:par>
                          <p:cTn id="41" fill="hold">
                            <p:stCondLst>
                              <p:cond delay="1500"/>
                            </p:stCondLst>
                            <p:childTnLst>
                              <p:par>
                                <p:cTn id="42" presetID="2" presetClass="entr" presetSubtype="1" fill="hold" grpId="0" nodeType="afterEffect">
                                  <p:stCondLst>
                                    <p:cond delay="0"/>
                                  </p:stCondLst>
                                  <p:childTnLst>
                                    <p:set>
                                      <p:cBhvr>
                                        <p:cTn id="43" dur="1" fill="hold">
                                          <p:stCondLst>
                                            <p:cond delay="0"/>
                                          </p:stCondLst>
                                        </p:cTn>
                                        <p:tgtEl>
                                          <p:spTgt spid="13327"/>
                                        </p:tgtEl>
                                        <p:attrNameLst>
                                          <p:attrName>style.visibility</p:attrName>
                                        </p:attrNameLst>
                                      </p:cBhvr>
                                      <p:to>
                                        <p:strVal val="visible"/>
                                      </p:to>
                                    </p:set>
                                    <p:anim calcmode="lin" valueType="num">
                                      <p:cBhvr additive="base">
                                        <p:cTn id="44" dur="500" fill="hold"/>
                                        <p:tgtEl>
                                          <p:spTgt spid="13327"/>
                                        </p:tgtEl>
                                        <p:attrNameLst>
                                          <p:attrName>ppt_x</p:attrName>
                                        </p:attrNameLst>
                                      </p:cBhvr>
                                      <p:tavLst>
                                        <p:tav tm="0">
                                          <p:val>
                                            <p:strVal val="#ppt_x"/>
                                          </p:val>
                                        </p:tav>
                                        <p:tav tm="100000">
                                          <p:val>
                                            <p:strVal val="#ppt_x"/>
                                          </p:val>
                                        </p:tav>
                                      </p:tavLst>
                                    </p:anim>
                                    <p:anim calcmode="lin" valueType="num">
                                      <p:cBhvr additive="base">
                                        <p:cTn id="45" dur="500" fill="hold"/>
                                        <p:tgtEl>
                                          <p:spTgt spid="13327"/>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13328"/>
                                        </p:tgtEl>
                                        <p:attrNameLst>
                                          <p:attrName>style.visibility</p:attrName>
                                        </p:attrNameLst>
                                      </p:cBhvr>
                                      <p:to>
                                        <p:strVal val="visible"/>
                                      </p:to>
                                    </p:set>
                                    <p:anim calcmode="lin" valueType="num">
                                      <p:cBhvr additive="base">
                                        <p:cTn id="48" dur="500" fill="hold"/>
                                        <p:tgtEl>
                                          <p:spTgt spid="13328"/>
                                        </p:tgtEl>
                                        <p:attrNameLst>
                                          <p:attrName>ppt_x</p:attrName>
                                        </p:attrNameLst>
                                      </p:cBhvr>
                                      <p:tavLst>
                                        <p:tav tm="0">
                                          <p:val>
                                            <p:strVal val="#ppt_x"/>
                                          </p:val>
                                        </p:tav>
                                        <p:tav tm="100000">
                                          <p:val>
                                            <p:strVal val="#ppt_x"/>
                                          </p:val>
                                        </p:tav>
                                      </p:tavLst>
                                    </p:anim>
                                    <p:anim calcmode="lin" valueType="num">
                                      <p:cBhvr additive="base">
                                        <p:cTn id="49" dur="500" fill="hold"/>
                                        <p:tgtEl>
                                          <p:spTgt spid="133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ldLvl="0" animBg="1"/>
      <p:bldP spid="11283" grpId="0" bldLvl="0" animBg="1"/>
      <p:bldP spid="11266" grpId="0" bldLvl="0" animBg="1"/>
      <p:bldP spid="13315" grpId="0" bldLvl="0" animBg="1"/>
      <p:bldP spid="13323" grpId="0" bldLvl="0" animBg="1"/>
      <p:bldP spid="13324" grpId="0"/>
      <p:bldP spid="13327" grpId="0" bldLvl="0" animBg="1"/>
      <p:bldP spid="13328" grpId="0"/>
      <p:bldP spid="11286" grpId="0" bldLvl="0" animBg="1"/>
      <p:bldP spid="11288" grpId="0" bldLvl="0" animBg="1"/>
      <p:bldP spid="13338"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矩形 27"/>
          <p:cNvSpPr/>
          <p:nvPr/>
        </p:nvSpPr>
        <p:spPr>
          <a:xfrm>
            <a:off x="-4030" y="2678325"/>
            <a:ext cx="9151021" cy="62193"/>
          </a:xfrm>
          <a:prstGeom prst="rect">
            <a:avLst/>
          </a:prstGeom>
          <a:solidFill>
            <a:schemeClr val="accent4"/>
          </a:solidFill>
          <a:ln w="25400" cap="flat" cmpd="sng" algn="ctr">
            <a:noFill/>
            <a:prstDash val="solid"/>
          </a:ln>
          <a:effectLst/>
        </p:spPr>
        <p:txBody>
          <a:bodyPr rot="0" spcFirstLastPara="0" vertOverflow="overflow" horzOverflow="overflow" vert="horz" wrap="square" lIns="68551" tIns="34275" rIns="68551" bIns="34275" numCol="1" spcCol="0" rtlCol="0" fromWordArt="0" anchor="ctr" anchorCtr="0" forceAA="0" compatLnSpc="1">
            <a:noAutofit/>
          </a:bodyPr>
          <a:lstStyle/>
          <a:p>
            <a:pPr algn="ctr">
              <a:lnSpc>
                <a:spcPct val="120000"/>
              </a:lnSpc>
              <a:defRPr/>
            </a:pPr>
            <a:endParaRPr lang="en-US" sz="18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2" name="文本框 1"/>
          <p:cNvSpPr txBox="1"/>
          <p:nvPr/>
        </p:nvSpPr>
        <p:spPr>
          <a:xfrm>
            <a:off x="2944495" y="206375"/>
            <a:ext cx="2647950" cy="368300"/>
          </a:xfrm>
          <a:prstGeom prst="rect">
            <a:avLst/>
          </a:prstGeom>
          <a:noFill/>
        </p:spPr>
        <p:txBody>
          <a:bodyPr wrap="square" rtlCol="0" anchor="t">
            <a:spAutoFit/>
          </a:bodyPr>
          <a:p>
            <a:r>
              <a:rPr lang="zh-CN" altLang="en-US" b="1"/>
              <a:t>三、对账与错账更正</a:t>
            </a:r>
            <a:endParaRPr lang="zh-CN" altLang="en-US" b="1"/>
          </a:p>
        </p:txBody>
      </p:sp>
      <p:sp>
        <p:nvSpPr>
          <p:cNvPr id="6" name="文本框 5"/>
          <p:cNvSpPr txBox="1"/>
          <p:nvPr/>
        </p:nvSpPr>
        <p:spPr>
          <a:xfrm>
            <a:off x="5339715" y="668020"/>
            <a:ext cx="3649345" cy="829945"/>
          </a:xfrm>
          <a:prstGeom prst="rect">
            <a:avLst/>
          </a:prstGeom>
          <a:noFill/>
        </p:spPr>
        <p:txBody>
          <a:bodyPr wrap="square" rtlCol="0" anchor="t">
            <a:spAutoFit/>
          </a:bodyPr>
          <a:p>
            <a:r>
              <a:rPr lang="zh-CN" altLang="en-US" sz="1200"/>
              <a:t>会计账簿记录与会计报表有关内容核对相符</a:t>
            </a:r>
            <a:endParaRPr lang="zh-CN" altLang="en-US" sz="1200"/>
          </a:p>
          <a:p>
            <a:r>
              <a:rPr lang="zh-CN" altLang="en-US" sz="1200"/>
              <a:t>保证账表相符，是会计核算的基本要求。两者之间存在互相对应的关系。通过会计报表各项目的数据与会计账簿有关数据比较，确保会计信息的质量</a:t>
            </a:r>
            <a:endParaRPr lang="zh-CN" altLang="en-US" sz="1200"/>
          </a:p>
        </p:txBody>
      </p:sp>
      <p:sp>
        <p:nvSpPr>
          <p:cNvPr id="9" name="文本框 8"/>
          <p:cNvSpPr txBox="1"/>
          <p:nvPr/>
        </p:nvSpPr>
        <p:spPr>
          <a:xfrm>
            <a:off x="434340" y="4015105"/>
            <a:ext cx="3049905" cy="1198880"/>
          </a:xfrm>
          <a:prstGeom prst="rect">
            <a:avLst/>
          </a:prstGeom>
          <a:noFill/>
        </p:spPr>
        <p:txBody>
          <a:bodyPr wrap="square" rtlCol="0" anchor="t">
            <a:spAutoFit/>
          </a:bodyPr>
          <a:p>
            <a:pPr>
              <a:lnSpc>
                <a:spcPct val="150000"/>
              </a:lnSpc>
            </a:pPr>
            <a:r>
              <a:rPr lang="zh-CN" altLang="en-US" sz="1200"/>
              <a:t>出纳员所登记的现金日记账和银行存款日记账的记录与记账员所登记的现金总账和银行存款总账的记录，以及各种相关账簿的记录进行核对，以保证账账相符</a:t>
            </a:r>
            <a:endParaRPr lang="zh-CN" altLang="en-US" sz="1200"/>
          </a:p>
        </p:txBody>
      </p:sp>
      <p:grpSp>
        <p:nvGrpSpPr>
          <p:cNvPr id="11" name="组合 10"/>
          <p:cNvGrpSpPr/>
          <p:nvPr/>
        </p:nvGrpSpPr>
        <p:grpSpPr>
          <a:xfrm>
            <a:off x="323215" y="1527175"/>
            <a:ext cx="7176135" cy="2487295"/>
            <a:chOff x="509" y="1694"/>
            <a:chExt cx="11301" cy="3917"/>
          </a:xfrm>
        </p:grpSpPr>
        <p:sp>
          <p:nvSpPr>
            <p:cNvPr id="20" name="圆角矩形 1"/>
            <p:cNvSpPr/>
            <p:nvPr/>
          </p:nvSpPr>
          <p:spPr>
            <a:xfrm>
              <a:off x="1666" y="3605"/>
              <a:ext cx="2536" cy="141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椭圆 20"/>
            <p:cNvSpPr/>
            <p:nvPr/>
          </p:nvSpPr>
          <p:spPr>
            <a:xfrm>
              <a:off x="2283" y="4311"/>
              <a:ext cx="1301" cy="1301"/>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1"/>
            <p:cNvSpPr/>
            <p:nvPr/>
          </p:nvSpPr>
          <p:spPr>
            <a:xfrm flipV="1">
              <a:off x="4202" y="2187"/>
              <a:ext cx="2536" cy="141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椭圆 22"/>
            <p:cNvSpPr/>
            <p:nvPr/>
          </p:nvSpPr>
          <p:spPr>
            <a:xfrm>
              <a:off x="4791" y="1694"/>
              <a:ext cx="1301" cy="1301"/>
            </a:xfrm>
            <a:prstGeom prst="ellipse">
              <a:avLst/>
            </a:prstGeom>
            <a:solidFill>
              <a:schemeClr val="accent2"/>
            </a:solidFill>
            <a:ln w="635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圆角矩形 1"/>
            <p:cNvSpPr/>
            <p:nvPr/>
          </p:nvSpPr>
          <p:spPr>
            <a:xfrm>
              <a:off x="6738" y="3575"/>
              <a:ext cx="2536" cy="141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椭圆 24"/>
            <p:cNvSpPr/>
            <p:nvPr/>
          </p:nvSpPr>
          <p:spPr>
            <a:xfrm>
              <a:off x="7356" y="4118"/>
              <a:ext cx="1301" cy="1301"/>
            </a:xfrm>
            <a:prstGeom prst="ellipse">
              <a:avLst/>
            </a:prstGeom>
            <a:solidFill>
              <a:schemeClr val="accent3"/>
            </a:solidFill>
            <a:ln w="25400" cap="flat" cmpd="sng" algn="ctr">
              <a:noFill/>
              <a:prstDash val="solid"/>
            </a:ln>
            <a:effectLst/>
          </p:spPr>
          <p:txBody>
            <a:bodyPr rot="0" spcFirstLastPara="0" vertOverflow="overflow" horzOverflow="overflow" vert="horz" wrap="square" lIns="68547" tIns="34272" rIns="68547" bIns="34272" numCol="1" spcCol="0" rtlCol="0" fromWordArt="0" anchor="ctr" anchorCtr="0" forceAA="0" compatLnSpc="1">
              <a:noAutofit/>
            </a:bodyPr>
            <a:lstStyle/>
            <a:p>
              <a:pPr algn="ctr">
                <a:lnSpc>
                  <a:spcPct val="120000"/>
                </a:lnSpc>
              </a:pPr>
              <a:endParaRPr lang="zh-CN" altLang="en-US" sz="14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flipH="1">
              <a:off x="2475" y="4504"/>
              <a:ext cx="919" cy="91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账账核对</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0" name="TextBox 29"/>
            <p:cNvSpPr txBox="1"/>
            <p:nvPr/>
          </p:nvSpPr>
          <p:spPr>
            <a:xfrm flipH="1">
              <a:off x="4936" y="1887"/>
              <a:ext cx="1068" cy="91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账证 核对</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32" name="TextBox 31"/>
            <p:cNvSpPr txBox="1"/>
            <p:nvPr/>
          </p:nvSpPr>
          <p:spPr>
            <a:xfrm flipH="1">
              <a:off x="7603" y="4311"/>
              <a:ext cx="806" cy="91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账实核对</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sp>
          <p:nvSpPr>
            <p:cNvPr id="4" name="文本框 3"/>
            <p:cNvSpPr txBox="1"/>
            <p:nvPr/>
          </p:nvSpPr>
          <p:spPr>
            <a:xfrm>
              <a:off x="509" y="2995"/>
              <a:ext cx="1012" cy="580"/>
            </a:xfrm>
            <a:prstGeom prst="rect">
              <a:avLst/>
            </a:prstGeom>
            <a:noFill/>
          </p:spPr>
          <p:txBody>
            <a:bodyPr wrap="none" rtlCol="0" anchor="t">
              <a:spAutoFit/>
            </a:bodyPr>
            <a:p>
              <a:r>
                <a:rPr lang="zh-CN" altLang="en-US" b="1">
                  <a:solidFill>
                    <a:srgbClr val="7030A0"/>
                  </a:solidFill>
                  <a:sym typeface="+mn-ea"/>
                </a:rPr>
                <a:t>对账</a:t>
              </a:r>
              <a:endParaRPr lang="zh-CN" altLang="en-US" b="1">
                <a:solidFill>
                  <a:srgbClr val="7030A0"/>
                </a:solidFill>
                <a:sym typeface="+mn-ea"/>
              </a:endParaRPr>
            </a:p>
          </p:txBody>
        </p:sp>
        <p:sp>
          <p:nvSpPr>
            <p:cNvPr id="5" name="圆角矩形 1"/>
            <p:cNvSpPr/>
            <p:nvPr/>
          </p:nvSpPr>
          <p:spPr>
            <a:xfrm flipV="1">
              <a:off x="9274" y="2187"/>
              <a:ext cx="2536" cy="1418"/>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lIns="65012" tIns="32506" rIns="65012" bIns="32506" rtlCol="0" anchor="ctr"/>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椭圆 6"/>
            <p:cNvSpPr/>
            <p:nvPr/>
          </p:nvSpPr>
          <p:spPr>
            <a:xfrm>
              <a:off x="9892" y="1694"/>
              <a:ext cx="1301" cy="1301"/>
            </a:xfrm>
            <a:prstGeom prst="ellipse">
              <a:avLst/>
            </a:prstGeom>
            <a:solidFill>
              <a:schemeClr val="accent2"/>
            </a:solidFill>
            <a:ln w="63500" cap="flat" cmpd="sng" algn="ctr">
              <a:noFill/>
              <a:prstDash val="solid"/>
            </a:ln>
            <a:effectLst/>
          </p:spPr>
          <p:txBody>
            <a:bodyPr lIns="65012" tIns="32506" rIns="65012" bIns="32506" rtlCol="0" anchor="ctr"/>
            <a:lstStyle/>
            <a:p>
              <a:pPr algn="ctr">
                <a:lnSpc>
                  <a:spcPct val="120000"/>
                </a:lnSpc>
                <a:defRPr/>
              </a:pPr>
              <a:endParaRPr lang="zh-CN" altLang="en-US" sz="1100" kern="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29"/>
            <p:cNvSpPr txBox="1"/>
            <p:nvPr/>
          </p:nvSpPr>
          <p:spPr>
            <a:xfrm flipH="1">
              <a:off x="10037" y="1887"/>
              <a:ext cx="1068" cy="915"/>
            </a:xfrm>
            <a:prstGeom prst="rect">
              <a:avLst/>
            </a:prstGeom>
            <a:noFill/>
          </p:spPr>
          <p:txBody>
            <a:bodyPr wrap="square" lIns="65012" tIns="32506" rIns="65012" bIns="32506"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lnSpc>
                  <a:spcPct val="120000"/>
                </a:lnSpc>
                <a:defRPr/>
              </a:pPr>
              <a:r>
                <a:rPr lang="zh-CN" altLang="en-US" sz="1400" b="0" dirty="0">
                  <a:solidFill>
                    <a:schemeClr val="bg1"/>
                  </a:solidFill>
                  <a:latin typeface="Arial" panose="020B0604020202020204" pitchFamily="34" charset="0"/>
                  <a:cs typeface="+mn-ea"/>
                  <a:sym typeface="Arial" panose="020B0604020202020204" pitchFamily="34" charset="0"/>
                </a:rPr>
                <a:t>账表 核对</a:t>
              </a:r>
              <a:endParaRPr lang="zh-CN" altLang="en-US" sz="1400" b="0" dirty="0">
                <a:solidFill>
                  <a:schemeClr val="bg1"/>
                </a:solidFill>
                <a:latin typeface="Arial" panose="020B0604020202020204" pitchFamily="34" charset="0"/>
                <a:cs typeface="+mn-ea"/>
                <a:sym typeface="Arial" panose="020B0604020202020204" pitchFamily="34" charset="0"/>
              </a:endParaRPr>
            </a:p>
          </p:txBody>
        </p:sp>
      </p:grpSp>
      <p:sp>
        <p:nvSpPr>
          <p:cNvPr id="12" name="文本框 11"/>
          <p:cNvSpPr txBox="1"/>
          <p:nvPr/>
        </p:nvSpPr>
        <p:spPr>
          <a:xfrm>
            <a:off x="1880870" y="882015"/>
            <a:ext cx="3185795" cy="645160"/>
          </a:xfrm>
          <a:prstGeom prst="rect">
            <a:avLst/>
          </a:prstGeom>
          <a:noFill/>
        </p:spPr>
        <p:txBody>
          <a:bodyPr wrap="square" rtlCol="0" anchor="t">
            <a:spAutoFit/>
          </a:bodyPr>
          <a:p>
            <a:pPr>
              <a:lnSpc>
                <a:spcPct val="150000"/>
              </a:lnSpc>
            </a:pPr>
            <a:r>
              <a:rPr lang="zh-CN" altLang="en-US" sz="1200"/>
              <a:t>现金及银行存款日记账的记录与相关的收款及付款凭证之间进行核对，以保证账证相符</a:t>
            </a:r>
            <a:endParaRPr lang="zh-CN" altLang="en-US" sz="1200"/>
          </a:p>
        </p:txBody>
      </p:sp>
      <p:sp>
        <p:nvSpPr>
          <p:cNvPr id="13" name="文本框 12"/>
          <p:cNvSpPr txBox="1"/>
          <p:nvPr/>
        </p:nvSpPr>
        <p:spPr>
          <a:xfrm>
            <a:off x="4057650" y="4077970"/>
            <a:ext cx="3049905" cy="922020"/>
          </a:xfrm>
          <a:prstGeom prst="rect">
            <a:avLst/>
          </a:prstGeom>
          <a:noFill/>
        </p:spPr>
        <p:txBody>
          <a:bodyPr wrap="square" rtlCol="0" anchor="t">
            <a:spAutoFit/>
          </a:bodyPr>
          <a:p>
            <a:pPr>
              <a:lnSpc>
                <a:spcPct val="150000"/>
              </a:lnSpc>
            </a:pPr>
            <a:r>
              <a:rPr lang="zh-CN" altLang="en-US" sz="1200"/>
              <a:t>现金及银行存款日记账的记录与库存现金实物、银行对账单、有价证券往来的单位及个人之间等进行核对，以保证账实相符</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82" name="Line 46"/>
          <p:cNvSpPr>
            <a:spLocks noChangeShapeType="1"/>
          </p:cNvSpPr>
          <p:nvPr/>
        </p:nvSpPr>
        <p:spPr bwMode="auto">
          <a:xfrm flipV="1">
            <a:off x="3006936" y="1545749"/>
            <a:ext cx="1350781" cy="1298174"/>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83" name="Line 47"/>
          <p:cNvSpPr>
            <a:spLocks noChangeShapeType="1"/>
          </p:cNvSpPr>
          <p:nvPr/>
        </p:nvSpPr>
        <p:spPr bwMode="auto">
          <a:xfrm>
            <a:off x="3006936" y="2843923"/>
            <a:ext cx="1350781" cy="1458463"/>
          </a:xfrm>
          <a:prstGeom prst="line">
            <a:avLst/>
          </a:prstGeom>
          <a:noFill/>
          <a:ln w="31750">
            <a:solidFill>
              <a:schemeClr val="accent2"/>
            </a:solidFill>
            <a:prstDash val="sysDot"/>
            <a:round/>
            <a:headEnd type="diamond" w="med" len="med"/>
            <a:tailEnd type="triangle" w="med" len="med"/>
          </a:ln>
        </p:spPr>
        <p:txBody>
          <a:bodyPr/>
          <a:lstStyle/>
          <a:p>
            <a:endParaRPr lang="zh-CN" altLang="en-US" sz="1800"/>
          </a:p>
        </p:txBody>
      </p:sp>
      <p:sp>
        <p:nvSpPr>
          <p:cNvPr id="11266" name="燕尾形 1"/>
          <p:cNvSpPr>
            <a:spLocks noChangeArrowheads="1"/>
          </p:cNvSpPr>
          <p:nvPr/>
        </p:nvSpPr>
        <p:spPr bwMode="auto">
          <a:xfrm>
            <a:off x="1224415" y="1894890"/>
            <a:ext cx="1836489" cy="1891716"/>
          </a:xfrm>
          <a:prstGeom prst="chevron">
            <a:avLst>
              <a:gd name="adj" fmla="val 32167"/>
            </a:avLst>
          </a:prstGeom>
          <a:solidFill>
            <a:schemeClr val="accent1"/>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15" name="燕尾形 9"/>
          <p:cNvSpPr>
            <a:spLocks noChangeArrowheads="1"/>
          </p:cNvSpPr>
          <p:nvPr/>
        </p:nvSpPr>
        <p:spPr bwMode="auto">
          <a:xfrm>
            <a:off x="963473" y="2272598"/>
            <a:ext cx="755548" cy="1136299"/>
          </a:xfrm>
          <a:prstGeom prst="chevron">
            <a:avLst>
              <a:gd name="adj" fmla="val 50000"/>
            </a:avLst>
          </a:prstGeom>
          <a:solidFill>
            <a:srgbClr val="808080"/>
          </a:solidFill>
          <a:ln w="3175" algn="ctr">
            <a:noFill/>
            <a:miter lim="800000"/>
          </a:ln>
        </p:spPr>
        <p:txBody>
          <a:bodyPr lIns="68568" tIns="34284" rIns="68568" bIns="34284" anchor="ctr"/>
          <a:lstStyle/>
          <a:p>
            <a:pPr algn="ctr" defTabSz="685800"/>
            <a:endParaRPr lang="zh-CN" altLang="en-US" sz="1400">
              <a:solidFill>
                <a:srgbClr val="FFFFFF"/>
              </a:solidFill>
              <a:latin typeface="Calibri" panose="020F0502020204030204" pitchFamily="34" charset="0"/>
            </a:endParaRPr>
          </a:p>
        </p:txBody>
      </p:sp>
      <p:sp>
        <p:nvSpPr>
          <p:cNvPr id="13323" name="圆角矩形 19"/>
          <p:cNvSpPr>
            <a:spLocks noChangeArrowheads="1"/>
          </p:cNvSpPr>
          <p:nvPr/>
        </p:nvSpPr>
        <p:spPr bwMode="auto">
          <a:xfrm>
            <a:off x="4464050" y="930910"/>
            <a:ext cx="3850640" cy="1068705"/>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4" name="TextBox 6"/>
          <p:cNvSpPr txBox="1">
            <a:spLocks noChangeArrowheads="1"/>
          </p:cNvSpPr>
          <p:nvPr/>
        </p:nvSpPr>
        <p:spPr bwMode="auto">
          <a:xfrm>
            <a:off x="4464050" y="1268730"/>
            <a:ext cx="3892550" cy="62611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凡在结账前发现账簿记录中文字或数字错误时，应采用画线更正法</a:t>
            </a:r>
            <a:endParaRPr lang="zh-CN" altLang="en-US" sz="1400">
              <a:solidFill>
                <a:schemeClr val="bg1"/>
              </a:solidFill>
              <a:ea typeface="微软雅黑" panose="020B0503020204020204" pitchFamily="34" charset="-122"/>
            </a:endParaRPr>
          </a:p>
        </p:txBody>
      </p:sp>
      <p:sp>
        <p:nvSpPr>
          <p:cNvPr id="13325" name="圆角矩形 19"/>
          <p:cNvSpPr>
            <a:spLocks noChangeArrowheads="1"/>
          </p:cNvSpPr>
          <p:nvPr/>
        </p:nvSpPr>
        <p:spPr bwMode="auto">
          <a:xfrm>
            <a:off x="4464050" y="2378075"/>
            <a:ext cx="3850640" cy="1082040"/>
          </a:xfrm>
          <a:prstGeom prst="roundRect">
            <a:avLst>
              <a:gd name="adj" fmla="val 0"/>
            </a:avLst>
          </a:prstGeom>
          <a:solidFill>
            <a:srgbClr val="808080"/>
          </a:solidFill>
          <a:ln w="25400" algn="ctr">
            <a:solidFill>
              <a:schemeClr val="bg1"/>
            </a:solidFill>
            <a:round/>
          </a:ln>
        </p:spPr>
        <p:txBody>
          <a:bodyPr lIns="68568" tIns="34284" rIns="68568" bIns="34284" anchor="ctr"/>
          <a:lstStyle/>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13326" name="TextBox 6"/>
          <p:cNvSpPr txBox="1">
            <a:spLocks noChangeArrowheads="1"/>
          </p:cNvSpPr>
          <p:nvPr/>
        </p:nvSpPr>
        <p:spPr bwMode="auto">
          <a:xfrm>
            <a:off x="4431665" y="2554605"/>
            <a:ext cx="3935095" cy="905510"/>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当记账以后，发现记账凭证中应借应贷的会计科目有误，或所记金额大于实际金额时，应采用红字更正法</a:t>
            </a:r>
            <a:endParaRPr lang="zh-CN" altLang="en-US" sz="1400">
              <a:solidFill>
                <a:schemeClr val="bg1"/>
              </a:solidFill>
              <a:ea typeface="微软雅黑" panose="020B0503020204020204" pitchFamily="34" charset="-122"/>
            </a:endParaRPr>
          </a:p>
        </p:txBody>
      </p:sp>
      <p:sp>
        <p:nvSpPr>
          <p:cNvPr id="13328" name="TextBox 6"/>
          <p:cNvSpPr txBox="1">
            <a:spLocks noChangeArrowheads="1"/>
          </p:cNvSpPr>
          <p:nvPr/>
        </p:nvSpPr>
        <p:spPr bwMode="auto">
          <a:xfrm>
            <a:off x="5111677" y="4007201"/>
            <a:ext cx="2915844" cy="346710"/>
          </a:xfrm>
          <a:prstGeom prst="rect">
            <a:avLst/>
          </a:prstGeom>
          <a:noFill/>
          <a:ln w="9525">
            <a:noFill/>
            <a:miter lim="800000"/>
          </a:ln>
        </p:spPr>
        <p:txBody>
          <a:bodyPr lIns="68568" tIns="34284" rIns="68568" bIns="34284">
            <a:spAutoFit/>
          </a:bodyPr>
          <a:lstStyle/>
          <a:p>
            <a:pPr defTabSz="685800">
              <a:lnSpc>
                <a:spcPct val="130000"/>
              </a:lnSpc>
            </a:pPr>
            <a:r>
              <a:rPr lang="zh-CN" altLang="en-US" sz="1400">
                <a:solidFill>
                  <a:schemeClr val="bg1"/>
                </a:solidFill>
                <a:ea typeface="微软雅黑" panose="020B0503020204020204" pitchFamily="34" charset="-122"/>
              </a:rPr>
              <a:t>审核凭证本身是否具有合法性</a:t>
            </a:r>
            <a:endParaRPr lang="zh-CN" altLang="en-US" sz="1400">
              <a:solidFill>
                <a:schemeClr val="bg1"/>
              </a:solidFill>
              <a:ea typeface="微软雅黑" panose="020B0503020204020204" pitchFamily="34" charset="-122"/>
            </a:endParaRPr>
          </a:p>
        </p:txBody>
      </p:sp>
      <p:sp>
        <p:nvSpPr>
          <p:cNvPr id="13338" name="TextBox 6"/>
          <p:cNvSpPr txBox="1">
            <a:spLocks noChangeArrowheads="1"/>
          </p:cNvSpPr>
          <p:nvPr/>
        </p:nvSpPr>
        <p:spPr bwMode="auto">
          <a:xfrm>
            <a:off x="1106805" y="2638425"/>
            <a:ext cx="1693545" cy="386715"/>
          </a:xfrm>
          <a:prstGeom prst="rect">
            <a:avLst/>
          </a:prstGeom>
          <a:noFill/>
          <a:ln w="9525">
            <a:noFill/>
            <a:miter lim="800000"/>
          </a:ln>
        </p:spPr>
        <p:txBody>
          <a:bodyPr wrap="square" lIns="68568" tIns="34284" rIns="68568" bIns="34284">
            <a:spAutoFit/>
          </a:bodyPr>
          <a:lstStyle/>
          <a:p>
            <a:pPr defTabSz="685800">
              <a:lnSpc>
                <a:spcPct val="130000"/>
              </a:lnSpc>
            </a:pPr>
            <a:r>
              <a:rPr lang="zh-CN" altLang="en-US" sz="1600" b="1">
                <a:solidFill>
                  <a:schemeClr val="bg1"/>
                </a:solidFill>
                <a:latin typeface="Calibri" panose="020F0502020204030204" pitchFamily="34" charset="0"/>
                <a:ea typeface="微软雅黑" panose="020B0503020204020204" pitchFamily="34" charset="-122"/>
              </a:rPr>
              <a:t>（二）  错账更正</a:t>
            </a:r>
            <a:endParaRPr lang="zh-CN" altLang="en-US" sz="1600" b="1">
              <a:solidFill>
                <a:schemeClr val="bg1"/>
              </a:solidFill>
              <a:latin typeface="Calibri" panose="020F0502020204030204" pitchFamily="34" charset="0"/>
              <a:ea typeface="微软雅黑" panose="020B0503020204020204" pitchFamily="34" charset="-122"/>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2" name="圆角矩形 19"/>
          <p:cNvSpPr>
            <a:spLocks noChangeArrowheads="1"/>
          </p:cNvSpPr>
          <p:nvPr/>
        </p:nvSpPr>
        <p:spPr bwMode="auto">
          <a:xfrm>
            <a:off x="4464685" y="3943350"/>
            <a:ext cx="3850640" cy="1036955"/>
          </a:xfrm>
          <a:prstGeom prst="roundRect">
            <a:avLst>
              <a:gd name="adj" fmla="val 0"/>
            </a:avLst>
          </a:prstGeom>
          <a:solidFill>
            <a:srgbClr val="808080"/>
          </a:solidFill>
          <a:ln w="25400" algn="ctr">
            <a:solidFill>
              <a:schemeClr val="bg1"/>
            </a:solidFill>
            <a:round/>
          </a:ln>
        </p:spPr>
        <p:txBody>
          <a:bodyPr lIns="68568" tIns="34284" rIns="68568" bIns="34284" anchor="ctr"/>
          <a:p>
            <a:pPr algn="ctr" defTabSz="685800"/>
            <a:endParaRPr lang="zh-CN" altLang="en-US" sz="1400">
              <a:solidFill>
                <a:srgbClr val="FFFFFF"/>
              </a:solidFill>
              <a:latin typeface="Calibri" panose="020F0502020204030204" pitchFamily="34" charset="0"/>
              <a:ea typeface="微软雅黑" panose="020B0503020204020204" pitchFamily="34" charset="-122"/>
            </a:endParaRPr>
          </a:p>
        </p:txBody>
      </p:sp>
      <p:sp>
        <p:nvSpPr>
          <p:cNvPr id="5" name="TextBox 6"/>
          <p:cNvSpPr txBox="1">
            <a:spLocks noChangeArrowheads="1"/>
          </p:cNvSpPr>
          <p:nvPr/>
        </p:nvSpPr>
        <p:spPr bwMode="auto">
          <a:xfrm>
            <a:off x="4464050" y="4084320"/>
            <a:ext cx="3893185" cy="905510"/>
          </a:xfrm>
          <a:prstGeom prst="rect">
            <a:avLst/>
          </a:prstGeom>
          <a:noFill/>
          <a:ln w="9525">
            <a:noFill/>
            <a:miter lim="800000"/>
          </a:ln>
        </p:spPr>
        <p:txBody>
          <a:bodyPr wrap="square" lIns="68568" tIns="34284" rIns="68568" bIns="34284">
            <a:spAutoFit/>
          </a:bodyPr>
          <a:p>
            <a:pPr defTabSz="685800">
              <a:lnSpc>
                <a:spcPct val="130000"/>
              </a:lnSpc>
            </a:pPr>
            <a:r>
              <a:rPr lang="zh-CN" altLang="en-US" sz="1400">
                <a:solidFill>
                  <a:schemeClr val="bg1"/>
                </a:solidFill>
                <a:ea typeface="微软雅黑" panose="020B0503020204020204" pitchFamily="34" charset="-122"/>
              </a:rPr>
              <a:t>当记账以后，发现虽然记账凭证中应借应贷的会计科目无误，但所记金额小于实际金额时，应采用补充登记法</a:t>
            </a:r>
            <a:endParaRPr lang="zh-CN" altLang="en-US" sz="1400">
              <a:solidFill>
                <a:schemeClr val="bg1"/>
              </a:solidFill>
              <a:ea typeface="微软雅黑" panose="020B0503020204020204" pitchFamily="34" charset="-122"/>
            </a:endParaRPr>
          </a:p>
        </p:txBody>
      </p:sp>
      <p:sp>
        <p:nvSpPr>
          <p:cNvPr id="6" name="文本框 5"/>
          <p:cNvSpPr txBox="1"/>
          <p:nvPr/>
        </p:nvSpPr>
        <p:spPr>
          <a:xfrm>
            <a:off x="683260" y="1050290"/>
            <a:ext cx="2540000" cy="368300"/>
          </a:xfrm>
          <a:prstGeom prst="rect">
            <a:avLst/>
          </a:prstGeom>
          <a:noFill/>
        </p:spPr>
        <p:txBody>
          <a:bodyPr wrap="square" rtlCol="0" anchor="t">
            <a:spAutoFit/>
          </a:bodyPr>
          <a:p>
            <a:r>
              <a:rPr lang="zh-CN" altLang="en-US" b="1"/>
              <a:t>三、对账与错账更正</a:t>
            </a:r>
            <a:endParaRPr lang="zh-CN" altLang="en-US" b="1"/>
          </a:p>
        </p:txBody>
      </p:sp>
      <p:sp>
        <p:nvSpPr>
          <p:cNvPr id="11288" name="AutoShape 52"/>
          <p:cNvSpPr>
            <a:spLocks noChangeArrowheads="1"/>
          </p:cNvSpPr>
          <p:nvPr/>
        </p:nvSpPr>
        <p:spPr bwMode="auto">
          <a:xfrm>
            <a:off x="4645016" y="844291"/>
            <a:ext cx="3507901" cy="377708"/>
          </a:xfrm>
          <a:prstGeom prst="hexagon">
            <a:avLst>
              <a:gd name="adj" fmla="val 0"/>
              <a:gd name="vf" fmla="val 115470"/>
            </a:avLst>
          </a:prstGeom>
          <a:solidFill>
            <a:schemeClr val="accent2"/>
          </a:solidFill>
          <a:ln w="25400">
            <a:solidFill>
              <a:schemeClr val="bg1"/>
            </a:solidFill>
            <a:miter lim="800000"/>
          </a:ln>
        </p:spPr>
        <p:txBody>
          <a:bodyPr wrap="none" lIns="68568" tIns="34284" rIns="68568" bIns="34284" anchor="ctr"/>
          <a:p>
            <a:pPr algn="ctr" defTabSz="685800"/>
            <a:r>
              <a:rPr lang="zh-CN" altLang="en-US" sz="1400" b="1">
                <a:latin typeface="Calibri" panose="020F0502020204030204" pitchFamily="34" charset="0"/>
              </a:rPr>
              <a:t>划线更正法</a:t>
            </a:r>
            <a:endParaRPr lang="zh-CN" altLang="en-US" sz="1400" b="1">
              <a:latin typeface="Calibri" panose="020F0502020204030204" pitchFamily="34" charset="0"/>
            </a:endParaRPr>
          </a:p>
        </p:txBody>
      </p:sp>
      <p:sp>
        <p:nvSpPr>
          <p:cNvPr id="3" name="AutoShape 52"/>
          <p:cNvSpPr>
            <a:spLocks noChangeArrowheads="1"/>
          </p:cNvSpPr>
          <p:nvPr/>
        </p:nvSpPr>
        <p:spPr bwMode="auto">
          <a:xfrm>
            <a:off x="4645016" y="2165726"/>
            <a:ext cx="3507901" cy="377708"/>
          </a:xfrm>
          <a:prstGeom prst="hexagon">
            <a:avLst>
              <a:gd name="adj" fmla="val 0"/>
              <a:gd name="vf" fmla="val 115470"/>
            </a:avLst>
          </a:prstGeom>
          <a:solidFill>
            <a:srgbClr val="00B0F0"/>
          </a:solidFill>
          <a:ln w="25400">
            <a:solidFill>
              <a:schemeClr val="bg1"/>
            </a:solidFill>
            <a:miter lim="800000"/>
          </a:ln>
        </p:spPr>
        <p:txBody>
          <a:bodyPr wrap="none" lIns="68568" tIns="34284" rIns="68568" bIns="34284" anchor="ctr"/>
          <a:p>
            <a:pPr algn="ctr" defTabSz="685800"/>
            <a:r>
              <a:rPr lang="zh-CN" altLang="en-US" sz="1400" b="1">
                <a:latin typeface="Calibri" panose="020F0502020204030204" pitchFamily="34" charset="0"/>
              </a:rPr>
              <a:t>红字更正法</a:t>
            </a:r>
            <a:endParaRPr lang="zh-CN" altLang="en-US" sz="1400" b="1">
              <a:latin typeface="Calibri" panose="020F0502020204030204" pitchFamily="34" charset="0"/>
            </a:endParaRPr>
          </a:p>
        </p:txBody>
      </p:sp>
      <p:sp>
        <p:nvSpPr>
          <p:cNvPr id="4" name="AutoShape 52"/>
          <p:cNvSpPr>
            <a:spLocks noChangeArrowheads="1"/>
          </p:cNvSpPr>
          <p:nvPr/>
        </p:nvSpPr>
        <p:spPr bwMode="auto">
          <a:xfrm>
            <a:off x="4645016" y="3720206"/>
            <a:ext cx="3507901" cy="377708"/>
          </a:xfrm>
          <a:prstGeom prst="hexagon">
            <a:avLst>
              <a:gd name="adj" fmla="val 0"/>
              <a:gd name="vf" fmla="val 115470"/>
            </a:avLst>
          </a:prstGeom>
          <a:solidFill>
            <a:schemeClr val="accent6">
              <a:lumMod val="40000"/>
              <a:lumOff val="60000"/>
            </a:schemeClr>
          </a:solidFill>
          <a:ln w="25400">
            <a:solidFill>
              <a:schemeClr val="bg1"/>
            </a:solidFill>
            <a:miter lim="800000"/>
          </a:ln>
        </p:spPr>
        <p:txBody>
          <a:bodyPr wrap="none" lIns="68568" tIns="34284" rIns="68568" bIns="34284" anchor="ctr"/>
          <a:p>
            <a:pPr algn="ctr" defTabSz="685800"/>
            <a:r>
              <a:rPr lang="zh-CN" altLang="en-US" sz="1400" b="1">
                <a:latin typeface="Calibri" panose="020F0502020204030204" pitchFamily="34" charset="0"/>
              </a:rPr>
              <a:t>补充登记法</a:t>
            </a:r>
            <a:endParaRPr lang="zh-CN" altLang="en-US" sz="1400" b="1">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15"/>
                                        </p:tgtEl>
                                        <p:attrNameLst>
                                          <p:attrName>style.visibility</p:attrName>
                                        </p:attrNameLst>
                                      </p:cBhvr>
                                      <p:to>
                                        <p:strVal val="visible"/>
                                      </p:to>
                                    </p:set>
                                    <p:anim calcmode="lin" valueType="num">
                                      <p:cBhvr additive="base">
                                        <p:cTn id="11" dur="500" fill="hold"/>
                                        <p:tgtEl>
                                          <p:spTgt spid="13315"/>
                                        </p:tgtEl>
                                        <p:attrNameLst>
                                          <p:attrName>ppt_x</p:attrName>
                                        </p:attrNameLst>
                                      </p:cBhvr>
                                      <p:tavLst>
                                        <p:tav tm="0">
                                          <p:val>
                                            <p:strVal val="0-#ppt_w/2"/>
                                          </p:val>
                                        </p:tav>
                                        <p:tav tm="100000">
                                          <p:val>
                                            <p:strVal val="#ppt_x"/>
                                          </p:val>
                                        </p:tav>
                                      </p:tavLst>
                                    </p:anim>
                                    <p:anim calcmode="lin" valueType="num">
                                      <p:cBhvr additive="base">
                                        <p:cTn id="12" dur="500" fill="hold"/>
                                        <p:tgtEl>
                                          <p:spTgt spid="133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38"/>
                                        </p:tgtEl>
                                        <p:attrNameLst>
                                          <p:attrName>style.visibility</p:attrName>
                                        </p:attrNameLst>
                                      </p:cBhvr>
                                      <p:to>
                                        <p:strVal val="visible"/>
                                      </p:to>
                                    </p:set>
                                    <p:anim calcmode="lin" valueType="num">
                                      <p:cBhvr additive="base">
                                        <p:cTn id="15" dur="500" fill="hold"/>
                                        <p:tgtEl>
                                          <p:spTgt spid="13338"/>
                                        </p:tgtEl>
                                        <p:attrNameLst>
                                          <p:attrName>ppt_x</p:attrName>
                                        </p:attrNameLst>
                                      </p:cBhvr>
                                      <p:tavLst>
                                        <p:tav tm="0">
                                          <p:val>
                                            <p:strVal val="0-#ppt_w/2"/>
                                          </p:val>
                                        </p:tav>
                                        <p:tav tm="100000">
                                          <p:val>
                                            <p:strVal val="#ppt_x"/>
                                          </p:val>
                                        </p:tav>
                                      </p:tavLst>
                                    </p:anim>
                                    <p:anim calcmode="lin" valueType="num">
                                      <p:cBhvr additive="base">
                                        <p:cTn id="16" dur="500" fill="hold"/>
                                        <p:tgtEl>
                                          <p:spTgt spid="133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282"/>
                                        </p:tgtEl>
                                        <p:attrNameLst>
                                          <p:attrName>style.visibility</p:attrName>
                                        </p:attrNameLst>
                                      </p:cBhvr>
                                      <p:to>
                                        <p:strVal val="visible"/>
                                      </p:to>
                                    </p:set>
                                    <p:animEffect transition="in" filter="wipe(left)">
                                      <p:cBhvr>
                                        <p:cTn id="20" dur="500"/>
                                        <p:tgtEl>
                                          <p:spTgt spid="112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283"/>
                                        </p:tgtEl>
                                        <p:attrNameLst>
                                          <p:attrName>style.visibility</p:attrName>
                                        </p:attrNameLst>
                                      </p:cBhvr>
                                      <p:to>
                                        <p:strVal val="visible"/>
                                      </p:to>
                                    </p:set>
                                    <p:animEffect transition="in" filter="wipe(left)">
                                      <p:cBhvr>
                                        <p:cTn id="23" dur="500"/>
                                        <p:tgtEl>
                                          <p:spTgt spid="11283"/>
                                        </p:tgtEl>
                                      </p:cBhvr>
                                    </p:animEffect>
                                  </p:child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13323"/>
                                        </p:tgtEl>
                                        <p:attrNameLst>
                                          <p:attrName>style.visibility</p:attrName>
                                        </p:attrNameLst>
                                      </p:cBhvr>
                                      <p:to>
                                        <p:strVal val="visible"/>
                                      </p:to>
                                    </p:set>
                                    <p:anim calcmode="lin" valueType="num">
                                      <p:cBhvr additive="base">
                                        <p:cTn id="27" dur="500" fill="hold"/>
                                        <p:tgtEl>
                                          <p:spTgt spid="13323"/>
                                        </p:tgtEl>
                                        <p:attrNameLst>
                                          <p:attrName>ppt_x</p:attrName>
                                        </p:attrNameLst>
                                      </p:cBhvr>
                                      <p:tavLst>
                                        <p:tav tm="0">
                                          <p:val>
                                            <p:strVal val="#ppt_x"/>
                                          </p:val>
                                        </p:tav>
                                        <p:tav tm="100000">
                                          <p:val>
                                            <p:strVal val="#ppt_x"/>
                                          </p:val>
                                        </p:tav>
                                      </p:tavLst>
                                    </p:anim>
                                    <p:anim calcmode="lin" valueType="num">
                                      <p:cBhvr additive="base">
                                        <p:cTn id="28" dur="500" fill="hold"/>
                                        <p:tgtEl>
                                          <p:spTgt spid="1332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324"/>
                                        </p:tgtEl>
                                        <p:attrNameLst>
                                          <p:attrName>style.visibility</p:attrName>
                                        </p:attrNameLst>
                                      </p:cBhvr>
                                      <p:to>
                                        <p:strVal val="visible"/>
                                      </p:to>
                                    </p:set>
                                    <p:anim calcmode="lin" valueType="num">
                                      <p:cBhvr additive="base">
                                        <p:cTn id="31" dur="500" fill="hold"/>
                                        <p:tgtEl>
                                          <p:spTgt spid="13324"/>
                                        </p:tgtEl>
                                        <p:attrNameLst>
                                          <p:attrName>ppt_x</p:attrName>
                                        </p:attrNameLst>
                                      </p:cBhvr>
                                      <p:tavLst>
                                        <p:tav tm="0">
                                          <p:val>
                                            <p:strVal val="#ppt_x"/>
                                          </p:val>
                                        </p:tav>
                                        <p:tav tm="100000">
                                          <p:val>
                                            <p:strVal val="#ppt_x"/>
                                          </p:val>
                                        </p:tav>
                                      </p:tavLst>
                                    </p:anim>
                                    <p:anim calcmode="lin" valueType="num">
                                      <p:cBhvr additive="base">
                                        <p:cTn id="32" dur="500" fill="hold"/>
                                        <p:tgtEl>
                                          <p:spTgt spid="13324"/>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13325"/>
                                        </p:tgtEl>
                                        <p:attrNameLst>
                                          <p:attrName>style.visibility</p:attrName>
                                        </p:attrNameLst>
                                      </p:cBhvr>
                                      <p:to>
                                        <p:strVal val="visible"/>
                                      </p:to>
                                    </p:set>
                                    <p:anim calcmode="lin" valueType="num">
                                      <p:cBhvr additive="base">
                                        <p:cTn id="36" dur="500" fill="hold"/>
                                        <p:tgtEl>
                                          <p:spTgt spid="13325"/>
                                        </p:tgtEl>
                                        <p:attrNameLst>
                                          <p:attrName>ppt_x</p:attrName>
                                        </p:attrNameLst>
                                      </p:cBhvr>
                                      <p:tavLst>
                                        <p:tav tm="0">
                                          <p:val>
                                            <p:strVal val="#ppt_x"/>
                                          </p:val>
                                        </p:tav>
                                        <p:tav tm="100000">
                                          <p:val>
                                            <p:strVal val="#ppt_x"/>
                                          </p:val>
                                        </p:tav>
                                      </p:tavLst>
                                    </p:anim>
                                    <p:anim calcmode="lin" valueType="num">
                                      <p:cBhvr additive="base">
                                        <p:cTn id="37" dur="500" fill="hold"/>
                                        <p:tgtEl>
                                          <p:spTgt spid="13325"/>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13326"/>
                                        </p:tgtEl>
                                        <p:attrNameLst>
                                          <p:attrName>style.visibility</p:attrName>
                                        </p:attrNameLst>
                                      </p:cBhvr>
                                      <p:to>
                                        <p:strVal val="visible"/>
                                      </p:to>
                                    </p:set>
                                    <p:anim calcmode="lin" valueType="num">
                                      <p:cBhvr additive="base">
                                        <p:cTn id="40" dur="500" fill="hold"/>
                                        <p:tgtEl>
                                          <p:spTgt spid="13326"/>
                                        </p:tgtEl>
                                        <p:attrNameLst>
                                          <p:attrName>ppt_x</p:attrName>
                                        </p:attrNameLst>
                                      </p:cBhvr>
                                      <p:tavLst>
                                        <p:tav tm="0">
                                          <p:val>
                                            <p:strVal val="#ppt_x"/>
                                          </p:val>
                                        </p:tav>
                                        <p:tav tm="100000">
                                          <p:val>
                                            <p:strVal val="#ppt_x"/>
                                          </p:val>
                                        </p:tav>
                                      </p:tavLst>
                                    </p:anim>
                                    <p:anim calcmode="lin" valueType="num">
                                      <p:cBhvr additive="base">
                                        <p:cTn id="41" dur="500" fill="hold"/>
                                        <p:tgtEl>
                                          <p:spTgt spid="13326"/>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13328"/>
                                        </p:tgtEl>
                                        <p:attrNameLst>
                                          <p:attrName>style.visibility</p:attrName>
                                        </p:attrNameLst>
                                      </p:cBhvr>
                                      <p:to>
                                        <p:strVal val="visible"/>
                                      </p:to>
                                    </p:set>
                                    <p:anim calcmode="lin" valueType="num">
                                      <p:cBhvr additive="base">
                                        <p:cTn id="44" dur="500" fill="hold"/>
                                        <p:tgtEl>
                                          <p:spTgt spid="13328"/>
                                        </p:tgtEl>
                                        <p:attrNameLst>
                                          <p:attrName>ppt_x</p:attrName>
                                        </p:attrNameLst>
                                      </p:cBhvr>
                                      <p:tavLst>
                                        <p:tav tm="0">
                                          <p:val>
                                            <p:strVal val="#ppt_x"/>
                                          </p:val>
                                        </p:tav>
                                        <p:tav tm="100000">
                                          <p:val>
                                            <p:strVal val="#ppt_x"/>
                                          </p:val>
                                        </p:tav>
                                      </p:tavLst>
                                    </p:anim>
                                    <p:anim calcmode="lin" valueType="num">
                                      <p:cBhvr additive="base">
                                        <p:cTn id="45" dur="500" fill="hold"/>
                                        <p:tgtEl>
                                          <p:spTgt spid="13328"/>
                                        </p:tgtEl>
                                        <p:attrNameLst>
                                          <p:attrName>ppt_y</p:attrName>
                                        </p:attrNameLst>
                                      </p:cBhvr>
                                      <p:tavLst>
                                        <p:tav tm="0">
                                          <p:val>
                                            <p:strVal val="0-#ppt_h/2"/>
                                          </p:val>
                                        </p:tav>
                                        <p:tav tm="100000">
                                          <p:val>
                                            <p:strVal val="#ppt_y"/>
                                          </p:val>
                                        </p:tav>
                                      </p:tavLst>
                                    </p:anim>
                                  </p:childTnLst>
                                </p:cTn>
                              </p:par>
                            </p:childTnLst>
                          </p:cTn>
                        </p:par>
                        <p:par>
                          <p:cTn id="46" fill="hold">
                            <p:stCondLst>
                              <p:cond delay="2000"/>
                            </p:stCondLst>
                            <p:childTnLst>
                              <p:par>
                                <p:cTn id="47" presetID="2" presetClass="entr" presetSubtype="1"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ppt_x"/>
                                          </p:val>
                                        </p:tav>
                                        <p:tav tm="100000">
                                          <p:val>
                                            <p:strVal val="#ppt_x"/>
                                          </p:val>
                                        </p:tav>
                                      </p:tavLst>
                                    </p:anim>
                                    <p:anim calcmode="lin" valueType="num">
                                      <p:cBhvr additive="base">
                                        <p:cTn id="54" dur="500" fill="hold"/>
                                        <p:tgtEl>
                                          <p:spTgt spid="5"/>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11288"/>
                                        </p:tgtEl>
                                        <p:attrNameLst>
                                          <p:attrName>style.visibility</p:attrName>
                                        </p:attrNameLst>
                                      </p:cBhvr>
                                      <p:to>
                                        <p:strVal val="visible"/>
                                      </p:to>
                                    </p:set>
                                    <p:anim calcmode="lin" valueType="num">
                                      <p:cBhvr additive="base">
                                        <p:cTn id="57" dur="500" fill="hold"/>
                                        <p:tgtEl>
                                          <p:spTgt spid="11288"/>
                                        </p:tgtEl>
                                        <p:attrNameLst>
                                          <p:attrName>ppt_x</p:attrName>
                                        </p:attrNameLst>
                                      </p:cBhvr>
                                      <p:tavLst>
                                        <p:tav tm="0">
                                          <p:val>
                                            <p:strVal val="#ppt_x"/>
                                          </p:val>
                                        </p:tav>
                                        <p:tav tm="100000">
                                          <p:val>
                                            <p:strVal val="#ppt_x"/>
                                          </p:val>
                                        </p:tav>
                                      </p:tavLst>
                                    </p:anim>
                                    <p:anim calcmode="lin" valueType="num">
                                      <p:cBhvr additive="base">
                                        <p:cTn id="58" dur="500" fill="hold"/>
                                        <p:tgtEl>
                                          <p:spTgt spid="11288"/>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ppt_x"/>
                                          </p:val>
                                        </p:tav>
                                        <p:tav tm="100000">
                                          <p:val>
                                            <p:strVal val="#ppt_x"/>
                                          </p:val>
                                        </p:tav>
                                      </p:tavLst>
                                    </p:anim>
                                    <p:anim calcmode="lin" valueType="num">
                                      <p:cBhvr additive="base">
                                        <p:cTn id="62" dur="500" fill="hold"/>
                                        <p:tgtEl>
                                          <p:spTgt spid="3"/>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additive="base">
                                        <p:cTn id="65" dur="500" fill="hold"/>
                                        <p:tgtEl>
                                          <p:spTgt spid="4"/>
                                        </p:tgtEl>
                                        <p:attrNameLst>
                                          <p:attrName>ppt_x</p:attrName>
                                        </p:attrNameLst>
                                      </p:cBhvr>
                                      <p:tavLst>
                                        <p:tav tm="0">
                                          <p:val>
                                            <p:strVal val="#ppt_x"/>
                                          </p:val>
                                        </p:tav>
                                        <p:tav tm="100000">
                                          <p:val>
                                            <p:strVal val="#ppt_x"/>
                                          </p:val>
                                        </p:tav>
                                      </p:tavLst>
                                    </p:anim>
                                    <p:anim calcmode="lin" valueType="num">
                                      <p:cBhvr additive="base">
                                        <p:cTn id="6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ldLvl="0" animBg="1"/>
      <p:bldP spid="11283" grpId="0" bldLvl="0" animBg="1"/>
      <p:bldP spid="11266" grpId="0" bldLvl="0" animBg="1"/>
      <p:bldP spid="13315" grpId="0" bldLvl="0" animBg="1"/>
      <p:bldP spid="13323" grpId="0" bldLvl="0" animBg="1"/>
      <p:bldP spid="13324" grpId="0"/>
      <p:bldP spid="13325" grpId="0" bldLvl="0" animBg="1"/>
      <p:bldP spid="13326" grpId="0"/>
      <p:bldP spid="13328" grpId="0"/>
      <p:bldP spid="13338" grpId="0"/>
      <p:bldP spid="2" grpId="0" bldLvl="0" animBg="1"/>
      <p:bldP spid="5" grpId="0"/>
      <p:bldP spid="11288" grpId="0" bldLvl="0" animBg="1"/>
      <p:bldP spid="3" grpId="0" bldLvl="0" animBg="1"/>
      <p:bldP spid="4"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781300" y="807085"/>
            <a:ext cx="6229350" cy="1985010"/>
          </a:xfrm>
          <a:prstGeom prst="rect">
            <a:avLst/>
          </a:prstGeom>
          <a:noFill/>
        </p:spPr>
        <p:txBody>
          <a:bodyPr wrap="square" lIns="0" tIns="0" rIns="0" bIns="0" rtlCol="0">
            <a:spAutoFit/>
          </a:bodyPr>
          <a:lstStyle/>
          <a:p>
            <a:pPr algn="l" fontAlgn="auto">
              <a:lnSpc>
                <a:spcPct val="150000"/>
              </a:lnSpc>
            </a:pP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案例背景：20</a:t>
            </a:r>
            <a:r>
              <a:rPr lang="en-US" altLang="zh-CN"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年3 月14 日，林宇收到职工李强交来的房屋定金现金20 000元，为其开具一式三联收款收据。林宇将收据的记账联交给制单员李芳填制现金收款凭证之后，根据现金收款凭证登记了现金日记账。下班之前对账时，林宇发现现金日记账上所记录该笔业务的发生额为200 000 元，与库存现金实有数不相符，经核查发现现金收款凭证上的金额被李芳误记为200 000 元。</a:t>
            </a:r>
            <a:endPar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基础资料：收款收据、现金收款凭证、现金日记账、红笔、尺子、小键盘、出纳员名章等</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假如你是林宇，请你采用正确的方法更正错账。</a:t>
            </a:r>
            <a:endPar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4" name="燕尾形 20"/>
          <p:cNvSpPr/>
          <p:nvPr/>
        </p:nvSpPr>
        <p:spPr>
          <a:xfrm>
            <a:off x="2781300" y="3311525"/>
            <a:ext cx="172148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4502785" y="3004820"/>
            <a:ext cx="3388360" cy="306705"/>
          </a:xfrm>
          <a:prstGeom prst="rect">
            <a:avLst/>
          </a:prstGeom>
          <a:noFill/>
        </p:spPr>
        <p:txBody>
          <a:bodyPr wrap="square" rtlCol="0" anchor="t">
            <a:spAutoFit/>
          </a:bodyPr>
          <a:p>
            <a:r>
              <a:rPr lang="zh-CN" altLang="en-US" sz="1400"/>
              <a:t>分析错账原因，选择适用的错账更正方法</a:t>
            </a:r>
            <a:endParaRPr lang="zh-CN" altLang="en-US" sz="1400"/>
          </a:p>
        </p:txBody>
      </p:sp>
      <p:sp>
        <p:nvSpPr>
          <p:cNvPr id="14" name="文本框 13"/>
          <p:cNvSpPr txBox="1"/>
          <p:nvPr/>
        </p:nvSpPr>
        <p:spPr>
          <a:xfrm>
            <a:off x="5603240" y="3760470"/>
            <a:ext cx="1144905" cy="306705"/>
          </a:xfrm>
          <a:prstGeom prst="rect">
            <a:avLst/>
          </a:prstGeom>
          <a:noFill/>
        </p:spPr>
        <p:txBody>
          <a:bodyPr wrap="square" rtlCol="0" anchor="t">
            <a:spAutoFit/>
          </a:bodyPr>
          <a:p>
            <a:r>
              <a:rPr lang="zh-CN" altLang="en-US" sz="1400"/>
              <a:t>更正错账</a:t>
            </a:r>
            <a:endParaRPr lang="zh-CN" altLang="en-US" sz="1400"/>
          </a:p>
        </p:txBody>
      </p:sp>
      <p:sp>
        <p:nvSpPr>
          <p:cNvPr id="13" name="下箭头 12"/>
          <p:cNvSpPr/>
          <p:nvPr/>
        </p:nvSpPr>
        <p:spPr>
          <a:xfrm>
            <a:off x="5980430" y="3468370"/>
            <a:ext cx="144145" cy="2921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719830" y="1334770"/>
            <a:ext cx="259969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（一）结账的含义</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197032" y="133467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5" name="文本框 4"/>
          <p:cNvSpPr txBox="1"/>
          <p:nvPr/>
        </p:nvSpPr>
        <p:spPr>
          <a:xfrm>
            <a:off x="1250950" y="2202815"/>
            <a:ext cx="6642100" cy="737235"/>
          </a:xfrm>
          <a:prstGeom prst="rect">
            <a:avLst/>
          </a:prstGeom>
          <a:noFill/>
        </p:spPr>
        <p:txBody>
          <a:bodyPr wrap="square" rtlCol="0" anchor="t">
            <a:spAutoFit/>
          </a:bodyPr>
          <a:p>
            <a:pPr>
              <a:lnSpc>
                <a:spcPct val="150000"/>
              </a:lnSpc>
            </a:pPr>
            <a:r>
              <a:rPr lang="zh-CN" altLang="en-US" sz="1400"/>
              <a:t>结账，是指把一定时期内应记入账簿的经济业务全部登记入账后，计算本期</a:t>
            </a:r>
            <a:endParaRPr lang="zh-CN" altLang="en-US" sz="1400"/>
          </a:p>
          <a:p>
            <a:pPr>
              <a:lnSpc>
                <a:spcPct val="150000"/>
              </a:lnSpc>
            </a:pPr>
            <a:r>
              <a:rPr lang="zh-CN" altLang="en-US" sz="1400"/>
              <a:t>发生额及期末余额，并将余额结转下期或新的账簿。</a:t>
            </a:r>
            <a:endParaRPr lang="zh-CN" altLang="en-US" sz="1400"/>
          </a:p>
        </p:txBody>
      </p:sp>
      <p:sp>
        <p:nvSpPr>
          <p:cNvPr id="3" name="文本框 2"/>
          <p:cNvSpPr txBox="1"/>
          <p:nvPr/>
        </p:nvSpPr>
        <p:spPr>
          <a:xfrm>
            <a:off x="323215" y="753110"/>
            <a:ext cx="2540000" cy="368300"/>
          </a:xfrm>
          <a:prstGeom prst="rect">
            <a:avLst/>
          </a:prstGeom>
          <a:noFill/>
        </p:spPr>
        <p:txBody>
          <a:bodyPr wrap="square" rtlCol="0" anchor="t">
            <a:spAutoFit/>
          </a:bodyPr>
          <a:p>
            <a:r>
              <a:rPr lang="zh-CN" altLang="en-US" b="1"/>
              <a:t>四、结账与账簿的保管</a:t>
            </a:r>
            <a:endParaRPr lang="zh-CN" altLang="en-US"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9"/>
          <p:cNvGrpSpPr/>
          <p:nvPr/>
        </p:nvGrpSpPr>
        <p:grpSpPr>
          <a:xfrm>
            <a:off x="3319232" y="3046089"/>
            <a:ext cx="2507520" cy="635489"/>
            <a:chOff x="4171981" y="4047299"/>
            <a:chExt cx="3851083" cy="975860"/>
          </a:xfrm>
        </p:grpSpPr>
        <p:sp>
          <p:nvSpPr>
            <p:cNvPr id="11" name="Oval 9"/>
            <p:cNvSpPr>
              <a:spLocks noChangeArrowheads="1"/>
            </p:cNvSpPr>
            <p:nvPr/>
          </p:nvSpPr>
          <p:spPr bwMode="auto">
            <a:xfrm>
              <a:off x="4171981" y="4047299"/>
              <a:ext cx="3851083" cy="975860"/>
            </a:xfrm>
            <a:prstGeom prst="ellipse">
              <a:avLst/>
            </a:prstGeom>
            <a:solidFill>
              <a:schemeClr val="accent4">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0"/>
            <p:cNvSpPr/>
            <p:nvPr/>
          </p:nvSpPr>
          <p:spPr bwMode="auto">
            <a:xfrm>
              <a:off x="4171981" y="4533047"/>
              <a:ext cx="3851083" cy="490112"/>
            </a:xfrm>
            <a:custGeom>
              <a:avLst/>
              <a:gdLst>
                <a:gd name="T0" fmla="*/ 862 w 1724"/>
                <a:gd name="T1" fmla="*/ 168 h 219"/>
                <a:gd name="T2" fmla="*/ 1724 w 1724"/>
                <a:gd name="T3" fmla="*/ 0 h 219"/>
                <a:gd name="T4" fmla="*/ 1724 w 1724"/>
                <a:gd name="T5" fmla="*/ 1 h 219"/>
                <a:gd name="T6" fmla="*/ 862 w 1724"/>
                <a:gd name="T7" fmla="*/ 219 h 219"/>
                <a:gd name="T8" fmla="*/ 0 w 1724"/>
                <a:gd name="T9" fmla="*/ 1 h 219"/>
                <a:gd name="T10" fmla="*/ 0 w 1724"/>
                <a:gd name="T11" fmla="*/ 0 h 219"/>
                <a:gd name="T12" fmla="*/ 862 w 1724"/>
                <a:gd name="T13" fmla="*/ 168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8"/>
                  </a:moveTo>
                  <a:cubicBezTo>
                    <a:pt x="1280" y="168"/>
                    <a:pt x="1630" y="96"/>
                    <a:pt x="1724" y="0"/>
                  </a:cubicBezTo>
                  <a:cubicBezTo>
                    <a:pt x="1724" y="1"/>
                    <a:pt x="1724" y="1"/>
                    <a:pt x="1724" y="1"/>
                  </a:cubicBezTo>
                  <a:cubicBezTo>
                    <a:pt x="1724" y="121"/>
                    <a:pt x="1338" y="219"/>
                    <a:pt x="862" y="219"/>
                  </a:cubicBezTo>
                  <a:cubicBezTo>
                    <a:pt x="386" y="219"/>
                    <a:pt x="0" y="121"/>
                    <a:pt x="0" y="1"/>
                  </a:cubicBezTo>
                  <a:cubicBezTo>
                    <a:pt x="0" y="1"/>
                    <a:pt x="0" y="1"/>
                    <a:pt x="0" y="0"/>
                  </a:cubicBezTo>
                  <a:cubicBezTo>
                    <a:pt x="94" y="96"/>
                    <a:pt x="444" y="168"/>
                    <a:pt x="862" y="168"/>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2"/>
          <p:cNvGrpSpPr/>
          <p:nvPr/>
        </p:nvGrpSpPr>
        <p:grpSpPr>
          <a:xfrm>
            <a:off x="3244424" y="2579182"/>
            <a:ext cx="2656191" cy="720727"/>
            <a:chOff x="4057088" y="3330311"/>
            <a:chExt cx="4079414" cy="1106751"/>
          </a:xfrm>
        </p:grpSpPr>
        <p:sp>
          <p:nvSpPr>
            <p:cNvPr id="14" name="Oval 11"/>
            <p:cNvSpPr>
              <a:spLocks noChangeArrowheads="1"/>
            </p:cNvSpPr>
            <p:nvPr/>
          </p:nvSpPr>
          <p:spPr bwMode="auto">
            <a:xfrm>
              <a:off x="4057088" y="3330311"/>
              <a:ext cx="4079414" cy="1106751"/>
            </a:xfrm>
            <a:prstGeom prst="ellipse">
              <a:avLst/>
            </a:prstGeom>
            <a:solidFill>
              <a:schemeClr val="accent3">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2"/>
            <p:cNvSpPr/>
            <p:nvPr/>
          </p:nvSpPr>
          <p:spPr bwMode="auto">
            <a:xfrm>
              <a:off x="4057088" y="3884413"/>
              <a:ext cx="4079414" cy="552648"/>
            </a:xfrm>
            <a:custGeom>
              <a:avLst/>
              <a:gdLst>
                <a:gd name="T0" fmla="*/ 913 w 1826"/>
                <a:gd name="T1" fmla="*/ 189 h 248"/>
                <a:gd name="T2" fmla="*/ 0 w 1826"/>
                <a:gd name="T3" fmla="*/ 0 h 248"/>
                <a:gd name="T4" fmla="*/ 0 w 1826"/>
                <a:gd name="T5" fmla="*/ 0 h 248"/>
                <a:gd name="T6" fmla="*/ 913 w 1826"/>
                <a:gd name="T7" fmla="*/ 248 h 248"/>
                <a:gd name="T8" fmla="*/ 1826 w 1826"/>
                <a:gd name="T9" fmla="*/ 0 h 248"/>
                <a:gd name="T10" fmla="*/ 1826 w 1826"/>
                <a:gd name="T11" fmla="*/ 0 h 248"/>
                <a:gd name="T12" fmla="*/ 913 w 1826"/>
                <a:gd name="T13" fmla="*/ 189 h 248"/>
              </a:gdLst>
              <a:ahLst/>
              <a:cxnLst>
                <a:cxn ang="0">
                  <a:pos x="T0" y="T1"/>
                </a:cxn>
                <a:cxn ang="0">
                  <a:pos x="T2" y="T3"/>
                </a:cxn>
                <a:cxn ang="0">
                  <a:pos x="T4" y="T5"/>
                </a:cxn>
                <a:cxn ang="0">
                  <a:pos x="T6" y="T7"/>
                </a:cxn>
                <a:cxn ang="0">
                  <a:pos x="T8" y="T9"/>
                </a:cxn>
                <a:cxn ang="0">
                  <a:pos x="T10" y="T11"/>
                </a:cxn>
                <a:cxn ang="0">
                  <a:pos x="T12" y="T13"/>
                </a:cxn>
              </a:cxnLst>
              <a:rect l="0" t="0" r="r" b="b"/>
              <a:pathLst>
                <a:path w="1826" h="248">
                  <a:moveTo>
                    <a:pt x="913" y="189"/>
                  </a:moveTo>
                  <a:cubicBezTo>
                    <a:pt x="471" y="189"/>
                    <a:pt x="100" y="109"/>
                    <a:pt x="0" y="0"/>
                  </a:cubicBezTo>
                  <a:cubicBezTo>
                    <a:pt x="0" y="0"/>
                    <a:pt x="0" y="0"/>
                    <a:pt x="0" y="0"/>
                  </a:cubicBezTo>
                  <a:cubicBezTo>
                    <a:pt x="0" y="137"/>
                    <a:pt x="409" y="248"/>
                    <a:pt x="913" y="248"/>
                  </a:cubicBezTo>
                  <a:cubicBezTo>
                    <a:pt x="1417" y="248"/>
                    <a:pt x="1826" y="137"/>
                    <a:pt x="1826" y="0"/>
                  </a:cubicBezTo>
                  <a:cubicBezTo>
                    <a:pt x="1826" y="0"/>
                    <a:pt x="1826" y="0"/>
                    <a:pt x="1826" y="0"/>
                  </a:cubicBezTo>
                  <a:cubicBezTo>
                    <a:pt x="1726" y="109"/>
                    <a:pt x="1355" y="189"/>
                    <a:pt x="913" y="189"/>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5"/>
          <p:cNvGrpSpPr/>
          <p:nvPr/>
        </p:nvGrpSpPr>
        <p:grpSpPr>
          <a:xfrm>
            <a:off x="3319232" y="2225923"/>
            <a:ext cx="2507520" cy="636436"/>
            <a:chOff x="4171981" y="2787843"/>
            <a:chExt cx="3851083" cy="977315"/>
          </a:xfrm>
        </p:grpSpPr>
        <p:sp>
          <p:nvSpPr>
            <p:cNvPr id="17" name="Oval 13"/>
            <p:cNvSpPr>
              <a:spLocks noChangeArrowheads="1"/>
            </p:cNvSpPr>
            <p:nvPr/>
          </p:nvSpPr>
          <p:spPr bwMode="auto">
            <a:xfrm>
              <a:off x="4171981" y="2787843"/>
              <a:ext cx="3851083" cy="977314"/>
            </a:xfrm>
            <a:prstGeom prst="ellipse">
              <a:avLst/>
            </a:prstGeom>
            <a:solidFill>
              <a:schemeClr val="accent2">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4"/>
            <p:cNvSpPr/>
            <p:nvPr/>
          </p:nvSpPr>
          <p:spPr bwMode="auto">
            <a:xfrm>
              <a:off x="4171981" y="3276501"/>
              <a:ext cx="3851083" cy="488657"/>
            </a:xfrm>
            <a:custGeom>
              <a:avLst/>
              <a:gdLst>
                <a:gd name="T0" fmla="*/ 862 w 1724"/>
                <a:gd name="T1" fmla="*/ 167 h 219"/>
                <a:gd name="T2" fmla="*/ 0 w 1724"/>
                <a:gd name="T3" fmla="*/ 0 h 219"/>
                <a:gd name="T4" fmla="*/ 0 w 1724"/>
                <a:gd name="T5" fmla="*/ 0 h 219"/>
                <a:gd name="T6" fmla="*/ 862 w 1724"/>
                <a:gd name="T7" fmla="*/ 219 h 219"/>
                <a:gd name="T8" fmla="*/ 1724 w 1724"/>
                <a:gd name="T9" fmla="*/ 0 h 219"/>
                <a:gd name="T10" fmla="*/ 1724 w 1724"/>
                <a:gd name="T11" fmla="*/ 0 h 219"/>
                <a:gd name="T12" fmla="*/ 862 w 1724"/>
                <a:gd name="T13" fmla="*/ 167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7"/>
                  </a:moveTo>
                  <a:cubicBezTo>
                    <a:pt x="444" y="167"/>
                    <a:pt x="94" y="96"/>
                    <a:pt x="0" y="0"/>
                  </a:cubicBezTo>
                  <a:cubicBezTo>
                    <a:pt x="0" y="0"/>
                    <a:pt x="0" y="0"/>
                    <a:pt x="0" y="0"/>
                  </a:cubicBezTo>
                  <a:cubicBezTo>
                    <a:pt x="0" y="121"/>
                    <a:pt x="386" y="219"/>
                    <a:pt x="862" y="219"/>
                  </a:cubicBezTo>
                  <a:cubicBezTo>
                    <a:pt x="1338" y="219"/>
                    <a:pt x="1724" y="121"/>
                    <a:pt x="1724" y="0"/>
                  </a:cubicBezTo>
                  <a:cubicBezTo>
                    <a:pt x="1724" y="0"/>
                    <a:pt x="1724" y="0"/>
                    <a:pt x="1724" y="0"/>
                  </a:cubicBezTo>
                  <a:cubicBezTo>
                    <a:pt x="1630" y="96"/>
                    <a:pt x="1280" y="167"/>
                    <a:pt x="862" y="167"/>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组合 25"/>
          <p:cNvGrpSpPr/>
          <p:nvPr/>
        </p:nvGrpSpPr>
        <p:grpSpPr>
          <a:xfrm>
            <a:off x="3517265" y="1894205"/>
            <a:ext cx="2112010" cy="2118360"/>
            <a:chOff x="5539" y="2983"/>
            <a:chExt cx="3326" cy="3336"/>
          </a:xfrm>
        </p:grpSpPr>
        <p:grpSp>
          <p:nvGrpSpPr>
            <p:cNvPr id="2" name="Group 6"/>
            <p:cNvGrpSpPr/>
            <p:nvPr/>
          </p:nvGrpSpPr>
          <p:grpSpPr>
            <a:xfrm>
              <a:off x="5539" y="5465"/>
              <a:ext cx="3326" cy="855"/>
              <a:chOff x="4475937" y="4698842"/>
              <a:chExt cx="3243170" cy="833335"/>
            </a:xfrm>
          </p:grpSpPr>
          <p:sp>
            <p:nvSpPr>
              <p:cNvPr id="8" name="Oval 7"/>
              <p:cNvSpPr>
                <a:spLocks noChangeArrowheads="1"/>
              </p:cNvSpPr>
              <p:nvPr/>
            </p:nvSpPr>
            <p:spPr bwMode="auto">
              <a:xfrm>
                <a:off x="4475937" y="4698842"/>
                <a:ext cx="3243170" cy="833335"/>
              </a:xfrm>
              <a:prstGeom prst="ellipse">
                <a:avLst/>
              </a:prstGeom>
              <a:solidFill>
                <a:schemeClr val="accent5">
                  <a:alpha val="90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4475937" y="5116237"/>
                <a:ext cx="3243170" cy="415940"/>
              </a:xfrm>
              <a:custGeom>
                <a:avLst/>
                <a:gdLst>
                  <a:gd name="T0" fmla="*/ 726 w 1452"/>
                  <a:gd name="T1" fmla="*/ 142 h 186"/>
                  <a:gd name="T2" fmla="*/ 1452 w 1452"/>
                  <a:gd name="T3" fmla="*/ 0 h 186"/>
                  <a:gd name="T4" fmla="*/ 1452 w 1452"/>
                  <a:gd name="T5" fmla="*/ 0 h 186"/>
                  <a:gd name="T6" fmla="*/ 726 w 1452"/>
                  <a:gd name="T7" fmla="*/ 186 h 186"/>
                  <a:gd name="T8" fmla="*/ 0 w 1452"/>
                  <a:gd name="T9" fmla="*/ 0 h 186"/>
                  <a:gd name="T10" fmla="*/ 0 w 1452"/>
                  <a:gd name="T11" fmla="*/ 0 h 186"/>
                  <a:gd name="T12" fmla="*/ 726 w 1452"/>
                  <a:gd name="T13" fmla="*/ 142 h 186"/>
                </a:gdLst>
                <a:ahLst/>
                <a:cxnLst>
                  <a:cxn ang="0">
                    <a:pos x="T0" y="T1"/>
                  </a:cxn>
                  <a:cxn ang="0">
                    <a:pos x="T2" y="T3"/>
                  </a:cxn>
                  <a:cxn ang="0">
                    <a:pos x="T4" y="T5"/>
                  </a:cxn>
                  <a:cxn ang="0">
                    <a:pos x="T6" y="T7"/>
                  </a:cxn>
                  <a:cxn ang="0">
                    <a:pos x="T8" y="T9"/>
                  </a:cxn>
                  <a:cxn ang="0">
                    <a:pos x="T10" y="T11"/>
                  </a:cxn>
                  <a:cxn ang="0">
                    <a:pos x="T12" y="T13"/>
                  </a:cxn>
                </a:cxnLst>
                <a:rect l="0" t="0" r="r" b="b"/>
                <a:pathLst>
                  <a:path w="1452" h="186">
                    <a:moveTo>
                      <a:pt x="726" y="142"/>
                    </a:moveTo>
                    <a:cubicBezTo>
                      <a:pt x="1078" y="142"/>
                      <a:pt x="1372" y="81"/>
                      <a:pt x="1452" y="0"/>
                    </a:cubicBezTo>
                    <a:cubicBezTo>
                      <a:pt x="1452" y="0"/>
                      <a:pt x="1452" y="0"/>
                      <a:pt x="1452" y="0"/>
                    </a:cubicBezTo>
                    <a:cubicBezTo>
                      <a:pt x="1452" y="103"/>
                      <a:pt x="1127" y="186"/>
                      <a:pt x="726" y="186"/>
                    </a:cubicBezTo>
                    <a:cubicBezTo>
                      <a:pt x="325" y="186"/>
                      <a:pt x="0" y="103"/>
                      <a:pt x="0" y="0"/>
                    </a:cubicBezTo>
                    <a:cubicBezTo>
                      <a:pt x="0" y="0"/>
                      <a:pt x="0" y="0"/>
                      <a:pt x="0" y="0"/>
                    </a:cubicBezTo>
                    <a:cubicBezTo>
                      <a:pt x="79" y="81"/>
                      <a:pt x="374" y="142"/>
                      <a:pt x="726" y="142"/>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8"/>
            <p:cNvGrpSpPr/>
            <p:nvPr/>
          </p:nvGrpSpPr>
          <p:grpSpPr>
            <a:xfrm>
              <a:off x="5539" y="2983"/>
              <a:ext cx="3326" cy="856"/>
              <a:chOff x="4475937" y="2278826"/>
              <a:chExt cx="3243170" cy="834790"/>
            </a:xfrm>
          </p:grpSpPr>
          <p:sp>
            <p:nvSpPr>
              <p:cNvPr id="20" name="Oval 15"/>
              <p:cNvSpPr>
                <a:spLocks noChangeArrowheads="1"/>
              </p:cNvSpPr>
              <p:nvPr/>
            </p:nvSpPr>
            <p:spPr bwMode="auto">
              <a:xfrm>
                <a:off x="4475937" y="2278826"/>
                <a:ext cx="3243170" cy="834789"/>
              </a:xfrm>
              <a:prstGeom prst="ellipse">
                <a:avLst/>
              </a:prstGeom>
              <a:solidFill>
                <a:schemeClr val="accent1">
                  <a:alpha val="90000"/>
                </a:schemeClr>
              </a:solidFill>
              <a:ln>
                <a:noFill/>
              </a:ln>
              <a:effectLst/>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6"/>
              <p:cNvSpPr/>
              <p:nvPr/>
            </p:nvSpPr>
            <p:spPr bwMode="auto">
              <a:xfrm>
                <a:off x="4475937" y="2696221"/>
                <a:ext cx="3243170" cy="417395"/>
              </a:xfrm>
              <a:custGeom>
                <a:avLst/>
                <a:gdLst>
                  <a:gd name="T0" fmla="*/ 726 w 1452"/>
                  <a:gd name="T1" fmla="*/ 143 h 187"/>
                  <a:gd name="T2" fmla="*/ 0 w 1452"/>
                  <a:gd name="T3" fmla="*/ 0 h 187"/>
                  <a:gd name="T4" fmla="*/ 0 w 1452"/>
                  <a:gd name="T5" fmla="*/ 0 h 187"/>
                  <a:gd name="T6" fmla="*/ 726 w 1452"/>
                  <a:gd name="T7" fmla="*/ 187 h 187"/>
                  <a:gd name="T8" fmla="*/ 1452 w 1452"/>
                  <a:gd name="T9" fmla="*/ 0 h 187"/>
                  <a:gd name="T10" fmla="*/ 1452 w 1452"/>
                  <a:gd name="T11" fmla="*/ 0 h 187"/>
                  <a:gd name="T12" fmla="*/ 726 w 1452"/>
                  <a:gd name="T13" fmla="*/ 143 h 187"/>
                </a:gdLst>
                <a:ahLst/>
                <a:cxnLst>
                  <a:cxn ang="0">
                    <a:pos x="T0" y="T1"/>
                  </a:cxn>
                  <a:cxn ang="0">
                    <a:pos x="T2" y="T3"/>
                  </a:cxn>
                  <a:cxn ang="0">
                    <a:pos x="T4" y="T5"/>
                  </a:cxn>
                  <a:cxn ang="0">
                    <a:pos x="T6" y="T7"/>
                  </a:cxn>
                  <a:cxn ang="0">
                    <a:pos x="T8" y="T9"/>
                  </a:cxn>
                  <a:cxn ang="0">
                    <a:pos x="T10" y="T11"/>
                  </a:cxn>
                  <a:cxn ang="0">
                    <a:pos x="T12" y="T13"/>
                  </a:cxn>
                </a:cxnLst>
                <a:rect l="0" t="0" r="r" b="b"/>
                <a:pathLst>
                  <a:path w="1452" h="187">
                    <a:moveTo>
                      <a:pt x="726" y="143"/>
                    </a:moveTo>
                    <a:cubicBezTo>
                      <a:pt x="374" y="143"/>
                      <a:pt x="79" y="82"/>
                      <a:pt x="0" y="0"/>
                    </a:cubicBezTo>
                    <a:cubicBezTo>
                      <a:pt x="0" y="0"/>
                      <a:pt x="0" y="0"/>
                      <a:pt x="0" y="0"/>
                    </a:cubicBezTo>
                    <a:cubicBezTo>
                      <a:pt x="0" y="103"/>
                      <a:pt x="325" y="187"/>
                      <a:pt x="726" y="187"/>
                    </a:cubicBezTo>
                    <a:cubicBezTo>
                      <a:pt x="1127" y="187"/>
                      <a:pt x="1452" y="103"/>
                      <a:pt x="1452" y="0"/>
                    </a:cubicBezTo>
                    <a:cubicBezTo>
                      <a:pt x="1452" y="0"/>
                      <a:pt x="1452" y="0"/>
                      <a:pt x="1452" y="0"/>
                    </a:cubicBezTo>
                    <a:cubicBezTo>
                      <a:pt x="1372" y="82"/>
                      <a:pt x="1078" y="143"/>
                      <a:pt x="726" y="143"/>
                    </a:cubicBezTo>
                    <a:close/>
                  </a:path>
                </a:pathLst>
              </a:custGeom>
              <a:solidFill>
                <a:schemeClr val="tx1">
                  <a:lumMod val="95000"/>
                  <a:lumOff val="5000"/>
                  <a:alpha val="15000"/>
                </a:schemeClr>
              </a:solidFill>
              <a:ln>
                <a:noFill/>
              </a:ln>
            </p:spPr>
            <p:txBody>
              <a:bodyPr vert="horz" wrap="square" lIns="79372" tIns="39686" rIns="79372" bIns="39686" numCol="1" anchor="t" anchorCtr="0" compatLnSpc="1"/>
              <a:lstStyle/>
              <a:p>
                <a:pPr algn="just">
                  <a:lnSpc>
                    <a:spcPct val="120000"/>
                  </a:lnSpc>
                </a:pPr>
                <a:endParaRPr lang="id-ID"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81" name="Text Placeholder 8"/>
          <p:cNvSpPr>
            <a:spLocks noGrp="1"/>
          </p:cNvSpPr>
          <p:nvPr>
            <p:ph type="body" sz="quarter" idx="4294967295"/>
          </p:nvPr>
        </p:nvSpPr>
        <p:spPr>
          <a:xfrm>
            <a:off x="656590" y="1200150"/>
            <a:ext cx="1851025" cy="313690"/>
          </a:xfrm>
          <a:prstGeom prst="rect">
            <a:avLst/>
          </a:prstGeom>
        </p:spPr>
        <p:txBody>
          <a:bodyPr vert="horz" lIns="0" tIns="0" rIns="0" bIns="0" rtlCol="0">
            <a:noAutofit/>
          </a:bodyPr>
          <a:lstStyle/>
          <a:p>
            <a:pPr marL="0" indent="0" algn="just">
              <a:lnSpc>
                <a:spcPct val="140000"/>
              </a:lnSpc>
              <a:spcBef>
                <a:spcPts val="0"/>
              </a:spcBef>
              <a:buNone/>
            </a:pPr>
            <a:r>
              <a:rPr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1. 日结</a:t>
            </a:r>
            <a:endParaRPr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2" name="Text Placeholder 9"/>
          <p:cNvSpPr>
            <a:spLocks noGrp="1"/>
          </p:cNvSpPr>
          <p:nvPr>
            <p:ph type="body" sz="quarter" idx="4294967295"/>
          </p:nvPr>
        </p:nvSpPr>
        <p:spPr>
          <a:xfrm>
            <a:off x="93980" y="1666875"/>
            <a:ext cx="2976245" cy="1684020"/>
          </a:xfrm>
          <a:prstGeom prst="rect">
            <a:avLst/>
          </a:prstGeom>
        </p:spPr>
        <p:txBody>
          <a:bodyPr vert="horz" lIns="0" tIns="0" rIns="0" bIns="0" rtlCol="0">
            <a:noAutofit/>
          </a:bodyPr>
          <a:lstStyle/>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现金、银行存款日记账应按日结账，在该日最后一笔业务下面画一条通栏单红线，在红线下“摘要”栏内写明“本日合计”，在“借方”栏、“贷方”栏和“余额”栏内分别填入本日数，在“借或贷”栏内注明借贷方向，然后，在这一行下面再画一条通栏红线，以便与下日发生额划清。</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7" name="Group 48"/>
          <p:cNvGrpSpPr/>
          <p:nvPr/>
        </p:nvGrpSpPr>
        <p:grpSpPr>
          <a:xfrm>
            <a:off x="3069954" y="1368985"/>
            <a:ext cx="301393" cy="301433"/>
            <a:chOff x="2925343" y="2268550"/>
            <a:chExt cx="462882" cy="462882"/>
          </a:xfrm>
        </p:grpSpPr>
        <p:sp>
          <p:nvSpPr>
            <p:cNvPr id="45" name="Rounded Rectangle 44"/>
            <p:cNvSpPr/>
            <p:nvPr/>
          </p:nvSpPr>
          <p:spPr>
            <a:xfrm>
              <a:off x="2925343" y="2268550"/>
              <a:ext cx="462882" cy="46288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Shape 1684"/>
            <p:cNvSpPr/>
            <p:nvPr/>
          </p:nvSpPr>
          <p:spPr>
            <a:xfrm>
              <a:off x="3028178" y="2377361"/>
              <a:ext cx="280172" cy="246554"/>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rgbClr val="FFFFFF"/>
            </a:solidFill>
            <a:ln w="12700" cap="flat">
              <a:noFill/>
              <a:miter lim="400000"/>
            </a:ln>
            <a:effectLst/>
          </p:spPr>
          <p:txBody>
            <a:bodyPr wrap="square" lIns="33072" tIns="33072" rIns="33072" bIns="33072"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61"/>
          <p:cNvGrpSpPr/>
          <p:nvPr/>
        </p:nvGrpSpPr>
        <p:grpSpPr>
          <a:xfrm>
            <a:off x="6060859" y="2811977"/>
            <a:ext cx="301393" cy="301433"/>
            <a:chOff x="2095350" y="2324961"/>
            <a:chExt cx="462882" cy="462882"/>
          </a:xfrm>
        </p:grpSpPr>
        <p:sp>
          <p:nvSpPr>
            <p:cNvPr id="60" name="Rounded Rectangle 59"/>
            <p:cNvSpPr/>
            <p:nvPr/>
          </p:nvSpPr>
          <p:spPr>
            <a:xfrm>
              <a:off x="2095350" y="2324961"/>
              <a:ext cx="462882" cy="46288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Shape 579"/>
            <p:cNvSpPr/>
            <p:nvPr/>
          </p:nvSpPr>
          <p:spPr>
            <a:xfrm flipV="1">
              <a:off x="2204123" y="2428623"/>
              <a:ext cx="245336" cy="255557"/>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w="12700" cap="flat">
              <a:noFill/>
              <a:miter lim="400000"/>
            </a:ln>
            <a:effectLst/>
          </p:spPr>
          <p:txBody>
            <a:bodyPr wrap="square" lIns="33072" tIns="33072" rIns="33072" bIns="33072"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66"/>
          <p:cNvGrpSpPr/>
          <p:nvPr/>
        </p:nvGrpSpPr>
        <p:grpSpPr>
          <a:xfrm>
            <a:off x="5327434" y="984886"/>
            <a:ext cx="301393" cy="301433"/>
            <a:chOff x="2018242" y="3429000"/>
            <a:chExt cx="462882" cy="462882"/>
          </a:xfrm>
        </p:grpSpPr>
        <p:sp>
          <p:nvSpPr>
            <p:cNvPr id="64" name="Rounded Rectangle 63"/>
            <p:cNvSpPr/>
            <p:nvPr/>
          </p:nvSpPr>
          <p:spPr>
            <a:xfrm>
              <a:off x="2018242" y="3429000"/>
              <a:ext cx="462882" cy="46288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Shape 546"/>
            <p:cNvSpPr/>
            <p:nvPr/>
          </p:nvSpPr>
          <p:spPr>
            <a:xfrm>
              <a:off x="2102354" y="3560952"/>
              <a:ext cx="299452" cy="198978"/>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bg1"/>
            </a:solidFill>
            <a:ln w="12700" cap="flat">
              <a:noFill/>
              <a:miter lim="400000"/>
            </a:ln>
            <a:effectLst/>
          </p:spPr>
          <p:txBody>
            <a:bodyPr wrap="square" lIns="33072" tIns="33072" rIns="33072" bIns="33072"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2" name="菱形 91"/>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3" name="文本框 92"/>
          <p:cNvSpPr txBox="1"/>
          <p:nvPr/>
        </p:nvSpPr>
        <p:spPr>
          <a:xfrm>
            <a:off x="683260" y="19494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22" name="文本框 21"/>
          <p:cNvSpPr txBox="1"/>
          <p:nvPr/>
        </p:nvSpPr>
        <p:spPr>
          <a:xfrm>
            <a:off x="683260" y="744220"/>
            <a:ext cx="2632710" cy="368300"/>
          </a:xfrm>
          <a:prstGeom prst="rect">
            <a:avLst/>
          </a:prstGeom>
          <a:noFill/>
        </p:spPr>
        <p:txBody>
          <a:bodyPr wrap="square" rtlCol="0">
            <a:spAutoFit/>
          </a:bodyPr>
          <a:p>
            <a:r>
              <a:rPr lang="zh-CN" altLang="en-US">
                <a:solidFill>
                  <a:schemeClr val="tx1"/>
                </a:solidFill>
                <a:effectLst>
                  <a:outerShdw blurRad="38100" dist="19050" dir="2700000" algn="tl" rotWithShape="0">
                    <a:schemeClr val="dk1">
                      <a:alpha val="40000"/>
                    </a:schemeClr>
                  </a:outerShdw>
                </a:effectLst>
              </a:rPr>
              <a:t>（二）结账的方法</a:t>
            </a:r>
            <a:endParaRPr lang="zh-CN" altLang="en-US">
              <a:solidFill>
                <a:schemeClr val="tx1"/>
              </a:solidFill>
              <a:effectLst>
                <a:outerShdw blurRad="38100" dist="19050" dir="2700000" algn="tl" rotWithShape="0">
                  <a:schemeClr val="dk1">
                    <a:alpha val="40000"/>
                  </a:schemeClr>
                </a:outerShdw>
              </a:effectLst>
            </a:endParaRPr>
          </a:p>
        </p:txBody>
      </p:sp>
      <p:sp>
        <p:nvSpPr>
          <p:cNvPr id="27" name="Text Placeholder 8"/>
          <p:cNvSpPr>
            <a:spLocks noGrp="1"/>
          </p:cNvSpPr>
          <p:nvPr/>
        </p:nvSpPr>
        <p:spPr>
          <a:xfrm>
            <a:off x="6520815" y="2806065"/>
            <a:ext cx="1851025" cy="3136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40000"/>
              </a:lnSpc>
              <a:spcBef>
                <a:spcPts val="0"/>
              </a:spcBef>
              <a:buNone/>
            </a:pPr>
            <a:r>
              <a:rPr lang="zh-CN" altLang="en-AU"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4. 年结</a:t>
            </a:r>
            <a:endParaRPr lang="zh-CN" altLang="en-AU"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 Placeholder 8"/>
          <p:cNvSpPr>
            <a:spLocks noGrp="1"/>
          </p:cNvSpPr>
          <p:nvPr/>
        </p:nvSpPr>
        <p:spPr>
          <a:xfrm>
            <a:off x="5900420" y="886460"/>
            <a:ext cx="1851025" cy="3136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40000"/>
              </a:lnSpc>
              <a:spcBef>
                <a:spcPts val="0"/>
              </a:spcBef>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3.</a:t>
            </a: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季结</a:t>
            </a:r>
            <a:endPar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 Placeholder 9"/>
          <p:cNvSpPr>
            <a:spLocks noGrp="1"/>
          </p:cNvSpPr>
          <p:nvPr/>
        </p:nvSpPr>
        <p:spPr>
          <a:xfrm>
            <a:off x="5900420" y="1200150"/>
            <a:ext cx="3029585" cy="13931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季结在每季度的最后一个月进行，方法是在每季度最后一个月月结的下一行，在“摘要”栏内用红字居中书写“本季合计”，同时结出借、贷方发生额合计及季末余额。然后在“本季合计”行下面再画一条通栏单红线，表示季结结束。</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文本框 29"/>
          <p:cNvSpPr txBox="1"/>
          <p:nvPr/>
        </p:nvSpPr>
        <p:spPr>
          <a:xfrm>
            <a:off x="5900420" y="3300095"/>
            <a:ext cx="3091180" cy="1639570"/>
          </a:xfrm>
          <a:prstGeom prst="rect">
            <a:avLst/>
          </a:prstGeom>
          <a:noFill/>
        </p:spPr>
        <p:txBody>
          <a:bodyPr wrap="square" rtlCol="0" anchor="t">
            <a:spAutoFit/>
          </a:bodyPr>
          <a:p>
            <a:pPr>
              <a:lnSpc>
                <a:spcPct val="120000"/>
              </a:lnSpc>
              <a:spcBef>
                <a:spcPts val="0"/>
              </a:spcBef>
              <a:spcAft>
                <a:spcPts val="0"/>
              </a:spcAft>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年终结账时，要将现金日记账和银行存款日记账结计全年发生额合计和年末余额，在摘要栏内注明“本年累计”字样，同时结出借、贷方发生额合计及年末余额，并在该行下面画通栏双红线。最后要注销双红线下面所有空白行次，画一条从右上至左下的斜红线，并加盖“结转下年”印章，以示封账。</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Group 68"/>
          <p:cNvGrpSpPr/>
          <p:nvPr/>
        </p:nvGrpSpPr>
        <p:grpSpPr>
          <a:xfrm>
            <a:off x="2996929" y="3460312"/>
            <a:ext cx="301393" cy="301433"/>
            <a:chOff x="2855493" y="3429000"/>
            <a:chExt cx="462882" cy="462882"/>
          </a:xfrm>
        </p:grpSpPr>
        <p:sp>
          <p:nvSpPr>
            <p:cNvPr id="51" name="Rounded Rectangle 50"/>
            <p:cNvSpPr/>
            <p:nvPr/>
          </p:nvSpPr>
          <p:spPr>
            <a:xfrm>
              <a:off x="2855493" y="3429000"/>
              <a:ext cx="462882" cy="46288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Shape 1849"/>
            <p:cNvSpPr/>
            <p:nvPr/>
          </p:nvSpPr>
          <p:spPr>
            <a:xfrm flipH="1">
              <a:off x="2967936" y="3562457"/>
              <a:ext cx="256862" cy="206609"/>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33072" tIns="33072" rIns="33072" bIns="33072" numCol="1" anchor="ctr">
              <a:noAutofit/>
            </a:bodyPr>
            <a:p>
              <a:pPr algn="just">
                <a:lnSpc>
                  <a:spcPct val="120000"/>
                </a:lnSpc>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 name="Text Placeholder 9"/>
          <p:cNvSpPr>
            <a:spLocks noGrp="1"/>
          </p:cNvSpPr>
          <p:nvPr/>
        </p:nvSpPr>
        <p:spPr>
          <a:xfrm>
            <a:off x="93980" y="3681730"/>
            <a:ext cx="2786380" cy="1401445"/>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现金、银行存款日记账的月结方法，在本月最后一笔记录下面画一条通栏单红线，并在下一行的“摘要”栏中用红字居中书写“本月合计”，同时在该行结出本月发生额合计及余额，然后，在“本月合计”行下面再画一条通栏单红线。</a:t>
            </a: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just">
              <a:lnSpc>
                <a:spcPct val="120000"/>
              </a:lnSpc>
              <a:spcBef>
                <a:spcPts val="0"/>
              </a:spcBef>
              <a:buNone/>
            </a:pPr>
            <a:endParaRPr lang="zh-CN" altLang="en-US" sz="12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 Placeholder 8"/>
          <p:cNvSpPr>
            <a:spLocks noGrp="1"/>
          </p:cNvSpPr>
          <p:nvPr/>
        </p:nvSpPr>
        <p:spPr>
          <a:xfrm>
            <a:off x="455295" y="3300095"/>
            <a:ext cx="1571625" cy="313690"/>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40000"/>
              </a:lnSpc>
              <a:spcBef>
                <a:spcPts val="0"/>
              </a:spcBef>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2.</a:t>
            </a: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月结</a:t>
            </a:r>
            <a:endPar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circle/>
      </p:transition>
    </mc:Choice>
    <mc:Fallback>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1">
                                            <p:txEl>
                                              <p:pRg st="0" end="0"/>
                                            </p:txEl>
                                          </p:spTgt>
                                        </p:tgtEl>
                                        <p:attrNameLst>
                                          <p:attrName>style.visibility</p:attrName>
                                        </p:attrNameLst>
                                      </p:cBhvr>
                                      <p:to>
                                        <p:strVal val="visible"/>
                                      </p:to>
                                    </p:set>
                                    <p:animEffect transition="in" filter="fade">
                                      <p:cBhvr>
                                        <p:cTn id="21" dur="500"/>
                                        <p:tgtEl>
                                          <p:spTgt spid="81">
                                            <p:txEl>
                                              <p:pRg st="0" end="0"/>
                                            </p:txEl>
                                          </p:spTgt>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7">
                                            <p:txEl>
                                              <p:pRg st="0" end="0"/>
                                            </p:txEl>
                                          </p:spTgt>
                                        </p:tgtEl>
                                        <p:attrNameLst>
                                          <p:attrName>style.visibility</p:attrName>
                                        </p:attrNameLst>
                                      </p:cBhvr>
                                      <p:to>
                                        <p:strVal val="visible"/>
                                      </p:to>
                                    </p:set>
                                    <p:animEffect transition="in" filter="fade">
                                      <p:cBhvr>
                                        <p:cTn id="33" dur="500"/>
                                        <p:tgtEl>
                                          <p:spTgt spid="27">
                                            <p:txEl>
                                              <p:pRg st="0" end="0"/>
                                            </p:txEl>
                                          </p:spTgt>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8">
                                            <p:txEl>
                                              <p:pRg st="0" end="0"/>
                                            </p:txEl>
                                          </p:spTgt>
                                        </p:tgtEl>
                                        <p:attrNameLst>
                                          <p:attrName>style.visibility</p:attrName>
                                        </p:attrNameLst>
                                      </p:cBhvr>
                                      <p:to>
                                        <p:strVal val="visible"/>
                                      </p:to>
                                    </p:set>
                                    <p:animEffect transition="in" filter="fade">
                                      <p:cBhvr>
                                        <p:cTn id="37" dur="500"/>
                                        <p:tgtEl>
                                          <p:spTgt spid="28">
                                            <p:txEl>
                                              <p:pRg st="0" end="0"/>
                                            </p:txEl>
                                          </p:spTgt>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29">
                                            <p:txEl>
                                              <p:pRg st="0" end="0"/>
                                            </p:txEl>
                                          </p:spTgt>
                                        </p:tgtEl>
                                        <p:attrNameLst>
                                          <p:attrName>style.visibility</p:attrName>
                                        </p:attrNameLst>
                                      </p:cBhvr>
                                      <p:to>
                                        <p:strVal val="visible"/>
                                      </p:to>
                                    </p:set>
                                    <p:animEffect transition="in" filter="fade">
                                      <p:cBhvr>
                                        <p:cTn id="41" dur="500"/>
                                        <p:tgtEl>
                                          <p:spTgt spid="29">
                                            <p:txEl>
                                              <p:pRg st="0" end="0"/>
                                            </p:txEl>
                                          </p:spTgt>
                                        </p:tgtEl>
                                      </p:cBhvr>
                                    </p:animEffect>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23">
                                            <p:txEl>
                                              <p:pRg st="0" end="0"/>
                                            </p:txEl>
                                          </p:spTgt>
                                        </p:tgtEl>
                                        <p:attrNameLst>
                                          <p:attrName>style.visibility</p:attrName>
                                        </p:attrNameLst>
                                      </p:cBhvr>
                                      <p:to>
                                        <p:strVal val="visible"/>
                                      </p:to>
                                    </p:set>
                                    <p:animEffect transition="in" filter="fade">
                                      <p:cBhvr>
                                        <p:cTn id="49"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uild="p"/>
      <p:bldP spid="27" grpId="0" build="p"/>
      <p:bldP spid="28" grpId="0" build="p"/>
      <p:bldP spid="29" grpId="0" build="p"/>
      <p:bldP spid="23" grpId="0" build="p"/>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angle 19"/>
          <p:cNvSpPr/>
          <p:nvPr/>
        </p:nvSpPr>
        <p:spPr>
          <a:xfrm>
            <a:off x="3719830" y="1334770"/>
            <a:ext cx="2599690" cy="411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（三）账簿的保管</a:t>
            </a:r>
            <a:endParaRPr lang="zh-CN" altLang="en-US"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197032" y="1334674"/>
            <a:ext cx="328904" cy="4819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p:spPr>
        <p:txBody>
          <a:bodyPr vert="horz" wrap="square" lIns="68560" tIns="34280" rIns="68560" bIns="342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5" name="文本框 4"/>
          <p:cNvSpPr txBox="1"/>
          <p:nvPr/>
        </p:nvSpPr>
        <p:spPr>
          <a:xfrm>
            <a:off x="1906270" y="2117090"/>
            <a:ext cx="5535930" cy="1060450"/>
          </a:xfrm>
          <a:prstGeom prst="rect">
            <a:avLst/>
          </a:prstGeom>
          <a:noFill/>
        </p:spPr>
        <p:txBody>
          <a:bodyPr wrap="square" rtlCol="0" anchor="t">
            <a:spAutoFit/>
          </a:bodyPr>
          <a:p>
            <a:pPr>
              <a:lnSpc>
                <a:spcPct val="150000"/>
              </a:lnSpc>
            </a:pPr>
            <a:r>
              <a:rPr lang="zh-CN" altLang="en-US" sz="1400"/>
              <a:t>现金和银行存款日记账作为单位重要的经济档案，在年度结账以后一定要妥善保管。我国《会计档案管理办法》中规定，现金日记账和银行存款日记账的保管期限为30 年。</a:t>
            </a:r>
            <a:endParaRPr lang="zh-CN" altLang="en-US" sz="1400"/>
          </a:p>
        </p:txBody>
      </p:sp>
      <p:sp>
        <p:nvSpPr>
          <p:cNvPr id="3" name="文本框 2"/>
          <p:cNvSpPr txBox="1"/>
          <p:nvPr/>
        </p:nvSpPr>
        <p:spPr>
          <a:xfrm>
            <a:off x="323215" y="753110"/>
            <a:ext cx="2540000" cy="368300"/>
          </a:xfrm>
          <a:prstGeom prst="rect">
            <a:avLst/>
          </a:prstGeom>
          <a:noFill/>
        </p:spPr>
        <p:txBody>
          <a:bodyPr wrap="square" rtlCol="0" anchor="t">
            <a:spAutoFit/>
          </a:bodyPr>
          <a:p>
            <a:r>
              <a:rPr lang="zh-CN" altLang="en-US" b="1"/>
              <a:t>四、结账与账簿的保管</a:t>
            </a:r>
            <a:endParaRPr lang="zh-CN" altLang="en-US"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Click="0" advTm="5975">
        <p14:reveal/>
      </p:transition>
    </mc:Choice>
    <mc:Fallback>
      <p:transition spd="slow" advClick="0" advTm="5975">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363125" y="1168002"/>
            <a:ext cx="2289446" cy="3579019"/>
            <a:chOff x="671513" y="1557336"/>
            <a:chExt cx="3052762" cy="4772025"/>
          </a:xfrm>
        </p:grpSpPr>
        <p:sp>
          <p:nvSpPr>
            <p:cNvPr id="6" name="Rectangle 5"/>
            <p:cNvSpPr/>
            <p:nvPr/>
          </p:nvSpPr>
          <p:spPr>
            <a:xfrm>
              <a:off x="671513" y="1557336"/>
              <a:ext cx="3052762" cy="47720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71513" y="5743575"/>
              <a:ext cx="3052762" cy="585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latin typeface="Arial" panose="020B0604020202020204" pitchFamily="34" charset="0"/>
                  <a:ea typeface="微软雅黑" panose="020B0503020204020204" pitchFamily="34" charset="-122"/>
                  <a:sym typeface="Arial" panose="020B0604020202020204" pitchFamily="34" charset="0"/>
                </a:rPr>
                <a:t>情景描述</a:t>
              </a:r>
              <a:endParaRPr lang="zh-CN" altLang="en-GB"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2781300" y="807085"/>
            <a:ext cx="5821045" cy="1615440"/>
          </a:xfrm>
          <a:prstGeom prst="rect">
            <a:avLst/>
          </a:prstGeom>
          <a:noFill/>
        </p:spPr>
        <p:txBody>
          <a:bodyPr wrap="square" lIns="0" tIns="0" rIns="0" bIns="0" rtlCol="0">
            <a:spAutoFit/>
          </a:bodyPr>
          <a:lstStyle/>
          <a:p>
            <a:pPr algn="l" fontAlgn="auto">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案例背景：见教材。</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基础资料：20</a:t>
            </a:r>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25</a:t>
            </a: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年3 月现金日记账页、签字笔、红笔、尺子、“结转下年”印章等。</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假设你是出纳员林宇，请根据情景描述、完成现金日记账的日结、月结、季结和年结。</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4" name="燕尾形 20"/>
          <p:cNvSpPr/>
          <p:nvPr/>
        </p:nvSpPr>
        <p:spPr>
          <a:xfrm>
            <a:off x="2717165" y="2574925"/>
            <a:ext cx="1721485" cy="43688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工作过程</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4502785" y="2574925"/>
            <a:ext cx="3388360" cy="306705"/>
          </a:xfrm>
          <a:prstGeom prst="rect">
            <a:avLst/>
          </a:prstGeom>
          <a:noFill/>
        </p:spPr>
        <p:txBody>
          <a:bodyPr wrap="square" rtlCol="0" anchor="t">
            <a:spAutoFit/>
          </a:bodyPr>
          <a:p>
            <a:r>
              <a:rPr lang="zh-CN" altLang="en-US" sz="1400"/>
              <a:t>检查账簿记录的正确性和完整性</a:t>
            </a:r>
            <a:endParaRPr lang="zh-CN" altLang="en-US" sz="1400"/>
          </a:p>
        </p:txBody>
      </p:sp>
      <p:sp>
        <p:nvSpPr>
          <p:cNvPr id="14" name="文本框 13"/>
          <p:cNvSpPr txBox="1"/>
          <p:nvPr/>
        </p:nvSpPr>
        <p:spPr>
          <a:xfrm>
            <a:off x="5527675" y="3080385"/>
            <a:ext cx="1144905" cy="306705"/>
          </a:xfrm>
          <a:prstGeom prst="rect">
            <a:avLst/>
          </a:prstGeom>
          <a:noFill/>
        </p:spPr>
        <p:txBody>
          <a:bodyPr wrap="square" rtlCol="0" anchor="t">
            <a:spAutoFit/>
          </a:bodyPr>
          <a:p>
            <a:r>
              <a:rPr lang="zh-CN" altLang="en-US" sz="1400"/>
              <a:t>日结</a:t>
            </a:r>
            <a:endParaRPr lang="zh-CN" altLang="en-US" sz="1400"/>
          </a:p>
        </p:txBody>
      </p:sp>
      <p:sp>
        <p:nvSpPr>
          <p:cNvPr id="13" name="下箭头 12"/>
          <p:cNvSpPr/>
          <p:nvPr/>
        </p:nvSpPr>
        <p:spPr>
          <a:xfrm>
            <a:off x="5744210" y="2881630"/>
            <a:ext cx="144145" cy="2921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527675" y="3679190"/>
            <a:ext cx="852805" cy="306705"/>
          </a:xfrm>
          <a:prstGeom prst="rect">
            <a:avLst/>
          </a:prstGeom>
          <a:noFill/>
        </p:spPr>
        <p:txBody>
          <a:bodyPr wrap="square" rtlCol="0" anchor="t">
            <a:spAutoFit/>
          </a:bodyPr>
          <a:p>
            <a:r>
              <a:rPr lang="zh-CN" altLang="en-US" sz="1400"/>
              <a:t>月结</a:t>
            </a:r>
            <a:endParaRPr lang="zh-CN" altLang="en-US" sz="1400"/>
          </a:p>
        </p:txBody>
      </p:sp>
      <p:sp>
        <p:nvSpPr>
          <p:cNvPr id="5" name="文本框 4"/>
          <p:cNvSpPr txBox="1"/>
          <p:nvPr/>
        </p:nvSpPr>
        <p:spPr>
          <a:xfrm>
            <a:off x="5527675" y="4307840"/>
            <a:ext cx="852805" cy="306705"/>
          </a:xfrm>
          <a:prstGeom prst="rect">
            <a:avLst/>
          </a:prstGeom>
          <a:noFill/>
        </p:spPr>
        <p:txBody>
          <a:bodyPr wrap="square" rtlCol="0" anchor="t">
            <a:spAutoFit/>
          </a:bodyPr>
          <a:p>
            <a:r>
              <a:rPr lang="zh-CN" altLang="en-US" sz="1400"/>
              <a:t>季结</a:t>
            </a:r>
            <a:endParaRPr lang="zh-CN" altLang="en-US" sz="1400"/>
          </a:p>
        </p:txBody>
      </p:sp>
      <p:sp>
        <p:nvSpPr>
          <p:cNvPr id="8" name="文本框 7"/>
          <p:cNvSpPr txBox="1"/>
          <p:nvPr/>
        </p:nvSpPr>
        <p:spPr>
          <a:xfrm>
            <a:off x="5527675" y="4812030"/>
            <a:ext cx="852805" cy="306705"/>
          </a:xfrm>
          <a:prstGeom prst="rect">
            <a:avLst/>
          </a:prstGeom>
          <a:noFill/>
        </p:spPr>
        <p:txBody>
          <a:bodyPr wrap="square" rtlCol="0" anchor="t">
            <a:spAutoFit/>
          </a:bodyPr>
          <a:p>
            <a:r>
              <a:rPr lang="zh-CN" altLang="en-US" sz="1400"/>
              <a:t>年结</a:t>
            </a:r>
            <a:endParaRPr lang="zh-CN" altLang="en-US" sz="1400"/>
          </a:p>
        </p:txBody>
      </p:sp>
      <p:sp>
        <p:nvSpPr>
          <p:cNvPr id="9" name="下箭头 8"/>
          <p:cNvSpPr/>
          <p:nvPr/>
        </p:nvSpPr>
        <p:spPr>
          <a:xfrm>
            <a:off x="5744210" y="3387090"/>
            <a:ext cx="144145" cy="2921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下箭头 9"/>
          <p:cNvSpPr/>
          <p:nvPr/>
        </p:nvSpPr>
        <p:spPr>
          <a:xfrm>
            <a:off x="5744210" y="3985895"/>
            <a:ext cx="144145" cy="2921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下箭头 14"/>
          <p:cNvSpPr/>
          <p:nvPr/>
        </p:nvSpPr>
        <p:spPr>
          <a:xfrm>
            <a:off x="5744210" y="4519930"/>
            <a:ext cx="144145" cy="2921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dissolve/>
      </p:transition>
    </mc:Choice>
    <mc:Fallback>
      <p:transition spd="slow" advClick="0" advTm="0">
        <p:dissolv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TextBox 63"/>
          <p:cNvSpPr txBox="1"/>
          <p:nvPr/>
        </p:nvSpPr>
        <p:spPr>
          <a:xfrm>
            <a:off x="2965450" y="2508250"/>
            <a:ext cx="4923790"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出纳日记账一定要做到日清月结</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2965450" y="810895"/>
            <a:ext cx="1508125" cy="27686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结账程序</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2965450" y="1658620"/>
            <a:ext cx="5245735" cy="553720"/>
          </a:xfrm>
          <a:prstGeom prst="rect">
            <a:avLst/>
          </a:prstGeom>
          <a:noFill/>
        </p:spPr>
        <p:txBody>
          <a:bodyPr wrap="square" lIns="0" tIns="0" rIns="0" bIns="0" rtlCol="0">
            <a:spAutoFit/>
          </a:bodyPr>
          <a:lstStyle/>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出纳日记账来年启用新账簿时，要将本年度的年末余额作为来年的年初余</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a:solidFill>
                  <a:srgbClr val="000000"/>
                </a:solidFill>
              </a:defRPr>
            </a:pPr>
            <a:r>
              <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rPr>
              <a:t>额，过入到新账簿第一页第一行的余额栏内</a:t>
            </a:r>
            <a:endParaRPr lang="zh-CN" altLang="en-US" sz="1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4"/>
          <p:cNvGrpSpPr/>
          <p:nvPr/>
        </p:nvGrpSpPr>
        <p:grpSpPr>
          <a:xfrm rot="0">
            <a:off x="171450" y="1292860"/>
            <a:ext cx="1585595" cy="2195195"/>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9198" tIns="49600" rIns="99198" bIns="49600"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1449070" y="2004695"/>
            <a:ext cx="211455" cy="211455"/>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2226945" y="810895"/>
            <a:ext cx="436880" cy="433070"/>
            <a:chOff x="5455" y="1924"/>
            <a:chExt cx="688" cy="682"/>
          </a:xfrm>
        </p:grpSpPr>
        <p:grpSp>
          <p:nvGrpSpPr>
            <p:cNvPr id="6" name="Group 27"/>
            <p:cNvGrpSpPr/>
            <p:nvPr/>
          </p:nvGrpSpPr>
          <p:grpSpPr>
            <a:xfrm rot="10800000">
              <a:off x="5455" y="1924"/>
              <a:ext cx="174" cy="683"/>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14" name="Text Placeholder 3"/>
            <p:cNvSpPr txBox="1"/>
            <p:nvPr/>
          </p:nvSpPr>
          <p:spPr>
            <a:xfrm>
              <a:off x="5629" y="1924"/>
              <a:ext cx="515" cy="55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23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2226945" y="1718945"/>
            <a:ext cx="436880" cy="433070"/>
            <a:chOff x="5368" y="3658"/>
            <a:chExt cx="688" cy="682"/>
          </a:xfrm>
        </p:grpSpPr>
        <p:grpSp>
          <p:nvGrpSpPr>
            <p:cNvPr id="5" name="Group 23"/>
            <p:cNvGrpSpPr/>
            <p:nvPr/>
          </p:nvGrpSpPr>
          <p:grpSpPr>
            <a:xfrm rot="10800000">
              <a:off x="5368" y="3658"/>
              <a:ext cx="174" cy="683"/>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117" name="Text Placeholder 3"/>
            <p:cNvSpPr txBox="1"/>
            <p:nvPr/>
          </p:nvSpPr>
          <p:spPr>
            <a:xfrm>
              <a:off x="5542" y="3658"/>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2300"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组合 14"/>
          <p:cNvGrpSpPr/>
          <p:nvPr/>
        </p:nvGrpSpPr>
        <p:grpSpPr>
          <a:xfrm>
            <a:off x="2226945" y="2508250"/>
            <a:ext cx="436880" cy="433070"/>
            <a:chOff x="5368" y="5493"/>
            <a:chExt cx="688" cy="682"/>
          </a:xfrm>
        </p:grpSpPr>
        <p:grpSp>
          <p:nvGrpSpPr>
            <p:cNvPr id="4" name="Group 19"/>
            <p:cNvGrpSpPr/>
            <p:nvPr/>
          </p:nvGrpSpPr>
          <p:grpSpPr>
            <a:xfrm rot="10800000">
              <a:off x="5368" y="5493"/>
              <a:ext cx="174" cy="683"/>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sp>
          <p:nvSpPr>
            <p:cNvPr id="120" name="Text Placeholder 3"/>
            <p:cNvSpPr txBox="1"/>
            <p:nvPr/>
          </p:nvSpPr>
          <p:spPr>
            <a:xfrm>
              <a:off x="5542" y="5493"/>
              <a:ext cx="515" cy="55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85">
                <a:spcBef>
                  <a:spcPct val="20000"/>
                </a:spcBef>
                <a:defRPr/>
              </a:pPr>
              <a:r>
                <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2300"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5" name="菱形 64"/>
          <p:cNvSpPr/>
          <p:nvPr/>
        </p:nvSpPr>
        <p:spPr>
          <a:xfrm>
            <a:off x="323215" y="194945"/>
            <a:ext cx="360045" cy="36004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8" name="文本框 67"/>
          <p:cNvSpPr txBox="1"/>
          <p:nvPr/>
        </p:nvSpPr>
        <p:spPr>
          <a:xfrm>
            <a:off x="683260" y="175895"/>
            <a:ext cx="3122295"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000" b="1">
                <a:solidFill>
                  <a:schemeClr val="accent4"/>
                </a:solidFill>
                <a:effectLst/>
              </a:rPr>
              <a:t>任务六   出纳账簿</a:t>
            </a:r>
            <a:endParaRPr lang="zh-CN" altLang="en-US" sz="2000" b="1">
              <a:solidFill>
                <a:schemeClr val="accent4"/>
              </a:solidFill>
              <a:effectLst/>
            </a:endParaRPr>
          </a:p>
        </p:txBody>
      </p:sp>
      <p:sp>
        <p:nvSpPr>
          <p:cNvPr id="7" name="文本框 6"/>
          <p:cNvSpPr txBox="1"/>
          <p:nvPr/>
        </p:nvSpPr>
        <p:spPr>
          <a:xfrm>
            <a:off x="171450" y="3580765"/>
            <a:ext cx="1507490" cy="368300"/>
          </a:xfrm>
          <a:prstGeom prst="rect">
            <a:avLst/>
          </a:prstGeom>
          <a:noFill/>
        </p:spPr>
        <p:txBody>
          <a:bodyPr wrap="square" rtlCol="0">
            <a:spAutoFit/>
          </a:bodyPr>
          <a:p>
            <a:r>
              <a:rPr lang="zh-CN" altLang="en-US"/>
              <a:t>操作指导</a:t>
            </a:r>
            <a:endParaRPr lang="zh-CN" altLang="en-US"/>
          </a:p>
        </p:txBody>
      </p:sp>
      <p:pic>
        <p:nvPicPr>
          <p:cNvPr id="16" name="图片 15" descr="BD0SWP@]F0%9`PG1]E2DVL1"/>
          <p:cNvPicPr>
            <a:picLocks noChangeAspect="1"/>
          </p:cNvPicPr>
          <p:nvPr/>
        </p:nvPicPr>
        <p:blipFill>
          <a:blip r:embed="rId1"/>
          <a:stretch>
            <a:fillRect/>
          </a:stretch>
        </p:blipFill>
        <p:spPr>
          <a:xfrm>
            <a:off x="3666490" y="717550"/>
            <a:ext cx="4967605" cy="661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8000">
        <p14:reveal/>
      </p:transition>
    </mc:Choice>
    <mc:Fallback>
      <p:transition spd="slow" advClick="0" advTm="8000">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23928" y="0"/>
            <a:ext cx="7462667" cy="5143500"/>
          </a:xfrm>
          <a:prstGeom prst="rect">
            <a:avLst/>
          </a:prstGeom>
        </p:spPr>
      </p:pic>
      <p:sp>
        <p:nvSpPr>
          <p:cNvPr id="21" name="矩形 259"/>
          <p:cNvSpPr>
            <a:spLocks noChangeArrowheads="1"/>
          </p:cNvSpPr>
          <p:nvPr/>
        </p:nvSpPr>
        <p:spPr bwMode="auto">
          <a:xfrm>
            <a:off x="611560" y="2132730"/>
            <a:ext cx="5186484" cy="553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感谢您的观看</a:t>
            </a:r>
            <a:endParaRPr lang="en-US" altLang="zh-CN" sz="3600" b="1" dirty="0">
              <a:solidFill>
                <a:schemeClr val="tx1">
                  <a:lumMod val="75000"/>
                  <a:lumOff val="2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1"/>
                                        </p:tgtEl>
                                        <p:attrNameLst>
                                          <p:attrName>ppt_y</p:attrName>
                                        </p:attrNameLst>
                                      </p:cBhvr>
                                      <p:tavLst>
                                        <p:tav tm="0">
                                          <p:val>
                                            <p:strVal val="#ppt_y"/>
                                          </p:val>
                                        </p:tav>
                                        <p:tav tm="100000">
                                          <p:val>
                                            <p:strVal val="#ppt_y"/>
                                          </p:val>
                                        </p:tav>
                                      </p:tavLst>
                                    </p:anim>
                                    <p:anim calcmode="lin" valueType="num">
                                      <p:cBhvr>
                                        <p:cTn id="1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1"/>
                                        </p:tgtEl>
                                      </p:cBhvr>
                                    </p:animEffect>
                                  </p:childTnLst>
                                </p:cTn>
                              </p:par>
                            </p:childTnLst>
                          </p:cTn>
                        </p:par>
                        <p:par>
                          <p:cTn id="20" fill="hold">
                            <p:stCondLst>
                              <p:cond delay="7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1"/>
                                        </p:tgtEl>
                                      </p:cBhvr>
                                    </p:animEffect>
                                    <p:animScale>
                                      <p:cBhvr>
                                        <p:cTn id="23"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bldLvl="0" animBg="1"/>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TIMING" val="|4.6"/>
</p:tagLst>
</file>

<file path=ppt/tags/tag11.xml><?xml version="1.0" encoding="utf-8"?>
<p:tagLst xmlns:p="http://schemas.openxmlformats.org/presentationml/2006/main">
  <p:tag name="TIMING" val="|4.6"/>
</p:tagLst>
</file>

<file path=ppt/tags/tag12.xml><?xml version="1.0" encoding="utf-8"?>
<p:tagLst xmlns:p="http://schemas.openxmlformats.org/presentationml/2006/main">
  <p:tag name="TIMING" val="|4.6"/>
</p:tagLst>
</file>

<file path=ppt/tags/tag13.xml><?xml version="1.0" encoding="utf-8"?>
<p:tagLst xmlns:p="http://schemas.openxmlformats.org/presentationml/2006/main">
  <p:tag name="TIMING" val="|4.6"/>
</p:tagLst>
</file>

<file path=ppt/tags/tag14.xml><?xml version="1.0" encoding="utf-8"?>
<p:tagLst xmlns:p="http://schemas.openxmlformats.org/presentationml/2006/main">
  <p:tag name="TIMING" val="|4.6"/>
</p:tagLst>
</file>

<file path=ppt/tags/tag15.xml><?xml version="1.0" encoding="utf-8"?>
<p:tagLst xmlns:p="http://schemas.openxmlformats.org/presentationml/2006/main">
  <p:tag name="TIMING" val="|4.6"/>
</p:tagLst>
</file>

<file path=ppt/tags/tag16.xml><?xml version="1.0" encoding="utf-8"?>
<p:tagLst xmlns:p="http://schemas.openxmlformats.org/presentationml/2006/main">
  <p:tag name="TIMING" val="|4.6"/>
</p:tagLst>
</file>

<file path=ppt/tags/tag17.xml><?xml version="1.0" encoding="utf-8"?>
<p:tagLst xmlns:p="http://schemas.openxmlformats.org/presentationml/2006/main">
  <p:tag name="TIMING" val="|4.6"/>
</p:tagLst>
</file>

<file path=ppt/tags/tag18.xml><?xml version="1.0" encoding="utf-8"?>
<p:tagLst xmlns:p="http://schemas.openxmlformats.org/presentationml/2006/main">
  <p:tag name="TIMING" val="|4.6"/>
</p:tagLst>
</file>

<file path=ppt/tags/tag19.xml><?xml version="1.0" encoding="utf-8"?>
<p:tagLst xmlns:p="http://schemas.openxmlformats.org/presentationml/2006/main">
  <p:tag name="TIMING" val="|6.4"/>
</p:tagLst>
</file>

<file path=ppt/tags/tag2.xml><?xml version="1.0" encoding="utf-8"?>
<p:tagLst xmlns:p="http://schemas.openxmlformats.org/presentationml/2006/main">
  <p:tag name="MH" val="20160830110146"/>
  <p:tag name="MH_LIBRARY" val="CONTENTS"/>
  <p:tag name="MH_TYPE" val="OTHERS"/>
  <p:tag name="ID" val="553512"/>
</p:tagLst>
</file>

<file path=ppt/tags/tag20.xml><?xml version="1.0" encoding="utf-8"?>
<p:tagLst xmlns:p="http://schemas.openxmlformats.org/presentationml/2006/main">
  <p:tag name="TIMING" val="|4.6"/>
</p:tagLst>
</file>

<file path=ppt/tags/tag21.xml><?xml version="1.0" encoding="utf-8"?>
<p:tagLst xmlns:p="http://schemas.openxmlformats.org/presentationml/2006/main">
  <p:tag name="TIMING" val="|4.6"/>
</p:tagLst>
</file>

<file path=ppt/tags/tag22.xml><?xml version="1.0" encoding="utf-8"?>
<p:tagLst xmlns:p="http://schemas.openxmlformats.org/presentationml/2006/main">
  <p:tag name="TIMING" val="|4.6"/>
</p:tagLst>
</file>

<file path=ppt/tags/tag23.xml><?xml version="1.0" encoding="utf-8"?>
<p:tagLst xmlns:p="http://schemas.openxmlformats.org/presentationml/2006/main">
  <p:tag name="TIMING" val="|4.6"/>
</p:tagLst>
</file>

<file path=ppt/tags/tag24.xml><?xml version="1.0" encoding="utf-8"?>
<p:tagLst xmlns:p="http://schemas.openxmlformats.org/presentationml/2006/main">
  <p:tag name="TIMING" val="|4.6"/>
</p:tagLst>
</file>

<file path=ppt/tags/tag25.xml><?xml version="1.0" encoding="utf-8"?>
<p:tagLst xmlns:p="http://schemas.openxmlformats.org/presentationml/2006/main">
  <p:tag name="TIMING" val="|4.6"/>
</p:tagLst>
</file>

<file path=ppt/tags/tag26.xml><?xml version="1.0" encoding="utf-8"?>
<p:tagLst xmlns:p="http://schemas.openxmlformats.org/presentationml/2006/main">
  <p:tag name="TIMING" val="|4.6"/>
</p:tagLst>
</file>

<file path=ppt/tags/tag27.xml><?xml version="1.0" encoding="utf-8"?>
<p:tagLst xmlns:p="http://schemas.openxmlformats.org/presentationml/2006/main">
  <p:tag name="TIMING" val="|4.6"/>
</p:tagLst>
</file>

<file path=ppt/tags/tag28.xml><?xml version="1.0" encoding="utf-8"?>
<p:tagLst xmlns:p="http://schemas.openxmlformats.org/presentationml/2006/main">
  <p:tag name="TIMING" val="|4.6"/>
</p:tagLst>
</file>

<file path=ppt/tags/tag29.xml><?xml version="1.0" encoding="utf-8"?>
<p:tagLst xmlns:p="http://schemas.openxmlformats.org/presentationml/2006/main">
  <p:tag name="TIMING" val="|4.6"/>
</p:tagLst>
</file>

<file path=ppt/tags/tag3.xml><?xml version="1.0" encoding="utf-8"?>
<p:tagLst xmlns:p="http://schemas.openxmlformats.org/presentationml/2006/main">
  <p:tag name="MH" val="20160830110146"/>
  <p:tag name="MH_LIBRARY" val="CONTENTS"/>
  <p:tag name="MH_TYPE" val="OTHERS"/>
  <p:tag name="ID" val="553512"/>
</p:tagLst>
</file>

<file path=ppt/tags/tag30.xml><?xml version="1.0" encoding="utf-8"?>
<p:tagLst xmlns:p="http://schemas.openxmlformats.org/presentationml/2006/main">
  <p:tag name="TIMING" val="|4.6"/>
</p:tagLst>
</file>

<file path=ppt/tags/tag31.xml><?xml version="1.0" encoding="utf-8"?>
<p:tagLst xmlns:p="http://schemas.openxmlformats.org/presentationml/2006/main">
  <p:tag name="TIMING" val="|4.6"/>
</p:tagLst>
</file>

<file path=ppt/tags/tag32.xml><?xml version="1.0" encoding="utf-8"?>
<p:tagLst xmlns:p="http://schemas.openxmlformats.org/presentationml/2006/main">
  <p:tag name="TIMING" val="|4.6"/>
</p:tagLst>
</file>

<file path=ppt/tags/tag33.xml><?xml version="1.0" encoding="utf-8"?>
<p:tagLst xmlns:p="http://schemas.openxmlformats.org/presentationml/2006/main">
  <p:tag name="ISPRING_PRESENTATION_TITLE" val="6"/>
</p:tagLst>
</file>

<file path=ppt/tags/tag4.xml><?xml version="1.0" encoding="utf-8"?>
<p:tagLst xmlns:p="http://schemas.openxmlformats.org/presentationml/2006/main">
  <p:tag name="TIMING" val="|4.6"/>
</p:tagLst>
</file>

<file path=ppt/tags/tag5.xml><?xml version="1.0" encoding="utf-8"?>
<p:tagLst xmlns:p="http://schemas.openxmlformats.org/presentationml/2006/main">
  <p:tag name="TIMING" val="|4.6"/>
</p:tagLst>
</file>

<file path=ppt/tags/tag6.xml><?xml version="1.0" encoding="utf-8"?>
<p:tagLst xmlns:p="http://schemas.openxmlformats.org/presentationml/2006/main">
  <p:tag name="TIMING" val="|4.6"/>
</p:tagLst>
</file>

<file path=ppt/tags/tag7.xml><?xml version="1.0" encoding="utf-8"?>
<p:tagLst xmlns:p="http://schemas.openxmlformats.org/presentationml/2006/main">
  <p:tag name="TIMING" val="|6.4"/>
</p:tagLst>
</file>

<file path=ppt/tags/tag8.xml><?xml version="1.0" encoding="utf-8"?>
<p:tagLst xmlns:p="http://schemas.openxmlformats.org/presentationml/2006/main">
  <p:tag name="TIMING" val="|4.6"/>
</p:tagLst>
</file>

<file path=ppt/tags/tag9.xml><?xml version="1.0" encoding="utf-8"?>
<p:tagLst xmlns:p="http://schemas.openxmlformats.org/presentationml/2006/main">
  <p:tag name="TIMING" val="|4.6"/>
</p:tagLst>
</file>

<file path=ppt/theme/theme1.xml><?xml version="1.0" encoding="utf-8"?>
<a:theme xmlns:a="http://schemas.openxmlformats.org/drawingml/2006/main" name="Office 主题​​">
  <a:themeElements>
    <a:clrScheme name="自定义 113">
      <a:dk1>
        <a:sysClr val="windowText" lastClr="000000"/>
      </a:dk1>
      <a:lt1>
        <a:sysClr val="window" lastClr="FFFFFF"/>
      </a:lt1>
      <a:dk2>
        <a:srgbClr val="5A6378"/>
      </a:dk2>
      <a:lt2>
        <a:srgbClr val="7F7F7F"/>
      </a:lt2>
      <a:accent1>
        <a:srgbClr val="3C8DBE"/>
      </a:accent1>
      <a:accent2>
        <a:srgbClr val="66C2CF"/>
      </a:accent2>
      <a:accent3>
        <a:srgbClr val="3C8DBE"/>
      </a:accent3>
      <a:accent4>
        <a:srgbClr val="66C2CF"/>
      </a:accent4>
      <a:accent5>
        <a:srgbClr val="3C8DBE"/>
      </a:accent5>
      <a:accent6>
        <a:srgbClr val="66C2CF"/>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16390</Words>
  <Application>WPS 演示</Application>
  <PresentationFormat>全屏显示(16:9)</PresentationFormat>
  <Paragraphs>1571</Paragraphs>
  <Slides>98</Slides>
  <Notes>25</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98</vt:i4>
      </vt:variant>
    </vt:vector>
  </HeadingPairs>
  <TitlesOfParts>
    <vt:vector size="119" baseType="lpstr">
      <vt:lpstr>Arial</vt:lpstr>
      <vt:lpstr>宋体</vt:lpstr>
      <vt:lpstr>Wingdings</vt:lpstr>
      <vt:lpstr>Open Sans</vt:lpstr>
      <vt:lpstr>Segoe Print</vt:lpstr>
      <vt:lpstr>冬青黑体简体中文 W3</vt:lpstr>
      <vt:lpstr>微软雅黑</vt:lpstr>
      <vt:lpstr>Calibri</vt:lpstr>
      <vt:lpstr>Arial</vt:lpstr>
      <vt:lpstr>Arial Unicode MS</vt:lpstr>
      <vt:lpstr>Lato Light</vt:lpstr>
      <vt:lpstr>Agency FB</vt:lpstr>
      <vt:lpstr>Kontrapunkt Bob Bold</vt:lpstr>
      <vt:lpstr>Helvetica Light</vt:lpstr>
      <vt:lpstr>Franklin Gothic Medium</vt:lpstr>
      <vt:lpstr>Gill Sans</vt:lpstr>
      <vt:lpstr>Roboto Bold</vt:lpstr>
      <vt:lpstr>Latha</vt:lpstr>
      <vt:lpstr>Roboto Light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武静影</cp:lastModifiedBy>
  <cp:revision>694</cp:revision>
  <dcterms:created xsi:type="dcterms:W3CDTF">2014-11-09T01:07:00Z</dcterms:created>
  <dcterms:modified xsi:type="dcterms:W3CDTF">2025-08-14T06:54:54Z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F76D0698806C48708201305974D4B53B_12</vt:lpwstr>
  </property>
</Properties>
</file>