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836" r:id="rId3"/>
    <p:sldId id="1113" r:id="rId5"/>
    <p:sldId id="1154" r:id="rId6"/>
    <p:sldId id="1114" r:id="rId7"/>
    <p:sldId id="961" r:id="rId8"/>
    <p:sldId id="1115" r:id="rId9"/>
    <p:sldId id="1116" r:id="rId10"/>
    <p:sldId id="1117" r:id="rId11"/>
    <p:sldId id="1118" r:id="rId12"/>
    <p:sldId id="1119" r:id="rId13"/>
    <p:sldId id="1120" r:id="rId14"/>
    <p:sldId id="1121" r:id="rId15"/>
    <p:sldId id="1122" r:id="rId16"/>
    <p:sldId id="1091" r:id="rId17"/>
    <p:sldId id="1123" r:id="rId18"/>
    <p:sldId id="1124" r:id="rId19"/>
    <p:sldId id="1125" r:id="rId20"/>
    <p:sldId id="1126" r:id="rId21"/>
    <p:sldId id="1083" r:id="rId22"/>
    <p:sldId id="1149" r:id="rId23"/>
    <p:sldId id="1150" r:id="rId24"/>
    <p:sldId id="1082" r:id="rId25"/>
    <p:sldId id="1151" r:id="rId26"/>
    <p:sldId id="1076" r:id="rId27"/>
  </p:sldIdLst>
  <p:sldSz cx="9144000" cy="5143500" type="screen16x9"/>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43" userDrawn="1">
          <p15:clr>
            <a:srgbClr val="A4A3A4"/>
          </p15:clr>
        </p15:guide>
        <p15:guide id="2" pos="29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C2CF"/>
    <a:srgbClr val="FFFFFF"/>
    <a:srgbClr val="DDF2F4"/>
    <a:srgbClr val="0075BF"/>
    <a:srgbClr val="034EA2"/>
    <a:srgbClr val="0087CD"/>
    <a:srgbClr val="C68F06"/>
    <a:srgbClr val="DB2C03"/>
    <a:srgbClr val="EBAC07"/>
    <a:srgbClr val="0084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7" autoAdjust="0"/>
    <p:restoredTop sz="93354" autoAdjust="0"/>
  </p:normalViewPr>
  <p:slideViewPr>
    <p:cSldViewPr>
      <p:cViewPr>
        <p:scale>
          <a:sx n="75" d="100"/>
          <a:sy n="75" d="100"/>
        </p:scale>
        <p:origin x="1248" y="804"/>
      </p:cViewPr>
      <p:guideLst>
        <p:guide orient="horz" pos="1343"/>
        <p:guide pos="2924"/>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65" d="100"/>
          <a:sy n="65" d="100"/>
        </p:scale>
        <p:origin x="-3360" y="-96"/>
      </p:cViewPr>
      <p:guideLst>
        <p:guide orient="horz" pos="2387"/>
        <p:guide pos="2193"/>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6.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2565" algn="l" defTabSz="914400" rtl="0" eaLnBrk="1" latinLnBrk="0" hangingPunct="1">
      <a:defRPr sz="1200" kern="1200">
        <a:solidFill>
          <a:schemeClr val="tx1"/>
        </a:solidFill>
        <a:latin typeface="+mn-lt"/>
        <a:ea typeface="+mn-ea"/>
        <a:cs typeface="+mn-cs"/>
      </a:defRPr>
    </a:lvl7pPr>
    <a:lvl8pPr marL="3199765" algn="l" defTabSz="914400" rtl="0" eaLnBrk="1" latinLnBrk="0" hangingPunct="1">
      <a:defRPr sz="1200" kern="1200">
        <a:solidFill>
          <a:schemeClr val="tx1"/>
        </a:solidFill>
        <a:latin typeface="+mn-lt"/>
        <a:ea typeface="+mn-ea"/>
        <a:cs typeface="+mn-cs"/>
      </a:defRPr>
    </a:lvl8pPr>
    <a:lvl9pPr marL="3656965"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ln>
        </p:spPr>
      </p:sp>
      <p:sp>
        <p:nvSpPr>
          <p:cNvPr id="3789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3789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F87D0BEE-3E86-4C8F-8352-9610AE46AE24}"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2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102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9F73B8E4-7711-4245-A930-FC36A44B4B6A}" type="slidenum">
              <a:rPr lang="zh-CN" altLang="en-US"/>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2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102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9F73B8E4-7711-4245-A930-FC36A44B4B6A}"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en-US" altLang="zh-CN" dirty="0"/>
          </a:p>
        </p:txBody>
      </p:sp>
      <p:sp>
        <p:nvSpPr>
          <p:cNvPr id="27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8EBE660E-5CC2-4A50-916A-880C808B748D}"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p:spPr>
      </p:sp>
      <p:sp>
        <p:nvSpPr>
          <p:cNvPr id="45059"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4506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93AE6C24-73EB-4A6E-AB38-3951B8D4F4A6}"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panose="020B0300000000000000" charset="-122"/>
              </a:defRPr>
            </a:lvl1pPr>
            <a:lvl2pPr marL="742950" indent="-285750">
              <a:defRPr>
                <a:solidFill>
                  <a:schemeClr val="tx1"/>
                </a:solidFill>
                <a:latin typeface="Open Sans" panose="020B0606030504020204" pitchFamily="34" charset="0"/>
                <a:ea typeface="冬青黑体简体中文 W3" panose="020B0300000000000000" charset="-122"/>
              </a:defRPr>
            </a:lvl2pPr>
            <a:lvl3pPr marL="1143000" indent="-228600">
              <a:defRPr>
                <a:solidFill>
                  <a:schemeClr val="tx1"/>
                </a:solidFill>
                <a:latin typeface="Open Sans" panose="020B0606030504020204" pitchFamily="34" charset="0"/>
                <a:ea typeface="冬青黑体简体中文 W3" panose="020B0300000000000000" charset="-122"/>
              </a:defRPr>
            </a:lvl3pPr>
            <a:lvl4pPr marL="1600200" indent="-228600">
              <a:defRPr>
                <a:solidFill>
                  <a:schemeClr val="tx1"/>
                </a:solidFill>
                <a:latin typeface="Open Sans" panose="020B0606030504020204" pitchFamily="34" charset="0"/>
                <a:ea typeface="冬青黑体简体中文 W3" panose="020B0300000000000000" charset="-122"/>
              </a:defRPr>
            </a:lvl4pPr>
            <a:lvl5pPr marL="2057400" indent="-228600">
              <a:defRPr>
                <a:solidFill>
                  <a:schemeClr val="tx1"/>
                </a:solidFill>
                <a:latin typeface="Open Sans" panose="020B0606030504020204" pitchFamily="34" charset="0"/>
                <a:ea typeface="冬青黑体简体中文 W3" panose="020B0300000000000000"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9p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项目介绍</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panose="020B0300000000000000" charset="-122"/>
              </a:defRPr>
            </a:lvl1pPr>
            <a:lvl2pPr marL="742950" indent="-285750">
              <a:defRPr>
                <a:solidFill>
                  <a:schemeClr val="tx1"/>
                </a:solidFill>
                <a:latin typeface="Open Sans" panose="020B0606030504020204" pitchFamily="34" charset="0"/>
                <a:ea typeface="冬青黑体简体中文 W3" panose="020B0300000000000000" charset="-122"/>
              </a:defRPr>
            </a:lvl2pPr>
            <a:lvl3pPr marL="1143000" indent="-228600">
              <a:defRPr>
                <a:solidFill>
                  <a:schemeClr val="tx1"/>
                </a:solidFill>
                <a:latin typeface="Open Sans" panose="020B0606030504020204" pitchFamily="34" charset="0"/>
                <a:ea typeface="冬青黑体简体中文 W3" panose="020B0300000000000000" charset="-122"/>
              </a:defRPr>
            </a:lvl3pPr>
            <a:lvl4pPr marL="1600200" indent="-228600">
              <a:defRPr>
                <a:solidFill>
                  <a:schemeClr val="tx1"/>
                </a:solidFill>
                <a:latin typeface="Open Sans" panose="020B0606030504020204" pitchFamily="34" charset="0"/>
                <a:ea typeface="冬青黑体简体中文 W3" panose="020B0300000000000000" charset="-122"/>
              </a:defRPr>
            </a:lvl4pPr>
            <a:lvl5pPr marL="2057400" indent="-228600">
              <a:defRPr>
                <a:solidFill>
                  <a:schemeClr val="tx1"/>
                </a:solidFill>
                <a:latin typeface="Open Sans" panose="020B0606030504020204" pitchFamily="34" charset="0"/>
                <a:ea typeface="冬青黑体简体中文 W3" panose="020B0300000000000000"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9p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产品运营</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panose="020B0300000000000000" charset="-122"/>
              </a:defRPr>
            </a:lvl1pPr>
            <a:lvl2pPr marL="742950" indent="-285750">
              <a:defRPr>
                <a:solidFill>
                  <a:schemeClr val="tx1"/>
                </a:solidFill>
                <a:latin typeface="Open Sans" panose="020B0606030504020204" pitchFamily="34" charset="0"/>
                <a:ea typeface="冬青黑体简体中文 W3" panose="020B0300000000000000" charset="-122"/>
              </a:defRPr>
            </a:lvl2pPr>
            <a:lvl3pPr marL="1143000" indent="-228600">
              <a:defRPr>
                <a:solidFill>
                  <a:schemeClr val="tx1"/>
                </a:solidFill>
                <a:latin typeface="Open Sans" panose="020B0606030504020204" pitchFamily="34" charset="0"/>
                <a:ea typeface="冬青黑体简体中文 W3" panose="020B0300000000000000" charset="-122"/>
              </a:defRPr>
            </a:lvl3pPr>
            <a:lvl4pPr marL="1600200" indent="-228600">
              <a:defRPr>
                <a:solidFill>
                  <a:schemeClr val="tx1"/>
                </a:solidFill>
                <a:latin typeface="Open Sans" panose="020B0606030504020204" pitchFamily="34" charset="0"/>
                <a:ea typeface="冬青黑体简体中文 W3" panose="020B0300000000000000" charset="-122"/>
              </a:defRPr>
            </a:lvl4pPr>
            <a:lvl5pPr marL="2057400" indent="-228600">
              <a:defRPr>
                <a:solidFill>
                  <a:schemeClr val="tx1"/>
                </a:solidFill>
                <a:latin typeface="Open Sans" panose="020B0606030504020204" pitchFamily="34" charset="0"/>
                <a:ea typeface="冬青黑体简体中文 W3" panose="020B0300000000000000"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9p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发展前景</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panose="020B0300000000000000" charset="-122"/>
              </a:defRPr>
            </a:lvl1pPr>
            <a:lvl2pPr marL="742950" indent="-285750">
              <a:defRPr>
                <a:solidFill>
                  <a:schemeClr val="tx1"/>
                </a:solidFill>
                <a:latin typeface="Open Sans" panose="020B0606030504020204" pitchFamily="34" charset="0"/>
                <a:ea typeface="冬青黑体简体中文 W3" panose="020B0300000000000000" charset="-122"/>
              </a:defRPr>
            </a:lvl2pPr>
            <a:lvl3pPr marL="1143000" indent="-228600">
              <a:defRPr>
                <a:solidFill>
                  <a:schemeClr val="tx1"/>
                </a:solidFill>
                <a:latin typeface="Open Sans" panose="020B0606030504020204" pitchFamily="34" charset="0"/>
                <a:ea typeface="冬青黑体简体中文 W3" panose="020B0300000000000000" charset="-122"/>
              </a:defRPr>
            </a:lvl3pPr>
            <a:lvl4pPr marL="1600200" indent="-228600">
              <a:defRPr>
                <a:solidFill>
                  <a:schemeClr val="tx1"/>
                </a:solidFill>
                <a:latin typeface="Open Sans" panose="020B0606030504020204" pitchFamily="34" charset="0"/>
                <a:ea typeface="冬青黑体简体中文 W3" panose="020B0300000000000000" charset="-122"/>
              </a:defRPr>
            </a:lvl4pPr>
            <a:lvl5pPr marL="2057400" indent="-228600">
              <a:defRPr>
                <a:solidFill>
                  <a:schemeClr val="tx1"/>
                </a:solidFill>
                <a:latin typeface="Open Sans" panose="020B0606030504020204" pitchFamily="34" charset="0"/>
                <a:ea typeface="冬青黑体简体中文 W3" panose="020B0300000000000000"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9p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合作与目标</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fld>
            <a:endParaRPr lang="en-US" sz="1000" dirty="0"/>
          </a:p>
        </p:txBody>
      </p:sp>
      <p:grpSp>
        <p:nvGrpSpPr>
          <p:cNvPr id="2"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grpSp>
      <p:grpSp>
        <p:nvGrpSpPr>
          <p:cNvPr id="3"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5536" y="210344"/>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Click here to add the title text content</a:t>
            </a:r>
            <a:endParaRPr lang="zh-CN" altLang="en-US" sz="1050" b="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anose="020B0503020204020204" pitchFamily="34" charset="-122"/>
                <a:cs typeface="+mn-cs"/>
              </a:defRPr>
            </a:lvl1pPr>
          </a:lstStyle>
          <a:p>
            <a:pPr lvl="0" algn="l"/>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61BD0C8-D35A-439E-96FB-C8D4A643055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70F15A6-E82C-4E1E-834E-C415C51F7DF3}"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grpSp>
      <p:sp>
        <p:nvSpPr>
          <p:cNvPr id="6" name="文本框 12"/>
          <p:cNvSpPr txBox="1">
            <a:spLocks noChangeArrowheads="1"/>
          </p:cNvSpPr>
          <p:nvPr userDrawn="1"/>
        </p:nvSpPr>
        <p:spPr bwMode="auto">
          <a:xfrm>
            <a:off x="-1" y="370296"/>
            <a:ext cx="1796090" cy="619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panose="020B0300000000000000" charset="-122"/>
              </a:defRPr>
            </a:lvl1pPr>
            <a:lvl2pPr marL="742950" indent="-285750">
              <a:defRPr>
                <a:solidFill>
                  <a:schemeClr val="tx1"/>
                </a:solidFill>
                <a:latin typeface="Open Sans" panose="020B0606030504020204" pitchFamily="34" charset="0"/>
                <a:ea typeface="冬青黑体简体中文 W3" panose="020B0300000000000000" charset="-122"/>
              </a:defRPr>
            </a:lvl2pPr>
            <a:lvl3pPr marL="1143000" indent="-228600">
              <a:defRPr>
                <a:solidFill>
                  <a:schemeClr val="tx1"/>
                </a:solidFill>
                <a:latin typeface="Open Sans" panose="020B0606030504020204" pitchFamily="34" charset="0"/>
                <a:ea typeface="冬青黑体简体中文 W3" panose="020B0300000000000000" charset="-122"/>
              </a:defRPr>
            </a:lvl3pPr>
            <a:lvl4pPr marL="1600200" indent="-228600">
              <a:defRPr>
                <a:solidFill>
                  <a:schemeClr val="tx1"/>
                </a:solidFill>
                <a:latin typeface="Open Sans" panose="020B0606030504020204" pitchFamily="34" charset="0"/>
                <a:ea typeface="冬青黑体简体中文 W3" panose="020B0300000000000000" charset="-122"/>
              </a:defRPr>
            </a:lvl4pPr>
            <a:lvl5pPr marL="2057400" indent="-228600">
              <a:defRPr>
                <a:solidFill>
                  <a:schemeClr val="tx1"/>
                </a:solidFill>
                <a:latin typeface="Open Sans" panose="020B0606030504020204" pitchFamily="34" charset="0"/>
                <a:ea typeface="冬青黑体简体中文 W3" panose="020B0300000000000000"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6.xml"/><Relationship Id="rId5" Type="http://schemas.openxmlformats.org/officeDocument/2006/relationships/tags" Target="../tags/tag1.xml"/><Relationship Id="rId4" Type="http://schemas.openxmlformats.org/officeDocument/2006/relationships/image" Target="../media/image5.png"/><Relationship Id="rId3" Type="http://schemas.openxmlformats.org/officeDocument/2006/relationships/image" Target="../media/image4.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image" Target="../media/image10.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image" Target="../media/image8.jpeg"/><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59"/>
          <p:cNvSpPr>
            <a:spLocks noChangeArrowheads="1"/>
          </p:cNvSpPr>
          <p:nvPr/>
        </p:nvSpPr>
        <p:spPr bwMode="auto">
          <a:xfrm>
            <a:off x="611560" y="2132730"/>
            <a:ext cx="5186484" cy="553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600" b="1" dirty="0">
                <a:solidFill>
                  <a:schemeClr val="tx1">
                    <a:lumMod val="75000"/>
                    <a:lumOff val="25000"/>
                  </a:schemeClr>
                </a:solidFill>
                <a:latin typeface="Arial" panose="020B0604020202020204" pitchFamily="34" charset="0"/>
                <a:cs typeface="Arial" panose="020B0604020202020204" pitchFamily="34" charset="0"/>
              </a:rPr>
              <a:t>项目一 认知出纳</a:t>
            </a:r>
            <a:endParaRPr lang="zh-CN" altLang="en-US" sz="3600" b="1" dirty="0">
              <a:solidFill>
                <a:schemeClr val="tx1">
                  <a:lumMod val="75000"/>
                  <a:lumOff val="25000"/>
                </a:schemeClr>
              </a:solidFill>
              <a:latin typeface="Arial" panose="020B0604020202020204" pitchFamily="34" charset="0"/>
              <a:cs typeface="Arial" panose="020B0604020202020204" pitchFamily="34" charset="0"/>
            </a:endParaRPr>
          </a:p>
        </p:txBody>
      </p:sp>
      <p:pic>
        <p:nvPicPr>
          <p:cNvPr id="4" name="爱的罗曼史 romance de amor">
            <a:hlinkClick r:id="" action="ppaction://media"/>
          </p:cNvPr>
          <p:cNvPicPr>
            <a:picLocks noChangeAspect="1"/>
          </p:cNvPicPr>
          <p:nvPr>
            <a:audioFile r:link="rId1"/>
            <p:extLst>
              <p:ext uri="{DAA4B4D4-6D71-4841-9C94-3DE7FCFB9230}">
                <p14:media xmlns:p14="http://schemas.microsoft.com/office/powerpoint/2010/main" r:embed="rId2">
                  <p14:fade in="5000.000000" out="5000.000000"/>
                </p14:media>
              </p:ext>
            </p:extLst>
          </p:nvPr>
        </p:nvPicPr>
        <p:blipFill>
          <a:blip r:embed="rId3"/>
          <a:stretch>
            <a:fillRect/>
          </a:stretch>
        </p:blipFill>
        <p:spPr>
          <a:xfrm>
            <a:off x="-1260648" y="195486"/>
            <a:ext cx="609600" cy="6096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23928" y="0"/>
            <a:ext cx="7462667" cy="51435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1" presetClass="entr" presetSubtype="0" fill="hold" grpId="0" nodeType="click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1"/>
                                        </p:tgtEl>
                                        <p:attrNameLst>
                                          <p:attrName>ppt_y</p:attrName>
                                        </p:attrNameLst>
                                      </p:cBhvr>
                                      <p:tavLst>
                                        <p:tav tm="0">
                                          <p:val>
                                            <p:strVal val="#ppt_y"/>
                                          </p:val>
                                        </p:tav>
                                        <p:tav tm="100000">
                                          <p:val>
                                            <p:strVal val="#ppt_y"/>
                                          </p:val>
                                        </p:tav>
                                      </p:tavLst>
                                    </p:anim>
                                    <p:anim calcmode="lin" valueType="num">
                                      <p:cBhvr>
                                        <p:cTn id="13"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1"/>
                                        </p:tgtEl>
                                      </p:cBhvr>
                                    </p:animEffect>
                                  </p:childTnLst>
                                </p:cTn>
                              </p:par>
                            </p:childTnLst>
                          </p:cTn>
                        </p:par>
                        <p:par>
                          <p:cTn id="16" fill="hold">
                            <p:stCondLst>
                              <p:cond delay="850"/>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21"/>
                                        </p:tgtEl>
                                      </p:cBhvr>
                                    </p:animEffect>
                                    <p:animScale>
                                      <p:cBhvr>
                                        <p:cTn id="19" dur="250" autoRev="1" fill="hold"/>
                                        <p:tgtEl>
                                          <p:spTgt spid="21"/>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37"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900" decel="100000" fill="hold"/>
                                        <p:tgtEl>
                                          <p:spTgt spid="3"/>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hold" display="0">
                  <p:stCondLst>
                    <p:cond delay="indefinite"/>
                  </p:stCondLst>
                  <p:endCondLst>
                    <p:cond evt="onStopAudio" delay="0">
                      <p:tgtEl>
                        <p:sldTgt/>
                      </p:tgtEl>
                    </p:cond>
                  </p:endCondLst>
                </p:cTn>
                <p:tgtEl>
                  <p:spTgt spid="4"/>
                </p:tgtEl>
              </p:cMediaNode>
            </p:audio>
          </p:childTnLst>
        </p:cTn>
      </p:par>
    </p:tnLst>
    <p:bldLst>
      <p:bldP spid="21" grpId="0" bldLvl="0" animBg="1"/>
      <p:bldP spid="21"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矩形 27"/>
          <p:cNvSpPr/>
          <p:nvPr/>
        </p:nvSpPr>
        <p:spPr>
          <a:xfrm>
            <a:off x="1685" y="2821835"/>
            <a:ext cx="9151021" cy="62193"/>
          </a:xfrm>
          <a:prstGeom prst="rect">
            <a:avLst/>
          </a:prstGeom>
          <a:solidFill>
            <a:schemeClr val="accent4"/>
          </a:solidFill>
          <a:ln w="25400" cap="flat" cmpd="sng" algn="ctr">
            <a:noFill/>
            <a:prstDash val="solid"/>
          </a:ln>
          <a:effectLst/>
        </p:spPr>
        <p:txBody>
          <a:bodyPr rot="0" spcFirstLastPara="0" vertOverflow="overflow" horzOverflow="overflow" vert="horz" wrap="square" lIns="68551" tIns="34275" rIns="68551" bIns="34275" numCol="1" spcCol="0" rtlCol="0" fromWordArt="0" anchor="ctr" anchorCtr="0" forceAA="0" compatLnSpc="1">
            <a:noAutofit/>
          </a:bodyPr>
          <a:lstStyle/>
          <a:p>
            <a:pPr algn="ctr">
              <a:lnSpc>
                <a:spcPct val="120000"/>
              </a:lnSpc>
              <a:defRPr/>
            </a:pPr>
            <a:endParaRPr lang="en-US" sz="18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flipH="1">
            <a:off x="6337300" y="1654175"/>
            <a:ext cx="583565" cy="58102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chemeClr val="bg1"/>
                </a:solidFill>
                <a:latin typeface="Arial" panose="020B0604020202020204" pitchFamily="34" charset="0"/>
                <a:cs typeface="+mn-ea"/>
                <a:sym typeface="Arial" panose="020B0604020202020204" pitchFamily="34" charset="0"/>
              </a:rPr>
              <a:t>申辩原则</a:t>
            </a:r>
            <a:endParaRPr lang="zh-CN" altLang="en-US" sz="1400" b="0" dirty="0">
              <a:solidFill>
                <a:schemeClr val="bg1"/>
              </a:solidFill>
              <a:latin typeface="Arial" panose="020B0604020202020204" pitchFamily="34" charset="0"/>
              <a:cs typeface="+mn-ea"/>
              <a:sym typeface="Arial" panose="020B0604020202020204" pitchFamily="34" charset="0"/>
            </a:endParaRPr>
          </a:p>
        </p:txBody>
      </p:sp>
      <p:grpSp>
        <p:nvGrpSpPr>
          <p:cNvPr id="4" name="组合 3"/>
          <p:cNvGrpSpPr/>
          <p:nvPr/>
        </p:nvGrpSpPr>
        <p:grpSpPr>
          <a:xfrm>
            <a:off x="2096135" y="1532255"/>
            <a:ext cx="4339590" cy="2579370"/>
            <a:chOff x="2732" y="2412"/>
            <a:chExt cx="6834" cy="4062"/>
          </a:xfrm>
        </p:grpSpPr>
        <p:sp>
          <p:nvSpPr>
            <p:cNvPr id="20" name="圆角矩形 1"/>
            <p:cNvSpPr/>
            <p:nvPr/>
          </p:nvSpPr>
          <p:spPr>
            <a:xfrm>
              <a:off x="2732" y="4468"/>
              <a:ext cx="2536" cy="1418"/>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1"/>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椭圆 20"/>
            <p:cNvSpPr/>
            <p:nvPr/>
          </p:nvSpPr>
          <p:spPr>
            <a:xfrm>
              <a:off x="3350" y="5174"/>
              <a:ext cx="1301" cy="1301"/>
            </a:xfrm>
            <a:prstGeom prst="ellipse">
              <a:avLst/>
            </a:prstGeom>
            <a:solidFill>
              <a:schemeClr val="accent1"/>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圆角矩形 1"/>
            <p:cNvSpPr/>
            <p:nvPr/>
          </p:nvSpPr>
          <p:spPr>
            <a:xfrm flipV="1">
              <a:off x="4878" y="3026"/>
              <a:ext cx="2536" cy="1418"/>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2"/>
            </a:solidFill>
            <a:ln w="254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椭圆 22"/>
            <p:cNvSpPr/>
            <p:nvPr/>
          </p:nvSpPr>
          <p:spPr>
            <a:xfrm>
              <a:off x="5496" y="2412"/>
              <a:ext cx="1301" cy="1301"/>
            </a:xfrm>
            <a:prstGeom prst="ellipse">
              <a:avLst/>
            </a:prstGeom>
            <a:solidFill>
              <a:schemeClr val="accent2"/>
            </a:solidFill>
            <a:ln w="635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圆角矩形 1"/>
            <p:cNvSpPr/>
            <p:nvPr/>
          </p:nvSpPr>
          <p:spPr>
            <a:xfrm>
              <a:off x="7030" y="4468"/>
              <a:ext cx="2536" cy="1418"/>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3"/>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椭圆 24"/>
            <p:cNvSpPr/>
            <p:nvPr/>
          </p:nvSpPr>
          <p:spPr>
            <a:xfrm>
              <a:off x="7648" y="5174"/>
              <a:ext cx="1301" cy="1301"/>
            </a:xfrm>
            <a:prstGeom prst="ellipse">
              <a:avLst/>
            </a:prstGeom>
            <a:solidFill>
              <a:schemeClr val="accent3"/>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flipH="1">
              <a:off x="3540" y="5367"/>
              <a:ext cx="919" cy="91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chemeClr val="bg1"/>
                  </a:solidFill>
                  <a:latin typeface="Arial" panose="020B0604020202020204" pitchFamily="34" charset="0"/>
                  <a:cs typeface="+mn-ea"/>
                  <a:sym typeface="Arial" panose="020B0604020202020204" pitchFamily="34" charset="0"/>
                </a:rPr>
                <a:t>尊重原则</a:t>
              </a:r>
              <a:endParaRPr lang="zh-CN" altLang="en-US" sz="1400" b="0" dirty="0">
                <a:solidFill>
                  <a:schemeClr val="bg1"/>
                </a:solidFill>
                <a:latin typeface="Arial" panose="020B0604020202020204" pitchFamily="34" charset="0"/>
                <a:cs typeface="+mn-ea"/>
                <a:sym typeface="Arial" panose="020B0604020202020204" pitchFamily="34" charset="0"/>
              </a:endParaRPr>
            </a:p>
          </p:txBody>
        </p:sp>
        <p:sp>
          <p:nvSpPr>
            <p:cNvPr id="30" name="TextBox 29"/>
            <p:cNvSpPr txBox="1"/>
            <p:nvPr/>
          </p:nvSpPr>
          <p:spPr>
            <a:xfrm flipH="1">
              <a:off x="5729" y="2605"/>
              <a:ext cx="834" cy="91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chemeClr val="bg1"/>
                  </a:solidFill>
                  <a:latin typeface="Arial" panose="020B0604020202020204" pitchFamily="34" charset="0"/>
                  <a:cs typeface="+mn-ea"/>
                  <a:sym typeface="Arial" panose="020B0604020202020204" pitchFamily="34" charset="0"/>
                </a:rPr>
                <a:t>沟通原则</a:t>
              </a:r>
              <a:endParaRPr lang="zh-CN" altLang="en-US" sz="1400" b="0" dirty="0">
                <a:solidFill>
                  <a:schemeClr val="bg1"/>
                </a:solidFill>
                <a:latin typeface="Arial" panose="020B0604020202020204" pitchFamily="34" charset="0"/>
                <a:cs typeface="+mn-ea"/>
                <a:sym typeface="Arial" panose="020B0604020202020204" pitchFamily="34" charset="0"/>
              </a:endParaRPr>
            </a:p>
          </p:txBody>
        </p:sp>
        <p:sp>
          <p:nvSpPr>
            <p:cNvPr id="32" name="TextBox 31"/>
            <p:cNvSpPr txBox="1"/>
            <p:nvPr/>
          </p:nvSpPr>
          <p:spPr>
            <a:xfrm flipH="1">
              <a:off x="7895" y="5367"/>
              <a:ext cx="806" cy="91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chemeClr val="bg1"/>
                  </a:solidFill>
                  <a:latin typeface="Arial" panose="020B0604020202020204" pitchFamily="34" charset="0"/>
                  <a:cs typeface="+mn-ea"/>
                  <a:sym typeface="Arial" panose="020B0604020202020204" pitchFamily="34" charset="0"/>
                </a:rPr>
                <a:t>周到原则</a:t>
              </a:r>
              <a:endParaRPr lang="zh-CN" altLang="en-US" sz="1400" b="0" dirty="0">
                <a:solidFill>
                  <a:schemeClr val="bg1"/>
                </a:solidFill>
                <a:latin typeface="Arial" panose="020B0604020202020204" pitchFamily="34" charset="0"/>
                <a:cs typeface="+mn-ea"/>
                <a:sym typeface="Arial" panose="020B0604020202020204" pitchFamily="34" charset="0"/>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出纳工作</a:t>
            </a:r>
            <a:endParaRPr lang="zh-CN" altLang="en-US" sz="2000" b="1">
              <a:solidFill>
                <a:schemeClr val="accent4"/>
              </a:solidFill>
              <a:effectLst/>
            </a:endParaRPr>
          </a:p>
        </p:txBody>
      </p:sp>
      <p:sp>
        <p:nvSpPr>
          <p:cNvPr id="2" name="文本框 1"/>
          <p:cNvSpPr txBox="1"/>
          <p:nvPr/>
        </p:nvSpPr>
        <p:spPr>
          <a:xfrm>
            <a:off x="449580" y="791845"/>
            <a:ext cx="2647950" cy="337185"/>
          </a:xfrm>
          <a:prstGeom prst="rect">
            <a:avLst/>
          </a:prstGeom>
          <a:noFill/>
        </p:spPr>
        <p:txBody>
          <a:bodyPr wrap="square" rtlCol="0" anchor="t">
            <a:spAutoFit/>
          </a:bodyPr>
          <a:p>
            <a:r>
              <a:rPr lang="en-US" altLang="zh-CN" sz="1600"/>
              <a:t>2.</a:t>
            </a:r>
            <a:r>
              <a:rPr lang="zh-CN" altLang="en-US" sz="1600"/>
              <a:t>出纳员与财务同事的关系</a:t>
            </a:r>
            <a:endParaRPr lang="zh-CN" altLang="en-US" sz="1600"/>
          </a:p>
        </p:txBody>
      </p:sp>
      <p:sp>
        <p:nvSpPr>
          <p:cNvPr id="3" name="文本框 2"/>
          <p:cNvSpPr txBox="1"/>
          <p:nvPr/>
        </p:nvSpPr>
        <p:spPr>
          <a:xfrm>
            <a:off x="614680" y="4111625"/>
            <a:ext cx="3023235" cy="645160"/>
          </a:xfrm>
          <a:prstGeom prst="rect">
            <a:avLst/>
          </a:prstGeom>
          <a:noFill/>
        </p:spPr>
        <p:txBody>
          <a:bodyPr wrap="square" rtlCol="0" anchor="t">
            <a:spAutoFit/>
          </a:bodyPr>
          <a:p>
            <a:r>
              <a:rPr lang="zh-CN" altLang="en-US" sz="1200"/>
              <a:t>出纳工作与其他财务岗位工作密不可分，出纳员要在尊重同事的前提下，保持顺畅的工作秩序和良好的协作关系</a:t>
            </a:r>
            <a:endParaRPr lang="zh-CN" altLang="en-US" sz="1200"/>
          </a:p>
        </p:txBody>
      </p:sp>
      <p:sp>
        <p:nvSpPr>
          <p:cNvPr id="5" name="文本框 4"/>
          <p:cNvSpPr txBox="1"/>
          <p:nvPr/>
        </p:nvSpPr>
        <p:spPr>
          <a:xfrm>
            <a:off x="3346450" y="702310"/>
            <a:ext cx="3089275" cy="829945"/>
          </a:xfrm>
          <a:prstGeom prst="rect">
            <a:avLst/>
          </a:prstGeom>
          <a:noFill/>
        </p:spPr>
        <p:txBody>
          <a:bodyPr wrap="square" rtlCol="0" anchor="t">
            <a:spAutoFit/>
          </a:bodyPr>
          <a:p>
            <a:r>
              <a:rPr lang="zh-CN" altLang="en-US" sz="1200"/>
              <a:t>在坚持原则的基础上完成岗位工作，在与同事合作的某些环节上如果遇到问题，要心平气和地与之沟通，对工作认真负责，公私分明，不推卸责任</a:t>
            </a:r>
            <a:endParaRPr lang="zh-CN" altLang="en-US" sz="1200"/>
          </a:p>
        </p:txBody>
      </p:sp>
      <p:sp>
        <p:nvSpPr>
          <p:cNvPr id="6" name="文本框 5"/>
          <p:cNvSpPr txBox="1"/>
          <p:nvPr/>
        </p:nvSpPr>
        <p:spPr>
          <a:xfrm>
            <a:off x="4396105" y="4112260"/>
            <a:ext cx="2620010" cy="829945"/>
          </a:xfrm>
          <a:prstGeom prst="rect">
            <a:avLst/>
          </a:prstGeom>
          <a:noFill/>
        </p:spPr>
        <p:txBody>
          <a:bodyPr wrap="square" rtlCol="0" anchor="t">
            <a:spAutoFit/>
          </a:bodyPr>
          <a:p>
            <a:r>
              <a:rPr lang="zh-CN" altLang="en-US" sz="1200"/>
              <a:t>出纳工作具有高度的严谨性，既要在工作流程上讲究周到，还要在工作态度上讲究周到，在职责范围内主动耐心，竭诚服务</a:t>
            </a: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250" advClick="0" advTm="4000">
        <p14:reveal/>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250" fill="hold"/>
                                        <p:tgtEl>
                                          <p:spTgt spid="28"/>
                                        </p:tgtEl>
                                        <p:attrNameLst>
                                          <p:attrName>ppt_x</p:attrName>
                                        </p:attrNameLst>
                                      </p:cBhvr>
                                      <p:tavLst>
                                        <p:tav tm="0">
                                          <p:val>
                                            <p:strVal val="0-#ppt_w/2"/>
                                          </p:val>
                                        </p:tav>
                                        <p:tav tm="100000">
                                          <p:val>
                                            <p:strVal val="#ppt_x"/>
                                          </p:val>
                                        </p:tav>
                                      </p:tavLst>
                                    </p:anim>
                                    <p:anim calcmode="lin" valueType="num">
                                      <p:cBhvr additive="base">
                                        <p:cTn id="8" dur="25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50" fill="hold"/>
                                        <p:tgtEl>
                                          <p:spTgt spid="31"/>
                                        </p:tgtEl>
                                        <p:attrNameLst>
                                          <p:attrName>ppt_x</p:attrName>
                                        </p:attrNameLst>
                                      </p:cBhvr>
                                      <p:tavLst>
                                        <p:tav tm="0">
                                          <p:val>
                                            <p:strVal val="#ppt_x"/>
                                          </p:val>
                                        </p:tav>
                                        <p:tav tm="100000">
                                          <p:val>
                                            <p:strVal val="#ppt_x"/>
                                          </p:val>
                                        </p:tav>
                                      </p:tavLst>
                                    </p:anim>
                                    <p:anim calcmode="lin" valueType="num">
                                      <p:cBhvr additive="base">
                                        <p:cTn id="12" dur="25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323215" y="1299845"/>
            <a:ext cx="212725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en-US" sz="1400" dirty="0">
                <a:latin typeface="Arial" panose="020B0604020202020204" pitchFamily="34" charset="0"/>
                <a:ea typeface="微软雅黑" panose="020B0503020204020204" pitchFamily="34" charset="-122"/>
                <a:cs typeface="+mn-ea"/>
                <a:sym typeface="Arial" panose="020B0604020202020204" pitchFamily="34" charset="0"/>
              </a:rPr>
              <a:t>3. 出纳员与财税部门</a:t>
            </a:r>
            <a:endParaRPr 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323215" y="3230245"/>
            <a:ext cx="2359025"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en-US" sz="1400" dirty="0">
                <a:latin typeface="Arial" panose="020B0604020202020204" pitchFamily="34" charset="0"/>
                <a:ea typeface="微软雅黑" panose="020B0503020204020204" pitchFamily="34" charset="-122"/>
                <a:cs typeface="+mn-ea"/>
                <a:sym typeface="Arial" panose="020B0604020202020204" pitchFamily="34" charset="0"/>
              </a:rPr>
              <a:t>4. 出纳与银行</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noEditPoints="1"/>
          </p:cNvSpPr>
          <p:nvPr/>
        </p:nvSpPr>
        <p:spPr bwMode="auto">
          <a:xfrm>
            <a:off x="2797400" y="3236496"/>
            <a:ext cx="492310" cy="398114"/>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2"/>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2682047" y="1299749"/>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出纳工作</a:t>
            </a:r>
            <a:endParaRPr lang="zh-CN" altLang="en-US" sz="2000" b="1">
              <a:solidFill>
                <a:schemeClr val="accent4"/>
              </a:solidFill>
              <a:effectLst/>
            </a:endParaRPr>
          </a:p>
        </p:txBody>
      </p:sp>
      <p:sp>
        <p:nvSpPr>
          <p:cNvPr id="5" name="文本框 4"/>
          <p:cNvSpPr txBox="1"/>
          <p:nvPr/>
        </p:nvSpPr>
        <p:spPr>
          <a:xfrm>
            <a:off x="3289300" y="1299845"/>
            <a:ext cx="4675505" cy="1383665"/>
          </a:xfrm>
          <a:prstGeom prst="rect">
            <a:avLst/>
          </a:prstGeom>
          <a:noFill/>
        </p:spPr>
        <p:txBody>
          <a:bodyPr wrap="square" rtlCol="0" anchor="t">
            <a:spAutoFit/>
          </a:bodyPr>
          <a:p>
            <a:pPr>
              <a:lnSpc>
                <a:spcPct val="150000"/>
              </a:lnSpc>
            </a:pPr>
            <a:r>
              <a:rPr lang="zh-CN" altLang="en-US" sz="1400"/>
              <a:t>出纳员在办理各项收支、结算业务时，应及时关注财政部门颁布的相关政策、法律法规，严格按制度办事。</a:t>
            </a:r>
            <a:endParaRPr lang="zh-CN" altLang="en-US" sz="1400"/>
          </a:p>
          <a:p>
            <a:pPr>
              <a:lnSpc>
                <a:spcPct val="150000"/>
              </a:lnSpc>
            </a:pPr>
            <a:r>
              <a:rPr lang="zh-CN" altLang="en-US" sz="1400"/>
              <a:t>在税务部门对单位进行税务检查时，积极配合认</a:t>
            </a:r>
            <a:endParaRPr lang="zh-CN" altLang="en-US" sz="1400"/>
          </a:p>
          <a:p>
            <a:pPr>
              <a:lnSpc>
                <a:spcPct val="150000"/>
              </a:lnSpc>
            </a:pPr>
            <a:r>
              <a:rPr lang="zh-CN" altLang="en-US" sz="1400"/>
              <a:t>真做好凭证、账簿等涉税资料的准备工作。</a:t>
            </a:r>
            <a:endParaRPr lang="zh-CN" altLang="en-US" sz="1400"/>
          </a:p>
        </p:txBody>
      </p:sp>
      <p:sp>
        <p:nvSpPr>
          <p:cNvPr id="6" name="文本框 5"/>
          <p:cNvSpPr txBox="1"/>
          <p:nvPr/>
        </p:nvSpPr>
        <p:spPr>
          <a:xfrm>
            <a:off x="3289300" y="3230245"/>
            <a:ext cx="4398645" cy="1060450"/>
          </a:xfrm>
          <a:prstGeom prst="rect">
            <a:avLst/>
          </a:prstGeom>
          <a:noFill/>
        </p:spPr>
        <p:txBody>
          <a:bodyPr wrap="square" rtlCol="0" anchor="t">
            <a:spAutoFit/>
          </a:bodyPr>
          <a:p>
            <a:pPr>
              <a:lnSpc>
                <a:spcPct val="150000"/>
              </a:lnSpc>
            </a:pPr>
            <a:r>
              <a:rPr lang="zh-CN" altLang="en-US" sz="1400"/>
              <a:t>出纳员与银行的接触机会最为频繁，要及时了解银行的相关政策和结算规定，熟悉银行结算业务流程，与银行的工作人员保持良好的工作关系。</a:t>
            </a:r>
            <a:endParaRPr lang="zh-CN" altLang="en-US" sz="1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p:tgtEl>
                                          <p:spTgt spid="24"/>
                                        </p:tgtEl>
                                        <p:attrNameLst>
                                          <p:attrName>ppt_y</p:attrName>
                                        </p:attrNameLst>
                                      </p:cBhvr>
                                      <p:tavLst>
                                        <p:tav tm="0">
                                          <p:val>
                                            <p:strVal val="#ppt_y+#ppt_h*1.125000"/>
                                          </p:val>
                                        </p:tav>
                                        <p:tav tm="100000">
                                          <p:val>
                                            <p:strVal val="#ppt_y"/>
                                          </p:val>
                                        </p:tav>
                                      </p:tavLst>
                                    </p:anim>
                                    <p:animEffect transition="in" filter="wipe(up)">
                                      <p:cBhvr>
                                        <p:cTn id="13" dur="500"/>
                                        <p:tgtEl>
                                          <p:spTgt spid="2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24" grpId="0" bldLvl="0" animBg="1"/>
      <p:bldP spid="2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63125" y="1168002"/>
            <a:ext cx="2289446" cy="3579019"/>
            <a:chOff x="671513" y="1557336"/>
            <a:chExt cx="3052762" cy="4772025"/>
          </a:xfrm>
        </p:grpSpPr>
        <p:sp>
          <p:nvSpPr>
            <p:cNvPr id="6" name="Rectangle 5"/>
            <p:cNvSpPr/>
            <p:nvPr/>
          </p:nvSpPr>
          <p:spPr>
            <a:xfrm>
              <a:off x="671513" y="1557336"/>
              <a:ext cx="3052762" cy="47720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671513" y="5743575"/>
              <a:ext cx="3052762" cy="585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latin typeface="Arial" panose="020B0604020202020204" pitchFamily="34" charset="0"/>
                  <a:ea typeface="微软雅黑" panose="020B0503020204020204" pitchFamily="34" charset="-122"/>
                  <a:sym typeface="Arial" panose="020B0604020202020204" pitchFamily="34" charset="0"/>
                </a:rPr>
                <a:t>情景描述</a:t>
              </a:r>
              <a:endParaRPr lang="zh-CN" altLang="en-GB"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3091659" y="1167944"/>
            <a:ext cx="5689600" cy="430530"/>
          </a:xfrm>
          <a:prstGeom prst="rect">
            <a:avLst/>
          </a:prstGeom>
          <a:noFill/>
        </p:spPr>
        <p:txBody>
          <a:bodyPr wrap="none" lIns="0" tIns="0" rIns="0" bIns="0" rtlCol="0">
            <a:spAutoFit/>
          </a:bodyPr>
          <a:lstStyle/>
          <a:p>
            <a:pPr algn="l"/>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案例背景：大学毕业生林宇初到北京利通有限公司财务部出纳岗位实习。</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公司基本情况（见教材）。</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 name="组合 16"/>
          <p:cNvGrpSpPr/>
          <p:nvPr/>
        </p:nvGrpSpPr>
        <p:grpSpPr>
          <a:xfrm>
            <a:off x="3061970" y="3192780"/>
            <a:ext cx="467360" cy="464820"/>
            <a:chOff x="8543" y="5129"/>
            <a:chExt cx="1438" cy="1436"/>
          </a:xfrm>
        </p:grpSpPr>
        <p:grpSp>
          <p:nvGrpSpPr>
            <p:cNvPr id="3" name="Group 16"/>
            <p:cNvGrpSpPr/>
            <p:nvPr/>
          </p:nvGrpSpPr>
          <p:grpSpPr>
            <a:xfrm>
              <a:off x="8543" y="5129"/>
              <a:ext cx="1439" cy="1437"/>
              <a:chOff x="6434437" y="4380470"/>
              <a:chExt cx="1218099" cy="1217066"/>
            </a:xfrm>
          </p:grpSpPr>
          <p:sp>
            <p:nvSpPr>
              <p:cNvPr id="18" name="Donut 17"/>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Block Arc 18"/>
              <p:cNvSpPr/>
              <p:nvPr/>
            </p:nvSpPr>
            <p:spPr>
              <a:xfrm rot="5400000" flipH="1">
                <a:off x="6434437" y="4380470"/>
                <a:ext cx="1216800" cy="1216800"/>
              </a:xfrm>
              <a:prstGeom prst="blockArc">
                <a:avLst>
                  <a:gd name="adj1" fmla="val 2204812"/>
                  <a:gd name="adj2" fmla="val 0"/>
                  <a:gd name="adj3" fmla="val 1261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AutoShape 4"/>
            <p:cNvSpPr/>
            <p:nvPr/>
          </p:nvSpPr>
          <p:spPr bwMode="auto">
            <a:xfrm>
              <a:off x="9030" y="5628"/>
              <a:ext cx="439" cy="4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3"/>
            </a:solidFill>
            <a:ln>
              <a:noFill/>
            </a:ln>
            <a:effectLst/>
          </p:spPr>
          <p:txBody>
            <a:bodyPr lIns="14287" tIns="14287" rIns="14287" bIns="14287" anchor="ctr"/>
            <a:lstStyle/>
            <a:p>
              <a:pPr algn="ctr" defTabSz="171450" hangingPunct="0">
                <a:lnSpc>
                  <a:spcPct val="150000"/>
                </a:lnSpc>
              </a:pPr>
              <a:endParaRPr lang="en-US" sz="11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nvGrpSpPr>
        <p:grpSpPr>
          <a:xfrm>
            <a:off x="3027045" y="4442460"/>
            <a:ext cx="475615" cy="480695"/>
            <a:chOff x="12173" y="5129"/>
            <a:chExt cx="1438" cy="1436"/>
          </a:xfrm>
        </p:grpSpPr>
        <p:grpSp>
          <p:nvGrpSpPr>
            <p:cNvPr id="4" name="Group 20"/>
            <p:cNvGrpSpPr/>
            <p:nvPr/>
          </p:nvGrpSpPr>
          <p:grpSpPr>
            <a:xfrm>
              <a:off x="12173" y="5129"/>
              <a:ext cx="1439" cy="1437"/>
              <a:chOff x="6434437" y="4380470"/>
              <a:chExt cx="1218099" cy="1217066"/>
            </a:xfrm>
          </p:grpSpPr>
          <p:sp>
            <p:nvSpPr>
              <p:cNvPr id="22" name="Donut 21"/>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Block Arc 22"/>
              <p:cNvSpPr/>
              <p:nvPr/>
            </p:nvSpPr>
            <p:spPr>
              <a:xfrm rot="5400000" flipH="1">
                <a:off x="6434437" y="4380470"/>
                <a:ext cx="1216800" cy="1216800"/>
              </a:xfrm>
              <a:prstGeom prst="blockArc">
                <a:avLst>
                  <a:gd name="adj1" fmla="val 7534591"/>
                  <a:gd name="adj2" fmla="val 0"/>
                  <a:gd name="adj3" fmla="val 1261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23"/>
            <p:cNvGrpSpPr/>
            <p:nvPr/>
          </p:nvGrpSpPr>
          <p:grpSpPr>
            <a:xfrm>
              <a:off x="12665" y="5657"/>
              <a:ext cx="454" cy="382"/>
              <a:chOff x="5368132" y="2625725"/>
              <a:chExt cx="465138" cy="391319"/>
            </a:xfrm>
            <a:solidFill>
              <a:schemeClr val="accent5"/>
            </a:solidFill>
          </p:grpSpPr>
          <p:sp>
            <p:nvSpPr>
              <p:cNvPr id="25"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20091" tIns="20091" rIns="20091" bIns="20091" anchor="ctr"/>
              <a:lstStyle/>
              <a:p>
                <a:pPr algn="ctr" defTabSz="171450" hangingPunct="0">
                  <a:lnSpc>
                    <a:spcPct val="150000"/>
                  </a:lnSpc>
                </a:pPr>
                <a:endParaRPr lang="en-US" sz="11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6"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20091" tIns="20091" rIns="20091" bIns="20091" anchor="ctr"/>
              <a:lstStyle/>
              <a:p>
                <a:pPr algn="ctr" defTabSz="171450" hangingPunct="0">
                  <a:lnSpc>
                    <a:spcPct val="150000"/>
                  </a:lnSpc>
                </a:pPr>
                <a:endParaRPr lang="en-US" sz="11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7"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20091" tIns="20091" rIns="20091" bIns="20091" anchor="ctr"/>
              <a:lstStyle/>
              <a:p>
                <a:pPr algn="ctr" defTabSz="171450" hangingPunct="0">
                  <a:lnSpc>
                    <a:spcPct val="150000"/>
                  </a:lnSpc>
                </a:pPr>
                <a:endParaRPr lang="en-US" sz="11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6" name="组合 15"/>
          <p:cNvGrpSpPr/>
          <p:nvPr/>
        </p:nvGrpSpPr>
        <p:grpSpPr>
          <a:xfrm>
            <a:off x="3051810" y="3815715"/>
            <a:ext cx="477520" cy="480695"/>
            <a:chOff x="10358" y="5129"/>
            <a:chExt cx="1438" cy="1436"/>
          </a:xfrm>
        </p:grpSpPr>
        <p:grpSp>
          <p:nvGrpSpPr>
            <p:cNvPr id="8" name="Group 27"/>
            <p:cNvGrpSpPr/>
            <p:nvPr/>
          </p:nvGrpSpPr>
          <p:grpSpPr>
            <a:xfrm>
              <a:off x="10358" y="5129"/>
              <a:ext cx="1439" cy="1437"/>
              <a:chOff x="6434437" y="4380470"/>
              <a:chExt cx="1218099" cy="1217066"/>
            </a:xfrm>
          </p:grpSpPr>
          <p:sp>
            <p:nvSpPr>
              <p:cNvPr id="29" name="Donut 28"/>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Block Arc 29"/>
              <p:cNvSpPr/>
              <p:nvPr/>
            </p:nvSpPr>
            <p:spPr>
              <a:xfrm rot="5400000" flipH="1">
                <a:off x="6434437" y="4380470"/>
                <a:ext cx="1216800" cy="1216800"/>
              </a:xfrm>
              <a:prstGeom prst="blockArc">
                <a:avLst>
                  <a:gd name="adj1" fmla="val 11223223"/>
                  <a:gd name="adj2" fmla="val 0"/>
                  <a:gd name="adj3" fmla="val 1261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AutoShape 135"/>
            <p:cNvSpPr/>
            <p:nvPr/>
          </p:nvSpPr>
          <p:spPr bwMode="auto">
            <a:xfrm>
              <a:off x="10840" y="5692"/>
              <a:ext cx="454" cy="3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accent4"/>
            </a:solidFill>
            <a:ln>
              <a:noFill/>
            </a:ln>
            <a:effectLst/>
          </p:spPr>
          <p:txBody>
            <a:bodyPr lIns="14287" tIns="14287" rIns="14287" bIns="14287" anchor="ctr"/>
            <a:lstStyle/>
            <a:p>
              <a:pPr algn="ctr" defTabSz="171450" hangingPunct="0">
                <a:lnSpc>
                  <a:spcPct val="150000"/>
                </a:lnSpc>
              </a:pPr>
              <a:endParaRPr lang="en-US" sz="11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23"/>
          <p:cNvGrpSpPr/>
          <p:nvPr/>
        </p:nvGrpSpPr>
        <p:grpSpPr>
          <a:xfrm>
            <a:off x="3035935" y="2568575"/>
            <a:ext cx="455930" cy="464820"/>
            <a:chOff x="6728" y="5129"/>
            <a:chExt cx="1438" cy="1436"/>
          </a:xfrm>
        </p:grpSpPr>
        <p:grpSp>
          <p:nvGrpSpPr>
            <p:cNvPr id="9" name="Group 31"/>
            <p:cNvGrpSpPr/>
            <p:nvPr/>
          </p:nvGrpSpPr>
          <p:grpSpPr>
            <a:xfrm>
              <a:off x="6728" y="5129"/>
              <a:ext cx="1439" cy="1437"/>
              <a:chOff x="6434437" y="4380470"/>
              <a:chExt cx="1218099" cy="1217066"/>
            </a:xfrm>
          </p:grpSpPr>
          <p:sp>
            <p:nvSpPr>
              <p:cNvPr id="33" name="Donut 32"/>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Block Arc 33"/>
              <p:cNvSpPr/>
              <p:nvPr/>
            </p:nvSpPr>
            <p:spPr>
              <a:xfrm rot="5400000" flipH="1">
                <a:off x="6434437" y="4380470"/>
                <a:ext cx="1216800" cy="1216800"/>
              </a:xfrm>
              <a:prstGeom prst="blockArc">
                <a:avLst>
                  <a:gd name="adj1" fmla="val 9495697"/>
                  <a:gd name="adj2" fmla="val 0"/>
                  <a:gd name="adj3" fmla="val 126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34"/>
            <p:cNvGrpSpPr/>
            <p:nvPr/>
          </p:nvGrpSpPr>
          <p:grpSpPr>
            <a:xfrm>
              <a:off x="7205" y="5621"/>
              <a:ext cx="453" cy="453"/>
              <a:chOff x="4439444" y="1652588"/>
              <a:chExt cx="464344" cy="464344"/>
            </a:xfrm>
            <a:solidFill>
              <a:schemeClr val="accent2"/>
            </a:solidFill>
          </p:grpSpPr>
          <p:sp>
            <p:nvSpPr>
              <p:cNvPr id="36"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1" name="组合 20"/>
          <p:cNvGrpSpPr/>
          <p:nvPr/>
        </p:nvGrpSpPr>
        <p:grpSpPr>
          <a:xfrm>
            <a:off x="3039745" y="1910080"/>
            <a:ext cx="455930" cy="479425"/>
            <a:chOff x="4913" y="5129"/>
            <a:chExt cx="1437" cy="1436"/>
          </a:xfrm>
        </p:grpSpPr>
        <p:sp>
          <p:nvSpPr>
            <p:cNvPr id="45" name="Donut 44"/>
            <p:cNvSpPr/>
            <p:nvPr/>
          </p:nvSpPr>
          <p:spPr>
            <a:xfrm>
              <a:off x="4914" y="5129"/>
              <a:ext cx="1437" cy="1437"/>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Block Arc 45"/>
            <p:cNvSpPr/>
            <p:nvPr/>
          </p:nvSpPr>
          <p:spPr>
            <a:xfrm rot="5400000" flipH="1">
              <a:off x="4913" y="5129"/>
              <a:ext cx="1437" cy="1437"/>
            </a:xfrm>
            <a:prstGeom prst="blockArc">
              <a:avLst>
                <a:gd name="adj1" fmla="val 4362058"/>
                <a:gd name="adj2" fmla="val 0"/>
                <a:gd name="adj3" fmla="val 1261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46"/>
            <p:cNvGrpSpPr/>
            <p:nvPr/>
          </p:nvGrpSpPr>
          <p:grpSpPr>
            <a:xfrm>
              <a:off x="5430" y="5665"/>
              <a:ext cx="404" cy="366"/>
              <a:chOff x="5329238" y="1931988"/>
              <a:chExt cx="550862" cy="498475"/>
            </a:xfrm>
            <a:solidFill>
              <a:schemeClr val="accent1"/>
            </a:solidFill>
          </p:grpSpPr>
          <p:sp>
            <p:nvSpPr>
              <p:cNvPr id="48"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出纳工作</a:t>
            </a:r>
            <a:endParaRPr lang="zh-CN" altLang="en-US" sz="2000" b="1">
              <a:solidFill>
                <a:schemeClr val="accent4"/>
              </a:solidFill>
              <a:effectLst/>
            </a:endParaRPr>
          </a:p>
        </p:txBody>
      </p:sp>
      <p:sp>
        <p:nvSpPr>
          <p:cNvPr id="28" name="文本框 27"/>
          <p:cNvSpPr txBox="1"/>
          <p:nvPr/>
        </p:nvSpPr>
        <p:spPr>
          <a:xfrm>
            <a:off x="3529330" y="1600835"/>
            <a:ext cx="5478780" cy="3322955"/>
          </a:xfrm>
          <a:prstGeom prst="rect">
            <a:avLst/>
          </a:prstGeom>
          <a:noFill/>
        </p:spPr>
        <p:txBody>
          <a:bodyPr wrap="square" rtlCol="0" anchor="t">
            <a:spAutoFit/>
          </a:bodyPr>
          <a:p>
            <a:pPr>
              <a:lnSpc>
                <a:spcPct val="300000"/>
              </a:lnSpc>
            </a:pPr>
            <a:r>
              <a:rPr lang="zh-CN" altLang="en-US" sz="1400"/>
              <a:t>1. 根据情景（1），明确出纳岗位的职责范围。</a:t>
            </a:r>
            <a:endParaRPr lang="zh-CN" altLang="en-US" sz="1400"/>
          </a:p>
          <a:p>
            <a:pPr>
              <a:lnSpc>
                <a:spcPct val="300000"/>
              </a:lnSpc>
            </a:pPr>
            <a:r>
              <a:rPr lang="zh-CN" altLang="en-US" sz="1400"/>
              <a:t>2. 根据情景（2），指出怎样才能处理好出纳与单位领导之间的关系。</a:t>
            </a:r>
            <a:endParaRPr lang="zh-CN" altLang="en-US" sz="1400"/>
          </a:p>
          <a:p>
            <a:pPr>
              <a:lnSpc>
                <a:spcPct val="300000"/>
              </a:lnSpc>
            </a:pPr>
            <a:r>
              <a:rPr lang="zh-CN" altLang="en-US" sz="1400"/>
              <a:t>3. 根据情景（3），指出怎样才能处理好出纳与会计人员之间的关系。</a:t>
            </a:r>
            <a:endParaRPr lang="zh-CN" altLang="en-US" sz="1400"/>
          </a:p>
          <a:p>
            <a:pPr>
              <a:lnSpc>
                <a:spcPct val="300000"/>
              </a:lnSpc>
            </a:pPr>
            <a:r>
              <a:rPr lang="zh-CN" altLang="en-US" sz="1400"/>
              <a:t>4. 根据情景（4），指出出纳员代开发票的弊端。</a:t>
            </a:r>
            <a:endParaRPr lang="zh-CN" altLang="en-US" sz="1400"/>
          </a:p>
          <a:p>
            <a:pPr>
              <a:lnSpc>
                <a:spcPct val="300000"/>
              </a:lnSpc>
            </a:pPr>
            <a:r>
              <a:rPr lang="zh-CN" altLang="en-US" sz="1400"/>
              <a:t>5. 根据情景（5），指出如何从工作细节上管好和用好货币资金。</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 name="TextBox 63"/>
          <p:cNvSpPr txBox="1"/>
          <p:nvPr/>
        </p:nvSpPr>
        <p:spPr>
          <a:xfrm>
            <a:off x="4095750" y="3488055"/>
            <a:ext cx="4862195" cy="83058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出纳员在工作中一定要注意工作细节，如在签发支票前一定要明确银行存款账面余额，以免签发“空头支票”。“空头支票”是指支票持有人请求付款时，出票人在付款人处实有的存款不足以支付票据金额的支票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66"/>
          <p:cNvSpPr txBox="1"/>
          <p:nvPr/>
        </p:nvSpPr>
        <p:spPr>
          <a:xfrm>
            <a:off x="4095750" y="1104900"/>
            <a:ext cx="4732655" cy="110744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出纳工作一定要做到“钱、账分管”。出纳员只负责资金的收付，不负责填制记账凭证及登记现金总账和银行存款总账。但是，为了做到内部牵制，现金日记账和银行存款日记账应由出纳员负责登记，以便与会计人员填制的记账凭证和登记的现金和银行存款总账账簿相互核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4095750" y="2251710"/>
            <a:ext cx="4872990" cy="110744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按照出纳岗位的职责和权限规定，涉税单位领购发票和代开发票不能由出纳员负责，而应由会计人员或办税员负责。实际工作中有很多单位都由出纳员代开发票，这种行为不符合《会计基础工作规范》的规定，为出纳人员贪污腐败埋下了隐患</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14"/>
          <p:cNvGrpSpPr/>
          <p:nvPr/>
        </p:nvGrpSpPr>
        <p:grpSpPr>
          <a:xfrm rot="0">
            <a:off x="171450" y="1292860"/>
            <a:ext cx="1585595" cy="2195195"/>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9198" tIns="49600" rIns="99198" bIns="49600"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1449070" y="2004695"/>
            <a:ext cx="211455" cy="211455"/>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19"/>
          <p:cNvGrpSpPr/>
          <p:nvPr/>
        </p:nvGrpSpPr>
        <p:grpSpPr>
          <a:xfrm rot="10800000">
            <a:off x="3408680" y="3488055"/>
            <a:ext cx="110490" cy="433705"/>
            <a:chOff x="4514393" y="1036303"/>
            <a:chExt cx="115214" cy="1487365"/>
          </a:xfrm>
        </p:grpSpPr>
        <p:cxnSp>
          <p:nvCxnSpPr>
            <p:cNvPr id="21" name="Straight Connector 20"/>
            <p:cNvCxnSpPr/>
            <p:nvPr/>
          </p:nvCxnSpPr>
          <p:spPr>
            <a:xfrm flipV="1">
              <a:off x="4629607" y="1041066"/>
              <a:ext cx="0" cy="1482602"/>
            </a:xfrm>
            <a:prstGeom prst="line">
              <a:avLst/>
            </a:prstGeom>
            <a:ln w="19050" cap="rnd">
              <a:solidFill>
                <a:schemeClr val="accent3"/>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4514393" y="1036303"/>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514393" y="2523668"/>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grpSp>
        <p:nvGrpSpPr>
          <p:cNvPr id="5" name="Group 23"/>
          <p:cNvGrpSpPr/>
          <p:nvPr/>
        </p:nvGrpSpPr>
        <p:grpSpPr>
          <a:xfrm rot="10800000">
            <a:off x="3408680" y="2322830"/>
            <a:ext cx="110490" cy="433705"/>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6" name="Group 27"/>
          <p:cNvGrpSpPr/>
          <p:nvPr/>
        </p:nvGrpSpPr>
        <p:grpSpPr>
          <a:xfrm rot="10800000">
            <a:off x="3463925" y="1221740"/>
            <a:ext cx="110490" cy="433705"/>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cxnSp>
        <p:nvCxnSpPr>
          <p:cNvPr id="33" name="Straight Connector 32"/>
          <p:cNvCxnSpPr/>
          <p:nvPr/>
        </p:nvCxnSpPr>
        <p:spPr>
          <a:xfrm>
            <a:off x="1885950" y="1438275"/>
            <a:ext cx="1522095" cy="0"/>
          </a:xfrm>
          <a:prstGeom prst="line">
            <a:avLst/>
          </a:prstGeom>
          <a:ln w="1905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Elbow Connector 33"/>
          <p:cNvCxnSpPr/>
          <p:nvPr/>
        </p:nvCxnSpPr>
        <p:spPr>
          <a:xfrm>
            <a:off x="1885950" y="2051050"/>
            <a:ext cx="1522730" cy="488950"/>
          </a:xfrm>
          <a:prstGeom prst="bentConnector3">
            <a:avLst>
              <a:gd name="adj1" fmla="val 79927"/>
            </a:avLst>
          </a:prstGeom>
          <a:ln w="19050" cmpd="sng">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5" name="Elbow Connector 34"/>
          <p:cNvCxnSpPr/>
          <p:nvPr/>
        </p:nvCxnSpPr>
        <p:spPr>
          <a:xfrm>
            <a:off x="1885950" y="2756535"/>
            <a:ext cx="1522095" cy="895350"/>
          </a:xfrm>
          <a:prstGeom prst="bentConnector3">
            <a:avLst>
              <a:gd name="adj1" fmla="val 65448"/>
            </a:avLst>
          </a:prstGeom>
          <a:ln w="19050" cmpd="sng">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14" name="Text Placeholder 3"/>
          <p:cNvSpPr txBox="1"/>
          <p:nvPr/>
        </p:nvSpPr>
        <p:spPr>
          <a:xfrm>
            <a:off x="3574415" y="1221740"/>
            <a:ext cx="327025" cy="353695"/>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Text Placeholder 3"/>
          <p:cNvSpPr txBox="1"/>
          <p:nvPr/>
        </p:nvSpPr>
        <p:spPr>
          <a:xfrm>
            <a:off x="3519170" y="2322830"/>
            <a:ext cx="327025" cy="35369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0" name="Text Placeholder 3"/>
          <p:cNvSpPr txBox="1"/>
          <p:nvPr/>
        </p:nvSpPr>
        <p:spPr>
          <a:xfrm>
            <a:off x="3519170" y="3488055"/>
            <a:ext cx="327025" cy="35369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出纳工作</a:t>
            </a:r>
            <a:endParaRPr lang="zh-CN" altLang="en-US" sz="2000" b="1">
              <a:solidFill>
                <a:schemeClr val="accent4"/>
              </a:solidFill>
              <a:effectLst/>
            </a:endParaRPr>
          </a:p>
        </p:txBody>
      </p:sp>
      <p:sp>
        <p:nvSpPr>
          <p:cNvPr id="7" name="文本框 6"/>
          <p:cNvSpPr txBox="1"/>
          <p:nvPr/>
        </p:nvSpPr>
        <p:spPr>
          <a:xfrm>
            <a:off x="1840230" y="975360"/>
            <a:ext cx="1507490" cy="368300"/>
          </a:xfrm>
          <a:prstGeom prst="rect">
            <a:avLst/>
          </a:prstGeom>
          <a:noFill/>
        </p:spPr>
        <p:txBody>
          <a:bodyPr wrap="square" rtlCol="0">
            <a:spAutoFit/>
          </a:bodyPr>
          <a:p>
            <a:r>
              <a:rPr lang="zh-CN" altLang="en-US"/>
              <a:t>操作指导</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8000">
        <p14:reveal/>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1+#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accel="50000" decel="50000" fill="hold" grpId="0" nodeType="with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1+#ppt_w/2"/>
                                          </p:val>
                                        </p:tav>
                                        <p:tav tm="100000">
                                          <p:val>
                                            <p:strVal val="#ppt_x"/>
                                          </p:val>
                                        </p:tav>
                                      </p:tavLst>
                                    </p:anim>
                                    <p:anim calcmode="lin" valueType="num">
                                      <p:cBhvr additive="base">
                                        <p:cTn id="12" dur="500" fill="hold"/>
                                        <p:tgtEl>
                                          <p:spTgt spid="70"/>
                                        </p:tgtEl>
                                        <p:attrNameLst>
                                          <p:attrName>ppt_y</p:attrName>
                                        </p:attrNameLst>
                                      </p:cBhvr>
                                      <p:tavLst>
                                        <p:tav tm="0">
                                          <p:val>
                                            <p:strVal val="#ppt_y"/>
                                          </p:val>
                                        </p:tav>
                                        <p:tav tm="100000">
                                          <p:val>
                                            <p:strVal val="#ppt_y"/>
                                          </p:val>
                                        </p:tav>
                                      </p:tavLst>
                                    </p:anim>
                                  </p:childTnLst>
                                </p:cTn>
                              </p:par>
                              <p:par>
                                <p:cTn id="13" presetID="2" presetClass="entr" presetSubtype="2" accel="50000" decel="50000"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500" fill="hold"/>
                                        <p:tgtEl>
                                          <p:spTgt spid="64"/>
                                        </p:tgtEl>
                                        <p:attrNameLst>
                                          <p:attrName>ppt_x</p:attrName>
                                        </p:attrNameLst>
                                      </p:cBhvr>
                                      <p:tavLst>
                                        <p:tav tm="0">
                                          <p:val>
                                            <p:strVal val="1+#ppt_w/2"/>
                                          </p:val>
                                        </p:tav>
                                        <p:tav tm="100000">
                                          <p:val>
                                            <p:strVal val="#ppt_x"/>
                                          </p:val>
                                        </p:tav>
                                      </p:tavLst>
                                    </p:anim>
                                    <p:anim calcmode="lin" valueType="num">
                                      <p:cBhvr additive="base">
                                        <p:cTn id="16"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7" grpId="0"/>
      <p:bldP spid="7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65" name="Freeform 14"/>
          <p:cNvSpPr/>
          <p:nvPr/>
        </p:nvSpPr>
        <p:spPr bwMode="auto">
          <a:xfrm rot="-8100000">
            <a:off x="2708611" y="1805886"/>
            <a:ext cx="964902" cy="1514271"/>
          </a:xfrm>
          <a:custGeom>
            <a:avLst/>
            <a:gdLst>
              <a:gd name="T0" fmla="*/ 1645886669 w 486"/>
              <a:gd name="T1" fmla="*/ 0 h 799"/>
              <a:gd name="T2" fmla="*/ 1891016491 w 486"/>
              <a:gd name="T3" fmla="*/ 4780389 h 799"/>
              <a:gd name="T4" fmla="*/ 2147483647 w 486"/>
              <a:gd name="T5" fmla="*/ 33465247 h 799"/>
              <a:gd name="T6" fmla="*/ 2147483647 w 486"/>
              <a:gd name="T7" fmla="*/ 90832451 h 799"/>
              <a:gd name="T8" fmla="*/ 2147483647 w 486"/>
              <a:gd name="T9" fmla="*/ 143421763 h 799"/>
              <a:gd name="T10" fmla="*/ 2141151335 w 486"/>
              <a:gd name="T11" fmla="*/ 90832451 h 799"/>
              <a:gd name="T12" fmla="*/ 1881011731 w 486"/>
              <a:gd name="T13" fmla="*/ 62150107 h 799"/>
              <a:gd name="T14" fmla="*/ 1645886669 w 486"/>
              <a:gd name="T15" fmla="*/ 57367194 h 799"/>
              <a:gd name="T16" fmla="*/ 1390749444 w 486"/>
              <a:gd name="T17" fmla="*/ 71710881 h 799"/>
              <a:gd name="T18" fmla="*/ 1155621409 w 486"/>
              <a:gd name="T19" fmla="*/ 105176138 h 799"/>
              <a:gd name="T20" fmla="*/ 955513005 w 486"/>
              <a:gd name="T21" fmla="*/ 172104127 h 799"/>
              <a:gd name="T22" fmla="*/ 765412003 w 486"/>
              <a:gd name="T23" fmla="*/ 253375764 h 799"/>
              <a:gd name="T24" fmla="*/ 610327494 w 486"/>
              <a:gd name="T25" fmla="*/ 353771554 h 799"/>
              <a:gd name="T26" fmla="*/ 470252933 w 486"/>
              <a:gd name="T27" fmla="*/ 482849590 h 799"/>
              <a:gd name="T28" fmla="*/ 360192650 w 486"/>
              <a:gd name="T29" fmla="*/ 616708013 h 799"/>
              <a:gd name="T30" fmla="*/ 260139687 w 486"/>
              <a:gd name="T31" fmla="*/ 774471057 h 799"/>
              <a:gd name="T32" fmla="*/ 190101085 w 486"/>
              <a:gd name="T33" fmla="*/ 946577630 h 799"/>
              <a:gd name="T34" fmla="*/ 135072223 w 486"/>
              <a:gd name="T35" fmla="*/ 1123462066 h 799"/>
              <a:gd name="T36" fmla="*/ 90048162 w 486"/>
              <a:gd name="T37" fmla="*/ 1314690189 h 799"/>
              <a:gd name="T38" fmla="*/ 70038623 w 486"/>
              <a:gd name="T39" fmla="*/ 1515479402 h 799"/>
              <a:gd name="T40" fmla="*/ 60031221 w 486"/>
              <a:gd name="T41" fmla="*/ 1725829075 h 799"/>
              <a:gd name="T42" fmla="*/ 85045762 w 486"/>
              <a:gd name="T43" fmla="*/ 2074820083 h 799"/>
              <a:gd name="T44" fmla="*/ 135072223 w 486"/>
              <a:gd name="T45" fmla="*/ 2147483647 h 799"/>
              <a:gd name="T46" fmla="*/ 225120386 w 486"/>
              <a:gd name="T47" fmla="*/ 2147483647 h 799"/>
              <a:gd name="T48" fmla="*/ 335180668 w 486"/>
              <a:gd name="T49" fmla="*/ 2147483647 h 799"/>
              <a:gd name="T50" fmla="*/ 475255313 w 486"/>
              <a:gd name="T51" fmla="*/ 2147483647 h 799"/>
              <a:gd name="T52" fmla="*/ 635342036 w 486"/>
              <a:gd name="T53" fmla="*/ 2147483647 h 799"/>
              <a:gd name="T54" fmla="*/ 635342036 w 486"/>
              <a:gd name="T55" fmla="*/ 2147483647 h 799"/>
              <a:gd name="T56" fmla="*/ 575308193 w 486"/>
              <a:gd name="T57" fmla="*/ 2147483647 h 799"/>
              <a:gd name="T58" fmla="*/ 420226492 w 486"/>
              <a:gd name="T59" fmla="*/ 2147483647 h 799"/>
              <a:gd name="T60" fmla="*/ 275146826 w 486"/>
              <a:gd name="T61" fmla="*/ 2147483647 h 799"/>
              <a:gd name="T62" fmla="*/ 165089144 w 486"/>
              <a:gd name="T63" fmla="*/ 2147483647 h 799"/>
              <a:gd name="T64" fmla="*/ 75041002 w 486"/>
              <a:gd name="T65" fmla="*/ 2147483647 h 799"/>
              <a:gd name="T66" fmla="*/ 25014552 w 486"/>
              <a:gd name="T67" fmla="*/ 2084380858 h 799"/>
              <a:gd name="T68" fmla="*/ 0 w 486"/>
              <a:gd name="T69" fmla="*/ 1725829075 h 799"/>
              <a:gd name="T70" fmla="*/ 10004762 w 486"/>
              <a:gd name="T71" fmla="*/ 1491574940 h 799"/>
              <a:gd name="T72" fmla="*/ 40021691 w 486"/>
              <a:gd name="T73" fmla="*/ 1271664177 h 799"/>
              <a:gd name="T74" fmla="*/ 85045762 w 486"/>
              <a:gd name="T75" fmla="*/ 1061311979 h 799"/>
              <a:gd name="T76" fmla="*/ 160086765 w 486"/>
              <a:gd name="T77" fmla="*/ 860523081 h 799"/>
              <a:gd name="T78" fmla="*/ 245132547 w 486"/>
              <a:gd name="T79" fmla="*/ 683638646 h 799"/>
              <a:gd name="T80" fmla="*/ 365197672 w 486"/>
              <a:gd name="T81" fmla="*/ 511534440 h 799"/>
              <a:gd name="T82" fmla="*/ 485260072 w 486"/>
              <a:gd name="T83" fmla="*/ 382456404 h 799"/>
              <a:gd name="T84" fmla="*/ 625337276 w 486"/>
              <a:gd name="T85" fmla="*/ 267719451 h 799"/>
              <a:gd name="T86" fmla="*/ 790426544 w 486"/>
              <a:gd name="T87" fmla="*/ 176884514 h 799"/>
              <a:gd name="T88" fmla="*/ 970522787 w 486"/>
              <a:gd name="T89" fmla="*/ 100393226 h 799"/>
              <a:gd name="T90" fmla="*/ 1175633571 w 486"/>
              <a:gd name="T91" fmla="*/ 43026032 h 799"/>
              <a:gd name="T92" fmla="*/ 1400754204 w 486"/>
              <a:gd name="T93" fmla="*/ 4780389 h 799"/>
              <a:gd name="T94" fmla="*/ 1645886669 w 486"/>
              <a:gd name="T95" fmla="*/ 0 h 79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86"/>
              <a:gd name="T145" fmla="*/ 0 h 799"/>
              <a:gd name="T146" fmla="*/ 486 w 486"/>
              <a:gd name="T147" fmla="*/ 799 h 79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70666" name="Freeform 6"/>
          <p:cNvSpPr/>
          <p:nvPr/>
        </p:nvSpPr>
        <p:spPr bwMode="auto">
          <a:xfrm>
            <a:off x="-12081" y="1566379"/>
            <a:ext cx="9279273" cy="2583653"/>
          </a:xfrm>
          <a:custGeom>
            <a:avLst/>
            <a:gdLst>
              <a:gd name="T0" fmla="*/ 2147483647 w 4902"/>
              <a:gd name="T1" fmla="*/ 65106590 h 1301"/>
              <a:gd name="T2" fmla="*/ 2147483647 w 4902"/>
              <a:gd name="T3" fmla="*/ 435704407 h 1301"/>
              <a:gd name="T4" fmla="*/ 2147483647 w 4902"/>
              <a:gd name="T5" fmla="*/ 1191928581 h 1301"/>
              <a:gd name="T6" fmla="*/ 2147483647 w 4902"/>
              <a:gd name="T7" fmla="*/ 696125560 h 1301"/>
              <a:gd name="T8" fmla="*/ 2147483647 w 4902"/>
              <a:gd name="T9" fmla="*/ 205332727 h 1301"/>
              <a:gd name="T10" fmla="*/ 2147483647 w 4902"/>
              <a:gd name="T11" fmla="*/ 55088363 h 1301"/>
              <a:gd name="T12" fmla="*/ 2147483647 w 4902"/>
              <a:gd name="T13" fmla="*/ 275447087 h 1301"/>
              <a:gd name="T14" fmla="*/ 2147483647 w 4902"/>
              <a:gd name="T15" fmla="*/ 826338699 h 1301"/>
              <a:gd name="T16" fmla="*/ 2147483647 w 4902"/>
              <a:gd name="T17" fmla="*/ 1607601991 h 1301"/>
              <a:gd name="T18" fmla="*/ 2147483647 w 4902"/>
              <a:gd name="T19" fmla="*/ 2147483647 h 1301"/>
              <a:gd name="T20" fmla="*/ 2147483647 w 4902"/>
              <a:gd name="T21" fmla="*/ 2147483647 h 1301"/>
              <a:gd name="T22" fmla="*/ 2147483647 w 4902"/>
              <a:gd name="T23" fmla="*/ 2147483647 h 1301"/>
              <a:gd name="T24" fmla="*/ 2147483647 w 4902"/>
              <a:gd name="T25" fmla="*/ 2147483647 h 1301"/>
              <a:gd name="T26" fmla="*/ 2147483647 w 4902"/>
              <a:gd name="T27" fmla="*/ 2147483647 h 1301"/>
              <a:gd name="T28" fmla="*/ 2147483647 w 4902"/>
              <a:gd name="T29" fmla="*/ 2147483647 h 1301"/>
              <a:gd name="T30" fmla="*/ 2147483647 w 4902"/>
              <a:gd name="T31" fmla="*/ 2147483647 h 1301"/>
              <a:gd name="T32" fmla="*/ 2147483647 w 4902"/>
              <a:gd name="T33" fmla="*/ 2147483647 h 1301"/>
              <a:gd name="T34" fmla="*/ 2147483647 w 4902"/>
              <a:gd name="T35" fmla="*/ 2147483647 h 1301"/>
              <a:gd name="T36" fmla="*/ 2147483647 w 4902"/>
              <a:gd name="T37" fmla="*/ 2147483647 h 1301"/>
              <a:gd name="T38" fmla="*/ 2147483647 w 4902"/>
              <a:gd name="T39" fmla="*/ 2147483647 h 1301"/>
              <a:gd name="T40" fmla="*/ 2147483647 w 4902"/>
              <a:gd name="T41" fmla="*/ 2147483647 h 1301"/>
              <a:gd name="T42" fmla="*/ 2147483647 w 4902"/>
              <a:gd name="T43" fmla="*/ 2048314024 h 1301"/>
              <a:gd name="T44" fmla="*/ 2147483647 w 4902"/>
              <a:gd name="T45" fmla="*/ 1507440887 h 1301"/>
              <a:gd name="T46" fmla="*/ 2147483647 w 4902"/>
              <a:gd name="T47" fmla="*/ 1287081894 h 1301"/>
              <a:gd name="T48" fmla="*/ 2147483647 w 4902"/>
              <a:gd name="T49" fmla="*/ 1377230063 h 1301"/>
              <a:gd name="T50" fmla="*/ 1633987266 w 4902"/>
              <a:gd name="T51" fmla="*/ 1898072367 h 1301"/>
              <a:gd name="T52" fmla="*/ 654550300 w 4902"/>
              <a:gd name="T53" fmla="*/ 2147483647 h 1301"/>
              <a:gd name="T54" fmla="*/ 0 w 4902"/>
              <a:gd name="T55" fmla="*/ 2147483647 h 1301"/>
              <a:gd name="T56" fmla="*/ 845660818 w 4902"/>
              <a:gd name="T57" fmla="*/ 2147483647 h 1301"/>
              <a:gd name="T58" fmla="*/ 1753430925 w 4902"/>
              <a:gd name="T59" fmla="*/ 1742820275 h 1301"/>
              <a:gd name="T60" fmla="*/ 2147483647 w 4902"/>
              <a:gd name="T61" fmla="*/ 1302107912 h 1301"/>
              <a:gd name="T62" fmla="*/ 2147483647 w 4902"/>
              <a:gd name="T63" fmla="*/ 1226985761 h 1301"/>
              <a:gd name="T64" fmla="*/ 2147483647 w 4902"/>
              <a:gd name="T65" fmla="*/ 1457357689 h 1301"/>
              <a:gd name="T66" fmla="*/ 2147483647 w 4902"/>
              <a:gd name="T67" fmla="*/ 2003241262 h 1301"/>
              <a:gd name="T68" fmla="*/ 2147483647 w 4902"/>
              <a:gd name="T69" fmla="*/ 2147483647 h 1301"/>
              <a:gd name="T70" fmla="*/ 2147483647 w 4902"/>
              <a:gd name="T71" fmla="*/ 2147483647 h 1301"/>
              <a:gd name="T72" fmla="*/ 2147483647 w 4902"/>
              <a:gd name="T73" fmla="*/ 2147483647 h 1301"/>
              <a:gd name="T74" fmla="*/ 2147483647 w 4902"/>
              <a:gd name="T75" fmla="*/ 2147483647 h 1301"/>
              <a:gd name="T76" fmla="*/ 2147483647 w 4902"/>
              <a:gd name="T77" fmla="*/ 2147483647 h 1301"/>
              <a:gd name="T78" fmla="*/ 2147483647 w 4902"/>
              <a:gd name="T79" fmla="*/ 2147483647 h 1301"/>
              <a:gd name="T80" fmla="*/ 2147483647 w 4902"/>
              <a:gd name="T81" fmla="*/ 2147483647 h 1301"/>
              <a:gd name="T82" fmla="*/ 2147483647 w 4902"/>
              <a:gd name="T83" fmla="*/ 2147483647 h 1301"/>
              <a:gd name="T84" fmla="*/ 2147483647 w 4902"/>
              <a:gd name="T85" fmla="*/ 2147483647 h 1301"/>
              <a:gd name="T86" fmla="*/ 2147483647 w 4902"/>
              <a:gd name="T87" fmla="*/ 2147483647 h 1301"/>
              <a:gd name="T88" fmla="*/ 2147483647 w 4902"/>
              <a:gd name="T89" fmla="*/ 2147483647 h 1301"/>
              <a:gd name="T90" fmla="*/ 2147483647 w 4902"/>
              <a:gd name="T91" fmla="*/ 2147483647 h 1301"/>
              <a:gd name="T92" fmla="*/ 2147483647 w 4902"/>
              <a:gd name="T93" fmla="*/ 1552513648 h 1301"/>
              <a:gd name="T94" fmla="*/ 2147483647 w 4902"/>
              <a:gd name="T95" fmla="*/ 771247711 h 1301"/>
              <a:gd name="T96" fmla="*/ 2147483647 w 4902"/>
              <a:gd name="T97" fmla="*/ 215348308 h 1301"/>
              <a:gd name="T98" fmla="*/ 2147483647 w 4902"/>
              <a:gd name="T99" fmla="*/ 0 h 13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02"/>
              <a:gd name="T151" fmla="*/ 0 h 1301"/>
              <a:gd name="T152" fmla="*/ 4902 w 4902"/>
              <a:gd name="T153" fmla="*/ 1301 h 130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70667" name="Freeform 13"/>
          <p:cNvSpPr/>
          <p:nvPr/>
        </p:nvSpPr>
        <p:spPr bwMode="auto">
          <a:xfrm>
            <a:off x="5468817" y="2736005"/>
            <a:ext cx="1344431" cy="361838"/>
          </a:xfrm>
          <a:custGeom>
            <a:avLst/>
            <a:gdLst>
              <a:gd name="T0" fmla="*/ 1200321966 w 962"/>
              <a:gd name="T1" fmla="*/ 0 h 183"/>
              <a:gd name="T2" fmla="*/ 1382583721 w 962"/>
              <a:gd name="T3" fmla="*/ 15025672 h 183"/>
              <a:gd name="T4" fmla="*/ 1564845476 w 962"/>
              <a:gd name="T5" fmla="*/ 60105334 h 183"/>
              <a:gd name="T6" fmla="*/ 1749709959 w 962"/>
              <a:gd name="T7" fmla="*/ 140247537 h 183"/>
              <a:gd name="T8" fmla="*/ 1939783623 w 962"/>
              <a:gd name="T9" fmla="*/ 260460852 h 183"/>
              <a:gd name="T10" fmla="*/ 2129855891 w 962"/>
              <a:gd name="T11" fmla="*/ 415736743 h 183"/>
              <a:gd name="T12" fmla="*/ 2147483647 w 962"/>
              <a:gd name="T13" fmla="*/ 621100754 h 183"/>
              <a:gd name="T14" fmla="*/ 2147483647 w 962"/>
              <a:gd name="T15" fmla="*/ 866536022 h 183"/>
              <a:gd name="T16" fmla="*/ 2147483647 w 962"/>
              <a:gd name="T17" fmla="*/ 916624224 h 183"/>
              <a:gd name="T18" fmla="*/ 2147483647 w 962"/>
              <a:gd name="T19" fmla="*/ 671188957 h 183"/>
              <a:gd name="T20" fmla="*/ 2114233934 w 962"/>
              <a:gd name="T21" fmla="*/ 475842057 h 183"/>
              <a:gd name="T22" fmla="*/ 1926764394 w 962"/>
              <a:gd name="T23" fmla="*/ 320568811 h 183"/>
              <a:gd name="T24" fmla="*/ 1741899912 w 962"/>
              <a:gd name="T25" fmla="*/ 200355538 h 183"/>
              <a:gd name="T26" fmla="*/ 1559638157 w 962"/>
              <a:gd name="T27" fmla="*/ 120213315 h 183"/>
              <a:gd name="T28" fmla="*/ 1377376402 w 962"/>
              <a:gd name="T29" fmla="*/ 75133647 h 183"/>
              <a:gd name="T30" fmla="*/ 1200321966 w 962"/>
              <a:gd name="T31" fmla="*/ 60105334 h 183"/>
              <a:gd name="T32" fmla="*/ 1007645573 w 962"/>
              <a:gd name="T33" fmla="*/ 75133647 h 183"/>
              <a:gd name="T34" fmla="*/ 817573539 w 962"/>
              <a:gd name="T35" fmla="*/ 125221870 h 183"/>
              <a:gd name="T36" fmla="*/ 640519103 w 962"/>
              <a:gd name="T37" fmla="*/ 210372649 h 183"/>
              <a:gd name="T38" fmla="*/ 468671869 w 962"/>
              <a:gd name="T39" fmla="*/ 320568811 h 183"/>
              <a:gd name="T40" fmla="*/ 307241254 w 962"/>
              <a:gd name="T41" fmla="*/ 455807834 h 183"/>
              <a:gd name="T42" fmla="*/ 156223355 w 962"/>
              <a:gd name="T43" fmla="*/ 606075087 h 183"/>
              <a:gd name="T44" fmla="*/ 20829283 w 962"/>
              <a:gd name="T45" fmla="*/ 776376728 h 183"/>
              <a:gd name="T46" fmla="*/ 20829283 w 962"/>
              <a:gd name="T47" fmla="*/ 776376728 h 183"/>
              <a:gd name="T48" fmla="*/ 0 w 962"/>
              <a:gd name="T49" fmla="*/ 721277324 h 183"/>
              <a:gd name="T50" fmla="*/ 140601398 w 962"/>
              <a:gd name="T51" fmla="*/ 550975683 h 183"/>
              <a:gd name="T52" fmla="*/ 291619297 w 962"/>
              <a:gd name="T53" fmla="*/ 395702521 h 183"/>
              <a:gd name="T54" fmla="*/ 458257231 w 962"/>
              <a:gd name="T55" fmla="*/ 260460852 h 183"/>
              <a:gd name="T56" fmla="*/ 632707193 w 962"/>
              <a:gd name="T57" fmla="*/ 150267294 h 183"/>
              <a:gd name="T58" fmla="*/ 812366220 w 962"/>
              <a:gd name="T59" fmla="*/ 70125092 h 183"/>
              <a:gd name="T60" fmla="*/ 1002438254 w 962"/>
              <a:gd name="T61" fmla="*/ 15025672 h 183"/>
              <a:gd name="T62" fmla="*/ 1200321966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151558" name="Rectangle 26"/>
          <p:cNvSpPr/>
          <p:nvPr/>
        </p:nvSpPr>
        <p:spPr bwMode="auto">
          <a:xfrm>
            <a:off x="561340" y="2404110"/>
            <a:ext cx="1499870" cy="782320"/>
          </a:xfrm>
          <a:prstGeom prst="rect">
            <a:avLst/>
          </a:prstGeom>
          <a:noFill/>
          <a:ln w="9525">
            <a:noFill/>
            <a:miter lim="800000"/>
          </a:ln>
        </p:spPr>
        <p:txBody>
          <a:bodyPr lIns="0" tIns="0" rIns="0" bIns="0"/>
          <a:lstStyle/>
          <a:p>
            <a:pPr defTabSz="930275">
              <a:lnSpc>
                <a:spcPct val="114000"/>
              </a:lnSpc>
              <a:defRPr/>
            </a:pPr>
            <a:r>
              <a:rPr lang="zh-CN" altLang="en-US" sz="1200" dirty="0">
                <a:solidFill>
                  <a:schemeClr val="tx1">
                    <a:lumMod val="65000"/>
                    <a:lumOff val="35000"/>
                  </a:schemeClr>
                </a:solidFill>
                <a:ea typeface="微软雅黑" panose="020B0503020204020204" pitchFamily="34" charset="-122"/>
              </a:rPr>
              <a:t>具有一定的会计理论专业知识</a:t>
            </a:r>
            <a:endParaRPr lang="zh-CN" altLang="en-US" sz="1200" dirty="0">
              <a:solidFill>
                <a:schemeClr val="tx1">
                  <a:lumMod val="65000"/>
                  <a:lumOff val="35000"/>
                </a:schemeClr>
              </a:solidFill>
              <a:ea typeface="微软雅黑" panose="020B0503020204020204" pitchFamily="34" charset="-122"/>
            </a:endParaRPr>
          </a:p>
        </p:txBody>
      </p:sp>
      <p:sp>
        <p:nvSpPr>
          <p:cNvPr id="70669" name="Freeform 13"/>
          <p:cNvSpPr/>
          <p:nvPr/>
        </p:nvSpPr>
        <p:spPr bwMode="auto">
          <a:xfrm rot="5910658">
            <a:off x="6043509" y="1586981"/>
            <a:ext cx="1077580" cy="347615"/>
          </a:xfrm>
          <a:custGeom>
            <a:avLst/>
            <a:gdLst>
              <a:gd name="T0" fmla="*/ 738603550 w 962"/>
              <a:gd name="T1" fmla="*/ 0 h 183"/>
              <a:gd name="T2" fmla="*/ 850757761 w 962"/>
              <a:gd name="T3" fmla="*/ 14385249 h 183"/>
              <a:gd name="T4" fmla="*/ 962908796 w 962"/>
              <a:gd name="T5" fmla="*/ 57543527 h 183"/>
              <a:gd name="T6" fmla="*/ 1076664060 w 962"/>
              <a:gd name="T7" fmla="*/ 134269912 h 183"/>
              <a:gd name="T8" fmla="*/ 1193623297 w 962"/>
              <a:gd name="T9" fmla="*/ 249359499 h 183"/>
              <a:gd name="T10" fmla="*/ 1310582535 w 962"/>
              <a:gd name="T11" fmla="*/ 398017227 h 183"/>
              <a:gd name="T12" fmla="*/ 1424336304 w 962"/>
              <a:gd name="T13" fmla="*/ 594628221 h 183"/>
              <a:gd name="T14" fmla="*/ 1541295541 w 962"/>
              <a:gd name="T15" fmla="*/ 829602556 h 183"/>
              <a:gd name="T16" fmla="*/ 1528478152 w 962"/>
              <a:gd name="T17" fmla="*/ 877555901 h 183"/>
              <a:gd name="T18" fmla="*/ 1414722888 w 962"/>
              <a:gd name="T19" fmla="*/ 642581566 h 183"/>
              <a:gd name="T20" fmla="*/ 1300969119 w 962"/>
              <a:gd name="T21" fmla="*/ 455560735 h 183"/>
              <a:gd name="T22" fmla="*/ 1185612616 w 962"/>
              <a:gd name="T23" fmla="*/ 306905540 h 183"/>
              <a:gd name="T24" fmla="*/ 1071857352 w 962"/>
              <a:gd name="T25" fmla="*/ 191815992 h 183"/>
              <a:gd name="T26" fmla="*/ 959704822 w 962"/>
              <a:gd name="T27" fmla="*/ 115089587 h 183"/>
              <a:gd name="T28" fmla="*/ 847552293 w 962"/>
              <a:gd name="T29" fmla="*/ 71931304 h 183"/>
              <a:gd name="T30" fmla="*/ 738603550 w 962"/>
              <a:gd name="T31" fmla="*/ 57543527 h 183"/>
              <a:gd name="T32" fmla="*/ 620043073 w 962"/>
              <a:gd name="T33" fmla="*/ 71931304 h 183"/>
              <a:gd name="T34" fmla="*/ 503083836 w 962"/>
              <a:gd name="T35" fmla="*/ 119884668 h 183"/>
              <a:gd name="T36" fmla="*/ 394135280 w 962"/>
              <a:gd name="T37" fmla="*/ 201406154 h 183"/>
              <a:gd name="T38" fmla="*/ 288392099 w 962"/>
              <a:gd name="T39" fmla="*/ 306905540 h 183"/>
              <a:gd name="T40" fmla="*/ 189056912 w 962"/>
              <a:gd name="T41" fmla="*/ 436380410 h 183"/>
              <a:gd name="T42" fmla="*/ 96131190 w 962"/>
              <a:gd name="T43" fmla="*/ 580242978 h 183"/>
              <a:gd name="T44" fmla="*/ 12817395 w 962"/>
              <a:gd name="T45" fmla="*/ 743286029 h 183"/>
              <a:gd name="T46" fmla="*/ 12817395 w 962"/>
              <a:gd name="T47" fmla="*/ 743286029 h 183"/>
              <a:gd name="T48" fmla="*/ 0 w 962"/>
              <a:gd name="T49" fmla="*/ 690535070 h 183"/>
              <a:gd name="T50" fmla="*/ 86517774 w 962"/>
              <a:gd name="T51" fmla="*/ 527492019 h 183"/>
              <a:gd name="T52" fmla="*/ 179443496 w 962"/>
              <a:gd name="T53" fmla="*/ 378836903 h 183"/>
              <a:gd name="T54" fmla="*/ 281984152 w 962"/>
              <a:gd name="T55" fmla="*/ 249359499 h 183"/>
              <a:gd name="T56" fmla="*/ 389329973 w 962"/>
              <a:gd name="T57" fmla="*/ 143862607 h 183"/>
              <a:gd name="T58" fmla="*/ 499879862 w 962"/>
              <a:gd name="T59" fmla="*/ 67136223 h 183"/>
              <a:gd name="T60" fmla="*/ 616839100 w 962"/>
              <a:gd name="T61" fmla="*/ 14385249 h 183"/>
              <a:gd name="T62" fmla="*/ 738603550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151562" name="Rectangle 26"/>
          <p:cNvSpPr/>
          <p:nvPr/>
        </p:nvSpPr>
        <p:spPr bwMode="auto">
          <a:xfrm>
            <a:off x="2233930" y="1280160"/>
            <a:ext cx="2481580" cy="626745"/>
          </a:xfrm>
          <a:prstGeom prst="rect">
            <a:avLst/>
          </a:prstGeom>
          <a:noFill/>
          <a:ln w="9525">
            <a:noFill/>
            <a:miter lim="800000"/>
          </a:ln>
        </p:spPr>
        <p:txBody>
          <a:bodyPr lIns="0" tIns="0" rIns="0" bIns="0"/>
          <a:lstStyle/>
          <a:p>
            <a:pPr defTabSz="930275">
              <a:lnSpc>
                <a:spcPct val="114000"/>
              </a:lnSpc>
              <a:defRPr/>
            </a:pPr>
            <a:r>
              <a:rPr lang="zh-CN" altLang="en-US" sz="1200" dirty="0">
                <a:solidFill>
                  <a:schemeClr val="tx1">
                    <a:lumMod val="65000"/>
                    <a:lumOff val="35000"/>
                  </a:schemeClr>
                </a:solidFill>
                <a:ea typeface="微软雅黑" panose="020B0503020204020204" pitchFamily="34" charset="-122"/>
              </a:rPr>
              <a:t>具有现金管理和银行结算业务方面的知识，掌握现金、银行存款管理制度和财务开支标准</a:t>
            </a:r>
            <a:endParaRPr lang="zh-CN" altLang="en-US" sz="1200" dirty="0">
              <a:solidFill>
                <a:schemeClr val="tx1">
                  <a:lumMod val="65000"/>
                  <a:lumOff val="35000"/>
                </a:schemeClr>
              </a:solidFill>
              <a:ea typeface="微软雅黑" panose="020B0503020204020204" pitchFamily="34" charset="-122"/>
            </a:endParaRPr>
          </a:p>
        </p:txBody>
      </p:sp>
      <p:sp>
        <p:nvSpPr>
          <p:cNvPr id="151565" name="Rectangle 26"/>
          <p:cNvSpPr/>
          <p:nvPr/>
        </p:nvSpPr>
        <p:spPr bwMode="auto">
          <a:xfrm>
            <a:off x="5707380" y="458470"/>
            <a:ext cx="1878965" cy="626745"/>
          </a:xfrm>
          <a:prstGeom prst="rect">
            <a:avLst/>
          </a:prstGeom>
          <a:noFill/>
          <a:ln w="9525">
            <a:noFill/>
            <a:miter lim="800000"/>
          </a:ln>
        </p:spPr>
        <p:txBody>
          <a:bodyPr lIns="0" tIns="0" rIns="0" bIns="0"/>
          <a:lstStyle/>
          <a:p>
            <a:pPr defTabSz="930275">
              <a:lnSpc>
                <a:spcPct val="114000"/>
              </a:lnSpc>
              <a:defRPr/>
            </a:pPr>
            <a:r>
              <a:rPr lang="zh-CN" altLang="en-US" sz="1200" dirty="0">
                <a:solidFill>
                  <a:schemeClr val="tx1">
                    <a:lumMod val="65000"/>
                    <a:lumOff val="35000"/>
                  </a:schemeClr>
                </a:solidFill>
                <a:ea typeface="微软雅黑" panose="020B0503020204020204" pitchFamily="34" charset="-122"/>
              </a:rPr>
              <a:t>熟悉财经法规，严格执行各项财经纪律和规定</a:t>
            </a:r>
            <a:endParaRPr lang="zh-CN" altLang="en-US" sz="1050" dirty="0">
              <a:solidFill>
                <a:schemeClr val="tx1">
                  <a:lumMod val="65000"/>
                  <a:lumOff val="35000"/>
                </a:schemeClr>
              </a:solidFill>
              <a:ea typeface="微软雅黑" panose="020B0503020204020204" pitchFamily="34" charset="-122"/>
            </a:endParaRPr>
          </a:p>
          <a:p>
            <a:pPr defTabSz="930275">
              <a:lnSpc>
                <a:spcPct val="114000"/>
              </a:lnSpc>
              <a:defRPr/>
            </a:pPr>
            <a:endParaRPr lang="en-US" sz="1100" b="1" dirty="0">
              <a:solidFill>
                <a:srgbClr val="4D4D4D"/>
              </a:solidFill>
              <a:latin typeface="微软雅黑" panose="020B0503020204020204" pitchFamily="34" charset="-122"/>
              <a:ea typeface="微软雅黑" panose="020B0503020204020204" pitchFamily="34" charset="-122"/>
              <a:cs typeface="Lato Light"/>
              <a:sym typeface="Lato Light"/>
            </a:endParaRPr>
          </a:p>
        </p:txBody>
      </p:sp>
      <p:sp>
        <p:nvSpPr>
          <p:cNvPr id="151568" name="Rectangle 26"/>
          <p:cNvSpPr/>
          <p:nvPr/>
        </p:nvSpPr>
        <p:spPr bwMode="auto">
          <a:xfrm>
            <a:off x="1352550" y="4356100"/>
            <a:ext cx="2177415" cy="619125"/>
          </a:xfrm>
          <a:prstGeom prst="rect">
            <a:avLst/>
          </a:prstGeom>
          <a:noFill/>
          <a:ln w="9525">
            <a:noFill/>
            <a:miter lim="800000"/>
          </a:ln>
        </p:spPr>
        <p:txBody>
          <a:bodyPr lIns="0" tIns="0" rIns="0" bIns="0"/>
          <a:lstStyle/>
          <a:p>
            <a:pPr defTabSz="930275">
              <a:lnSpc>
                <a:spcPct val="114000"/>
              </a:lnSpc>
              <a:defRPr/>
            </a:pPr>
            <a:r>
              <a:rPr lang="zh-CN" altLang="en-US" sz="1200" dirty="0">
                <a:solidFill>
                  <a:schemeClr val="tx1">
                    <a:lumMod val="65000"/>
                    <a:lumOff val="35000"/>
                  </a:schemeClr>
                </a:solidFill>
                <a:ea typeface="微软雅黑" panose="020B0503020204020204" pitchFamily="34" charset="-122"/>
              </a:rPr>
              <a:t>能熟练填制和审核出纳原始凭证、登记出纳账簿，确保日清月结，钱、账相符</a:t>
            </a:r>
            <a:endParaRPr lang="zh-CN" altLang="en-US" dirty="0">
              <a:solidFill>
                <a:schemeClr val="tx1">
                  <a:lumMod val="65000"/>
                  <a:lumOff val="35000"/>
                </a:schemeClr>
              </a:solidFill>
              <a:ea typeface="微软雅黑" panose="020B0503020204020204" pitchFamily="34" charset="-122"/>
            </a:endParaRPr>
          </a:p>
        </p:txBody>
      </p:sp>
      <p:sp>
        <p:nvSpPr>
          <p:cNvPr id="151571" name="Rectangle 26"/>
          <p:cNvSpPr/>
          <p:nvPr/>
        </p:nvSpPr>
        <p:spPr bwMode="auto">
          <a:xfrm>
            <a:off x="6520180" y="3335655"/>
            <a:ext cx="2034540" cy="619125"/>
          </a:xfrm>
          <a:prstGeom prst="rect">
            <a:avLst/>
          </a:prstGeom>
          <a:noFill/>
          <a:ln w="9525">
            <a:noFill/>
            <a:miter lim="800000"/>
          </a:ln>
        </p:spPr>
        <p:txBody>
          <a:bodyPr lIns="0" tIns="0" rIns="0" bIns="0"/>
          <a:lstStyle/>
          <a:p>
            <a:pPr defTabSz="930275">
              <a:lnSpc>
                <a:spcPct val="114000"/>
              </a:lnSpc>
              <a:defRPr/>
            </a:pPr>
            <a:r>
              <a:rPr lang="zh-CN" altLang="en-US" sz="1200" dirty="0">
                <a:solidFill>
                  <a:schemeClr val="tx1">
                    <a:lumMod val="65000"/>
                    <a:lumOff val="35000"/>
                  </a:schemeClr>
                </a:solidFill>
                <a:ea typeface="微软雅黑" panose="020B0503020204020204" pitchFamily="34" charset="-122"/>
              </a:rPr>
              <a:t>能正确处理现金及银行存款的收支业务，熟悉工作流程</a:t>
            </a:r>
            <a:endParaRPr lang="zh-CN" altLang="en-US" sz="1200" dirty="0">
              <a:solidFill>
                <a:schemeClr val="tx1">
                  <a:lumMod val="65000"/>
                  <a:lumOff val="35000"/>
                </a:schemeClr>
              </a:solidFill>
              <a:ea typeface="微软雅黑" panose="020B0503020204020204" pitchFamily="34" charset="-122"/>
            </a:endParaRPr>
          </a:p>
        </p:txBody>
      </p:sp>
      <p:sp>
        <p:nvSpPr>
          <p:cNvPr id="151574" name="Rectangle 26"/>
          <p:cNvSpPr/>
          <p:nvPr/>
        </p:nvSpPr>
        <p:spPr bwMode="auto">
          <a:xfrm>
            <a:off x="7299960" y="1950720"/>
            <a:ext cx="1498600" cy="619125"/>
          </a:xfrm>
          <a:prstGeom prst="rect">
            <a:avLst/>
          </a:prstGeom>
          <a:noFill/>
          <a:ln w="9525">
            <a:noFill/>
            <a:miter lim="800000"/>
          </a:ln>
        </p:spPr>
        <p:txBody>
          <a:bodyPr lIns="0" tIns="0" rIns="0" bIns="0"/>
          <a:lstStyle/>
          <a:p>
            <a:pPr defTabSz="930275">
              <a:lnSpc>
                <a:spcPct val="114000"/>
              </a:lnSpc>
              <a:defRPr/>
            </a:pPr>
            <a:r>
              <a:rPr lang="zh-CN" altLang="en-US" sz="1200" dirty="0">
                <a:solidFill>
                  <a:schemeClr val="tx1">
                    <a:lumMod val="65000"/>
                    <a:lumOff val="35000"/>
                  </a:schemeClr>
                </a:solidFill>
                <a:ea typeface="微软雅黑" panose="020B0503020204020204" pitchFamily="34" charset="-122"/>
              </a:rPr>
              <a:t>廉洁奉公，坚持原则，严守纪律，诚实可靠</a:t>
            </a:r>
            <a:endParaRPr lang="zh-CN" altLang="en-US" sz="1200" dirty="0">
              <a:solidFill>
                <a:schemeClr val="tx1">
                  <a:lumMod val="65000"/>
                  <a:lumOff val="35000"/>
                </a:schemeClr>
              </a:solidFill>
              <a:ea typeface="微软雅黑" panose="020B0503020204020204" pitchFamily="34" charset="-122"/>
            </a:endParaRPr>
          </a:p>
        </p:txBody>
      </p:sp>
      <p:sp>
        <p:nvSpPr>
          <p:cNvPr id="70697" name="Freeform 11"/>
          <p:cNvSpPr/>
          <p:nvPr/>
        </p:nvSpPr>
        <p:spPr bwMode="auto">
          <a:xfrm>
            <a:off x="6616425" y="2820119"/>
            <a:ext cx="468249" cy="490386"/>
          </a:xfrm>
          <a:custGeom>
            <a:avLst/>
            <a:gdLst>
              <a:gd name="T0" fmla="*/ 2147483647 w 204"/>
              <a:gd name="T1" fmla="*/ 0 h 204"/>
              <a:gd name="T2" fmla="*/ 2147483647 w 204"/>
              <a:gd name="T3" fmla="*/ 2147483647 h 204"/>
              <a:gd name="T4" fmla="*/ 2147483647 w 204"/>
              <a:gd name="T5" fmla="*/ 2147483647 h 204"/>
              <a:gd name="T6" fmla="*/ 2147483647 w 204"/>
              <a:gd name="T7" fmla="*/ 2147483647 h 204"/>
              <a:gd name="T8" fmla="*/ 2147483647 w 204"/>
              <a:gd name="T9" fmla="*/ 2147483647 h 204"/>
              <a:gd name="T10" fmla="*/ 2147483647 w 204"/>
              <a:gd name="T11" fmla="*/ 2147483647 h 204"/>
              <a:gd name="T12" fmla="*/ 2147483647 w 204"/>
              <a:gd name="T13" fmla="*/ 2147483647 h 204"/>
              <a:gd name="T14" fmla="*/ 2147483647 w 204"/>
              <a:gd name="T15" fmla="*/ 2147483647 h 204"/>
              <a:gd name="T16" fmla="*/ 2147483647 w 204"/>
              <a:gd name="T17" fmla="*/ 2147483647 h 204"/>
              <a:gd name="T18" fmla="*/ 2147483647 w 204"/>
              <a:gd name="T19" fmla="*/ 2147483647 h 204"/>
              <a:gd name="T20" fmla="*/ 2147483647 w 204"/>
              <a:gd name="T21" fmla="*/ 2147483647 h 204"/>
              <a:gd name="T22" fmla="*/ 2147483647 w 204"/>
              <a:gd name="T23" fmla="*/ 2147483647 h 204"/>
              <a:gd name="T24" fmla="*/ 2147483647 w 204"/>
              <a:gd name="T25" fmla="*/ 2147483647 h 204"/>
              <a:gd name="T26" fmla="*/ 2147483647 w 204"/>
              <a:gd name="T27" fmla="*/ 2147483647 h 204"/>
              <a:gd name="T28" fmla="*/ 2147483647 w 204"/>
              <a:gd name="T29" fmla="*/ 2147483647 h 204"/>
              <a:gd name="T30" fmla="*/ 2147483647 w 204"/>
              <a:gd name="T31" fmla="*/ 2147483647 h 204"/>
              <a:gd name="T32" fmla="*/ 2147483647 w 204"/>
              <a:gd name="T33" fmla="*/ 2147483647 h 204"/>
              <a:gd name="T34" fmla="*/ 2147483647 w 204"/>
              <a:gd name="T35" fmla="*/ 2147483647 h 204"/>
              <a:gd name="T36" fmla="*/ 0 w 204"/>
              <a:gd name="T37" fmla="*/ 2147483647 h 204"/>
              <a:gd name="T38" fmla="*/ 2147483647 w 204"/>
              <a:gd name="T39" fmla="*/ 2147483647 h 204"/>
              <a:gd name="T40" fmla="*/ 2147483647 w 204"/>
              <a:gd name="T41" fmla="*/ 2147483647 h 204"/>
              <a:gd name="T42" fmla="*/ 2147483647 w 204"/>
              <a:gd name="T43" fmla="*/ 2147483647 h 204"/>
              <a:gd name="T44" fmla="*/ 2147483647 w 204"/>
              <a:gd name="T45" fmla="*/ 2147483647 h 204"/>
              <a:gd name="T46" fmla="*/ 2147483647 w 204"/>
              <a:gd name="T47" fmla="*/ 2147483647 h 204"/>
              <a:gd name="T48" fmla="*/ 2147483647 w 204"/>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4"/>
              <a:gd name="T77" fmla="*/ 204 w 204"/>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95" name="Freeform 7"/>
          <p:cNvSpPr/>
          <p:nvPr/>
        </p:nvSpPr>
        <p:spPr bwMode="auto">
          <a:xfrm>
            <a:off x="1094258" y="1852042"/>
            <a:ext cx="463488" cy="490386"/>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93" name="Freeform 8"/>
          <p:cNvSpPr/>
          <p:nvPr/>
        </p:nvSpPr>
        <p:spPr bwMode="auto">
          <a:xfrm>
            <a:off x="3654550" y="1839345"/>
            <a:ext cx="465075" cy="487212"/>
          </a:xfrm>
          <a:custGeom>
            <a:avLst/>
            <a:gdLst>
              <a:gd name="T0" fmla="*/ 2147483647 w 203"/>
              <a:gd name="T1" fmla="*/ 0 h 203"/>
              <a:gd name="T2" fmla="*/ 2147483647 w 203"/>
              <a:gd name="T3" fmla="*/ 2147483647 h 203"/>
              <a:gd name="T4" fmla="*/ 2147483647 w 203"/>
              <a:gd name="T5" fmla="*/ 2147483647 h 203"/>
              <a:gd name="T6" fmla="*/ 2147483647 w 203"/>
              <a:gd name="T7" fmla="*/ 2147483647 h 203"/>
              <a:gd name="T8" fmla="*/ 2147483647 w 203"/>
              <a:gd name="T9" fmla="*/ 2147483647 h 203"/>
              <a:gd name="T10" fmla="*/ 2147483647 w 203"/>
              <a:gd name="T11" fmla="*/ 2147483647 h 203"/>
              <a:gd name="T12" fmla="*/ 2147483647 w 203"/>
              <a:gd name="T13" fmla="*/ 2147483647 h 203"/>
              <a:gd name="T14" fmla="*/ 2147483647 w 203"/>
              <a:gd name="T15" fmla="*/ 2147483647 h 203"/>
              <a:gd name="T16" fmla="*/ 2147483647 w 203"/>
              <a:gd name="T17" fmla="*/ 2147483647 h 203"/>
              <a:gd name="T18" fmla="*/ 2147483647 w 203"/>
              <a:gd name="T19" fmla="*/ 2147483647 h 203"/>
              <a:gd name="T20" fmla="*/ 2147483647 w 203"/>
              <a:gd name="T21" fmla="*/ 2147483647 h 203"/>
              <a:gd name="T22" fmla="*/ 2147483647 w 203"/>
              <a:gd name="T23" fmla="*/ 2147483647 h 203"/>
              <a:gd name="T24" fmla="*/ 2147483647 w 203"/>
              <a:gd name="T25" fmla="*/ 2147483647 h 203"/>
              <a:gd name="T26" fmla="*/ 2147483647 w 203"/>
              <a:gd name="T27" fmla="*/ 2147483647 h 203"/>
              <a:gd name="T28" fmla="*/ 2147483647 w 203"/>
              <a:gd name="T29" fmla="*/ 2147483647 h 203"/>
              <a:gd name="T30" fmla="*/ 2147483647 w 203"/>
              <a:gd name="T31" fmla="*/ 2147483647 h 203"/>
              <a:gd name="T32" fmla="*/ 2147483647 w 203"/>
              <a:gd name="T33" fmla="*/ 2147483647 h 203"/>
              <a:gd name="T34" fmla="*/ 2147483647 w 203"/>
              <a:gd name="T35" fmla="*/ 2147483647 h 203"/>
              <a:gd name="T36" fmla="*/ 0 w 203"/>
              <a:gd name="T37" fmla="*/ 2147483647 h 203"/>
              <a:gd name="T38" fmla="*/ 2147483647 w 203"/>
              <a:gd name="T39" fmla="*/ 2147483647 h 203"/>
              <a:gd name="T40" fmla="*/ 2147483647 w 203"/>
              <a:gd name="T41" fmla="*/ 2147483647 h 203"/>
              <a:gd name="T42" fmla="*/ 2147483647 w 203"/>
              <a:gd name="T43" fmla="*/ 2147483647 h 203"/>
              <a:gd name="T44" fmla="*/ 2147483647 w 203"/>
              <a:gd name="T45" fmla="*/ 2147483647 h 203"/>
              <a:gd name="T46" fmla="*/ 2147483647 w 203"/>
              <a:gd name="T47" fmla="*/ 2147483647 h 203"/>
              <a:gd name="T48" fmla="*/ 2147483647 w 203"/>
              <a:gd name="T49" fmla="*/ 0 h 2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3"/>
              <a:gd name="T77" fmla="*/ 203 w 203"/>
              <a:gd name="T78" fmla="*/ 203 h 2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91" name="Freeform 10"/>
          <p:cNvSpPr/>
          <p:nvPr/>
        </p:nvSpPr>
        <p:spPr bwMode="auto">
          <a:xfrm>
            <a:off x="6392618" y="974425"/>
            <a:ext cx="468248" cy="487213"/>
          </a:xfrm>
          <a:custGeom>
            <a:avLst/>
            <a:gdLst>
              <a:gd name="T0" fmla="*/ 2147483647 w 204"/>
              <a:gd name="T1" fmla="*/ 0 h 203"/>
              <a:gd name="T2" fmla="*/ 2147483647 w 204"/>
              <a:gd name="T3" fmla="*/ 2147483647 h 203"/>
              <a:gd name="T4" fmla="*/ 2147483647 w 204"/>
              <a:gd name="T5" fmla="*/ 2147483647 h 203"/>
              <a:gd name="T6" fmla="*/ 2147483647 w 204"/>
              <a:gd name="T7" fmla="*/ 2147483647 h 203"/>
              <a:gd name="T8" fmla="*/ 2147483647 w 204"/>
              <a:gd name="T9" fmla="*/ 2147483647 h 203"/>
              <a:gd name="T10" fmla="*/ 2147483647 w 204"/>
              <a:gd name="T11" fmla="*/ 2147483647 h 203"/>
              <a:gd name="T12" fmla="*/ 2147483647 w 204"/>
              <a:gd name="T13" fmla="*/ 2147483647 h 203"/>
              <a:gd name="T14" fmla="*/ 2147483647 w 204"/>
              <a:gd name="T15" fmla="*/ 2147483647 h 203"/>
              <a:gd name="T16" fmla="*/ 2147483647 w 204"/>
              <a:gd name="T17" fmla="*/ 2147483647 h 203"/>
              <a:gd name="T18" fmla="*/ 2147483647 w 204"/>
              <a:gd name="T19" fmla="*/ 2147483647 h 203"/>
              <a:gd name="T20" fmla="*/ 2147483647 w 204"/>
              <a:gd name="T21" fmla="*/ 2147483647 h 203"/>
              <a:gd name="T22" fmla="*/ 2147483647 w 204"/>
              <a:gd name="T23" fmla="*/ 2147483647 h 203"/>
              <a:gd name="T24" fmla="*/ 2147483647 w 204"/>
              <a:gd name="T25" fmla="*/ 2147483647 h 203"/>
              <a:gd name="T26" fmla="*/ 2147483647 w 204"/>
              <a:gd name="T27" fmla="*/ 2147483647 h 203"/>
              <a:gd name="T28" fmla="*/ 2147483647 w 204"/>
              <a:gd name="T29" fmla="*/ 2147483647 h 203"/>
              <a:gd name="T30" fmla="*/ 2147483647 w 204"/>
              <a:gd name="T31" fmla="*/ 2147483647 h 203"/>
              <a:gd name="T32" fmla="*/ 2147483647 w 204"/>
              <a:gd name="T33" fmla="*/ 2147483647 h 203"/>
              <a:gd name="T34" fmla="*/ 2147483647 w 204"/>
              <a:gd name="T35" fmla="*/ 2147483647 h 203"/>
              <a:gd name="T36" fmla="*/ 0 w 204"/>
              <a:gd name="T37" fmla="*/ 2147483647 h 203"/>
              <a:gd name="T38" fmla="*/ 2147483647 w 204"/>
              <a:gd name="T39" fmla="*/ 2147483647 h 203"/>
              <a:gd name="T40" fmla="*/ 2147483647 w 204"/>
              <a:gd name="T41" fmla="*/ 2147483647 h 203"/>
              <a:gd name="T42" fmla="*/ 2147483647 w 204"/>
              <a:gd name="T43" fmla="*/ 2147483647 h 203"/>
              <a:gd name="T44" fmla="*/ 2147483647 w 204"/>
              <a:gd name="T45" fmla="*/ 2147483647 h 203"/>
              <a:gd name="T46" fmla="*/ 2147483647 w 204"/>
              <a:gd name="T47" fmla="*/ 2147483647 h 203"/>
              <a:gd name="T48" fmla="*/ 2147483647 w 204"/>
              <a:gd name="T49" fmla="*/ 0 h 2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3"/>
              <a:gd name="T77" fmla="*/ 204 w 204"/>
              <a:gd name="T78" fmla="*/ 203 h 2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89" name="Freeform 9"/>
          <p:cNvSpPr/>
          <p:nvPr/>
        </p:nvSpPr>
        <p:spPr bwMode="auto">
          <a:xfrm>
            <a:off x="4797395" y="3186716"/>
            <a:ext cx="466662" cy="490387"/>
          </a:xfrm>
          <a:custGeom>
            <a:avLst/>
            <a:gdLst>
              <a:gd name="T0" fmla="*/ 2147483647 w 203"/>
              <a:gd name="T1" fmla="*/ 0 h 205"/>
              <a:gd name="T2" fmla="*/ 2147483647 w 203"/>
              <a:gd name="T3" fmla="*/ 2147483647 h 205"/>
              <a:gd name="T4" fmla="*/ 2147483647 w 203"/>
              <a:gd name="T5" fmla="*/ 2147483647 h 205"/>
              <a:gd name="T6" fmla="*/ 2147483647 w 203"/>
              <a:gd name="T7" fmla="*/ 2147483647 h 205"/>
              <a:gd name="T8" fmla="*/ 2147483647 w 203"/>
              <a:gd name="T9" fmla="*/ 2147483647 h 205"/>
              <a:gd name="T10" fmla="*/ 2147483647 w 203"/>
              <a:gd name="T11" fmla="*/ 2147483647 h 205"/>
              <a:gd name="T12" fmla="*/ 2147483647 w 203"/>
              <a:gd name="T13" fmla="*/ 2147483647 h 205"/>
              <a:gd name="T14" fmla="*/ 2147483647 w 203"/>
              <a:gd name="T15" fmla="*/ 2147483647 h 205"/>
              <a:gd name="T16" fmla="*/ 2147483647 w 203"/>
              <a:gd name="T17" fmla="*/ 2147483647 h 205"/>
              <a:gd name="T18" fmla="*/ 2147483647 w 203"/>
              <a:gd name="T19" fmla="*/ 2147483647 h 205"/>
              <a:gd name="T20" fmla="*/ 2147483647 w 203"/>
              <a:gd name="T21" fmla="*/ 2147483647 h 205"/>
              <a:gd name="T22" fmla="*/ 2147483647 w 203"/>
              <a:gd name="T23" fmla="*/ 2147483647 h 205"/>
              <a:gd name="T24" fmla="*/ 2147483647 w 203"/>
              <a:gd name="T25" fmla="*/ 2147483647 h 205"/>
              <a:gd name="T26" fmla="*/ 2147483647 w 203"/>
              <a:gd name="T27" fmla="*/ 2147483647 h 205"/>
              <a:gd name="T28" fmla="*/ 2147483647 w 203"/>
              <a:gd name="T29" fmla="*/ 2147483647 h 205"/>
              <a:gd name="T30" fmla="*/ 2147483647 w 203"/>
              <a:gd name="T31" fmla="*/ 2147483647 h 205"/>
              <a:gd name="T32" fmla="*/ 2147483647 w 203"/>
              <a:gd name="T33" fmla="*/ 2147483647 h 205"/>
              <a:gd name="T34" fmla="*/ 2147483647 w 203"/>
              <a:gd name="T35" fmla="*/ 2147483647 h 205"/>
              <a:gd name="T36" fmla="*/ 0 w 203"/>
              <a:gd name="T37" fmla="*/ 2147483647 h 205"/>
              <a:gd name="T38" fmla="*/ 2147483647 w 203"/>
              <a:gd name="T39" fmla="*/ 2147483647 h 205"/>
              <a:gd name="T40" fmla="*/ 2147483647 w 203"/>
              <a:gd name="T41" fmla="*/ 2147483647 h 205"/>
              <a:gd name="T42" fmla="*/ 2147483647 w 203"/>
              <a:gd name="T43" fmla="*/ 2147483647 h 205"/>
              <a:gd name="T44" fmla="*/ 2147483647 w 203"/>
              <a:gd name="T45" fmla="*/ 2147483647 h 205"/>
              <a:gd name="T46" fmla="*/ 2147483647 w 203"/>
              <a:gd name="T47" fmla="*/ 2147483647 h 205"/>
              <a:gd name="T48" fmla="*/ 2147483647 w 203"/>
              <a:gd name="T49" fmla="*/ 0 h 20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5"/>
              <a:gd name="T77" fmla="*/ 203 w 203"/>
              <a:gd name="T78" fmla="*/ 205 h 20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87" name="Freeform 12"/>
          <p:cNvSpPr/>
          <p:nvPr/>
        </p:nvSpPr>
        <p:spPr bwMode="auto">
          <a:xfrm>
            <a:off x="7622763" y="1348958"/>
            <a:ext cx="466662" cy="488799"/>
          </a:xfrm>
          <a:custGeom>
            <a:avLst/>
            <a:gdLst>
              <a:gd name="T0" fmla="*/ 2147483647 w 204"/>
              <a:gd name="T1" fmla="*/ 0 h 204"/>
              <a:gd name="T2" fmla="*/ 2147483647 w 204"/>
              <a:gd name="T3" fmla="*/ 2147483647 h 204"/>
              <a:gd name="T4" fmla="*/ 2147483647 w 204"/>
              <a:gd name="T5" fmla="*/ 2147483647 h 204"/>
              <a:gd name="T6" fmla="*/ 2147483647 w 204"/>
              <a:gd name="T7" fmla="*/ 2147483647 h 204"/>
              <a:gd name="T8" fmla="*/ 2147483647 w 204"/>
              <a:gd name="T9" fmla="*/ 2147483647 h 204"/>
              <a:gd name="T10" fmla="*/ 2147483647 w 204"/>
              <a:gd name="T11" fmla="*/ 2147483647 h 204"/>
              <a:gd name="T12" fmla="*/ 2147483647 w 204"/>
              <a:gd name="T13" fmla="*/ 2147483647 h 204"/>
              <a:gd name="T14" fmla="*/ 2147483647 w 204"/>
              <a:gd name="T15" fmla="*/ 2147483647 h 204"/>
              <a:gd name="T16" fmla="*/ 2147483647 w 204"/>
              <a:gd name="T17" fmla="*/ 2147483647 h 204"/>
              <a:gd name="T18" fmla="*/ 2147483647 w 204"/>
              <a:gd name="T19" fmla="*/ 2147483647 h 204"/>
              <a:gd name="T20" fmla="*/ 2147483647 w 204"/>
              <a:gd name="T21" fmla="*/ 2147483647 h 204"/>
              <a:gd name="T22" fmla="*/ 2147483647 w 204"/>
              <a:gd name="T23" fmla="*/ 2147483647 h 204"/>
              <a:gd name="T24" fmla="*/ 2147483647 w 204"/>
              <a:gd name="T25" fmla="*/ 2147483647 h 204"/>
              <a:gd name="T26" fmla="*/ 2147483647 w 204"/>
              <a:gd name="T27" fmla="*/ 2147483647 h 204"/>
              <a:gd name="T28" fmla="*/ 2147483647 w 204"/>
              <a:gd name="T29" fmla="*/ 2147483647 h 204"/>
              <a:gd name="T30" fmla="*/ 2147483647 w 204"/>
              <a:gd name="T31" fmla="*/ 2147483647 h 204"/>
              <a:gd name="T32" fmla="*/ 2147483647 w 204"/>
              <a:gd name="T33" fmla="*/ 2147483647 h 204"/>
              <a:gd name="T34" fmla="*/ 2147483647 w 204"/>
              <a:gd name="T35" fmla="*/ 2147483647 h 204"/>
              <a:gd name="T36" fmla="*/ 0 w 204"/>
              <a:gd name="T37" fmla="*/ 2147483647 h 204"/>
              <a:gd name="T38" fmla="*/ 2147483647 w 204"/>
              <a:gd name="T39" fmla="*/ 2147483647 h 204"/>
              <a:gd name="T40" fmla="*/ 2147483647 w 204"/>
              <a:gd name="T41" fmla="*/ 2147483647 h 204"/>
              <a:gd name="T42" fmla="*/ 2147483647 w 204"/>
              <a:gd name="T43" fmla="*/ 2147483647 h 204"/>
              <a:gd name="T44" fmla="*/ 2147483647 w 204"/>
              <a:gd name="T45" fmla="*/ 2147483647 h 204"/>
              <a:gd name="T46" fmla="*/ 2147483647 w 204"/>
              <a:gd name="T47" fmla="*/ 2147483647 h 204"/>
              <a:gd name="T48" fmla="*/ 2147483647 w 204"/>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4"/>
              <a:gd name="T77" fmla="*/ 204 w 204"/>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68633" name="TextBox 45"/>
          <p:cNvSpPr txBox="1">
            <a:spLocks noChangeArrowheads="1"/>
          </p:cNvSpPr>
          <p:nvPr/>
        </p:nvSpPr>
        <p:spPr bwMode="auto">
          <a:xfrm>
            <a:off x="1183146" y="1937741"/>
            <a:ext cx="257141" cy="299944"/>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1</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2" name="TextBox 45"/>
          <p:cNvSpPr txBox="1">
            <a:spLocks noChangeArrowheads="1"/>
          </p:cNvSpPr>
          <p:nvPr/>
        </p:nvSpPr>
        <p:spPr bwMode="auto">
          <a:xfrm>
            <a:off x="3762485" y="1950437"/>
            <a:ext cx="257141" cy="299944"/>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2</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3" name="TextBox 45"/>
          <p:cNvSpPr txBox="1">
            <a:spLocks noChangeArrowheads="1"/>
          </p:cNvSpPr>
          <p:nvPr/>
        </p:nvSpPr>
        <p:spPr bwMode="auto">
          <a:xfrm>
            <a:off x="4899583" y="3302570"/>
            <a:ext cx="253365" cy="297815"/>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4</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4" name="TextBox 45"/>
          <p:cNvSpPr txBox="1">
            <a:spLocks noChangeArrowheads="1"/>
          </p:cNvSpPr>
          <p:nvPr/>
        </p:nvSpPr>
        <p:spPr bwMode="auto">
          <a:xfrm>
            <a:off x="6736073" y="2923272"/>
            <a:ext cx="253365" cy="297815"/>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5</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5" name="TextBox 45"/>
          <p:cNvSpPr txBox="1">
            <a:spLocks noChangeArrowheads="1"/>
          </p:cNvSpPr>
          <p:nvPr/>
        </p:nvSpPr>
        <p:spPr bwMode="auto">
          <a:xfrm>
            <a:off x="6520202" y="1085515"/>
            <a:ext cx="253365" cy="297815"/>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6</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6" name="TextBox 45"/>
          <p:cNvSpPr txBox="1">
            <a:spLocks noChangeArrowheads="1"/>
          </p:cNvSpPr>
          <p:nvPr/>
        </p:nvSpPr>
        <p:spPr bwMode="auto">
          <a:xfrm>
            <a:off x="7712253" y="1464812"/>
            <a:ext cx="253365" cy="297815"/>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7</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13" name="菱形 12"/>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4" name="文本框 13"/>
          <p:cNvSpPr txBox="1"/>
          <p:nvPr/>
        </p:nvSpPr>
        <p:spPr>
          <a:xfrm>
            <a:off x="683260" y="175895"/>
            <a:ext cx="367665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任务二  出纳职业道德</a:t>
            </a:r>
            <a:endParaRPr lang="zh-CN" altLang="en-US" sz="2000" b="1">
              <a:solidFill>
                <a:schemeClr val="accent4"/>
              </a:solidFill>
              <a:effectLst/>
            </a:endParaRPr>
          </a:p>
        </p:txBody>
      </p:sp>
      <p:sp>
        <p:nvSpPr>
          <p:cNvPr id="15" name="文本框 14"/>
          <p:cNvSpPr txBox="1"/>
          <p:nvPr/>
        </p:nvSpPr>
        <p:spPr>
          <a:xfrm>
            <a:off x="621030" y="716915"/>
            <a:ext cx="2711450" cy="368300"/>
          </a:xfrm>
          <a:prstGeom prst="rect">
            <a:avLst/>
          </a:prstGeom>
          <a:noFill/>
        </p:spPr>
        <p:txBody>
          <a:bodyPr wrap="none" rtlCol="0" anchor="t">
            <a:spAutoFit/>
          </a:bodyPr>
          <a:p>
            <a:r>
              <a:rPr lang="zh-CN" altLang="en-US" b="1"/>
              <a:t>一、出纳人员的任职条件</a:t>
            </a:r>
            <a:endParaRPr lang="zh-CN" altLang="en-US" b="1"/>
          </a:p>
        </p:txBody>
      </p:sp>
      <p:sp>
        <p:nvSpPr>
          <p:cNvPr id="18" name="Freeform 13"/>
          <p:cNvSpPr/>
          <p:nvPr/>
        </p:nvSpPr>
        <p:spPr bwMode="auto">
          <a:xfrm rot="3810658">
            <a:off x="3189819" y="4340976"/>
            <a:ext cx="1077580" cy="347615"/>
          </a:xfrm>
          <a:custGeom>
            <a:avLst/>
            <a:gdLst>
              <a:gd name="T0" fmla="*/ 738603550 w 962"/>
              <a:gd name="T1" fmla="*/ 0 h 183"/>
              <a:gd name="T2" fmla="*/ 850757761 w 962"/>
              <a:gd name="T3" fmla="*/ 14385249 h 183"/>
              <a:gd name="T4" fmla="*/ 962908796 w 962"/>
              <a:gd name="T5" fmla="*/ 57543527 h 183"/>
              <a:gd name="T6" fmla="*/ 1076664060 w 962"/>
              <a:gd name="T7" fmla="*/ 134269912 h 183"/>
              <a:gd name="T8" fmla="*/ 1193623297 w 962"/>
              <a:gd name="T9" fmla="*/ 249359499 h 183"/>
              <a:gd name="T10" fmla="*/ 1310582535 w 962"/>
              <a:gd name="T11" fmla="*/ 398017227 h 183"/>
              <a:gd name="T12" fmla="*/ 1424336304 w 962"/>
              <a:gd name="T13" fmla="*/ 594628221 h 183"/>
              <a:gd name="T14" fmla="*/ 1541295541 w 962"/>
              <a:gd name="T15" fmla="*/ 829602556 h 183"/>
              <a:gd name="T16" fmla="*/ 1528478152 w 962"/>
              <a:gd name="T17" fmla="*/ 877555901 h 183"/>
              <a:gd name="T18" fmla="*/ 1414722888 w 962"/>
              <a:gd name="T19" fmla="*/ 642581566 h 183"/>
              <a:gd name="T20" fmla="*/ 1300969119 w 962"/>
              <a:gd name="T21" fmla="*/ 455560735 h 183"/>
              <a:gd name="T22" fmla="*/ 1185612616 w 962"/>
              <a:gd name="T23" fmla="*/ 306905540 h 183"/>
              <a:gd name="T24" fmla="*/ 1071857352 w 962"/>
              <a:gd name="T25" fmla="*/ 191815992 h 183"/>
              <a:gd name="T26" fmla="*/ 959704822 w 962"/>
              <a:gd name="T27" fmla="*/ 115089587 h 183"/>
              <a:gd name="T28" fmla="*/ 847552293 w 962"/>
              <a:gd name="T29" fmla="*/ 71931304 h 183"/>
              <a:gd name="T30" fmla="*/ 738603550 w 962"/>
              <a:gd name="T31" fmla="*/ 57543527 h 183"/>
              <a:gd name="T32" fmla="*/ 620043073 w 962"/>
              <a:gd name="T33" fmla="*/ 71931304 h 183"/>
              <a:gd name="T34" fmla="*/ 503083836 w 962"/>
              <a:gd name="T35" fmla="*/ 119884668 h 183"/>
              <a:gd name="T36" fmla="*/ 394135280 w 962"/>
              <a:gd name="T37" fmla="*/ 201406154 h 183"/>
              <a:gd name="T38" fmla="*/ 288392099 w 962"/>
              <a:gd name="T39" fmla="*/ 306905540 h 183"/>
              <a:gd name="T40" fmla="*/ 189056912 w 962"/>
              <a:gd name="T41" fmla="*/ 436380410 h 183"/>
              <a:gd name="T42" fmla="*/ 96131190 w 962"/>
              <a:gd name="T43" fmla="*/ 580242978 h 183"/>
              <a:gd name="T44" fmla="*/ 12817395 w 962"/>
              <a:gd name="T45" fmla="*/ 743286029 h 183"/>
              <a:gd name="T46" fmla="*/ 12817395 w 962"/>
              <a:gd name="T47" fmla="*/ 743286029 h 183"/>
              <a:gd name="T48" fmla="*/ 0 w 962"/>
              <a:gd name="T49" fmla="*/ 690535070 h 183"/>
              <a:gd name="T50" fmla="*/ 86517774 w 962"/>
              <a:gd name="T51" fmla="*/ 527492019 h 183"/>
              <a:gd name="T52" fmla="*/ 179443496 w 962"/>
              <a:gd name="T53" fmla="*/ 378836903 h 183"/>
              <a:gd name="T54" fmla="*/ 281984152 w 962"/>
              <a:gd name="T55" fmla="*/ 249359499 h 183"/>
              <a:gd name="T56" fmla="*/ 389329973 w 962"/>
              <a:gd name="T57" fmla="*/ 143862607 h 183"/>
              <a:gd name="T58" fmla="*/ 499879862 w 962"/>
              <a:gd name="T59" fmla="*/ 67136223 h 183"/>
              <a:gd name="T60" fmla="*/ 616839100 w 962"/>
              <a:gd name="T61" fmla="*/ 14385249 h 183"/>
              <a:gd name="T62" fmla="*/ 738603550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solidFill>
              <a:schemeClr val="accent2"/>
            </a:solidFill>
            <a:prstDash val="solid"/>
            <a:round/>
          </a:ln>
          <a:effectLst>
            <a:outerShdw algn="tl" rotWithShape="0">
              <a:schemeClr val="bg1"/>
            </a:outerShdw>
          </a:effectLst>
        </p:spPr>
        <p:txBody>
          <a:bodyPr/>
          <a:p>
            <a:pPr>
              <a:defRPr/>
            </a:pPr>
            <a:endParaRPr lang="zh-CN" altLang="en-US" sz="1800"/>
          </a:p>
        </p:txBody>
      </p:sp>
      <p:sp>
        <p:nvSpPr>
          <p:cNvPr id="19" name="Freeform 9"/>
          <p:cNvSpPr/>
          <p:nvPr/>
        </p:nvSpPr>
        <p:spPr bwMode="auto">
          <a:xfrm>
            <a:off x="3657570" y="4654836"/>
            <a:ext cx="466662" cy="490387"/>
          </a:xfrm>
          <a:custGeom>
            <a:avLst/>
            <a:gdLst>
              <a:gd name="T0" fmla="*/ 2147483647 w 203"/>
              <a:gd name="T1" fmla="*/ 0 h 205"/>
              <a:gd name="T2" fmla="*/ 2147483647 w 203"/>
              <a:gd name="T3" fmla="*/ 2147483647 h 205"/>
              <a:gd name="T4" fmla="*/ 2147483647 w 203"/>
              <a:gd name="T5" fmla="*/ 2147483647 h 205"/>
              <a:gd name="T6" fmla="*/ 2147483647 w 203"/>
              <a:gd name="T7" fmla="*/ 2147483647 h 205"/>
              <a:gd name="T8" fmla="*/ 2147483647 w 203"/>
              <a:gd name="T9" fmla="*/ 2147483647 h 205"/>
              <a:gd name="T10" fmla="*/ 2147483647 w 203"/>
              <a:gd name="T11" fmla="*/ 2147483647 h 205"/>
              <a:gd name="T12" fmla="*/ 2147483647 w 203"/>
              <a:gd name="T13" fmla="*/ 2147483647 h 205"/>
              <a:gd name="T14" fmla="*/ 2147483647 w 203"/>
              <a:gd name="T15" fmla="*/ 2147483647 h 205"/>
              <a:gd name="T16" fmla="*/ 2147483647 w 203"/>
              <a:gd name="T17" fmla="*/ 2147483647 h 205"/>
              <a:gd name="T18" fmla="*/ 2147483647 w 203"/>
              <a:gd name="T19" fmla="*/ 2147483647 h 205"/>
              <a:gd name="T20" fmla="*/ 2147483647 w 203"/>
              <a:gd name="T21" fmla="*/ 2147483647 h 205"/>
              <a:gd name="T22" fmla="*/ 2147483647 w 203"/>
              <a:gd name="T23" fmla="*/ 2147483647 h 205"/>
              <a:gd name="T24" fmla="*/ 2147483647 w 203"/>
              <a:gd name="T25" fmla="*/ 2147483647 h 205"/>
              <a:gd name="T26" fmla="*/ 2147483647 w 203"/>
              <a:gd name="T27" fmla="*/ 2147483647 h 205"/>
              <a:gd name="T28" fmla="*/ 2147483647 w 203"/>
              <a:gd name="T29" fmla="*/ 2147483647 h 205"/>
              <a:gd name="T30" fmla="*/ 2147483647 w 203"/>
              <a:gd name="T31" fmla="*/ 2147483647 h 205"/>
              <a:gd name="T32" fmla="*/ 2147483647 w 203"/>
              <a:gd name="T33" fmla="*/ 2147483647 h 205"/>
              <a:gd name="T34" fmla="*/ 2147483647 w 203"/>
              <a:gd name="T35" fmla="*/ 2147483647 h 205"/>
              <a:gd name="T36" fmla="*/ 0 w 203"/>
              <a:gd name="T37" fmla="*/ 2147483647 h 205"/>
              <a:gd name="T38" fmla="*/ 2147483647 w 203"/>
              <a:gd name="T39" fmla="*/ 2147483647 h 205"/>
              <a:gd name="T40" fmla="*/ 2147483647 w 203"/>
              <a:gd name="T41" fmla="*/ 2147483647 h 205"/>
              <a:gd name="T42" fmla="*/ 2147483647 w 203"/>
              <a:gd name="T43" fmla="*/ 2147483647 h 205"/>
              <a:gd name="T44" fmla="*/ 2147483647 w 203"/>
              <a:gd name="T45" fmla="*/ 2147483647 h 205"/>
              <a:gd name="T46" fmla="*/ 2147483647 w 203"/>
              <a:gd name="T47" fmla="*/ 2147483647 h 205"/>
              <a:gd name="T48" fmla="*/ 2147483647 w 203"/>
              <a:gd name="T49" fmla="*/ 0 h 20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5"/>
              <a:gd name="T77" fmla="*/ 203 w 203"/>
              <a:gd name="T78" fmla="*/ 205 h 20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20" name="文本框 19"/>
          <p:cNvSpPr txBox="1"/>
          <p:nvPr/>
        </p:nvSpPr>
        <p:spPr>
          <a:xfrm>
            <a:off x="3729355" y="4715510"/>
            <a:ext cx="323850" cy="368300"/>
          </a:xfrm>
          <a:prstGeom prst="rect">
            <a:avLst/>
          </a:prstGeom>
          <a:noFill/>
        </p:spPr>
        <p:txBody>
          <a:bodyPr wrap="none" rtlCol="0" anchor="t">
            <a:spAutoFit/>
          </a:bodyPr>
          <a:p>
            <a:pPr algn="r" defTabSz="685800"/>
            <a:r>
              <a:rPr lang="en-US" b="1">
                <a:solidFill>
                  <a:schemeClr val="bg1"/>
                </a:solidFill>
                <a:latin typeface="微软雅黑" panose="020B0503020204020204" pitchFamily="34" charset="-122"/>
                <a:ea typeface="微软雅黑" panose="020B0503020204020204" pitchFamily="34" charset="-122"/>
                <a:sym typeface="+mn-ea"/>
              </a:rPr>
              <a:t>3</a:t>
            </a:r>
            <a:endParaRPr lang="en-US"/>
          </a:p>
        </p:txBody>
      </p:sp>
      <p:sp>
        <p:nvSpPr>
          <p:cNvPr id="21" name="Rectangle 26"/>
          <p:cNvSpPr/>
          <p:nvPr/>
        </p:nvSpPr>
        <p:spPr bwMode="auto">
          <a:xfrm>
            <a:off x="4441825" y="3954780"/>
            <a:ext cx="1889125" cy="626745"/>
          </a:xfrm>
          <a:prstGeom prst="rect">
            <a:avLst/>
          </a:prstGeom>
          <a:noFill/>
          <a:ln w="9525">
            <a:noFill/>
            <a:miter lim="800000"/>
          </a:ln>
        </p:spPr>
        <p:txBody>
          <a:bodyPr lIns="0" tIns="0" rIns="0" bIns="0"/>
          <a:p>
            <a:pPr defTabSz="930275">
              <a:lnSpc>
                <a:spcPct val="114000"/>
              </a:lnSpc>
              <a:defRPr/>
            </a:pPr>
            <a:r>
              <a:rPr lang="zh-CN" altLang="en-US" sz="1200" dirty="0">
                <a:solidFill>
                  <a:schemeClr val="tx1">
                    <a:lumMod val="65000"/>
                    <a:lumOff val="35000"/>
                  </a:schemeClr>
                </a:solidFill>
                <a:ea typeface="微软雅黑" panose="020B0503020204020204" pitchFamily="34" charset="-122"/>
              </a:rPr>
              <a:t>能熟练掌握点钞、电脑操作、珠算、人民币真伪识别等技术，掌握一定英语知识</a:t>
            </a:r>
            <a:endParaRPr lang="zh-CN" altLang="en-US" sz="1200" dirty="0">
              <a:solidFill>
                <a:schemeClr val="tx1">
                  <a:lumMod val="65000"/>
                  <a:lumOff val="35000"/>
                </a:schemeClr>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mc:Choice>
    <mc:Fallback>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0666"/>
                                        </p:tgtEl>
                                        <p:attrNameLst>
                                          <p:attrName>style.visibility</p:attrName>
                                        </p:attrNameLst>
                                      </p:cBhvr>
                                      <p:to>
                                        <p:strVal val="visible"/>
                                      </p:to>
                                    </p:set>
                                    <p:animEffect transition="in" filter="wipe(left)">
                                      <p:cBhvr>
                                        <p:cTn id="7" dur="500"/>
                                        <p:tgtEl>
                                          <p:spTgt spid="7066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70695"/>
                                        </p:tgtEl>
                                        <p:attrNameLst>
                                          <p:attrName>style.visibility</p:attrName>
                                        </p:attrNameLst>
                                      </p:cBhvr>
                                      <p:to>
                                        <p:strVal val="visible"/>
                                      </p:to>
                                    </p:set>
                                    <p:animEffect transition="in" filter="barn(inVertical)">
                                      <p:cBhvr>
                                        <p:cTn id="11" dur="500"/>
                                        <p:tgtEl>
                                          <p:spTgt spid="7069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8633"/>
                                        </p:tgtEl>
                                        <p:attrNameLst>
                                          <p:attrName>style.visibility</p:attrName>
                                        </p:attrNameLst>
                                      </p:cBhvr>
                                      <p:to>
                                        <p:strVal val="visible"/>
                                      </p:to>
                                    </p:set>
                                    <p:animEffect transition="in" filter="wipe(down)">
                                      <p:cBhvr>
                                        <p:cTn id="15" dur="500"/>
                                        <p:tgtEl>
                                          <p:spTgt spid="6863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70665"/>
                                        </p:tgtEl>
                                        <p:attrNameLst>
                                          <p:attrName>style.visibility</p:attrName>
                                        </p:attrNameLst>
                                      </p:cBhvr>
                                      <p:to>
                                        <p:strVal val="visible"/>
                                      </p:to>
                                    </p:set>
                                    <p:animEffect transition="in" filter="wipe(left)">
                                      <p:cBhvr>
                                        <p:cTn id="19" dur="500"/>
                                        <p:tgtEl>
                                          <p:spTgt spid="70665"/>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70693"/>
                                        </p:tgtEl>
                                        <p:attrNameLst>
                                          <p:attrName>style.visibility</p:attrName>
                                        </p:attrNameLst>
                                      </p:cBhvr>
                                      <p:to>
                                        <p:strVal val="visible"/>
                                      </p:to>
                                    </p:set>
                                    <p:animEffect transition="in" filter="barn(inVertical)">
                                      <p:cBhvr>
                                        <p:cTn id="23" dur="500"/>
                                        <p:tgtEl>
                                          <p:spTgt spid="70693"/>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childTnLst>
                          </p:cTn>
                        </p:par>
                        <p:par>
                          <p:cTn id="28" fill="hold">
                            <p:stCondLst>
                              <p:cond delay="3000"/>
                            </p:stCondLst>
                            <p:childTnLst>
                              <p:par>
                                <p:cTn id="29" presetID="16" presetClass="entr" presetSubtype="21" fill="hold" nodeType="afterEffect">
                                  <p:stCondLst>
                                    <p:cond delay="0"/>
                                  </p:stCondLst>
                                  <p:childTnLst>
                                    <p:set>
                                      <p:cBhvr>
                                        <p:cTn id="30" dur="1" fill="hold">
                                          <p:stCondLst>
                                            <p:cond delay="0"/>
                                          </p:stCondLst>
                                        </p:cTn>
                                        <p:tgtEl>
                                          <p:spTgt spid="70689"/>
                                        </p:tgtEl>
                                        <p:attrNameLst>
                                          <p:attrName>style.visibility</p:attrName>
                                        </p:attrNameLst>
                                      </p:cBhvr>
                                      <p:to>
                                        <p:strVal val="visible"/>
                                      </p:to>
                                    </p:set>
                                    <p:animEffect transition="in" filter="barn(inVertical)">
                                      <p:cBhvr>
                                        <p:cTn id="31" dur="500"/>
                                        <p:tgtEl>
                                          <p:spTgt spid="70689"/>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00"/>
                                        <p:tgtEl>
                                          <p:spTgt spid="3"/>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70667"/>
                                        </p:tgtEl>
                                        <p:attrNameLst>
                                          <p:attrName>style.visibility</p:attrName>
                                        </p:attrNameLst>
                                      </p:cBhvr>
                                      <p:to>
                                        <p:strVal val="visible"/>
                                      </p:to>
                                    </p:set>
                                    <p:animEffect transition="in" filter="wipe(left)">
                                      <p:cBhvr>
                                        <p:cTn id="39" dur="500"/>
                                        <p:tgtEl>
                                          <p:spTgt spid="70667"/>
                                        </p:tgtEl>
                                      </p:cBhvr>
                                    </p:animEffect>
                                  </p:childTnLst>
                                </p:cTn>
                              </p:par>
                            </p:childTnLst>
                          </p:cTn>
                        </p:par>
                        <p:par>
                          <p:cTn id="40" fill="hold">
                            <p:stCondLst>
                              <p:cond delay="4500"/>
                            </p:stCondLst>
                            <p:childTnLst>
                              <p:par>
                                <p:cTn id="41" presetID="16" presetClass="entr" presetSubtype="21" fill="hold" nodeType="afterEffect">
                                  <p:stCondLst>
                                    <p:cond delay="0"/>
                                  </p:stCondLst>
                                  <p:childTnLst>
                                    <p:set>
                                      <p:cBhvr>
                                        <p:cTn id="42" dur="1" fill="hold">
                                          <p:stCondLst>
                                            <p:cond delay="0"/>
                                          </p:stCondLst>
                                        </p:cTn>
                                        <p:tgtEl>
                                          <p:spTgt spid="70691"/>
                                        </p:tgtEl>
                                        <p:attrNameLst>
                                          <p:attrName>style.visibility</p:attrName>
                                        </p:attrNameLst>
                                      </p:cBhvr>
                                      <p:to>
                                        <p:strVal val="visible"/>
                                      </p:to>
                                    </p:set>
                                    <p:animEffect transition="in" filter="barn(inVertical)">
                                      <p:cBhvr>
                                        <p:cTn id="43" dur="500"/>
                                        <p:tgtEl>
                                          <p:spTgt spid="70691"/>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down)">
                                      <p:cBhvr>
                                        <p:cTn id="47" dur="500"/>
                                        <p:tgtEl>
                                          <p:spTgt spid="4"/>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70669"/>
                                        </p:tgtEl>
                                        <p:attrNameLst>
                                          <p:attrName>style.visibility</p:attrName>
                                        </p:attrNameLst>
                                      </p:cBhvr>
                                      <p:to>
                                        <p:strVal val="visible"/>
                                      </p:to>
                                    </p:set>
                                    <p:animEffect transition="in" filter="wipe(down)">
                                      <p:cBhvr>
                                        <p:cTn id="51" dur="500"/>
                                        <p:tgtEl>
                                          <p:spTgt spid="70669"/>
                                        </p:tgtEl>
                                      </p:cBhvr>
                                    </p:animEffect>
                                  </p:childTnLst>
                                </p:cTn>
                              </p:par>
                            </p:childTnLst>
                          </p:cTn>
                        </p:par>
                        <p:par>
                          <p:cTn id="52" fill="hold">
                            <p:stCondLst>
                              <p:cond delay="6000"/>
                            </p:stCondLst>
                            <p:childTnLst>
                              <p:par>
                                <p:cTn id="53" presetID="16" presetClass="entr" presetSubtype="21" fill="hold" nodeType="afterEffect">
                                  <p:stCondLst>
                                    <p:cond delay="0"/>
                                  </p:stCondLst>
                                  <p:childTnLst>
                                    <p:set>
                                      <p:cBhvr>
                                        <p:cTn id="54" dur="1" fill="hold">
                                          <p:stCondLst>
                                            <p:cond delay="0"/>
                                          </p:stCondLst>
                                        </p:cTn>
                                        <p:tgtEl>
                                          <p:spTgt spid="70697"/>
                                        </p:tgtEl>
                                        <p:attrNameLst>
                                          <p:attrName>style.visibility</p:attrName>
                                        </p:attrNameLst>
                                      </p:cBhvr>
                                      <p:to>
                                        <p:strVal val="visible"/>
                                      </p:to>
                                    </p:set>
                                    <p:animEffect transition="in" filter="barn(inVertical)">
                                      <p:cBhvr>
                                        <p:cTn id="55" dur="500"/>
                                        <p:tgtEl>
                                          <p:spTgt spid="70697"/>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down)">
                                      <p:cBhvr>
                                        <p:cTn id="59" dur="500"/>
                                        <p:tgtEl>
                                          <p:spTgt spid="5"/>
                                        </p:tgtEl>
                                      </p:cBhvr>
                                    </p:animEffect>
                                  </p:childTnLst>
                                </p:cTn>
                              </p:par>
                            </p:childTnLst>
                          </p:cTn>
                        </p:par>
                        <p:par>
                          <p:cTn id="60" fill="hold">
                            <p:stCondLst>
                              <p:cond delay="7000"/>
                            </p:stCondLst>
                            <p:childTnLst>
                              <p:par>
                                <p:cTn id="61" presetID="16" presetClass="entr" presetSubtype="21" fill="hold" nodeType="afterEffect">
                                  <p:stCondLst>
                                    <p:cond delay="0"/>
                                  </p:stCondLst>
                                  <p:childTnLst>
                                    <p:set>
                                      <p:cBhvr>
                                        <p:cTn id="62" dur="1" fill="hold">
                                          <p:stCondLst>
                                            <p:cond delay="0"/>
                                          </p:stCondLst>
                                        </p:cTn>
                                        <p:tgtEl>
                                          <p:spTgt spid="70687"/>
                                        </p:tgtEl>
                                        <p:attrNameLst>
                                          <p:attrName>style.visibility</p:attrName>
                                        </p:attrNameLst>
                                      </p:cBhvr>
                                      <p:to>
                                        <p:strVal val="visible"/>
                                      </p:to>
                                    </p:set>
                                    <p:animEffect transition="in" filter="barn(inVertical)">
                                      <p:cBhvr>
                                        <p:cTn id="63" dur="500"/>
                                        <p:tgtEl>
                                          <p:spTgt spid="70687"/>
                                        </p:tgtEl>
                                      </p:cBhvr>
                                    </p:animEffect>
                                  </p:childTnLst>
                                </p:cTn>
                              </p:par>
                            </p:childTnLst>
                          </p:cTn>
                        </p:par>
                        <p:par>
                          <p:cTn id="64" fill="hold">
                            <p:stCondLst>
                              <p:cond delay="7500"/>
                            </p:stCondLst>
                            <p:childTnLst>
                              <p:par>
                                <p:cTn id="65" presetID="22" presetClass="entr" presetSubtype="4" fill="hold" grpId="0" nodeType="after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wipe(down)">
                                      <p:cBhvr>
                                        <p:cTn id="67" dur="500"/>
                                        <p:tgtEl>
                                          <p:spTgt spid="6"/>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down)">
                                      <p:cBhvr>
                                        <p:cTn id="71" dur="500"/>
                                        <p:tgtEl>
                                          <p:spTgt spid="18"/>
                                        </p:tgtEl>
                                      </p:cBhvr>
                                    </p:animEffect>
                                  </p:childTnLst>
                                </p:cTn>
                              </p:par>
                            </p:childTnLst>
                          </p:cTn>
                        </p:par>
                        <p:par>
                          <p:cTn id="72" fill="hold">
                            <p:stCondLst>
                              <p:cond delay="8500"/>
                            </p:stCondLst>
                            <p:childTnLst>
                              <p:par>
                                <p:cTn id="73" presetID="16" presetClass="entr" presetSubtype="21" fill="hold"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barn(inVertical)">
                                      <p:cBhvr>
                                        <p:cTn id="7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33" grpId="0"/>
      <p:bldP spid="2" grpId="0"/>
      <p:bldP spid="3" grpId="0"/>
      <p:bldP spid="4"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Oval 3"/>
          <p:cNvSpPr/>
          <p:nvPr/>
        </p:nvSpPr>
        <p:spPr>
          <a:xfrm>
            <a:off x="3817620" y="3655695"/>
            <a:ext cx="896620" cy="897255"/>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 name="Oval 7"/>
          <p:cNvSpPr/>
          <p:nvPr/>
        </p:nvSpPr>
        <p:spPr>
          <a:xfrm>
            <a:off x="5029200" y="2070100"/>
            <a:ext cx="1003935" cy="1003935"/>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 name="Oval 6"/>
          <p:cNvSpPr/>
          <p:nvPr/>
        </p:nvSpPr>
        <p:spPr>
          <a:xfrm>
            <a:off x="4359910" y="1709420"/>
            <a:ext cx="1003935" cy="1003935"/>
          </a:xfrm>
          <a:prstGeom prst="ellipse">
            <a:avLst/>
          </a:prstGeom>
          <a:solidFill>
            <a:schemeClr val="accent4">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 name="Oval 5"/>
          <p:cNvSpPr/>
          <p:nvPr/>
        </p:nvSpPr>
        <p:spPr>
          <a:xfrm>
            <a:off x="3272155" y="1332230"/>
            <a:ext cx="1299845" cy="1331595"/>
          </a:xfrm>
          <a:prstGeom prst="ellipse">
            <a:avLst/>
          </a:prstGeom>
          <a:solidFill>
            <a:schemeClr val="accent3">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9" name="Oval 8"/>
          <p:cNvSpPr/>
          <p:nvPr/>
        </p:nvSpPr>
        <p:spPr>
          <a:xfrm>
            <a:off x="4359910" y="2839720"/>
            <a:ext cx="1336040" cy="1336040"/>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 name="Oval 4"/>
          <p:cNvSpPr/>
          <p:nvPr/>
        </p:nvSpPr>
        <p:spPr>
          <a:xfrm>
            <a:off x="2950210" y="2503170"/>
            <a:ext cx="1003935" cy="1003935"/>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4" name="Oval 3"/>
          <p:cNvSpPr/>
          <p:nvPr/>
        </p:nvSpPr>
        <p:spPr>
          <a:xfrm>
            <a:off x="3199765" y="3421380"/>
            <a:ext cx="754380" cy="754380"/>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7" name="TextBox 41"/>
          <p:cNvSpPr txBox="1"/>
          <p:nvPr/>
        </p:nvSpPr>
        <p:spPr>
          <a:xfrm>
            <a:off x="4714240" y="4243070"/>
            <a:ext cx="2125980" cy="798195"/>
          </a:xfrm>
          <a:prstGeom prst="rect">
            <a:avLst/>
          </a:prstGeom>
          <a:noFill/>
        </p:spPr>
        <p:txBody>
          <a:bodyPr wrap="square" lIns="60907" tIns="30455" rIns="60907" bIns="30455" rtlCol="0">
            <a:spAutoFit/>
          </a:bodyPr>
          <a:lstStyle/>
          <a:p>
            <a:pPr algn="l">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出纳人员应当树立良好的服务理念，尊重他人，与人沟通要耐心热情、周到严谨，要尽己所能为改善单位的内部管理、提高经济效益服务</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TextBox 170"/>
          <p:cNvSpPr txBox="1"/>
          <p:nvPr/>
        </p:nvSpPr>
        <p:spPr>
          <a:xfrm>
            <a:off x="4000500" y="3814445"/>
            <a:ext cx="530860" cy="583565"/>
          </a:xfrm>
          <a:prstGeom prst="rect">
            <a:avLst/>
          </a:prstGeom>
          <a:noFill/>
        </p:spPr>
        <p:txBody>
          <a:bodyPr wrap="square" lIns="68561" tIns="34280" rIns="68561" bIns="34280" rtlCol="0">
            <a:spAutoFit/>
          </a:bodyPr>
          <a:lstStyle/>
          <a:p>
            <a:pPr algn="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搞好服务</a:t>
            </a:r>
            <a:endPar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TextBox 41"/>
          <p:cNvSpPr txBox="1"/>
          <p:nvPr/>
        </p:nvSpPr>
        <p:spPr>
          <a:xfrm>
            <a:off x="975926" y="2732812"/>
            <a:ext cx="1885464" cy="428625"/>
          </a:xfrm>
          <a:prstGeom prst="rect">
            <a:avLst/>
          </a:prstGeom>
          <a:noFill/>
        </p:spPr>
        <p:txBody>
          <a:bodyPr wrap="square" lIns="60907" tIns="30455" rIns="60907" bIns="30455" rtlCol="0">
            <a:spAutoFit/>
          </a:bodyPr>
          <a:lstStyle/>
          <a:p>
            <a:pPr algn="r">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出纳人员要努力学习岗位技术知识，不断提高业务水平</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170"/>
          <p:cNvSpPr txBox="1"/>
          <p:nvPr/>
        </p:nvSpPr>
        <p:spPr>
          <a:xfrm>
            <a:off x="3197860" y="3506470"/>
            <a:ext cx="619760" cy="583565"/>
          </a:xfrm>
          <a:prstGeom prst="rect">
            <a:avLst/>
          </a:prstGeom>
          <a:noFill/>
        </p:spPr>
        <p:txBody>
          <a:bodyPr wrap="square" lIns="68561" tIns="34280" rIns="68561" bIns="34280" rtlCol="0">
            <a:spAutoFit/>
          </a:bodyPr>
          <a:lstStyle/>
          <a:p>
            <a:pPr algn="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保守秘密</a:t>
            </a:r>
            <a:endPar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TextBox 41"/>
          <p:cNvSpPr txBox="1"/>
          <p:nvPr/>
        </p:nvSpPr>
        <p:spPr>
          <a:xfrm>
            <a:off x="1314381" y="1573593"/>
            <a:ext cx="1885464" cy="428625"/>
          </a:xfrm>
          <a:prstGeom prst="rect">
            <a:avLst/>
          </a:prstGeom>
          <a:noFill/>
        </p:spPr>
        <p:txBody>
          <a:bodyPr wrap="square" lIns="60907" tIns="30455" rIns="60907" bIns="30455" rtlCol="0">
            <a:spAutoFit/>
          </a:bodyPr>
          <a:lstStyle/>
          <a:p>
            <a:pPr algn="r">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出纳人员应当热爱本职工作，忠于职守，尽职尽责</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170"/>
          <p:cNvSpPr txBox="1"/>
          <p:nvPr/>
        </p:nvSpPr>
        <p:spPr>
          <a:xfrm>
            <a:off x="3364230" y="1835150"/>
            <a:ext cx="995680" cy="325120"/>
          </a:xfrm>
          <a:prstGeom prst="rect">
            <a:avLst/>
          </a:prstGeom>
          <a:noFill/>
        </p:spPr>
        <p:txBody>
          <a:bodyPr wrap="square" lIns="68561" tIns="34280" rIns="68561" bIns="34280" rtlCol="0">
            <a:spAutoFit/>
          </a:bodyPr>
          <a:lstStyle/>
          <a:p>
            <a:pPr algn="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爱岗敬业</a:t>
            </a:r>
            <a:endPar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TextBox 41"/>
          <p:cNvSpPr txBox="1"/>
          <p:nvPr/>
        </p:nvSpPr>
        <p:spPr>
          <a:xfrm>
            <a:off x="5791702" y="3200920"/>
            <a:ext cx="1885464" cy="613410"/>
          </a:xfrm>
          <a:prstGeom prst="rect">
            <a:avLst/>
          </a:prstGeom>
          <a:noFill/>
        </p:spPr>
        <p:txBody>
          <a:bodyPr wrap="square" lIns="60907" tIns="30455" rIns="60907" bIns="30455" rtlCol="0">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出纳人员在办理出纳业务中，应当实事求是，客观公正，管</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好钱物、管好资金</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TextBox 170"/>
          <p:cNvSpPr txBox="1"/>
          <p:nvPr/>
        </p:nvSpPr>
        <p:spPr>
          <a:xfrm>
            <a:off x="4571867" y="3330301"/>
            <a:ext cx="1727929" cy="325120"/>
          </a:xfrm>
          <a:prstGeom prst="rect">
            <a:avLst/>
          </a:prstGeom>
          <a:noFill/>
        </p:spPr>
        <p:txBody>
          <a:bodyPr wrap="square" lIns="68561" tIns="34280" rIns="68561" bIns="34280" rtlCol="0">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客观公正</a:t>
            </a:r>
            <a:endPar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41"/>
          <p:cNvSpPr txBox="1"/>
          <p:nvPr/>
        </p:nvSpPr>
        <p:spPr>
          <a:xfrm>
            <a:off x="6032977" y="2119402"/>
            <a:ext cx="1885464" cy="613410"/>
          </a:xfrm>
          <a:prstGeom prst="rect">
            <a:avLst/>
          </a:prstGeom>
          <a:noFill/>
        </p:spPr>
        <p:txBody>
          <a:bodyPr wrap="square" lIns="60907" tIns="30455" rIns="60907" bIns="30455" rtlCol="0">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出纳人员应当按照相关法律、法规和规章制度办事，坚持原</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则，奉公守法</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TextBox 170"/>
          <p:cNvSpPr txBox="1"/>
          <p:nvPr/>
        </p:nvSpPr>
        <p:spPr>
          <a:xfrm>
            <a:off x="5271135" y="2280285"/>
            <a:ext cx="520700" cy="583565"/>
          </a:xfrm>
          <a:prstGeom prst="rect">
            <a:avLst/>
          </a:prstGeom>
          <a:noFill/>
        </p:spPr>
        <p:txBody>
          <a:bodyPr wrap="square" lIns="68561" tIns="34280" rIns="68561" bIns="34280" rtlCol="0">
            <a:spAutoFit/>
          </a:bodyPr>
          <a:lstStyle/>
          <a:p>
            <a:pP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依法办事</a:t>
            </a:r>
            <a:endPar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41"/>
          <p:cNvSpPr txBox="1"/>
          <p:nvPr/>
        </p:nvSpPr>
        <p:spPr>
          <a:xfrm>
            <a:off x="4833620" y="1290955"/>
            <a:ext cx="2376805" cy="428625"/>
          </a:xfrm>
          <a:prstGeom prst="rect">
            <a:avLst/>
          </a:prstGeom>
          <a:noFill/>
        </p:spPr>
        <p:txBody>
          <a:bodyPr wrap="square" lIns="60907" tIns="30455" rIns="60907" bIns="30455" rtlCol="0">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出纳人员应当熟悉财经法律、法规和规章制度，结合出纳工作进行广泛宣传</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TextBox 170"/>
          <p:cNvSpPr txBox="1"/>
          <p:nvPr/>
        </p:nvSpPr>
        <p:spPr>
          <a:xfrm>
            <a:off x="4572000" y="1919605"/>
            <a:ext cx="612140" cy="583565"/>
          </a:xfrm>
          <a:prstGeom prst="rect">
            <a:avLst/>
          </a:prstGeom>
          <a:noFill/>
        </p:spPr>
        <p:txBody>
          <a:bodyPr wrap="square" lIns="68561" tIns="34280" rIns="68561" bIns="34280" rtlCol="0">
            <a:spAutoFit/>
          </a:bodyPr>
          <a:lstStyle/>
          <a:p>
            <a:pPr>
              <a:lnSpc>
                <a:spcPct val="120000"/>
              </a:lnSpc>
            </a:pPr>
            <a:r>
              <a:rPr lang="zh-CN" altLang="en-US" sz="14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熟悉法规</a:t>
            </a:r>
            <a:endParaRPr lang="zh-CN" altLang="en-US" sz="14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菱形 18"/>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20" name="文本框 19"/>
          <p:cNvSpPr txBox="1"/>
          <p:nvPr/>
        </p:nvSpPr>
        <p:spPr>
          <a:xfrm>
            <a:off x="683260" y="175895"/>
            <a:ext cx="367665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任务二  出纳职业道德</a:t>
            </a:r>
            <a:endParaRPr lang="zh-CN" altLang="en-US" sz="2000" b="1">
              <a:solidFill>
                <a:schemeClr val="accent4"/>
              </a:solidFill>
              <a:effectLst/>
            </a:endParaRPr>
          </a:p>
        </p:txBody>
      </p:sp>
      <p:sp>
        <p:nvSpPr>
          <p:cNvPr id="28" name="文本框 27"/>
          <p:cNvSpPr txBox="1"/>
          <p:nvPr/>
        </p:nvSpPr>
        <p:spPr>
          <a:xfrm>
            <a:off x="2981960" y="2733040"/>
            <a:ext cx="940435" cy="521970"/>
          </a:xfrm>
          <a:prstGeom prst="rect">
            <a:avLst/>
          </a:prstGeom>
          <a:noFill/>
        </p:spPr>
        <p:txBody>
          <a:bodyPr wrap="square" rtlCol="0" anchor="t">
            <a:spAutoFit/>
          </a:bodyPr>
          <a:p>
            <a:r>
              <a:rPr lang="zh-CN" altLang="en-US" sz="1400" b="1">
                <a:latin typeface="微软雅黑" panose="020B0503020204020204" pitchFamily="34" charset="-122"/>
                <a:ea typeface="微软雅黑" panose="020B0503020204020204" pitchFamily="34" charset="-122"/>
              </a:rPr>
              <a:t>勤于学习，提高技能</a:t>
            </a:r>
            <a:endParaRPr lang="zh-CN" altLang="en-US" sz="1400" b="1">
              <a:latin typeface="微软雅黑" panose="020B0503020204020204" pitchFamily="34" charset="-122"/>
              <a:ea typeface="微软雅黑" panose="020B0503020204020204" pitchFamily="34" charset="-122"/>
            </a:endParaRPr>
          </a:p>
        </p:txBody>
      </p:sp>
      <p:sp>
        <p:nvSpPr>
          <p:cNvPr id="32" name="TextBox 41"/>
          <p:cNvSpPr txBox="1"/>
          <p:nvPr/>
        </p:nvSpPr>
        <p:spPr>
          <a:xfrm>
            <a:off x="1242695" y="3661410"/>
            <a:ext cx="1866265" cy="798195"/>
          </a:xfrm>
          <a:prstGeom prst="rect">
            <a:avLst/>
          </a:prstGeom>
          <a:noFill/>
        </p:spPr>
        <p:txBody>
          <a:bodyPr wrap="square" lIns="60907" tIns="30455" rIns="60907" bIns="30455" rtlCol="0">
            <a:spAutoFit/>
          </a:bodyPr>
          <a:p>
            <a:pPr algn="r">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出纳人员应当保守本单位的商业秘密，除法律规定和单位领导同意外，不能私自向外界提供或泄露单位的会计信息</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文本框 35"/>
          <p:cNvSpPr txBox="1"/>
          <p:nvPr/>
        </p:nvSpPr>
        <p:spPr>
          <a:xfrm>
            <a:off x="560705" y="823595"/>
            <a:ext cx="2711450" cy="368300"/>
          </a:xfrm>
          <a:prstGeom prst="rect">
            <a:avLst/>
          </a:prstGeom>
          <a:noFill/>
        </p:spPr>
        <p:txBody>
          <a:bodyPr wrap="none" rtlCol="0" anchor="t">
            <a:spAutoFit/>
          </a:bodyPr>
          <a:p>
            <a:r>
              <a:rPr lang="zh-CN" altLang="en-US" b="1">
                <a:sym typeface="+mn-ea"/>
              </a:rPr>
              <a:t>二、出纳人员的职业道德</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7000">
        <p:dissolve/>
      </p:transition>
    </mc:Choice>
    <mc:Fallback>
      <p:transition spd="slow" advClick="0" advTm="7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anim calcmode="lin" valueType="num">
                                      <p:cBhvr>
                                        <p:cTn id="8" dur="500" fill="hold"/>
                                        <p:tgtEl>
                                          <p:spTgt spid="74"/>
                                        </p:tgtEl>
                                        <p:attrNameLst>
                                          <p:attrName>ppt_x</p:attrName>
                                        </p:attrNameLst>
                                      </p:cBhvr>
                                      <p:tavLst>
                                        <p:tav tm="0">
                                          <p:val>
                                            <p:strVal val="#ppt_x"/>
                                          </p:val>
                                        </p:tav>
                                        <p:tav tm="100000">
                                          <p:val>
                                            <p:strVal val="#ppt_x"/>
                                          </p:val>
                                        </p:tav>
                                      </p:tavLst>
                                    </p:anim>
                                    <p:anim calcmode="lin" valueType="num">
                                      <p:cBhvr>
                                        <p:cTn id="9" dur="500" fill="hold"/>
                                        <p:tgtEl>
                                          <p:spTgt spid="7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fade">
                                      <p:cBhvr>
                                        <p:cTn id="12" dur="500"/>
                                        <p:tgtEl>
                                          <p:spTgt spid="73"/>
                                        </p:tgtEl>
                                      </p:cBhvr>
                                    </p:animEffect>
                                    <p:anim calcmode="lin" valueType="num">
                                      <p:cBhvr>
                                        <p:cTn id="13" dur="500" fill="hold"/>
                                        <p:tgtEl>
                                          <p:spTgt spid="73"/>
                                        </p:tgtEl>
                                        <p:attrNameLst>
                                          <p:attrName>ppt_x</p:attrName>
                                        </p:attrNameLst>
                                      </p:cBhvr>
                                      <p:tavLst>
                                        <p:tav tm="0">
                                          <p:val>
                                            <p:strVal val="#ppt_x"/>
                                          </p:val>
                                        </p:tav>
                                        <p:tav tm="100000">
                                          <p:val>
                                            <p:strVal val="#ppt_x"/>
                                          </p:val>
                                        </p:tav>
                                      </p:tavLst>
                                    </p:anim>
                                    <p:anim calcmode="lin" valueType="num">
                                      <p:cBhvr>
                                        <p:cTn id="14" dur="500" fill="hold"/>
                                        <p:tgtEl>
                                          <p:spTgt spid="73"/>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76"/>
                                        </p:tgtEl>
                                        <p:attrNameLst>
                                          <p:attrName>style.visibility</p:attrName>
                                        </p:attrNameLst>
                                      </p:cBhvr>
                                      <p:to>
                                        <p:strVal val="visible"/>
                                      </p:to>
                                    </p:set>
                                    <p:animEffect transition="in" filter="fade">
                                      <p:cBhvr>
                                        <p:cTn id="18" dur="500"/>
                                        <p:tgtEl>
                                          <p:spTgt spid="76"/>
                                        </p:tgtEl>
                                      </p:cBhvr>
                                    </p:animEffect>
                                    <p:anim calcmode="lin" valueType="num">
                                      <p:cBhvr>
                                        <p:cTn id="19" dur="500" fill="hold"/>
                                        <p:tgtEl>
                                          <p:spTgt spid="76"/>
                                        </p:tgtEl>
                                        <p:attrNameLst>
                                          <p:attrName>ppt_x</p:attrName>
                                        </p:attrNameLst>
                                      </p:cBhvr>
                                      <p:tavLst>
                                        <p:tav tm="0">
                                          <p:val>
                                            <p:strVal val="#ppt_x"/>
                                          </p:val>
                                        </p:tav>
                                        <p:tav tm="100000">
                                          <p:val>
                                            <p:strVal val="#ppt_x"/>
                                          </p:val>
                                        </p:tav>
                                      </p:tavLst>
                                    </p:anim>
                                    <p:anim calcmode="lin" valueType="num">
                                      <p:cBhvr>
                                        <p:cTn id="20" dur="500" fill="hold"/>
                                        <p:tgtEl>
                                          <p:spTgt spid="7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fade">
                                      <p:cBhvr>
                                        <p:cTn id="23" dur="500"/>
                                        <p:tgtEl>
                                          <p:spTgt spid="75"/>
                                        </p:tgtEl>
                                      </p:cBhvr>
                                    </p:animEffect>
                                    <p:anim calcmode="lin" valueType="num">
                                      <p:cBhvr>
                                        <p:cTn id="24" dur="500" fill="hold"/>
                                        <p:tgtEl>
                                          <p:spTgt spid="75"/>
                                        </p:tgtEl>
                                        <p:attrNameLst>
                                          <p:attrName>ppt_x</p:attrName>
                                        </p:attrNameLst>
                                      </p:cBhvr>
                                      <p:tavLst>
                                        <p:tav tm="0">
                                          <p:val>
                                            <p:strVal val="#ppt_x"/>
                                          </p:val>
                                        </p:tav>
                                        <p:tav tm="100000">
                                          <p:val>
                                            <p:strVal val="#ppt_x"/>
                                          </p:val>
                                        </p:tav>
                                      </p:tavLst>
                                    </p:anim>
                                    <p:anim calcmode="lin" valueType="num">
                                      <p:cBhvr>
                                        <p:cTn id="25" dur="500" fill="hold"/>
                                        <p:tgtEl>
                                          <p:spTgt spid="75"/>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7" presetClass="entr" presetSubtype="0" fill="hold" grpId="0" nodeType="after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fade">
                                      <p:cBhvr>
                                        <p:cTn id="29" dur="500"/>
                                        <p:tgtEl>
                                          <p:spTgt spid="80"/>
                                        </p:tgtEl>
                                      </p:cBhvr>
                                    </p:animEffect>
                                    <p:anim calcmode="lin" valueType="num">
                                      <p:cBhvr>
                                        <p:cTn id="30" dur="500" fill="hold"/>
                                        <p:tgtEl>
                                          <p:spTgt spid="80"/>
                                        </p:tgtEl>
                                        <p:attrNameLst>
                                          <p:attrName>ppt_x</p:attrName>
                                        </p:attrNameLst>
                                      </p:cBhvr>
                                      <p:tavLst>
                                        <p:tav tm="0">
                                          <p:val>
                                            <p:strVal val="#ppt_x"/>
                                          </p:val>
                                        </p:tav>
                                        <p:tav tm="100000">
                                          <p:val>
                                            <p:strVal val="#ppt_x"/>
                                          </p:val>
                                        </p:tav>
                                      </p:tavLst>
                                    </p:anim>
                                    <p:anim calcmode="lin" valueType="num">
                                      <p:cBhvr>
                                        <p:cTn id="31" dur="500" fill="hold"/>
                                        <p:tgtEl>
                                          <p:spTgt spid="8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79"/>
                                        </p:tgtEl>
                                        <p:attrNameLst>
                                          <p:attrName>style.visibility</p:attrName>
                                        </p:attrNameLst>
                                      </p:cBhvr>
                                      <p:to>
                                        <p:strVal val="visible"/>
                                      </p:to>
                                    </p:set>
                                    <p:animEffect transition="in" filter="fade">
                                      <p:cBhvr>
                                        <p:cTn id="34" dur="500"/>
                                        <p:tgtEl>
                                          <p:spTgt spid="79"/>
                                        </p:tgtEl>
                                      </p:cBhvr>
                                    </p:animEffect>
                                    <p:anim calcmode="lin" valueType="num">
                                      <p:cBhvr>
                                        <p:cTn id="35" dur="500" fill="hold"/>
                                        <p:tgtEl>
                                          <p:spTgt spid="79"/>
                                        </p:tgtEl>
                                        <p:attrNameLst>
                                          <p:attrName>ppt_x</p:attrName>
                                        </p:attrNameLst>
                                      </p:cBhvr>
                                      <p:tavLst>
                                        <p:tav tm="0">
                                          <p:val>
                                            <p:strVal val="#ppt_x"/>
                                          </p:val>
                                        </p:tav>
                                        <p:tav tm="100000">
                                          <p:val>
                                            <p:strVal val="#ppt_x"/>
                                          </p:val>
                                        </p:tav>
                                      </p:tavLst>
                                    </p:anim>
                                    <p:anim calcmode="lin" valueType="num">
                                      <p:cBhvr>
                                        <p:cTn id="36" dur="500" fill="hold"/>
                                        <p:tgtEl>
                                          <p:spTgt spid="79"/>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47" presetClass="entr" presetSubtype="0" fill="hold" grpId="0" nodeType="afterEffect">
                                  <p:stCondLst>
                                    <p:cond delay="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anim calcmode="lin" valueType="num">
                                      <p:cBhvr>
                                        <p:cTn id="41" dur="500" fill="hold"/>
                                        <p:tgtEl>
                                          <p:spTgt spid="72"/>
                                        </p:tgtEl>
                                        <p:attrNameLst>
                                          <p:attrName>ppt_x</p:attrName>
                                        </p:attrNameLst>
                                      </p:cBhvr>
                                      <p:tavLst>
                                        <p:tav tm="0">
                                          <p:val>
                                            <p:strVal val="#ppt_x"/>
                                          </p:val>
                                        </p:tav>
                                        <p:tav tm="100000">
                                          <p:val>
                                            <p:strVal val="#ppt_x"/>
                                          </p:val>
                                        </p:tav>
                                      </p:tavLst>
                                    </p:anim>
                                    <p:anim calcmode="lin" valueType="num">
                                      <p:cBhvr>
                                        <p:cTn id="42" dur="500" fill="hold"/>
                                        <p:tgtEl>
                                          <p:spTgt spid="7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fade">
                                      <p:cBhvr>
                                        <p:cTn id="45" dur="500"/>
                                        <p:tgtEl>
                                          <p:spTgt spid="71"/>
                                        </p:tgtEl>
                                      </p:cBhvr>
                                    </p:animEffect>
                                    <p:anim calcmode="lin" valueType="num">
                                      <p:cBhvr>
                                        <p:cTn id="46" dur="500" fill="hold"/>
                                        <p:tgtEl>
                                          <p:spTgt spid="71"/>
                                        </p:tgtEl>
                                        <p:attrNameLst>
                                          <p:attrName>ppt_x</p:attrName>
                                        </p:attrNameLst>
                                      </p:cBhvr>
                                      <p:tavLst>
                                        <p:tav tm="0">
                                          <p:val>
                                            <p:strVal val="#ppt_x"/>
                                          </p:val>
                                        </p:tav>
                                        <p:tav tm="100000">
                                          <p:val>
                                            <p:strVal val="#ppt_x"/>
                                          </p:val>
                                        </p:tav>
                                      </p:tavLst>
                                    </p:anim>
                                    <p:anim calcmode="lin" valueType="num">
                                      <p:cBhvr>
                                        <p:cTn id="47" dur="500" fill="hold"/>
                                        <p:tgtEl>
                                          <p:spTgt spid="71"/>
                                        </p:tgtEl>
                                        <p:attrNameLst>
                                          <p:attrName>ppt_y</p:attrName>
                                        </p:attrNameLst>
                                      </p:cBhvr>
                                      <p:tavLst>
                                        <p:tav tm="0">
                                          <p:val>
                                            <p:strVal val="#ppt_y+.1"/>
                                          </p:val>
                                        </p:tav>
                                        <p:tav tm="100000">
                                          <p:val>
                                            <p:strVal val="#ppt_y"/>
                                          </p:val>
                                        </p:tav>
                                      </p:tavLst>
                                    </p:anim>
                                  </p:childTnLst>
                                </p:cTn>
                              </p:par>
                            </p:childTnLst>
                          </p:cTn>
                        </p:par>
                        <p:par>
                          <p:cTn id="48" fill="hold">
                            <p:stCondLst>
                              <p:cond delay="2000"/>
                            </p:stCondLst>
                            <p:childTnLst>
                              <p:par>
                                <p:cTn id="49" presetID="47" presetClass="entr" presetSubtype="0" fill="hold" grpId="0" nodeType="after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fade">
                                      <p:cBhvr>
                                        <p:cTn id="51" dur="500"/>
                                        <p:tgtEl>
                                          <p:spTgt spid="70"/>
                                        </p:tgtEl>
                                      </p:cBhvr>
                                    </p:animEffect>
                                    <p:anim calcmode="lin" valueType="num">
                                      <p:cBhvr>
                                        <p:cTn id="52" dur="500" fill="hold"/>
                                        <p:tgtEl>
                                          <p:spTgt spid="70"/>
                                        </p:tgtEl>
                                        <p:attrNameLst>
                                          <p:attrName>ppt_x</p:attrName>
                                        </p:attrNameLst>
                                      </p:cBhvr>
                                      <p:tavLst>
                                        <p:tav tm="0">
                                          <p:val>
                                            <p:strVal val="#ppt_x"/>
                                          </p:val>
                                        </p:tav>
                                        <p:tav tm="100000">
                                          <p:val>
                                            <p:strVal val="#ppt_x"/>
                                          </p:val>
                                        </p:tav>
                                      </p:tavLst>
                                    </p:anim>
                                    <p:anim calcmode="lin" valueType="num">
                                      <p:cBhvr>
                                        <p:cTn id="53" dur="500" fill="hold"/>
                                        <p:tgtEl>
                                          <p:spTgt spid="7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fade">
                                      <p:cBhvr>
                                        <p:cTn id="56" dur="500"/>
                                        <p:tgtEl>
                                          <p:spTgt spid="69"/>
                                        </p:tgtEl>
                                      </p:cBhvr>
                                    </p:animEffect>
                                    <p:anim calcmode="lin" valueType="num">
                                      <p:cBhvr>
                                        <p:cTn id="57" dur="500" fill="hold"/>
                                        <p:tgtEl>
                                          <p:spTgt spid="69"/>
                                        </p:tgtEl>
                                        <p:attrNameLst>
                                          <p:attrName>ppt_x</p:attrName>
                                        </p:attrNameLst>
                                      </p:cBhvr>
                                      <p:tavLst>
                                        <p:tav tm="0">
                                          <p:val>
                                            <p:strVal val="#ppt_x"/>
                                          </p:val>
                                        </p:tav>
                                        <p:tav tm="100000">
                                          <p:val>
                                            <p:strVal val="#ppt_x"/>
                                          </p:val>
                                        </p:tav>
                                      </p:tavLst>
                                    </p:anim>
                                    <p:anim calcmode="lin" valueType="num">
                                      <p:cBhvr>
                                        <p:cTn id="58" dur="500" fill="hold"/>
                                        <p:tgtEl>
                                          <p:spTgt spid="69"/>
                                        </p:tgtEl>
                                        <p:attrNameLst>
                                          <p:attrName>ppt_y</p:attrName>
                                        </p:attrNameLst>
                                      </p:cBhvr>
                                      <p:tavLst>
                                        <p:tav tm="0">
                                          <p:val>
                                            <p:strVal val="#ppt_y+.1"/>
                                          </p:val>
                                        </p:tav>
                                        <p:tav tm="100000">
                                          <p:val>
                                            <p:strVal val="#ppt_y"/>
                                          </p:val>
                                        </p:tav>
                                      </p:tavLst>
                                    </p:anim>
                                  </p:childTnLst>
                                </p:cTn>
                              </p:par>
                            </p:childTnLst>
                          </p:cTn>
                        </p:par>
                        <p:par>
                          <p:cTn id="59" fill="hold">
                            <p:stCondLst>
                              <p:cond delay="2500"/>
                            </p:stCondLst>
                            <p:childTnLst>
                              <p:par>
                                <p:cTn id="60" presetID="47" presetClass="entr" presetSubtype="0" fill="hold" grpId="0" nodeType="after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fade">
                                      <p:cBhvr>
                                        <p:cTn id="62" dur="500"/>
                                        <p:tgtEl>
                                          <p:spTgt spid="68"/>
                                        </p:tgtEl>
                                      </p:cBhvr>
                                    </p:animEffect>
                                    <p:anim calcmode="lin" valueType="num">
                                      <p:cBhvr>
                                        <p:cTn id="63" dur="500" fill="hold"/>
                                        <p:tgtEl>
                                          <p:spTgt spid="68"/>
                                        </p:tgtEl>
                                        <p:attrNameLst>
                                          <p:attrName>ppt_x</p:attrName>
                                        </p:attrNameLst>
                                      </p:cBhvr>
                                      <p:tavLst>
                                        <p:tav tm="0">
                                          <p:val>
                                            <p:strVal val="#ppt_x"/>
                                          </p:val>
                                        </p:tav>
                                        <p:tav tm="100000">
                                          <p:val>
                                            <p:strVal val="#ppt_x"/>
                                          </p:val>
                                        </p:tav>
                                      </p:tavLst>
                                    </p:anim>
                                    <p:anim calcmode="lin" valueType="num">
                                      <p:cBhvr>
                                        <p:cTn id="64" dur="500" fill="hold"/>
                                        <p:tgtEl>
                                          <p:spTgt spid="6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fade">
                                      <p:cBhvr>
                                        <p:cTn id="67" dur="500"/>
                                        <p:tgtEl>
                                          <p:spTgt spid="67"/>
                                        </p:tgtEl>
                                      </p:cBhvr>
                                    </p:animEffect>
                                    <p:anim calcmode="lin" valueType="num">
                                      <p:cBhvr>
                                        <p:cTn id="68" dur="500" fill="hold"/>
                                        <p:tgtEl>
                                          <p:spTgt spid="67"/>
                                        </p:tgtEl>
                                        <p:attrNameLst>
                                          <p:attrName>ppt_x</p:attrName>
                                        </p:attrNameLst>
                                      </p:cBhvr>
                                      <p:tavLst>
                                        <p:tav tm="0">
                                          <p:val>
                                            <p:strVal val="#ppt_x"/>
                                          </p:val>
                                        </p:tav>
                                        <p:tav tm="100000">
                                          <p:val>
                                            <p:strVal val="#ppt_x"/>
                                          </p:val>
                                        </p:tav>
                                      </p:tavLst>
                                    </p:anim>
                                    <p:anim calcmode="lin" valueType="num">
                                      <p:cBhvr>
                                        <p:cTn id="69" dur="500" fill="hold"/>
                                        <p:tgtEl>
                                          <p:spTgt spid="6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anim calcmode="lin" valueType="num">
                                      <p:cBhvr>
                                        <p:cTn id="73" dur="500" fill="hold"/>
                                        <p:tgtEl>
                                          <p:spTgt spid="32"/>
                                        </p:tgtEl>
                                        <p:attrNameLst>
                                          <p:attrName>ppt_x</p:attrName>
                                        </p:attrNameLst>
                                      </p:cBhvr>
                                      <p:tavLst>
                                        <p:tav tm="0">
                                          <p:val>
                                            <p:strVal val="#ppt_x"/>
                                          </p:val>
                                        </p:tav>
                                        <p:tav tm="100000">
                                          <p:val>
                                            <p:strVal val="#ppt_x"/>
                                          </p:val>
                                        </p:tav>
                                      </p:tavLst>
                                    </p:anim>
                                    <p:anim calcmode="lin" valueType="num">
                                      <p:cBhvr>
                                        <p:cTn id="74"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72" grpId="0"/>
      <p:bldP spid="73" grpId="0"/>
      <p:bldP spid="74" grpId="0"/>
      <p:bldP spid="75" grpId="0"/>
      <p:bldP spid="76" grpId="0"/>
      <p:bldP spid="79" grpId="0"/>
      <p:bldP spid="80"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63125" y="1168002"/>
            <a:ext cx="2289446" cy="3579019"/>
            <a:chOff x="671513" y="1557336"/>
            <a:chExt cx="3052762" cy="4772025"/>
          </a:xfrm>
        </p:grpSpPr>
        <p:sp>
          <p:nvSpPr>
            <p:cNvPr id="6" name="Rectangle 5"/>
            <p:cNvSpPr/>
            <p:nvPr/>
          </p:nvSpPr>
          <p:spPr>
            <a:xfrm>
              <a:off x="671513" y="1557336"/>
              <a:ext cx="3052762" cy="47720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671513" y="5743575"/>
              <a:ext cx="3052762" cy="585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latin typeface="Arial" panose="020B0604020202020204" pitchFamily="34" charset="0"/>
                  <a:ea typeface="微软雅黑" panose="020B0503020204020204" pitchFamily="34" charset="-122"/>
                  <a:sym typeface="Arial" panose="020B0604020202020204" pitchFamily="34" charset="0"/>
                </a:rPr>
                <a:t>情景描述</a:t>
              </a:r>
              <a:endParaRPr lang="zh-CN" altLang="en-GB"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3091659" y="1167944"/>
            <a:ext cx="5867400" cy="430530"/>
          </a:xfrm>
          <a:prstGeom prst="rect">
            <a:avLst/>
          </a:prstGeom>
          <a:noFill/>
        </p:spPr>
        <p:txBody>
          <a:bodyPr wrap="none" lIns="0" tIns="0" rIns="0" bIns="0" rtlCol="0">
            <a:spAutoFit/>
          </a:bodyPr>
          <a:lstStyle/>
          <a:p>
            <a:pPr algn="l"/>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案例背景：大学生林宇到利通公司财务部出纳岗位实习一段时间以后，老出</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纳员刘毅继续向他传授经验，给他提出几个问题。（见教材）</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p:cNvGrpSpPr/>
          <p:nvPr/>
        </p:nvGrpSpPr>
        <p:grpSpPr>
          <a:xfrm>
            <a:off x="3017520" y="2796540"/>
            <a:ext cx="455930" cy="464820"/>
            <a:chOff x="6728" y="5129"/>
            <a:chExt cx="1438" cy="1436"/>
          </a:xfrm>
        </p:grpSpPr>
        <p:grpSp>
          <p:nvGrpSpPr>
            <p:cNvPr id="9" name="Group 31"/>
            <p:cNvGrpSpPr/>
            <p:nvPr/>
          </p:nvGrpSpPr>
          <p:grpSpPr>
            <a:xfrm>
              <a:off x="6728" y="5129"/>
              <a:ext cx="1439" cy="1437"/>
              <a:chOff x="6434437" y="4380470"/>
              <a:chExt cx="1218099" cy="1217066"/>
            </a:xfrm>
          </p:grpSpPr>
          <p:sp>
            <p:nvSpPr>
              <p:cNvPr id="33" name="Donut 32"/>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Block Arc 33"/>
              <p:cNvSpPr/>
              <p:nvPr/>
            </p:nvSpPr>
            <p:spPr>
              <a:xfrm rot="5400000" flipH="1">
                <a:off x="6434437" y="4380470"/>
                <a:ext cx="1216800" cy="1216800"/>
              </a:xfrm>
              <a:prstGeom prst="blockArc">
                <a:avLst>
                  <a:gd name="adj1" fmla="val 9495697"/>
                  <a:gd name="adj2" fmla="val 0"/>
                  <a:gd name="adj3" fmla="val 126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34"/>
            <p:cNvGrpSpPr/>
            <p:nvPr/>
          </p:nvGrpSpPr>
          <p:grpSpPr>
            <a:xfrm>
              <a:off x="7205" y="5621"/>
              <a:ext cx="453" cy="453"/>
              <a:chOff x="4439444" y="1652588"/>
              <a:chExt cx="464344" cy="464344"/>
            </a:xfrm>
            <a:solidFill>
              <a:schemeClr val="accent2"/>
            </a:solidFill>
          </p:grpSpPr>
          <p:sp>
            <p:nvSpPr>
              <p:cNvPr id="36"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1" name="组合 20"/>
          <p:cNvGrpSpPr/>
          <p:nvPr/>
        </p:nvGrpSpPr>
        <p:grpSpPr>
          <a:xfrm>
            <a:off x="3047365" y="2088515"/>
            <a:ext cx="455930" cy="479425"/>
            <a:chOff x="4913" y="5129"/>
            <a:chExt cx="1437" cy="1436"/>
          </a:xfrm>
        </p:grpSpPr>
        <p:sp>
          <p:nvSpPr>
            <p:cNvPr id="45" name="Donut 44"/>
            <p:cNvSpPr/>
            <p:nvPr/>
          </p:nvSpPr>
          <p:spPr>
            <a:xfrm>
              <a:off x="4914" y="5129"/>
              <a:ext cx="1437" cy="1437"/>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Block Arc 45"/>
            <p:cNvSpPr/>
            <p:nvPr/>
          </p:nvSpPr>
          <p:spPr>
            <a:xfrm rot="5400000" flipH="1">
              <a:off x="4913" y="5129"/>
              <a:ext cx="1437" cy="1437"/>
            </a:xfrm>
            <a:prstGeom prst="blockArc">
              <a:avLst>
                <a:gd name="adj1" fmla="val 4362058"/>
                <a:gd name="adj2" fmla="val 0"/>
                <a:gd name="adj3" fmla="val 1261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46"/>
            <p:cNvGrpSpPr/>
            <p:nvPr/>
          </p:nvGrpSpPr>
          <p:grpSpPr>
            <a:xfrm>
              <a:off x="5430" y="5665"/>
              <a:ext cx="404" cy="366"/>
              <a:chOff x="5329238" y="1931988"/>
              <a:chExt cx="550862" cy="498475"/>
            </a:xfrm>
            <a:solidFill>
              <a:schemeClr val="accent1"/>
            </a:solidFill>
          </p:grpSpPr>
          <p:sp>
            <p:nvSpPr>
              <p:cNvPr id="48"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任务二  出纳职业道德</a:t>
            </a:r>
            <a:endParaRPr lang="zh-CN" altLang="en-US" sz="2000" b="1">
              <a:solidFill>
                <a:schemeClr val="accent4"/>
              </a:solidFill>
              <a:effectLst/>
            </a:endParaRPr>
          </a:p>
        </p:txBody>
      </p:sp>
      <p:sp>
        <p:nvSpPr>
          <p:cNvPr id="28" name="文本框 27"/>
          <p:cNvSpPr txBox="1"/>
          <p:nvPr/>
        </p:nvSpPr>
        <p:spPr>
          <a:xfrm>
            <a:off x="3480435" y="1948180"/>
            <a:ext cx="5478780" cy="1383665"/>
          </a:xfrm>
          <a:prstGeom prst="rect">
            <a:avLst/>
          </a:prstGeom>
          <a:noFill/>
        </p:spPr>
        <p:txBody>
          <a:bodyPr wrap="square" rtlCol="0" anchor="t">
            <a:spAutoFit/>
          </a:bodyPr>
          <a:p>
            <a:pPr>
              <a:lnSpc>
                <a:spcPct val="150000"/>
              </a:lnSpc>
            </a:pPr>
            <a:r>
              <a:rPr lang="zh-CN" altLang="en-US" sz="1400"/>
              <a:t>1. 根据情景（1）~（6），明确出纳人员的职业道德。</a:t>
            </a:r>
            <a:endParaRPr lang="zh-CN" altLang="en-US" sz="1400"/>
          </a:p>
          <a:p>
            <a:pPr>
              <a:lnSpc>
                <a:spcPct val="150000"/>
              </a:lnSpc>
            </a:pPr>
            <a:endParaRPr lang="zh-CN" altLang="en-US" sz="1400"/>
          </a:p>
          <a:p>
            <a:pPr>
              <a:lnSpc>
                <a:spcPct val="150000"/>
              </a:lnSpc>
            </a:pPr>
            <a:r>
              <a:rPr lang="zh-CN" altLang="en-US" sz="1400"/>
              <a:t>2. 根据情景（7），总结出纳工作的特点，指出自己在工作环节中的薄弱点。</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 name="TextBox 66"/>
          <p:cNvSpPr txBox="1"/>
          <p:nvPr/>
        </p:nvSpPr>
        <p:spPr>
          <a:xfrm>
            <a:off x="4024630" y="1139190"/>
            <a:ext cx="4304030" cy="83058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出纳工作非常严谨细致，出纳员一定要讲究职业操守，公私分明，讲求原则性、保密性和安全性，在工作中一定要有耐心，安全稳妥，不急不躁</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3970655" y="2212340"/>
            <a:ext cx="4721860" cy="249301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与出纳工作相关的法律法规列示如下：</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1）《会计基础工作规范》；（2）《内部会计控制规范——基本规范（试行）》；（3）《内部会计控制规范——货币资金（试行）》；（4）《内部会计控制规范——采购与付款（试行）》；（5）《内部会计控制规范——销售与收款（试行）》；（6）《人民币银行结算账户管理办法》；（7）《现金管理暂行条例》；（8）《现金管理暂行条例实施细则》；（9）《支付结算办法》；（10）《中华人民共和国票据法》；（11）《票据管</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理实施办法》</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5" name="组合 14"/>
          <p:cNvGrpSpPr/>
          <p:nvPr/>
        </p:nvGrpSpPr>
        <p:grpSpPr>
          <a:xfrm>
            <a:off x="171450" y="1221740"/>
            <a:ext cx="3729990" cy="2266315"/>
            <a:chOff x="721" y="1869"/>
            <a:chExt cx="5874" cy="3569"/>
          </a:xfrm>
        </p:grpSpPr>
        <p:grpSp>
          <p:nvGrpSpPr>
            <p:cNvPr id="2" name="Group 14"/>
            <p:cNvGrpSpPr/>
            <p:nvPr/>
          </p:nvGrpSpPr>
          <p:grpSpPr>
            <a:xfrm rot="0">
              <a:off x="721" y="1981"/>
              <a:ext cx="2497" cy="3457"/>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9198" tIns="49600" rIns="99198" bIns="49600"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2733" y="3102"/>
              <a:ext cx="333" cy="333"/>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23"/>
            <p:cNvGrpSpPr/>
            <p:nvPr/>
          </p:nvGrpSpPr>
          <p:grpSpPr>
            <a:xfrm rot="10800000">
              <a:off x="5819" y="3603"/>
              <a:ext cx="174" cy="683"/>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6" name="Group 27"/>
            <p:cNvGrpSpPr/>
            <p:nvPr/>
          </p:nvGrpSpPr>
          <p:grpSpPr>
            <a:xfrm rot="10800000">
              <a:off x="5906" y="1869"/>
              <a:ext cx="174" cy="683"/>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cxnSp>
          <p:nvCxnSpPr>
            <p:cNvPr id="33" name="Straight Connector 32"/>
            <p:cNvCxnSpPr/>
            <p:nvPr/>
          </p:nvCxnSpPr>
          <p:spPr>
            <a:xfrm>
              <a:off x="3421" y="2210"/>
              <a:ext cx="2397" cy="0"/>
            </a:xfrm>
            <a:prstGeom prst="line">
              <a:avLst/>
            </a:prstGeom>
            <a:ln w="1905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Elbow Connector 33"/>
            <p:cNvCxnSpPr/>
            <p:nvPr/>
          </p:nvCxnSpPr>
          <p:spPr>
            <a:xfrm>
              <a:off x="3421" y="3175"/>
              <a:ext cx="2398" cy="770"/>
            </a:xfrm>
            <a:prstGeom prst="bentConnector3">
              <a:avLst>
                <a:gd name="adj1" fmla="val 79927"/>
              </a:avLst>
            </a:prstGeom>
            <a:ln w="19050" cmpd="sng">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14" name="Text Placeholder 3"/>
            <p:cNvSpPr txBox="1"/>
            <p:nvPr/>
          </p:nvSpPr>
          <p:spPr>
            <a:xfrm>
              <a:off x="6080" y="1869"/>
              <a:ext cx="515" cy="55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Text Placeholder 3"/>
            <p:cNvSpPr txBox="1"/>
            <p:nvPr/>
          </p:nvSpPr>
          <p:spPr>
            <a:xfrm>
              <a:off x="5993" y="3603"/>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任务二  出纳职业道德</a:t>
            </a:r>
            <a:endParaRPr lang="zh-CN" altLang="en-US" sz="2000" b="1">
              <a:solidFill>
                <a:schemeClr val="accent4"/>
              </a:solidFill>
              <a:effectLst/>
            </a:endParaRPr>
          </a:p>
        </p:txBody>
      </p:sp>
      <p:sp>
        <p:nvSpPr>
          <p:cNvPr id="7" name="文本框 6"/>
          <p:cNvSpPr txBox="1"/>
          <p:nvPr/>
        </p:nvSpPr>
        <p:spPr>
          <a:xfrm>
            <a:off x="1840230" y="975360"/>
            <a:ext cx="1507490" cy="368300"/>
          </a:xfrm>
          <a:prstGeom prst="rect">
            <a:avLst/>
          </a:prstGeom>
          <a:noFill/>
        </p:spPr>
        <p:txBody>
          <a:bodyPr wrap="square" rtlCol="0">
            <a:spAutoFit/>
          </a:bodyPr>
          <a:p>
            <a:r>
              <a:rPr lang="zh-CN" altLang="en-US"/>
              <a:t>操作指导</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8000">
        <p14:reveal/>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1+#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accel="50000" decel="50000" fill="hold" grpId="0" nodeType="with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1+#ppt_w/2"/>
                                          </p:val>
                                        </p:tav>
                                        <p:tav tm="100000">
                                          <p:val>
                                            <p:strVal val="#ppt_x"/>
                                          </p:val>
                                        </p:tav>
                                      </p:tavLst>
                                    </p:anim>
                                    <p:anim calcmode="lin" valueType="num">
                                      <p:cBhvr additive="base">
                                        <p:cTn id="12"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0"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 name="灯片编号占位符 90"/>
          <p:cNvSpPr>
            <a:spLocks noGrp="1"/>
          </p:cNvSpPr>
          <p:nvPr>
            <p:ph type="sldNum" sz="quarter" idx="12"/>
          </p:nvPr>
        </p:nvSpPr>
        <p:spPr>
          <a:prstGeom prst="rect">
            <a:avLst/>
          </a:prstGeom>
        </p:spPr>
        <p:txBody>
          <a:bodyPr vert="horz" lIns="91430" tIns="45715" rIns="91430" bIns="45715" rtlCol="0" anchor="ctr"/>
          <a:lstStyle/>
          <a:p>
            <a:fld id="{E050F338-EFDA-4F8E-882C-DA95E7E9D7D9}" type="slidenum">
              <a:rPr lang="zh-CN" altLang="en-US" smtClean="0"/>
            </a:fld>
            <a:endParaRPr lang="zh-CN" altLang="en-US"/>
          </a:p>
        </p:txBody>
      </p:sp>
      <p:sp>
        <p:nvSpPr>
          <p:cNvPr id="92" name="菱形 91"/>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93" name="文本框 92"/>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任务三  出纳工作交接</a:t>
            </a:r>
            <a:endParaRPr lang="zh-CN" altLang="en-US" sz="2000" b="1">
              <a:solidFill>
                <a:schemeClr val="accent4"/>
              </a:solidFill>
              <a:effectLst/>
            </a:endParaRPr>
          </a:p>
        </p:txBody>
      </p:sp>
      <p:sp>
        <p:nvSpPr>
          <p:cNvPr id="102" name="文本框 101"/>
          <p:cNvSpPr txBox="1"/>
          <p:nvPr/>
        </p:nvSpPr>
        <p:spPr>
          <a:xfrm>
            <a:off x="683260" y="2816860"/>
            <a:ext cx="1791970" cy="368300"/>
          </a:xfrm>
          <a:prstGeom prst="rect">
            <a:avLst/>
          </a:prstGeom>
          <a:noFill/>
        </p:spPr>
        <p:txBody>
          <a:bodyPr wrap="none" rtlCol="0" anchor="t">
            <a:spAutoFit/>
          </a:bodyPr>
          <a:p>
            <a:r>
              <a:rPr lang="zh-CN" altLang="en-US" b="1">
                <a:sym typeface="+mn-ea"/>
              </a:rPr>
              <a:t>一、交接的含义</a:t>
            </a:r>
            <a:endParaRPr lang="zh-CN" altLang="en-US"/>
          </a:p>
        </p:txBody>
      </p:sp>
      <p:sp>
        <p:nvSpPr>
          <p:cNvPr id="96" name="文本框 95"/>
          <p:cNvSpPr txBox="1"/>
          <p:nvPr/>
        </p:nvSpPr>
        <p:spPr>
          <a:xfrm>
            <a:off x="551815" y="3253105"/>
            <a:ext cx="7347585" cy="1198880"/>
          </a:xfrm>
          <a:prstGeom prst="rect">
            <a:avLst/>
          </a:prstGeom>
          <a:noFill/>
        </p:spPr>
        <p:txBody>
          <a:bodyPr wrap="square" rtlCol="0" anchor="t">
            <a:spAutoFit/>
          </a:bodyPr>
          <a:p>
            <a:pPr>
              <a:lnSpc>
                <a:spcPct val="150000"/>
              </a:lnSpc>
            </a:pPr>
            <a:r>
              <a:rPr lang="zh-CN" altLang="en-US" sz="1600"/>
              <a:t>出纳工作交接是指出纳员在岗位调动或离职时，由离任的出纳员将有关的工作内容、工作资料和所保管的实物票证等移交给接任的出纳员，并办妥交接手续的全过程。</a:t>
            </a:r>
            <a:endParaRPr lang="zh-CN" altLang="en-US" sz="1600"/>
          </a:p>
        </p:txBody>
      </p:sp>
      <p:sp>
        <p:nvSpPr>
          <p:cNvPr id="101" name="文本框 100"/>
          <p:cNvSpPr txBox="1"/>
          <p:nvPr/>
        </p:nvSpPr>
        <p:spPr>
          <a:xfrm>
            <a:off x="629920" y="878840"/>
            <a:ext cx="7411720" cy="1938020"/>
          </a:xfrm>
          <a:prstGeom prst="rect">
            <a:avLst/>
          </a:prstGeom>
          <a:noFill/>
        </p:spPr>
        <p:txBody>
          <a:bodyPr wrap="square" rtlCol="0" anchor="t">
            <a:spAutoFit/>
          </a:bodyPr>
          <a:p>
            <a:pPr>
              <a:lnSpc>
                <a:spcPct val="150000"/>
              </a:lnSpc>
            </a:pPr>
            <a:r>
              <a:rPr lang="zh-CN" altLang="en-US" sz="1600">
                <a:solidFill>
                  <a:schemeClr val="accent1"/>
                </a:solidFill>
                <a:effectLst>
                  <a:outerShdw blurRad="38100" dist="25400" dir="5400000" algn="ctr" rotWithShape="0">
                    <a:srgbClr val="6E747A">
                      <a:alpha val="43000"/>
                    </a:srgbClr>
                  </a:outerShdw>
                </a:effectLst>
              </a:rPr>
              <a:t>《会计基础工作规范》第二十五条规定</a:t>
            </a:r>
            <a:r>
              <a:rPr lang="zh-CN" altLang="en-US" sz="1600"/>
              <a:t>：“会计人员工作调动或者因故离职，必须将本人所经管的会计工作全部移交给接替人员。没有办清交接手续的，不得调动或者离职。”做好出纳交接工作，办好交接手续，是出纳员应尽的职责，也是分清移交人员与接管人员责任的必要保证，有利于出纳工作前后衔接有序，防止账目不清，财务混乱。</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250" advClick="0" advTm="7000">
        <p:dissolve/>
      </p:transition>
    </mc:Choice>
    <mc:Fallback>
      <p:transition spd="slow" advClick="0" advTm="7000">
        <p:dissolv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AutoShape 4"/>
          <p:cNvSpPr>
            <a:spLocks noChangeAspect="1" noChangeArrowheads="1" noTextEdit="1"/>
          </p:cNvSpPr>
          <p:nvPr/>
        </p:nvSpPr>
        <p:spPr bwMode="auto">
          <a:xfrm>
            <a:off x="1528173" y="1436960"/>
            <a:ext cx="1868234" cy="2638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endParaRPr lang="zh-CN" altLang="en-US" sz="1800"/>
          </a:p>
        </p:txBody>
      </p:sp>
      <p:sp>
        <p:nvSpPr>
          <p:cNvPr id="7" name="Freeform 6"/>
          <p:cNvSpPr/>
          <p:nvPr/>
        </p:nvSpPr>
        <p:spPr bwMode="auto">
          <a:xfrm>
            <a:off x="667138" y="1244873"/>
            <a:ext cx="2281911" cy="1355726"/>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chemeClr val="accent1"/>
          </a:solidFill>
          <a:ln>
            <a:noFill/>
          </a:ln>
        </p:spPr>
        <p:txBody>
          <a:bodyPr vert="horz" wrap="square" lIns="91430" tIns="45715" rIns="91430" bIns="45715" numCol="1" anchor="t" anchorCtr="0" compatLnSpc="1"/>
          <a:lstStyle/>
          <a:p>
            <a:endParaRPr lang="zh-CN" altLang="en-US" sz="1800"/>
          </a:p>
        </p:txBody>
      </p:sp>
      <p:sp>
        <p:nvSpPr>
          <p:cNvPr id="32" name="矩形 31"/>
          <p:cNvSpPr/>
          <p:nvPr/>
        </p:nvSpPr>
        <p:spPr>
          <a:xfrm>
            <a:off x="5484774" y="790938"/>
            <a:ext cx="2879725" cy="1197610"/>
          </a:xfrm>
          <a:prstGeom prst="rect">
            <a:avLst/>
          </a:prstGeom>
        </p:spPr>
        <p:txBody>
          <a:bodyPr wrap="square" lIns="91430" tIns="45715" rIns="91430" bIns="45715">
            <a:spAutoFit/>
          </a:bodyPr>
          <a:lstStyle/>
          <a:p>
            <a:pPr algn="just">
              <a:lnSpc>
                <a:spcPct val="100000"/>
              </a:lnSpc>
            </a:pPr>
            <a:r>
              <a:rPr lang="zh-CN" altLang="en-US" sz="1200" dirty="0">
                <a:solidFill>
                  <a:schemeClr val="tx1"/>
                </a:solidFill>
                <a:latin typeface="微软雅黑" panose="020B0503020204020204" pitchFamily="34" charset="-122"/>
                <a:ea typeface="微软雅黑" panose="020B0503020204020204" pitchFamily="34" charset="-122"/>
              </a:rPr>
              <a:t>（1）各种财物</a:t>
            </a:r>
            <a:endParaRPr lang="zh-CN" altLang="en-US" sz="1200" dirty="0">
              <a:solidFill>
                <a:schemeClr val="tx1"/>
              </a:solidFill>
              <a:latin typeface="微软雅黑" panose="020B0503020204020204" pitchFamily="34" charset="-122"/>
              <a:ea typeface="微软雅黑" panose="020B0503020204020204" pitchFamily="34" charset="-122"/>
            </a:endParaRPr>
          </a:p>
          <a:p>
            <a:pPr algn="just">
              <a:lnSpc>
                <a:spcPct val="100000"/>
              </a:lnSpc>
            </a:pPr>
            <a:r>
              <a:rPr lang="zh-CN" altLang="en-US" sz="1200" dirty="0">
                <a:solidFill>
                  <a:schemeClr val="tx1"/>
                </a:solidFill>
                <a:latin typeface="微软雅黑" panose="020B0503020204020204" pitchFamily="34" charset="-122"/>
                <a:ea typeface="微软雅黑" panose="020B0503020204020204" pitchFamily="34" charset="-122"/>
              </a:rPr>
              <a:t>（2）各种有价证券及银行结算票据等</a:t>
            </a:r>
            <a:endParaRPr lang="zh-CN" altLang="en-US" sz="1200" dirty="0">
              <a:solidFill>
                <a:schemeClr val="tx1"/>
              </a:solidFill>
              <a:latin typeface="微软雅黑" panose="020B0503020204020204" pitchFamily="34" charset="-122"/>
              <a:ea typeface="微软雅黑" panose="020B0503020204020204" pitchFamily="34" charset="-122"/>
            </a:endParaRPr>
          </a:p>
          <a:p>
            <a:pPr algn="just">
              <a:lnSpc>
                <a:spcPct val="100000"/>
              </a:lnSpc>
            </a:pPr>
            <a:r>
              <a:rPr lang="zh-CN" altLang="en-US" sz="1200" dirty="0">
                <a:solidFill>
                  <a:schemeClr val="tx1"/>
                </a:solidFill>
                <a:latin typeface="微软雅黑" panose="020B0503020204020204" pitchFamily="34" charset="-122"/>
                <a:ea typeface="微软雅黑" panose="020B0503020204020204" pitchFamily="34" charset="-122"/>
              </a:rPr>
              <a:t>（3）财务印章</a:t>
            </a:r>
            <a:endParaRPr lang="zh-CN" altLang="en-US" sz="1200" dirty="0">
              <a:solidFill>
                <a:schemeClr val="tx1"/>
              </a:solidFill>
              <a:latin typeface="微软雅黑" panose="020B0503020204020204" pitchFamily="34" charset="-122"/>
              <a:ea typeface="微软雅黑" panose="020B0503020204020204" pitchFamily="34" charset="-122"/>
            </a:endParaRPr>
          </a:p>
          <a:p>
            <a:pPr algn="just">
              <a:lnSpc>
                <a:spcPct val="100000"/>
              </a:lnSpc>
            </a:pPr>
            <a:r>
              <a:rPr lang="zh-CN" altLang="en-US" sz="1200" dirty="0">
                <a:solidFill>
                  <a:schemeClr val="tx1"/>
                </a:solidFill>
                <a:latin typeface="微软雅黑" panose="020B0503020204020204" pitchFamily="34" charset="-122"/>
                <a:ea typeface="微软雅黑" panose="020B0503020204020204" pitchFamily="34" charset="-122"/>
              </a:rPr>
              <a:t>（4）钥匙及密码</a:t>
            </a:r>
            <a:endParaRPr lang="zh-CN" altLang="en-US" sz="1200" dirty="0">
              <a:solidFill>
                <a:schemeClr val="tx1"/>
              </a:solidFill>
              <a:latin typeface="微软雅黑" panose="020B0503020204020204" pitchFamily="34" charset="-122"/>
              <a:ea typeface="微软雅黑" panose="020B0503020204020204" pitchFamily="34" charset="-122"/>
            </a:endParaRPr>
          </a:p>
          <a:p>
            <a:pPr algn="just">
              <a:lnSpc>
                <a:spcPct val="100000"/>
              </a:lnSpc>
            </a:pPr>
            <a:r>
              <a:rPr lang="zh-CN" altLang="en-US" sz="1200" dirty="0">
                <a:solidFill>
                  <a:schemeClr val="tx1"/>
                </a:solidFill>
                <a:latin typeface="微软雅黑" panose="020B0503020204020204" pitchFamily="34" charset="-122"/>
                <a:ea typeface="微软雅黑" panose="020B0503020204020204" pitchFamily="34" charset="-122"/>
              </a:rPr>
              <a:t>（5）公用计算工具</a:t>
            </a:r>
            <a:endParaRPr lang="zh-CN" altLang="en-US" sz="1200" dirty="0">
              <a:solidFill>
                <a:schemeClr val="tx1"/>
              </a:solidFill>
              <a:latin typeface="微软雅黑" panose="020B0503020204020204" pitchFamily="34" charset="-122"/>
              <a:ea typeface="微软雅黑" panose="020B0503020204020204" pitchFamily="34" charset="-122"/>
            </a:endParaRPr>
          </a:p>
          <a:p>
            <a:pPr algn="just">
              <a:lnSpc>
                <a:spcPct val="100000"/>
              </a:lnSpc>
            </a:pPr>
            <a:r>
              <a:rPr lang="zh-CN" altLang="en-US" sz="1200" dirty="0">
                <a:solidFill>
                  <a:schemeClr val="tx1"/>
                </a:solidFill>
                <a:latin typeface="微软雅黑" panose="020B0503020204020204" pitchFamily="34" charset="-122"/>
                <a:ea typeface="微软雅黑" panose="020B0503020204020204" pitchFamily="34" charset="-122"/>
              </a:rPr>
              <a:t>（6）出纳员保管的其他财物</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4" name="矩形 33"/>
          <p:cNvSpPr/>
          <p:nvPr/>
        </p:nvSpPr>
        <p:spPr>
          <a:xfrm>
            <a:off x="5484774" y="2050465"/>
            <a:ext cx="2879725" cy="643890"/>
          </a:xfrm>
          <a:prstGeom prst="rect">
            <a:avLst/>
          </a:prstGeom>
        </p:spPr>
        <p:txBody>
          <a:bodyPr wrap="square" lIns="91430" tIns="45715" rIns="91430" bIns="45715">
            <a:spAutoFit/>
          </a:bodyPr>
          <a:lstStyle/>
          <a:p>
            <a:pPr algn="just">
              <a:lnSpc>
                <a:spcPct val="100000"/>
              </a:lnSpc>
            </a:pPr>
            <a:r>
              <a:rPr lang="zh-CN" altLang="en-US" sz="1200" dirty="0">
                <a:latin typeface="微软雅黑" panose="020B0503020204020204" pitchFamily="34" charset="-122"/>
                <a:ea typeface="微软雅黑" panose="020B0503020204020204" pitchFamily="34" charset="-122"/>
              </a:rPr>
              <a:t>（1）出纳凭证及账簿</a:t>
            </a:r>
            <a:endParaRPr lang="zh-CN" altLang="en-US" sz="1200" dirty="0">
              <a:latin typeface="微软雅黑" panose="020B0503020204020204" pitchFamily="34" charset="-122"/>
              <a:ea typeface="微软雅黑" panose="020B0503020204020204" pitchFamily="34" charset="-122"/>
            </a:endParaRPr>
          </a:p>
          <a:p>
            <a:pPr algn="just">
              <a:lnSpc>
                <a:spcPct val="100000"/>
              </a:lnSpc>
            </a:pPr>
            <a:r>
              <a:rPr lang="zh-CN" altLang="en-US" sz="1200" dirty="0">
                <a:latin typeface="微软雅黑" panose="020B0503020204020204" pitchFamily="34" charset="-122"/>
                <a:ea typeface="微软雅黑" panose="020B0503020204020204" pitchFamily="34" charset="-122"/>
              </a:rPr>
              <a:t>（2）出纳报表</a:t>
            </a:r>
            <a:endParaRPr lang="zh-CN" altLang="en-US" sz="1200" dirty="0">
              <a:latin typeface="微软雅黑" panose="020B0503020204020204" pitchFamily="34" charset="-122"/>
              <a:ea typeface="微软雅黑" panose="020B0503020204020204" pitchFamily="34" charset="-122"/>
            </a:endParaRPr>
          </a:p>
          <a:p>
            <a:pPr algn="just">
              <a:lnSpc>
                <a:spcPct val="100000"/>
              </a:lnSpc>
            </a:pPr>
            <a:r>
              <a:rPr lang="zh-CN" altLang="en-US" sz="1200" dirty="0">
                <a:latin typeface="微软雅黑" panose="020B0503020204020204" pitchFamily="34" charset="-122"/>
                <a:ea typeface="微软雅黑" panose="020B0503020204020204" pitchFamily="34" charset="-122"/>
              </a:rPr>
              <a:t>（3）其他出纳文件</a:t>
            </a:r>
            <a:endParaRPr lang="zh-CN" altLang="en-US" sz="1200" dirty="0">
              <a:latin typeface="微软雅黑" panose="020B0503020204020204" pitchFamily="34" charset="-122"/>
              <a:ea typeface="微软雅黑" panose="020B0503020204020204" pitchFamily="34" charset="-122"/>
            </a:endParaRPr>
          </a:p>
        </p:txBody>
      </p:sp>
      <p:sp>
        <p:nvSpPr>
          <p:cNvPr id="45" name="矩形 44"/>
          <p:cNvSpPr/>
          <p:nvPr/>
        </p:nvSpPr>
        <p:spPr>
          <a:xfrm>
            <a:off x="5607685" y="2792730"/>
            <a:ext cx="3399790" cy="643890"/>
          </a:xfrm>
          <a:prstGeom prst="rect">
            <a:avLst/>
          </a:prstGeom>
        </p:spPr>
        <p:txBody>
          <a:bodyPr wrap="square" lIns="91430" tIns="45715" rIns="91430" bIns="45715">
            <a:spAutoFit/>
          </a:bodyPr>
          <a:lstStyle/>
          <a:p>
            <a:pPr algn="just">
              <a:lnSpc>
                <a:spcPct val="100000"/>
              </a:lnSpc>
            </a:pPr>
            <a:r>
              <a:rPr lang="zh-CN" altLang="en-US" sz="1200" dirty="0">
                <a:solidFill>
                  <a:schemeClr val="tx1"/>
                </a:solidFill>
                <a:latin typeface="微软雅黑" panose="020B0503020204020204" pitchFamily="34" charset="-122"/>
                <a:ea typeface="微软雅黑" panose="020B0503020204020204" pitchFamily="34" charset="-122"/>
              </a:rPr>
              <a:t>计算机实物及配件、开机密码、财务应用软件使用说明、软件注册相关资料、管理员登录账号及密码、相关文档存储位置及备份位置等</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6" name="矩形 75"/>
          <p:cNvSpPr/>
          <p:nvPr/>
        </p:nvSpPr>
        <p:spPr>
          <a:xfrm>
            <a:off x="5607685" y="3455035"/>
            <a:ext cx="3317875" cy="643890"/>
          </a:xfrm>
          <a:prstGeom prst="rect">
            <a:avLst/>
          </a:prstGeom>
        </p:spPr>
        <p:txBody>
          <a:bodyPr wrap="square" lIns="91430" tIns="45715" rIns="91430" bIns="45715">
            <a:spAutoFit/>
          </a:bodyPr>
          <a:lstStyle/>
          <a:p>
            <a:pPr algn="just">
              <a:lnSpc>
                <a:spcPct val="100000"/>
              </a:lnSpc>
            </a:pPr>
            <a:r>
              <a:rPr lang="zh-CN" altLang="en-US" sz="1200" dirty="0">
                <a:solidFill>
                  <a:schemeClr val="tx1"/>
                </a:solidFill>
                <a:latin typeface="微软雅黑" panose="020B0503020204020204" pitchFamily="34" charset="-122"/>
                <a:ea typeface="微软雅黑" panose="020B0503020204020204" pitchFamily="34" charset="-122"/>
              </a:rPr>
              <a:t>对各种周期性强、经办未了的业务，如缴纳水电费等业务，说明具体的工作流程、主要环节和注意事项</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91" name="灯片编号占位符 90"/>
          <p:cNvSpPr>
            <a:spLocks noGrp="1"/>
          </p:cNvSpPr>
          <p:nvPr>
            <p:ph type="sldNum" sz="quarter" idx="12"/>
          </p:nvPr>
        </p:nvSpPr>
        <p:spPr>
          <a:prstGeom prst="rect">
            <a:avLst/>
          </a:prstGeom>
        </p:spPr>
        <p:txBody>
          <a:bodyPr vert="horz" lIns="91430" tIns="45715" rIns="91430" bIns="45715" rtlCol="0" anchor="ctr"/>
          <a:lstStyle/>
          <a:p>
            <a:fld id="{E050F338-EFDA-4F8E-882C-DA95E7E9D7D9}" type="slidenum">
              <a:rPr lang="zh-CN" altLang="en-US" smtClean="0"/>
            </a:fld>
            <a:endParaRPr lang="zh-CN" altLang="en-US"/>
          </a:p>
        </p:txBody>
      </p:sp>
      <p:sp>
        <p:nvSpPr>
          <p:cNvPr id="92" name="菱形 91"/>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93" name="文本框 92"/>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任务三  出纳工作交接</a:t>
            </a:r>
            <a:endParaRPr lang="zh-CN" altLang="en-US" sz="2000" b="1">
              <a:solidFill>
                <a:schemeClr val="accent4"/>
              </a:solidFill>
              <a:effectLst/>
            </a:endParaRPr>
          </a:p>
        </p:txBody>
      </p:sp>
      <p:cxnSp>
        <p:nvCxnSpPr>
          <p:cNvPr id="2" name="直接连接符 1"/>
          <p:cNvCxnSpPr>
            <a:stCxn id="16" idx="6"/>
            <a:endCxn id="19" idx="2"/>
          </p:cNvCxnSpPr>
          <p:nvPr/>
        </p:nvCxnSpPr>
        <p:spPr>
          <a:xfrm flipV="1">
            <a:off x="2919730" y="1954530"/>
            <a:ext cx="1948180" cy="4318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 name="直接连接符 2"/>
          <p:cNvCxnSpPr>
            <a:stCxn id="33" idx="6"/>
            <a:endCxn id="37" idx="2"/>
          </p:cNvCxnSpPr>
          <p:nvPr/>
        </p:nvCxnSpPr>
        <p:spPr>
          <a:xfrm flipV="1">
            <a:off x="2919730" y="2540000"/>
            <a:ext cx="1948180" cy="27305"/>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 name="直接连接符 3"/>
          <p:cNvCxnSpPr>
            <a:stCxn id="44" idx="6"/>
            <a:endCxn id="48" idx="2"/>
          </p:cNvCxnSpPr>
          <p:nvPr/>
        </p:nvCxnSpPr>
        <p:spPr>
          <a:xfrm flipV="1">
            <a:off x="2919730" y="3124200"/>
            <a:ext cx="1948180" cy="13335"/>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75" idx="6"/>
            <a:endCxn id="79" idx="2"/>
          </p:cNvCxnSpPr>
          <p:nvPr/>
        </p:nvCxnSpPr>
        <p:spPr>
          <a:xfrm>
            <a:off x="2919730" y="3707130"/>
            <a:ext cx="1948180" cy="127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8" name="Freeform 7"/>
          <p:cNvSpPr/>
          <p:nvPr/>
        </p:nvSpPr>
        <p:spPr bwMode="auto">
          <a:xfrm>
            <a:off x="669290" y="1823085"/>
            <a:ext cx="2282190" cy="135572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accent2"/>
          </a:solidFill>
          <a:ln>
            <a:noFill/>
          </a:ln>
        </p:spPr>
        <p:txBody>
          <a:bodyPr vert="horz" wrap="square" lIns="91430" tIns="45715" rIns="91430" bIns="45715" numCol="1" anchor="t" anchorCtr="0" compatLnSpc="1"/>
          <a:lstStyle/>
          <a:p>
            <a:endParaRPr lang="zh-CN" altLang="en-US" sz="1800"/>
          </a:p>
        </p:txBody>
      </p:sp>
      <p:sp>
        <p:nvSpPr>
          <p:cNvPr id="9" name="Freeform 8"/>
          <p:cNvSpPr/>
          <p:nvPr/>
        </p:nvSpPr>
        <p:spPr bwMode="auto">
          <a:xfrm>
            <a:off x="669290" y="2400935"/>
            <a:ext cx="2282190" cy="1354455"/>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chemeClr val="accent3"/>
          </a:solidFill>
          <a:ln>
            <a:noFill/>
          </a:ln>
        </p:spPr>
        <p:txBody>
          <a:bodyPr vert="horz" wrap="square" lIns="91430" tIns="45715" rIns="91430" bIns="45715" numCol="1" anchor="t" anchorCtr="0" compatLnSpc="1"/>
          <a:lstStyle/>
          <a:p>
            <a:endParaRPr lang="zh-CN" altLang="en-US" sz="1800"/>
          </a:p>
        </p:txBody>
      </p:sp>
      <p:sp>
        <p:nvSpPr>
          <p:cNvPr id="10" name="Freeform 9"/>
          <p:cNvSpPr/>
          <p:nvPr/>
        </p:nvSpPr>
        <p:spPr bwMode="auto">
          <a:xfrm>
            <a:off x="669290" y="2975610"/>
            <a:ext cx="2282190" cy="135572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accent4"/>
          </a:solidFill>
          <a:ln>
            <a:noFill/>
          </a:ln>
        </p:spPr>
        <p:txBody>
          <a:bodyPr vert="horz" wrap="square" lIns="91430" tIns="45715" rIns="91430" bIns="45715" numCol="1" anchor="t" anchorCtr="0" compatLnSpc="1"/>
          <a:lstStyle/>
          <a:p>
            <a:endParaRPr lang="zh-CN" altLang="en-US" sz="1800"/>
          </a:p>
        </p:txBody>
      </p:sp>
      <p:grpSp>
        <p:nvGrpSpPr>
          <p:cNvPr id="100" name="组合 99"/>
          <p:cNvGrpSpPr/>
          <p:nvPr/>
        </p:nvGrpSpPr>
        <p:grpSpPr>
          <a:xfrm rot="0">
            <a:off x="596900" y="1701165"/>
            <a:ext cx="2322830" cy="2231390"/>
            <a:chOff x="1644" y="2611"/>
            <a:chExt cx="3658" cy="3514"/>
          </a:xfrm>
        </p:grpSpPr>
        <p:cxnSp>
          <p:nvCxnSpPr>
            <p:cNvPr id="11" name="直接连接符 10"/>
            <p:cNvCxnSpPr/>
            <p:nvPr/>
          </p:nvCxnSpPr>
          <p:spPr>
            <a:xfrm>
              <a:off x="1644" y="2611"/>
              <a:ext cx="0" cy="3515"/>
            </a:xfrm>
            <a:prstGeom prst="line">
              <a:avLst/>
            </a:prstGeom>
            <a:ln w="38100">
              <a:solidFill>
                <a:srgbClr val="B2B2B2"/>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871" y="2671"/>
              <a:ext cx="1092" cy="388"/>
            </a:xfrm>
            <a:prstGeom prst="rect">
              <a:avLst/>
            </a:prstGeom>
          </p:spPr>
          <p:txBody>
            <a:bodyPr wrap="square" lIns="91430" tIns="45715" rIns="91430" bIns="45715">
              <a:spAutoFit/>
            </a:bodyPr>
            <a:lstStyle/>
            <a:p>
              <a:pPr algn="just">
                <a:lnSpc>
                  <a:spcPts val="1200"/>
                </a:lnSpc>
              </a:pPr>
              <a:r>
                <a:rPr lang="en-US" altLang="zh-CN" sz="2400" dirty="0">
                  <a:solidFill>
                    <a:schemeClr val="bg1"/>
                  </a:solidFill>
                  <a:latin typeface="微软雅黑" panose="020B0503020204020204" pitchFamily="34" charset="-122"/>
                  <a:ea typeface="微软雅黑" panose="020B0503020204020204" pitchFamily="34" charset="-122"/>
                </a:rPr>
                <a:t>01</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871" y="3520"/>
              <a:ext cx="1092" cy="388"/>
            </a:xfrm>
            <a:prstGeom prst="rect">
              <a:avLst/>
            </a:prstGeom>
          </p:spPr>
          <p:txBody>
            <a:bodyPr wrap="square" lIns="91430" tIns="45715" rIns="91430" bIns="45715">
              <a:spAutoFit/>
            </a:bodyPr>
            <a:lstStyle/>
            <a:p>
              <a:pPr algn="just">
                <a:lnSpc>
                  <a:spcPts val="1200"/>
                </a:lnSpc>
              </a:pPr>
              <a:r>
                <a:rPr lang="en-US" altLang="zh-CN" sz="2400" dirty="0">
                  <a:solidFill>
                    <a:schemeClr val="bg1"/>
                  </a:solidFill>
                  <a:latin typeface="微软雅黑" panose="020B0503020204020204" pitchFamily="34" charset="-122"/>
                  <a:ea typeface="微软雅黑" panose="020B0503020204020204" pitchFamily="34" charset="-122"/>
                </a:rPr>
                <a:t>02</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1871" y="4424"/>
              <a:ext cx="1092" cy="388"/>
            </a:xfrm>
            <a:prstGeom prst="rect">
              <a:avLst/>
            </a:prstGeom>
          </p:spPr>
          <p:txBody>
            <a:bodyPr wrap="square" lIns="91430" tIns="45715" rIns="91430" bIns="45715">
              <a:spAutoFit/>
            </a:bodyPr>
            <a:lstStyle/>
            <a:p>
              <a:pPr algn="just">
                <a:lnSpc>
                  <a:spcPts val="1200"/>
                </a:lnSpc>
              </a:pPr>
              <a:r>
                <a:rPr lang="en-US" altLang="zh-CN" sz="2400" dirty="0">
                  <a:solidFill>
                    <a:schemeClr val="bg1"/>
                  </a:solidFill>
                  <a:latin typeface="微软雅黑" panose="020B0503020204020204" pitchFamily="34" charset="-122"/>
                  <a:ea typeface="微软雅黑" panose="020B0503020204020204" pitchFamily="34" charset="-122"/>
                </a:rPr>
                <a:t>03</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1885" y="5328"/>
              <a:ext cx="1092" cy="388"/>
            </a:xfrm>
            <a:prstGeom prst="rect">
              <a:avLst/>
            </a:prstGeom>
          </p:spPr>
          <p:txBody>
            <a:bodyPr wrap="square" lIns="91430" tIns="45715" rIns="91430" bIns="45715">
              <a:spAutoFit/>
            </a:bodyPr>
            <a:lstStyle/>
            <a:p>
              <a:pPr algn="just">
                <a:lnSpc>
                  <a:spcPts val="1200"/>
                </a:lnSpc>
              </a:pPr>
              <a:r>
                <a:rPr lang="en-US" altLang="zh-CN" sz="2400" dirty="0">
                  <a:solidFill>
                    <a:schemeClr val="bg1"/>
                  </a:solidFill>
                  <a:latin typeface="微软雅黑" panose="020B0503020204020204" pitchFamily="34" charset="-122"/>
                  <a:ea typeface="微软雅黑" panose="020B0503020204020204" pitchFamily="34" charset="-122"/>
                </a:rPr>
                <a:t>04</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6" name="椭圆 15"/>
            <p:cNvSpPr/>
            <p:nvPr/>
          </p:nvSpPr>
          <p:spPr>
            <a:xfrm>
              <a:off x="5136" y="2995"/>
              <a:ext cx="166" cy="166"/>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p>
          </p:txBody>
        </p:sp>
        <p:sp>
          <p:nvSpPr>
            <p:cNvPr id="33" name="椭圆 32"/>
            <p:cNvSpPr/>
            <p:nvPr/>
          </p:nvSpPr>
          <p:spPr>
            <a:xfrm>
              <a:off x="5136" y="3892"/>
              <a:ext cx="166" cy="166"/>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p>
          </p:txBody>
        </p:sp>
        <p:sp>
          <p:nvSpPr>
            <p:cNvPr id="44" name="椭圆 43"/>
            <p:cNvSpPr/>
            <p:nvPr/>
          </p:nvSpPr>
          <p:spPr>
            <a:xfrm>
              <a:off x="5136" y="4790"/>
              <a:ext cx="166" cy="166"/>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p>
          </p:txBody>
        </p:sp>
        <p:sp>
          <p:nvSpPr>
            <p:cNvPr id="75" name="椭圆 74"/>
            <p:cNvSpPr/>
            <p:nvPr/>
          </p:nvSpPr>
          <p:spPr>
            <a:xfrm>
              <a:off x="5136" y="5687"/>
              <a:ext cx="166" cy="166"/>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p>
          </p:txBody>
        </p:sp>
      </p:grpSp>
      <p:grpSp>
        <p:nvGrpSpPr>
          <p:cNvPr id="95" name="组合 94"/>
          <p:cNvGrpSpPr/>
          <p:nvPr/>
        </p:nvGrpSpPr>
        <p:grpSpPr>
          <a:xfrm rot="0">
            <a:off x="4867910" y="1701165"/>
            <a:ext cx="524510" cy="2259330"/>
            <a:chOff x="7285" y="2642"/>
            <a:chExt cx="798" cy="3558"/>
          </a:xfrm>
        </p:grpSpPr>
        <p:grpSp>
          <p:nvGrpSpPr>
            <p:cNvPr id="17" name="组合 16"/>
            <p:cNvGrpSpPr/>
            <p:nvPr/>
          </p:nvGrpSpPr>
          <p:grpSpPr>
            <a:xfrm>
              <a:off x="7285" y="2642"/>
              <a:ext cx="799" cy="799"/>
              <a:chOff x="6016316" y="1528430"/>
              <a:chExt cx="560677" cy="560677"/>
            </a:xfrm>
            <a:solidFill>
              <a:schemeClr val="accent4"/>
            </a:solidFill>
          </p:grpSpPr>
          <p:grpSp>
            <p:nvGrpSpPr>
              <p:cNvPr id="18" name="组合 17"/>
              <p:cNvGrpSpPr/>
              <p:nvPr/>
            </p:nvGrpSpPr>
            <p:grpSpPr>
              <a:xfrm>
                <a:off x="6084168" y="1657727"/>
                <a:ext cx="371475" cy="302084"/>
                <a:chOff x="5256405" y="2057401"/>
                <a:chExt cx="1130300" cy="919163"/>
              </a:xfrm>
              <a:grpFill/>
            </p:grpSpPr>
            <p:sp>
              <p:nvSpPr>
                <p:cNvPr id="20" name="Freeform 45"/>
                <p:cNvSpPr/>
                <p:nvPr/>
              </p:nvSpPr>
              <p:spPr bwMode="auto">
                <a:xfrm>
                  <a:off x="5473893" y="2528889"/>
                  <a:ext cx="330200" cy="428625"/>
                </a:xfrm>
                <a:custGeom>
                  <a:avLst/>
                  <a:gdLst>
                    <a:gd name="T0" fmla="*/ 35 w 88"/>
                    <a:gd name="T1" fmla="*/ 0 h 114"/>
                    <a:gd name="T2" fmla="*/ 0 w 88"/>
                    <a:gd name="T3" fmla="*/ 0 h 114"/>
                    <a:gd name="T4" fmla="*/ 88 w 88"/>
                    <a:gd name="T5" fmla="*/ 114 h 114"/>
                    <a:gd name="T6" fmla="*/ 35 w 88"/>
                    <a:gd name="T7" fmla="*/ 0 h 114"/>
                  </a:gdLst>
                  <a:ahLst/>
                  <a:cxnLst>
                    <a:cxn ang="0">
                      <a:pos x="T0" y="T1"/>
                    </a:cxn>
                    <a:cxn ang="0">
                      <a:pos x="T2" y="T3"/>
                    </a:cxn>
                    <a:cxn ang="0">
                      <a:pos x="T4" y="T5"/>
                    </a:cxn>
                    <a:cxn ang="0">
                      <a:pos x="T6" y="T7"/>
                    </a:cxn>
                  </a:cxnLst>
                  <a:rect l="0" t="0" r="r" b="b"/>
                  <a:pathLst>
                    <a:path w="88" h="114">
                      <a:moveTo>
                        <a:pt x="35" y="0"/>
                      </a:moveTo>
                      <a:cubicBezTo>
                        <a:pt x="0" y="0"/>
                        <a:pt x="0" y="0"/>
                        <a:pt x="0" y="0"/>
                      </a:cubicBezTo>
                      <a:cubicBezTo>
                        <a:pt x="2" y="52"/>
                        <a:pt x="37" y="95"/>
                        <a:pt x="88" y="114"/>
                      </a:cubicBezTo>
                      <a:cubicBezTo>
                        <a:pt x="57" y="91"/>
                        <a:pt x="37" y="49"/>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21" name="Freeform 46"/>
                <p:cNvSpPr/>
                <p:nvPr/>
              </p:nvSpPr>
              <p:spPr bwMode="auto">
                <a:xfrm>
                  <a:off x="5627880" y="2057401"/>
                  <a:ext cx="758825" cy="919163"/>
                </a:xfrm>
                <a:custGeom>
                  <a:avLst/>
                  <a:gdLst>
                    <a:gd name="T0" fmla="*/ 202 w 202"/>
                    <a:gd name="T1" fmla="*/ 126 h 245"/>
                    <a:gd name="T2" fmla="*/ 202 w 202"/>
                    <a:gd name="T3" fmla="*/ 118 h 245"/>
                    <a:gd name="T4" fmla="*/ 202 w 202"/>
                    <a:gd name="T5" fmla="*/ 118 h 245"/>
                    <a:gd name="T6" fmla="*/ 91 w 202"/>
                    <a:gd name="T7" fmla="*/ 0 h 245"/>
                    <a:gd name="T8" fmla="*/ 87 w 202"/>
                    <a:gd name="T9" fmla="*/ 0 h 245"/>
                    <a:gd name="T10" fmla="*/ 87 w 202"/>
                    <a:gd name="T11" fmla="*/ 0 h 245"/>
                    <a:gd name="T12" fmla="*/ 86 w 202"/>
                    <a:gd name="T13" fmla="*/ 0 h 245"/>
                    <a:gd name="T14" fmla="*/ 83 w 202"/>
                    <a:gd name="T15" fmla="*/ 0 h 245"/>
                    <a:gd name="T16" fmla="*/ 79 w 202"/>
                    <a:gd name="T17" fmla="*/ 0 h 245"/>
                    <a:gd name="T18" fmla="*/ 79 w 202"/>
                    <a:gd name="T19" fmla="*/ 0 h 245"/>
                    <a:gd name="T20" fmla="*/ 79 w 202"/>
                    <a:gd name="T21" fmla="*/ 0 h 245"/>
                    <a:gd name="T22" fmla="*/ 21 w 202"/>
                    <a:gd name="T23" fmla="*/ 42 h 245"/>
                    <a:gd name="T24" fmla="*/ 29 w 202"/>
                    <a:gd name="T25" fmla="*/ 46 h 245"/>
                    <a:gd name="T26" fmla="*/ 79 w 202"/>
                    <a:gd name="T27" fmla="*/ 9 h 245"/>
                    <a:gd name="T28" fmla="*/ 79 w 202"/>
                    <a:gd name="T29" fmla="*/ 61 h 245"/>
                    <a:gd name="T30" fmla="*/ 53 w 202"/>
                    <a:gd name="T31" fmla="*/ 61 h 245"/>
                    <a:gd name="T32" fmla="*/ 51 w 202"/>
                    <a:gd name="T33" fmla="*/ 69 h 245"/>
                    <a:gd name="T34" fmla="*/ 79 w 202"/>
                    <a:gd name="T35" fmla="*/ 69 h 245"/>
                    <a:gd name="T36" fmla="*/ 79 w 202"/>
                    <a:gd name="T37" fmla="*/ 118 h 245"/>
                    <a:gd name="T38" fmla="*/ 26 w 202"/>
                    <a:gd name="T39" fmla="*/ 118 h 245"/>
                    <a:gd name="T40" fmla="*/ 26 w 202"/>
                    <a:gd name="T41" fmla="*/ 126 h 245"/>
                    <a:gd name="T42" fmla="*/ 79 w 202"/>
                    <a:gd name="T43" fmla="*/ 126 h 245"/>
                    <a:gd name="T44" fmla="*/ 79 w 202"/>
                    <a:gd name="T45" fmla="*/ 175 h 245"/>
                    <a:gd name="T46" fmla="*/ 18 w 202"/>
                    <a:gd name="T47" fmla="*/ 175 h 245"/>
                    <a:gd name="T48" fmla="*/ 10 w 202"/>
                    <a:gd name="T49" fmla="*/ 126 h 245"/>
                    <a:gd name="T50" fmla="*/ 0 w 202"/>
                    <a:gd name="T51" fmla="*/ 126 h 245"/>
                    <a:gd name="T52" fmla="*/ 79 w 202"/>
                    <a:gd name="T53" fmla="*/ 245 h 245"/>
                    <a:gd name="T54" fmla="*/ 79 w 202"/>
                    <a:gd name="T55" fmla="*/ 245 h 245"/>
                    <a:gd name="T56" fmla="*/ 80 w 202"/>
                    <a:gd name="T57" fmla="*/ 245 h 245"/>
                    <a:gd name="T58" fmla="*/ 80 w 202"/>
                    <a:gd name="T59" fmla="*/ 245 h 245"/>
                    <a:gd name="T60" fmla="*/ 80 w 202"/>
                    <a:gd name="T61" fmla="*/ 245 h 245"/>
                    <a:gd name="T62" fmla="*/ 82 w 202"/>
                    <a:gd name="T63" fmla="*/ 245 h 245"/>
                    <a:gd name="T64" fmla="*/ 83 w 202"/>
                    <a:gd name="T65" fmla="*/ 245 h 245"/>
                    <a:gd name="T66" fmla="*/ 83 w 202"/>
                    <a:gd name="T67" fmla="*/ 245 h 245"/>
                    <a:gd name="T68" fmla="*/ 84 w 202"/>
                    <a:gd name="T69" fmla="*/ 245 h 245"/>
                    <a:gd name="T70" fmla="*/ 186 w 202"/>
                    <a:gd name="T71" fmla="*/ 183 h 245"/>
                    <a:gd name="T72" fmla="*/ 187 w 202"/>
                    <a:gd name="T73" fmla="*/ 183 h 245"/>
                    <a:gd name="T74" fmla="*/ 187 w 202"/>
                    <a:gd name="T75" fmla="*/ 183 h 245"/>
                    <a:gd name="T76" fmla="*/ 202 w 202"/>
                    <a:gd name="T77"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2" h="245">
                      <a:moveTo>
                        <a:pt x="202" y="126"/>
                      </a:moveTo>
                      <a:cubicBezTo>
                        <a:pt x="202" y="118"/>
                        <a:pt x="202" y="118"/>
                        <a:pt x="202" y="118"/>
                      </a:cubicBezTo>
                      <a:cubicBezTo>
                        <a:pt x="202" y="118"/>
                        <a:pt x="202" y="118"/>
                        <a:pt x="202" y="118"/>
                      </a:cubicBezTo>
                      <a:cubicBezTo>
                        <a:pt x="199" y="55"/>
                        <a:pt x="151" y="4"/>
                        <a:pt x="91" y="0"/>
                      </a:cubicBezTo>
                      <a:cubicBezTo>
                        <a:pt x="89" y="0"/>
                        <a:pt x="88" y="0"/>
                        <a:pt x="87" y="0"/>
                      </a:cubicBezTo>
                      <a:cubicBezTo>
                        <a:pt x="87" y="0"/>
                        <a:pt x="87" y="0"/>
                        <a:pt x="87" y="0"/>
                      </a:cubicBezTo>
                      <a:cubicBezTo>
                        <a:pt x="86" y="0"/>
                        <a:pt x="86" y="0"/>
                        <a:pt x="86" y="0"/>
                      </a:cubicBezTo>
                      <a:cubicBezTo>
                        <a:pt x="85" y="0"/>
                        <a:pt x="84" y="0"/>
                        <a:pt x="83" y="0"/>
                      </a:cubicBezTo>
                      <a:cubicBezTo>
                        <a:pt x="82" y="0"/>
                        <a:pt x="80" y="0"/>
                        <a:pt x="79" y="0"/>
                      </a:cubicBezTo>
                      <a:cubicBezTo>
                        <a:pt x="79" y="0"/>
                        <a:pt x="79" y="0"/>
                        <a:pt x="79" y="0"/>
                      </a:cubicBezTo>
                      <a:cubicBezTo>
                        <a:pt x="79" y="0"/>
                        <a:pt x="79" y="0"/>
                        <a:pt x="79" y="0"/>
                      </a:cubicBezTo>
                      <a:cubicBezTo>
                        <a:pt x="56" y="2"/>
                        <a:pt x="35" y="18"/>
                        <a:pt x="21" y="42"/>
                      </a:cubicBezTo>
                      <a:cubicBezTo>
                        <a:pt x="29" y="46"/>
                        <a:pt x="29" y="46"/>
                        <a:pt x="29" y="46"/>
                      </a:cubicBezTo>
                      <a:cubicBezTo>
                        <a:pt x="41" y="24"/>
                        <a:pt x="59" y="11"/>
                        <a:pt x="79" y="9"/>
                      </a:cubicBezTo>
                      <a:cubicBezTo>
                        <a:pt x="79" y="61"/>
                        <a:pt x="79" y="61"/>
                        <a:pt x="79" y="61"/>
                      </a:cubicBezTo>
                      <a:cubicBezTo>
                        <a:pt x="53" y="61"/>
                        <a:pt x="53" y="61"/>
                        <a:pt x="53" y="61"/>
                      </a:cubicBezTo>
                      <a:cubicBezTo>
                        <a:pt x="51" y="69"/>
                        <a:pt x="51" y="69"/>
                        <a:pt x="51" y="69"/>
                      </a:cubicBezTo>
                      <a:cubicBezTo>
                        <a:pt x="79" y="69"/>
                        <a:pt x="79" y="69"/>
                        <a:pt x="79" y="69"/>
                      </a:cubicBezTo>
                      <a:cubicBezTo>
                        <a:pt x="79" y="118"/>
                        <a:pt x="79" y="118"/>
                        <a:pt x="79" y="118"/>
                      </a:cubicBezTo>
                      <a:cubicBezTo>
                        <a:pt x="26" y="118"/>
                        <a:pt x="26" y="118"/>
                        <a:pt x="26" y="118"/>
                      </a:cubicBezTo>
                      <a:cubicBezTo>
                        <a:pt x="26" y="126"/>
                        <a:pt x="26" y="126"/>
                        <a:pt x="26" y="126"/>
                      </a:cubicBezTo>
                      <a:cubicBezTo>
                        <a:pt x="79" y="126"/>
                        <a:pt x="79" y="126"/>
                        <a:pt x="79" y="126"/>
                      </a:cubicBezTo>
                      <a:cubicBezTo>
                        <a:pt x="79" y="175"/>
                        <a:pt x="79" y="175"/>
                        <a:pt x="79" y="175"/>
                      </a:cubicBezTo>
                      <a:cubicBezTo>
                        <a:pt x="18" y="175"/>
                        <a:pt x="18" y="175"/>
                        <a:pt x="18" y="175"/>
                      </a:cubicBezTo>
                      <a:cubicBezTo>
                        <a:pt x="13" y="161"/>
                        <a:pt x="10" y="144"/>
                        <a:pt x="10" y="126"/>
                      </a:cubicBezTo>
                      <a:cubicBezTo>
                        <a:pt x="0" y="126"/>
                        <a:pt x="0" y="126"/>
                        <a:pt x="0" y="126"/>
                      </a:cubicBezTo>
                      <a:cubicBezTo>
                        <a:pt x="2" y="190"/>
                        <a:pt x="36" y="242"/>
                        <a:pt x="79" y="245"/>
                      </a:cubicBezTo>
                      <a:cubicBezTo>
                        <a:pt x="79" y="245"/>
                        <a:pt x="79" y="245"/>
                        <a:pt x="79" y="245"/>
                      </a:cubicBezTo>
                      <a:cubicBezTo>
                        <a:pt x="80" y="245"/>
                        <a:pt x="80" y="245"/>
                        <a:pt x="80" y="245"/>
                      </a:cubicBezTo>
                      <a:cubicBezTo>
                        <a:pt x="80" y="245"/>
                        <a:pt x="80" y="245"/>
                        <a:pt x="80" y="245"/>
                      </a:cubicBezTo>
                      <a:cubicBezTo>
                        <a:pt x="80" y="245"/>
                        <a:pt x="80" y="245"/>
                        <a:pt x="80" y="245"/>
                      </a:cubicBezTo>
                      <a:cubicBezTo>
                        <a:pt x="81" y="245"/>
                        <a:pt x="81" y="245"/>
                        <a:pt x="82" y="245"/>
                      </a:cubicBezTo>
                      <a:cubicBezTo>
                        <a:pt x="82" y="245"/>
                        <a:pt x="82" y="245"/>
                        <a:pt x="83" y="245"/>
                      </a:cubicBezTo>
                      <a:cubicBezTo>
                        <a:pt x="83" y="245"/>
                        <a:pt x="83" y="245"/>
                        <a:pt x="83" y="245"/>
                      </a:cubicBezTo>
                      <a:cubicBezTo>
                        <a:pt x="84" y="245"/>
                        <a:pt x="84" y="245"/>
                        <a:pt x="84" y="245"/>
                      </a:cubicBezTo>
                      <a:cubicBezTo>
                        <a:pt x="128" y="245"/>
                        <a:pt x="166" y="220"/>
                        <a:pt x="186" y="183"/>
                      </a:cubicBezTo>
                      <a:cubicBezTo>
                        <a:pt x="187" y="183"/>
                        <a:pt x="187" y="183"/>
                        <a:pt x="187" y="183"/>
                      </a:cubicBezTo>
                      <a:cubicBezTo>
                        <a:pt x="187" y="183"/>
                        <a:pt x="187" y="183"/>
                        <a:pt x="187" y="183"/>
                      </a:cubicBezTo>
                      <a:cubicBezTo>
                        <a:pt x="196" y="166"/>
                        <a:pt x="201" y="147"/>
                        <a:pt x="202"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22" name="Freeform 47"/>
                <p:cNvSpPr/>
                <p:nvPr/>
              </p:nvSpPr>
              <p:spPr bwMode="auto">
                <a:xfrm>
                  <a:off x="5707255" y="2743201"/>
                  <a:ext cx="217488" cy="198438"/>
                </a:xfrm>
                <a:custGeom>
                  <a:avLst/>
                  <a:gdLst>
                    <a:gd name="T0" fmla="*/ 58 w 58"/>
                    <a:gd name="T1" fmla="*/ 53 h 53"/>
                    <a:gd name="T2" fmla="*/ 0 w 58"/>
                    <a:gd name="T3" fmla="*/ 0 h 53"/>
                    <a:gd name="T4" fmla="*/ 58 w 58"/>
                    <a:gd name="T5" fmla="*/ 0 h 53"/>
                    <a:gd name="T6" fmla="*/ 58 w 58"/>
                    <a:gd name="T7" fmla="*/ 53 h 53"/>
                  </a:gdLst>
                  <a:ahLst/>
                  <a:cxnLst>
                    <a:cxn ang="0">
                      <a:pos x="T0" y="T1"/>
                    </a:cxn>
                    <a:cxn ang="0">
                      <a:pos x="T2" y="T3"/>
                    </a:cxn>
                    <a:cxn ang="0">
                      <a:pos x="T4" y="T5"/>
                    </a:cxn>
                    <a:cxn ang="0">
                      <a:pos x="T6" y="T7"/>
                    </a:cxn>
                  </a:cxnLst>
                  <a:rect l="0" t="0" r="r" b="b"/>
                  <a:pathLst>
                    <a:path w="58" h="53">
                      <a:moveTo>
                        <a:pt x="58" y="53"/>
                      </a:moveTo>
                      <a:cubicBezTo>
                        <a:pt x="33" y="51"/>
                        <a:pt x="12" y="31"/>
                        <a:pt x="0" y="0"/>
                      </a:cubicBezTo>
                      <a:cubicBezTo>
                        <a:pt x="58" y="0"/>
                        <a:pt x="58" y="0"/>
                        <a:pt x="58" y="0"/>
                      </a:cubicBezTo>
                      <a:lnTo>
                        <a:pt x="58"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23" name="Freeform 48"/>
                <p:cNvSpPr/>
                <p:nvPr/>
              </p:nvSpPr>
              <p:spPr bwMode="auto">
                <a:xfrm>
                  <a:off x="6089843" y="2743201"/>
                  <a:ext cx="201613" cy="173038"/>
                </a:xfrm>
                <a:custGeom>
                  <a:avLst/>
                  <a:gdLst>
                    <a:gd name="T0" fmla="*/ 0 w 54"/>
                    <a:gd name="T1" fmla="*/ 46 h 46"/>
                    <a:gd name="T2" fmla="*/ 31 w 54"/>
                    <a:gd name="T3" fmla="*/ 0 h 46"/>
                    <a:gd name="T4" fmla="*/ 54 w 54"/>
                    <a:gd name="T5" fmla="*/ 0 h 46"/>
                    <a:gd name="T6" fmla="*/ 0 w 54"/>
                    <a:gd name="T7" fmla="*/ 46 h 46"/>
                  </a:gdLst>
                  <a:ahLst/>
                  <a:cxnLst>
                    <a:cxn ang="0">
                      <a:pos x="T0" y="T1"/>
                    </a:cxn>
                    <a:cxn ang="0">
                      <a:pos x="T2" y="T3"/>
                    </a:cxn>
                    <a:cxn ang="0">
                      <a:pos x="T4" y="T5"/>
                    </a:cxn>
                    <a:cxn ang="0">
                      <a:pos x="T6" y="T7"/>
                    </a:cxn>
                  </a:cxnLst>
                  <a:rect l="0" t="0" r="r" b="b"/>
                  <a:pathLst>
                    <a:path w="54" h="46">
                      <a:moveTo>
                        <a:pt x="0" y="46"/>
                      </a:moveTo>
                      <a:cubicBezTo>
                        <a:pt x="13" y="35"/>
                        <a:pt x="24" y="19"/>
                        <a:pt x="31" y="0"/>
                      </a:cubicBezTo>
                      <a:cubicBezTo>
                        <a:pt x="54" y="0"/>
                        <a:pt x="54" y="0"/>
                        <a:pt x="54" y="0"/>
                      </a:cubicBezTo>
                      <a:cubicBezTo>
                        <a:pt x="41" y="21"/>
                        <a:pt x="22" y="37"/>
                        <a:pt x="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24" name="Freeform 49"/>
                <p:cNvSpPr/>
                <p:nvPr/>
              </p:nvSpPr>
              <p:spPr bwMode="auto">
                <a:xfrm>
                  <a:off x="5954905" y="2743201"/>
                  <a:ext cx="212725" cy="198438"/>
                </a:xfrm>
                <a:custGeom>
                  <a:avLst/>
                  <a:gdLst>
                    <a:gd name="T0" fmla="*/ 0 w 57"/>
                    <a:gd name="T1" fmla="*/ 0 h 53"/>
                    <a:gd name="T2" fmla="*/ 57 w 57"/>
                    <a:gd name="T3" fmla="*/ 0 h 53"/>
                    <a:gd name="T4" fmla="*/ 0 w 57"/>
                    <a:gd name="T5" fmla="*/ 53 h 53"/>
                    <a:gd name="T6" fmla="*/ 0 w 57"/>
                    <a:gd name="T7" fmla="*/ 0 h 53"/>
                  </a:gdLst>
                  <a:ahLst/>
                  <a:cxnLst>
                    <a:cxn ang="0">
                      <a:pos x="T0" y="T1"/>
                    </a:cxn>
                    <a:cxn ang="0">
                      <a:pos x="T2" y="T3"/>
                    </a:cxn>
                    <a:cxn ang="0">
                      <a:pos x="T4" y="T5"/>
                    </a:cxn>
                    <a:cxn ang="0">
                      <a:pos x="T6" y="T7"/>
                    </a:cxn>
                  </a:cxnLst>
                  <a:rect l="0" t="0" r="r" b="b"/>
                  <a:pathLst>
                    <a:path w="57" h="53">
                      <a:moveTo>
                        <a:pt x="0" y="0"/>
                      </a:moveTo>
                      <a:cubicBezTo>
                        <a:pt x="57" y="0"/>
                        <a:pt x="57" y="0"/>
                        <a:pt x="57" y="0"/>
                      </a:cubicBezTo>
                      <a:cubicBezTo>
                        <a:pt x="45" y="31"/>
                        <a:pt x="24" y="51"/>
                        <a:pt x="0" y="5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25" name="Freeform 50"/>
                <p:cNvSpPr/>
                <p:nvPr/>
              </p:nvSpPr>
              <p:spPr bwMode="auto">
                <a:xfrm>
                  <a:off x="5954905" y="2528889"/>
                  <a:ext cx="254000" cy="184150"/>
                </a:xfrm>
                <a:custGeom>
                  <a:avLst/>
                  <a:gdLst>
                    <a:gd name="T0" fmla="*/ 0 w 68"/>
                    <a:gd name="T1" fmla="*/ 0 h 49"/>
                    <a:gd name="T2" fmla="*/ 68 w 68"/>
                    <a:gd name="T3" fmla="*/ 0 h 49"/>
                    <a:gd name="T4" fmla="*/ 60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8" y="0"/>
                        <a:pt x="68" y="0"/>
                        <a:pt x="68" y="0"/>
                      </a:cubicBezTo>
                      <a:cubicBezTo>
                        <a:pt x="68" y="18"/>
                        <a:pt x="65" y="34"/>
                        <a:pt x="60"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26" name="Freeform 51"/>
                <p:cNvSpPr/>
                <p:nvPr/>
              </p:nvSpPr>
              <p:spPr bwMode="auto">
                <a:xfrm>
                  <a:off x="5954905" y="2316164"/>
                  <a:ext cx="254000" cy="182563"/>
                </a:xfrm>
                <a:custGeom>
                  <a:avLst/>
                  <a:gdLst>
                    <a:gd name="T0" fmla="*/ 0 w 68"/>
                    <a:gd name="T1" fmla="*/ 0 h 49"/>
                    <a:gd name="T2" fmla="*/ 60 w 68"/>
                    <a:gd name="T3" fmla="*/ 0 h 49"/>
                    <a:gd name="T4" fmla="*/ 68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0" y="0"/>
                        <a:pt x="60" y="0"/>
                        <a:pt x="60" y="0"/>
                      </a:cubicBezTo>
                      <a:cubicBezTo>
                        <a:pt x="65" y="15"/>
                        <a:pt x="68" y="31"/>
                        <a:pt x="68"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27" name="Freeform 52"/>
                <p:cNvSpPr/>
                <p:nvPr/>
              </p:nvSpPr>
              <p:spPr bwMode="auto">
                <a:xfrm>
                  <a:off x="5954905" y="2090739"/>
                  <a:ext cx="212725" cy="195263"/>
                </a:xfrm>
                <a:custGeom>
                  <a:avLst/>
                  <a:gdLst>
                    <a:gd name="T0" fmla="*/ 57 w 57"/>
                    <a:gd name="T1" fmla="*/ 52 h 52"/>
                    <a:gd name="T2" fmla="*/ 0 w 57"/>
                    <a:gd name="T3" fmla="*/ 52 h 52"/>
                    <a:gd name="T4" fmla="*/ 0 w 57"/>
                    <a:gd name="T5" fmla="*/ 0 h 52"/>
                    <a:gd name="T6" fmla="*/ 2 w 57"/>
                    <a:gd name="T7" fmla="*/ 0 h 52"/>
                    <a:gd name="T8" fmla="*/ 57 w 57"/>
                    <a:gd name="T9" fmla="*/ 52 h 52"/>
                  </a:gdLst>
                  <a:ahLst/>
                  <a:cxnLst>
                    <a:cxn ang="0">
                      <a:pos x="T0" y="T1"/>
                    </a:cxn>
                    <a:cxn ang="0">
                      <a:pos x="T2" y="T3"/>
                    </a:cxn>
                    <a:cxn ang="0">
                      <a:pos x="T4" y="T5"/>
                    </a:cxn>
                    <a:cxn ang="0">
                      <a:pos x="T6" y="T7"/>
                    </a:cxn>
                    <a:cxn ang="0">
                      <a:pos x="T8" y="T9"/>
                    </a:cxn>
                  </a:cxnLst>
                  <a:rect l="0" t="0" r="r" b="b"/>
                  <a:pathLst>
                    <a:path w="57" h="52">
                      <a:moveTo>
                        <a:pt x="57" y="52"/>
                      </a:moveTo>
                      <a:cubicBezTo>
                        <a:pt x="0" y="52"/>
                        <a:pt x="0" y="52"/>
                        <a:pt x="0" y="52"/>
                      </a:cubicBezTo>
                      <a:cubicBezTo>
                        <a:pt x="0" y="0"/>
                        <a:pt x="0" y="0"/>
                        <a:pt x="0" y="0"/>
                      </a:cubicBezTo>
                      <a:cubicBezTo>
                        <a:pt x="0" y="0"/>
                        <a:pt x="1" y="0"/>
                        <a:pt x="2" y="0"/>
                      </a:cubicBezTo>
                      <a:cubicBezTo>
                        <a:pt x="25" y="3"/>
                        <a:pt x="45" y="23"/>
                        <a:pt x="57"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28" name="Freeform 53"/>
                <p:cNvSpPr/>
                <p:nvPr/>
              </p:nvSpPr>
              <p:spPr bwMode="auto">
                <a:xfrm>
                  <a:off x="6093018" y="2117726"/>
                  <a:ext cx="195263" cy="168275"/>
                </a:xfrm>
                <a:custGeom>
                  <a:avLst/>
                  <a:gdLst>
                    <a:gd name="T0" fmla="*/ 52 w 52"/>
                    <a:gd name="T1" fmla="*/ 45 h 45"/>
                    <a:gd name="T2" fmla="*/ 30 w 52"/>
                    <a:gd name="T3" fmla="*/ 45 h 45"/>
                    <a:gd name="T4" fmla="*/ 0 w 52"/>
                    <a:gd name="T5" fmla="*/ 0 h 45"/>
                    <a:gd name="T6" fmla="*/ 52 w 52"/>
                    <a:gd name="T7" fmla="*/ 45 h 45"/>
                  </a:gdLst>
                  <a:ahLst/>
                  <a:cxnLst>
                    <a:cxn ang="0">
                      <a:pos x="T0" y="T1"/>
                    </a:cxn>
                    <a:cxn ang="0">
                      <a:pos x="T2" y="T3"/>
                    </a:cxn>
                    <a:cxn ang="0">
                      <a:pos x="T4" y="T5"/>
                    </a:cxn>
                    <a:cxn ang="0">
                      <a:pos x="T6" y="T7"/>
                    </a:cxn>
                  </a:cxnLst>
                  <a:rect l="0" t="0" r="r" b="b"/>
                  <a:pathLst>
                    <a:path w="52" h="45">
                      <a:moveTo>
                        <a:pt x="52" y="45"/>
                      </a:moveTo>
                      <a:cubicBezTo>
                        <a:pt x="30" y="45"/>
                        <a:pt x="30" y="45"/>
                        <a:pt x="30" y="45"/>
                      </a:cubicBezTo>
                      <a:cubicBezTo>
                        <a:pt x="22" y="26"/>
                        <a:pt x="12" y="11"/>
                        <a:pt x="0" y="0"/>
                      </a:cubicBezTo>
                      <a:cubicBezTo>
                        <a:pt x="21" y="9"/>
                        <a:pt x="40" y="25"/>
                        <a:pt x="52"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29" name="Freeform 54"/>
                <p:cNvSpPr/>
                <p:nvPr/>
              </p:nvSpPr>
              <p:spPr bwMode="auto">
                <a:xfrm>
                  <a:off x="6213668" y="2316164"/>
                  <a:ext cx="138113" cy="182563"/>
                </a:xfrm>
                <a:custGeom>
                  <a:avLst/>
                  <a:gdLst>
                    <a:gd name="T0" fmla="*/ 37 w 37"/>
                    <a:gd name="T1" fmla="*/ 49 h 49"/>
                    <a:gd name="T2" fmla="*/ 9 w 37"/>
                    <a:gd name="T3" fmla="*/ 49 h 49"/>
                    <a:gd name="T4" fmla="*/ 0 w 37"/>
                    <a:gd name="T5" fmla="*/ 0 h 49"/>
                    <a:gd name="T6" fmla="*/ 25 w 37"/>
                    <a:gd name="T7" fmla="*/ 0 h 49"/>
                    <a:gd name="T8" fmla="*/ 37 w 37"/>
                    <a:gd name="T9" fmla="*/ 49 h 49"/>
                  </a:gdLst>
                  <a:ahLst/>
                  <a:cxnLst>
                    <a:cxn ang="0">
                      <a:pos x="T0" y="T1"/>
                    </a:cxn>
                    <a:cxn ang="0">
                      <a:pos x="T2" y="T3"/>
                    </a:cxn>
                    <a:cxn ang="0">
                      <a:pos x="T4" y="T5"/>
                    </a:cxn>
                    <a:cxn ang="0">
                      <a:pos x="T6" y="T7"/>
                    </a:cxn>
                    <a:cxn ang="0">
                      <a:pos x="T8" y="T9"/>
                    </a:cxn>
                  </a:cxnLst>
                  <a:rect l="0" t="0" r="r" b="b"/>
                  <a:pathLst>
                    <a:path w="37" h="49">
                      <a:moveTo>
                        <a:pt x="37" y="49"/>
                      </a:moveTo>
                      <a:cubicBezTo>
                        <a:pt x="9" y="49"/>
                        <a:pt x="9" y="49"/>
                        <a:pt x="9" y="49"/>
                      </a:cubicBezTo>
                      <a:cubicBezTo>
                        <a:pt x="8" y="31"/>
                        <a:pt x="5" y="15"/>
                        <a:pt x="0" y="0"/>
                      </a:cubicBezTo>
                      <a:cubicBezTo>
                        <a:pt x="25" y="0"/>
                        <a:pt x="25" y="0"/>
                        <a:pt x="25" y="0"/>
                      </a:cubicBezTo>
                      <a:cubicBezTo>
                        <a:pt x="32" y="15"/>
                        <a:pt x="37" y="31"/>
                        <a:pt x="37"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30" name="Freeform 55"/>
                <p:cNvSpPr/>
                <p:nvPr/>
              </p:nvSpPr>
              <p:spPr bwMode="auto">
                <a:xfrm>
                  <a:off x="6216843" y="2528889"/>
                  <a:ext cx="139700" cy="184150"/>
                </a:xfrm>
                <a:custGeom>
                  <a:avLst/>
                  <a:gdLst>
                    <a:gd name="T0" fmla="*/ 37 w 37"/>
                    <a:gd name="T1" fmla="*/ 0 h 49"/>
                    <a:gd name="T2" fmla="*/ 24 w 37"/>
                    <a:gd name="T3" fmla="*/ 49 h 49"/>
                    <a:gd name="T4" fmla="*/ 0 w 37"/>
                    <a:gd name="T5" fmla="*/ 49 h 49"/>
                    <a:gd name="T6" fmla="*/ 8 w 37"/>
                    <a:gd name="T7" fmla="*/ 0 h 49"/>
                    <a:gd name="T8" fmla="*/ 37 w 37"/>
                    <a:gd name="T9" fmla="*/ 0 h 49"/>
                  </a:gdLst>
                  <a:ahLst/>
                  <a:cxnLst>
                    <a:cxn ang="0">
                      <a:pos x="T0" y="T1"/>
                    </a:cxn>
                    <a:cxn ang="0">
                      <a:pos x="T2" y="T3"/>
                    </a:cxn>
                    <a:cxn ang="0">
                      <a:pos x="T4" y="T5"/>
                    </a:cxn>
                    <a:cxn ang="0">
                      <a:pos x="T6" y="T7"/>
                    </a:cxn>
                    <a:cxn ang="0">
                      <a:pos x="T8" y="T9"/>
                    </a:cxn>
                  </a:cxnLst>
                  <a:rect l="0" t="0" r="r" b="b"/>
                  <a:pathLst>
                    <a:path w="37" h="49">
                      <a:moveTo>
                        <a:pt x="37" y="0"/>
                      </a:moveTo>
                      <a:cubicBezTo>
                        <a:pt x="36" y="18"/>
                        <a:pt x="32" y="34"/>
                        <a:pt x="24" y="49"/>
                      </a:cubicBezTo>
                      <a:cubicBezTo>
                        <a:pt x="0" y="49"/>
                        <a:pt x="0" y="49"/>
                        <a:pt x="0" y="49"/>
                      </a:cubicBezTo>
                      <a:cubicBezTo>
                        <a:pt x="5" y="34"/>
                        <a:pt x="7" y="18"/>
                        <a:pt x="8" y="0"/>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31" name="Freeform 56"/>
                <p:cNvSpPr/>
                <p:nvPr/>
              </p:nvSpPr>
              <p:spPr bwMode="auto">
                <a:xfrm>
                  <a:off x="5256405" y="2187576"/>
                  <a:ext cx="547688" cy="285750"/>
                </a:xfrm>
                <a:custGeom>
                  <a:avLst/>
                  <a:gdLst>
                    <a:gd name="T0" fmla="*/ 258 w 345"/>
                    <a:gd name="T1" fmla="*/ 88 h 180"/>
                    <a:gd name="T2" fmla="*/ 258 w 345"/>
                    <a:gd name="T3" fmla="*/ 111 h 180"/>
                    <a:gd name="T4" fmla="*/ 258 w 345"/>
                    <a:gd name="T5" fmla="*/ 180 h 180"/>
                    <a:gd name="T6" fmla="*/ 88 w 345"/>
                    <a:gd name="T7" fmla="*/ 180 h 180"/>
                    <a:gd name="T8" fmla="*/ 88 w 345"/>
                    <a:gd name="T9" fmla="*/ 178 h 180"/>
                    <a:gd name="T10" fmla="*/ 85 w 345"/>
                    <a:gd name="T11" fmla="*/ 178 h 180"/>
                    <a:gd name="T12" fmla="*/ 88 w 345"/>
                    <a:gd name="T13" fmla="*/ 154 h 180"/>
                    <a:gd name="T14" fmla="*/ 88 w 345"/>
                    <a:gd name="T15" fmla="*/ 111 h 180"/>
                    <a:gd name="T16" fmla="*/ 88 w 345"/>
                    <a:gd name="T17" fmla="*/ 111 h 180"/>
                    <a:gd name="T18" fmla="*/ 88 w 345"/>
                    <a:gd name="T19" fmla="*/ 88 h 180"/>
                    <a:gd name="T20" fmla="*/ 0 w 345"/>
                    <a:gd name="T21" fmla="*/ 88 h 180"/>
                    <a:gd name="T22" fmla="*/ 173 w 345"/>
                    <a:gd name="T23" fmla="*/ 0 h 180"/>
                    <a:gd name="T24" fmla="*/ 345 w 345"/>
                    <a:gd name="T25" fmla="*/ 88 h 180"/>
                    <a:gd name="T26" fmla="*/ 258 w 345"/>
                    <a:gd name="T27"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5" h="180">
                      <a:moveTo>
                        <a:pt x="258" y="88"/>
                      </a:moveTo>
                      <a:lnTo>
                        <a:pt x="258" y="111"/>
                      </a:lnTo>
                      <a:lnTo>
                        <a:pt x="258" y="180"/>
                      </a:lnTo>
                      <a:lnTo>
                        <a:pt x="88" y="180"/>
                      </a:lnTo>
                      <a:lnTo>
                        <a:pt x="88" y="178"/>
                      </a:lnTo>
                      <a:lnTo>
                        <a:pt x="85" y="178"/>
                      </a:lnTo>
                      <a:lnTo>
                        <a:pt x="88" y="154"/>
                      </a:lnTo>
                      <a:lnTo>
                        <a:pt x="88" y="111"/>
                      </a:lnTo>
                      <a:lnTo>
                        <a:pt x="88" y="111"/>
                      </a:lnTo>
                      <a:lnTo>
                        <a:pt x="88" y="88"/>
                      </a:lnTo>
                      <a:lnTo>
                        <a:pt x="0" y="88"/>
                      </a:lnTo>
                      <a:lnTo>
                        <a:pt x="173" y="0"/>
                      </a:lnTo>
                      <a:lnTo>
                        <a:pt x="345" y="88"/>
                      </a:lnTo>
                      <a:lnTo>
                        <a:pt x="258"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grpSp>
          <p:sp>
            <p:nvSpPr>
              <p:cNvPr id="19" name="同心圆 18"/>
              <p:cNvSpPr/>
              <p:nvPr/>
            </p:nvSpPr>
            <p:spPr>
              <a:xfrm>
                <a:off x="6016316" y="1528430"/>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grpSp>
          <p:nvGrpSpPr>
            <p:cNvPr id="35" name="组合 34"/>
            <p:cNvGrpSpPr/>
            <p:nvPr/>
          </p:nvGrpSpPr>
          <p:grpSpPr>
            <a:xfrm>
              <a:off x="7285" y="3565"/>
              <a:ext cx="796" cy="796"/>
              <a:chOff x="1718632" y="1996162"/>
              <a:chExt cx="560677" cy="560677"/>
            </a:xfrm>
            <a:solidFill>
              <a:schemeClr val="accent2"/>
            </a:solidFill>
          </p:grpSpPr>
          <p:grpSp>
            <p:nvGrpSpPr>
              <p:cNvPr id="36" name="组合 35"/>
              <p:cNvGrpSpPr/>
              <p:nvPr/>
            </p:nvGrpSpPr>
            <p:grpSpPr>
              <a:xfrm flipH="1">
                <a:off x="1849203" y="2133863"/>
                <a:ext cx="272792" cy="268628"/>
                <a:chOff x="1046163" y="1765300"/>
                <a:chExt cx="1196975" cy="1019176"/>
              </a:xfrm>
              <a:grpFill/>
            </p:grpSpPr>
            <p:sp>
              <p:nvSpPr>
                <p:cNvPr id="38" name="Freeform 102"/>
                <p:cNvSpPr/>
                <p:nvPr/>
              </p:nvSpPr>
              <p:spPr bwMode="auto">
                <a:xfrm>
                  <a:off x="1046163" y="2690813"/>
                  <a:ext cx="1196975" cy="93663"/>
                </a:xfrm>
                <a:custGeom>
                  <a:avLst/>
                  <a:gdLst>
                    <a:gd name="T0" fmla="*/ 319 w 319"/>
                    <a:gd name="T1" fmla="*/ 12 h 25"/>
                    <a:gd name="T2" fmla="*/ 310 w 319"/>
                    <a:gd name="T3" fmla="*/ 25 h 25"/>
                    <a:gd name="T4" fmla="*/ 9 w 319"/>
                    <a:gd name="T5" fmla="*/ 25 h 25"/>
                    <a:gd name="T6" fmla="*/ 0 w 319"/>
                    <a:gd name="T7" fmla="*/ 12 h 25"/>
                    <a:gd name="T8" fmla="*/ 0 w 319"/>
                    <a:gd name="T9" fmla="*/ 12 h 25"/>
                    <a:gd name="T10" fmla="*/ 9 w 319"/>
                    <a:gd name="T11" fmla="*/ 0 h 25"/>
                    <a:gd name="T12" fmla="*/ 310 w 319"/>
                    <a:gd name="T13" fmla="*/ 0 h 25"/>
                    <a:gd name="T14" fmla="*/ 319 w 319"/>
                    <a:gd name="T15" fmla="*/ 1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25">
                      <a:moveTo>
                        <a:pt x="319" y="12"/>
                      </a:moveTo>
                      <a:cubicBezTo>
                        <a:pt x="319" y="19"/>
                        <a:pt x="315" y="25"/>
                        <a:pt x="310" y="25"/>
                      </a:cubicBezTo>
                      <a:cubicBezTo>
                        <a:pt x="9" y="25"/>
                        <a:pt x="9" y="25"/>
                        <a:pt x="9" y="25"/>
                      </a:cubicBezTo>
                      <a:cubicBezTo>
                        <a:pt x="4" y="25"/>
                        <a:pt x="0" y="19"/>
                        <a:pt x="0" y="12"/>
                      </a:cubicBezTo>
                      <a:cubicBezTo>
                        <a:pt x="0" y="12"/>
                        <a:pt x="0" y="12"/>
                        <a:pt x="0" y="12"/>
                      </a:cubicBezTo>
                      <a:cubicBezTo>
                        <a:pt x="0" y="6"/>
                        <a:pt x="4" y="0"/>
                        <a:pt x="9" y="0"/>
                      </a:cubicBezTo>
                      <a:cubicBezTo>
                        <a:pt x="310" y="0"/>
                        <a:pt x="310" y="0"/>
                        <a:pt x="310" y="0"/>
                      </a:cubicBezTo>
                      <a:cubicBezTo>
                        <a:pt x="315" y="0"/>
                        <a:pt x="319" y="6"/>
                        <a:pt x="31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39" name="Freeform 103"/>
                <p:cNvSpPr/>
                <p:nvPr/>
              </p:nvSpPr>
              <p:spPr bwMode="auto">
                <a:xfrm>
                  <a:off x="1092201" y="1989138"/>
                  <a:ext cx="190500" cy="660400"/>
                </a:xfrm>
                <a:custGeom>
                  <a:avLst/>
                  <a:gdLst>
                    <a:gd name="T0" fmla="*/ 51 w 51"/>
                    <a:gd name="T1" fmla="*/ 166 h 176"/>
                    <a:gd name="T2" fmla="*/ 40 w 51"/>
                    <a:gd name="T3" fmla="*/ 176 h 176"/>
                    <a:gd name="T4" fmla="*/ 11 w 51"/>
                    <a:gd name="T5" fmla="*/ 176 h 176"/>
                    <a:gd name="T6" fmla="*/ 0 w 51"/>
                    <a:gd name="T7" fmla="*/ 166 h 176"/>
                    <a:gd name="T8" fmla="*/ 0 w 51"/>
                    <a:gd name="T9" fmla="*/ 10 h 176"/>
                    <a:gd name="T10" fmla="*/ 11 w 51"/>
                    <a:gd name="T11" fmla="*/ 0 h 176"/>
                    <a:gd name="T12" fmla="*/ 40 w 51"/>
                    <a:gd name="T13" fmla="*/ 0 h 176"/>
                    <a:gd name="T14" fmla="*/ 51 w 51"/>
                    <a:gd name="T15" fmla="*/ 10 h 176"/>
                    <a:gd name="T16" fmla="*/ 51 w 51"/>
                    <a:gd name="T17"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76">
                      <a:moveTo>
                        <a:pt x="51" y="166"/>
                      </a:moveTo>
                      <a:cubicBezTo>
                        <a:pt x="51" y="172"/>
                        <a:pt x="46" y="176"/>
                        <a:pt x="40" y="176"/>
                      </a:cubicBezTo>
                      <a:cubicBezTo>
                        <a:pt x="11" y="176"/>
                        <a:pt x="11" y="176"/>
                        <a:pt x="11" y="176"/>
                      </a:cubicBezTo>
                      <a:cubicBezTo>
                        <a:pt x="5" y="176"/>
                        <a:pt x="0" y="172"/>
                        <a:pt x="0" y="166"/>
                      </a:cubicBezTo>
                      <a:cubicBezTo>
                        <a:pt x="0" y="10"/>
                        <a:pt x="0" y="10"/>
                        <a:pt x="0" y="10"/>
                      </a:cubicBezTo>
                      <a:cubicBezTo>
                        <a:pt x="0" y="5"/>
                        <a:pt x="5" y="0"/>
                        <a:pt x="11" y="0"/>
                      </a:cubicBezTo>
                      <a:cubicBezTo>
                        <a:pt x="40" y="0"/>
                        <a:pt x="40" y="0"/>
                        <a:pt x="40" y="0"/>
                      </a:cubicBezTo>
                      <a:cubicBezTo>
                        <a:pt x="46" y="0"/>
                        <a:pt x="51" y="5"/>
                        <a:pt x="51" y="10"/>
                      </a:cubicBezTo>
                      <a:lnTo>
                        <a:pt x="51"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40" name="Freeform 104"/>
                <p:cNvSpPr/>
                <p:nvPr/>
              </p:nvSpPr>
              <p:spPr bwMode="auto">
                <a:xfrm>
                  <a:off x="1320801" y="1765300"/>
                  <a:ext cx="190500" cy="884238"/>
                </a:xfrm>
                <a:custGeom>
                  <a:avLst/>
                  <a:gdLst>
                    <a:gd name="T0" fmla="*/ 51 w 51"/>
                    <a:gd name="T1" fmla="*/ 223 h 236"/>
                    <a:gd name="T2" fmla="*/ 40 w 51"/>
                    <a:gd name="T3" fmla="*/ 236 h 236"/>
                    <a:gd name="T4" fmla="*/ 11 w 51"/>
                    <a:gd name="T5" fmla="*/ 236 h 236"/>
                    <a:gd name="T6" fmla="*/ 0 w 51"/>
                    <a:gd name="T7" fmla="*/ 223 h 236"/>
                    <a:gd name="T8" fmla="*/ 0 w 51"/>
                    <a:gd name="T9" fmla="*/ 13 h 236"/>
                    <a:gd name="T10" fmla="*/ 11 w 51"/>
                    <a:gd name="T11" fmla="*/ 0 h 236"/>
                    <a:gd name="T12" fmla="*/ 40 w 51"/>
                    <a:gd name="T13" fmla="*/ 0 h 236"/>
                    <a:gd name="T14" fmla="*/ 51 w 51"/>
                    <a:gd name="T15" fmla="*/ 13 h 236"/>
                    <a:gd name="T16" fmla="*/ 51 w 51"/>
                    <a:gd name="T17" fmla="*/ 22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36">
                      <a:moveTo>
                        <a:pt x="51" y="223"/>
                      </a:moveTo>
                      <a:cubicBezTo>
                        <a:pt x="51" y="230"/>
                        <a:pt x="46" y="236"/>
                        <a:pt x="40" y="236"/>
                      </a:cubicBezTo>
                      <a:cubicBezTo>
                        <a:pt x="11" y="236"/>
                        <a:pt x="11" y="236"/>
                        <a:pt x="11" y="236"/>
                      </a:cubicBezTo>
                      <a:cubicBezTo>
                        <a:pt x="5" y="236"/>
                        <a:pt x="0" y="230"/>
                        <a:pt x="0" y="223"/>
                      </a:cubicBezTo>
                      <a:cubicBezTo>
                        <a:pt x="0" y="13"/>
                        <a:pt x="0" y="13"/>
                        <a:pt x="0" y="13"/>
                      </a:cubicBezTo>
                      <a:cubicBezTo>
                        <a:pt x="0" y="6"/>
                        <a:pt x="5" y="0"/>
                        <a:pt x="11" y="0"/>
                      </a:cubicBezTo>
                      <a:cubicBezTo>
                        <a:pt x="40" y="0"/>
                        <a:pt x="40" y="0"/>
                        <a:pt x="40" y="0"/>
                      </a:cubicBezTo>
                      <a:cubicBezTo>
                        <a:pt x="46" y="0"/>
                        <a:pt x="51" y="6"/>
                        <a:pt x="51" y="13"/>
                      </a:cubicBezTo>
                      <a:lnTo>
                        <a:pt x="51"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41" name="Freeform 105"/>
                <p:cNvSpPr/>
                <p:nvPr/>
              </p:nvSpPr>
              <p:spPr bwMode="auto">
                <a:xfrm>
                  <a:off x="1549401" y="2159000"/>
                  <a:ext cx="190500" cy="490538"/>
                </a:xfrm>
                <a:custGeom>
                  <a:avLst/>
                  <a:gdLst>
                    <a:gd name="T0" fmla="*/ 51 w 51"/>
                    <a:gd name="T1" fmla="*/ 124 h 131"/>
                    <a:gd name="T2" fmla="*/ 40 w 51"/>
                    <a:gd name="T3" fmla="*/ 131 h 131"/>
                    <a:gd name="T4" fmla="*/ 11 w 51"/>
                    <a:gd name="T5" fmla="*/ 131 h 131"/>
                    <a:gd name="T6" fmla="*/ 0 w 51"/>
                    <a:gd name="T7" fmla="*/ 124 h 131"/>
                    <a:gd name="T8" fmla="*/ 0 w 51"/>
                    <a:gd name="T9" fmla="*/ 7 h 131"/>
                    <a:gd name="T10" fmla="*/ 11 w 51"/>
                    <a:gd name="T11" fmla="*/ 0 h 131"/>
                    <a:gd name="T12" fmla="*/ 40 w 51"/>
                    <a:gd name="T13" fmla="*/ 0 h 131"/>
                    <a:gd name="T14" fmla="*/ 51 w 51"/>
                    <a:gd name="T15" fmla="*/ 7 h 131"/>
                    <a:gd name="T16" fmla="*/ 51 w 51"/>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31">
                      <a:moveTo>
                        <a:pt x="51" y="124"/>
                      </a:moveTo>
                      <a:cubicBezTo>
                        <a:pt x="51" y="128"/>
                        <a:pt x="46" y="131"/>
                        <a:pt x="40" y="131"/>
                      </a:cubicBezTo>
                      <a:cubicBezTo>
                        <a:pt x="11" y="131"/>
                        <a:pt x="11" y="131"/>
                        <a:pt x="11" y="131"/>
                      </a:cubicBezTo>
                      <a:cubicBezTo>
                        <a:pt x="5" y="131"/>
                        <a:pt x="0" y="128"/>
                        <a:pt x="0" y="124"/>
                      </a:cubicBezTo>
                      <a:cubicBezTo>
                        <a:pt x="0" y="7"/>
                        <a:pt x="0" y="7"/>
                        <a:pt x="0" y="7"/>
                      </a:cubicBezTo>
                      <a:cubicBezTo>
                        <a:pt x="0" y="3"/>
                        <a:pt x="5" y="0"/>
                        <a:pt x="11" y="0"/>
                      </a:cubicBezTo>
                      <a:cubicBezTo>
                        <a:pt x="40" y="0"/>
                        <a:pt x="40" y="0"/>
                        <a:pt x="40" y="0"/>
                      </a:cubicBezTo>
                      <a:cubicBezTo>
                        <a:pt x="46" y="0"/>
                        <a:pt x="51" y="3"/>
                        <a:pt x="51" y="7"/>
                      </a:cubicBezTo>
                      <a:lnTo>
                        <a:pt x="51"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42" name="Freeform 106"/>
                <p:cNvSpPr/>
                <p:nvPr/>
              </p:nvSpPr>
              <p:spPr bwMode="auto">
                <a:xfrm>
                  <a:off x="1781176" y="1870075"/>
                  <a:ext cx="187325" cy="779463"/>
                </a:xfrm>
                <a:custGeom>
                  <a:avLst/>
                  <a:gdLst>
                    <a:gd name="T0" fmla="*/ 50 w 50"/>
                    <a:gd name="T1" fmla="*/ 197 h 208"/>
                    <a:gd name="T2" fmla="*/ 39 w 50"/>
                    <a:gd name="T3" fmla="*/ 208 h 208"/>
                    <a:gd name="T4" fmla="*/ 10 w 50"/>
                    <a:gd name="T5" fmla="*/ 208 h 208"/>
                    <a:gd name="T6" fmla="*/ 0 w 50"/>
                    <a:gd name="T7" fmla="*/ 197 h 208"/>
                    <a:gd name="T8" fmla="*/ 0 w 50"/>
                    <a:gd name="T9" fmla="*/ 12 h 208"/>
                    <a:gd name="T10" fmla="*/ 10 w 50"/>
                    <a:gd name="T11" fmla="*/ 0 h 208"/>
                    <a:gd name="T12" fmla="*/ 39 w 50"/>
                    <a:gd name="T13" fmla="*/ 0 h 208"/>
                    <a:gd name="T14" fmla="*/ 50 w 50"/>
                    <a:gd name="T15" fmla="*/ 12 h 208"/>
                    <a:gd name="T16" fmla="*/ 50 w 50"/>
                    <a:gd name="T17" fmla="*/ 19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08">
                      <a:moveTo>
                        <a:pt x="50" y="197"/>
                      </a:moveTo>
                      <a:cubicBezTo>
                        <a:pt x="50" y="203"/>
                        <a:pt x="45" y="208"/>
                        <a:pt x="39" y="208"/>
                      </a:cubicBezTo>
                      <a:cubicBezTo>
                        <a:pt x="10" y="208"/>
                        <a:pt x="10" y="208"/>
                        <a:pt x="10" y="208"/>
                      </a:cubicBezTo>
                      <a:cubicBezTo>
                        <a:pt x="4" y="208"/>
                        <a:pt x="0" y="203"/>
                        <a:pt x="0" y="197"/>
                      </a:cubicBezTo>
                      <a:cubicBezTo>
                        <a:pt x="0" y="12"/>
                        <a:pt x="0" y="12"/>
                        <a:pt x="0" y="12"/>
                      </a:cubicBezTo>
                      <a:cubicBezTo>
                        <a:pt x="0" y="5"/>
                        <a:pt x="4" y="0"/>
                        <a:pt x="10" y="0"/>
                      </a:cubicBezTo>
                      <a:cubicBezTo>
                        <a:pt x="39" y="0"/>
                        <a:pt x="39" y="0"/>
                        <a:pt x="39" y="0"/>
                      </a:cubicBezTo>
                      <a:cubicBezTo>
                        <a:pt x="45" y="0"/>
                        <a:pt x="50" y="5"/>
                        <a:pt x="50" y="12"/>
                      </a:cubicBezTo>
                      <a:lnTo>
                        <a:pt x="50"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43" name="Freeform 107"/>
                <p:cNvSpPr/>
                <p:nvPr/>
              </p:nvSpPr>
              <p:spPr bwMode="auto">
                <a:xfrm>
                  <a:off x="2009776" y="2159000"/>
                  <a:ext cx="187325" cy="490538"/>
                </a:xfrm>
                <a:custGeom>
                  <a:avLst/>
                  <a:gdLst>
                    <a:gd name="T0" fmla="*/ 50 w 50"/>
                    <a:gd name="T1" fmla="*/ 124 h 131"/>
                    <a:gd name="T2" fmla="*/ 39 w 50"/>
                    <a:gd name="T3" fmla="*/ 131 h 131"/>
                    <a:gd name="T4" fmla="*/ 10 w 50"/>
                    <a:gd name="T5" fmla="*/ 131 h 131"/>
                    <a:gd name="T6" fmla="*/ 0 w 50"/>
                    <a:gd name="T7" fmla="*/ 124 h 131"/>
                    <a:gd name="T8" fmla="*/ 0 w 50"/>
                    <a:gd name="T9" fmla="*/ 7 h 131"/>
                    <a:gd name="T10" fmla="*/ 10 w 50"/>
                    <a:gd name="T11" fmla="*/ 0 h 131"/>
                    <a:gd name="T12" fmla="*/ 39 w 50"/>
                    <a:gd name="T13" fmla="*/ 0 h 131"/>
                    <a:gd name="T14" fmla="*/ 50 w 50"/>
                    <a:gd name="T15" fmla="*/ 7 h 131"/>
                    <a:gd name="T16" fmla="*/ 50 w 50"/>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31">
                      <a:moveTo>
                        <a:pt x="50" y="124"/>
                      </a:moveTo>
                      <a:cubicBezTo>
                        <a:pt x="50" y="128"/>
                        <a:pt x="45" y="131"/>
                        <a:pt x="39" y="131"/>
                      </a:cubicBezTo>
                      <a:cubicBezTo>
                        <a:pt x="10" y="131"/>
                        <a:pt x="10" y="131"/>
                        <a:pt x="10" y="131"/>
                      </a:cubicBezTo>
                      <a:cubicBezTo>
                        <a:pt x="4" y="131"/>
                        <a:pt x="0" y="128"/>
                        <a:pt x="0" y="124"/>
                      </a:cubicBezTo>
                      <a:cubicBezTo>
                        <a:pt x="0" y="7"/>
                        <a:pt x="0" y="7"/>
                        <a:pt x="0" y="7"/>
                      </a:cubicBezTo>
                      <a:cubicBezTo>
                        <a:pt x="0" y="3"/>
                        <a:pt x="4" y="0"/>
                        <a:pt x="10" y="0"/>
                      </a:cubicBezTo>
                      <a:cubicBezTo>
                        <a:pt x="39" y="0"/>
                        <a:pt x="39" y="0"/>
                        <a:pt x="39" y="0"/>
                      </a:cubicBezTo>
                      <a:cubicBezTo>
                        <a:pt x="45" y="0"/>
                        <a:pt x="50" y="3"/>
                        <a:pt x="50" y="7"/>
                      </a:cubicBezTo>
                      <a:lnTo>
                        <a:pt x="50"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grpSp>
          <p:sp>
            <p:nvSpPr>
              <p:cNvPr id="37" name="同心圆 36"/>
              <p:cNvSpPr/>
              <p:nvPr/>
            </p:nvSpPr>
            <p:spPr>
              <a:xfrm>
                <a:off x="1718632" y="1996162"/>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grpSp>
          <p:nvGrpSpPr>
            <p:cNvPr id="46" name="组合 45"/>
            <p:cNvGrpSpPr/>
            <p:nvPr/>
          </p:nvGrpSpPr>
          <p:grpSpPr>
            <a:xfrm>
              <a:off x="7285" y="4485"/>
              <a:ext cx="796" cy="796"/>
              <a:chOff x="4197777" y="3610451"/>
              <a:chExt cx="560677" cy="560677"/>
            </a:xfrm>
            <a:solidFill>
              <a:schemeClr val="accent3"/>
            </a:solidFill>
          </p:grpSpPr>
          <p:grpSp>
            <p:nvGrpSpPr>
              <p:cNvPr id="47" name="组合 46"/>
              <p:cNvGrpSpPr/>
              <p:nvPr/>
            </p:nvGrpSpPr>
            <p:grpSpPr>
              <a:xfrm>
                <a:off x="4324818" y="3742282"/>
                <a:ext cx="305320" cy="261247"/>
                <a:chOff x="1627188" y="2219325"/>
                <a:chExt cx="758825" cy="649288"/>
              </a:xfrm>
              <a:grpFill/>
            </p:grpSpPr>
            <p:sp>
              <p:nvSpPr>
                <p:cNvPr id="49" name="Freeform 72"/>
                <p:cNvSpPr/>
                <p:nvPr/>
              </p:nvSpPr>
              <p:spPr bwMode="auto">
                <a:xfrm>
                  <a:off x="1657351"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0" name="Freeform 73"/>
                <p:cNvSpPr/>
                <p:nvPr/>
              </p:nvSpPr>
              <p:spPr bwMode="auto">
                <a:xfrm>
                  <a:off x="1657351"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1" name="Freeform 74"/>
                <p:cNvSpPr/>
                <p:nvPr/>
              </p:nvSpPr>
              <p:spPr bwMode="auto">
                <a:xfrm>
                  <a:off x="1657351"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2" name="Freeform 75"/>
                <p:cNvSpPr/>
                <p:nvPr/>
              </p:nvSpPr>
              <p:spPr bwMode="auto">
                <a:xfrm>
                  <a:off x="1657351"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3" name="Freeform 76"/>
                <p:cNvSpPr/>
                <p:nvPr/>
              </p:nvSpPr>
              <p:spPr bwMode="auto">
                <a:xfrm>
                  <a:off x="1657351"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4" name="Freeform 77"/>
                <p:cNvSpPr/>
                <p:nvPr/>
              </p:nvSpPr>
              <p:spPr bwMode="auto">
                <a:xfrm>
                  <a:off x="1803401" y="247808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5" name="Freeform 78"/>
                <p:cNvSpPr/>
                <p:nvPr/>
              </p:nvSpPr>
              <p:spPr bwMode="auto">
                <a:xfrm>
                  <a:off x="1803401" y="2219325"/>
                  <a:ext cx="120650" cy="47625"/>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6" name="Freeform 79"/>
                <p:cNvSpPr/>
                <p:nvPr/>
              </p:nvSpPr>
              <p:spPr bwMode="auto">
                <a:xfrm>
                  <a:off x="1803401" y="23050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7" name="Freeform 80"/>
                <p:cNvSpPr/>
                <p:nvPr/>
              </p:nvSpPr>
              <p:spPr bwMode="auto">
                <a:xfrm>
                  <a:off x="1803401" y="2390775"/>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8" name="Freeform 81"/>
                <p:cNvSpPr/>
                <p:nvPr/>
              </p:nvSpPr>
              <p:spPr bwMode="auto">
                <a:xfrm>
                  <a:off x="1803401" y="2563813"/>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9" name="Freeform 82"/>
                <p:cNvSpPr/>
                <p:nvPr/>
              </p:nvSpPr>
              <p:spPr bwMode="auto">
                <a:xfrm>
                  <a:off x="1803401" y="264953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0" name="Freeform 83"/>
                <p:cNvSpPr/>
                <p:nvPr/>
              </p:nvSpPr>
              <p:spPr bwMode="auto">
                <a:xfrm>
                  <a:off x="1803401" y="27368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1" name="Freeform 84"/>
                <p:cNvSpPr/>
                <p:nvPr/>
              </p:nvSpPr>
              <p:spPr bwMode="auto">
                <a:xfrm>
                  <a:off x="1949451" y="247808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2" name="Freeform 85"/>
                <p:cNvSpPr/>
                <p:nvPr/>
              </p:nvSpPr>
              <p:spPr bwMode="auto">
                <a:xfrm>
                  <a:off x="1949451"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3" name="Freeform 86"/>
                <p:cNvSpPr/>
                <p:nvPr/>
              </p:nvSpPr>
              <p:spPr bwMode="auto">
                <a:xfrm>
                  <a:off x="1949451"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4" name="Freeform 87"/>
                <p:cNvSpPr/>
                <p:nvPr/>
              </p:nvSpPr>
              <p:spPr bwMode="auto">
                <a:xfrm>
                  <a:off x="1949451"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5" name="Freeform 88"/>
                <p:cNvSpPr/>
                <p:nvPr/>
              </p:nvSpPr>
              <p:spPr bwMode="auto">
                <a:xfrm>
                  <a:off x="2092326"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6" name="Freeform 89"/>
                <p:cNvSpPr/>
                <p:nvPr/>
              </p:nvSpPr>
              <p:spPr bwMode="auto">
                <a:xfrm>
                  <a:off x="2092326" y="23050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7" name="Freeform 90"/>
                <p:cNvSpPr/>
                <p:nvPr/>
              </p:nvSpPr>
              <p:spPr bwMode="auto">
                <a:xfrm>
                  <a:off x="2092326"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8" name="Freeform 91"/>
                <p:cNvSpPr/>
                <p:nvPr/>
              </p:nvSpPr>
              <p:spPr bwMode="auto">
                <a:xfrm>
                  <a:off x="2092326"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9" name="Freeform 92"/>
                <p:cNvSpPr/>
                <p:nvPr/>
              </p:nvSpPr>
              <p:spPr bwMode="auto">
                <a:xfrm>
                  <a:off x="2092326"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70" name="Freeform 93"/>
                <p:cNvSpPr/>
                <p:nvPr/>
              </p:nvSpPr>
              <p:spPr bwMode="auto">
                <a:xfrm>
                  <a:off x="2092326"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71" name="Freeform 94"/>
                <p:cNvSpPr/>
                <p:nvPr/>
              </p:nvSpPr>
              <p:spPr bwMode="auto">
                <a:xfrm>
                  <a:off x="2238376"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72" name="Freeform 95"/>
                <p:cNvSpPr/>
                <p:nvPr/>
              </p:nvSpPr>
              <p:spPr bwMode="auto">
                <a:xfrm>
                  <a:off x="2238376"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73" name="Freeform 96"/>
                <p:cNvSpPr/>
                <p:nvPr/>
              </p:nvSpPr>
              <p:spPr bwMode="auto">
                <a:xfrm>
                  <a:off x="2238376"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74" name="Freeform 97"/>
                <p:cNvSpPr/>
                <p:nvPr/>
              </p:nvSpPr>
              <p:spPr bwMode="auto">
                <a:xfrm>
                  <a:off x="1627188" y="2808288"/>
                  <a:ext cx="758825" cy="60325"/>
                </a:xfrm>
                <a:custGeom>
                  <a:avLst/>
                  <a:gdLst>
                    <a:gd name="T0" fmla="*/ 202 w 202"/>
                    <a:gd name="T1" fmla="*/ 8 h 16"/>
                    <a:gd name="T2" fmla="*/ 197 w 202"/>
                    <a:gd name="T3" fmla="*/ 16 h 16"/>
                    <a:gd name="T4" fmla="*/ 6 w 202"/>
                    <a:gd name="T5" fmla="*/ 16 h 16"/>
                    <a:gd name="T6" fmla="*/ 0 w 202"/>
                    <a:gd name="T7" fmla="*/ 8 h 16"/>
                    <a:gd name="T8" fmla="*/ 0 w 202"/>
                    <a:gd name="T9" fmla="*/ 8 h 16"/>
                    <a:gd name="T10" fmla="*/ 6 w 202"/>
                    <a:gd name="T11" fmla="*/ 0 h 16"/>
                    <a:gd name="T12" fmla="*/ 197 w 202"/>
                    <a:gd name="T13" fmla="*/ 0 h 16"/>
                    <a:gd name="T14" fmla="*/ 202 w 202"/>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6">
                      <a:moveTo>
                        <a:pt x="202" y="8"/>
                      </a:moveTo>
                      <a:cubicBezTo>
                        <a:pt x="202" y="13"/>
                        <a:pt x="200" y="16"/>
                        <a:pt x="197" y="16"/>
                      </a:cubicBezTo>
                      <a:cubicBezTo>
                        <a:pt x="6" y="16"/>
                        <a:pt x="6" y="16"/>
                        <a:pt x="6" y="16"/>
                      </a:cubicBezTo>
                      <a:cubicBezTo>
                        <a:pt x="3" y="16"/>
                        <a:pt x="0" y="13"/>
                        <a:pt x="0" y="8"/>
                      </a:cubicBezTo>
                      <a:cubicBezTo>
                        <a:pt x="0" y="8"/>
                        <a:pt x="0" y="8"/>
                        <a:pt x="0" y="8"/>
                      </a:cubicBezTo>
                      <a:cubicBezTo>
                        <a:pt x="0" y="4"/>
                        <a:pt x="3" y="0"/>
                        <a:pt x="6" y="0"/>
                      </a:cubicBezTo>
                      <a:cubicBezTo>
                        <a:pt x="197" y="0"/>
                        <a:pt x="197" y="0"/>
                        <a:pt x="197" y="0"/>
                      </a:cubicBezTo>
                      <a:cubicBezTo>
                        <a:pt x="200" y="0"/>
                        <a:pt x="202" y="4"/>
                        <a:pt x="20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grpSp>
          <p:sp>
            <p:nvSpPr>
              <p:cNvPr id="48" name="同心圆 47"/>
              <p:cNvSpPr/>
              <p:nvPr/>
            </p:nvSpPr>
            <p:spPr>
              <a:xfrm>
                <a:off x="4197777" y="3610451"/>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grpSp>
          <p:nvGrpSpPr>
            <p:cNvPr id="77" name="组合 76"/>
            <p:cNvGrpSpPr/>
            <p:nvPr/>
          </p:nvGrpSpPr>
          <p:grpSpPr>
            <a:xfrm>
              <a:off x="7285" y="5404"/>
              <a:ext cx="797" cy="797"/>
              <a:chOff x="1292477" y="2482145"/>
              <a:chExt cx="560677" cy="560677"/>
            </a:xfrm>
            <a:solidFill>
              <a:schemeClr val="accent4"/>
            </a:solidFill>
          </p:grpSpPr>
          <p:grpSp>
            <p:nvGrpSpPr>
              <p:cNvPr id="78" name="组合 77"/>
              <p:cNvGrpSpPr/>
              <p:nvPr/>
            </p:nvGrpSpPr>
            <p:grpSpPr>
              <a:xfrm>
                <a:off x="1443224" y="2627821"/>
                <a:ext cx="242888" cy="265780"/>
                <a:chOff x="247650" y="1957388"/>
                <a:chExt cx="993776" cy="1087438"/>
              </a:xfrm>
              <a:grpFill/>
            </p:grpSpPr>
            <p:sp>
              <p:nvSpPr>
                <p:cNvPr id="80" name="Freeform 112"/>
                <p:cNvSpPr/>
                <p:nvPr/>
              </p:nvSpPr>
              <p:spPr bwMode="auto">
                <a:xfrm>
                  <a:off x="247650" y="1957388"/>
                  <a:ext cx="914400" cy="1087438"/>
                </a:xfrm>
                <a:custGeom>
                  <a:avLst/>
                  <a:gdLst>
                    <a:gd name="T0" fmla="*/ 244 w 244"/>
                    <a:gd name="T1" fmla="*/ 265 h 290"/>
                    <a:gd name="T2" fmla="*/ 219 w 244"/>
                    <a:gd name="T3" fmla="*/ 290 h 290"/>
                    <a:gd name="T4" fmla="*/ 26 w 244"/>
                    <a:gd name="T5" fmla="*/ 290 h 290"/>
                    <a:gd name="T6" fmla="*/ 0 w 244"/>
                    <a:gd name="T7" fmla="*/ 265 h 290"/>
                    <a:gd name="T8" fmla="*/ 0 w 244"/>
                    <a:gd name="T9" fmla="*/ 25 h 290"/>
                    <a:gd name="T10" fmla="*/ 26 w 244"/>
                    <a:gd name="T11" fmla="*/ 0 h 290"/>
                    <a:gd name="T12" fmla="*/ 219 w 244"/>
                    <a:gd name="T13" fmla="*/ 0 h 290"/>
                    <a:gd name="T14" fmla="*/ 244 w 244"/>
                    <a:gd name="T15" fmla="*/ 25 h 290"/>
                    <a:gd name="T16" fmla="*/ 244 w 244"/>
                    <a:gd name="T17" fmla="*/ 26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90">
                      <a:moveTo>
                        <a:pt x="244" y="265"/>
                      </a:moveTo>
                      <a:cubicBezTo>
                        <a:pt x="244" y="279"/>
                        <a:pt x="233" y="290"/>
                        <a:pt x="219" y="290"/>
                      </a:cubicBezTo>
                      <a:cubicBezTo>
                        <a:pt x="26" y="290"/>
                        <a:pt x="26" y="290"/>
                        <a:pt x="26" y="290"/>
                      </a:cubicBezTo>
                      <a:cubicBezTo>
                        <a:pt x="12" y="290"/>
                        <a:pt x="0" y="279"/>
                        <a:pt x="0" y="265"/>
                      </a:cubicBezTo>
                      <a:cubicBezTo>
                        <a:pt x="0" y="25"/>
                        <a:pt x="0" y="25"/>
                        <a:pt x="0" y="25"/>
                      </a:cubicBezTo>
                      <a:cubicBezTo>
                        <a:pt x="0" y="11"/>
                        <a:pt x="12" y="0"/>
                        <a:pt x="26" y="0"/>
                      </a:cubicBezTo>
                      <a:cubicBezTo>
                        <a:pt x="219" y="0"/>
                        <a:pt x="219" y="0"/>
                        <a:pt x="219" y="0"/>
                      </a:cubicBezTo>
                      <a:cubicBezTo>
                        <a:pt x="233" y="0"/>
                        <a:pt x="244" y="11"/>
                        <a:pt x="244" y="25"/>
                      </a:cubicBezTo>
                      <a:lnTo>
                        <a:pt x="244" y="2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81" name="Freeform 113"/>
                <p:cNvSpPr/>
                <p:nvPr/>
              </p:nvSpPr>
              <p:spPr bwMode="auto">
                <a:xfrm>
                  <a:off x="366713" y="2076451"/>
                  <a:ext cx="676275" cy="850900"/>
                </a:xfrm>
                <a:custGeom>
                  <a:avLst/>
                  <a:gdLst>
                    <a:gd name="T0" fmla="*/ 426 w 426"/>
                    <a:gd name="T1" fmla="*/ 536 h 536"/>
                    <a:gd name="T2" fmla="*/ 0 w 426"/>
                    <a:gd name="T3" fmla="*/ 536 h 536"/>
                    <a:gd name="T4" fmla="*/ 0 w 426"/>
                    <a:gd name="T5" fmla="*/ 0 h 536"/>
                    <a:gd name="T6" fmla="*/ 426 w 426"/>
                    <a:gd name="T7" fmla="*/ 0 h 536"/>
                    <a:gd name="T8" fmla="*/ 426 w 426"/>
                    <a:gd name="T9" fmla="*/ 536 h 536"/>
                    <a:gd name="T10" fmla="*/ 426 w 426"/>
                    <a:gd name="T11" fmla="*/ 536 h 536"/>
                  </a:gdLst>
                  <a:ahLst/>
                  <a:cxnLst>
                    <a:cxn ang="0">
                      <a:pos x="T0" y="T1"/>
                    </a:cxn>
                    <a:cxn ang="0">
                      <a:pos x="T2" y="T3"/>
                    </a:cxn>
                    <a:cxn ang="0">
                      <a:pos x="T4" y="T5"/>
                    </a:cxn>
                    <a:cxn ang="0">
                      <a:pos x="T6" y="T7"/>
                    </a:cxn>
                    <a:cxn ang="0">
                      <a:pos x="T8" y="T9"/>
                    </a:cxn>
                    <a:cxn ang="0">
                      <a:pos x="T10" y="T11"/>
                    </a:cxn>
                  </a:cxnLst>
                  <a:rect l="0" t="0" r="r" b="b"/>
                  <a:pathLst>
                    <a:path w="426" h="536">
                      <a:moveTo>
                        <a:pt x="426" y="536"/>
                      </a:moveTo>
                      <a:lnTo>
                        <a:pt x="0" y="536"/>
                      </a:lnTo>
                      <a:lnTo>
                        <a:pt x="0" y="0"/>
                      </a:lnTo>
                      <a:lnTo>
                        <a:pt x="426" y="0"/>
                      </a:lnTo>
                      <a:lnTo>
                        <a:pt x="426" y="536"/>
                      </a:lnTo>
                      <a:lnTo>
                        <a:pt x="426" y="5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82" name="Oval 114"/>
                <p:cNvSpPr>
                  <a:spLocks noChangeArrowheads="1"/>
                </p:cNvSpPr>
                <p:nvPr/>
              </p:nvSpPr>
              <p:spPr bwMode="auto">
                <a:xfrm>
                  <a:off x="407988" y="2152651"/>
                  <a:ext cx="82550"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83" name="Rectangle 115"/>
                <p:cNvSpPr>
                  <a:spLocks noChangeArrowheads="1"/>
                </p:cNvSpPr>
                <p:nvPr/>
              </p:nvSpPr>
              <p:spPr bwMode="auto">
                <a:xfrm>
                  <a:off x="550863" y="2170113"/>
                  <a:ext cx="45402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lstStyle/>
                <a:p>
                  <a:endParaRPr lang="zh-CN" altLang="en-US" sz="1800"/>
                </a:p>
              </p:txBody>
            </p:sp>
            <p:sp>
              <p:nvSpPr>
                <p:cNvPr id="84" name="Oval 116"/>
                <p:cNvSpPr>
                  <a:spLocks noChangeArrowheads="1"/>
                </p:cNvSpPr>
                <p:nvPr/>
              </p:nvSpPr>
              <p:spPr bwMode="auto">
                <a:xfrm>
                  <a:off x="407988" y="2305051"/>
                  <a:ext cx="82550" cy="87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85" name="Rectangle 117"/>
                <p:cNvSpPr>
                  <a:spLocks noChangeArrowheads="1"/>
                </p:cNvSpPr>
                <p:nvPr/>
              </p:nvSpPr>
              <p:spPr bwMode="auto">
                <a:xfrm>
                  <a:off x="550863" y="2324101"/>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lstStyle/>
                <a:p>
                  <a:endParaRPr lang="zh-CN" altLang="en-US" sz="1800"/>
                </a:p>
              </p:txBody>
            </p:sp>
            <p:sp>
              <p:nvSpPr>
                <p:cNvPr id="86" name="Oval 118"/>
                <p:cNvSpPr>
                  <a:spLocks noChangeArrowheads="1"/>
                </p:cNvSpPr>
                <p:nvPr/>
              </p:nvSpPr>
              <p:spPr bwMode="auto">
                <a:xfrm>
                  <a:off x="407988" y="2463801"/>
                  <a:ext cx="82550" cy="809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87" name="Rectangle 119"/>
                <p:cNvSpPr>
                  <a:spLocks noChangeArrowheads="1"/>
                </p:cNvSpPr>
                <p:nvPr/>
              </p:nvSpPr>
              <p:spPr bwMode="auto">
                <a:xfrm>
                  <a:off x="550863" y="2478088"/>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lstStyle/>
                <a:p>
                  <a:endParaRPr lang="zh-CN" altLang="en-US" sz="1800"/>
                </a:p>
              </p:txBody>
            </p:sp>
            <p:sp>
              <p:nvSpPr>
                <p:cNvPr id="88" name="Freeform 120"/>
                <p:cNvSpPr/>
                <p:nvPr/>
              </p:nvSpPr>
              <p:spPr bwMode="auto">
                <a:xfrm>
                  <a:off x="442913" y="2582863"/>
                  <a:ext cx="798513" cy="285750"/>
                </a:xfrm>
                <a:custGeom>
                  <a:avLst/>
                  <a:gdLst>
                    <a:gd name="T0" fmla="*/ 503 w 503"/>
                    <a:gd name="T1" fmla="*/ 180 h 180"/>
                    <a:gd name="T2" fmla="*/ 163 w 503"/>
                    <a:gd name="T3" fmla="*/ 180 h 180"/>
                    <a:gd name="T4" fmla="*/ 0 w 503"/>
                    <a:gd name="T5" fmla="*/ 92 h 180"/>
                    <a:gd name="T6" fmla="*/ 163 w 503"/>
                    <a:gd name="T7" fmla="*/ 0 h 180"/>
                    <a:gd name="T8" fmla="*/ 503 w 503"/>
                    <a:gd name="T9" fmla="*/ 0 h 180"/>
                    <a:gd name="T10" fmla="*/ 503 w 503"/>
                    <a:gd name="T11" fmla="*/ 180 h 180"/>
                  </a:gdLst>
                  <a:ahLst/>
                  <a:cxnLst>
                    <a:cxn ang="0">
                      <a:pos x="T0" y="T1"/>
                    </a:cxn>
                    <a:cxn ang="0">
                      <a:pos x="T2" y="T3"/>
                    </a:cxn>
                    <a:cxn ang="0">
                      <a:pos x="T4" y="T5"/>
                    </a:cxn>
                    <a:cxn ang="0">
                      <a:pos x="T6" y="T7"/>
                    </a:cxn>
                    <a:cxn ang="0">
                      <a:pos x="T8" y="T9"/>
                    </a:cxn>
                    <a:cxn ang="0">
                      <a:pos x="T10" y="T11"/>
                    </a:cxn>
                  </a:cxnLst>
                  <a:rect l="0" t="0" r="r" b="b"/>
                  <a:pathLst>
                    <a:path w="503" h="180">
                      <a:moveTo>
                        <a:pt x="503" y="180"/>
                      </a:moveTo>
                      <a:lnTo>
                        <a:pt x="163" y="180"/>
                      </a:lnTo>
                      <a:lnTo>
                        <a:pt x="0" y="92"/>
                      </a:lnTo>
                      <a:lnTo>
                        <a:pt x="163" y="0"/>
                      </a:lnTo>
                      <a:lnTo>
                        <a:pt x="503" y="0"/>
                      </a:lnTo>
                      <a:lnTo>
                        <a:pt x="503"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89" name="Freeform 121"/>
                <p:cNvSpPr/>
                <p:nvPr/>
              </p:nvSpPr>
              <p:spPr bwMode="auto">
                <a:xfrm>
                  <a:off x="547688" y="2582863"/>
                  <a:ext cx="149225" cy="285750"/>
                </a:xfrm>
                <a:custGeom>
                  <a:avLst/>
                  <a:gdLst>
                    <a:gd name="T0" fmla="*/ 0 w 94"/>
                    <a:gd name="T1" fmla="*/ 128 h 180"/>
                    <a:gd name="T2" fmla="*/ 94 w 94"/>
                    <a:gd name="T3" fmla="*/ 180 h 180"/>
                    <a:gd name="T4" fmla="*/ 94 w 94"/>
                    <a:gd name="T5" fmla="*/ 0 h 180"/>
                    <a:gd name="T6" fmla="*/ 0 w 94"/>
                    <a:gd name="T7" fmla="*/ 54 h 180"/>
                    <a:gd name="T8" fmla="*/ 0 w 94"/>
                    <a:gd name="T9" fmla="*/ 128 h 180"/>
                  </a:gdLst>
                  <a:ahLst/>
                  <a:cxnLst>
                    <a:cxn ang="0">
                      <a:pos x="T0" y="T1"/>
                    </a:cxn>
                    <a:cxn ang="0">
                      <a:pos x="T2" y="T3"/>
                    </a:cxn>
                    <a:cxn ang="0">
                      <a:pos x="T4" y="T5"/>
                    </a:cxn>
                    <a:cxn ang="0">
                      <a:pos x="T6" y="T7"/>
                    </a:cxn>
                    <a:cxn ang="0">
                      <a:pos x="T8" y="T9"/>
                    </a:cxn>
                  </a:cxnLst>
                  <a:rect l="0" t="0" r="r" b="b"/>
                  <a:pathLst>
                    <a:path w="94" h="180">
                      <a:moveTo>
                        <a:pt x="0" y="128"/>
                      </a:moveTo>
                      <a:lnTo>
                        <a:pt x="94" y="180"/>
                      </a:lnTo>
                      <a:lnTo>
                        <a:pt x="94" y="0"/>
                      </a:lnTo>
                      <a:lnTo>
                        <a:pt x="0" y="54"/>
                      </a:lnTo>
                      <a:lnTo>
                        <a:pt x="0"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90" name="Freeform 122"/>
                <p:cNvSpPr/>
                <p:nvPr/>
              </p:nvSpPr>
              <p:spPr bwMode="auto">
                <a:xfrm>
                  <a:off x="550863" y="2593976"/>
                  <a:ext cx="142875" cy="266700"/>
                </a:xfrm>
                <a:custGeom>
                  <a:avLst/>
                  <a:gdLst>
                    <a:gd name="T0" fmla="*/ 90 w 90"/>
                    <a:gd name="T1" fmla="*/ 168 h 168"/>
                    <a:gd name="T2" fmla="*/ 0 w 90"/>
                    <a:gd name="T3" fmla="*/ 118 h 168"/>
                    <a:gd name="T4" fmla="*/ 0 w 90"/>
                    <a:gd name="T5" fmla="*/ 50 h 168"/>
                    <a:gd name="T6" fmla="*/ 90 w 90"/>
                    <a:gd name="T7" fmla="*/ 0 h 168"/>
                    <a:gd name="T8" fmla="*/ 90 w 90"/>
                    <a:gd name="T9" fmla="*/ 168 h 168"/>
                    <a:gd name="T10" fmla="*/ 90 w 90"/>
                    <a:gd name="T11" fmla="*/ 168 h 168"/>
                  </a:gdLst>
                  <a:ahLst/>
                  <a:cxnLst>
                    <a:cxn ang="0">
                      <a:pos x="T0" y="T1"/>
                    </a:cxn>
                    <a:cxn ang="0">
                      <a:pos x="T2" y="T3"/>
                    </a:cxn>
                    <a:cxn ang="0">
                      <a:pos x="T4" y="T5"/>
                    </a:cxn>
                    <a:cxn ang="0">
                      <a:pos x="T6" y="T7"/>
                    </a:cxn>
                    <a:cxn ang="0">
                      <a:pos x="T8" y="T9"/>
                    </a:cxn>
                    <a:cxn ang="0">
                      <a:pos x="T10" y="T11"/>
                    </a:cxn>
                  </a:cxnLst>
                  <a:rect l="0" t="0" r="r" b="b"/>
                  <a:pathLst>
                    <a:path w="90" h="168">
                      <a:moveTo>
                        <a:pt x="90" y="168"/>
                      </a:moveTo>
                      <a:lnTo>
                        <a:pt x="0" y="118"/>
                      </a:lnTo>
                      <a:lnTo>
                        <a:pt x="0" y="50"/>
                      </a:lnTo>
                      <a:lnTo>
                        <a:pt x="90" y="0"/>
                      </a:lnTo>
                      <a:lnTo>
                        <a:pt x="90" y="168"/>
                      </a:lnTo>
                      <a:lnTo>
                        <a:pt x="90"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grpSp>
          <p:sp>
            <p:nvSpPr>
              <p:cNvPr id="79" name="同心圆 78"/>
              <p:cNvSpPr/>
              <p:nvPr/>
            </p:nvSpPr>
            <p:spPr>
              <a:xfrm>
                <a:off x="1292477" y="2482145"/>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grpSp>
      <p:sp>
        <p:nvSpPr>
          <p:cNvPr id="94" name="文本框 93"/>
          <p:cNvSpPr txBox="1"/>
          <p:nvPr/>
        </p:nvSpPr>
        <p:spPr>
          <a:xfrm>
            <a:off x="2949575" y="2233295"/>
            <a:ext cx="1960880" cy="306705"/>
          </a:xfrm>
          <a:prstGeom prst="rect">
            <a:avLst/>
          </a:prstGeom>
          <a:noFill/>
        </p:spPr>
        <p:txBody>
          <a:bodyPr wrap="none" rtlCol="0" anchor="t">
            <a:spAutoFit/>
          </a:bodyPr>
          <a:p>
            <a:r>
              <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rPr>
              <a:t>出纳文件及账证的交接</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97" name="文本框 96"/>
          <p:cNvSpPr txBox="1"/>
          <p:nvPr/>
        </p:nvSpPr>
        <p:spPr>
          <a:xfrm>
            <a:off x="2949575" y="1707515"/>
            <a:ext cx="1960880" cy="306705"/>
          </a:xfrm>
          <a:prstGeom prst="rect">
            <a:avLst/>
          </a:prstGeom>
          <a:noFill/>
        </p:spPr>
        <p:txBody>
          <a:bodyPr wrap="none" rtlCol="0">
            <a:spAutoFit/>
          </a:bodyPr>
          <a:p>
            <a:pPr algn="l"/>
            <a:r>
              <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rPr>
              <a:t>财产物资等实物的交接</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98" name="文本框 97"/>
          <p:cNvSpPr txBox="1"/>
          <p:nvPr/>
        </p:nvSpPr>
        <p:spPr>
          <a:xfrm>
            <a:off x="2949575" y="2856865"/>
            <a:ext cx="1960880" cy="306705"/>
          </a:xfrm>
          <a:prstGeom prst="rect">
            <a:avLst/>
          </a:prstGeom>
          <a:noFill/>
        </p:spPr>
        <p:txBody>
          <a:bodyPr wrap="none" rtlCol="0" anchor="t">
            <a:spAutoFit/>
          </a:bodyPr>
          <a:p>
            <a:r>
              <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rPr>
              <a:t>出纳电算化资料的交接</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99" name="文本框 98"/>
          <p:cNvSpPr txBox="1"/>
          <p:nvPr/>
        </p:nvSpPr>
        <p:spPr>
          <a:xfrm>
            <a:off x="2914650" y="3233420"/>
            <a:ext cx="2138680" cy="521970"/>
          </a:xfrm>
          <a:prstGeom prst="rect">
            <a:avLst/>
          </a:prstGeom>
          <a:noFill/>
        </p:spPr>
        <p:txBody>
          <a:bodyPr wrap="none" rtlCol="0" anchor="t">
            <a:spAutoFit/>
          </a:bodyPr>
          <a:p>
            <a:r>
              <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rPr>
              <a:t>口头业务介绍及注意事项</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endParaRPr>
          </a:p>
          <a:p>
            <a:r>
              <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rPr>
              <a:t>的交接</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560705" y="823595"/>
            <a:ext cx="1791970" cy="368300"/>
          </a:xfrm>
          <a:prstGeom prst="rect">
            <a:avLst/>
          </a:prstGeom>
          <a:noFill/>
        </p:spPr>
        <p:txBody>
          <a:bodyPr wrap="none" rtlCol="0" anchor="t">
            <a:spAutoFit/>
          </a:bodyPr>
          <a:p>
            <a:r>
              <a:rPr lang="zh-CN" altLang="en-US" b="1">
                <a:sym typeface="+mn-ea"/>
              </a:rPr>
              <a:t>二、交接的内容</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7000">
        <p:dissolve/>
      </p:transition>
    </mc:Choice>
    <mc:Fallback>
      <p:transition spd="slow" advClick="0" advTm="7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par>
                                <p:cTn id="8" presetID="2" presetClass="entr" presetSubtype="2" fill="hold" grpId="0" nodeType="withEffect">
                                  <p:stCondLst>
                                    <p:cond delay="700"/>
                                  </p:stCondLst>
                                  <p:childTnLst>
                                    <p:set>
                                      <p:cBhvr>
                                        <p:cTn id="9" dur="1" fill="hold">
                                          <p:stCondLst>
                                            <p:cond delay="0"/>
                                          </p:stCondLst>
                                        </p:cTn>
                                        <p:tgtEl>
                                          <p:spTgt spid="32"/>
                                        </p:tgtEl>
                                        <p:attrNameLst>
                                          <p:attrName>style.visibility</p:attrName>
                                        </p:attrNameLst>
                                      </p:cBhvr>
                                      <p:to>
                                        <p:strVal val="visible"/>
                                      </p:to>
                                    </p:set>
                                    <p:anim calcmode="lin" valueType="num">
                                      <p:cBhvr additive="base">
                                        <p:cTn id="10" dur="300" fill="hold"/>
                                        <p:tgtEl>
                                          <p:spTgt spid="32"/>
                                        </p:tgtEl>
                                        <p:attrNameLst>
                                          <p:attrName>ppt_x</p:attrName>
                                        </p:attrNameLst>
                                      </p:cBhvr>
                                      <p:tavLst>
                                        <p:tav tm="0">
                                          <p:val>
                                            <p:strVal val="1+#ppt_w/2"/>
                                          </p:val>
                                        </p:tav>
                                        <p:tav tm="100000">
                                          <p:val>
                                            <p:strVal val="#ppt_x"/>
                                          </p:val>
                                        </p:tav>
                                      </p:tavLst>
                                    </p:anim>
                                    <p:anim calcmode="lin" valueType="num">
                                      <p:cBhvr additive="base">
                                        <p:cTn id="11" dur="300" fill="hold"/>
                                        <p:tgtEl>
                                          <p:spTgt spid="32"/>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700"/>
                                  </p:stCondLst>
                                  <p:childTnLst>
                                    <p:set>
                                      <p:cBhvr>
                                        <p:cTn id="13" dur="1" fill="hold">
                                          <p:stCondLst>
                                            <p:cond delay="0"/>
                                          </p:stCondLst>
                                        </p:cTn>
                                        <p:tgtEl>
                                          <p:spTgt spid="34"/>
                                        </p:tgtEl>
                                        <p:attrNameLst>
                                          <p:attrName>style.visibility</p:attrName>
                                        </p:attrNameLst>
                                      </p:cBhvr>
                                      <p:to>
                                        <p:strVal val="visible"/>
                                      </p:to>
                                    </p:set>
                                    <p:anim calcmode="lin" valueType="num">
                                      <p:cBhvr additive="base">
                                        <p:cTn id="14" dur="300" fill="hold"/>
                                        <p:tgtEl>
                                          <p:spTgt spid="34"/>
                                        </p:tgtEl>
                                        <p:attrNameLst>
                                          <p:attrName>ppt_x</p:attrName>
                                        </p:attrNameLst>
                                      </p:cBhvr>
                                      <p:tavLst>
                                        <p:tav tm="0">
                                          <p:val>
                                            <p:strVal val="1+#ppt_w/2"/>
                                          </p:val>
                                        </p:tav>
                                        <p:tav tm="100000">
                                          <p:val>
                                            <p:strVal val="#ppt_x"/>
                                          </p:val>
                                        </p:tav>
                                      </p:tavLst>
                                    </p:anim>
                                    <p:anim calcmode="lin" valueType="num">
                                      <p:cBhvr additive="base">
                                        <p:cTn id="15" dur="300" fill="hold"/>
                                        <p:tgtEl>
                                          <p:spTgt spid="34"/>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700"/>
                                  </p:stCondLst>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300" fill="hold"/>
                                        <p:tgtEl>
                                          <p:spTgt spid="45"/>
                                        </p:tgtEl>
                                        <p:attrNameLst>
                                          <p:attrName>ppt_x</p:attrName>
                                        </p:attrNameLst>
                                      </p:cBhvr>
                                      <p:tavLst>
                                        <p:tav tm="0">
                                          <p:val>
                                            <p:strVal val="1+#ppt_w/2"/>
                                          </p:val>
                                        </p:tav>
                                        <p:tav tm="100000">
                                          <p:val>
                                            <p:strVal val="#ppt_x"/>
                                          </p:val>
                                        </p:tav>
                                      </p:tavLst>
                                    </p:anim>
                                    <p:anim calcmode="lin" valueType="num">
                                      <p:cBhvr additive="base">
                                        <p:cTn id="19" dur="300" fill="hold"/>
                                        <p:tgtEl>
                                          <p:spTgt spid="45"/>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700"/>
                                  </p:stCondLst>
                                  <p:childTnLst>
                                    <p:set>
                                      <p:cBhvr>
                                        <p:cTn id="21" dur="1" fill="hold">
                                          <p:stCondLst>
                                            <p:cond delay="0"/>
                                          </p:stCondLst>
                                        </p:cTn>
                                        <p:tgtEl>
                                          <p:spTgt spid="76"/>
                                        </p:tgtEl>
                                        <p:attrNameLst>
                                          <p:attrName>style.visibility</p:attrName>
                                        </p:attrNameLst>
                                      </p:cBhvr>
                                      <p:to>
                                        <p:strVal val="visible"/>
                                      </p:to>
                                    </p:set>
                                    <p:anim calcmode="lin" valueType="num">
                                      <p:cBhvr additive="base">
                                        <p:cTn id="22" dur="300" fill="hold"/>
                                        <p:tgtEl>
                                          <p:spTgt spid="76"/>
                                        </p:tgtEl>
                                        <p:attrNameLst>
                                          <p:attrName>ppt_x</p:attrName>
                                        </p:attrNameLst>
                                      </p:cBhvr>
                                      <p:tavLst>
                                        <p:tav tm="0">
                                          <p:val>
                                            <p:strVal val="1+#ppt_w/2"/>
                                          </p:val>
                                        </p:tav>
                                        <p:tav tm="100000">
                                          <p:val>
                                            <p:strVal val="#ppt_x"/>
                                          </p:val>
                                        </p:tav>
                                      </p:tavLst>
                                    </p:anim>
                                    <p:anim calcmode="lin" valueType="num">
                                      <p:cBhvr additive="base">
                                        <p:cTn id="23"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32" grpId="0"/>
      <p:bldP spid="34" grpId="0"/>
      <p:bldP spid="45" grpId="0"/>
      <p:bldP spid="7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939050" y="1240296"/>
            <a:ext cx="3395485" cy="2614578"/>
            <a:chOff x="1479" y="1953"/>
            <a:chExt cx="6504" cy="5077"/>
          </a:xfrm>
        </p:grpSpPr>
        <p:sp>
          <p:nvSpPr>
            <p:cNvPr id="40" name="椭圆 39"/>
            <p:cNvSpPr/>
            <p:nvPr/>
          </p:nvSpPr>
          <p:spPr>
            <a:xfrm>
              <a:off x="2127" y="1953"/>
              <a:ext cx="4238" cy="423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2325" y="2151"/>
              <a:ext cx="3842" cy="3842"/>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5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nvSpPr>
          <p:spPr>
            <a:xfrm>
              <a:off x="6430" y="2328"/>
              <a:ext cx="493" cy="4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5845" y="1979"/>
              <a:ext cx="388" cy="3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flipH="1">
              <a:off x="1944" y="2447"/>
              <a:ext cx="654" cy="6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6624" y="3372"/>
              <a:ext cx="244" cy="24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rot="11047877">
              <a:off x="2902" y="6531"/>
              <a:ext cx="195" cy="1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2713" y="5483"/>
              <a:ext cx="712" cy="7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flipV="1">
              <a:off x="3641" y="6227"/>
              <a:ext cx="802" cy="8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2208" y="5571"/>
              <a:ext cx="339" cy="33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nvSpPr>
          <p:spPr>
            <a:xfrm flipH="1">
              <a:off x="3864" y="5796"/>
              <a:ext cx="356" cy="35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nvSpPr>
          <p:spPr>
            <a:xfrm flipH="1">
              <a:off x="5829" y="5388"/>
              <a:ext cx="274" cy="2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4876" y="6044"/>
              <a:ext cx="296" cy="2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54"/>
            <p:cNvGrpSpPr/>
            <p:nvPr/>
          </p:nvGrpSpPr>
          <p:grpSpPr>
            <a:xfrm>
              <a:off x="5829" y="3686"/>
              <a:ext cx="2154" cy="1978"/>
              <a:chOff x="4531177" y="3368966"/>
              <a:chExt cx="1823898" cy="1674934"/>
            </a:xfrm>
            <a:solidFill>
              <a:schemeClr val="accent4"/>
            </a:solidFill>
          </p:grpSpPr>
          <p:sp>
            <p:nvSpPr>
              <p:cNvPr id="32" name="椭圆 31"/>
              <p:cNvSpPr/>
              <p:nvPr/>
            </p:nvSpPr>
            <p:spPr>
              <a:xfrm>
                <a:off x="4539416" y="3368966"/>
                <a:ext cx="1674934" cy="16749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文本框 52"/>
              <p:cNvSpPr txBox="1"/>
              <p:nvPr/>
            </p:nvSpPr>
            <p:spPr>
              <a:xfrm>
                <a:off x="4531177" y="3904480"/>
                <a:ext cx="1823898" cy="605454"/>
              </a:xfrm>
              <a:prstGeom prst="rect">
                <a:avLst/>
              </a:prstGeom>
              <a:grpFill/>
            </p:spPr>
            <p:txBody>
              <a:bodyPr wrap="square">
                <a:spAutoFit/>
              </a:bodyPr>
              <a:lstStyle/>
              <a:p>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学习目标</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9" name="椭圆 58"/>
            <p:cNvSpPr/>
            <p:nvPr/>
          </p:nvSpPr>
          <p:spPr>
            <a:xfrm>
              <a:off x="1479" y="3652"/>
              <a:ext cx="1114" cy="11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60" name="文本框 59"/>
          <p:cNvSpPr txBox="1"/>
          <p:nvPr/>
        </p:nvSpPr>
        <p:spPr>
          <a:xfrm>
            <a:off x="4975860" y="1494155"/>
            <a:ext cx="1673860" cy="276860"/>
          </a:xfrm>
          <a:prstGeom prst="rect">
            <a:avLst/>
          </a:prstGeom>
          <a:noFill/>
        </p:spPr>
        <p:txBody>
          <a:bodyPr wrap="square" lIns="0" tIns="0" rIns="0" bIns="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知识目标</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p:cNvSpPr txBox="1"/>
          <p:nvPr/>
        </p:nvSpPr>
        <p:spPr>
          <a:xfrm>
            <a:off x="4975860" y="2826385"/>
            <a:ext cx="1673860" cy="276860"/>
          </a:xfrm>
          <a:prstGeom prst="rect">
            <a:avLst/>
          </a:prstGeom>
          <a:noFill/>
        </p:spPr>
        <p:txBody>
          <a:bodyPr wrap="square" lIns="0" tIns="0" rIns="0" bIns="0">
            <a:spAutoFit/>
          </a:bodyPr>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能力目标</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4975860" y="1830070"/>
            <a:ext cx="3693160" cy="737235"/>
          </a:xfrm>
          <a:prstGeom prst="rect">
            <a:avLst/>
          </a:prstGeom>
          <a:solidFill>
            <a:schemeClr val="accent4">
              <a:lumMod val="60000"/>
              <a:lumOff val="40000"/>
            </a:schemeClr>
          </a:solidFill>
        </p:spPr>
        <p:txBody>
          <a:bodyPr wrap="square" rtlCol="0">
            <a:spAutoFit/>
          </a:bodyPr>
          <a:p>
            <a:r>
              <a:rPr lang="zh-CN" altLang="en-US" sz="1400"/>
              <a:t>掌握出纳岗位认知，掌握出纳岗位职责和权限；掌握我国出纳人员职业操守，处理好出纳与相关部门的工作关系。</a:t>
            </a:r>
            <a:endParaRPr lang="zh-CN" altLang="en-US" sz="1400"/>
          </a:p>
        </p:txBody>
      </p:sp>
      <p:sp>
        <p:nvSpPr>
          <p:cNvPr id="10" name="文本框 9"/>
          <p:cNvSpPr txBox="1"/>
          <p:nvPr/>
        </p:nvSpPr>
        <p:spPr>
          <a:xfrm>
            <a:off x="4975860" y="3219450"/>
            <a:ext cx="3693160" cy="737235"/>
          </a:xfrm>
          <a:prstGeom prst="rect">
            <a:avLst/>
          </a:prstGeom>
          <a:solidFill>
            <a:schemeClr val="accent4">
              <a:lumMod val="60000"/>
              <a:lumOff val="40000"/>
            </a:schemeClr>
          </a:solidFill>
        </p:spPr>
        <p:txBody>
          <a:bodyPr wrap="square" rtlCol="0">
            <a:spAutoFit/>
          </a:bodyPr>
          <a:p>
            <a:r>
              <a:rPr lang="zh-CN" altLang="en-US" sz="1400"/>
              <a:t>通过学习出纳岗位认知，</a:t>
            </a:r>
            <a:r>
              <a:rPr lang="zh-CN" altLang="en-US" sz="1400" u="sng"/>
              <a:t>掌握出纳岗位职责</a:t>
            </a:r>
            <a:r>
              <a:rPr lang="zh-CN" altLang="en-US" sz="1400"/>
              <a:t>；通过学习出纳人员职业操守，</a:t>
            </a:r>
            <a:r>
              <a:rPr lang="zh-CN" altLang="en-US" sz="1400" u="sng"/>
              <a:t>掌握出纳交接工作的具体内容</a:t>
            </a:r>
            <a:r>
              <a:rPr lang="zh-CN" altLang="en-US" sz="1400"/>
              <a:t>。</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9"/>
          <p:cNvGrpSpPr/>
          <p:nvPr/>
        </p:nvGrpSpPr>
        <p:grpSpPr>
          <a:xfrm>
            <a:off x="3319232" y="3046089"/>
            <a:ext cx="2507520" cy="635489"/>
            <a:chOff x="4171981" y="4047299"/>
            <a:chExt cx="3851083" cy="975860"/>
          </a:xfrm>
        </p:grpSpPr>
        <p:sp>
          <p:nvSpPr>
            <p:cNvPr id="11" name="Oval 9"/>
            <p:cNvSpPr>
              <a:spLocks noChangeArrowheads="1"/>
            </p:cNvSpPr>
            <p:nvPr/>
          </p:nvSpPr>
          <p:spPr bwMode="auto">
            <a:xfrm>
              <a:off x="4171981" y="4047299"/>
              <a:ext cx="3851083" cy="975860"/>
            </a:xfrm>
            <a:prstGeom prst="ellipse">
              <a:avLst/>
            </a:prstGeom>
            <a:solidFill>
              <a:schemeClr val="accent4">
                <a:alpha val="90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0"/>
            <p:cNvSpPr/>
            <p:nvPr/>
          </p:nvSpPr>
          <p:spPr bwMode="auto">
            <a:xfrm>
              <a:off x="4171981" y="4533047"/>
              <a:ext cx="3851083" cy="490112"/>
            </a:xfrm>
            <a:custGeom>
              <a:avLst/>
              <a:gdLst>
                <a:gd name="T0" fmla="*/ 862 w 1724"/>
                <a:gd name="T1" fmla="*/ 168 h 219"/>
                <a:gd name="T2" fmla="*/ 1724 w 1724"/>
                <a:gd name="T3" fmla="*/ 0 h 219"/>
                <a:gd name="T4" fmla="*/ 1724 w 1724"/>
                <a:gd name="T5" fmla="*/ 1 h 219"/>
                <a:gd name="T6" fmla="*/ 862 w 1724"/>
                <a:gd name="T7" fmla="*/ 219 h 219"/>
                <a:gd name="T8" fmla="*/ 0 w 1724"/>
                <a:gd name="T9" fmla="*/ 1 h 219"/>
                <a:gd name="T10" fmla="*/ 0 w 1724"/>
                <a:gd name="T11" fmla="*/ 0 h 219"/>
                <a:gd name="T12" fmla="*/ 862 w 1724"/>
                <a:gd name="T13" fmla="*/ 168 h 219"/>
              </a:gdLst>
              <a:ahLst/>
              <a:cxnLst>
                <a:cxn ang="0">
                  <a:pos x="T0" y="T1"/>
                </a:cxn>
                <a:cxn ang="0">
                  <a:pos x="T2" y="T3"/>
                </a:cxn>
                <a:cxn ang="0">
                  <a:pos x="T4" y="T5"/>
                </a:cxn>
                <a:cxn ang="0">
                  <a:pos x="T6" y="T7"/>
                </a:cxn>
                <a:cxn ang="0">
                  <a:pos x="T8" y="T9"/>
                </a:cxn>
                <a:cxn ang="0">
                  <a:pos x="T10" y="T11"/>
                </a:cxn>
                <a:cxn ang="0">
                  <a:pos x="T12" y="T13"/>
                </a:cxn>
              </a:cxnLst>
              <a:rect l="0" t="0" r="r" b="b"/>
              <a:pathLst>
                <a:path w="1724" h="219">
                  <a:moveTo>
                    <a:pt x="862" y="168"/>
                  </a:moveTo>
                  <a:cubicBezTo>
                    <a:pt x="1280" y="168"/>
                    <a:pt x="1630" y="96"/>
                    <a:pt x="1724" y="0"/>
                  </a:cubicBezTo>
                  <a:cubicBezTo>
                    <a:pt x="1724" y="1"/>
                    <a:pt x="1724" y="1"/>
                    <a:pt x="1724" y="1"/>
                  </a:cubicBezTo>
                  <a:cubicBezTo>
                    <a:pt x="1724" y="121"/>
                    <a:pt x="1338" y="219"/>
                    <a:pt x="862" y="219"/>
                  </a:cubicBezTo>
                  <a:cubicBezTo>
                    <a:pt x="386" y="219"/>
                    <a:pt x="0" y="121"/>
                    <a:pt x="0" y="1"/>
                  </a:cubicBezTo>
                  <a:cubicBezTo>
                    <a:pt x="0" y="1"/>
                    <a:pt x="0" y="1"/>
                    <a:pt x="0" y="0"/>
                  </a:cubicBezTo>
                  <a:cubicBezTo>
                    <a:pt x="94" y="96"/>
                    <a:pt x="444" y="168"/>
                    <a:pt x="862" y="168"/>
                  </a:cubicBezTo>
                  <a:close/>
                </a:path>
              </a:pathLst>
            </a:custGeom>
            <a:solidFill>
              <a:schemeClr val="tx1">
                <a:lumMod val="95000"/>
                <a:lumOff val="5000"/>
                <a:alpha val="15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12"/>
          <p:cNvGrpSpPr/>
          <p:nvPr/>
        </p:nvGrpSpPr>
        <p:grpSpPr>
          <a:xfrm>
            <a:off x="3244424" y="2579182"/>
            <a:ext cx="2656191" cy="720727"/>
            <a:chOff x="4057088" y="3330311"/>
            <a:chExt cx="4079414" cy="1106751"/>
          </a:xfrm>
        </p:grpSpPr>
        <p:sp>
          <p:nvSpPr>
            <p:cNvPr id="14" name="Oval 11"/>
            <p:cNvSpPr>
              <a:spLocks noChangeArrowheads="1"/>
            </p:cNvSpPr>
            <p:nvPr/>
          </p:nvSpPr>
          <p:spPr bwMode="auto">
            <a:xfrm>
              <a:off x="4057088" y="3330311"/>
              <a:ext cx="4079414" cy="1106751"/>
            </a:xfrm>
            <a:prstGeom prst="ellipse">
              <a:avLst/>
            </a:prstGeom>
            <a:solidFill>
              <a:schemeClr val="accent3">
                <a:alpha val="90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2"/>
            <p:cNvSpPr/>
            <p:nvPr/>
          </p:nvSpPr>
          <p:spPr bwMode="auto">
            <a:xfrm>
              <a:off x="4057088" y="3884413"/>
              <a:ext cx="4079414" cy="552648"/>
            </a:xfrm>
            <a:custGeom>
              <a:avLst/>
              <a:gdLst>
                <a:gd name="T0" fmla="*/ 913 w 1826"/>
                <a:gd name="T1" fmla="*/ 189 h 248"/>
                <a:gd name="T2" fmla="*/ 0 w 1826"/>
                <a:gd name="T3" fmla="*/ 0 h 248"/>
                <a:gd name="T4" fmla="*/ 0 w 1826"/>
                <a:gd name="T5" fmla="*/ 0 h 248"/>
                <a:gd name="T6" fmla="*/ 913 w 1826"/>
                <a:gd name="T7" fmla="*/ 248 h 248"/>
                <a:gd name="T8" fmla="*/ 1826 w 1826"/>
                <a:gd name="T9" fmla="*/ 0 h 248"/>
                <a:gd name="T10" fmla="*/ 1826 w 1826"/>
                <a:gd name="T11" fmla="*/ 0 h 248"/>
                <a:gd name="T12" fmla="*/ 913 w 1826"/>
                <a:gd name="T13" fmla="*/ 189 h 248"/>
              </a:gdLst>
              <a:ahLst/>
              <a:cxnLst>
                <a:cxn ang="0">
                  <a:pos x="T0" y="T1"/>
                </a:cxn>
                <a:cxn ang="0">
                  <a:pos x="T2" y="T3"/>
                </a:cxn>
                <a:cxn ang="0">
                  <a:pos x="T4" y="T5"/>
                </a:cxn>
                <a:cxn ang="0">
                  <a:pos x="T6" y="T7"/>
                </a:cxn>
                <a:cxn ang="0">
                  <a:pos x="T8" y="T9"/>
                </a:cxn>
                <a:cxn ang="0">
                  <a:pos x="T10" y="T11"/>
                </a:cxn>
                <a:cxn ang="0">
                  <a:pos x="T12" y="T13"/>
                </a:cxn>
              </a:cxnLst>
              <a:rect l="0" t="0" r="r" b="b"/>
              <a:pathLst>
                <a:path w="1826" h="248">
                  <a:moveTo>
                    <a:pt x="913" y="189"/>
                  </a:moveTo>
                  <a:cubicBezTo>
                    <a:pt x="471" y="189"/>
                    <a:pt x="100" y="109"/>
                    <a:pt x="0" y="0"/>
                  </a:cubicBezTo>
                  <a:cubicBezTo>
                    <a:pt x="0" y="0"/>
                    <a:pt x="0" y="0"/>
                    <a:pt x="0" y="0"/>
                  </a:cubicBezTo>
                  <a:cubicBezTo>
                    <a:pt x="0" y="137"/>
                    <a:pt x="409" y="248"/>
                    <a:pt x="913" y="248"/>
                  </a:cubicBezTo>
                  <a:cubicBezTo>
                    <a:pt x="1417" y="248"/>
                    <a:pt x="1826" y="137"/>
                    <a:pt x="1826" y="0"/>
                  </a:cubicBezTo>
                  <a:cubicBezTo>
                    <a:pt x="1826" y="0"/>
                    <a:pt x="1826" y="0"/>
                    <a:pt x="1826" y="0"/>
                  </a:cubicBezTo>
                  <a:cubicBezTo>
                    <a:pt x="1726" y="109"/>
                    <a:pt x="1355" y="189"/>
                    <a:pt x="913" y="189"/>
                  </a:cubicBezTo>
                  <a:close/>
                </a:path>
              </a:pathLst>
            </a:custGeom>
            <a:solidFill>
              <a:schemeClr val="tx1">
                <a:lumMod val="95000"/>
                <a:lumOff val="5000"/>
                <a:alpha val="15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15"/>
          <p:cNvGrpSpPr/>
          <p:nvPr/>
        </p:nvGrpSpPr>
        <p:grpSpPr>
          <a:xfrm>
            <a:off x="3319232" y="2225923"/>
            <a:ext cx="2507520" cy="636436"/>
            <a:chOff x="4171981" y="2787843"/>
            <a:chExt cx="3851083" cy="977315"/>
          </a:xfrm>
        </p:grpSpPr>
        <p:sp>
          <p:nvSpPr>
            <p:cNvPr id="17" name="Oval 13"/>
            <p:cNvSpPr>
              <a:spLocks noChangeArrowheads="1"/>
            </p:cNvSpPr>
            <p:nvPr/>
          </p:nvSpPr>
          <p:spPr bwMode="auto">
            <a:xfrm>
              <a:off x="4171981" y="2787843"/>
              <a:ext cx="3851083" cy="977314"/>
            </a:xfrm>
            <a:prstGeom prst="ellipse">
              <a:avLst/>
            </a:prstGeom>
            <a:solidFill>
              <a:schemeClr val="accent2">
                <a:alpha val="90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4"/>
            <p:cNvSpPr/>
            <p:nvPr/>
          </p:nvSpPr>
          <p:spPr bwMode="auto">
            <a:xfrm>
              <a:off x="4171981" y="3276501"/>
              <a:ext cx="3851083" cy="488657"/>
            </a:xfrm>
            <a:custGeom>
              <a:avLst/>
              <a:gdLst>
                <a:gd name="T0" fmla="*/ 862 w 1724"/>
                <a:gd name="T1" fmla="*/ 167 h 219"/>
                <a:gd name="T2" fmla="*/ 0 w 1724"/>
                <a:gd name="T3" fmla="*/ 0 h 219"/>
                <a:gd name="T4" fmla="*/ 0 w 1724"/>
                <a:gd name="T5" fmla="*/ 0 h 219"/>
                <a:gd name="T6" fmla="*/ 862 w 1724"/>
                <a:gd name="T7" fmla="*/ 219 h 219"/>
                <a:gd name="T8" fmla="*/ 1724 w 1724"/>
                <a:gd name="T9" fmla="*/ 0 h 219"/>
                <a:gd name="T10" fmla="*/ 1724 w 1724"/>
                <a:gd name="T11" fmla="*/ 0 h 219"/>
                <a:gd name="T12" fmla="*/ 862 w 1724"/>
                <a:gd name="T13" fmla="*/ 167 h 219"/>
              </a:gdLst>
              <a:ahLst/>
              <a:cxnLst>
                <a:cxn ang="0">
                  <a:pos x="T0" y="T1"/>
                </a:cxn>
                <a:cxn ang="0">
                  <a:pos x="T2" y="T3"/>
                </a:cxn>
                <a:cxn ang="0">
                  <a:pos x="T4" y="T5"/>
                </a:cxn>
                <a:cxn ang="0">
                  <a:pos x="T6" y="T7"/>
                </a:cxn>
                <a:cxn ang="0">
                  <a:pos x="T8" y="T9"/>
                </a:cxn>
                <a:cxn ang="0">
                  <a:pos x="T10" y="T11"/>
                </a:cxn>
                <a:cxn ang="0">
                  <a:pos x="T12" y="T13"/>
                </a:cxn>
              </a:cxnLst>
              <a:rect l="0" t="0" r="r" b="b"/>
              <a:pathLst>
                <a:path w="1724" h="219">
                  <a:moveTo>
                    <a:pt x="862" y="167"/>
                  </a:moveTo>
                  <a:cubicBezTo>
                    <a:pt x="444" y="167"/>
                    <a:pt x="94" y="96"/>
                    <a:pt x="0" y="0"/>
                  </a:cubicBezTo>
                  <a:cubicBezTo>
                    <a:pt x="0" y="0"/>
                    <a:pt x="0" y="0"/>
                    <a:pt x="0" y="0"/>
                  </a:cubicBezTo>
                  <a:cubicBezTo>
                    <a:pt x="0" y="121"/>
                    <a:pt x="386" y="219"/>
                    <a:pt x="862" y="219"/>
                  </a:cubicBezTo>
                  <a:cubicBezTo>
                    <a:pt x="1338" y="219"/>
                    <a:pt x="1724" y="121"/>
                    <a:pt x="1724" y="0"/>
                  </a:cubicBezTo>
                  <a:cubicBezTo>
                    <a:pt x="1724" y="0"/>
                    <a:pt x="1724" y="0"/>
                    <a:pt x="1724" y="0"/>
                  </a:cubicBezTo>
                  <a:cubicBezTo>
                    <a:pt x="1630" y="96"/>
                    <a:pt x="1280" y="167"/>
                    <a:pt x="862" y="167"/>
                  </a:cubicBezTo>
                  <a:close/>
                </a:path>
              </a:pathLst>
            </a:custGeom>
            <a:solidFill>
              <a:schemeClr val="tx1">
                <a:lumMod val="95000"/>
                <a:lumOff val="5000"/>
                <a:alpha val="15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组合 25"/>
          <p:cNvGrpSpPr/>
          <p:nvPr/>
        </p:nvGrpSpPr>
        <p:grpSpPr>
          <a:xfrm>
            <a:off x="3517265" y="1894205"/>
            <a:ext cx="2112010" cy="2118360"/>
            <a:chOff x="5539" y="2983"/>
            <a:chExt cx="3326" cy="3336"/>
          </a:xfrm>
        </p:grpSpPr>
        <p:grpSp>
          <p:nvGrpSpPr>
            <p:cNvPr id="2" name="Group 6"/>
            <p:cNvGrpSpPr/>
            <p:nvPr/>
          </p:nvGrpSpPr>
          <p:grpSpPr>
            <a:xfrm>
              <a:off x="5539" y="5465"/>
              <a:ext cx="3326" cy="855"/>
              <a:chOff x="4475937" y="4698842"/>
              <a:chExt cx="3243170" cy="833335"/>
            </a:xfrm>
          </p:grpSpPr>
          <p:sp>
            <p:nvSpPr>
              <p:cNvPr id="8" name="Oval 7"/>
              <p:cNvSpPr>
                <a:spLocks noChangeArrowheads="1"/>
              </p:cNvSpPr>
              <p:nvPr/>
            </p:nvSpPr>
            <p:spPr bwMode="auto">
              <a:xfrm>
                <a:off x="4475937" y="4698842"/>
                <a:ext cx="3243170" cy="833335"/>
              </a:xfrm>
              <a:prstGeom prst="ellipse">
                <a:avLst/>
              </a:prstGeom>
              <a:solidFill>
                <a:schemeClr val="accent5">
                  <a:alpha val="90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p:nvPr/>
            </p:nvSpPr>
            <p:spPr bwMode="auto">
              <a:xfrm>
                <a:off x="4475937" y="5116237"/>
                <a:ext cx="3243170" cy="415940"/>
              </a:xfrm>
              <a:custGeom>
                <a:avLst/>
                <a:gdLst>
                  <a:gd name="T0" fmla="*/ 726 w 1452"/>
                  <a:gd name="T1" fmla="*/ 142 h 186"/>
                  <a:gd name="T2" fmla="*/ 1452 w 1452"/>
                  <a:gd name="T3" fmla="*/ 0 h 186"/>
                  <a:gd name="T4" fmla="*/ 1452 w 1452"/>
                  <a:gd name="T5" fmla="*/ 0 h 186"/>
                  <a:gd name="T6" fmla="*/ 726 w 1452"/>
                  <a:gd name="T7" fmla="*/ 186 h 186"/>
                  <a:gd name="T8" fmla="*/ 0 w 1452"/>
                  <a:gd name="T9" fmla="*/ 0 h 186"/>
                  <a:gd name="T10" fmla="*/ 0 w 1452"/>
                  <a:gd name="T11" fmla="*/ 0 h 186"/>
                  <a:gd name="T12" fmla="*/ 726 w 1452"/>
                  <a:gd name="T13" fmla="*/ 142 h 186"/>
                </a:gdLst>
                <a:ahLst/>
                <a:cxnLst>
                  <a:cxn ang="0">
                    <a:pos x="T0" y="T1"/>
                  </a:cxn>
                  <a:cxn ang="0">
                    <a:pos x="T2" y="T3"/>
                  </a:cxn>
                  <a:cxn ang="0">
                    <a:pos x="T4" y="T5"/>
                  </a:cxn>
                  <a:cxn ang="0">
                    <a:pos x="T6" y="T7"/>
                  </a:cxn>
                  <a:cxn ang="0">
                    <a:pos x="T8" y="T9"/>
                  </a:cxn>
                  <a:cxn ang="0">
                    <a:pos x="T10" y="T11"/>
                  </a:cxn>
                  <a:cxn ang="0">
                    <a:pos x="T12" y="T13"/>
                  </a:cxn>
                </a:cxnLst>
                <a:rect l="0" t="0" r="r" b="b"/>
                <a:pathLst>
                  <a:path w="1452" h="186">
                    <a:moveTo>
                      <a:pt x="726" y="142"/>
                    </a:moveTo>
                    <a:cubicBezTo>
                      <a:pt x="1078" y="142"/>
                      <a:pt x="1372" y="81"/>
                      <a:pt x="1452" y="0"/>
                    </a:cubicBezTo>
                    <a:cubicBezTo>
                      <a:pt x="1452" y="0"/>
                      <a:pt x="1452" y="0"/>
                      <a:pt x="1452" y="0"/>
                    </a:cubicBezTo>
                    <a:cubicBezTo>
                      <a:pt x="1452" y="103"/>
                      <a:pt x="1127" y="186"/>
                      <a:pt x="726" y="186"/>
                    </a:cubicBezTo>
                    <a:cubicBezTo>
                      <a:pt x="325" y="186"/>
                      <a:pt x="0" y="103"/>
                      <a:pt x="0" y="0"/>
                    </a:cubicBezTo>
                    <a:cubicBezTo>
                      <a:pt x="0" y="0"/>
                      <a:pt x="0" y="0"/>
                      <a:pt x="0" y="0"/>
                    </a:cubicBezTo>
                    <a:cubicBezTo>
                      <a:pt x="79" y="81"/>
                      <a:pt x="374" y="142"/>
                      <a:pt x="726" y="142"/>
                    </a:cubicBezTo>
                    <a:close/>
                  </a:path>
                </a:pathLst>
              </a:custGeom>
              <a:solidFill>
                <a:schemeClr val="tx1">
                  <a:lumMod val="95000"/>
                  <a:lumOff val="5000"/>
                  <a:alpha val="15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18"/>
            <p:cNvGrpSpPr/>
            <p:nvPr/>
          </p:nvGrpSpPr>
          <p:grpSpPr>
            <a:xfrm>
              <a:off x="5539" y="2983"/>
              <a:ext cx="3326" cy="856"/>
              <a:chOff x="4475937" y="2278826"/>
              <a:chExt cx="3243170" cy="834790"/>
            </a:xfrm>
          </p:grpSpPr>
          <p:sp>
            <p:nvSpPr>
              <p:cNvPr id="20" name="Oval 15"/>
              <p:cNvSpPr>
                <a:spLocks noChangeArrowheads="1"/>
              </p:cNvSpPr>
              <p:nvPr/>
            </p:nvSpPr>
            <p:spPr bwMode="auto">
              <a:xfrm>
                <a:off x="4475937" y="2278826"/>
                <a:ext cx="3243170" cy="834789"/>
              </a:xfrm>
              <a:prstGeom prst="ellipse">
                <a:avLst/>
              </a:prstGeom>
              <a:solidFill>
                <a:schemeClr val="accent1">
                  <a:alpha val="90000"/>
                </a:schemeClr>
              </a:solidFill>
              <a:ln>
                <a:noFill/>
              </a:ln>
              <a:effectLst/>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6"/>
              <p:cNvSpPr/>
              <p:nvPr/>
            </p:nvSpPr>
            <p:spPr bwMode="auto">
              <a:xfrm>
                <a:off x="4475937" y="2696221"/>
                <a:ext cx="3243170" cy="417395"/>
              </a:xfrm>
              <a:custGeom>
                <a:avLst/>
                <a:gdLst>
                  <a:gd name="T0" fmla="*/ 726 w 1452"/>
                  <a:gd name="T1" fmla="*/ 143 h 187"/>
                  <a:gd name="T2" fmla="*/ 0 w 1452"/>
                  <a:gd name="T3" fmla="*/ 0 h 187"/>
                  <a:gd name="T4" fmla="*/ 0 w 1452"/>
                  <a:gd name="T5" fmla="*/ 0 h 187"/>
                  <a:gd name="T6" fmla="*/ 726 w 1452"/>
                  <a:gd name="T7" fmla="*/ 187 h 187"/>
                  <a:gd name="T8" fmla="*/ 1452 w 1452"/>
                  <a:gd name="T9" fmla="*/ 0 h 187"/>
                  <a:gd name="T10" fmla="*/ 1452 w 1452"/>
                  <a:gd name="T11" fmla="*/ 0 h 187"/>
                  <a:gd name="T12" fmla="*/ 726 w 1452"/>
                  <a:gd name="T13" fmla="*/ 143 h 187"/>
                </a:gdLst>
                <a:ahLst/>
                <a:cxnLst>
                  <a:cxn ang="0">
                    <a:pos x="T0" y="T1"/>
                  </a:cxn>
                  <a:cxn ang="0">
                    <a:pos x="T2" y="T3"/>
                  </a:cxn>
                  <a:cxn ang="0">
                    <a:pos x="T4" y="T5"/>
                  </a:cxn>
                  <a:cxn ang="0">
                    <a:pos x="T6" y="T7"/>
                  </a:cxn>
                  <a:cxn ang="0">
                    <a:pos x="T8" y="T9"/>
                  </a:cxn>
                  <a:cxn ang="0">
                    <a:pos x="T10" y="T11"/>
                  </a:cxn>
                  <a:cxn ang="0">
                    <a:pos x="T12" y="T13"/>
                  </a:cxn>
                </a:cxnLst>
                <a:rect l="0" t="0" r="r" b="b"/>
                <a:pathLst>
                  <a:path w="1452" h="187">
                    <a:moveTo>
                      <a:pt x="726" y="143"/>
                    </a:moveTo>
                    <a:cubicBezTo>
                      <a:pt x="374" y="143"/>
                      <a:pt x="79" y="82"/>
                      <a:pt x="0" y="0"/>
                    </a:cubicBezTo>
                    <a:cubicBezTo>
                      <a:pt x="0" y="0"/>
                      <a:pt x="0" y="0"/>
                      <a:pt x="0" y="0"/>
                    </a:cubicBezTo>
                    <a:cubicBezTo>
                      <a:pt x="0" y="103"/>
                      <a:pt x="325" y="187"/>
                      <a:pt x="726" y="187"/>
                    </a:cubicBezTo>
                    <a:cubicBezTo>
                      <a:pt x="1127" y="187"/>
                      <a:pt x="1452" y="103"/>
                      <a:pt x="1452" y="0"/>
                    </a:cubicBezTo>
                    <a:cubicBezTo>
                      <a:pt x="1452" y="0"/>
                      <a:pt x="1452" y="0"/>
                      <a:pt x="1452" y="0"/>
                    </a:cubicBezTo>
                    <a:cubicBezTo>
                      <a:pt x="1372" y="82"/>
                      <a:pt x="1078" y="143"/>
                      <a:pt x="726" y="143"/>
                    </a:cubicBezTo>
                    <a:close/>
                  </a:path>
                </a:pathLst>
              </a:custGeom>
              <a:solidFill>
                <a:schemeClr val="tx1">
                  <a:lumMod val="95000"/>
                  <a:lumOff val="5000"/>
                  <a:alpha val="15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81" name="Text Placeholder 8"/>
          <p:cNvSpPr>
            <a:spLocks noGrp="1"/>
          </p:cNvSpPr>
          <p:nvPr>
            <p:ph type="body" sz="quarter" idx="4294967295"/>
          </p:nvPr>
        </p:nvSpPr>
        <p:spPr>
          <a:xfrm>
            <a:off x="542290" y="1684655"/>
            <a:ext cx="1851025" cy="313690"/>
          </a:xfrm>
          <a:prstGeom prst="rect">
            <a:avLst/>
          </a:prstGeom>
        </p:spPr>
        <p:txBody>
          <a:bodyPr vert="horz" lIns="0" tIns="0" rIns="0" bIns="0" rtlCol="0">
            <a:noAutofit/>
          </a:bodyPr>
          <a:lstStyle/>
          <a:p>
            <a:pPr marL="0" indent="0" algn="just">
              <a:lnSpc>
                <a:spcPct val="140000"/>
              </a:lnSpc>
              <a:spcBef>
                <a:spcPts val="0"/>
              </a:spcBef>
              <a:buNone/>
            </a:pPr>
            <a:r>
              <a:rPr lang="zh-CN" altLang="en-AU" sz="16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（一）准备阶段</a:t>
            </a:r>
            <a:endParaRPr lang="zh-CN" altLang="en-AU" sz="16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2" name="Text Placeholder 9"/>
          <p:cNvSpPr>
            <a:spLocks noGrp="1"/>
          </p:cNvSpPr>
          <p:nvPr>
            <p:ph type="body" sz="quarter" idx="4294967295"/>
          </p:nvPr>
        </p:nvSpPr>
        <p:spPr>
          <a:xfrm>
            <a:off x="322580" y="2225675"/>
            <a:ext cx="2921635" cy="2505075"/>
          </a:xfrm>
          <a:prstGeom prst="rect">
            <a:avLst/>
          </a:prstGeom>
        </p:spPr>
        <p:txBody>
          <a:bodyPr vert="horz" lIns="0" tIns="0" rIns="0" bIns="0" rtlCol="0">
            <a:noAutofit/>
          </a:bodyPr>
          <a:lstStyle/>
          <a:p>
            <a:pPr marL="0" indent="0" algn="just">
              <a:lnSpc>
                <a:spcPct val="120000"/>
              </a:lnSpc>
              <a:spcBef>
                <a:spcPts val="0"/>
              </a:spcBef>
              <a:buNone/>
            </a:pP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准备工作：</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（1）整理清点财产物资等实物；</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（2）整理出纳账簿并对账；</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（3）整理其他出纳文件及账证资料；</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（4）填制“移交清册”，“移交清册”包括库存现金移交表、银行存款移交表、有价证券及贵重物品移交表、账证资料移交表、其他物品移交表等。</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（5）填写“出纳工作交接说明书”，记录移交内容和事项。</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7" name="Group 48"/>
          <p:cNvGrpSpPr/>
          <p:nvPr/>
        </p:nvGrpSpPr>
        <p:grpSpPr>
          <a:xfrm>
            <a:off x="2806429" y="1767130"/>
            <a:ext cx="301393" cy="301433"/>
            <a:chOff x="2925343" y="2268550"/>
            <a:chExt cx="462882" cy="462882"/>
          </a:xfrm>
        </p:grpSpPr>
        <p:sp>
          <p:nvSpPr>
            <p:cNvPr id="45" name="Rounded Rectangle 44"/>
            <p:cNvSpPr/>
            <p:nvPr/>
          </p:nvSpPr>
          <p:spPr>
            <a:xfrm>
              <a:off x="2925343" y="2268550"/>
              <a:ext cx="462882" cy="46288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Shape 1684"/>
            <p:cNvSpPr/>
            <p:nvPr/>
          </p:nvSpPr>
          <p:spPr>
            <a:xfrm>
              <a:off x="3028178" y="2377361"/>
              <a:ext cx="280172" cy="246554"/>
            </a:xfrm>
            <a:custGeom>
              <a:avLst/>
              <a:gdLst/>
              <a:ahLst/>
              <a:cxnLst>
                <a:cxn ang="0">
                  <a:pos x="wd2" y="hd2"/>
                </a:cxn>
                <a:cxn ang="5400000">
                  <a:pos x="wd2" y="hd2"/>
                </a:cxn>
                <a:cxn ang="10800000">
                  <a:pos x="wd2" y="hd2"/>
                </a:cxn>
                <a:cxn ang="16200000">
                  <a:pos x="wd2" y="hd2"/>
                </a:cxn>
              </a:cxnLst>
              <a:rect l="0" t="0" r="r" b="b"/>
              <a:pathLst>
                <a:path w="21600" h="21600" extrusionOk="0">
                  <a:moveTo>
                    <a:pt x="11041" y="15188"/>
                  </a:moveTo>
                  <a:cubicBezTo>
                    <a:pt x="8905" y="14174"/>
                    <a:pt x="8222" y="13317"/>
                    <a:pt x="8222" y="11485"/>
                  </a:cubicBezTo>
                  <a:cubicBezTo>
                    <a:pt x="8222" y="10385"/>
                    <a:pt x="8875" y="10744"/>
                    <a:pt x="9161" y="8730"/>
                  </a:cubicBezTo>
                  <a:cubicBezTo>
                    <a:pt x="9279" y="7894"/>
                    <a:pt x="9855" y="8716"/>
                    <a:pt x="9966" y="6808"/>
                  </a:cubicBezTo>
                  <a:cubicBezTo>
                    <a:pt x="9966" y="6047"/>
                    <a:pt x="9651" y="5858"/>
                    <a:pt x="9651" y="5858"/>
                  </a:cubicBezTo>
                  <a:cubicBezTo>
                    <a:pt x="9651" y="5858"/>
                    <a:pt x="9811" y="4733"/>
                    <a:pt x="9873" y="3867"/>
                  </a:cubicBezTo>
                  <a:cubicBezTo>
                    <a:pt x="9951" y="2788"/>
                    <a:pt x="9396" y="0"/>
                    <a:pt x="6431" y="0"/>
                  </a:cubicBezTo>
                  <a:cubicBezTo>
                    <a:pt x="3466" y="0"/>
                    <a:pt x="2909" y="2788"/>
                    <a:pt x="2987" y="3867"/>
                  </a:cubicBezTo>
                  <a:cubicBezTo>
                    <a:pt x="3050" y="4733"/>
                    <a:pt x="3210" y="5858"/>
                    <a:pt x="3210" y="5858"/>
                  </a:cubicBezTo>
                  <a:cubicBezTo>
                    <a:pt x="3210" y="5858"/>
                    <a:pt x="2895" y="6047"/>
                    <a:pt x="2895" y="6808"/>
                  </a:cubicBezTo>
                  <a:cubicBezTo>
                    <a:pt x="3005" y="8716"/>
                    <a:pt x="3582" y="7894"/>
                    <a:pt x="3700" y="8730"/>
                  </a:cubicBezTo>
                  <a:cubicBezTo>
                    <a:pt x="3987" y="10744"/>
                    <a:pt x="4639" y="10385"/>
                    <a:pt x="4639" y="11485"/>
                  </a:cubicBezTo>
                  <a:cubicBezTo>
                    <a:pt x="4639" y="13317"/>
                    <a:pt x="3956" y="14174"/>
                    <a:pt x="1819" y="15188"/>
                  </a:cubicBezTo>
                  <a:cubicBezTo>
                    <a:pt x="1169" y="15497"/>
                    <a:pt x="0" y="15976"/>
                    <a:pt x="0" y="17129"/>
                  </a:cubicBezTo>
                  <a:lnTo>
                    <a:pt x="0" y="21600"/>
                  </a:lnTo>
                  <a:lnTo>
                    <a:pt x="15005" y="21600"/>
                  </a:lnTo>
                  <a:cubicBezTo>
                    <a:pt x="15005" y="21600"/>
                    <a:pt x="15005" y="18955"/>
                    <a:pt x="15005" y="18248"/>
                  </a:cubicBezTo>
                  <a:cubicBezTo>
                    <a:pt x="15005" y="17196"/>
                    <a:pt x="13184" y="16207"/>
                    <a:pt x="11041" y="15188"/>
                  </a:cubicBezTo>
                  <a:close/>
                  <a:moveTo>
                    <a:pt x="21600" y="21600"/>
                  </a:moveTo>
                  <a:cubicBezTo>
                    <a:pt x="21600" y="21600"/>
                    <a:pt x="21557" y="16953"/>
                    <a:pt x="21307" y="16471"/>
                  </a:cubicBezTo>
                  <a:cubicBezTo>
                    <a:pt x="20935" y="15754"/>
                    <a:pt x="20071" y="15261"/>
                    <a:pt x="18463" y="14498"/>
                  </a:cubicBezTo>
                  <a:cubicBezTo>
                    <a:pt x="16861" y="13736"/>
                    <a:pt x="16349" y="13094"/>
                    <a:pt x="16349" y="11720"/>
                  </a:cubicBezTo>
                  <a:cubicBezTo>
                    <a:pt x="16349" y="10894"/>
                    <a:pt x="16838" y="11164"/>
                    <a:pt x="17053" y="9653"/>
                  </a:cubicBezTo>
                  <a:cubicBezTo>
                    <a:pt x="17142" y="9026"/>
                    <a:pt x="17574" y="9643"/>
                    <a:pt x="17657" y="8212"/>
                  </a:cubicBezTo>
                  <a:cubicBezTo>
                    <a:pt x="17657" y="7642"/>
                    <a:pt x="17420" y="7499"/>
                    <a:pt x="17420" y="7499"/>
                  </a:cubicBezTo>
                  <a:cubicBezTo>
                    <a:pt x="17420" y="7499"/>
                    <a:pt x="17541" y="6656"/>
                    <a:pt x="17588" y="6006"/>
                  </a:cubicBezTo>
                  <a:cubicBezTo>
                    <a:pt x="17646" y="5197"/>
                    <a:pt x="17229" y="3106"/>
                    <a:pt x="15005" y="3106"/>
                  </a:cubicBezTo>
                  <a:cubicBezTo>
                    <a:pt x="12781" y="3106"/>
                    <a:pt x="12365" y="5197"/>
                    <a:pt x="12422" y="6006"/>
                  </a:cubicBezTo>
                  <a:cubicBezTo>
                    <a:pt x="12469" y="6656"/>
                    <a:pt x="12589" y="7499"/>
                    <a:pt x="12589" y="7499"/>
                  </a:cubicBezTo>
                  <a:cubicBezTo>
                    <a:pt x="12589" y="7499"/>
                    <a:pt x="12353" y="7642"/>
                    <a:pt x="12353" y="8212"/>
                  </a:cubicBezTo>
                  <a:cubicBezTo>
                    <a:pt x="12437" y="9643"/>
                    <a:pt x="12868" y="9026"/>
                    <a:pt x="12957" y="9653"/>
                  </a:cubicBezTo>
                  <a:cubicBezTo>
                    <a:pt x="13173" y="11164"/>
                    <a:pt x="13662" y="10894"/>
                    <a:pt x="13662" y="11720"/>
                  </a:cubicBezTo>
                  <a:cubicBezTo>
                    <a:pt x="13662" y="12655"/>
                    <a:pt x="13424" y="13250"/>
                    <a:pt x="12768" y="13776"/>
                  </a:cubicBezTo>
                  <a:cubicBezTo>
                    <a:pt x="16268" y="15766"/>
                    <a:pt x="16737" y="16172"/>
                    <a:pt x="16737" y="17952"/>
                  </a:cubicBezTo>
                  <a:lnTo>
                    <a:pt x="16737" y="21600"/>
                  </a:lnTo>
                  <a:cubicBezTo>
                    <a:pt x="16737" y="21600"/>
                    <a:pt x="21600" y="21600"/>
                    <a:pt x="21600" y="21600"/>
                  </a:cubicBezTo>
                  <a:close/>
                </a:path>
              </a:pathLst>
            </a:custGeom>
            <a:solidFill>
              <a:srgbClr val="FFFFFF"/>
            </a:solidFill>
            <a:ln w="12700" cap="flat">
              <a:noFill/>
              <a:miter lim="400000"/>
            </a:ln>
            <a:effectLst/>
          </p:spPr>
          <p:txBody>
            <a:bodyPr wrap="square" lIns="33072" tIns="33072" rIns="33072" bIns="33072" numCol="1" anchor="ctr">
              <a:noAutofit/>
            </a:bodyPr>
            <a:lstStyle/>
            <a:p>
              <a:pPr algn="just">
                <a:lnSpc>
                  <a:spcPct val="120000"/>
                </a:lnSpc>
                <a:defRPr sz="3100" b="1">
                  <a:latin typeface="Kontrapunkt Bob Bold"/>
                  <a:ea typeface="Kontrapunkt Bob Bold"/>
                  <a:cs typeface="Kontrapunkt Bob Bold"/>
                  <a:sym typeface="Kontrapunkt Bob Bold"/>
                </a:defRPr>
              </a:pPr>
              <a:endParaRPr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61"/>
          <p:cNvGrpSpPr/>
          <p:nvPr/>
        </p:nvGrpSpPr>
        <p:grpSpPr>
          <a:xfrm>
            <a:off x="6098324" y="2969457"/>
            <a:ext cx="301393" cy="301433"/>
            <a:chOff x="2095350" y="2324961"/>
            <a:chExt cx="462882" cy="462882"/>
          </a:xfrm>
        </p:grpSpPr>
        <p:sp>
          <p:nvSpPr>
            <p:cNvPr id="60" name="Rounded Rectangle 59"/>
            <p:cNvSpPr/>
            <p:nvPr/>
          </p:nvSpPr>
          <p:spPr>
            <a:xfrm>
              <a:off x="2095350" y="2324961"/>
              <a:ext cx="462882" cy="46288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Shape 579"/>
            <p:cNvSpPr/>
            <p:nvPr/>
          </p:nvSpPr>
          <p:spPr>
            <a:xfrm flipV="1">
              <a:off x="2204123" y="2428623"/>
              <a:ext cx="245336" cy="255557"/>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chemeClr val="bg1"/>
            </a:solidFill>
            <a:ln w="12700" cap="flat">
              <a:noFill/>
              <a:miter lim="400000"/>
            </a:ln>
            <a:effectLst/>
          </p:spPr>
          <p:txBody>
            <a:bodyPr wrap="square" lIns="33072" tIns="33072" rIns="33072" bIns="33072" numCol="1" anchor="ctr">
              <a:noAutofit/>
            </a:bodyPr>
            <a:lstStyle/>
            <a:p>
              <a:pPr algn="just">
                <a:lnSpc>
                  <a:spcPct val="120000"/>
                </a:lnSpc>
                <a:defRPr sz="3100" b="1">
                  <a:latin typeface="Kontrapunkt Bob Bold"/>
                  <a:ea typeface="Kontrapunkt Bob Bold"/>
                  <a:cs typeface="Kontrapunkt Bob Bold"/>
                  <a:sym typeface="Kontrapunkt Bob Bold"/>
                </a:defRPr>
              </a:pPr>
              <a:endParaRPr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66"/>
          <p:cNvGrpSpPr/>
          <p:nvPr/>
        </p:nvGrpSpPr>
        <p:grpSpPr>
          <a:xfrm>
            <a:off x="5379504" y="1083311"/>
            <a:ext cx="301393" cy="301433"/>
            <a:chOff x="2018242" y="3429000"/>
            <a:chExt cx="462882" cy="462882"/>
          </a:xfrm>
        </p:grpSpPr>
        <p:sp>
          <p:nvSpPr>
            <p:cNvPr id="64" name="Rounded Rectangle 63"/>
            <p:cNvSpPr/>
            <p:nvPr/>
          </p:nvSpPr>
          <p:spPr>
            <a:xfrm>
              <a:off x="2018242" y="3429000"/>
              <a:ext cx="462882" cy="46288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Shape 546"/>
            <p:cNvSpPr/>
            <p:nvPr/>
          </p:nvSpPr>
          <p:spPr>
            <a:xfrm>
              <a:off x="2102354" y="3560952"/>
              <a:ext cx="299452" cy="198978"/>
            </a:xfrm>
            <a:custGeom>
              <a:avLst/>
              <a:gdLst/>
              <a:ahLst/>
              <a:cxnLst>
                <a:cxn ang="0">
                  <a:pos x="wd2" y="hd2"/>
                </a:cxn>
                <a:cxn ang="5400000">
                  <a:pos x="wd2" y="hd2"/>
                </a:cxn>
                <a:cxn ang="10800000">
                  <a:pos x="wd2" y="hd2"/>
                </a:cxn>
                <a:cxn ang="16200000">
                  <a:pos x="wd2" y="hd2"/>
                </a:cxn>
              </a:cxnLst>
              <a:rect l="0" t="0" r="r" b="b"/>
              <a:pathLst>
                <a:path w="21600" h="21124" extrusionOk="0">
                  <a:moveTo>
                    <a:pt x="18596" y="5942"/>
                  </a:moveTo>
                  <a:cubicBezTo>
                    <a:pt x="18295" y="7132"/>
                    <a:pt x="17976" y="8348"/>
                    <a:pt x="17696" y="9399"/>
                  </a:cubicBezTo>
                  <a:cubicBezTo>
                    <a:pt x="18794" y="11734"/>
                    <a:pt x="19440" y="14666"/>
                    <a:pt x="19440" y="17887"/>
                  </a:cubicBezTo>
                  <a:cubicBezTo>
                    <a:pt x="19440" y="18391"/>
                    <a:pt x="19426" y="18896"/>
                    <a:pt x="19394" y="19390"/>
                  </a:cubicBezTo>
                  <a:cubicBezTo>
                    <a:pt x="19341" y="20265"/>
                    <a:pt x="19778" y="21038"/>
                    <a:pt x="20372" y="21116"/>
                  </a:cubicBezTo>
                  <a:cubicBezTo>
                    <a:pt x="20405" y="21122"/>
                    <a:pt x="20439" y="21124"/>
                    <a:pt x="20471" y="21124"/>
                  </a:cubicBezTo>
                  <a:cubicBezTo>
                    <a:pt x="21024" y="21124"/>
                    <a:pt x="21495" y="20502"/>
                    <a:pt x="21545" y="19677"/>
                  </a:cubicBezTo>
                  <a:cubicBezTo>
                    <a:pt x="21582" y="19089"/>
                    <a:pt x="21600" y="18486"/>
                    <a:pt x="21600" y="17887"/>
                  </a:cubicBezTo>
                  <a:cubicBezTo>
                    <a:pt x="21600" y="13196"/>
                    <a:pt x="20463" y="9004"/>
                    <a:pt x="18596" y="5942"/>
                  </a:cubicBezTo>
                  <a:close/>
                  <a:moveTo>
                    <a:pt x="10801" y="3957"/>
                  </a:moveTo>
                  <a:cubicBezTo>
                    <a:pt x="11273" y="3957"/>
                    <a:pt x="11734" y="4016"/>
                    <a:pt x="12183" y="4127"/>
                  </a:cubicBezTo>
                  <a:cubicBezTo>
                    <a:pt x="12656" y="3256"/>
                    <a:pt x="13186" y="2296"/>
                    <a:pt x="13702" y="1383"/>
                  </a:cubicBezTo>
                  <a:cubicBezTo>
                    <a:pt x="12781" y="990"/>
                    <a:pt x="11810" y="778"/>
                    <a:pt x="10801" y="778"/>
                  </a:cubicBezTo>
                  <a:cubicBezTo>
                    <a:pt x="4744" y="778"/>
                    <a:pt x="0" y="8292"/>
                    <a:pt x="0" y="17887"/>
                  </a:cubicBezTo>
                  <a:cubicBezTo>
                    <a:pt x="0" y="18477"/>
                    <a:pt x="18" y="19068"/>
                    <a:pt x="53" y="19643"/>
                  </a:cubicBezTo>
                  <a:cubicBezTo>
                    <a:pt x="105" y="20519"/>
                    <a:pt x="636" y="21162"/>
                    <a:pt x="1225" y="21086"/>
                  </a:cubicBezTo>
                  <a:cubicBezTo>
                    <a:pt x="1818" y="21007"/>
                    <a:pt x="2258" y="20236"/>
                    <a:pt x="2204" y="19361"/>
                  </a:cubicBezTo>
                  <a:cubicBezTo>
                    <a:pt x="2174" y="18879"/>
                    <a:pt x="2160" y="18383"/>
                    <a:pt x="2160" y="17887"/>
                  </a:cubicBezTo>
                  <a:cubicBezTo>
                    <a:pt x="2160" y="10076"/>
                    <a:pt x="5955" y="3957"/>
                    <a:pt x="10801" y="3957"/>
                  </a:cubicBezTo>
                  <a:close/>
                  <a:moveTo>
                    <a:pt x="8778" y="16036"/>
                  </a:moveTo>
                  <a:cubicBezTo>
                    <a:pt x="8032" y="17937"/>
                    <a:pt x="8535" y="19501"/>
                    <a:pt x="9569" y="20379"/>
                  </a:cubicBezTo>
                  <a:cubicBezTo>
                    <a:pt x="10602" y="21258"/>
                    <a:pt x="11773" y="21116"/>
                    <a:pt x="12519" y="19216"/>
                  </a:cubicBezTo>
                  <a:cubicBezTo>
                    <a:pt x="13265" y="17315"/>
                    <a:pt x="17970" y="355"/>
                    <a:pt x="17561" y="6"/>
                  </a:cubicBezTo>
                  <a:cubicBezTo>
                    <a:pt x="17151" y="-342"/>
                    <a:pt x="9524" y="14136"/>
                    <a:pt x="8778" y="16036"/>
                  </a:cubicBezTo>
                  <a:close/>
                </a:path>
              </a:pathLst>
            </a:custGeom>
            <a:solidFill>
              <a:schemeClr val="bg1"/>
            </a:solidFill>
            <a:ln w="12700" cap="flat">
              <a:noFill/>
              <a:miter lim="400000"/>
            </a:ln>
            <a:effectLst/>
          </p:spPr>
          <p:txBody>
            <a:bodyPr wrap="square" lIns="33072" tIns="33072" rIns="33072" bIns="33072" numCol="1" anchor="ctr">
              <a:noAutofit/>
            </a:bodyPr>
            <a:lstStyle/>
            <a:p>
              <a:pPr algn="just">
                <a:lnSpc>
                  <a:spcPct val="120000"/>
                </a:lnSpc>
                <a:defRPr sz="3100" b="1">
                  <a:latin typeface="Kontrapunkt Bob Bold"/>
                  <a:ea typeface="Kontrapunkt Bob Bold"/>
                  <a:cs typeface="Kontrapunkt Bob Bold"/>
                  <a:sym typeface="Kontrapunkt Bob Bold"/>
                </a:defRPr>
              </a:pPr>
              <a:endParaRPr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92" name="菱形 91"/>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93" name="文本框 92"/>
          <p:cNvSpPr txBox="1"/>
          <p:nvPr/>
        </p:nvSpPr>
        <p:spPr>
          <a:xfrm>
            <a:off x="683260" y="19494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任务三  出纳工作交接</a:t>
            </a:r>
            <a:endParaRPr lang="zh-CN" altLang="en-US" sz="2000" b="1">
              <a:solidFill>
                <a:schemeClr val="accent4"/>
              </a:solidFill>
              <a:effectLst/>
            </a:endParaRPr>
          </a:p>
        </p:txBody>
      </p:sp>
      <p:sp>
        <p:nvSpPr>
          <p:cNvPr id="22" name="文本框 21"/>
          <p:cNvSpPr txBox="1"/>
          <p:nvPr/>
        </p:nvSpPr>
        <p:spPr>
          <a:xfrm>
            <a:off x="683260" y="744220"/>
            <a:ext cx="2632710" cy="368300"/>
          </a:xfrm>
          <a:prstGeom prst="rect">
            <a:avLst/>
          </a:prstGeom>
          <a:noFill/>
        </p:spPr>
        <p:txBody>
          <a:bodyPr wrap="square" rtlCol="0">
            <a:spAutoFit/>
          </a:bodyPr>
          <a:p>
            <a:r>
              <a:rPr lang="zh-CN" altLang="en-US">
                <a:solidFill>
                  <a:schemeClr val="tx1"/>
                </a:solidFill>
                <a:effectLst>
                  <a:outerShdw blurRad="38100" dist="19050" dir="2700000" algn="tl" rotWithShape="0">
                    <a:schemeClr val="dk1">
                      <a:alpha val="40000"/>
                    </a:schemeClr>
                  </a:outerShdw>
                </a:effectLst>
              </a:rPr>
              <a:t>三、交接手续</a:t>
            </a:r>
            <a:endParaRPr lang="zh-CN" altLang="en-US">
              <a:solidFill>
                <a:schemeClr val="tx1"/>
              </a:solidFill>
              <a:effectLst>
                <a:outerShdw blurRad="38100" dist="19050" dir="2700000" algn="tl" rotWithShape="0">
                  <a:schemeClr val="dk1">
                    <a:alpha val="40000"/>
                  </a:schemeClr>
                </a:outerShdw>
              </a:effectLst>
            </a:endParaRPr>
          </a:p>
        </p:txBody>
      </p:sp>
      <p:sp>
        <p:nvSpPr>
          <p:cNvPr id="27" name="Text Placeholder 8"/>
          <p:cNvSpPr>
            <a:spLocks noGrp="1"/>
          </p:cNvSpPr>
          <p:nvPr/>
        </p:nvSpPr>
        <p:spPr>
          <a:xfrm>
            <a:off x="6662420" y="2861945"/>
            <a:ext cx="1851025" cy="313690"/>
          </a:xfrm>
          <a:prstGeom prst="rect">
            <a:avLst/>
          </a:prstGeom>
        </p:spPr>
        <p:txBody>
          <a:bodyPr vert="horz" lIns="0" tIns="0" rIns="0" bIns="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40000"/>
              </a:lnSpc>
              <a:spcBef>
                <a:spcPts val="0"/>
              </a:spcBef>
              <a:buNone/>
            </a:pPr>
            <a:r>
              <a:rPr lang="zh-CN" altLang="en-AU" sz="16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（三）交接完毕阶段</a:t>
            </a:r>
            <a:endParaRPr lang="zh-CN" altLang="en-AU" sz="16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Text Placeholder 8"/>
          <p:cNvSpPr>
            <a:spLocks noGrp="1"/>
          </p:cNvSpPr>
          <p:nvPr/>
        </p:nvSpPr>
        <p:spPr>
          <a:xfrm>
            <a:off x="6024880" y="984885"/>
            <a:ext cx="1851025" cy="313690"/>
          </a:xfrm>
          <a:prstGeom prst="rect">
            <a:avLst/>
          </a:prstGeom>
        </p:spPr>
        <p:txBody>
          <a:bodyPr vert="horz" lIns="0" tIns="0" rIns="0" bIns="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40000"/>
              </a:lnSpc>
              <a:spcBef>
                <a:spcPts val="0"/>
              </a:spcBef>
              <a:buNone/>
            </a:pPr>
            <a:r>
              <a:rPr lang="zh-CN" altLang="en-AU" sz="16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（二）交接阶段</a:t>
            </a:r>
            <a:endParaRPr lang="zh-CN" altLang="en-AU" sz="16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9" name="Text Placeholder 9"/>
          <p:cNvSpPr>
            <a:spLocks noGrp="1"/>
          </p:cNvSpPr>
          <p:nvPr/>
        </p:nvSpPr>
        <p:spPr>
          <a:xfrm>
            <a:off x="5900420" y="1468755"/>
            <a:ext cx="3029585" cy="1129665"/>
          </a:xfrm>
          <a:prstGeom prst="rect">
            <a:avLst/>
          </a:prstGeom>
        </p:spPr>
        <p:txBody>
          <a:bodyPr vert="horz" lIns="0" tIns="0" rIns="0" bIns="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规定交接日期；</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交接手续一定要在规定的日期内完成，以明确双方责任的起点和终点；</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双方要认真完成各项财物交接和责任交接，且必须要有财务负责人在场监交。</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0" name="文本框 29"/>
          <p:cNvSpPr txBox="1"/>
          <p:nvPr/>
        </p:nvSpPr>
        <p:spPr>
          <a:xfrm>
            <a:off x="5900420" y="3300095"/>
            <a:ext cx="3091180" cy="1198880"/>
          </a:xfrm>
          <a:prstGeom prst="rect">
            <a:avLst/>
          </a:prstGeom>
          <a:noFill/>
        </p:spPr>
        <p:txBody>
          <a:bodyPr wrap="square" rtlCol="0" anchor="t">
            <a:spAutoFit/>
          </a:bodyPr>
          <a:p>
            <a:r>
              <a:rPr lang="zh-CN" altLang="en-US" sz="1200">
                <a:latin typeface="微软雅黑" panose="020B0503020204020204" pitchFamily="34" charset="-122"/>
                <a:ea typeface="微软雅黑" panose="020B0503020204020204" pitchFamily="34" charset="-122"/>
                <a:cs typeface="微软雅黑" panose="020B0503020204020204" pitchFamily="34" charset="-122"/>
              </a:rPr>
              <a:t>（1）交接完毕后，交接双方和监交人要在 “移交清册”和“出纳工作交接说明书”中分别签名或盖章。</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200">
                <a:latin typeface="微软雅黑" panose="020B0503020204020204" pitchFamily="34" charset="-122"/>
                <a:ea typeface="微软雅黑" panose="020B0503020204020204" pitchFamily="34" charset="-122"/>
                <a:cs typeface="微软雅黑" panose="020B0503020204020204" pitchFamily="34" charset="-122"/>
              </a:rPr>
              <a:t>（2）移交人在现金日记账和银行存款日记账的“账簿启用及交接表”中，要填写移交日期，由交接双方和监交人分别盖章。</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p:circle/>
      </p:transition>
    </mc:Choice>
    <mc:Fallback>
      <p:transition spd="slow" advClick="0" advTm="7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81">
                                            <p:txEl>
                                              <p:pRg st="0" end="0"/>
                                            </p:txEl>
                                          </p:spTgt>
                                        </p:tgtEl>
                                        <p:attrNameLst>
                                          <p:attrName>style.visibility</p:attrName>
                                        </p:attrNameLst>
                                      </p:cBhvr>
                                      <p:to>
                                        <p:strVal val="visible"/>
                                      </p:to>
                                    </p:set>
                                    <p:animEffect transition="in" filter="fade">
                                      <p:cBhvr>
                                        <p:cTn id="26" dur="500"/>
                                        <p:tgtEl>
                                          <p:spTgt spid="81">
                                            <p:txEl>
                                              <p:pRg st="0" end="0"/>
                                            </p:txEl>
                                          </p:spTgt>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82">
                                            <p:txEl>
                                              <p:pRg st="0" end="0"/>
                                            </p:txEl>
                                          </p:spTgt>
                                        </p:tgtEl>
                                        <p:attrNameLst>
                                          <p:attrName>style.visibility</p:attrName>
                                        </p:attrNameLst>
                                      </p:cBhvr>
                                      <p:to>
                                        <p:strVal val="visible"/>
                                      </p:to>
                                    </p:set>
                                    <p:animEffect transition="in" filter="fade">
                                      <p:cBhvr>
                                        <p:cTn id="30" dur="500"/>
                                        <p:tgtEl>
                                          <p:spTgt spid="82">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82">
                                            <p:txEl>
                                              <p:pRg st="1" end="1"/>
                                            </p:txEl>
                                          </p:spTgt>
                                        </p:tgtEl>
                                        <p:attrNameLst>
                                          <p:attrName>style.visibility</p:attrName>
                                        </p:attrNameLst>
                                      </p:cBhvr>
                                      <p:to>
                                        <p:strVal val="visible"/>
                                      </p:to>
                                    </p:set>
                                    <p:animEffect transition="in" filter="fade">
                                      <p:cBhvr>
                                        <p:cTn id="35" dur="500"/>
                                        <p:tgtEl>
                                          <p:spTgt spid="82">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82">
                                            <p:txEl>
                                              <p:pRg st="2" end="2"/>
                                            </p:txEl>
                                          </p:spTgt>
                                        </p:tgtEl>
                                        <p:attrNameLst>
                                          <p:attrName>style.visibility</p:attrName>
                                        </p:attrNameLst>
                                      </p:cBhvr>
                                      <p:to>
                                        <p:strVal val="visible"/>
                                      </p:to>
                                    </p:set>
                                    <p:animEffect transition="in" filter="fade">
                                      <p:cBhvr>
                                        <p:cTn id="40" dur="500"/>
                                        <p:tgtEl>
                                          <p:spTgt spid="82">
                                            <p:txEl>
                                              <p:pRg st="2" end="2"/>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82">
                                            <p:txEl>
                                              <p:pRg st="3" end="3"/>
                                            </p:txEl>
                                          </p:spTgt>
                                        </p:tgtEl>
                                        <p:attrNameLst>
                                          <p:attrName>style.visibility</p:attrName>
                                        </p:attrNameLst>
                                      </p:cBhvr>
                                      <p:to>
                                        <p:strVal val="visible"/>
                                      </p:to>
                                    </p:set>
                                    <p:animEffect transition="in" filter="fade">
                                      <p:cBhvr>
                                        <p:cTn id="45" dur="500"/>
                                        <p:tgtEl>
                                          <p:spTgt spid="82">
                                            <p:txEl>
                                              <p:pRg st="3" end="3"/>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82">
                                            <p:txEl>
                                              <p:pRg st="4" end="4"/>
                                            </p:txEl>
                                          </p:spTgt>
                                        </p:tgtEl>
                                        <p:attrNameLst>
                                          <p:attrName>style.visibility</p:attrName>
                                        </p:attrNameLst>
                                      </p:cBhvr>
                                      <p:to>
                                        <p:strVal val="visible"/>
                                      </p:to>
                                    </p:set>
                                    <p:animEffect transition="in" filter="fade">
                                      <p:cBhvr>
                                        <p:cTn id="50" dur="500"/>
                                        <p:tgtEl>
                                          <p:spTgt spid="82">
                                            <p:txEl>
                                              <p:pRg st="4" end="4"/>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82">
                                            <p:txEl>
                                              <p:pRg st="5" end="5"/>
                                            </p:txEl>
                                          </p:spTgt>
                                        </p:tgtEl>
                                        <p:attrNameLst>
                                          <p:attrName>style.visibility</p:attrName>
                                        </p:attrNameLst>
                                      </p:cBhvr>
                                      <p:to>
                                        <p:strVal val="visible"/>
                                      </p:to>
                                    </p:set>
                                    <p:animEffect transition="in" filter="fade">
                                      <p:cBhvr>
                                        <p:cTn id="55" dur="500"/>
                                        <p:tgtEl>
                                          <p:spTgt spid="82">
                                            <p:txEl>
                                              <p:pRg st="5" end="5"/>
                                            </p:txEl>
                                          </p:spTgt>
                                        </p:tgtEl>
                                      </p:cBhvr>
                                    </p:animEffect>
                                  </p:childTnLst>
                                </p:cTn>
                              </p:par>
                            </p:childTnLst>
                          </p:cTn>
                        </p:par>
                        <p:par>
                          <p:cTn id="56" fill="hold">
                            <p:stCondLst>
                              <p:cond delay="500"/>
                            </p:stCondLst>
                            <p:childTnLst>
                              <p:par>
                                <p:cTn id="57" presetID="10" presetClass="entr" presetSubtype="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childTnLst>
                          </p:cTn>
                        </p:par>
                        <p:par>
                          <p:cTn id="60" fill="hold">
                            <p:stCondLst>
                              <p:cond delay="1000"/>
                            </p:stCondLst>
                            <p:childTnLst>
                              <p:par>
                                <p:cTn id="61" presetID="10" presetClass="entr" presetSubtype="0" fill="hold"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500"/>
                                        <p:tgtEl>
                                          <p:spTgt spid="13"/>
                                        </p:tgtEl>
                                      </p:cBhvr>
                                    </p:animEffect>
                                  </p:childTnLst>
                                </p:cTn>
                              </p:par>
                            </p:childTnLst>
                          </p:cTn>
                        </p:par>
                        <p:par>
                          <p:cTn id="64" fill="hold">
                            <p:stCondLst>
                              <p:cond delay="1500"/>
                            </p:stCondLst>
                            <p:childTnLst>
                              <p:par>
                                <p:cTn id="65" presetID="10" presetClass="entr" presetSubtype="0" fill="hold" grpId="0" nodeType="afterEffect">
                                  <p:stCondLst>
                                    <p:cond delay="0"/>
                                  </p:stCondLst>
                                  <p:childTnLst>
                                    <p:set>
                                      <p:cBhvr>
                                        <p:cTn id="66" dur="1" fill="hold">
                                          <p:stCondLst>
                                            <p:cond delay="0"/>
                                          </p:stCondLst>
                                        </p:cTn>
                                        <p:tgtEl>
                                          <p:spTgt spid="27">
                                            <p:txEl>
                                              <p:pRg st="0" end="0"/>
                                            </p:txEl>
                                          </p:spTgt>
                                        </p:tgtEl>
                                        <p:attrNameLst>
                                          <p:attrName>style.visibility</p:attrName>
                                        </p:attrNameLst>
                                      </p:cBhvr>
                                      <p:to>
                                        <p:strVal val="visible"/>
                                      </p:to>
                                    </p:set>
                                    <p:animEffect transition="in" filter="fade">
                                      <p:cBhvr>
                                        <p:cTn id="67" dur="500"/>
                                        <p:tgtEl>
                                          <p:spTgt spid="27">
                                            <p:txEl>
                                              <p:pRg st="0" end="0"/>
                                            </p:txEl>
                                          </p:spTgt>
                                        </p:tgtEl>
                                      </p:cBhvr>
                                    </p:animEffect>
                                  </p:childTnLst>
                                </p:cTn>
                              </p:par>
                            </p:childTnLst>
                          </p:cTn>
                        </p:par>
                        <p:par>
                          <p:cTn id="68" fill="hold">
                            <p:stCondLst>
                              <p:cond delay="2000"/>
                            </p:stCondLst>
                            <p:childTnLst>
                              <p:par>
                                <p:cTn id="69" presetID="10" presetClass="entr" presetSubtype="0" fill="hold" grpId="0" nodeType="afterEffect">
                                  <p:stCondLst>
                                    <p:cond delay="0"/>
                                  </p:stCondLst>
                                  <p:childTnLst>
                                    <p:set>
                                      <p:cBhvr>
                                        <p:cTn id="70" dur="1" fill="hold">
                                          <p:stCondLst>
                                            <p:cond delay="0"/>
                                          </p:stCondLst>
                                        </p:cTn>
                                        <p:tgtEl>
                                          <p:spTgt spid="28">
                                            <p:txEl>
                                              <p:pRg st="0" end="0"/>
                                            </p:txEl>
                                          </p:spTgt>
                                        </p:tgtEl>
                                        <p:attrNameLst>
                                          <p:attrName>style.visibility</p:attrName>
                                        </p:attrNameLst>
                                      </p:cBhvr>
                                      <p:to>
                                        <p:strVal val="visible"/>
                                      </p:to>
                                    </p:set>
                                    <p:animEffect transition="in" filter="fade">
                                      <p:cBhvr>
                                        <p:cTn id="71" dur="500"/>
                                        <p:tgtEl>
                                          <p:spTgt spid="28">
                                            <p:txEl>
                                              <p:pRg st="0" end="0"/>
                                            </p:txEl>
                                          </p:spTgt>
                                        </p:tgtEl>
                                      </p:cBhvr>
                                    </p:animEffect>
                                  </p:childTnLst>
                                </p:cTn>
                              </p:par>
                            </p:childTnLst>
                          </p:cTn>
                        </p:par>
                        <p:par>
                          <p:cTn id="72" fill="hold">
                            <p:stCondLst>
                              <p:cond delay="2500"/>
                            </p:stCondLst>
                            <p:childTnLst>
                              <p:par>
                                <p:cTn id="73" presetID="10" presetClass="entr" presetSubtype="0" fill="hold" grpId="0" nodeType="afterEffect">
                                  <p:stCondLst>
                                    <p:cond delay="0"/>
                                  </p:stCondLst>
                                  <p:childTnLst>
                                    <p:set>
                                      <p:cBhvr>
                                        <p:cTn id="74" dur="1" fill="hold">
                                          <p:stCondLst>
                                            <p:cond delay="0"/>
                                          </p:stCondLst>
                                        </p:cTn>
                                        <p:tgtEl>
                                          <p:spTgt spid="29">
                                            <p:txEl>
                                              <p:pRg st="0" end="0"/>
                                            </p:txEl>
                                          </p:spTgt>
                                        </p:tgtEl>
                                        <p:attrNameLst>
                                          <p:attrName>style.visibility</p:attrName>
                                        </p:attrNameLst>
                                      </p:cBhvr>
                                      <p:to>
                                        <p:strVal val="visible"/>
                                      </p:to>
                                    </p:set>
                                    <p:animEffect transition="in" filter="fade">
                                      <p:cBhvr>
                                        <p:cTn id="75" dur="500"/>
                                        <p:tgtEl>
                                          <p:spTgt spid="29">
                                            <p:txEl>
                                              <p:pRg st="0" end="0"/>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29">
                                            <p:txEl>
                                              <p:pRg st="1" end="1"/>
                                            </p:txEl>
                                          </p:spTgt>
                                        </p:tgtEl>
                                        <p:attrNameLst>
                                          <p:attrName>style.visibility</p:attrName>
                                        </p:attrNameLst>
                                      </p:cBhvr>
                                      <p:to>
                                        <p:strVal val="visible"/>
                                      </p:to>
                                    </p:set>
                                    <p:animEffect transition="in" filter="fade">
                                      <p:cBhvr>
                                        <p:cTn id="80" dur="500"/>
                                        <p:tgtEl>
                                          <p:spTgt spid="29">
                                            <p:txEl>
                                              <p:pRg st="1" end="1"/>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29">
                                            <p:txEl>
                                              <p:pRg st="2" end="2"/>
                                            </p:txEl>
                                          </p:spTgt>
                                        </p:tgtEl>
                                        <p:attrNameLst>
                                          <p:attrName>style.visibility</p:attrName>
                                        </p:attrNameLst>
                                      </p:cBhvr>
                                      <p:to>
                                        <p:strVal val="visible"/>
                                      </p:to>
                                    </p:set>
                                    <p:animEffect transition="in" filter="fade">
                                      <p:cBhvr>
                                        <p:cTn id="85" dur="500"/>
                                        <p:tgtEl>
                                          <p:spTgt spid="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uild="p"/>
      <p:bldP spid="82" grpId="0" build="p"/>
      <p:bldP spid="27" grpId="0" build="p"/>
      <p:bldP spid="28" grpId="0" build="p"/>
      <p:bldP spid="29"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63125" y="1168002"/>
            <a:ext cx="2289446" cy="3579019"/>
            <a:chOff x="671513" y="1557336"/>
            <a:chExt cx="3052762" cy="4772025"/>
          </a:xfrm>
        </p:grpSpPr>
        <p:sp>
          <p:nvSpPr>
            <p:cNvPr id="6" name="Rectangle 5"/>
            <p:cNvSpPr/>
            <p:nvPr/>
          </p:nvSpPr>
          <p:spPr>
            <a:xfrm>
              <a:off x="671513" y="1557336"/>
              <a:ext cx="3052762" cy="47720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671513" y="5743575"/>
              <a:ext cx="3052762" cy="585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latin typeface="Arial" panose="020B0604020202020204" pitchFamily="34" charset="0"/>
                  <a:ea typeface="微软雅黑" panose="020B0503020204020204" pitchFamily="34" charset="-122"/>
                  <a:sym typeface="Arial" panose="020B0604020202020204" pitchFamily="34" charset="0"/>
                </a:rPr>
                <a:t>情景描述</a:t>
              </a:r>
              <a:endParaRPr lang="zh-CN" altLang="en-GB"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2901950" y="1225550"/>
            <a:ext cx="5920740" cy="553720"/>
          </a:xfrm>
          <a:prstGeom prst="rect">
            <a:avLst/>
          </a:prstGeom>
          <a:noFill/>
        </p:spPr>
        <p:txBody>
          <a:bodyPr wrap="square" lIns="0" tIns="0" rIns="0" bIns="0" rtlCol="0">
            <a:spAutoFit/>
          </a:bodyPr>
          <a:lstStyle/>
          <a:p>
            <a:pPr algn="l"/>
            <a:r>
              <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案例背景：通过在利通公司一段时期的顶岗实习，林宇正式被任命接替刘毅做该公司的出纳工作。2019 年2 月7 日，林宇在财务部和刘毅一起办理工作交接手续，财务主管徐丽在场负责监交。（见教材）</a:t>
            </a:r>
            <a:endPar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p:cNvGrpSpPr/>
          <p:nvPr/>
        </p:nvGrpSpPr>
        <p:grpSpPr>
          <a:xfrm>
            <a:off x="3042920" y="2850515"/>
            <a:ext cx="455930" cy="464820"/>
            <a:chOff x="6728" y="5129"/>
            <a:chExt cx="1438" cy="1436"/>
          </a:xfrm>
        </p:grpSpPr>
        <p:grpSp>
          <p:nvGrpSpPr>
            <p:cNvPr id="9" name="Group 31"/>
            <p:cNvGrpSpPr/>
            <p:nvPr/>
          </p:nvGrpSpPr>
          <p:grpSpPr>
            <a:xfrm>
              <a:off x="6728" y="5129"/>
              <a:ext cx="1439" cy="1437"/>
              <a:chOff x="6434437" y="4380470"/>
              <a:chExt cx="1218099" cy="1217066"/>
            </a:xfrm>
          </p:grpSpPr>
          <p:sp>
            <p:nvSpPr>
              <p:cNvPr id="33" name="Donut 32"/>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Block Arc 33"/>
              <p:cNvSpPr/>
              <p:nvPr/>
            </p:nvSpPr>
            <p:spPr>
              <a:xfrm rot="5400000" flipH="1">
                <a:off x="6434437" y="4380470"/>
                <a:ext cx="1216800" cy="1216800"/>
              </a:xfrm>
              <a:prstGeom prst="blockArc">
                <a:avLst>
                  <a:gd name="adj1" fmla="val 9495697"/>
                  <a:gd name="adj2" fmla="val 0"/>
                  <a:gd name="adj3" fmla="val 126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34"/>
            <p:cNvGrpSpPr/>
            <p:nvPr/>
          </p:nvGrpSpPr>
          <p:grpSpPr>
            <a:xfrm>
              <a:off x="7205" y="5621"/>
              <a:ext cx="453" cy="453"/>
              <a:chOff x="4439444" y="1652588"/>
              <a:chExt cx="464344" cy="464344"/>
            </a:xfrm>
            <a:solidFill>
              <a:schemeClr val="accent2"/>
            </a:solidFill>
          </p:grpSpPr>
          <p:sp>
            <p:nvSpPr>
              <p:cNvPr id="36"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1" name="组合 20"/>
          <p:cNvGrpSpPr/>
          <p:nvPr/>
        </p:nvGrpSpPr>
        <p:grpSpPr>
          <a:xfrm>
            <a:off x="3047365" y="2088515"/>
            <a:ext cx="455930" cy="479425"/>
            <a:chOff x="4913" y="5129"/>
            <a:chExt cx="1437" cy="1436"/>
          </a:xfrm>
        </p:grpSpPr>
        <p:sp>
          <p:nvSpPr>
            <p:cNvPr id="45" name="Donut 44"/>
            <p:cNvSpPr/>
            <p:nvPr/>
          </p:nvSpPr>
          <p:spPr>
            <a:xfrm>
              <a:off x="4914" y="5129"/>
              <a:ext cx="1437" cy="1437"/>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Block Arc 45"/>
            <p:cNvSpPr/>
            <p:nvPr/>
          </p:nvSpPr>
          <p:spPr>
            <a:xfrm rot="5400000" flipH="1">
              <a:off x="4913" y="5129"/>
              <a:ext cx="1437" cy="1437"/>
            </a:xfrm>
            <a:prstGeom prst="blockArc">
              <a:avLst>
                <a:gd name="adj1" fmla="val 4362058"/>
                <a:gd name="adj2" fmla="val 0"/>
                <a:gd name="adj3" fmla="val 1261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46"/>
            <p:cNvGrpSpPr/>
            <p:nvPr/>
          </p:nvGrpSpPr>
          <p:grpSpPr>
            <a:xfrm>
              <a:off x="5430" y="5665"/>
              <a:ext cx="404" cy="366"/>
              <a:chOff x="5329238" y="1931988"/>
              <a:chExt cx="550862" cy="498475"/>
            </a:xfrm>
            <a:solidFill>
              <a:schemeClr val="accent1"/>
            </a:solidFill>
          </p:grpSpPr>
          <p:sp>
            <p:nvSpPr>
              <p:cNvPr id="48"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28" name="文本框 27"/>
          <p:cNvSpPr txBox="1"/>
          <p:nvPr/>
        </p:nvSpPr>
        <p:spPr>
          <a:xfrm>
            <a:off x="3503295" y="2088515"/>
            <a:ext cx="5478780" cy="1198880"/>
          </a:xfrm>
          <a:prstGeom prst="rect">
            <a:avLst/>
          </a:prstGeom>
          <a:noFill/>
        </p:spPr>
        <p:txBody>
          <a:bodyPr wrap="square" rtlCol="0" anchor="t">
            <a:spAutoFit/>
          </a:bodyPr>
          <a:p>
            <a:pPr>
              <a:lnSpc>
                <a:spcPct val="150000"/>
              </a:lnSpc>
            </a:pPr>
            <a:r>
              <a:rPr lang="zh-CN" altLang="en-US" sz="1200"/>
              <a:t>1. 假设你是刘毅，请做好交接前的各项准备工作，正确办理财物移交和责任移交手续。</a:t>
            </a:r>
            <a:endParaRPr lang="zh-CN" altLang="en-US" sz="1200"/>
          </a:p>
          <a:p>
            <a:pPr>
              <a:lnSpc>
                <a:spcPct val="150000"/>
              </a:lnSpc>
            </a:pPr>
            <a:endParaRPr lang="zh-CN" altLang="en-US" sz="1200"/>
          </a:p>
          <a:p>
            <a:pPr>
              <a:lnSpc>
                <a:spcPct val="150000"/>
              </a:lnSpc>
            </a:pPr>
            <a:r>
              <a:rPr lang="zh-CN" altLang="en-US" sz="1200"/>
              <a:t>2. 假设你是林宇，请根据情景描述，正确办理财务接交和责任接交手续。</a:t>
            </a:r>
            <a:endParaRPr lang="zh-CN" altLang="en-US" sz="1200"/>
          </a:p>
        </p:txBody>
      </p:sp>
      <p:sp>
        <p:nvSpPr>
          <p:cNvPr id="92" name="菱形 91"/>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93" name="文本框 92"/>
          <p:cNvSpPr txBox="1"/>
          <p:nvPr/>
        </p:nvSpPr>
        <p:spPr>
          <a:xfrm>
            <a:off x="683260" y="19494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任务三  出纳工作交接</a:t>
            </a:r>
            <a:endParaRPr lang="zh-CN" altLang="en-US" sz="2000" b="1">
              <a:solidFill>
                <a:schemeClr val="accent4"/>
              </a:solidFill>
              <a:effectLs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Shape 514"/>
          <p:cNvSpPr/>
          <p:nvPr/>
        </p:nvSpPr>
        <p:spPr>
          <a:xfrm>
            <a:off x="6988524" y="1704528"/>
            <a:ext cx="1268197" cy="2086824"/>
          </a:xfrm>
          <a:custGeom>
            <a:avLst/>
            <a:gdLst/>
            <a:ahLst/>
            <a:cxnLst>
              <a:cxn ang="0">
                <a:pos x="wd2" y="hd2"/>
              </a:cxn>
              <a:cxn ang="5400000">
                <a:pos x="wd2" y="hd2"/>
              </a:cxn>
              <a:cxn ang="10800000">
                <a:pos x="wd2" y="hd2"/>
              </a:cxn>
              <a:cxn ang="16200000">
                <a:pos x="wd2" y="hd2"/>
              </a:cxn>
            </a:cxnLst>
            <a:rect l="0" t="0" r="r" b="b"/>
            <a:pathLst>
              <a:path w="21599" h="21600" extrusionOk="0">
                <a:moveTo>
                  <a:pt x="0" y="0"/>
                </a:moveTo>
                <a:lnTo>
                  <a:pt x="0" y="1790"/>
                </a:lnTo>
                <a:lnTo>
                  <a:pt x="3643" y="1790"/>
                </a:lnTo>
                <a:cubicBezTo>
                  <a:pt x="7802" y="1790"/>
                  <a:pt x="11571" y="2809"/>
                  <a:pt x="14305" y="4448"/>
                </a:cubicBezTo>
                <a:cubicBezTo>
                  <a:pt x="17038" y="6089"/>
                  <a:pt x="18717" y="8332"/>
                  <a:pt x="18717" y="10800"/>
                </a:cubicBezTo>
                <a:cubicBezTo>
                  <a:pt x="18717" y="13268"/>
                  <a:pt x="17038" y="15511"/>
                  <a:pt x="14305" y="17152"/>
                </a:cubicBezTo>
                <a:cubicBezTo>
                  <a:pt x="11571" y="18791"/>
                  <a:pt x="7802" y="19812"/>
                  <a:pt x="3643" y="19812"/>
                </a:cubicBezTo>
                <a:lnTo>
                  <a:pt x="0" y="19812"/>
                </a:lnTo>
                <a:lnTo>
                  <a:pt x="0" y="21600"/>
                </a:lnTo>
                <a:lnTo>
                  <a:pt x="3643" y="21600"/>
                </a:lnTo>
                <a:cubicBezTo>
                  <a:pt x="8569" y="21600"/>
                  <a:pt x="13055" y="20390"/>
                  <a:pt x="16308" y="18439"/>
                </a:cubicBezTo>
                <a:cubicBezTo>
                  <a:pt x="19563" y="16489"/>
                  <a:pt x="21600" y="13780"/>
                  <a:pt x="21599" y="10800"/>
                </a:cubicBezTo>
                <a:cubicBezTo>
                  <a:pt x="21600" y="7820"/>
                  <a:pt x="19563" y="5111"/>
                  <a:pt x="16308" y="3161"/>
                </a:cubicBezTo>
                <a:cubicBezTo>
                  <a:pt x="13055" y="1210"/>
                  <a:pt x="8569" y="0"/>
                  <a:pt x="3643" y="0"/>
                </a:cubicBezTo>
                <a:lnTo>
                  <a:pt x="0" y="0"/>
                </a:lnTo>
                <a:close/>
              </a:path>
            </a:pathLst>
          </a:custGeom>
          <a:solidFill>
            <a:schemeClr val="accent3"/>
          </a:solidFill>
          <a:ln w="12700">
            <a:noFill/>
            <a:miter lim="400000"/>
          </a:ln>
        </p:spPr>
        <p:txBody>
          <a:bodyPr lIns="13426" tIns="13426" rIns="13426" bIns="13426" anchor="ct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Shape 515"/>
          <p:cNvSpPr/>
          <p:nvPr/>
        </p:nvSpPr>
        <p:spPr>
          <a:xfrm>
            <a:off x="3812720" y="3618420"/>
            <a:ext cx="1210312" cy="172933"/>
          </a:xfrm>
          <a:prstGeom prst="rect">
            <a:avLst/>
          </a:prstGeom>
          <a:solidFill>
            <a:schemeClr val="accent3"/>
          </a:solidFill>
          <a:ln w="12700">
            <a:noFill/>
            <a:miter lim="400000"/>
          </a:ln>
        </p:spPr>
        <p:txBody>
          <a:bodyPr lIns="13426" tIns="13426" rIns="13426" bIns="13426" anchor="ct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Shape 516"/>
          <p:cNvSpPr/>
          <p:nvPr/>
        </p:nvSpPr>
        <p:spPr>
          <a:xfrm>
            <a:off x="5023035" y="3618420"/>
            <a:ext cx="1970167" cy="172933"/>
          </a:xfrm>
          <a:prstGeom prst="rect">
            <a:avLst/>
          </a:prstGeom>
          <a:solidFill>
            <a:schemeClr val="accent3"/>
          </a:solidFill>
          <a:ln w="12700">
            <a:noFill/>
            <a:miter lim="400000"/>
          </a:ln>
        </p:spPr>
        <p:txBody>
          <a:bodyPr lIns="13426" tIns="13426" rIns="13426" bIns="13426" anchor="ct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Shape 517"/>
          <p:cNvSpPr/>
          <p:nvPr/>
        </p:nvSpPr>
        <p:spPr>
          <a:xfrm>
            <a:off x="1781744" y="1704529"/>
            <a:ext cx="1563219" cy="1043413"/>
          </a:xfrm>
          <a:custGeom>
            <a:avLst/>
            <a:gdLst/>
            <a:ahLst/>
            <a:cxnLst>
              <a:cxn ang="0">
                <a:pos x="wd2" y="hd2"/>
              </a:cxn>
              <a:cxn ang="5400000">
                <a:pos x="wd2" y="hd2"/>
              </a:cxn>
              <a:cxn ang="10800000">
                <a:pos x="wd2" y="hd2"/>
              </a:cxn>
              <a:cxn ang="16200000">
                <a:pos x="wd2" y="hd2"/>
              </a:cxn>
            </a:cxnLst>
            <a:rect l="0" t="0" r="r" b="b"/>
            <a:pathLst>
              <a:path w="21599" h="21600" extrusionOk="0">
                <a:moveTo>
                  <a:pt x="14569" y="0"/>
                </a:moveTo>
                <a:cubicBezTo>
                  <a:pt x="10573" y="0"/>
                  <a:pt x="6931" y="2419"/>
                  <a:pt x="4292" y="6323"/>
                </a:cubicBezTo>
                <a:cubicBezTo>
                  <a:pt x="1652" y="10223"/>
                  <a:pt x="-1" y="15640"/>
                  <a:pt x="0" y="21600"/>
                </a:cubicBezTo>
                <a:lnTo>
                  <a:pt x="2340" y="21600"/>
                </a:lnTo>
                <a:cubicBezTo>
                  <a:pt x="2340" y="16664"/>
                  <a:pt x="3700" y="12177"/>
                  <a:pt x="5917" y="8896"/>
                </a:cubicBezTo>
                <a:cubicBezTo>
                  <a:pt x="8135" y="5618"/>
                  <a:pt x="11195" y="3580"/>
                  <a:pt x="14569" y="3580"/>
                </a:cubicBezTo>
                <a:lnTo>
                  <a:pt x="21599" y="3580"/>
                </a:lnTo>
                <a:lnTo>
                  <a:pt x="21599" y="0"/>
                </a:lnTo>
                <a:lnTo>
                  <a:pt x="14569" y="0"/>
                </a:lnTo>
                <a:close/>
              </a:path>
            </a:pathLst>
          </a:custGeom>
          <a:solidFill>
            <a:schemeClr val="accent3"/>
          </a:solidFill>
          <a:ln w="12700">
            <a:noFill/>
            <a:miter lim="400000"/>
          </a:ln>
        </p:spPr>
        <p:txBody>
          <a:bodyPr lIns="13426" tIns="13426" rIns="13426" bIns="13426" anchor="ct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Shape 518"/>
          <p:cNvSpPr/>
          <p:nvPr/>
        </p:nvSpPr>
        <p:spPr>
          <a:xfrm>
            <a:off x="3340286" y="1704528"/>
            <a:ext cx="1820978" cy="172933"/>
          </a:xfrm>
          <a:prstGeom prst="rect">
            <a:avLst/>
          </a:prstGeom>
          <a:solidFill>
            <a:schemeClr val="accent3"/>
          </a:solidFill>
          <a:ln w="12700">
            <a:noFill/>
            <a:miter lim="400000"/>
          </a:ln>
        </p:spPr>
        <p:txBody>
          <a:bodyPr lIns="13426" tIns="13426" rIns="13426" bIns="13426" anchor="ct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Shape 519"/>
          <p:cNvSpPr/>
          <p:nvPr/>
        </p:nvSpPr>
        <p:spPr>
          <a:xfrm>
            <a:off x="5156588" y="1704528"/>
            <a:ext cx="1836612" cy="172933"/>
          </a:xfrm>
          <a:prstGeom prst="rect">
            <a:avLst/>
          </a:prstGeom>
          <a:solidFill>
            <a:schemeClr val="accent3"/>
          </a:solidFill>
          <a:ln w="12700">
            <a:noFill/>
            <a:miter lim="400000"/>
          </a:ln>
        </p:spPr>
        <p:txBody>
          <a:bodyPr lIns="13426" tIns="13426" rIns="13426" bIns="13426" anchor="ct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48" name="Shape 546"/>
          <p:cNvSpPr/>
          <p:nvPr/>
        </p:nvSpPr>
        <p:spPr>
          <a:xfrm>
            <a:off x="1782258" y="2747942"/>
            <a:ext cx="165467" cy="2408692"/>
          </a:xfrm>
          <a:prstGeom prst="rect">
            <a:avLst/>
          </a:prstGeom>
          <a:solidFill>
            <a:schemeClr val="accent3"/>
          </a:solidFill>
          <a:ln w="12700">
            <a:noFill/>
            <a:miter lim="400000"/>
          </a:ln>
        </p:spPr>
        <p:txBody>
          <a:bodyPr lIns="0" tIns="0" rIns="0" bIns="0" anchor="ctr"/>
          <a:lstStyle/>
          <a:p>
            <a:pPr lvl="0">
              <a:defRPr sz="3200"/>
            </a:pPr>
            <a:endParaRPr sz="21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59"/>
          <p:cNvGrpSpPr/>
          <p:nvPr/>
        </p:nvGrpSpPr>
        <p:grpSpPr>
          <a:xfrm>
            <a:off x="4250620" y="3439120"/>
            <a:ext cx="1515518" cy="965671"/>
            <a:chOff x="16516498" y="9245600"/>
            <a:chExt cx="4116217" cy="2568566"/>
          </a:xfrm>
        </p:grpSpPr>
        <p:sp>
          <p:nvSpPr>
            <p:cNvPr id="31" name="Shape 529"/>
            <p:cNvSpPr/>
            <p:nvPr/>
          </p:nvSpPr>
          <p:spPr>
            <a:xfrm>
              <a:off x="16516498" y="10871692"/>
              <a:ext cx="4116217" cy="942474"/>
            </a:xfrm>
            <a:prstGeom prst="rect">
              <a:avLst/>
            </a:prstGeom>
            <a:ln w="12700">
              <a:miter lim="400000"/>
            </a:ln>
          </p:spPr>
          <p:txBody>
            <a:bodyPr lIns="0" tIns="0" rIns="0" bIns="0">
              <a:spAutoFit/>
            </a:bodyPr>
            <a:lstStyle/>
            <a:p>
              <a:pPr lvl="0" algn="ctr">
                <a:lnSpc>
                  <a:spcPct val="110000"/>
                </a:lnSpc>
                <a:defRPr sz="1800"/>
              </a:pPr>
              <a:r>
                <a:rPr lang="zh-CN"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进行责任交接</a:t>
              </a:r>
              <a:endParaRPr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endParaRPr lang="zh-CN" altLang="en-US" sz="700" dirty="0">
                <a:solidFill>
                  <a:schemeClr val="bg2"/>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sp>
          <p:nvSpPr>
            <p:cNvPr id="34" name="Shape 531"/>
            <p:cNvSpPr/>
            <p:nvPr/>
          </p:nvSpPr>
          <p:spPr>
            <a:xfrm>
              <a:off x="18034263" y="9245600"/>
              <a:ext cx="1252279" cy="1252279"/>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4"/>
                  </a:lnTo>
                  <a:cubicBezTo>
                    <a:pt x="0" y="1372"/>
                    <a:pt x="1372" y="0"/>
                    <a:pt x="3065" y="0"/>
                  </a:cubicBezTo>
                  <a:lnTo>
                    <a:pt x="18535" y="0"/>
                  </a:lnTo>
                  <a:cubicBezTo>
                    <a:pt x="20228" y="0"/>
                    <a:pt x="21600" y="1372"/>
                    <a:pt x="21600" y="3064"/>
                  </a:cubicBezTo>
                  <a:cubicBezTo>
                    <a:pt x="21600" y="3064"/>
                    <a:pt x="21600" y="18535"/>
                    <a:pt x="21600" y="18535"/>
                  </a:cubicBezTo>
                  <a:close/>
                </a:path>
              </a:pathLst>
            </a:custGeom>
            <a:solidFill>
              <a:schemeClr val="accent1"/>
            </a:solidFill>
            <a:ln w="12700" cap="flat">
              <a:noFill/>
              <a:miter lim="400000"/>
            </a:ln>
            <a:effectLst/>
          </p:spPr>
          <p:txBody>
            <a:bodyPr wrap="square" lIns="32974" tIns="32974" rIns="32974" bIns="32974" numCol="1" anchor="ctr">
              <a:noAutofit/>
            </a:bodyP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r>
                <a:rPr lang="en-US" sz="1900" dirty="0">
                  <a:latin typeface="Arial" panose="020B0604020202020204" pitchFamily="34" charset="0"/>
                  <a:ea typeface="微软雅黑" panose="020B0503020204020204" pitchFamily="34" charset="-122"/>
                  <a:sym typeface="Arial" panose="020B0604020202020204" pitchFamily="34" charset="0"/>
                </a:rPr>
                <a:t>  9</a:t>
              </a: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58"/>
          <p:cNvGrpSpPr/>
          <p:nvPr/>
        </p:nvGrpSpPr>
        <p:grpSpPr>
          <a:xfrm>
            <a:off x="5409495" y="809945"/>
            <a:ext cx="1515518" cy="1230713"/>
            <a:chOff x="16594109" y="2093544"/>
            <a:chExt cx="4116217" cy="3273542"/>
          </a:xfrm>
        </p:grpSpPr>
        <p:sp>
          <p:nvSpPr>
            <p:cNvPr id="28" name="Shape 526"/>
            <p:cNvSpPr/>
            <p:nvPr/>
          </p:nvSpPr>
          <p:spPr>
            <a:xfrm>
              <a:off x="16594109" y="2093544"/>
              <a:ext cx="4116217" cy="1572478"/>
            </a:xfrm>
            <a:prstGeom prst="rect">
              <a:avLst/>
            </a:prstGeom>
            <a:ln w="12700">
              <a:miter lim="400000"/>
            </a:ln>
          </p:spPr>
          <p:txBody>
            <a:bodyPr lIns="0" tIns="0" rIns="0" bIns="0">
              <a:spAutoFit/>
            </a:bodyPr>
            <a:lstStyle/>
            <a:p>
              <a:pPr lvl="0" algn="ctr">
                <a:lnSpc>
                  <a:spcPct val="110000"/>
                </a:lnSpc>
                <a:defRPr sz="1800"/>
              </a:pPr>
              <a:r>
                <a:rPr lang="zh-CN"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填写</a:t>
              </a:r>
              <a:r>
                <a:rPr lang="en-US" altLang="zh-CN"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a:t>
              </a:r>
              <a:r>
                <a:rPr lang="zh-CN" altLang="en-US"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出纳工作交接说明书</a:t>
              </a:r>
              <a:r>
                <a:rPr lang="en-US" altLang="zh-CN"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a:t>
              </a:r>
              <a:endParaRPr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endParaRPr lang="zh-CN" altLang="en-US" sz="700" dirty="0">
                <a:solidFill>
                  <a:schemeClr val="bg2"/>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sp>
          <p:nvSpPr>
            <p:cNvPr id="37" name="Shape 534"/>
            <p:cNvSpPr/>
            <p:nvPr/>
          </p:nvSpPr>
          <p:spPr>
            <a:xfrm>
              <a:off x="18034263" y="4114800"/>
              <a:ext cx="1252279" cy="1252286"/>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chemeClr val="accent2"/>
            </a:solidFill>
            <a:ln w="12700" cap="flat">
              <a:noFill/>
              <a:miter lim="400000"/>
            </a:ln>
            <a:effectLst/>
          </p:spPr>
          <p:txBody>
            <a:bodyPr wrap="square" lIns="32974" tIns="32974" rIns="32974" bIns="32974" numCol="1" anchor="ctr">
              <a:noAutofit/>
            </a:bodyP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r>
                <a:rPr lang="en-US" sz="1900" dirty="0">
                  <a:latin typeface="Arial" panose="020B0604020202020204" pitchFamily="34" charset="0"/>
                  <a:ea typeface="微软雅黑" panose="020B0503020204020204" pitchFamily="34" charset="-122"/>
                  <a:sym typeface="Arial" panose="020B0604020202020204" pitchFamily="34" charset="0"/>
                </a:rPr>
                <a:t>  5</a:t>
              </a: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6"/>
          <p:cNvGrpSpPr/>
          <p:nvPr/>
        </p:nvGrpSpPr>
        <p:grpSpPr>
          <a:xfrm>
            <a:off x="7727732" y="2837947"/>
            <a:ext cx="1515518" cy="917196"/>
            <a:chOff x="7856435" y="4114800"/>
            <a:chExt cx="4116217" cy="2439629"/>
          </a:xfrm>
        </p:grpSpPr>
        <p:sp>
          <p:nvSpPr>
            <p:cNvPr id="27" name="Shape 525"/>
            <p:cNvSpPr/>
            <p:nvPr/>
          </p:nvSpPr>
          <p:spPr>
            <a:xfrm>
              <a:off x="7856435" y="5611955"/>
              <a:ext cx="4116217" cy="942474"/>
            </a:xfrm>
            <a:prstGeom prst="rect">
              <a:avLst/>
            </a:prstGeom>
            <a:ln w="12700">
              <a:miter lim="400000"/>
            </a:ln>
          </p:spPr>
          <p:txBody>
            <a:bodyPr lIns="0" tIns="0" rIns="0" bIns="0">
              <a:spAutoFit/>
            </a:bodyPr>
            <a:lstStyle/>
            <a:p>
              <a:pPr lvl="0" algn="ctr">
                <a:lnSpc>
                  <a:spcPct val="110000"/>
                </a:lnSpc>
                <a:defRPr sz="1800"/>
              </a:pPr>
              <a:r>
                <a:rPr lang="zh-CN"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进行责任移交</a:t>
              </a:r>
              <a:r>
                <a:rPr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 </a:t>
              </a:r>
              <a:endParaRPr lang="en-US"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endParaRPr lang="zh-CN" altLang="en-US" sz="7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sp>
          <p:nvSpPr>
            <p:cNvPr id="40" name="Shape 537"/>
            <p:cNvSpPr/>
            <p:nvPr/>
          </p:nvSpPr>
          <p:spPr>
            <a:xfrm>
              <a:off x="8115563" y="4114800"/>
              <a:ext cx="1252291" cy="1252286"/>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chemeClr val="accent2"/>
            </a:solidFill>
            <a:ln w="12700" cap="flat">
              <a:noFill/>
              <a:miter lim="400000"/>
            </a:ln>
            <a:effectLst/>
          </p:spPr>
          <p:txBody>
            <a:bodyPr wrap="square" lIns="32974" tIns="32974" rIns="32974" bIns="32974" numCol="1" anchor="ctr">
              <a:noAutofit/>
            </a:bodyP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r>
                <a:rPr lang="en-US" sz="1900" dirty="0">
                  <a:latin typeface="Arial" panose="020B0604020202020204" pitchFamily="34" charset="0"/>
                  <a:ea typeface="微软雅黑" panose="020B0503020204020204" pitchFamily="34" charset="-122"/>
                  <a:sym typeface="Arial" panose="020B0604020202020204" pitchFamily="34" charset="0"/>
                </a:rPr>
                <a:t>  7</a:t>
              </a: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60"/>
          <p:cNvGrpSpPr/>
          <p:nvPr/>
        </p:nvGrpSpPr>
        <p:grpSpPr>
          <a:xfrm>
            <a:off x="5885980" y="3439123"/>
            <a:ext cx="1515518" cy="999323"/>
            <a:chOff x="11600048" y="9245600"/>
            <a:chExt cx="4116217" cy="2658076"/>
          </a:xfrm>
        </p:grpSpPr>
        <p:sp>
          <p:nvSpPr>
            <p:cNvPr id="29" name="Shape 527"/>
            <p:cNvSpPr/>
            <p:nvPr/>
          </p:nvSpPr>
          <p:spPr>
            <a:xfrm>
              <a:off x="11600048" y="10871684"/>
              <a:ext cx="4116217" cy="1031992"/>
            </a:xfrm>
            <a:prstGeom prst="rect">
              <a:avLst/>
            </a:prstGeom>
            <a:ln w="12700">
              <a:miter lim="400000"/>
            </a:ln>
          </p:spPr>
          <p:txBody>
            <a:bodyPr lIns="0" tIns="0" rIns="0" bIns="0">
              <a:spAutoFit/>
            </a:bodyPr>
            <a:lstStyle/>
            <a:p>
              <a:pPr lvl="0" algn="ctr">
                <a:lnSpc>
                  <a:spcPct val="110000"/>
                </a:lnSpc>
                <a:defRPr sz="1800"/>
              </a:pPr>
              <a:r>
                <a:rPr lang="zh-CN"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进行财物交接</a:t>
              </a:r>
              <a:endParaRPr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endParaRPr lang="zh-CN" altLang="en-US" sz="900" dirty="0">
                <a:solidFill>
                  <a:schemeClr val="bg1">
                    <a:lumMod val="6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sp>
          <p:nvSpPr>
            <p:cNvPr id="43" name="Shape 540"/>
            <p:cNvSpPr/>
            <p:nvPr/>
          </p:nvSpPr>
          <p:spPr>
            <a:xfrm>
              <a:off x="13068563" y="9245600"/>
              <a:ext cx="1252279" cy="1252279"/>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4"/>
                  </a:lnTo>
                  <a:cubicBezTo>
                    <a:pt x="0" y="1372"/>
                    <a:pt x="1372" y="0"/>
                    <a:pt x="3065" y="0"/>
                  </a:cubicBezTo>
                  <a:lnTo>
                    <a:pt x="18535" y="0"/>
                  </a:lnTo>
                  <a:cubicBezTo>
                    <a:pt x="20228" y="0"/>
                    <a:pt x="21600" y="1372"/>
                    <a:pt x="21600" y="3064"/>
                  </a:cubicBezTo>
                  <a:cubicBezTo>
                    <a:pt x="21600" y="3064"/>
                    <a:pt x="21600" y="18535"/>
                    <a:pt x="21600" y="18535"/>
                  </a:cubicBezTo>
                  <a:close/>
                </a:path>
              </a:pathLst>
            </a:custGeom>
            <a:solidFill>
              <a:schemeClr val="accent2"/>
            </a:solidFill>
            <a:ln w="12700" cap="flat">
              <a:noFill/>
              <a:miter lim="400000"/>
            </a:ln>
            <a:effectLst/>
          </p:spPr>
          <p:txBody>
            <a:bodyPr wrap="square" lIns="32974" tIns="32974" rIns="32974" bIns="32974" numCol="1" anchor="ctr">
              <a:noAutofit/>
            </a:bodyP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r>
                <a:rPr lang="en-US" sz="1900" dirty="0">
                  <a:latin typeface="Arial" panose="020B0604020202020204" pitchFamily="34" charset="0"/>
                  <a:ea typeface="微软雅黑" panose="020B0503020204020204" pitchFamily="34" charset="-122"/>
                  <a:sym typeface="Arial" panose="020B0604020202020204" pitchFamily="34" charset="0"/>
                </a:rPr>
                <a:t>  8 </a:t>
              </a: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Shape 543"/>
          <p:cNvSpPr/>
          <p:nvPr/>
        </p:nvSpPr>
        <p:spPr>
          <a:xfrm>
            <a:off x="1681480" y="2123440"/>
            <a:ext cx="461010" cy="470535"/>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chemeClr val="accent1"/>
          </a:solidFill>
          <a:ln w="12700" cap="flat">
            <a:noFill/>
            <a:miter lim="400000"/>
          </a:ln>
          <a:effectLst/>
        </p:spPr>
        <p:txBody>
          <a:bodyPr wrap="square" lIns="32974" tIns="32974" rIns="32974" bIns="32974" numCol="1" anchor="ctr">
            <a:noAutofit/>
          </a:bodyP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r>
              <a:rPr lang="en-US" sz="1900" dirty="0">
                <a:latin typeface="Arial" panose="020B0604020202020204" pitchFamily="34" charset="0"/>
                <a:ea typeface="微软雅黑" panose="020B0503020204020204" pitchFamily="34" charset="-122"/>
                <a:sym typeface="Arial" panose="020B0604020202020204" pitchFamily="34" charset="0"/>
              </a:rPr>
              <a:t>  2</a:t>
            </a: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2" name="组合 55"/>
          <p:cNvGrpSpPr/>
          <p:nvPr/>
        </p:nvGrpSpPr>
        <p:grpSpPr>
          <a:xfrm>
            <a:off x="707162" y="3753937"/>
            <a:ext cx="1389084" cy="574675"/>
            <a:chOff x="1581848" y="7286171"/>
            <a:chExt cx="3772818" cy="1528563"/>
          </a:xfrm>
        </p:grpSpPr>
        <p:sp>
          <p:nvSpPr>
            <p:cNvPr id="32" name="Shape 530"/>
            <p:cNvSpPr/>
            <p:nvPr/>
          </p:nvSpPr>
          <p:spPr>
            <a:xfrm>
              <a:off x="1581848" y="7286171"/>
              <a:ext cx="2251980" cy="1528563"/>
            </a:xfrm>
            <a:prstGeom prst="rect">
              <a:avLst/>
            </a:prstGeom>
            <a:ln w="12700">
              <a:miter lim="400000"/>
            </a:ln>
          </p:spPr>
          <p:txBody>
            <a:bodyPr wrap="square" lIns="0" tIns="0" rIns="0" bIns="0">
              <a:spAutoFit/>
            </a:bodyPr>
            <a:lstStyle/>
            <a:p>
              <a:pPr lvl="0" algn="r">
                <a:lnSpc>
                  <a:spcPct val="110000"/>
                </a:lnSpc>
                <a:defRPr sz="1800"/>
              </a:pPr>
              <a:r>
                <a:rPr lang="zh-CN"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准备工作</a:t>
              </a:r>
              <a:endParaRPr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r">
                <a:lnSpc>
                  <a:spcPct val="110000"/>
                </a:lnSpc>
                <a:defRPr sz="1800"/>
              </a:pPr>
              <a:r>
                <a:rPr lang="zh-CN" sz="1000" dirty="0">
                  <a:solidFill>
                    <a:schemeClr val="tx1"/>
                  </a:solidFill>
                  <a:latin typeface="Arial" panose="020B0604020202020204" pitchFamily="34" charset="0"/>
                  <a:ea typeface="微软雅黑" panose="020B0503020204020204" pitchFamily="34" charset="-122"/>
                  <a:cs typeface="Roboto Light"/>
                  <a:sym typeface="Arial" panose="020B0604020202020204" pitchFamily="34" charset="0"/>
                </a:rPr>
                <a:t>整理清点财产物资等实物</a:t>
              </a:r>
              <a:endParaRPr lang="zh-CN" sz="1000" dirty="0">
                <a:solidFill>
                  <a:schemeClr val="tx1"/>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sp>
          <p:nvSpPr>
            <p:cNvPr id="50" name="Shape 547"/>
            <p:cNvSpPr/>
            <p:nvPr/>
          </p:nvSpPr>
          <p:spPr>
            <a:xfrm>
              <a:off x="4102363" y="7289800"/>
              <a:ext cx="1252303" cy="1252285"/>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7"/>
                    <a:pt x="20228" y="21600"/>
                    <a:pt x="18535" y="21600"/>
                  </a:cubicBezTo>
                  <a:lnTo>
                    <a:pt x="3065" y="21600"/>
                  </a:lnTo>
                  <a:cubicBezTo>
                    <a:pt x="1372" y="21600"/>
                    <a:pt x="0" y="20227"/>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chemeClr val="accent1"/>
            </a:solidFill>
            <a:ln w="12700" cap="flat">
              <a:noFill/>
              <a:miter lim="400000"/>
            </a:ln>
            <a:effectLst/>
          </p:spPr>
          <p:txBody>
            <a:bodyPr wrap="square" lIns="32974" tIns="32974" rIns="32974" bIns="32974" numCol="1" anchor="ctr">
              <a:noAutofit/>
            </a:bodyP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r>
                <a:rPr lang="en-US" sz="1900" dirty="0">
                  <a:latin typeface="Arial" panose="020B0604020202020204" pitchFamily="34" charset="0"/>
                  <a:ea typeface="微软雅黑" panose="020B0503020204020204" pitchFamily="34" charset="-122"/>
                  <a:sym typeface="Arial" panose="020B0604020202020204" pitchFamily="34" charset="0"/>
                </a:rPr>
                <a:t>  1</a:t>
              </a: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组合 61"/>
          <p:cNvGrpSpPr/>
          <p:nvPr/>
        </p:nvGrpSpPr>
        <p:grpSpPr>
          <a:xfrm>
            <a:off x="2735258" y="3205941"/>
            <a:ext cx="1515518" cy="1957866"/>
            <a:chOff x="6645500" y="8544464"/>
            <a:chExt cx="4116217" cy="5207680"/>
          </a:xfrm>
        </p:grpSpPr>
        <p:sp>
          <p:nvSpPr>
            <p:cNvPr id="30" name="Shape 528"/>
            <p:cNvSpPr/>
            <p:nvPr/>
          </p:nvSpPr>
          <p:spPr>
            <a:xfrm>
              <a:off x="6645500" y="11414539"/>
              <a:ext cx="4116217" cy="2337605"/>
            </a:xfrm>
            <a:prstGeom prst="rect">
              <a:avLst/>
            </a:prstGeom>
            <a:ln w="12700">
              <a:miter lim="400000"/>
            </a:ln>
          </p:spPr>
          <p:txBody>
            <a:bodyPr lIns="0" tIns="0" rIns="0" bIns="0">
              <a:spAutoFit/>
            </a:bodyPr>
            <a:lstStyle/>
            <a:p>
              <a:pPr lvl="0" algn="ctr">
                <a:lnSpc>
                  <a:spcPct val="110000"/>
                </a:lnSpc>
                <a:defRPr sz="1800"/>
              </a:pPr>
              <a:r>
                <a:rPr lang="zh-CN"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完成交接手续，交接双方和监交人确认签字或签章</a:t>
              </a:r>
              <a:endParaRPr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endParaRPr lang="zh-CN" altLang="en-US" sz="1000" dirty="0">
                <a:solidFill>
                  <a:schemeClr val="bg2"/>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pic>
          <p:nvPicPr>
            <p:cNvPr id="52" name="05_How We Work_Done.jpg"/>
            <p:cNvPicPr/>
            <p:nvPr/>
          </p:nvPicPr>
          <p:blipFill>
            <a:blip r:embed="rId1" cstate="print">
              <a:extLst>
                <a:ext uri="{28A0092B-C50C-407E-A947-70E740481C1C}">
                  <a14:useLocalDpi xmlns:a14="http://schemas.microsoft.com/office/drawing/2010/main" val="0"/>
                </a:ext>
              </a:extLst>
            </a:blip>
            <a:stretch>
              <a:fillRect/>
            </a:stretch>
          </p:blipFill>
          <p:spPr>
            <a:xfrm>
              <a:off x="7414419" y="8544464"/>
              <a:ext cx="2654697" cy="2654697"/>
            </a:xfrm>
            <a:prstGeom prst="roundRect">
              <a:avLst>
                <a:gd name="adj" fmla="val 13617"/>
              </a:avLst>
            </a:prstGeom>
            <a:solidFill>
              <a:srgbClr val="FFFFFF">
                <a:shade val="85000"/>
              </a:srgbClr>
            </a:solidFill>
            <a:ln>
              <a:noFill/>
            </a:ln>
            <a:effectLst/>
          </p:spPr>
        </p:pic>
      </p:grpSp>
      <p:sp>
        <p:nvSpPr>
          <p:cNvPr id="92" name="菱形 91"/>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93" name="文本框 92"/>
          <p:cNvSpPr txBox="1"/>
          <p:nvPr/>
        </p:nvSpPr>
        <p:spPr>
          <a:xfrm>
            <a:off x="683260" y="19494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任务三  出纳工作交接</a:t>
            </a:r>
            <a:endParaRPr lang="zh-CN" altLang="en-US" sz="2000" b="1">
              <a:solidFill>
                <a:schemeClr val="accent4"/>
              </a:solidFill>
              <a:effectLst/>
            </a:endParaRPr>
          </a:p>
        </p:txBody>
      </p:sp>
      <p:grpSp>
        <p:nvGrpSpPr>
          <p:cNvPr id="15" name="组合 57"/>
          <p:cNvGrpSpPr/>
          <p:nvPr/>
        </p:nvGrpSpPr>
        <p:grpSpPr>
          <a:xfrm>
            <a:off x="6212371" y="1616841"/>
            <a:ext cx="1714853" cy="742503"/>
            <a:chOff x="9663223" y="4114800"/>
            <a:chExt cx="4657619" cy="1974964"/>
          </a:xfrm>
        </p:grpSpPr>
        <p:sp>
          <p:nvSpPr>
            <p:cNvPr id="16" name="Shape 524"/>
            <p:cNvSpPr/>
            <p:nvPr/>
          </p:nvSpPr>
          <p:spPr>
            <a:xfrm>
              <a:off x="9663223" y="5461448"/>
              <a:ext cx="4116217" cy="628316"/>
            </a:xfrm>
            <a:prstGeom prst="rect">
              <a:avLst/>
            </a:prstGeom>
            <a:ln w="12700">
              <a:miter lim="400000"/>
            </a:ln>
          </p:spPr>
          <p:txBody>
            <a:bodyPr lIns="0" tIns="0" rIns="0" bIns="0">
              <a:spAutoFit/>
            </a:bodyPr>
            <a:p>
              <a:pPr lvl="0" algn="ctr">
                <a:lnSpc>
                  <a:spcPct val="110000"/>
                </a:lnSpc>
                <a:defRPr sz="1800"/>
              </a:pPr>
              <a:r>
                <a:rPr lang="zh-CN" altLang="en-US"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进行财物移交</a:t>
              </a:r>
              <a:endParaRPr lang="zh-CN" altLang="en-US" sz="7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sp>
          <p:nvSpPr>
            <p:cNvPr id="18" name="Shape 543"/>
            <p:cNvSpPr/>
            <p:nvPr/>
          </p:nvSpPr>
          <p:spPr>
            <a:xfrm>
              <a:off x="13068563" y="4114800"/>
              <a:ext cx="1252279" cy="1252286"/>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chemeClr val="accent1"/>
            </a:solidFill>
            <a:ln w="12700" cap="flat">
              <a:noFill/>
              <a:miter lim="400000"/>
            </a:ln>
            <a:effectLst/>
          </p:spPr>
          <p:txBody>
            <a:bodyPr wrap="square" lIns="32974" tIns="32974" rIns="32974" bIns="32974" numCol="1" anchor="ctr">
              <a:noAutofit/>
            </a:bodyPr>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r>
                <a:rPr lang="en-US" sz="1900" dirty="0">
                  <a:latin typeface="Arial" panose="020B0604020202020204" pitchFamily="34" charset="0"/>
                  <a:ea typeface="微软雅黑" panose="020B0503020204020204" pitchFamily="34" charset="-122"/>
                  <a:sym typeface="Arial" panose="020B0604020202020204" pitchFamily="34" charset="0"/>
                </a:rPr>
                <a:t>  6</a:t>
              </a: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组合 60"/>
          <p:cNvGrpSpPr/>
          <p:nvPr/>
        </p:nvGrpSpPr>
        <p:grpSpPr>
          <a:xfrm>
            <a:off x="2451265" y="1555078"/>
            <a:ext cx="1515518" cy="1236178"/>
            <a:chOff x="11600048" y="9245600"/>
            <a:chExt cx="4116217" cy="3288082"/>
          </a:xfrm>
        </p:grpSpPr>
        <p:sp>
          <p:nvSpPr>
            <p:cNvPr id="36" name="Shape 527"/>
            <p:cNvSpPr/>
            <p:nvPr/>
          </p:nvSpPr>
          <p:spPr>
            <a:xfrm>
              <a:off x="11600048" y="10871684"/>
              <a:ext cx="4116217" cy="1661998"/>
            </a:xfrm>
            <a:prstGeom prst="rect">
              <a:avLst/>
            </a:prstGeom>
            <a:ln w="12700">
              <a:miter lim="400000"/>
            </a:ln>
          </p:spPr>
          <p:txBody>
            <a:bodyPr lIns="0" tIns="0" rIns="0" bIns="0">
              <a:spAutoFit/>
            </a:bodyPr>
            <a:p>
              <a:pPr lvl="0" algn="ctr">
                <a:lnSpc>
                  <a:spcPct val="110000"/>
                </a:lnSpc>
                <a:defRPr sz="1800"/>
              </a:pPr>
              <a:r>
                <a:rPr lang="zh-CN"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整理其他出纳资料及账证资料</a:t>
              </a:r>
              <a:endParaRPr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endParaRPr lang="zh-CN" altLang="en-US" sz="900" dirty="0">
                <a:solidFill>
                  <a:schemeClr val="bg1">
                    <a:lumMod val="6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sp>
          <p:nvSpPr>
            <p:cNvPr id="42" name="Shape 540"/>
            <p:cNvSpPr/>
            <p:nvPr/>
          </p:nvSpPr>
          <p:spPr>
            <a:xfrm>
              <a:off x="13068563" y="9245600"/>
              <a:ext cx="1252279" cy="1252279"/>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4"/>
                  </a:lnTo>
                  <a:cubicBezTo>
                    <a:pt x="0" y="1372"/>
                    <a:pt x="1372" y="0"/>
                    <a:pt x="3065" y="0"/>
                  </a:cubicBezTo>
                  <a:lnTo>
                    <a:pt x="18535" y="0"/>
                  </a:lnTo>
                  <a:cubicBezTo>
                    <a:pt x="20228" y="0"/>
                    <a:pt x="21600" y="1372"/>
                    <a:pt x="21600" y="3064"/>
                  </a:cubicBezTo>
                  <a:cubicBezTo>
                    <a:pt x="21600" y="3064"/>
                    <a:pt x="21600" y="18535"/>
                    <a:pt x="21600" y="18535"/>
                  </a:cubicBezTo>
                  <a:close/>
                </a:path>
              </a:pathLst>
            </a:custGeom>
            <a:solidFill>
              <a:schemeClr val="accent2"/>
            </a:solidFill>
            <a:ln w="12700" cap="flat">
              <a:noFill/>
              <a:miter lim="400000"/>
            </a:ln>
            <a:effectLst/>
          </p:spPr>
          <p:txBody>
            <a:bodyPr wrap="square" lIns="32974" tIns="32974" rIns="32974" bIns="32974" numCol="1" anchor="ctr">
              <a:noAutofit/>
            </a:bodyPr>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r>
                <a:rPr lang="en-US" sz="1900" dirty="0">
                  <a:latin typeface="Arial" panose="020B0604020202020204" pitchFamily="34" charset="0"/>
                  <a:ea typeface="微软雅黑" panose="020B0503020204020204" pitchFamily="34" charset="-122"/>
                  <a:sym typeface="Arial" panose="020B0604020202020204" pitchFamily="34" charset="0"/>
                </a:rPr>
                <a:t>  3</a:t>
              </a: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组合 55"/>
          <p:cNvGrpSpPr/>
          <p:nvPr/>
        </p:nvGrpSpPr>
        <p:grpSpPr>
          <a:xfrm>
            <a:off x="3812312" y="1013277"/>
            <a:ext cx="1210945" cy="976361"/>
            <a:chOff x="2338988" y="5945089"/>
            <a:chExt cx="3288983" cy="2596996"/>
          </a:xfrm>
        </p:grpSpPr>
        <p:sp>
          <p:nvSpPr>
            <p:cNvPr id="53" name="Shape 530"/>
            <p:cNvSpPr/>
            <p:nvPr/>
          </p:nvSpPr>
          <p:spPr>
            <a:xfrm>
              <a:off x="2338988" y="5945089"/>
              <a:ext cx="3288983" cy="1031991"/>
            </a:xfrm>
            <a:prstGeom prst="rect">
              <a:avLst/>
            </a:prstGeom>
            <a:ln w="12700">
              <a:miter lim="400000"/>
            </a:ln>
          </p:spPr>
          <p:txBody>
            <a:bodyPr wrap="square" lIns="0" tIns="0" rIns="0" bIns="0">
              <a:spAutoFit/>
            </a:bodyPr>
            <a:p>
              <a:pPr lvl="0" algn="r">
                <a:lnSpc>
                  <a:spcPct val="110000"/>
                </a:lnSpc>
                <a:defRPr sz="1800"/>
              </a:pPr>
              <a:r>
                <a:rPr lang="zh-CN"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填制</a:t>
              </a:r>
              <a:r>
                <a:rPr lang="en-US" altLang="zh-CN"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a:t>
              </a:r>
              <a:r>
                <a:rPr lang="zh-CN" altLang="en-US"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移交清册</a:t>
              </a:r>
              <a:r>
                <a:rPr lang="en-US" altLang="zh-CN"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a:t>
              </a:r>
              <a:endParaRPr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r">
                <a:lnSpc>
                  <a:spcPct val="110000"/>
                </a:lnSpc>
                <a:defRPr sz="1800"/>
              </a:pPr>
              <a:endParaRPr sz="900" dirty="0">
                <a:solidFill>
                  <a:schemeClr val="bg1">
                    <a:lumMod val="6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sp>
          <p:nvSpPr>
            <p:cNvPr id="55" name="Shape 547"/>
            <p:cNvSpPr/>
            <p:nvPr/>
          </p:nvSpPr>
          <p:spPr>
            <a:xfrm>
              <a:off x="4102363" y="7289800"/>
              <a:ext cx="1252303" cy="1252285"/>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7"/>
                    <a:pt x="20228" y="21600"/>
                    <a:pt x="18535" y="21600"/>
                  </a:cubicBezTo>
                  <a:lnTo>
                    <a:pt x="3065" y="21600"/>
                  </a:lnTo>
                  <a:cubicBezTo>
                    <a:pt x="1372" y="21600"/>
                    <a:pt x="0" y="20227"/>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chemeClr val="accent1"/>
            </a:solidFill>
            <a:ln w="12700" cap="flat">
              <a:noFill/>
              <a:miter lim="400000"/>
            </a:ln>
            <a:effectLst/>
          </p:spPr>
          <p:txBody>
            <a:bodyPr wrap="square" lIns="32974" tIns="32974" rIns="32974" bIns="32974" numCol="1" anchor="ctr">
              <a:noAutofit/>
            </a:bodyPr>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r>
                <a:rPr lang="en-US" sz="1900" dirty="0">
                  <a:latin typeface="Arial" panose="020B0604020202020204" pitchFamily="34" charset="0"/>
                  <a:ea typeface="微软雅黑" panose="020B0503020204020204" pitchFamily="34" charset="-122"/>
                  <a:sym typeface="Arial" panose="020B0604020202020204" pitchFamily="34" charset="0"/>
                </a:rPr>
                <a:t>  4</a:t>
              </a: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57" name="文本框 56"/>
          <p:cNvSpPr txBox="1"/>
          <p:nvPr/>
        </p:nvSpPr>
        <p:spPr>
          <a:xfrm>
            <a:off x="464820" y="2185035"/>
            <a:ext cx="1071880" cy="564515"/>
          </a:xfrm>
          <a:prstGeom prst="rect">
            <a:avLst/>
          </a:prstGeom>
          <a:noFill/>
        </p:spPr>
        <p:txBody>
          <a:bodyPr wrap="none" rtlCol="0" anchor="t">
            <a:spAutoFit/>
          </a:bodyPr>
          <a:p>
            <a:pPr lvl="0" algn="ctr">
              <a:lnSpc>
                <a:spcPct val="110000"/>
              </a:lnSpc>
              <a:defRPr sz="1800"/>
            </a:pPr>
            <a:r>
              <a:rPr lang="zh-CN"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整理对账簿</a:t>
            </a:r>
            <a:endParaRPr lang="zh-CN"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ctr">
              <a:lnSpc>
                <a:spcPct val="110000"/>
              </a:lnSpc>
              <a:defRPr sz="1800"/>
            </a:pPr>
            <a:r>
              <a:rPr lang="zh-CN"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     并对账</a:t>
            </a:r>
            <a:endParaRPr lang="zh-CN"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8564">
        <p:push dir="u"/>
      </p:transition>
    </mc:Choice>
    <mc:Fallback>
      <p:transition spd="slow" advClick="0" advTm="8564">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1000"/>
                                        <p:tgtEl>
                                          <p:spTgt spid="48"/>
                                        </p:tgtEl>
                                      </p:cBhvr>
                                    </p:animEffect>
                                  </p:childTnLst>
                                </p:cTn>
                              </p:par>
                              <p:par>
                                <p:cTn id="8" presetID="53" presetClass="entr" presetSubtype="16" fill="hold" nodeType="withEffect">
                                  <p:stCondLst>
                                    <p:cond delay="500"/>
                                  </p:stCondLst>
                                  <p:childTnLst>
                                    <p:set>
                                      <p:cBhvr>
                                        <p:cTn id="9" dur="1" fill="hold">
                                          <p:stCondLst>
                                            <p:cond delay="0"/>
                                          </p:stCondLst>
                                        </p:cTn>
                                        <p:tgtEl>
                                          <p:spTgt spid="12"/>
                                        </p:tgtEl>
                                        <p:attrNameLst>
                                          <p:attrName>style.visibility</p:attrName>
                                        </p:attrNameLst>
                                      </p:cBhvr>
                                      <p:to>
                                        <p:strVal val="visible"/>
                                      </p:to>
                                    </p:set>
                                    <p:anim calcmode="lin" valueType="num">
                                      <p:cBhvr>
                                        <p:cTn id="10" dur="500" fill="hold"/>
                                        <p:tgtEl>
                                          <p:spTgt spid="12"/>
                                        </p:tgtEl>
                                        <p:attrNameLst>
                                          <p:attrName>ppt_w</p:attrName>
                                        </p:attrNameLst>
                                      </p:cBhvr>
                                      <p:tavLst>
                                        <p:tav tm="0">
                                          <p:val>
                                            <p:fltVal val="0"/>
                                          </p:val>
                                        </p:tav>
                                        <p:tav tm="100000">
                                          <p:val>
                                            <p:strVal val="#ppt_w"/>
                                          </p:val>
                                        </p:tav>
                                      </p:tavLst>
                                    </p:anim>
                                    <p:anim calcmode="lin" valueType="num">
                                      <p:cBhvr>
                                        <p:cTn id="11" dur="500" fill="hold"/>
                                        <p:tgtEl>
                                          <p:spTgt spid="12"/>
                                        </p:tgtEl>
                                        <p:attrNameLst>
                                          <p:attrName>ppt_h</p:attrName>
                                        </p:attrNameLst>
                                      </p:cBhvr>
                                      <p:tavLst>
                                        <p:tav tm="0">
                                          <p:val>
                                            <p:fltVal val="0"/>
                                          </p:val>
                                        </p:tav>
                                        <p:tav tm="100000">
                                          <p:val>
                                            <p:strVal val="#ppt_h"/>
                                          </p:val>
                                        </p:tav>
                                      </p:tavLst>
                                    </p:anim>
                                    <p:animEffect transition="in" filter="fade">
                                      <p:cBhvr>
                                        <p:cTn id="12" dur="500"/>
                                        <p:tgtEl>
                                          <p:spTgt spid="12"/>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down)">
                                      <p:cBhvr>
                                        <p:cTn id="16" dur="1000"/>
                                        <p:tgtEl>
                                          <p:spTgt spid="23"/>
                                        </p:tgtEl>
                                      </p:cBhvr>
                                    </p:animEffect>
                                  </p:childTnLst>
                                </p:cTn>
                              </p:par>
                              <p:par>
                                <p:cTn id="17" presetID="53" presetClass="entr" presetSubtype="16"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1000"/>
                                        <p:tgtEl>
                                          <p:spTgt spid="24"/>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1000"/>
                                        <p:tgtEl>
                                          <p:spTgt spid="25"/>
                                        </p:tgtEl>
                                      </p:cBhvr>
                                    </p:animEffect>
                                  </p:childTnLst>
                                </p:cTn>
                              </p:par>
                              <p:par>
                                <p:cTn id="30" presetID="53" presetClass="entr" presetSubtype="16" fill="hold" nodeType="withEffect">
                                  <p:stCondLst>
                                    <p:cond delay="50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4000"/>
                            </p:stCondLst>
                            <p:childTnLst>
                              <p:par>
                                <p:cTn id="36" presetID="22" presetClass="entr" presetSubtype="1"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up)">
                                      <p:cBhvr>
                                        <p:cTn id="38" dur="1000"/>
                                        <p:tgtEl>
                                          <p:spTgt spid="20"/>
                                        </p:tgtEl>
                                      </p:cBhvr>
                                    </p:animEffect>
                                  </p:childTnLst>
                                </p:cTn>
                              </p:par>
                              <p:par>
                                <p:cTn id="39" presetID="53" presetClass="entr" presetSubtype="16" fill="hold" nodeType="withEffect">
                                  <p:stCondLst>
                                    <p:cond delay="500"/>
                                  </p:stCondLst>
                                  <p:childTnLst>
                                    <p:set>
                                      <p:cBhvr>
                                        <p:cTn id="40" dur="1" fill="hold">
                                          <p:stCondLst>
                                            <p:cond delay="0"/>
                                          </p:stCondLst>
                                        </p:cTn>
                                        <p:tgtEl>
                                          <p:spTgt spid="2"/>
                                        </p:tgtEl>
                                        <p:attrNameLst>
                                          <p:attrName>style.visibility</p:attrName>
                                        </p:attrNameLst>
                                      </p:cBhvr>
                                      <p:to>
                                        <p:strVal val="visible"/>
                                      </p:to>
                                    </p:set>
                                    <p:anim calcmode="lin" valueType="num">
                                      <p:cBhvr>
                                        <p:cTn id="41" dur="500" fill="hold"/>
                                        <p:tgtEl>
                                          <p:spTgt spid="2"/>
                                        </p:tgtEl>
                                        <p:attrNameLst>
                                          <p:attrName>ppt_w</p:attrName>
                                        </p:attrNameLst>
                                      </p:cBhvr>
                                      <p:tavLst>
                                        <p:tav tm="0">
                                          <p:val>
                                            <p:fltVal val="0"/>
                                          </p:val>
                                        </p:tav>
                                        <p:tav tm="100000">
                                          <p:val>
                                            <p:strVal val="#ppt_w"/>
                                          </p:val>
                                        </p:tav>
                                      </p:tavLst>
                                    </p:anim>
                                    <p:anim calcmode="lin" valueType="num">
                                      <p:cBhvr>
                                        <p:cTn id="42" dur="500" fill="hold"/>
                                        <p:tgtEl>
                                          <p:spTgt spid="2"/>
                                        </p:tgtEl>
                                        <p:attrNameLst>
                                          <p:attrName>ppt_h</p:attrName>
                                        </p:attrNameLst>
                                      </p:cBhvr>
                                      <p:tavLst>
                                        <p:tav tm="0">
                                          <p:val>
                                            <p:fltVal val="0"/>
                                          </p:val>
                                        </p:tav>
                                        <p:tav tm="100000">
                                          <p:val>
                                            <p:strVal val="#ppt_h"/>
                                          </p:val>
                                        </p:tav>
                                      </p:tavLst>
                                    </p:anim>
                                    <p:animEffect transition="in" filter="fade">
                                      <p:cBhvr>
                                        <p:cTn id="43" dur="500"/>
                                        <p:tgtEl>
                                          <p:spTgt spid="2"/>
                                        </p:tgtEl>
                                      </p:cBhvr>
                                    </p:animEffect>
                                  </p:childTnLst>
                                </p:cTn>
                              </p:par>
                            </p:childTnLst>
                          </p:cTn>
                        </p:par>
                        <p:par>
                          <p:cTn id="44" fill="hold">
                            <p:stCondLst>
                              <p:cond delay="5000"/>
                            </p:stCondLst>
                            <p:childTnLst>
                              <p:par>
                                <p:cTn id="45" presetID="22" presetClass="entr" presetSubtype="2"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right)">
                                      <p:cBhvr>
                                        <p:cTn id="47" dur="1000"/>
                                        <p:tgtEl>
                                          <p:spTgt spid="22"/>
                                        </p:tgtEl>
                                      </p:cBhvr>
                                    </p:animEffect>
                                  </p:childTnLst>
                                </p:cTn>
                              </p:par>
                              <p:par>
                                <p:cTn id="48" presetID="53" presetClass="entr" presetSubtype="16" fill="hold" nodeType="withEffect">
                                  <p:stCondLst>
                                    <p:cond delay="500"/>
                                  </p:stCondLst>
                                  <p:childTnLst>
                                    <p:set>
                                      <p:cBhvr>
                                        <p:cTn id="49" dur="1" fill="hold">
                                          <p:stCondLst>
                                            <p:cond delay="0"/>
                                          </p:stCondLst>
                                        </p:cTn>
                                        <p:tgtEl>
                                          <p:spTgt spid="8"/>
                                        </p:tgtEl>
                                        <p:attrNameLst>
                                          <p:attrName>style.visibility</p:attrName>
                                        </p:attrNameLst>
                                      </p:cBhvr>
                                      <p:to>
                                        <p:strVal val="visible"/>
                                      </p:to>
                                    </p:set>
                                    <p:anim calcmode="lin" valueType="num">
                                      <p:cBhvr>
                                        <p:cTn id="50" dur="500" fill="hold"/>
                                        <p:tgtEl>
                                          <p:spTgt spid="8"/>
                                        </p:tgtEl>
                                        <p:attrNameLst>
                                          <p:attrName>ppt_w</p:attrName>
                                        </p:attrNameLst>
                                      </p:cBhvr>
                                      <p:tavLst>
                                        <p:tav tm="0">
                                          <p:val>
                                            <p:fltVal val="0"/>
                                          </p:val>
                                        </p:tav>
                                        <p:tav tm="100000">
                                          <p:val>
                                            <p:strVal val="#ppt_w"/>
                                          </p:val>
                                        </p:tav>
                                      </p:tavLst>
                                    </p:anim>
                                    <p:anim calcmode="lin" valueType="num">
                                      <p:cBhvr>
                                        <p:cTn id="51" dur="500" fill="hold"/>
                                        <p:tgtEl>
                                          <p:spTgt spid="8"/>
                                        </p:tgtEl>
                                        <p:attrNameLst>
                                          <p:attrName>ppt_h</p:attrName>
                                        </p:attrNameLst>
                                      </p:cBhvr>
                                      <p:tavLst>
                                        <p:tav tm="0">
                                          <p:val>
                                            <p:fltVal val="0"/>
                                          </p:val>
                                        </p:tav>
                                        <p:tav tm="100000">
                                          <p:val>
                                            <p:strVal val="#ppt_h"/>
                                          </p:val>
                                        </p:tav>
                                      </p:tavLst>
                                    </p:anim>
                                    <p:animEffect transition="in" filter="fade">
                                      <p:cBhvr>
                                        <p:cTn id="52" dur="500"/>
                                        <p:tgtEl>
                                          <p:spTgt spid="8"/>
                                        </p:tgtEl>
                                      </p:cBhvr>
                                    </p:animEffect>
                                  </p:childTnLst>
                                </p:cTn>
                              </p:par>
                            </p:childTnLst>
                          </p:cTn>
                        </p:par>
                        <p:par>
                          <p:cTn id="53" fill="hold">
                            <p:stCondLst>
                              <p:cond delay="6000"/>
                            </p:stCondLst>
                            <p:childTnLst>
                              <p:par>
                                <p:cTn id="54" presetID="22" presetClass="entr" presetSubtype="2"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right)">
                                      <p:cBhvr>
                                        <p:cTn id="56" dur="1000"/>
                                        <p:tgtEl>
                                          <p:spTgt spid="21"/>
                                        </p:tgtEl>
                                      </p:cBhvr>
                                    </p:animEffect>
                                  </p:childTnLst>
                                </p:cTn>
                              </p:par>
                              <p:par>
                                <p:cTn id="57" presetID="53" presetClass="entr" presetSubtype="16" fill="hold" nodeType="withEffect">
                                  <p:stCondLst>
                                    <p:cond delay="50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childTnLst>
                                </p:cTn>
                              </p:par>
                              <p:par>
                                <p:cTn id="62" presetID="53" presetClass="entr" presetSubtype="16" fill="hold" nodeType="withEffect">
                                  <p:stCondLst>
                                    <p:cond delay="50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Effect transition="in" filter="fade">
                                      <p:cBhvr>
                                        <p:cTn id="66" dur="500"/>
                                        <p:tgtEl>
                                          <p:spTgt spid="15"/>
                                        </p:tgtEl>
                                      </p:cBhvr>
                                    </p:animEffect>
                                  </p:childTnLst>
                                </p:cTn>
                              </p:par>
                              <p:par>
                                <p:cTn id="67" presetID="53" presetClass="entr" presetSubtype="16" fill="hold" nodeType="withEffect">
                                  <p:stCondLst>
                                    <p:cond delay="500"/>
                                  </p:stCondLst>
                                  <p:childTnLst>
                                    <p:set>
                                      <p:cBhvr>
                                        <p:cTn id="68" dur="1" fill="hold">
                                          <p:stCondLst>
                                            <p:cond delay="0"/>
                                          </p:stCondLst>
                                        </p:cTn>
                                        <p:tgtEl>
                                          <p:spTgt spid="33"/>
                                        </p:tgtEl>
                                        <p:attrNameLst>
                                          <p:attrName>style.visibility</p:attrName>
                                        </p:attrNameLst>
                                      </p:cBhvr>
                                      <p:to>
                                        <p:strVal val="visible"/>
                                      </p:to>
                                    </p:set>
                                    <p:anim calcmode="lin" valueType="num">
                                      <p:cBhvr>
                                        <p:cTn id="69" dur="500" fill="hold"/>
                                        <p:tgtEl>
                                          <p:spTgt spid="33"/>
                                        </p:tgtEl>
                                        <p:attrNameLst>
                                          <p:attrName>ppt_w</p:attrName>
                                        </p:attrNameLst>
                                      </p:cBhvr>
                                      <p:tavLst>
                                        <p:tav tm="0">
                                          <p:val>
                                            <p:fltVal val="0"/>
                                          </p:val>
                                        </p:tav>
                                        <p:tav tm="100000">
                                          <p:val>
                                            <p:strVal val="#ppt_w"/>
                                          </p:val>
                                        </p:tav>
                                      </p:tavLst>
                                    </p:anim>
                                    <p:anim calcmode="lin" valueType="num">
                                      <p:cBhvr>
                                        <p:cTn id="70" dur="500" fill="hold"/>
                                        <p:tgtEl>
                                          <p:spTgt spid="33"/>
                                        </p:tgtEl>
                                        <p:attrNameLst>
                                          <p:attrName>ppt_h</p:attrName>
                                        </p:attrNameLst>
                                      </p:cBhvr>
                                      <p:tavLst>
                                        <p:tav tm="0">
                                          <p:val>
                                            <p:fltVal val="0"/>
                                          </p:val>
                                        </p:tav>
                                        <p:tav tm="100000">
                                          <p:val>
                                            <p:strVal val="#ppt_h"/>
                                          </p:val>
                                        </p:tav>
                                      </p:tavLst>
                                    </p:anim>
                                    <p:animEffect transition="in" filter="fade">
                                      <p:cBhvr>
                                        <p:cTn id="71" dur="500"/>
                                        <p:tgtEl>
                                          <p:spTgt spid="33"/>
                                        </p:tgtEl>
                                      </p:cBhvr>
                                    </p:animEffect>
                                  </p:childTnLst>
                                </p:cTn>
                              </p:par>
                              <p:par>
                                <p:cTn id="72" presetID="53" presetClass="entr" presetSubtype="16" fill="hold" nodeType="withEffect">
                                  <p:stCondLst>
                                    <p:cond delay="500"/>
                                  </p:stCondLst>
                                  <p:childTnLst>
                                    <p:set>
                                      <p:cBhvr>
                                        <p:cTn id="73" dur="1" fill="hold">
                                          <p:stCondLst>
                                            <p:cond delay="0"/>
                                          </p:stCondLst>
                                        </p:cTn>
                                        <p:tgtEl>
                                          <p:spTgt spid="49"/>
                                        </p:tgtEl>
                                        <p:attrNameLst>
                                          <p:attrName>style.visibility</p:attrName>
                                        </p:attrNameLst>
                                      </p:cBhvr>
                                      <p:to>
                                        <p:strVal val="visible"/>
                                      </p:to>
                                    </p:set>
                                    <p:anim calcmode="lin" valueType="num">
                                      <p:cBhvr>
                                        <p:cTn id="74" dur="500" fill="hold"/>
                                        <p:tgtEl>
                                          <p:spTgt spid="49"/>
                                        </p:tgtEl>
                                        <p:attrNameLst>
                                          <p:attrName>ppt_w</p:attrName>
                                        </p:attrNameLst>
                                      </p:cBhvr>
                                      <p:tavLst>
                                        <p:tav tm="0">
                                          <p:val>
                                            <p:fltVal val="0"/>
                                          </p:val>
                                        </p:tav>
                                        <p:tav tm="100000">
                                          <p:val>
                                            <p:strVal val="#ppt_w"/>
                                          </p:val>
                                        </p:tav>
                                      </p:tavLst>
                                    </p:anim>
                                    <p:anim calcmode="lin" valueType="num">
                                      <p:cBhvr>
                                        <p:cTn id="75" dur="500" fill="hold"/>
                                        <p:tgtEl>
                                          <p:spTgt spid="49"/>
                                        </p:tgtEl>
                                        <p:attrNameLst>
                                          <p:attrName>ppt_h</p:attrName>
                                        </p:attrNameLst>
                                      </p:cBhvr>
                                      <p:tavLst>
                                        <p:tav tm="0">
                                          <p:val>
                                            <p:fltVal val="0"/>
                                          </p:val>
                                        </p:tav>
                                        <p:tav tm="100000">
                                          <p:val>
                                            <p:strVal val="#ppt_h"/>
                                          </p:val>
                                        </p:tav>
                                      </p:tavLst>
                                    </p:anim>
                                    <p:animEffect transition="in" filter="fade">
                                      <p:cBhvr>
                                        <p:cTn id="7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48"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 name="TextBox 66"/>
          <p:cNvSpPr txBox="1"/>
          <p:nvPr/>
        </p:nvSpPr>
        <p:spPr>
          <a:xfrm>
            <a:off x="4024630" y="1139190"/>
            <a:ext cx="5054600" cy="83058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交接时双方认真核对“移交清册”，核对交接的所有实物和账证文件资料，明确责任的起点和终点。遇到交接内容与“移交清册”不符，一定要当面明确责任，否则一旦移交之后再发现问题，则与离任者无关，应由接任者负责。</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3970655" y="2212340"/>
            <a:ext cx="5107940" cy="55372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交接时双方需认真核对“出纳工作交接说明书”中所记录的移交内容和事项，接任的出纳员必须要求离任的出纳员对其未了事项作备注说明。</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5" name="组合 14"/>
          <p:cNvGrpSpPr/>
          <p:nvPr/>
        </p:nvGrpSpPr>
        <p:grpSpPr>
          <a:xfrm>
            <a:off x="171450" y="1221740"/>
            <a:ext cx="3729990" cy="2266315"/>
            <a:chOff x="721" y="1869"/>
            <a:chExt cx="5874" cy="3569"/>
          </a:xfrm>
        </p:grpSpPr>
        <p:grpSp>
          <p:nvGrpSpPr>
            <p:cNvPr id="2" name="Group 14"/>
            <p:cNvGrpSpPr/>
            <p:nvPr/>
          </p:nvGrpSpPr>
          <p:grpSpPr>
            <a:xfrm rot="0">
              <a:off x="721" y="1981"/>
              <a:ext cx="2497" cy="3457"/>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9198" tIns="49600" rIns="99198" bIns="49600"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2733" y="3102"/>
              <a:ext cx="333" cy="333"/>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23"/>
            <p:cNvGrpSpPr/>
            <p:nvPr/>
          </p:nvGrpSpPr>
          <p:grpSpPr>
            <a:xfrm rot="10800000">
              <a:off x="5819" y="3603"/>
              <a:ext cx="174" cy="683"/>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6" name="Group 27"/>
            <p:cNvGrpSpPr/>
            <p:nvPr/>
          </p:nvGrpSpPr>
          <p:grpSpPr>
            <a:xfrm rot="10800000">
              <a:off x="5906" y="1869"/>
              <a:ext cx="174" cy="683"/>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cxnSp>
          <p:nvCxnSpPr>
            <p:cNvPr id="33" name="Straight Connector 32"/>
            <p:cNvCxnSpPr/>
            <p:nvPr/>
          </p:nvCxnSpPr>
          <p:spPr>
            <a:xfrm>
              <a:off x="3421" y="2210"/>
              <a:ext cx="2397" cy="0"/>
            </a:xfrm>
            <a:prstGeom prst="line">
              <a:avLst/>
            </a:prstGeom>
            <a:ln w="1905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Elbow Connector 33"/>
            <p:cNvCxnSpPr/>
            <p:nvPr/>
          </p:nvCxnSpPr>
          <p:spPr>
            <a:xfrm>
              <a:off x="3421" y="3175"/>
              <a:ext cx="2398" cy="770"/>
            </a:xfrm>
            <a:prstGeom prst="bentConnector3">
              <a:avLst>
                <a:gd name="adj1" fmla="val 79927"/>
              </a:avLst>
            </a:prstGeom>
            <a:ln w="19050" cmpd="sng">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14" name="Text Placeholder 3"/>
            <p:cNvSpPr txBox="1"/>
            <p:nvPr/>
          </p:nvSpPr>
          <p:spPr>
            <a:xfrm>
              <a:off x="6080" y="1869"/>
              <a:ext cx="515" cy="55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Text Placeholder 3"/>
            <p:cNvSpPr txBox="1"/>
            <p:nvPr/>
          </p:nvSpPr>
          <p:spPr>
            <a:xfrm>
              <a:off x="5993" y="3603"/>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7" name="文本框 6"/>
          <p:cNvSpPr txBox="1"/>
          <p:nvPr/>
        </p:nvSpPr>
        <p:spPr>
          <a:xfrm>
            <a:off x="1840230" y="975360"/>
            <a:ext cx="1507490" cy="368300"/>
          </a:xfrm>
          <a:prstGeom prst="rect">
            <a:avLst/>
          </a:prstGeom>
          <a:noFill/>
        </p:spPr>
        <p:txBody>
          <a:bodyPr wrap="square" rtlCol="0">
            <a:spAutoFit/>
          </a:bodyPr>
          <a:p>
            <a:r>
              <a:rPr lang="zh-CN" altLang="en-US"/>
              <a:t>操作指导</a:t>
            </a:r>
            <a:endParaRPr lang="zh-CN" altLang="en-US"/>
          </a:p>
        </p:txBody>
      </p:sp>
      <p:grpSp>
        <p:nvGrpSpPr>
          <p:cNvPr id="8" name="组合 7"/>
          <p:cNvGrpSpPr/>
          <p:nvPr/>
        </p:nvGrpSpPr>
        <p:grpSpPr>
          <a:xfrm>
            <a:off x="1840230" y="2540000"/>
            <a:ext cx="1633220" cy="1164590"/>
            <a:chOff x="2970" y="4341"/>
            <a:chExt cx="2572" cy="1834"/>
          </a:xfrm>
        </p:grpSpPr>
        <p:grpSp>
          <p:nvGrpSpPr>
            <p:cNvPr id="4" name="Group 19"/>
            <p:cNvGrpSpPr/>
            <p:nvPr/>
          </p:nvGrpSpPr>
          <p:grpSpPr>
            <a:xfrm rot="10800000">
              <a:off x="5368" y="5493"/>
              <a:ext cx="174" cy="683"/>
              <a:chOff x="4514393" y="1036303"/>
              <a:chExt cx="115214" cy="1487365"/>
            </a:xfrm>
          </p:grpSpPr>
          <p:cxnSp>
            <p:nvCxnSpPr>
              <p:cNvPr id="21" name="Straight Connector 20"/>
              <p:cNvCxnSpPr/>
              <p:nvPr/>
            </p:nvCxnSpPr>
            <p:spPr>
              <a:xfrm flipV="1">
                <a:off x="4629607" y="1041066"/>
                <a:ext cx="0" cy="1482602"/>
              </a:xfrm>
              <a:prstGeom prst="line">
                <a:avLst/>
              </a:prstGeom>
              <a:ln w="19050" cap="rnd">
                <a:solidFill>
                  <a:schemeClr val="accent3"/>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4514393" y="1036303"/>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514393" y="2523668"/>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cxnSp>
          <p:nvCxnSpPr>
            <p:cNvPr id="35" name="Elbow Connector 34"/>
            <p:cNvCxnSpPr/>
            <p:nvPr/>
          </p:nvCxnSpPr>
          <p:spPr>
            <a:xfrm>
              <a:off x="2970" y="4341"/>
              <a:ext cx="2397" cy="1410"/>
            </a:xfrm>
            <a:prstGeom prst="bentConnector3">
              <a:avLst>
                <a:gd name="adj1" fmla="val 65448"/>
              </a:avLst>
            </a:prstGeom>
            <a:ln w="19050" cmpd="sng">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20" name="Text Placeholder 3"/>
          <p:cNvSpPr txBox="1"/>
          <p:nvPr/>
        </p:nvSpPr>
        <p:spPr>
          <a:xfrm>
            <a:off x="3519170" y="3293110"/>
            <a:ext cx="327025" cy="35369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文本框 8"/>
          <p:cNvSpPr txBox="1"/>
          <p:nvPr/>
        </p:nvSpPr>
        <p:spPr>
          <a:xfrm>
            <a:off x="3901440" y="3111500"/>
            <a:ext cx="5178425" cy="922020"/>
          </a:xfrm>
          <a:prstGeom prst="rect">
            <a:avLst/>
          </a:prstGeom>
          <a:noFill/>
        </p:spPr>
        <p:txBody>
          <a:bodyPr wrap="square" rtlCol="0" anchor="t">
            <a:spAutoFit/>
          </a:bodyPr>
          <a:p>
            <a:pP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rPr>
              <a:t>交接完毕，双方必须本人签名或盖章。如遇特殊情况，需由第三方顶替移交或接交，一定要让第三方签字或盖章，并作备注说明原因，千万不能将自己的个人名章给第三方使用。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endParaRPr>
          </a:p>
        </p:txBody>
      </p:sp>
      <p:grpSp>
        <p:nvGrpSpPr>
          <p:cNvPr id="16" name="Group 19"/>
          <p:cNvGrpSpPr/>
          <p:nvPr/>
        </p:nvGrpSpPr>
        <p:grpSpPr>
          <a:xfrm rot="10800000">
            <a:off x="3408045" y="4242435"/>
            <a:ext cx="110490" cy="433705"/>
            <a:chOff x="4514393" y="1036303"/>
            <a:chExt cx="115214" cy="1487365"/>
          </a:xfrm>
        </p:grpSpPr>
        <p:cxnSp>
          <p:nvCxnSpPr>
            <p:cNvPr id="17" name="Straight Connector 20"/>
            <p:cNvCxnSpPr/>
            <p:nvPr/>
          </p:nvCxnSpPr>
          <p:spPr>
            <a:xfrm flipV="1">
              <a:off x="4629607" y="1041066"/>
              <a:ext cx="0" cy="1482602"/>
            </a:xfrm>
            <a:prstGeom prst="line">
              <a:avLst/>
            </a:prstGeom>
            <a:ln w="19050" cap="rnd">
              <a:solidFill>
                <a:srgbClr val="66C2CF"/>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21"/>
            <p:cNvCxnSpPr/>
            <p:nvPr/>
          </p:nvCxnSpPr>
          <p:spPr>
            <a:xfrm flipH="1">
              <a:off x="4514393" y="1036303"/>
              <a:ext cx="115214" cy="0"/>
            </a:xfrm>
            <a:prstGeom prst="line">
              <a:avLst/>
            </a:prstGeom>
            <a:ln w="19050" cap="rnd">
              <a:solidFill>
                <a:srgbClr val="66C2CF"/>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22"/>
            <p:cNvCxnSpPr/>
            <p:nvPr/>
          </p:nvCxnSpPr>
          <p:spPr>
            <a:xfrm flipH="1">
              <a:off x="4514393" y="2523668"/>
              <a:ext cx="115214" cy="0"/>
            </a:xfrm>
            <a:prstGeom prst="line">
              <a:avLst/>
            </a:prstGeom>
            <a:ln w="19050" cap="rnd">
              <a:solidFill>
                <a:srgbClr val="66C2CF"/>
              </a:solidFill>
              <a:prstDash val="solid"/>
            </a:ln>
          </p:spPr>
          <p:style>
            <a:lnRef idx="1">
              <a:schemeClr val="accent1"/>
            </a:lnRef>
            <a:fillRef idx="0">
              <a:schemeClr val="accent1"/>
            </a:fillRef>
            <a:effectRef idx="0">
              <a:schemeClr val="accent1"/>
            </a:effectRef>
            <a:fontRef idx="minor">
              <a:schemeClr val="tx1"/>
            </a:fontRef>
          </p:style>
        </p:cxnSp>
      </p:grpSp>
      <p:cxnSp>
        <p:nvCxnSpPr>
          <p:cNvPr id="20" name="Elbow Connector 34"/>
          <p:cNvCxnSpPr/>
          <p:nvPr/>
        </p:nvCxnSpPr>
        <p:spPr>
          <a:xfrm>
            <a:off x="1764030" y="3579495"/>
            <a:ext cx="1656080" cy="864235"/>
          </a:xfrm>
          <a:prstGeom prst="bentConnector3">
            <a:avLst>
              <a:gd name="adj1" fmla="val 50038"/>
            </a:avLst>
          </a:prstGeom>
          <a:ln w="19050" cmpd="sng">
            <a:solidFill>
              <a:srgbClr val="66C2CF"/>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24" name="Text Placeholder 3"/>
          <p:cNvSpPr txBox="1"/>
          <p:nvPr/>
        </p:nvSpPr>
        <p:spPr>
          <a:xfrm>
            <a:off x="3518853" y="4281805"/>
            <a:ext cx="325120" cy="35369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04</a:t>
            </a:r>
            <a:endPar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文本框 27"/>
          <p:cNvSpPr txBox="1"/>
          <p:nvPr/>
        </p:nvSpPr>
        <p:spPr>
          <a:xfrm>
            <a:off x="3901440" y="4274820"/>
            <a:ext cx="4818380" cy="368300"/>
          </a:xfrm>
          <a:prstGeom prst="rect">
            <a:avLst/>
          </a:prstGeom>
          <a:noFill/>
        </p:spPr>
        <p:txBody>
          <a:bodyPr wrap="square" rtlCol="0" anchor="t">
            <a:spAutoFit/>
          </a:bodyPr>
          <a:p>
            <a:pPr algn="l">
              <a:lnSpc>
                <a:spcPct val="150000"/>
              </a:lnSpc>
              <a:buClrTx/>
              <a:buSzTx/>
              <a:buFontTx/>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rPr>
              <a:t> 交接手续完毕之后，接任的出纳员需修改一切账号密码和机要信息。</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93" name="文本框 92"/>
          <p:cNvSpPr txBox="1"/>
          <p:nvPr/>
        </p:nvSpPr>
        <p:spPr>
          <a:xfrm>
            <a:off x="95250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任务三  出纳工作交接</a:t>
            </a:r>
            <a:endParaRPr lang="zh-CN" altLang="en-US" sz="2000" b="1">
              <a:solidFill>
                <a:schemeClr val="accent4"/>
              </a:solidFill>
              <a:effectLs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8000">
        <p14:reveal/>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1+#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accel="50000" decel="50000" fill="hold" grpId="0" nodeType="with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1+#ppt_w/2"/>
                                          </p:val>
                                        </p:tav>
                                        <p:tav tm="100000">
                                          <p:val>
                                            <p:strVal val="#ppt_x"/>
                                          </p:val>
                                        </p:tav>
                                      </p:tavLst>
                                    </p:anim>
                                    <p:anim calcmode="lin" valueType="num">
                                      <p:cBhvr additive="base">
                                        <p:cTn id="12"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923928" y="0"/>
            <a:ext cx="7462667" cy="5143500"/>
          </a:xfrm>
          <a:prstGeom prst="rect">
            <a:avLst/>
          </a:prstGeom>
        </p:spPr>
      </p:pic>
      <p:sp>
        <p:nvSpPr>
          <p:cNvPr id="21" name="矩形 259"/>
          <p:cNvSpPr>
            <a:spLocks noChangeArrowheads="1"/>
          </p:cNvSpPr>
          <p:nvPr/>
        </p:nvSpPr>
        <p:spPr bwMode="auto">
          <a:xfrm>
            <a:off x="611560" y="2132730"/>
            <a:ext cx="5186484" cy="553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600" b="1" dirty="0">
                <a:solidFill>
                  <a:schemeClr val="tx1">
                    <a:lumMod val="75000"/>
                    <a:lumOff val="25000"/>
                  </a:schemeClr>
                </a:solidFill>
                <a:latin typeface="Arial" panose="020B0604020202020204" pitchFamily="34" charset="0"/>
                <a:cs typeface="Arial" panose="020B0604020202020204" pitchFamily="34" charset="0"/>
              </a:rPr>
              <a:t>感谢您的观看</a:t>
            </a:r>
            <a:endParaRPr lang="en-US" altLang="zh-CN" sz="3600" b="1" dirty="0">
              <a:solidFill>
                <a:schemeClr val="tx1">
                  <a:lumMod val="75000"/>
                  <a:lumOff val="25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1"/>
                                        </p:tgtEl>
                                        <p:attrNameLst>
                                          <p:attrName>ppt_y</p:attrName>
                                        </p:attrNameLst>
                                      </p:cBhvr>
                                      <p:tavLst>
                                        <p:tav tm="0">
                                          <p:val>
                                            <p:strVal val="#ppt_y"/>
                                          </p:val>
                                        </p:tav>
                                        <p:tav tm="100000">
                                          <p:val>
                                            <p:strVal val="#ppt_y"/>
                                          </p:val>
                                        </p:tav>
                                      </p:tavLst>
                                    </p:anim>
                                    <p:anim calcmode="lin" valueType="num">
                                      <p:cBhvr>
                                        <p:cTn id="1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1"/>
                                        </p:tgtEl>
                                      </p:cBhvr>
                                    </p:animEffect>
                                  </p:childTnLst>
                                </p:cTn>
                              </p:par>
                            </p:childTnLst>
                          </p:cTn>
                        </p:par>
                        <p:par>
                          <p:cTn id="20" fill="hold">
                            <p:stCondLst>
                              <p:cond delay="7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21"/>
                                        </p:tgtEl>
                                      </p:cBhvr>
                                    </p:animEffect>
                                    <p:animScale>
                                      <p:cBhvr>
                                        <p:cTn id="23"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7" name="组合 6"/>
          <p:cNvGrpSpPr/>
          <p:nvPr/>
        </p:nvGrpSpPr>
        <p:grpSpPr>
          <a:xfrm>
            <a:off x="939050" y="1240296"/>
            <a:ext cx="3395485" cy="2614578"/>
            <a:chOff x="1479" y="1953"/>
            <a:chExt cx="6504" cy="5077"/>
          </a:xfrm>
        </p:grpSpPr>
        <p:sp>
          <p:nvSpPr>
            <p:cNvPr id="40" name="椭圆 39"/>
            <p:cNvSpPr/>
            <p:nvPr/>
          </p:nvSpPr>
          <p:spPr>
            <a:xfrm>
              <a:off x="2127" y="1953"/>
              <a:ext cx="4238" cy="423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2325" y="2151"/>
              <a:ext cx="3842" cy="3842"/>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5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nvSpPr>
          <p:spPr>
            <a:xfrm>
              <a:off x="6430" y="2328"/>
              <a:ext cx="493" cy="4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5845" y="1979"/>
              <a:ext cx="388" cy="3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flipH="1">
              <a:off x="1944" y="2447"/>
              <a:ext cx="654" cy="6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6624" y="3372"/>
              <a:ext cx="244" cy="24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rot="11047877">
              <a:off x="2902" y="6531"/>
              <a:ext cx="195" cy="1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2713" y="5483"/>
              <a:ext cx="712" cy="7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flipV="1">
              <a:off x="3641" y="6227"/>
              <a:ext cx="802" cy="8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2208" y="5571"/>
              <a:ext cx="339" cy="33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nvSpPr>
          <p:spPr>
            <a:xfrm flipH="1">
              <a:off x="3864" y="5796"/>
              <a:ext cx="356" cy="35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nvSpPr>
          <p:spPr>
            <a:xfrm flipH="1">
              <a:off x="5829" y="5388"/>
              <a:ext cx="274" cy="2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4876" y="6044"/>
              <a:ext cx="296" cy="2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54"/>
            <p:cNvGrpSpPr/>
            <p:nvPr/>
          </p:nvGrpSpPr>
          <p:grpSpPr>
            <a:xfrm>
              <a:off x="5829" y="3686"/>
              <a:ext cx="2154" cy="1978"/>
              <a:chOff x="4531177" y="3368966"/>
              <a:chExt cx="1823898" cy="1674934"/>
            </a:xfrm>
            <a:solidFill>
              <a:schemeClr val="accent4"/>
            </a:solidFill>
          </p:grpSpPr>
          <p:sp>
            <p:nvSpPr>
              <p:cNvPr id="32" name="椭圆 31"/>
              <p:cNvSpPr/>
              <p:nvPr/>
            </p:nvSpPr>
            <p:spPr>
              <a:xfrm>
                <a:off x="4539416" y="3368966"/>
                <a:ext cx="1674934" cy="16749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文本框 52"/>
              <p:cNvSpPr txBox="1"/>
              <p:nvPr/>
            </p:nvSpPr>
            <p:spPr>
              <a:xfrm>
                <a:off x="4531177" y="3904480"/>
                <a:ext cx="1823898" cy="605454"/>
              </a:xfrm>
              <a:prstGeom prst="rect">
                <a:avLst/>
              </a:prstGeom>
              <a:grpFill/>
            </p:spPr>
            <p:txBody>
              <a:bodyPr wrap="square">
                <a:spAutoFit/>
              </a:bodyPr>
              <a:lstStyle/>
              <a:p>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学习目标</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9" name="椭圆 58"/>
            <p:cNvSpPr/>
            <p:nvPr/>
          </p:nvSpPr>
          <p:spPr>
            <a:xfrm>
              <a:off x="1479" y="3652"/>
              <a:ext cx="1114" cy="11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60" name="文本框 59"/>
          <p:cNvSpPr txBox="1"/>
          <p:nvPr/>
        </p:nvSpPr>
        <p:spPr>
          <a:xfrm>
            <a:off x="4975860" y="1494155"/>
            <a:ext cx="1673860" cy="276860"/>
          </a:xfrm>
          <a:prstGeom prst="rect">
            <a:avLst/>
          </a:prstGeom>
          <a:noFill/>
        </p:spPr>
        <p:txBody>
          <a:bodyPr wrap="square" lIns="0" tIns="0" rIns="0" bIns="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素养目标</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p:cNvSpPr txBox="1"/>
          <p:nvPr/>
        </p:nvSpPr>
        <p:spPr>
          <a:xfrm>
            <a:off x="4975860" y="2826385"/>
            <a:ext cx="1673860" cy="276860"/>
          </a:xfrm>
          <a:prstGeom prst="rect">
            <a:avLst/>
          </a:prstGeom>
          <a:noFill/>
        </p:spPr>
        <p:txBody>
          <a:bodyPr wrap="square" lIns="0" tIns="0" rIns="0" bIns="0">
            <a:spAutoFit/>
          </a:bodyPr>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德育目标</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4975860" y="1830070"/>
            <a:ext cx="3693160" cy="953135"/>
          </a:xfrm>
          <a:prstGeom prst="rect">
            <a:avLst/>
          </a:prstGeom>
          <a:solidFill>
            <a:schemeClr val="accent4">
              <a:lumMod val="60000"/>
              <a:lumOff val="40000"/>
            </a:schemeClr>
          </a:solidFill>
        </p:spPr>
        <p:txBody>
          <a:bodyPr wrap="square" rtlCol="0">
            <a:spAutoFit/>
          </a:bodyPr>
          <a:p>
            <a:r>
              <a:rPr lang="zh-CN" altLang="en-US" sz="1400"/>
              <a:t>紧跟国家财经政策，熟练掌握信息化；工作细致、责任感强，具备良好的学习能力、独立工作能力；具备良好的沟通能力、团队合作精神。</a:t>
            </a:r>
            <a:endParaRPr lang="zh-CN" altLang="en-US" sz="1400"/>
          </a:p>
        </p:txBody>
      </p:sp>
      <p:sp>
        <p:nvSpPr>
          <p:cNvPr id="10" name="文本框 9"/>
          <p:cNvSpPr txBox="1"/>
          <p:nvPr/>
        </p:nvSpPr>
        <p:spPr>
          <a:xfrm>
            <a:off x="4975860" y="3219450"/>
            <a:ext cx="3693160" cy="521970"/>
          </a:xfrm>
          <a:prstGeom prst="rect">
            <a:avLst/>
          </a:prstGeom>
          <a:solidFill>
            <a:schemeClr val="accent4">
              <a:lumMod val="60000"/>
              <a:lumOff val="40000"/>
            </a:schemeClr>
          </a:solidFill>
        </p:spPr>
        <p:txBody>
          <a:bodyPr wrap="square" rtlCol="0">
            <a:spAutoFit/>
          </a:bodyPr>
          <a:p>
            <a:r>
              <a:rPr lang="zh-CN" altLang="en-US" sz="1400"/>
              <a:t>培养正直、诚信、独立思考、勤奋节约、积极发展、勇于创新等品质。</a:t>
            </a:r>
            <a:endParaRPr lang="zh-CN" altLang="en-US" sz="1400"/>
          </a:p>
        </p:txBody>
      </p:sp>
      <p:sp>
        <p:nvSpPr>
          <p:cNvPr id="4" name="矩形 3"/>
          <p:cNvSpPr/>
          <p:nvPr/>
        </p:nvSpPr>
        <p:spPr>
          <a:xfrm>
            <a:off x="251460" y="51435"/>
            <a:ext cx="2016125" cy="792480"/>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701948" y="2722596"/>
            <a:ext cx="1717085" cy="1877629"/>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zh-CN" altLang="en-US" sz="1800"/>
          </a:p>
        </p:txBody>
      </p:sp>
      <p:sp>
        <p:nvSpPr>
          <p:cNvPr id="21" name="矩形 20"/>
          <p:cNvSpPr/>
          <p:nvPr/>
        </p:nvSpPr>
        <p:spPr>
          <a:xfrm>
            <a:off x="701634" y="860459"/>
            <a:ext cx="1717085" cy="1877629"/>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zh-CN" altLang="en-US" sz="1800"/>
          </a:p>
        </p:txBody>
      </p:sp>
      <p:sp>
        <p:nvSpPr>
          <p:cNvPr id="11" name="矩形 10"/>
          <p:cNvSpPr/>
          <p:nvPr/>
        </p:nvSpPr>
        <p:spPr bwMode="auto">
          <a:xfrm>
            <a:off x="2419032" y="2726659"/>
            <a:ext cx="6182095" cy="1877629"/>
          </a:xfrm>
          <a:prstGeom prst="rect">
            <a:avLst/>
          </a:prstGeom>
          <a:solidFill>
            <a:schemeClr val="accent1"/>
          </a:solidFill>
        </p:spPr>
        <p:txBody>
          <a:bodyPr wrap="square" lIns="134967" tIns="35092" rIns="26994" bIns="32506" rtlCol="0" anchor="ctr" anchorCtr="0">
            <a:noAutofit/>
          </a:bodyPr>
          <a:lstStyle/>
          <a:p>
            <a:pPr>
              <a:lnSpc>
                <a:spcPct val="150000"/>
              </a:lnSpc>
              <a:spcBef>
                <a:spcPts val="450"/>
              </a:spcBef>
              <a:buClr>
                <a:schemeClr val="bg1"/>
              </a:buClr>
              <a:buSzPct val="80000"/>
            </a:pPr>
            <a:endParaRPr lang="zh-CN" altLang="en-US" sz="1000" dirty="0">
              <a:solidFill>
                <a:srgbClr val="FFFFFF"/>
              </a:solidFill>
              <a:latin typeface="冬青黑体简体中文 W3" panose="020B0300000000000000" charset="-122"/>
              <a:ea typeface="冬青黑体简体中文 W3" panose="020B0300000000000000" charset="-122"/>
            </a:endParaRPr>
          </a:p>
        </p:txBody>
      </p:sp>
      <p:cxnSp>
        <p:nvCxnSpPr>
          <p:cNvPr id="18" name="直接连接符 17"/>
          <p:cNvCxnSpPr/>
          <p:nvPr/>
        </p:nvCxnSpPr>
        <p:spPr>
          <a:xfrm>
            <a:off x="2728844" y="3193383"/>
            <a:ext cx="3686312"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sp>
        <p:nvSpPr>
          <p:cNvPr id="27" name="Content Placeholder 2"/>
          <p:cNvSpPr txBox="1"/>
          <p:nvPr/>
        </p:nvSpPr>
        <p:spPr>
          <a:xfrm>
            <a:off x="2647739" y="2967982"/>
            <a:ext cx="1321222" cy="254409"/>
          </a:xfrm>
          <a:prstGeom prst="rect">
            <a:avLst/>
          </a:prstGeom>
        </p:spPr>
        <p:txBody>
          <a:bodyPr vert="horz" lIns="68564" tIns="34282" rIns="68564" bIns="34282"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项目引例</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8" name="Content Placeholder 2"/>
          <p:cNvSpPr txBox="1"/>
          <p:nvPr/>
        </p:nvSpPr>
        <p:spPr>
          <a:xfrm>
            <a:off x="2647950" y="3222625"/>
            <a:ext cx="5014595" cy="1286510"/>
          </a:xfrm>
          <a:prstGeom prst="rect">
            <a:avLst/>
          </a:prstGeom>
        </p:spPr>
        <p:txBody>
          <a:bodyPr vert="horz" lIns="68564" tIns="34282" rIns="68564" bIns="34282"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小王的求职经历。（见教材）</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互动、思考：你对出纳有哪些了解？</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 name="文本框 3"/>
          <p:cNvSpPr txBox="1"/>
          <p:nvPr/>
        </p:nvSpPr>
        <p:spPr>
          <a:xfrm>
            <a:off x="2647950" y="1019810"/>
            <a:ext cx="1955165" cy="337185"/>
          </a:xfrm>
          <a:prstGeom prst="rect">
            <a:avLst/>
          </a:prstGeom>
          <a:noFill/>
        </p:spPr>
        <p:txBody>
          <a:bodyPr wrap="square" rtlCol="0">
            <a:spAutoFit/>
          </a:bodyPr>
          <a:p>
            <a:pPr algn="just">
              <a:spcBef>
                <a:spcPts val="0"/>
              </a:spcBef>
              <a:spcAft>
                <a:spcPts val="0"/>
              </a:spcAft>
            </a:pPr>
            <a:r>
              <a:rPr lang="zh-CN" altLang="en-US" sz="16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工作任务</a:t>
            </a:r>
            <a:endParaRPr lang="zh-CN" altLang="en-US" sz="16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文本框 4"/>
          <p:cNvSpPr txBox="1"/>
          <p:nvPr/>
        </p:nvSpPr>
        <p:spPr>
          <a:xfrm>
            <a:off x="2647950" y="1430655"/>
            <a:ext cx="4781550" cy="737235"/>
          </a:xfrm>
          <a:prstGeom prst="rect">
            <a:avLst/>
          </a:prstGeom>
          <a:noFill/>
        </p:spPr>
        <p:txBody>
          <a:bodyPr wrap="square" rtlCol="0" anchor="t">
            <a:spAutoFit/>
          </a:bodyPr>
          <a:p>
            <a:r>
              <a:rPr lang="zh-CN" altLang="en-US" sz="1400"/>
              <a:t>了解出纳岗位，熟悉出纳岗位职责和权限，明确出纳人员的职业道德，处理与相关部门的工作关系，具备良好的职业道德。</a:t>
            </a:r>
            <a:endParaRPr lang="zh-CN" altLang="en-US" sz="1400"/>
          </a:p>
        </p:txBody>
      </p:sp>
      <p:cxnSp>
        <p:nvCxnSpPr>
          <p:cNvPr id="7" name="直接连接符 6"/>
          <p:cNvCxnSpPr/>
          <p:nvPr/>
        </p:nvCxnSpPr>
        <p:spPr>
          <a:xfrm flipV="1">
            <a:off x="2728595" y="1419860"/>
            <a:ext cx="4436110" cy="10795"/>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advClick="0" advTm="5000">
        <p:push dir="u"/>
      </p:transition>
    </mc:Choice>
    <mc:Fallback>
      <p:transition spd="slow" advClick="0" advTm="5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1000"/>
                                        <p:tgtEl>
                                          <p:spTgt spid="16"/>
                                        </p:tgtEl>
                                      </p:cBhvr>
                                    </p:animEffect>
                                  </p:childTnLst>
                                </p:cTn>
                              </p:par>
                              <p:par>
                                <p:cTn id="11" presetID="22" presetClass="entr" presetSubtype="8" fill="hold" grpId="0" nodeType="withEffect">
                                  <p:stCondLst>
                                    <p:cond delay="75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750"/>
                                        <p:tgtEl>
                                          <p:spTgt spid="27"/>
                                        </p:tgtEl>
                                      </p:cBhvr>
                                    </p:animEffect>
                                  </p:childTnLst>
                                </p:cTn>
                              </p:par>
                            </p:childTnLst>
                          </p:cTn>
                        </p:par>
                        <p:par>
                          <p:cTn id="18" fill="hold">
                            <p:stCondLst>
                              <p:cond delay="2250"/>
                            </p:stCondLst>
                            <p:childTnLst>
                              <p:par>
                                <p:cTn id="19" presetID="22" presetClass="entr" presetSubtype="8"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par>
                          <p:cTn id="22" fill="hold">
                            <p:stCondLst>
                              <p:cond delay="275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750"/>
                                        <p:tgtEl>
                                          <p:spTgt spid="28"/>
                                        </p:tgtEl>
                                      </p:cBhvr>
                                    </p:animEffect>
                                  </p:childTnLst>
                                </p:cTn>
                              </p:par>
                            </p:childTnLst>
                          </p:cTn>
                        </p:par>
                        <p:par>
                          <p:cTn id="26" fill="hold">
                            <p:stCondLst>
                              <p:cond delay="3750"/>
                            </p:stCondLst>
                            <p:childTnLst>
                              <p:par>
                                <p:cTn id="27" presetID="22" presetClass="entr" presetSubtype="8"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21" grpId="0" bldLvl="0" animBg="1"/>
      <p:bldP spid="11" grpId="0" bldLvl="0" animBg="1"/>
      <p:bldP spid="27"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3579348" y="1313287"/>
            <a:ext cx="776951" cy="45141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6" name="圆角矩形 95"/>
          <p:cNvSpPr/>
          <p:nvPr/>
        </p:nvSpPr>
        <p:spPr>
          <a:xfrm>
            <a:off x="3579348" y="1927469"/>
            <a:ext cx="776951" cy="451412"/>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dirty="0"/>
          </a:p>
        </p:txBody>
      </p:sp>
      <p:sp>
        <p:nvSpPr>
          <p:cNvPr id="101" name="圆角矩形 100"/>
          <p:cNvSpPr/>
          <p:nvPr/>
        </p:nvSpPr>
        <p:spPr>
          <a:xfrm>
            <a:off x="3579348" y="2541650"/>
            <a:ext cx="776951" cy="45141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6" name="椭圆 80"/>
          <p:cNvSpPr/>
          <p:nvPr/>
        </p:nvSpPr>
        <p:spPr bwMode="auto">
          <a:xfrm>
            <a:off x="3563888" y="1275606"/>
            <a:ext cx="709935" cy="520016"/>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01</a:t>
            </a: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
        <p:nvSpPr>
          <p:cNvPr id="117" name="椭圆 80"/>
          <p:cNvSpPr/>
          <p:nvPr/>
        </p:nvSpPr>
        <p:spPr bwMode="auto">
          <a:xfrm>
            <a:off x="3563888" y="1893166"/>
            <a:ext cx="709935" cy="520016"/>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02</a:t>
            </a: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
        <p:nvSpPr>
          <p:cNvPr id="118" name="椭圆 80"/>
          <p:cNvSpPr/>
          <p:nvPr/>
        </p:nvSpPr>
        <p:spPr bwMode="auto">
          <a:xfrm>
            <a:off x="3563888" y="2507348"/>
            <a:ext cx="709935" cy="520016"/>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03</a:t>
            </a: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
        <p:nvSpPr>
          <p:cNvPr id="121" name="矩形 39"/>
          <p:cNvSpPr>
            <a:spLocks noChangeArrowheads="1"/>
          </p:cNvSpPr>
          <p:nvPr/>
        </p:nvSpPr>
        <p:spPr bwMode="auto">
          <a:xfrm>
            <a:off x="4713605" y="1283970"/>
            <a:ext cx="3364865"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任务一   出纳工作</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22" name="矩形 39"/>
          <p:cNvSpPr>
            <a:spLocks noChangeArrowheads="1"/>
          </p:cNvSpPr>
          <p:nvPr/>
        </p:nvSpPr>
        <p:spPr bwMode="auto">
          <a:xfrm>
            <a:off x="4713605" y="1906905"/>
            <a:ext cx="3583305"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任务二   出纳职业道德</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23" name="矩形 39"/>
          <p:cNvSpPr>
            <a:spLocks noChangeArrowheads="1"/>
          </p:cNvSpPr>
          <p:nvPr/>
        </p:nvSpPr>
        <p:spPr bwMode="auto">
          <a:xfrm>
            <a:off x="4713605" y="2521585"/>
            <a:ext cx="3583305"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任务三   出纳工作交接</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9" name="MH_Others_1"/>
          <p:cNvSpPr txBox="1"/>
          <p:nvPr>
            <p:custDataLst>
              <p:tags r:id="rId1"/>
            </p:custDataLst>
          </p:nvPr>
        </p:nvSpPr>
        <p:spPr>
          <a:xfrm>
            <a:off x="1979712" y="1855032"/>
            <a:ext cx="1141603" cy="615425"/>
          </a:xfrm>
          <a:prstGeom prst="rect">
            <a:avLst/>
          </a:prstGeom>
          <a:noFill/>
        </p:spPr>
        <p:txBody>
          <a:bodyPr vert="horz" wrap="square" lIns="0" tIns="0" rIns="0" bIns="0" rtlCol="0" anchor="ctr" anchorCtr="0">
            <a:spAutoFit/>
          </a:bodyPr>
          <a:lstStyle/>
          <a:p>
            <a:pPr algn="ctr"/>
            <a:r>
              <a:rPr lang="zh-CN" altLang="en-US" sz="4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40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MH_Others_2"/>
          <p:cNvSpPr txBox="1"/>
          <p:nvPr>
            <p:custDataLst>
              <p:tags r:id="rId2"/>
            </p:custDataLst>
          </p:nvPr>
        </p:nvSpPr>
        <p:spPr>
          <a:xfrm>
            <a:off x="1547664" y="2483359"/>
            <a:ext cx="1872208" cy="307777"/>
          </a:xfrm>
          <a:prstGeom prst="rect">
            <a:avLst/>
          </a:prstGeom>
          <a:noFill/>
        </p:spPr>
        <p:txBody>
          <a:bodyPr wrap="square" lIns="0" tIns="0" rIns="0" bIns="0">
            <a:spAutoFit/>
          </a:bodyPr>
          <a:lstStyle/>
          <a:p>
            <a:pPr algn="ctr">
              <a:defRPr/>
            </a:pPr>
            <a:r>
              <a:rPr lang="en-US" altLang="zh-CN" sz="2000" dirty="0">
                <a:solidFill>
                  <a:schemeClr val="accent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0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18"/>
          <p:cNvSpPr/>
          <p:nvPr/>
        </p:nvSpPr>
        <p:spPr>
          <a:xfrm>
            <a:off x="0" y="4803998"/>
            <a:ext cx="9144000" cy="3395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1+#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96"/>
                                        </p:tgtEl>
                                        <p:attrNameLst>
                                          <p:attrName>style.visibility</p:attrName>
                                        </p:attrNameLst>
                                      </p:cBhvr>
                                      <p:to>
                                        <p:strVal val="visible"/>
                                      </p:to>
                                    </p:set>
                                    <p:anim calcmode="lin" valueType="num">
                                      <p:cBhvr additive="base">
                                        <p:cTn id="17" dur="500" fill="hold"/>
                                        <p:tgtEl>
                                          <p:spTgt spid="96"/>
                                        </p:tgtEl>
                                        <p:attrNameLst>
                                          <p:attrName>ppt_x</p:attrName>
                                        </p:attrNameLst>
                                      </p:cBhvr>
                                      <p:tavLst>
                                        <p:tav tm="0">
                                          <p:val>
                                            <p:strVal val="1+#ppt_w/2"/>
                                          </p:val>
                                        </p:tav>
                                        <p:tav tm="100000">
                                          <p:val>
                                            <p:strVal val="#ppt_x"/>
                                          </p:val>
                                        </p:tav>
                                      </p:tavLst>
                                    </p:anim>
                                    <p:anim calcmode="lin" valueType="num">
                                      <p:cBhvr additive="base">
                                        <p:cTn id="18" dur="500" fill="hold"/>
                                        <p:tgtEl>
                                          <p:spTgt spid="96"/>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01"/>
                                        </p:tgtEl>
                                        <p:attrNameLst>
                                          <p:attrName>style.visibility</p:attrName>
                                        </p:attrNameLst>
                                      </p:cBhvr>
                                      <p:to>
                                        <p:strVal val="visible"/>
                                      </p:to>
                                    </p:set>
                                    <p:anim calcmode="lin" valueType="num">
                                      <p:cBhvr additive="base">
                                        <p:cTn id="21" dur="500" fill="hold"/>
                                        <p:tgtEl>
                                          <p:spTgt spid="101"/>
                                        </p:tgtEl>
                                        <p:attrNameLst>
                                          <p:attrName>ppt_x</p:attrName>
                                        </p:attrNameLst>
                                      </p:cBhvr>
                                      <p:tavLst>
                                        <p:tav tm="0">
                                          <p:val>
                                            <p:strVal val="1+#ppt_w/2"/>
                                          </p:val>
                                        </p:tav>
                                        <p:tav tm="100000">
                                          <p:val>
                                            <p:strVal val="#ppt_x"/>
                                          </p:val>
                                        </p:tav>
                                      </p:tavLst>
                                    </p:anim>
                                    <p:anim calcmode="lin" valueType="num">
                                      <p:cBhvr additive="base">
                                        <p:cTn id="22" dur="500" fill="hold"/>
                                        <p:tgtEl>
                                          <p:spTgt spid="101"/>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16"/>
                                        </p:tgtEl>
                                        <p:attrNameLst>
                                          <p:attrName>style.visibility</p:attrName>
                                        </p:attrNameLst>
                                      </p:cBhvr>
                                      <p:to>
                                        <p:strVal val="visible"/>
                                      </p:to>
                                    </p:set>
                                    <p:anim calcmode="lin" valueType="num">
                                      <p:cBhvr additive="base">
                                        <p:cTn id="25" dur="500" fill="hold"/>
                                        <p:tgtEl>
                                          <p:spTgt spid="116"/>
                                        </p:tgtEl>
                                        <p:attrNameLst>
                                          <p:attrName>ppt_x</p:attrName>
                                        </p:attrNameLst>
                                      </p:cBhvr>
                                      <p:tavLst>
                                        <p:tav tm="0">
                                          <p:val>
                                            <p:strVal val="1+#ppt_w/2"/>
                                          </p:val>
                                        </p:tav>
                                        <p:tav tm="100000">
                                          <p:val>
                                            <p:strVal val="#ppt_x"/>
                                          </p:val>
                                        </p:tav>
                                      </p:tavLst>
                                    </p:anim>
                                    <p:anim calcmode="lin" valueType="num">
                                      <p:cBhvr additive="base">
                                        <p:cTn id="26" dur="500" fill="hold"/>
                                        <p:tgtEl>
                                          <p:spTgt spid="116"/>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117"/>
                                        </p:tgtEl>
                                        <p:attrNameLst>
                                          <p:attrName>style.visibility</p:attrName>
                                        </p:attrNameLst>
                                      </p:cBhvr>
                                      <p:to>
                                        <p:strVal val="visible"/>
                                      </p:to>
                                    </p:set>
                                    <p:anim calcmode="lin" valueType="num">
                                      <p:cBhvr additive="base">
                                        <p:cTn id="29" dur="500" fill="hold"/>
                                        <p:tgtEl>
                                          <p:spTgt spid="117"/>
                                        </p:tgtEl>
                                        <p:attrNameLst>
                                          <p:attrName>ppt_x</p:attrName>
                                        </p:attrNameLst>
                                      </p:cBhvr>
                                      <p:tavLst>
                                        <p:tav tm="0">
                                          <p:val>
                                            <p:strVal val="1+#ppt_w/2"/>
                                          </p:val>
                                        </p:tav>
                                        <p:tav tm="100000">
                                          <p:val>
                                            <p:strVal val="#ppt_x"/>
                                          </p:val>
                                        </p:tav>
                                      </p:tavLst>
                                    </p:anim>
                                    <p:anim calcmode="lin" valueType="num">
                                      <p:cBhvr additive="base">
                                        <p:cTn id="30" dur="500" fill="hold"/>
                                        <p:tgtEl>
                                          <p:spTgt spid="117"/>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18"/>
                                        </p:tgtEl>
                                        <p:attrNameLst>
                                          <p:attrName>style.visibility</p:attrName>
                                        </p:attrNameLst>
                                      </p:cBhvr>
                                      <p:to>
                                        <p:strVal val="visible"/>
                                      </p:to>
                                    </p:set>
                                    <p:anim calcmode="lin" valueType="num">
                                      <p:cBhvr additive="base">
                                        <p:cTn id="33" dur="500" fill="hold"/>
                                        <p:tgtEl>
                                          <p:spTgt spid="118"/>
                                        </p:tgtEl>
                                        <p:attrNameLst>
                                          <p:attrName>ppt_x</p:attrName>
                                        </p:attrNameLst>
                                      </p:cBhvr>
                                      <p:tavLst>
                                        <p:tav tm="0">
                                          <p:val>
                                            <p:strVal val="1+#ppt_w/2"/>
                                          </p:val>
                                        </p:tav>
                                        <p:tav tm="100000">
                                          <p:val>
                                            <p:strVal val="#ppt_x"/>
                                          </p:val>
                                        </p:tav>
                                      </p:tavLst>
                                    </p:anim>
                                    <p:anim calcmode="lin" valueType="num">
                                      <p:cBhvr additive="base">
                                        <p:cTn id="34" dur="500" fill="hold"/>
                                        <p:tgtEl>
                                          <p:spTgt spid="118"/>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0"/>
                                  </p:stCondLst>
                                  <p:childTnLst>
                                    <p:set>
                                      <p:cBhvr>
                                        <p:cTn id="36" dur="1" fill="hold">
                                          <p:stCondLst>
                                            <p:cond delay="0"/>
                                          </p:stCondLst>
                                        </p:cTn>
                                        <p:tgtEl>
                                          <p:spTgt spid="121"/>
                                        </p:tgtEl>
                                        <p:attrNameLst>
                                          <p:attrName>style.visibility</p:attrName>
                                        </p:attrNameLst>
                                      </p:cBhvr>
                                      <p:to>
                                        <p:strVal val="visible"/>
                                      </p:to>
                                    </p:set>
                                    <p:animEffect transition="in" filter="wipe(left)">
                                      <p:cBhvr>
                                        <p:cTn id="37" dur="500"/>
                                        <p:tgtEl>
                                          <p:spTgt spid="12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22"/>
                                        </p:tgtEl>
                                        <p:attrNameLst>
                                          <p:attrName>style.visibility</p:attrName>
                                        </p:attrNameLst>
                                      </p:cBhvr>
                                      <p:to>
                                        <p:strVal val="visible"/>
                                      </p:to>
                                    </p:set>
                                    <p:animEffect transition="in" filter="wipe(left)">
                                      <p:cBhvr>
                                        <p:cTn id="40" dur="500"/>
                                        <p:tgtEl>
                                          <p:spTgt spid="12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23"/>
                                        </p:tgtEl>
                                        <p:attrNameLst>
                                          <p:attrName>style.visibility</p:attrName>
                                        </p:attrNameLst>
                                      </p:cBhvr>
                                      <p:to>
                                        <p:strVal val="visible"/>
                                      </p:to>
                                    </p:set>
                                    <p:animEffect transition="in" filter="wipe(left)">
                                      <p:cBhvr>
                                        <p:cTn id="43" dur="500"/>
                                        <p:tgtEl>
                                          <p:spTgt spid="123"/>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fill="hold"/>
                                        <p:tgtEl>
                                          <p:spTgt spid="29"/>
                                        </p:tgtEl>
                                        <p:attrNameLst>
                                          <p:attrName>ppt_x</p:attrName>
                                        </p:attrNameLst>
                                      </p:cBhvr>
                                      <p:tavLst>
                                        <p:tav tm="0">
                                          <p:val>
                                            <p:strVal val="#ppt_x"/>
                                          </p:val>
                                        </p:tav>
                                        <p:tav tm="100000">
                                          <p:val>
                                            <p:strVal val="#ppt_x"/>
                                          </p:val>
                                        </p:tav>
                                      </p:tavLst>
                                    </p:anim>
                                    <p:anim calcmode="lin" valueType="num">
                                      <p:cBhvr additive="base">
                                        <p:cTn id="49" dur="500" fill="hold"/>
                                        <p:tgtEl>
                                          <p:spTgt spid="29"/>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fill="hold"/>
                                        <p:tgtEl>
                                          <p:spTgt spid="30"/>
                                        </p:tgtEl>
                                        <p:attrNameLst>
                                          <p:attrName>ppt_x</p:attrName>
                                        </p:attrNameLst>
                                      </p:cBhvr>
                                      <p:tavLst>
                                        <p:tav tm="0">
                                          <p:val>
                                            <p:strVal val="#ppt_x"/>
                                          </p:val>
                                        </p:tav>
                                        <p:tav tm="100000">
                                          <p:val>
                                            <p:strVal val="#ppt_x"/>
                                          </p:val>
                                        </p:tav>
                                      </p:tavLst>
                                    </p:anim>
                                    <p:anim calcmode="lin" valueType="num">
                                      <p:cBhvr additive="base">
                                        <p:cTn id="5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96" grpId="0" animBg="1"/>
      <p:bldP spid="101" grpId="0" animBg="1"/>
      <p:bldP spid="116" grpId="0"/>
      <p:bldP spid="117" grpId="0"/>
      <p:bldP spid="118" grpId="0"/>
      <p:bldP spid="121" grpId="0"/>
      <p:bldP spid="122" grpId="0"/>
      <p:bldP spid="123" grpId="0"/>
      <p:bldP spid="29" grpId="0"/>
      <p:bldP spid="30" grpId="0"/>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燕尾形 18"/>
          <p:cNvSpPr/>
          <p:nvPr/>
        </p:nvSpPr>
        <p:spPr>
          <a:xfrm rot="10800000">
            <a:off x="2494280" y="1058545"/>
            <a:ext cx="2273300" cy="436880"/>
          </a:xfrm>
          <a:prstGeom prst="chevron">
            <a:avLst>
              <a:gd name="adj" fmla="val 6774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 name="直接连接符 7"/>
          <p:cNvCxnSpPr/>
          <p:nvPr/>
        </p:nvCxnSpPr>
        <p:spPr>
          <a:xfrm>
            <a:off x="2967052" y="633205"/>
            <a:ext cx="0" cy="3523472"/>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rot="0">
            <a:off x="2894965" y="746125"/>
            <a:ext cx="697230" cy="145415"/>
            <a:chOff x="5964215" y="1531583"/>
            <a:chExt cx="1070244" cy="223633"/>
          </a:xfrm>
        </p:grpSpPr>
        <p:sp>
          <p:nvSpPr>
            <p:cNvPr id="5" name="椭圆 8"/>
            <p:cNvSpPr/>
            <p:nvPr/>
          </p:nvSpPr>
          <p:spPr>
            <a:xfrm>
              <a:off x="5964215" y="153158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8" name="直接连接符 12"/>
            <p:cNvCxnSpPr>
              <a:stCxn id="5" idx="6"/>
            </p:cNvCxnSpPr>
            <p:nvPr/>
          </p:nvCxnSpPr>
          <p:spPr>
            <a:xfrm flipV="1">
              <a:off x="6187848" y="1643399"/>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rot="0">
            <a:off x="2894965" y="2868295"/>
            <a:ext cx="697865" cy="145415"/>
            <a:chOff x="5964215" y="4790393"/>
            <a:chExt cx="1072134" cy="223633"/>
          </a:xfrm>
        </p:grpSpPr>
        <p:sp>
          <p:nvSpPr>
            <p:cNvPr id="7" name="椭圆 10"/>
            <p:cNvSpPr/>
            <p:nvPr/>
          </p:nvSpPr>
          <p:spPr>
            <a:xfrm>
              <a:off x="5964215" y="479039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 name="直接连接符 14"/>
            <p:cNvCxnSpPr/>
            <p:nvPr/>
          </p:nvCxnSpPr>
          <p:spPr>
            <a:xfrm flipV="1">
              <a:off x="6189738" y="4902208"/>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rot="0">
            <a:off x="2894965" y="1724025"/>
            <a:ext cx="697865" cy="145415"/>
            <a:chOff x="5964215" y="3033279"/>
            <a:chExt cx="1072134" cy="223633"/>
          </a:xfrm>
        </p:grpSpPr>
        <p:sp>
          <p:nvSpPr>
            <p:cNvPr id="6" name="椭圆 9"/>
            <p:cNvSpPr/>
            <p:nvPr/>
          </p:nvSpPr>
          <p:spPr>
            <a:xfrm>
              <a:off x="5964215" y="3033279"/>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 name="直接连接符 16"/>
            <p:cNvCxnSpPr/>
            <p:nvPr/>
          </p:nvCxnSpPr>
          <p:spPr>
            <a:xfrm flipV="1">
              <a:off x="6189738" y="3145093"/>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sp>
        <p:nvSpPr>
          <p:cNvPr id="33" name="TextBox 32"/>
          <p:cNvSpPr txBox="1"/>
          <p:nvPr/>
        </p:nvSpPr>
        <p:spPr>
          <a:xfrm>
            <a:off x="2967355" y="1102360"/>
            <a:ext cx="1249680" cy="349250"/>
          </a:xfrm>
          <a:prstGeom prst="rect">
            <a:avLst/>
          </a:prstGeom>
          <a:noFill/>
        </p:spPr>
        <p:txBody>
          <a:bodyPr wrap="none" rtlCol="0">
            <a:spAutoFit/>
          </a:bodyPr>
          <a:lstStyle/>
          <a:p>
            <a:pPr algn="r">
              <a:lnSpc>
                <a:spcPct val="120000"/>
              </a:lnSpc>
            </a:pPr>
            <a:r>
              <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财务主管岗位</a:t>
            </a:r>
            <a:endPar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燕尾形 20"/>
          <p:cNvSpPr/>
          <p:nvPr/>
        </p:nvSpPr>
        <p:spPr>
          <a:xfrm>
            <a:off x="1273175" y="2123440"/>
            <a:ext cx="2193925" cy="436880"/>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燕尾形 23"/>
          <p:cNvSpPr/>
          <p:nvPr/>
        </p:nvSpPr>
        <p:spPr>
          <a:xfrm rot="10800000">
            <a:off x="2494280" y="3242945"/>
            <a:ext cx="2272665" cy="436880"/>
          </a:xfrm>
          <a:prstGeom prst="chevron">
            <a:avLst>
              <a:gd name="adj" fmla="val 67746"/>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39"/>
          <p:cNvSpPr txBox="1"/>
          <p:nvPr/>
        </p:nvSpPr>
        <p:spPr>
          <a:xfrm>
            <a:off x="1717675" y="2166620"/>
            <a:ext cx="1249680" cy="349250"/>
          </a:xfrm>
          <a:prstGeom prst="rect">
            <a:avLst/>
          </a:prstGeom>
          <a:noFill/>
        </p:spPr>
        <p:txBody>
          <a:bodyPr wrap="none" rtlCol="0">
            <a:spAutoFit/>
          </a:bodyPr>
          <a:lstStyle/>
          <a:p>
            <a:pPr>
              <a:lnSpc>
                <a:spcPct val="120000"/>
              </a:lnSpc>
            </a:pPr>
            <a:r>
              <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会计核算岗位</a:t>
            </a:r>
            <a:endPar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2967355" y="3286760"/>
            <a:ext cx="894080" cy="349250"/>
          </a:xfrm>
          <a:prstGeom prst="rect">
            <a:avLst/>
          </a:prstGeom>
          <a:noFill/>
        </p:spPr>
        <p:txBody>
          <a:bodyPr wrap="none" rtlCol="0">
            <a:spAutoFit/>
          </a:bodyPr>
          <a:lstStyle/>
          <a:p>
            <a:pPr algn="r">
              <a:lnSpc>
                <a:spcPct val="120000"/>
              </a:lnSpc>
            </a:pPr>
            <a:r>
              <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出纳岗位</a:t>
            </a:r>
            <a:endPar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文本框 2"/>
          <p:cNvSpPr txBox="1"/>
          <p:nvPr/>
        </p:nvSpPr>
        <p:spPr>
          <a:xfrm>
            <a:off x="2082165" y="4156710"/>
            <a:ext cx="2076450" cy="36830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b="1">
                <a:solidFill>
                  <a:schemeClr val="tx1"/>
                </a:solidFill>
              </a:rPr>
              <a:t>财务部门岗位</a:t>
            </a:r>
            <a:r>
              <a:rPr lang="zh-CN" altLang="en-US" b="1">
                <a:solidFill>
                  <a:schemeClr val="tx1"/>
                </a:solidFill>
                <a:effectLst/>
              </a:rPr>
              <a:t>设置</a:t>
            </a:r>
            <a:endParaRPr lang="zh-CN" altLang="en-US" b="1">
              <a:solidFill>
                <a:schemeClr val="tx1"/>
              </a:solidFill>
              <a:effectLst/>
            </a:endParaRPr>
          </a:p>
        </p:txBody>
      </p:sp>
      <p:cxnSp>
        <p:nvCxnSpPr>
          <p:cNvPr id="20" name="曲线连接符 19"/>
          <p:cNvCxnSpPr>
            <a:endCxn id="21" idx="1"/>
          </p:cNvCxnSpPr>
          <p:nvPr/>
        </p:nvCxnSpPr>
        <p:spPr>
          <a:xfrm rot="16200000">
            <a:off x="4582160" y="2510155"/>
            <a:ext cx="843280" cy="57594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5292090" y="2192020"/>
            <a:ext cx="2343150" cy="36830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b="1">
                <a:solidFill>
                  <a:schemeClr val="accent4"/>
                </a:solidFill>
                <a:effectLst/>
              </a:rPr>
              <a:t>出纳岗位分工</a:t>
            </a:r>
            <a:endParaRPr lang="zh-CN" altLang="en-US" b="1">
              <a:solidFill>
                <a:schemeClr val="accent4"/>
              </a:solidFill>
              <a:effectLst/>
            </a:endParaRPr>
          </a:p>
        </p:txBody>
      </p:sp>
      <p:sp>
        <p:nvSpPr>
          <p:cNvPr id="22" name="文本框 21"/>
          <p:cNvSpPr txBox="1"/>
          <p:nvPr/>
        </p:nvSpPr>
        <p:spPr>
          <a:xfrm>
            <a:off x="5292090" y="2515870"/>
            <a:ext cx="3719195" cy="2353310"/>
          </a:xfrm>
          <a:prstGeom prst="rect">
            <a:avLst/>
          </a:prstGeom>
          <a:noFill/>
          <a:ln w="12700" cmpd="sng">
            <a:solidFill>
              <a:schemeClr val="accent1">
                <a:shade val="50000"/>
              </a:schemeClr>
            </a:solidFill>
            <a:prstDash val="solid"/>
          </a:ln>
        </p:spPr>
        <p:txBody>
          <a:bodyPr wrap="square" rtlCol="0">
            <a:spAutoFit/>
          </a:bodyPr>
          <a:p>
            <a:pPr>
              <a:lnSpc>
                <a:spcPct val="150000"/>
              </a:lnSpc>
            </a:pPr>
            <a:r>
              <a:rPr lang="en-US" altLang="zh-CN" sz="1400"/>
              <a:t>1.</a:t>
            </a:r>
            <a:r>
              <a:rPr lang="zh-CN" altLang="en-US" sz="1400" u="sng"/>
              <a:t>性质</a:t>
            </a:r>
            <a:r>
              <a:rPr lang="zh-CN" altLang="en-US" sz="1400"/>
              <a:t>：属于财务管理岗位，财务工作的起点</a:t>
            </a:r>
            <a:endParaRPr lang="zh-CN" altLang="en-US" sz="1400"/>
          </a:p>
          <a:p>
            <a:pPr>
              <a:lnSpc>
                <a:spcPct val="150000"/>
              </a:lnSpc>
            </a:pPr>
            <a:r>
              <a:rPr lang="en-US" altLang="zh-CN" sz="1400"/>
              <a:t>2.</a:t>
            </a:r>
            <a:r>
              <a:rPr lang="zh-CN" altLang="en-US" sz="1400" u="sng"/>
              <a:t>内容</a:t>
            </a:r>
            <a:r>
              <a:rPr lang="zh-CN" altLang="en-US" sz="1400"/>
              <a:t>：对现金、银行存款、有价证券和票据的使用进行管理</a:t>
            </a:r>
            <a:endParaRPr lang="zh-CN" altLang="en-US" sz="1400"/>
          </a:p>
          <a:p>
            <a:pPr>
              <a:lnSpc>
                <a:spcPct val="150000"/>
              </a:lnSpc>
            </a:pPr>
            <a:r>
              <a:rPr lang="en-US" altLang="zh-CN" sz="1400"/>
              <a:t>3.</a:t>
            </a:r>
            <a:r>
              <a:rPr lang="zh-CN" altLang="en-US" sz="1400" u="sng"/>
              <a:t>重要性</a:t>
            </a:r>
            <a:r>
              <a:rPr lang="zh-CN" altLang="en-US" sz="1400"/>
              <a:t>：每一个工作环节都会涉及各种相关部门及人员，会直接影响到会计核算和财务管理工作的总体水平</a:t>
            </a:r>
            <a:endParaRPr lang="zh-CN" altLang="en-US" sz="1400"/>
          </a:p>
          <a:p>
            <a:pPr>
              <a:lnSpc>
                <a:spcPct val="150000"/>
              </a:lnSpc>
            </a:pPr>
            <a:r>
              <a:rPr lang="en-US" altLang="zh-CN" sz="1400"/>
              <a:t>4.</a:t>
            </a:r>
            <a:r>
              <a:rPr lang="zh-CN" altLang="en-US" sz="1400" u="sng"/>
              <a:t>配备数量</a:t>
            </a:r>
            <a:r>
              <a:rPr lang="zh-CN" altLang="en-US" sz="1400"/>
              <a:t>：根据单位规模、业务多少设置</a:t>
            </a:r>
            <a:endParaRPr lang="zh-CN" altLang="en-US" sz="1400"/>
          </a:p>
        </p:txBody>
      </p:sp>
      <p:sp>
        <p:nvSpPr>
          <p:cNvPr id="24" name="菱形 23"/>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25" name="文本框 24"/>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出纳工作</a:t>
            </a:r>
            <a:endParaRPr lang="zh-CN" altLang="en-US" sz="2000" b="1">
              <a:solidFill>
                <a:schemeClr val="accent4"/>
              </a:solidFill>
              <a:effectLs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50" advClick="0" advTm="7707">
        <p:push dir="u"/>
      </p:transition>
    </mc:Choice>
    <mc:Fallback>
      <p:transition spd="slow" advClick="0" advTm="7707">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589655" y="2206625"/>
            <a:ext cx="1704340" cy="1400810"/>
            <a:chOff x="3471863" y="2343150"/>
            <a:chExt cx="2197101" cy="1985963"/>
          </a:xfrm>
        </p:grpSpPr>
        <p:sp>
          <p:nvSpPr>
            <p:cNvPr id="6" name="Freeform 5"/>
            <p:cNvSpPr/>
            <p:nvPr/>
          </p:nvSpPr>
          <p:spPr bwMode="auto">
            <a:xfrm>
              <a:off x="3476626" y="2381250"/>
              <a:ext cx="2192338" cy="1495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accent5"/>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6"/>
            <p:cNvSpPr>
              <a:spLocks noChangeArrowheads="1"/>
            </p:cNvSpPr>
            <p:nvPr/>
          </p:nvSpPr>
          <p:spPr bwMode="auto">
            <a:xfrm>
              <a:off x="3563938" y="3713163"/>
              <a:ext cx="2019300" cy="90488"/>
            </a:xfrm>
            <a:prstGeom prst="rect">
              <a:avLst/>
            </a:prstGeom>
            <a:solidFill>
              <a:schemeClr val="accent1">
                <a:lumMod val="40000"/>
                <a:lumOff val="60000"/>
              </a:schemeClr>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p:nvPr/>
          </p:nvSpPr>
          <p:spPr bwMode="auto">
            <a:xfrm>
              <a:off x="4573587" y="2343150"/>
              <a:ext cx="1009650" cy="1460500"/>
            </a:xfrm>
            <a:custGeom>
              <a:avLst/>
              <a:gdLst/>
              <a:ahLst/>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p:nvPr/>
          </p:nvSpPr>
          <p:spPr bwMode="auto">
            <a:xfrm>
              <a:off x="3563938" y="2343150"/>
              <a:ext cx="1011238" cy="1460500"/>
            </a:xfrm>
            <a:custGeom>
              <a:avLst/>
              <a:gdLst/>
              <a:ahLst/>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p:nvPr/>
          </p:nvSpPr>
          <p:spPr bwMode="auto">
            <a:xfrm>
              <a:off x="4502151" y="2357438"/>
              <a:ext cx="73025" cy="1446213"/>
            </a:xfrm>
            <a:custGeom>
              <a:avLst/>
              <a:gdLst/>
              <a:ahLst/>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p:nvPr/>
          </p:nvSpPr>
          <p:spPr bwMode="auto">
            <a:xfrm>
              <a:off x="3548063" y="3338513"/>
              <a:ext cx="928688" cy="917575"/>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accent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p:nvPr/>
          </p:nvSpPr>
          <p:spPr bwMode="auto">
            <a:xfrm>
              <a:off x="3471863" y="3467100"/>
              <a:ext cx="874713" cy="862013"/>
            </a:xfrm>
            <a:custGeom>
              <a:avLst/>
              <a:gdLst/>
              <a:ahLst/>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3">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accent1">
                <a:lumMod val="7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4195763" y="2540000"/>
              <a:ext cx="1084263" cy="1084263"/>
            </a:xfrm>
            <a:custGeom>
              <a:avLst/>
              <a:gdLst/>
              <a:ahLst/>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accent4"/>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4" name="组合 73"/>
          <p:cNvGrpSpPr/>
          <p:nvPr/>
        </p:nvGrpSpPr>
        <p:grpSpPr>
          <a:xfrm>
            <a:off x="2744470" y="1431290"/>
            <a:ext cx="468630" cy="2834640"/>
            <a:chOff x="4336" y="2689"/>
            <a:chExt cx="738" cy="4464"/>
          </a:xfrm>
        </p:grpSpPr>
        <p:grpSp>
          <p:nvGrpSpPr>
            <p:cNvPr id="41" name="Group 108"/>
            <p:cNvGrpSpPr/>
            <p:nvPr/>
          </p:nvGrpSpPr>
          <p:grpSpPr>
            <a:xfrm>
              <a:off x="4336" y="5188"/>
              <a:ext cx="738" cy="717"/>
              <a:chOff x="6299532" y="3384456"/>
              <a:chExt cx="469021" cy="455593"/>
            </a:xfrm>
          </p:grpSpPr>
          <p:sp>
            <p:nvSpPr>
              <p:cNvPr id="51" name="Oval 50"/>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Group 111"/>
            <p:cNvGrpSpPr/>
            <p:nvPr/>
          </p:nvGrpSpPr>
          <p:grpSpPr>
            <a:xfrm>
              <a:off x="4336" y="6437"/>
              <a:ext cx="738" cy="717"/>
              <a:chOff x="630683" y="4190009"/>
              <a:chExt cx="469021" cy="455593"/>
            </a:xfrm>
          </p:grpSpPr>
          <p:sp>
            <p:nvSpPr>
              <p:cNvPr id="54" name="Oval 53"/>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114"/>
            <p:cNvGrpSpPr/>
            <p:nvPr/>
          </p:nvGrpSpPr>
          <p:grpSpPr>
            <a:xfrm>
              <a:off x="4336" y="3938"/>
              <a:ext cx="738" cy="717"/>
              <a:chOff x="3425803" y="3384456"/>
              <a:chExt cx="469021" cy="455593"/>
            </a:xfrm>
          </p:grpSpPr>
          <p:sp>
            <p:nvSpPr>
              <p:cNvPr id="57" name="Oval 56"/>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117"/>
            <p:cNvGrpSpPr/>
            <p:nvPr/>
          </p:nvGrpSpPr>
          <p:grpSpPr>
            <a:xfrm>
              <a:off x="4336" y="2689"/>
              <a:ext cx="738" cy="717"/>
              <a:chOff x="630683" y="3383511"/>
              <a:chExt cx="469021" cy="455593"/>
            </a:xfrm>
          </p:grpSpPr>
          <p:sp>
            <p:nvSpPr>
              <p:cNvPr id="60" name="Oval 59"/>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117"/>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出纳工作</a:t>
            </a:r>
            <a:endParaRPr lang="zh-CN" altLang="en-US" sz="2000" b="1">
              <a:solidFill>
                <a:schemeClr val="accent4"/>
              </a:solidFill>
              <a:effectLst/>
            </a:endParaRPr>
          </a:p>
        </p:txBody>
      </p:sp>
      <p:sp>
        <p:nvSpPr>
          <p:cNvPr id="71" name="文本框 70"/>
          <p:cNvSpPr txBox="1"/>
          <p:nvPr/>
        </p:nvSpPr>
        <p:spPr>
          <a:xfrm>
            <a:off x="3418840" y="1470025"/>
            <a:ext cx="2305685" cy="368300"/>
          </a:xfrm>
          <a:prstGeom prst="rect">
            <a:avLst/>
          </a:prstGeom>
          <a:noFill/>
        </p:spPr>
        <p:txBody>
          <a:bodyPr wrap="square" rtlCol="0">
            <a:spAutoFit/>
          </a:bodyPr>
          <a:p>
            <a:r>
              <a:rPr lang="zh-CN" altLang="en-US" b="1"/>
              <a:t>出纳岗位工作职责</a:t>
            </a:r>
            <a:endParaRPr lang="zh-CN" altLang="en-US" b="1"/>
          </a:p>
        </p:txBody>
      </p:sp>
      <p:grpSp>
        <p:nvGrpSpPr>
          <p:cNvPr id="79" name="组合 78"/>
          <p:cNvGrpSpPr/>
          <p:nvPr/>
        </p:nvGrpSpPr>
        <p:grpSpPr>
          <a:xfrm>
            <a:off x="5818505" y="1045210"/>
            <a:ext cx="468630" cy="3648075"/>
            <a:chOff x="9247" y="2026"/>
            <a:chExt cx="738" cy="5745"/>
          </a:xfrm>
        </p:grpSpPr>
        <p:grpSp>
          <p:nvGrpSpPr>
            <p:cNvPr id="75" name="组合 74"/>
            <p:cNvGrpSpPr/>
            <p:nvPr/>
          </p:nvGrpSpPr>
          <p:grpSpPr>
            <a:xfrm>
              <a:off x="9247" y="2026"/>
              <a:ext cx="738" cy="4464"/>
              <a:chOff x="9345" y="2689"/>
              <a:chExt cx="738" cy="4464"/>
            </a:xfrm>
          </p:grpSpPr>
          <p:grpSp>
            <p:nvGrpSpPr>
              <p:cNvPr id="53" name="Group 120"/>
              <p:cNvGrpSpPr/>
              <p:nvPr/>
            </p:nvGrpSpPr>
            <p:grpSpPr>
              <a:xfrm>
                <a:off x="9345" y="2689"/>
                <a:ext cx="738" cy="717"/>
                <a:chOff x="3428938" y="4190009"/>
                <a:chExt cx="469021" cy="455593"/>
              </a:xfrm>
            </p:grpSpPr>
            <p:sp>
              <p:nvSpPr>
                <p:cNvPr id="63" name="Oval 62"/>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123"/>
              <p:cNvGrpSpPr/>
              <p:nvPr/>
            </p:nvGrpSpPr>
            <p:grpSpPr>
              <a:xfrm>
                <a:off x="9345" y="3938"/>
                <a:ext cx="738" cy="717"/>
                <a:chOff x="6299532" y="4190009"/>
                <a:chExt cx="469021" cy="455593"/>
              </a:xfrm>
            </p:grpSpPr>
            <p:sp>
              <p:nvSpPr>
                <p:cNvPr id="66" name="Oval 65"/>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126"/>
              <p:cNvGrpSpPr/>
              <p:nvPr/>
            </p:nvGrpSpPr>
            <p:grpSpPr>
              <a:xfrm>
                <a:off x="9345" y="6437"/>
                <a:ext cx="738" cy="717"/>
                <a:chOff x="7501792" y="3621100"/>
                <a:chExt cx="469021" cy="455593"/>
              </a:xfrm>
            </p:grpSpPr>
            <p:sp>
              <p:nvSpPr>
                <p:cNvPr id="69" name="Oval 68"/>
                <p:cNvSpPr>
                  <a:spLocks noChangeAspect="1"/>
                </p:cNvSpPr>
                <p:nvPr/>
              </p:nvSpPr>
              <p:spPr>
                <a:xfrm>
                  <a:off x="7501792" y="362110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135"/>
                <p:cNvSpPr>
                  <a:spLocks noEditPoints="1"/>
                </p:cNvSpPr>
                <p:nvPr/>
              </p:nvSpPr>
              <p:spPr bwMode="auto">
                <a:xfrm>
                  <a:off x="7610890" y="3731421"/>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129"/>
              <p:cNvGrpSpPr/>
              <p:nvPr/>
            </p:nvGrpSpPr>
            <p:grpSpPr>
              <a:xfrm>
                <a:off x="9345" y="5188"/>
                <a:ext cx="738" cy="717"/>
                <a:chOff x="7501792" y="2878680"/>
                <a:chExt cx="469021" cy="455593"/>
              </a:xfrm>
            </p:grpSpPr>
            <p:sp>
              <p:nvSpPr>
                <p:cNvPr id="72" name="Oval 71"/>
                <p:cNvSpPr>
                  <a:spLocks noChangeAspect="1"/>
                </p:cNvSpPr>
                <p:nvPr/>
              </p:nvSpPr>
              <p:spPr>
                <a:xfrm>
                  <a:off x="7501792" y="287868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53"/>
                <p:cNvSpPr/>
                <p:nvPr/>
              </p:nvSpPr>
              <p:spPr bwMode="auto">
                <a:xfrm>
                  <a:off x="7580281" y="2990787"/>
                  <a:ext cx="312043" cy="231379"/>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76" name="Group 12"/>
            <p:cNvGrpSpPr/>
            <p:nvPr/>
          </p:nvGrpSpPr>
          <p:grpSpPr>
            <a:xfrm>
              <a:off x="9247" y="7039"/>
              <a:ext cx="739" cy="732"/>
              <a:chOff x="4362154" y="1776581"/>
              <a:chExt cx="1960098" cy="1960098"/>
            </a:xfrm>
          </p:grpSpPr>
          <p:sp>
            <p:nvSpPr>
              <p:cNvPr id="77" name="Oval 5"/>
              <p:cNvSpPr/>
              <p:nvPr/>
            </p:nvSpPr>
            <p:spPr>
              <a:xfrm>
                <a:off x="4362154" y="1776581"/>
                <a:ext cx="1960098" cy="1960098"/>
              </a:xfrm>
              <a:prstGeom prst="ellipse">
                <a:avLst/>
              </a:prstGeom>
              <a:solidFill>
                <a:schemeClr val="accent3">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8" name="Freeform 43"/>
              <p:cNvSpPr>
                <a:spLocks noEditPoints="1"/>
              </p:cNvSpPr>
              <p:nvPr/>
            </p:nvSpPr>
            <p:spPr bwMode="auto">
              <a:xfrm>
                <a:off x="4899621" y="2488223"/>
                <a:ext cx="904951" cy="528990"/>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96399" tIns="48199" rIns="96399" bIns="48199" numCol="1" anchor="t" anchorCtr="0" compatLnSpc="1"/>
              <a:p>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grpSp>
      </p:grpSp>
      <p:sp>
        <p:nvSpPr>
          <p:cNvPr id="80" name="文本框 79"/>
          <p:cNvSpPr txBox="1"/>
          <p:nvPr/>
        </p:nvSpPr>
        <p:spPr>
          <a:xfrm>
            <a:off x="97155" y="1411605"/>
            <a:ext cx="2647315" cy="645160"/>
          </a:xfrm>
          <a:prstGeom prst="rect">
            <a:avLst/>
          </a:prstGeom>
          <a:noFill/>
        </p:spPr>
        <p:txBody>
          <a:bodyPr wrap="square" rtlCol="0" anchor="t">
            <a:spAutoFit/>
          </a:bodyPr>
          <a:p>
            <a:r>
              <a:rPr lang="zh-CN" altLang="en-US" sz="1200"/>
              <a:t>按照国家有关现金管理和银行结算制度的规定，办理现金收付和银行结算业务</a:t>
            </a:r>
            <a:endParaRPr lang="zh-CN" altLang="en-US" sz="1200"/>
          </a:p>
        </p:txBody>
      </p:sp>
      <p:sp>
        <p:nvSpPr>
          <p:cNvPr id="81" name="文本框 80"/>
          <p:cNvSpPr txBox="1"/>
          <p:nvPr/>
        </p:nvSpPr>
        <p:spPr>
          <a:xfrm>
            <a:off x="97155" y="2172970"/>
            <a:ext cx="2540000" cy="645160"/>
          </a:xfrm>
          <a:prstGeom prst="rect">
            <a:avLst/>
          </a:prstGeom>
          <a:noFill/>
        </p:spPr>
        <p:txBody>
          <a:bodyPr wrap="square" rtlCol="0" anchor="t">
            <a:spAutoFit/>
          </a:bodyPr>
          <a:p>
            <a:r>
              <a:rPr lang="zh-CN" altLang="en-US" sz="1200"/>
              <a:t>正确记录现金和银行存款的收支和结存，登记并保管现金日记账和银行存款日记账</a:t>
            </a:r>
            <a:endParaRPr lang="zh-CN" altLang="en-US" sz="1200"/>
          </a:p>
        </p:txBody>
      </p:sp>
      <p:sp>
        <p:nvSpPr>
          <p:cNvPr id="82" name="文本框 81"/>
          <p:cNvSpPr txBox="1"/>
          <p:nvPr/>
        </p:nvSpPr>
        <p:spPr>
          <a:xfrm>
            <a:off x="97155" y="3034030"/>
            <a:ext cx="2540000" cy="460375"/>
          </a:xfrm>
          <a:prstGeom prst="rect">
            <a:avLst/>
          </a:prstGeom>
          <a:noFill/>
        </p:spPr>
        <p:txBody>
          <a:bodyPr wrap="square" rtlCol="0" anchor="t">
            <a:spAutoFit/>
          </a:bodyPr>
          <a:p>
            <a:r>
              <a:rPr lang="zh-CN" altLang="en-US" sz="1200"/>
              <a:t>保管库存现金和有价证券（如国库券、企业债券和股票等）</a:t>
            </a:r>
            <a:endParaRPr lang="zh-CN" altLang="en-US" sz="1200"/>
          </a:p>
        </p:txBody>
      </p:sp>
      <p:sp>
        <p:nvSpPr>
          <p:cNvPr id="83" name="文本框 82"/>
          <p:cNvSpPr txBox="1"/>
          <p:nvPr/>
        </p:nvSpPr>
        <p:spPr>
          <a:xfrm>
            <a:off x="97155" y="3740150"/>
            <a:ext cx="2540000" cy="829945"/>
          </a:xfrm>
          <a:prstGeom prst="rect">
            <a:avLst/>
          </a:prstGeom>
          <a:noFill/>
        </p:spPr>
        <p:txBody>
          <a:bodyPr wrap="square" rtlCol="0" anchor="t">
            <a:spAutoFit/>
          </a:bodyPr>
          <a:p>
            <a:r>
              <a:rPr lang="zh-CN" altLang="en-US" sz="1200"/>
              <a:t>每日盘点库存现金，编制“现金日报表”和“银行存款日报表”，定期或不定期清查库存现金，编制“库存现金清查报告表”</a:t>
            </a:r>
            <a:endParaRPr lang="zh-CN" altLang="en-US" sz="1200"/>
          </a:p>
        </p:txBody>
      </p:sp>
      <p:sp>
        <p:nvSpPr>
          <p:cNvPr id="84" name="文本框 83"/>
          <p:cNvSpPr txBox="1"/>
          <p:nvPr/>
        </p:nvSpPr>
        <p:spPr>
          <a:xfrm>
            <a:off x="6430010" y="1063625"/>
            <a:ext cx="2540000" cy="460375"/>
          </a:xfrm>
          <a:prstGeom prst="rect">
            <a:avLst/>
          </a:prstGeom>
          <a:noFill/>
        </p:spPr>
        <p:txBody>
          <a:bodyPr wrap="square" rtlCol="0" anchor="t">
            <a:spAutoFit/>
          </a:bodyPr>
          <a:p>
            <a:r>
              <a:rPr lang="zh-CN" altLang="en-US" sz="1200"/>
              <a:t>负责单位收据、空白支票等票据的领购、开具和保管</a:t>
            </a:r>
            <a:endParaRPr lang="zh-CN" altLang="en-US" sz="1200"/>
          </a:p>
        </p:txBody>
      </p:sp>
      <p:sp>
        <p:nvSpPr>
          <p:cNvPr id="85" name="文本框 84"/>
          <p:cNvSpPr txBox="1"/>
          <p:nvPr/>
        </p:nvSpPr>
        <p:spPr>
          <a:xfrm>
            <a:off x="6430010" y="1794510"/>
            <a:ext cx="2540000" cy="460375"/>
          </a:xfrm>
          <a:prstGeom prst="rect">
            <a:avLst/>
          </a:prstGeom>
          <a:noFill/>
        </p:spPr>
        <p:txBody>
          <a:bodyPr wrap="square" rtlCol="0" anchor="t">
            <a:spAutoFit/>
          </a:bodyPr>
          <a:p>
            <a:r>
              <a:rPr lang="zh-CN" altLang="en-US" sz="1200"/>
              <a:t>负责票据收款、票据付款和票据转让工作</a:t>
            </a:r>
            <a:endParaRPr lang="zh-CN" altLang="en-US" sz="1200"/>
          </a:p>
        </p:txBody>
      </p:sp>
      <p:sp>
        <p:nvSpPr>
          <p:cNvPr id="86" name="文本框 85"/>
          <p:cNvSpPr txBox="1"/>
          <p:nvPr/>
        </p:nvSpPr>
        <p:spPr>
          <a:xfrm>
            <a:off x="6430010" y="2590800"/>
            <a:ext cx="2540000" cy="275590"/>
          </a:xfrm>
          <a:prstGeom prst="rect">
            <a:avLst/>
          </a:prstGeom>
          <a:noFill/>
        </p:spPr>
        <p:txBody>
          <a:bodyPr wrap="square" rtlCol="0" anchor="t">
            <a:spAutoFit/>
          </a:bodyPr>
          <a:p>
            <a:r>
              <a:rPr lang="zh-CN" altLang="en-US" sz="1200"/>
              <a:t>负责单位财务专用章的保管</a:t>
            </a:r>
            <a:endParaRPr lang="zh-CN" altLang="en-US" sz="1200"/>
          </a:p>
        </p:txBody>
      </p:sp>
      <p:sp>
        <p:nvSpPr>
          <p:cNvPr id="87" name="文本框 86"/>
          <p:cNvSpPr txBox="1"/>
          <p:nvPr/>
        </p:nvSpPr>
        <p:spPr>
          <a:xfrm>
            <a:off x="6430010" y="3425190"/>
            <a:ext cx="2540000" cy="645160"/>
          </a:xfrm>
          <a:prstGeom prst="rect">
            <a:avLst/>
          </a:prstGeom>
          <a:noFill/>
        </p:spPr>
        <p:txBody>
          <a:bodyPr wrap="square" rtlCol="0" anchor="t">
            <a:spAutoFit/>
          </a:bodyPr>
          <a:p>
            <a:r>
              <a:rPr lang="zh-CN" altLang="en-US" sz="1200"/>
              <a:t>月末及时与银行对账，审核并确认未达账项，编制“银行存款余额调节表”</a:t>
            </a:r>
            <a:endParaRPr lang="zh-CN" altLang="en-US" sz="1200"/>
          </a:p>
        </p:txBody>
      </p:sp>
      <p:sp>
        <p:nvSpPr>
          <p:cNvPr id="88" name="文本框 87"/>
          <p:cNvSpPr txBox="1"/>
          <p:nvPr/>
        </p:nvSpPr>
        <p:spPr>
          <a:xfrm>
            <a:off x="6430010" y="4397375"/>
            <a:ext cx="2540000" cy="275590"/>
          </a:xfrm>
          <a:prstGeom prst="rect">
            <a:avLst/>
          </a:prstGeom>
          <a:noFill/>
        </p:spPr>
        <p:txBody>
          <a:bodyPr wrap="square" rtlCol="0" anchor="t">
            <a:spAutoFit/>
          </a:bodyPr>
          <a:p>
            <a:r>
              <a:rPr lang="zh-CN" altLang="en-US" sz="1200"/>
              <a:t>负责办理外汇出纳业务</a:t>
            </a: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250" advClick="0" advTm="8846">
        <p14:reveal/>
      </p:transition>
    </mc:Choice>
    <mc:Fallback>
      <p:transition spd="slow" advClick="0" advTm="884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82" name="Line 46"/>
          <p:cNvSpPr>
            <a:spLocks noChangeShapeType="1"/>
          </p:cNvSpPr>
          <p:nvPr/>
        </p:nvSpPr>
        <p:spPr bwMode="auto">
          <a:xfrm flipV="1">
            <a:off x="3006936" y="1545749"/>
            <a:ext cx="1350781" cy="1298174"/>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83" name="Line 47"/>
          <p:cNvSpPr>
            <a:spLocks noChangeShapeType="1"/>
          </p:cNvSpPr>
          <p:nvPr/>
        </p:nvSpPr>
        <p:spPr bwMode="auto">
          <a:xfrm>
            <a:off x="3006936" y="2843923"/>
            <a:ext cx="1350781" cy="1458463"/>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84" name="Line 48"/>
          <p:cNvSpPr>
            <a:spLocks noChangeShapeType="1"/>
          </p:cNvSpPr>
          <p:nvPr/>
        </p:nvSpPr>
        <p:spPr bwMode="auto">
          <a:xfrm>
            <a:off x="3006936" y="2843922"/>
            <a:ext cx="1350781" cy="0"/>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66" name="燕尾形 1"/>
          <p:cNvSpPr>
            <a:spLocks noChangeArrowheads="1"/>
          </p:cNvSpPr>
          <p:nvPr/>
        </p:nvSpPr>
        <p:spPr bwMode="auto">
          <a:xfrm>
            <a:off x="1224415" y="1894890"/>
            <a:ext cx="1836489" cy="1891716"/>
          </a:xfrm>
          <a:prstGeom prst="chevron">
            <a:avLst>
              <a:gd name="adj" fmla="val 32167"/>
            </a:avLst>
          </a:prstGeom>
          <a:solidFill>
            <a:schemeClr val="accent1"/>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15" name="燕尾形 9"/>
          <p:cNvSpPr>
            <a:spLocks noChangeArrowheads="1"/>
          </p:cNvSpPr>
          <p:nvPr/>
        </p:nvSpPr>
        <p:spPr bwMode="auto">
          <a:xfrm>
            <a:off x="910133" y="2272598"/>
            <a:ext cx="755548" cy="1136299"/>
          </a:xfrm>
          <a:prstGeom prst="chevron">
            <a:avLst>
              <a:gd name="adj" fmla="val 50000"/>
            </a:avLst>
          </a:prstGeom>
          <a:solidFill>
            <a:srgbClr val="808080"/>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23" name="圆角矩形 19"/>
          <p:cNvSpPr>
            <a:spLocks noChangeArrowheads="1"/>
          </p:cNvSpPr>
          <p:nvPr/>
        </p:nvSpPr>
        <p:spPr bwMode="auto">
          <a:xfrm>
            <a:off x="4464066" y="1112496"/>
            <a:ext cx="3850755" cy="972837"/>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4" name="TextBox 6"/>
          <p:cNvSpPr txBox="1">
            <a:spLocks noChangeArrowheads="1"/>
          </p:cNvSpPr>
          <p:nvPr/>
        </p:nvSpPr>
        <p:spPr bwMode="auto">
          <a:xfrm>
            <a:off x="4931337" y="1311516"/>
            <a:ext cx="2915844" cy="626110"/>
          </a:xfrm>
          <a:prstGeom prst="rect">
            <a:avLst/>
          </a:prstGeom>
          <a:noFill/>
          <a:ln w="9525">
            <a:noFill/>
            <a:miter lim="800000"/>
          </a:ln>
        </p:spPr>
        <p:txBody>
          <a:bodyPr lIns="68568" tIns="34284" rIns="68568" bIns="34284">
            <a:spAutoFit/>
          </a:bodyPr>
          <a:lstStyle/>
          <a:p>
            <a:pPr defTabSz="685800">
              <a:lnSpc>
                <a:spcPct val="130000"/>
              </a:lnSpc>
            </a:pPr>
            <a:r>
              <a:rPr lang="zh-CN" altLang="en-US" sz="1400">
                <a:solidFill>
                  <a:schemeClr val="bg1"/>
                </a:solidFill>
                <a:ea typeface="微软雅黑" panose="020B0503020204020204" pitchFamily="34" charset="-122"/>
              </a:rPr>
              <a:t>维护财经纪律，执行财会制度，抵制不合法的收支和弄虚作假行为</a:t>
            </a:r>
            <a:endParaRPr lang="zh-CN" altLang="en-US" sz="1400">
              <a:solidFill>
                <a:schemeClr val="bg1"/>
              </a:solidFill>
              <a:ea typeface="微软雅黑" panose="020B0503020204020204" pitchFamily="34" charset="-122"/>
            </a:endParaRPr>
          </a:p>
        </p:txBody>
      </p:sp>
      <p:sp>
        <p:nvSpPr>
          <p:cNvPr id="13325" name="圆角矩形 19"/>
          <p:cNvSpPr>
            <a:spLocks noChangeArrowheads="1"/>
          </p:cNvSpPr>
          <p:nvPr/>
        </p:nvSpPr>
        <p:spPr bwMode="auto">
          <a:xfrm>
            <a:off x="4464066" y="2463040"/>
            <a:ext cx="3850755" cy="974424"/>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6" name="TextBox 6"/>
          <p:cNvSpPr txBox="1">
            <a:spLocks noChangeArrowheads="1"/>
          </p:cNvSpPr>
          <p:nvPr/>
        </p:nvSpPr>
        <p:spPr bwMode="auto">
          <a:xfrm>
            <a:off x="4930775" y="2639060"/>
            <a:ext cx="3096895" cy="346710"/>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400">
                <a:solidFill>
                  <a:schemeClr val="bg1"/>
                </a:solidFill>
                <a:ea typeface="微软雅黑" panose="020B0503020204020204" pitchFamily="34" charset="-122"/>
              </a:rPr>
              <a:t>参与货币资金计划定额管理的权利</a:t>
            </a:r>
            <a:endParaRPr lang="zh-CN" altLang="en-US" sz="1400">
              <a:solidFill>
                <a:schemeClr val="bg1"/>
              </a:solidFill>
              <a:ea typeface="微软雅黑" panose="020B0503020204020204" pitchFamily="34" charset="-122"/>
            </a:endParaRPr>
          </a:p>
        </p:txBody>
      </p:sp>
      <p:sp>
        <p:nvSpPr>
          <p:cNvPr id="13327" name="圆角矩形 19"/>
          <p:cNvSpPr>
            <a:spLocks noChangeArrowheads="1"/>
          </p:cNvSpPr>
          <p:nvPr/>
        </p:nvSpPr>
        <p:spPr bwMode="auto">
          <a:xfrm>
            <a:off x="4464066" y="3815172"/>
            <a:ext cx="3850755" cy="972838"/>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8" name="TextBox 6"/>
          <p:cNvSpPr txBox="1">
            <a:spLocks noChangeArrowheads="1"/>
          </p:cNvSpPr>
          <p:nvPr/>
        </p:nvSpPr>
        <p:spPr bwMode="auto">
          <a:xfrm>
            <a:off x="5111677" y="4007201"/>
            <a:ext cx="2915844" cy="346710"/>
          </a:xfrm>
          <a:prstGeom prst="rect">
            <a:avLst/>
          </a:prstGeom>
          <a:noFill/>
          <a:ln w="9525">
            <a:noFill/>
            <a:miter lim="800000"/>
          </a:ln>
        </p:spPr>
        <p:txBody>
          <a:bodyPr lIns="68568" tIns="34284" rIns="68568" bIns="34284">
            <a:spAutoFit/>
          </a:bodyPr>
          <a:lstStyle/>
          <a:p>
            <a:pPr defTabSz="685800">
              <a:lnSpc>
                <a:spcPct val="130000"/>
              </a:lnSpc>
            </a:pPr>
            <a:r>
              <a:rPr lang="zh-CN" altLang="en-US" sz="1400">
                <a:solidFill>
                  <a:schemeClr val="bg1"/>
                </a:solidFill>
                <a:ea typeface="微软雅黑" panose="020B0503020204020204" pitchFamily="34" charset="-122"/>
              </a:rPr>
              <a:t>管好用好货币资金的权利</a:t>
            </a:r>
            <a:endParaRPr lang="zh-CN" altLang="en-US" sz="1400">
              <a:solidFill>
                <a:schemeClr val="bg1"/>
              </a:solidFill>
              <a:ea typeface="微软雅黑" panose="020B0503020204020204" pitchFamily="34" charset="-122"/>
            </a:endParaRPr>
          </a:p>
        </p:txBody>
      </p:sp>
      <p:sp>
        <p:nvSpPr>
          <p:cNvPr id="11281" name="AutoShape 43"/>
          <p:cNvSpPr>
            <a:spLocks noChangeArrowheads="1"/>
          </p:cNvSpPr>
          <p:nvPr/>
        </p:nvSpPr>
        <p:spPr bwMode="auto">
          <a:xfrm>
            <a:off x="4645016" y="3545382"/>
            <a:ext cx="3507901" cy="377708"/>
          </a:xfrm>
          <a:prstGeom prst="hexagon">
            <a:avLst>
              <a:gd name="adj" fmla="val 0"/>
              <a:gd name="vf" fmla="val 115470"/>
            </a:avLst>
          </a:prstGeom>
          <a:solidFill>
            <a:schemeClr val="accent4"/>
          </a:solidFill>
          <a:ln w="25400">
            <a:solidFill>
              <a:schemeClr val="bg1"/>
            </a:solidFill>
            <a:miter lim="800000"/>
          </a:ln>
        </p:spPr>
        <p:txBody>
          <a:bodyPr wrap="none" lIns="68568" tIns="34284" rIns="68568" bIns="34284" anchor="ctr"/>
          <a:lstStyle/>
          <a:p>
            <a:pPr defTabSz="685800">
              <a:defRPr/>
            </a:pPr>
            <a:endParaRPr lang="zh-CN" altLang="en-US" sz="1400"/>
          </a:p>
        </p:txBody>
      </p:sp>
      <p:sp>
        <p:nvSpPr>
          <p:cNvPr id="11286" name="AutoShape 50"/>
          <p:cNvSpPr>
            <a:spLocks noChangeArrowheads="1"/>
          </p:cNvSpPr>
          <p:nvPr/>
        </p:nvSpPr>
        <p:spPr bwMode="auto">
          <a:xfrm>
            <a:off x="4645016" y="2193248"/>
            <a:ext cx="3507901" cy="380882"/>
          </a:xfrm>
          <a:prstGeom prst="hexagon">
            <a:avLst>
              <a:gd name="adj" fmla="val 0"/>
              <a:gd name="vf" fmla="val 115470"/>
            </a:avLst>
          </a:prstGeom>
          <a:solidFill>
            <a:schemeClr val="accent3"/>
          </a:solidFill>
          <a:ln w="25400">
            <a:solidFill>
              <a:schemeClr val="bg1"/>
            </a:solidFill>
            <a:miter lim="800000"/>
          </a:ln>
        </p:spPr>
        <p:txBody>
          <a:bodyPr wrap="none" lIns="68568" tIns="34284" rIns="68568" bIns="34284" anchor="ctr"/>
          <a:lstStyle/>
          <a:p>
            <a:pPr defTabSz="685800">
              <a:defRPr/>
            </a:pPr>
            <a:endParaRPr lang="zh-CN" altLang="en-US" sz="1400"/>
          </a:p>
        </p:txBody>
      </p:sp>
      <p:sp>
        <p:nvSpPr>
          <p:cNvPr id="11288" name="AutoShape 52"/>
          <p:cNvSpPr>
            <a:spLocks noChangeArrowheads="1"/>
          </p:cNvSpPr>
          <p:nvPr/>
        </p:nvSpPr>
        <p:spPr bwMode="auto">
          <a:xfrm>
            <a:off x="4645016" y="844291"/>
            <a:ext cx="3507901" cy="377708"/>
          </a:xfrm>
          <a:prstGeom prst="hexagon">
            <a:avLst>
              <a:gd name="adj" fmla="val 0"/>
              <a:gd name="vf" fmla="val 115470"/>
            </a:avLst>
          </a:prstGeom>
          <a:solidFill>
            <a:schemeClr val="accent2"/>
          </a:solidFill>
          <a:ln w="25400">
            <a:solidFill>
              <a:schemeClr val="bg1"/>
            </a:solidFill>
            <a:miter lim="800000"/>
          </a:ln>
        </p:spPr>
        <p:txBody>
          <a:bodyPr wrap="none" lIns="68568" tIns="34284" rIns="68568" bIns="34284" anchor="ctr"/>
          <a:lstStyle/>
          <a:p>
            <a:pPr defTabSz="685800"/>
            <a:endParaRPr lang="zh-CN" altLang="en-US" sz="1400">
              <a:latin typeface="Calibri" panose="020F0502020204030204" pitchFamily="34" charset="0"/>
            </a:endParaRPr>
          </a:p>
        </p:txBody>
      </p:sp>
      <p:sp>
        <p:nvSpPr>
          <p:cNvPr id="13338" name="TextBox 6"/>
          <p:cNvSpPr txBox="1">
            <a:spLocks noChangeArrowheads="1"/>
          </p:cNvSpPr>
          <p:nvPr/>
        </p:nvSpPr>
        <p:spPr bwMode="auto">
          <a:xfrm>
            <a:off x="1734185" y="2378710"/>
            <a:ext cx="1203960" cy="867410"/>
          </a:xfrm>
          <a:prstGeom prst="rect">
            <a:avLst/>
          </a:prstGeom>
          <a:noFill/>
          <a:ln w="9525">
            <a:noFill/>
            <a:miter lim="800000"/>
          </a:ln>
        </p:spPr>
        <p:txBody>
          <a:bodyPr wrap="square" lIns="68568" tIns="34284" rIns="68568" bIns="34284">
            <a:spAutoFit/>
          </a:bodyPr>
          <a:lstStyle/>
          <a:p>
            <a:pPr defTabSz="685800">
              <a:lnSpc>
                <a:spcPct val="130000"/>
              </a:lnSpc>
            </a:pPr>
            <a:r>
              <a:rPr lang="zh-CN" altLang="zh-CN" sz="2000" b="1">
                <a:solidFill>
                  <a:schemeClr val="bg1"/>
                </a:solidFill>
                <a:latin typeface="Calibri" panose="020F0502020204030204" pitchFamily="34" charset="0"/>
                <a:ea typeface="微软雅黑" panose="020B0503020204020204" pitchFamily="34" charset="-122"/>
              </a:rPr>
              <a:t>出纳岗位工作权限</a:t>
            </a:r>
            <a:endParaRPr lang="zh-CN" altLang="zh-CN" sz="2000" b="1">
              <a:solidFill>
                <a:schemeClr val="bg1"/>
              </a:solidFill>
              <a:latin typeface="Calibri" panose="020F0502020204030204" pitchFamily="34" charset="0"/>
              <a:ea typeface="微软雅黑" panose="020B0503020204020204" pitchFamily="34" charset="-122"/>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出纳工作</a:t>
            </a:r>
            <a:endParaRPr lang="zh-CN" altLang="en-US" sz="2000" b="1">
              <a:solidFill>
                <a:schemeClr val="accent4"/>
              </a:solidFill>
              <a:effectLs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p:circle/>
      </p:transition>
    </mc:Choice>
    <mc:Fallback>
      <p:transition spd="slow" advClick="0" advTm="7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0-#ppt_w/2"/>
                                          </p:val>
                                        </p:tav>
                                        <p:tav tm="100000">
                                          <p:val>
                                            <p:strVal val="#ppt_x"/>
                                          </p:val>
                                        </p:tav>
                                      </p:tavLst>
                                    </p:anim>
                                    <p:anim calcmode="lin" valueType="num">
                                      <p:cBhvr additive="base">
                                        <p:cTn id="8" dur="500" fill="hold"/>
                                        <p:tgtEl>
                                          <p:spTgt spid="1126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315"/>
                                        </p:tgtEl>
                                        <p:attrNameLst>
                                          <p:attrName>style.visibility</p:attrName>
                                        </p:attrNameLst>
                                      </p:cBhvr>
                                      <p:to>
                                        <p:strVal val="visible"/>
                                      </p:to>
                                    </p:set>
                                    <p:anim calcmode="lin" valueType="num">
                                      <p:cBhvr additive="base">
                                        <p:cTn id="11" dur="500" fill="hold"/>
                                        <p:tgtEl>
                                          <p:spTgt spid="13315"/>
                                        </p:tgtEl>
                                        <p:attrNameLst>
                                          <p:attrName>ppt_x</p:attrName>
                                        </p:attrNameLst>
                                      </p:cBhvr>
                                      <p:tavLst>
                                        <p:tav tm="0">
                                          <p:val>
                                            <p:strVal val="0-#ppt_w/2"/>
                                          </p:val>
                                        </p:tav>
                                        <p:tav tm="100000">
                                          <p:val>
                                            <p:strVal val="#ppt_x"/>
                                          </p:val>
                                        </p:tav>
                                      </p:tavLst>
                                    </p:anim>
                                    <p:anim calcmode="lin" valueType="num">
                                      <p:cBhvr additive="base">
                                        <p:cTn id="12" dur="500" fill="hold"/>
                                        <p:tgtEl>
                                          <p:spTgt spid="133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338"/>
                                        </p:tgtEl>
                                        <p:attrNameLst>
                                          <p:attrName>style.visibility</p:attrName>
                                        </p:attrNameLst>
                                      </p:cBhvr>
                                      <p:to>
                                        <p:strVal val="visible"/>
                                      </p:to>
                                    </p:set>
                                    <p:anim calcmode="lin" valueType="num">
                                      <p:cBhvr additive="base">
                                        <p:cTn id="15" dur="500" fill="hold"/>
                                        <p:tgtEl>
                                          <p:spTgt spid="13338"/>
                                        </p:tgtEl>
                                        <p:attrNameLst>
                                          <p:attrName>ppt_x</p:attrName>
                                        </p:attrNameLst>
                                      </p:cBhvr>
                                      <p:tavLst>
                                        <p:tav tm="0">
                                          <p:val>
                                            <p:strVal val="0-#ppt_w/2"/>
                                          </p:val>
                                        </p:tav>
                                        <p:tav tm="100000">
                                          <p:val>
                                            <p:strVal val="#ppt_x"/>
                                          </p:val>
                                        </p:tav>
                                      </p:tavLst>
                                    </p:anim>
                                    <p:anim calcmode="lin" valueType="num">
                                      <p:cBhvr additive="base">
                                        <p:cTn id="16" dur="500" fill="hold"/>
                                        <p:tgtEl>
                                          <p:spTgt spid="1333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1282"/>
                                        </p:tgtEl>
                                        <p:attrNameLst>
                                          <p:attrName>style.visibility</p:attrName>
                                        </p:attrNameLst>
                                      </p:cBhvr>
                                      <p:to>
                                        <p:strVal val="visible"/>
                                      </p:to>
                                    </p:set>
                                    <p:animEffect transition="in" filter="wipe(left)">
                                      <p:cBhvr>
                                        <p:cTn id="20" dur="500"/>
                                        <p:tgtEl>
                                          <p:spTgt spid="1128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1283"/>
                                        </p:tgtEl>
                                        <p:attrNameLst>
                                          <p:attrName>style.visibility</p:attrName>
                                        </p:attrNameLst>
                                      </p:cBhvr>
                                      <p:to>
                                        <p:strVal val="visible"/>
                                      </p:to>
                                    </p:set>
                                    <p:animEffect transition="in" filter="wipe(left)">
                                      <p:cBhvr>
                                        <p:cTn id="23" dur="500"/>
                                        <p:tgtEl>
                                          <p:spTgt spid="1128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1284"/>
                                        </p:tgtEl>
                                        <p:attrNameLst>
                                          <p:attrName>style.visibility</p:attrName>
                                        </p:attrNameLst>
                                      </p:cBhvr>
                                      <p:to>
                                        <p:strVal val="visible"/>
                                      </p:to>
                                    </p:set>
                                    <p:animEffect transition="in" filter="wipe(left)">
                                      <p:cBhvr>
                                        <p:cTn id="26" dur="500"/>
                                        <p:tgtEl>
                                          <p:spTgt spid="11284"/>
                                        </p:tgtEl>
                                      </p:cBhvr>
                                    </p:animEffect>
                                  </p:childTnLst>
                                </p:cTn>
                              </p:par>
                            </p:childTnLst>
                          </p:cTn>
                        </p:par>
                        <p:par>
                          <p:cTn id="27" fill="hold">
                            <p:stCondLst>
                              <p:cond delay="1000"/>
                            </p:stCondLst>
                            <p:childTnLst>
                              <p:par>
                                <p:cTn id="28" presetID="2" presetClass="entr" presetSubtype="1" fill="hold" grpId="0" nodeType="afterEffect">
                                  <p:stCondLst>
                                    <p:cond delay="0"/>
                                  </p:stCondLst>
                                  <p:childTnLst>
                                    <p:set>
                                      <p:cBhvr>
                                        <p:cTn id="29" dur="1" fill="hold">
                                          <p:stCondLst>
                                            <p:cond delay="0"/>
                                          </p:stCondLst>
                                        </p:cTn>
                                        <p:tgtEl>
                                          <p:spTgt spid="13323"/>
                                        </p:tgtEl>
                                        <p:attrNameLst>
                                          <p:attrName>style.visibility</p:attrName>
                                        </p:attrNameLst>
                                      </p:cBhvr>
                                      <p:to>
                                        <p:strVal val="visible"/>
                                      </p:to>
                                    </p:set>
                                    <p:anim calcmode="lin" valueType="num">
                                      <p:cBhvr additive="base">
                                        <p:cTn id="30" dur="500" fill="hold"/>
                                        <p:tgtEl>
                                          <p:spTgt spid="13323"/>
                                        </p:tgtEl>
                                        <p:attrNameLst>
                                          <p:attrName>ppt_x</p:attrName>
                                        </p:attrNameLst>
                                      </p:cBhvr>
                                      <p:tavLst>
                                        <p:tav tm="0">
                                          <p:val>
                                            <p:strVal val="#ppt_x"/>
                                          </p:val>
                                        </p:tav>
                                        <p:tav tm="100000">
                                          <p:val>
                                            <p:strVal val="#ppt_x"/>
                                          </p:val>
                                        </p:tav>
                                      </p:tavLst>
                                    </p:anim>
                                    <p:anim calcmode="lin" valueType="num">
                                      <p:cBhvr additive="base">
                                        <p:cTn id="31" dur="500" fill="hold"/>
                                        <p:tgtEl>
                                          <p:spTgt spid="13323"/>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0"/>
                                  </p:stCondLst>
                                  <p:childTnLst>
                                    <p:set>
                                      <p:cBhvr>
                                        <p:cTn id="33" dur="1" fill="hold">
                                          <p:stCondLst>
                                            <p:cond delay="0"/>
                                          </p:stCondLst>
                                        </p:cTn>
                                        <p:tgtEl>
                                          <p:spTgt spid="13324"/>
                                        </p:tgtEl>
                                        <p:attrNameLst>
                                          <p:attrName>style.visibility</p:attrName>
                                        </p:attrNameLst>
                                      </p:cBhvr>
                                      <p:to>
                                        <p:strVal val="visible"/>
                                      </p:to>
                                    </p:set>
                                    <p:anim calcmode="lin" valueType="num">
                                      <p:cBhvr additive="base">
                                        <p:cTn id="34" dur="500" fill="hold"/>
                                        <p:tgtEl>
                                          <p:spTgt spid="13324"/>
                                        </p:tgtEl>
                                        <p:attrNameLst>
                                          <p:attrName>ppt_x</p:attrName>
                                        </p:attrNameLst>
                                      </p:cBhvr>
                                      <p:tavLst>
                                        <p:tav tm="0">
                                          <p:val>
                                            <p:strVal val="#ppt_x"/>
                                          </p:val>
                                        </p:tav>
                                        <p:tav tm="100000">
                                          <p:val>
                                            <p:strVal val="#ppt_x"/>
                                          </p:val>
                                        </p:tav>
                                      </p:tavLst>
                                    </p:anim>
                                    <p:anim calcmode="lin" valueType="num">
                                      <p:cBhvr additive="base">
                                        <p:cTn id="35" dur="500" fill="hold"/>
                                        <p:tgtEl>
                                          <p:spTgt spid="13324"/>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0"/>
                                  </p:stCondLst>
                                  <p:childTnLst>
                                    <p:set>
                                      <p:cBhvr>
                                        <p:cTn id="37" dur="1" fill="hold">
                                          <p:stCondLst>
                                            <p:cond delay="0"/>
                                          </p:stCondLst>
                                        </p:cTn>
                                        <p:tgtEl>
                                          <p:spTgt spid="11288"/>
                                        </p:tgtEl>
                                        <p:attrNameLst>
                                          <p:attrName>style.visibility</p:attrName>
                                        </p:attrNameLst>
                                      </p:cBhvr>
                                      <p:to>
                                        <p:strVal val="visible"/>
                                      </p:to>
                                    </p:set>
                                    <p:anim calcmode="lin" valueType="num">
                                      <p:cBhvr additive="base">
                                        <p:cTn id="38" dur="500" fill="hold"/>
                                        <p:tgtEl>
                                          <p:spTgt spid="11288"/>
                                        </p:tgtEl>
                                        <p:attrNameLst>
                                          <p:attrName>ppt_x</p:attrName>
                                        </p:attrNameLst>
                                      </p:cBhvr>
                                      <p:tavLst>
                                        <p:tav tm="0">
                                          <p:val>
                                            <p:strVal val="#ppt_x"/>
                                          </p:val>
                                        </p:tav>
                                        <p:tav tm="100000">
                                          <p:val>
                                            <p:strVal val="#ppt_x"/>
                                          </p:val>
                                        </p:tav>
                                      </p:tavLst>
                                    </p:anim>
                                    <p:anim calcmode="lin" valueType="num">
                                      <p:cBhvr additive="base">
                                        <p:cTn id="39" dur="500" fill="hold"/>
                                        <p:tgtEl>
                                          <p:spTgt spid="11288"/>
                                        </p:tgtEl>
                                        <p:attrNameLst>
                                          <p:attrName>ppt_y</p:attrName>
                                        </p:attrNameLst>
                                      </p:cBhvr>
                                      <p:tavLst>
                                        <p:tav tm="0">
                                          <p:val>
                                            <p:strVal val="0-#ppt_h/2"/>
                                          </p:val>
                                        </p:tav>
                                        <p:tav tm="100000">
                                          <p:val>
                                            <p:strVal val="#ppt_y"/>
                                          </p:val>
                                        </p:tav>
                                      </p:tavLst>
                                    </p:anim>
                                  </p:childTnLst>
                                </p:cTn>
                              </p:par>
                            </p:childTnLst>
                          </p:cTn>
                        </p:par>
                        <p:par>
                          <p:cTn id="40" fill="hold">
                            <p:stCondLst>
                              <p:cond delay="1500"/>
                            </p:stCondLst>
                            <p:childTnLst>
                              <p:par>
                                <p:cTn id="41" presetID="2" presetClass="entr" presetSubtype="1" fill="hold" grpId="0" nodeType="afterEffect">
                                  <p:stCondLst>
                                    <p:cond delay="0"/>
                                  </p:stCondLst>
                                  <p:childTnLst>
                                    <p:set>
                                      <p:cBhvr>
                                        <p:cTn id="42" dur="1" fill="hold">
                                          <p:stCondLst>
                                            <p:cond delay="0"/>
                                          </p:stCondLst>
                                        </p:cTn>
                                        <p:tgtEl>
                                          <p:spTgt spid="13325"/>
                                        </p:tgtEl>
                                        <p:attrNameLst>
                                          <p:attrName>style.visibility</p:attrName>
                                        </p:attrNameLst>
                                      </p:cBhvr>
                                      <p:to>
                                        <p:strVal val="visible"/>
                                      </p:to>
                                    </p:set>
                                    <p:anim calcmode="lin" valueType="num">
                                      <p:cBhvr additive="base">
                                        <p:cTn id="43" dur="500" fill="hold"/>
                                        <p:tgtEl>
                                          <p:spTgt spid="13325"/>
                                        </p:tgtEl>
                                        <p:attrNameLst>
                                          <p:attrName>ppt_x</p:attrName>
                                        </p:attrNameLst>
                                      </p:cBhvr>
                                      <p:tavLst>
                                        <p:tav tm="0">
                                          <p:val>
                                            <p:strVal val="#ppt_x"/>
                                          </p:val>
                                        </p:tav>
                                        <p:tav tm="100000">
                                          <p:val>
                                            <p:strVal val="#ppt_x"/>
                                          </p:val>
                                        </p:tav>
                                      </p:tavLst>
                                    </p:anim>
                                    <p:anim calcmode="lin" valueType="num">
                                      <p:cBhvr additive="base">
                                        <p:cTn id="44" dur="500" fill="hold"/>
                                        <p:tgtEl>
                                          <p:spTgt spid="1332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13326"/>
                                        </p:tgtEl>
                                        <p:attrNameLst>
                                          <p:attrName>style.visibility</p:attrName>
                                        </p:attrNameLst>
                                      </p:cBhvr>
                                      <p:to>
                                        <p:strVal val="visible"/>
                                      </p:to>
                                    </p:set>
                                    <p:anim calcmode="lin" valueType="num">
                                      <p:cBhvr additive="base">
                                        <p:cTn id="47" dur="500" fill="hold"/>
                                        <p:tgtEl>
                                          <p:spTgt spid="13326"/>
                                        </p:tgtEl>
                                        <p:attrNameLst>
                                          <p:attrName>ppt_x</p:attrName>
                                        </p:attrNameLst>
                                      </p:cBhvr>
                                      <p:tavLst>
                                        <p:tav tm="0">
                                          <p:val>
                                            <p:strVal val="#ppt_x"/>
                                          </p:val>
                                        </p:tav>
                                        <p:tav tm="100000">
                                          <p:val>
                                            <p:strVal val="#ppt_x"/>
                                          </p:val>
                                        </p:tav>
                                      </p:tavLst>
                                    </p:anim>
                                    <p:anim calcmode="lin" valueType="num">
                                      <p:cBhvr additive="base">
                                        <p:cTn id="48" dur="500" fill="hold"/>
                                        <p:tgtEl>
                                          <p:spTgt spid="13326"/>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1286"/>
                                        </p:tgtEl>
                                        <p:attrNameLst>
                                          <p:attrName>style.visibility</p:attrName>
                                        </p:attrNameLst>
                                      </p:cBhvr>
                                      <p:to>
                                        <p:strVal val="visible"/>
                                      </p:to>
                                    </p:set>
                                    <p:anim calcmode="lin" valueType="num">
                                      <p:cBhvr additive="base">
                                        <p:cTn id="51" dur="500" fill="hold"/>
                                        <p:tgtEl>
                                          <p:spTgt spid="11286"/>
                                        </p:tgtEl>
                                        <p:attrNameLst>
                                          <p:attrName>ppt_x</p:attrName>
                                        </p:attrNameLst>
                                      </p:cBhvr>
                                      <p:tavLst>
                                        <p:tav tm="0">
                                          <p:val>
                                            <p:strVal val="#ppt_x"/>
                                          </p:val>
                                        </p:tav>
                                        <p:tav tm="100000">
                                          <p:val>
                                            <p:strVal val="#ppt_x"/>
                                          </p:val>
                                        </p:tav>
                                      </p:tavLst>
                                    </p:anim>
                                    <p:anim calcmode="lin" valueType="num">
                                      <p:cBhvr additive="base">
                                        <p:cTn id="52" dur="500" fill="hold"/>
                                        <p:tgtEl>
                                          <p:spTgt spid="11286"/>
                                        </p:tgtEl>
                                        <p:attrNameLst>
                                          <p:attrName>ppt_y</p:attrName>
                                        </p:attrNameLst>
                                      </p:cBhvr>
                                      <p:tavLst>
                                        <p:tav tm="0">
                                          <p:val>
                                            <p:strVal val="0-#ppt_h/2"/>
                                          </p:val>
                                        </p:tav>
                                        <p:tav tm="100000">
                                          <p:val>
                                            <p:strVal val="#ppt_y"/>
                                          </p:val>
                                        </p:tav>
                                      </p:tavLst>
                                    </p:anim>
                                  </p:childTnLst>
                                </p:cTn>
                              </p:par>
                            </p:childTnLst>
                          </p:cTn>
                        </p:par>
                        <p:par>
                          <p:cTn id="53" fill="hold">
                            <p:stCondLst>
                              <p:cond delay="2000"/>
                            </p:stCondLst>
                            <p:childTnLst>
                              <p:par>
                                <p:cTn id="54" presetID="2" presetClass="entr" presetSubtype="1" fill="hold" grpId="0" nodeType="afterEffect">
                                  <p:stCondLst>
                                    <p:cond delay="0"/>
                                  </p:stCondLst>
                                  <p:childTnLst>
                                    <p:set>
                                      <p:cBhvr>
                                        <p:cTn id="55" dur="1" fill="hold">
                                          <p:stCondLst>
                                            <p:cond delay="0"/>
                                          </p:stCondLst>
                                        </p:cTn>
                                        <p:tgtEl>
                                          <p:spTgt spid="13327"/>
                                        </p:tgtEl>
                                        <p:attrNameLst>
                                          <p:attrName>style.visibility</p:attrName>
                                        </p:attrNameLst>
                                      </p:cBhvr>
                                      <p:to>
                                        <p:strVal val="visible"/>
                                      </p:to>
                                    </p:set>
                                    <p:anim calcmode="lin" valueType="num">
                                      <p:cBhvr additive="base">
                                        <p:cTn id="56" dur="500" fill="hold"/>
                                        <p:tgtEl>
                                          <p:spTgt spid="13327"/>
                                        </p:tgtEl>
                                        <p:attrNameLst>
                                          <p:attrName>ppt_x</p:attrName>
                                        </p:attrNameLst>
                                      </p:cBhvr>
                                      <p:tavLst>
                                        <p:tav tm="0">
                                          <p:val>
                                            <p:strVal val="#ppt_x"/>
                                          </p:val>
                                        </p:tav>
                                        <p:tav tm="100000">
                                          <p:val>
                                            <p:strVal val="#ppt_x"/>
                                          </p:val>
                                        </p:tav>
                                      </p:tavLst>
                                    </p:anim>
                                    <p:anim calcmode="lin" valueType="num">
                                      <p:cBhvr additive="base">
                                        <p:cTn id="57" dur="500" fill="hold"/>
                                        <p:tgtEl>
                                          <p:spTgt spid="1332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0"/>
                                  </p:stCondLst>
                                  <p:childTnLst>
                                    <p:set>
                                      <p:cBhvr>
                                        <p:cTn id="59" dur="1" fill="hold">
                                          <p:stCondLst>
                                            <p:cond delay="0"/>
                                          </p:stCondLst>
                                        </p:cTn>
                                        <p:tgtEl>
                                          <p:spTgt spid="13328"/>
                                        </p:tgtEl>
                                        <p:attrNameLst>
                                          <p:attrName>style.visibility</p:attrName>
                                        </p:attrNameLst>
                                      </p:cBhvr>
                                      <p:to>
                                        <p:strVal val="visible"/>
                                      </p:to>
                                    </p:set>
                                    <p:anim calcmode="lin" valueType="num">
                                      <p:cBhvr additive="base">
                                        <p:cTn id="60" dur="500" fill="hold"/>
                                        <p:tgtEl>
                                          <p:spTgt spid="13328"/>
                                        </p:tgtEl>
                                        <p:attrNameLst>
                                          <p:attrName>ppt_x</p:attrName>
                                        </p:attrNameLst>
                                      </p:cBhvr>
                                      <p:tavLst>
                                        <p:tav tm="0">
                                          <p:val>
                                            <p:strVal val="#ppt_x"/>
                                          </p:val>
                                        </p:tav>
                                        <p:tav tm="100000">
                                          <p:val>
                                            <p:strVal val="#ppt_x"/>
                                          </p:val>
                                        </p:tav>
                                      </p:tavLst>
                                    </p:anim>
                                    <p:anim calcmode="lin" valueType="num">
                                      <p:cBhvr additive="base">
                                        <p:cTn id="61" dur="500" fill="hold"/>
                                        <p:tgtEl>
                                          <p:spTgt spid="13328"/>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stCondLst>
                                    <p:cond delay="0"/>
                                  </p:stCondLst>
                                  <p:childTnLst>
                                    <p:set>
                                      <p:cBhvr>
                                        <p:cTn id="63" dur="1" fill="hold">
                                          <p:stCondLst>
                                            <p:cond delay="0"/>
                                          </p:stCondLst>
                                        </p:cTn>
                                        <p:tgtEl>
                                          <p:spTgt spid="11281"/>
                                        </p:tgtEl>
                                        <p:attrNameLst>
                                          <p:attrName>style.visibility</p:attrName>
                                        </p:attrNameLst>
                                      </p:cBhvr>
                                      <p:to>
                                        <p:strVal val="visible"/>
                                      </p:to>
                                    </p:set>
                                    <p:anim calcmode="lin" valueType="num">
                                      <p:cBhvr additive="base">
                                        <p:cTn id="64" dur="500" fill="hold"/>
                                        <p:tgtEl>
                                          <p:spTgt spid="11281"/>
                                        </p:tgtEl>
                                        <p:attrNameLst>
                                          <p:attrName>ppt_x</p:attrName>
                                        </p:attrNameLst>
                                      </p:cBhvr>
                                      <p:tavLst>
                                        <p:tav tm="0">
                                          <p:val>
                                            <p:strVal val="#ppt_x"/>
                                          </p:val>
                                        </p:tav>
                                        <p:tav tm="100000">
                                          <p:val>
                                            <p:strVal val="#ppt_x"/>
                                          </p:val>
                                        </p:tav>
                                      </p:tavLst>
                                    </p:anim>
                                    <p:anim calcmode="lin" valueType="num">
                                      <p:cBhvr additive="base">
                                        <p:cTn id="65" dur="500" fill="hold"/>
                                        <p:tgtEl>
                                          <p:spTgt spid="1128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2" grpId="0" bldLvl="0" animBg="1"/>
      <p:bldP spid="11283" grpId="0" bldLvl="0" animBg="1"/>
      <p:bldP spid="11284" grpId="0" bldLvl="0" animBg="1"/>
      <p:bldP spid="11266" grpId="0" bldLvl="0" animBg="1"/>
      <p:bldP spid="13315" grpId="0" bldLvl="0" animBg="1"/>
      <p:bldP spid="13323" grpId="0" bldLvl="0" animBg="1"/>
      <p:bldP spid="13324" grpId="0"/>
      <p:bldP spid="13325" grpId="0" bldLvl="0" animBg="1"/>
      <p:bldP spid="13326" grpId="0"/>
      <p:bldP spid="13327" grpId="0" bldLvl="0" animBg="1"/>
      <p:bldP spid="13328" grpId="0"/>
      <p:bldP spid="11281" grpId="0" bldLvl="0" animBg="1"/>
      <p:bldP spid="11286" grpId="0" bldLvl="0" animBg="1"/>
      <p:bldP spid="11288" grpId="0" bldLvl="0" animBg="1"/>
      <p:bldP spid="1333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圆角矩形 1"/>
          <p:cNvSpPr/>
          <p:nvPr/>
        </p:nvSpPr>
        <p:spPr>
          <a:xfrm>
            <a:off x="1735110" y="2836884"/>
            <a:ext cx="1610526" cy="900597"/>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1"/>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椭圆 20"/>
          <p:cNvSpPr/>
          <p:nvPr/>
        </p:nvSpPr>
        <p:spPr>
          <a:xfrm>
            <a:off x="2127353" y="3285502"/>
            <a:ext cx="826042" cy="826199"/>
          </a:xfrm>
          <a:prstGeom prst="ellipse">
            <a:avLst/>
          </a:prstGeom>
          <a:solidFill>
            <a:schemeClr val="accent1"/>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圆角矩形 1"/>
          <p:cNvSpPr/>
          <p:nvPr/>
        </p:nvSpPr>
        <p:spPr>
          <a:xfrm flipV="1">
            <a:off x="3097638" y="1921237"/>
            <a:ext cx="1610526" cy="900597"/>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2"/>
          </a:solidFill>
          <a:ln w="254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椭圆 22"/>
          <p:cNvSpPr/>
          <p:nvPr/>
        </p:nvSpPr>
        <p:spPr>
          <a:xfrm>
            <a:off x="3489881" y="1531572"/>
            <a:ext cx="826042" cy="826199"/>
          </a:xfrm>
          <a:prstGeom prst="ellipse">
            <a:avLst/>
          </a:prstGeom>
          <a:solidFill>
            <a:schemeClr val="accent2"/>
          </a:solidFill>
          <a:ln w="635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圆角矩形 1"/>
          <p:cNvSpPr/>
          <p:nvPr/>
        </p:nvSpPr>
        <p:spPr>
          <a:xfrm>
            <a:off x="4464029" y="2836884"/>
            <a:ext cx="1610526" cy="900597"/>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3"/>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椭圆 24"/>
          <p:cNvSpPr/>
          <p:nvPr/>
        </p:nvSpPr>
        <p:spPr>
          <a:xfrm>
            <a:off x="4856273" y="3285502"/>
            <a:ext cx="826042" cy="826199"/>
          </a:xfrm>
          <a:prstGeom prst="ellipse">
            <a:avLst/>
          </a:prstGeom>
          <a:solidFill>
            <a:schemeClr val="accent3"/>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圆角矩形 1"/>
          <p:cNvSpPr/>
          <p:nvPr/>
        </p:nvSpPr>
        <p:spPr>
          <a:xfrm flipV="1">
            <a:off x="5823716" y="1921237"/>
            <a:ext cx="1610526" cy="900597"/>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4"/>
          </a:solidFill>
          <a:ln w="254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椭圆 26"/>
          <p:cNvSpPr/>
          <p:nvPr/>
        </p:nvSpPr>
        <p:spPr>
          <a:xfrm>
            <a:off x="6215958" y="1531572"/>
            <a:ext cx="826042" cy="826199"/>
          </a:xfrm>
          <a:prstGeom prst="ellipse">
            <a:avLst/>
          </a:prstGeom>
          <a:solidFill>
            <a:schemeClr val="accent4"/>
          </a:solidFill>
          <a:ln w="63500" cap="flat" cmpd="sng" algn="ctr">
            <a:noFill/>
            <a:prstDash val="solid"/>
          </a:ln>
          <a:effectLst/>
        </p:spPr>
        <p:txBody>
          <a:bodyPr lIns="65012" tIns="32506" rIns="65012" bIns="32506" rtlCol="0" anchor="ctr"/>
          <a:lstStyle/>
          <a:p>
            <a:pPr algn="ctr">
              <a:lnSpc>
                <a:spcPct val="120000"/>
              </a:lnSpc>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矩形 27"/>
          <p:cNvSpPr/>
          <p:nvPr/>
        </p:nvSpPr>
        <p:spPr>
          <a:xfrm>
            <a:off x="1685" y="2821835"/>
            <a:ext cx="9151021" cy="62193"/>
          </a:xfrm>
          <a:prstGeom prst="rect">
            <a:avLst/>
          </a:prstGeom>
          <a:solidFill>
            <a:schemeClr val="accent4"/>
          </a:solidFill>
          <a:ln w="25400" cap="flat" cmpd="sng" algn="ctr">
            <a:noFill/>
            <a:prstDash val="solid"/>
          </a:ln>
          <a:effectLst/>
        </p:spPr>
        <p:txBody>
          <a:bodyPr rot="0" spcFirstLastPara="0" vertOverflow="overflow" horzOverflow="overflow" vert="horz" wrap="square" lIns="68551" tIns="34275" rIns="68551" bIns="34275" numCol="1" spcCol="0" rtlCol="0" fromWordArt="0" anchor="ctr" anchorCtr="0" forceAA="0" compatLnSpc="1">
            <a:noAutofit/>
          </a:bodyPr>
          <a:lstStyle/>
          <a:p>
            <a:pPr algn="ctr">
              <a:lnSpc>
                <a:spcPct val="120000"/>
              </a:lnSpc>
              <a:defRPr/>
            </a:pPr>
            <a:endParaRPr lang="en-US" sz="18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flipH="1">
            <a:off x="2247900" y="3408045"/>
            <a:ext cx="583565" cy="58102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chemeClr val="bg1"/>
                </a:solidFill>
                <a:latin typeface="Arial" panose="020B0604020202020204" pitchFamily="34" charset="0"/>
                <a:cs typeface="+mn-ea"/>
                <a:sym typeface="Arial" panose="020B0604020202020204" pitchFamily="34" charset="0"/>
              </a:rPr>
              <a:t>尊重原则</a:t>
            </a:r>
            <a:endParaRPr lang="zh-CN" altLang="en-US" sz="1400" b="0" dirty="0">
              <a:solidFill>
                <a:schemeClr val="bg1"/>
              </a:solidFill>
              <a:latin typeface="Arial" panose="020B0604020202020204" pitchFamily="34" charset="0"/>
              <a:cs typeface="+mn-ea"/>
              <a:sym typeface="Arial" panose="020B0604020202020204" pitchFamily="34" charset="0"/>
            </a:endParaRPr>
          </a:p>
        </p:txBody>
      </p:sp>
      <p:sp>
        <p:nvSpPr>
          <p:cNvPr id="30" name="TextBox 29"/>
          <p:cNvSpPr txBox="1"/>
          <p:nvPr/>
        </p:nvSpPr>
        <p:spPr>
          <a:xfrm flipH="1">
            <a:off x="3637915" y="1654175"/>
            <a:ext cx="529590" cy="58102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chemeClr val="bg1"/>
                </a:solidFill>
                <a:latin typeface="Arial" panose="020B0604020202020204" pitchFamily="34" charset="0"/>
                <a:cs typeface="+mn-ea"/>
                <a:sym typeface="Arial" panose="020B0604020202020204" pitchFamily="34" charset="0"/>
              </a:rPr>
              <a:t>服从原则</a:t>
            </a:r>
            <a:endParaRPr lang="zh-CN" altLang="en-US" sz="1400" b="0" dirty="0">
              <a:solidFill>
                <a:schemeClr val="bg1"/>
              </a:solidFill>
              <a:latin typeface="Arial" panose="020B0604020202020204" pitchFamily="34" charset="0"/>
              <a:cs typeface="+mn-ea"/>
              <a:sym typeface="Arial" panose="020B0604020202020204" pitchFamily="34" charset="0"/>
            </a:endParaRPr>
          </a:p>
        </p:txBody>
      </p:sp>
      <p:sp>
        <p:nvSpPr>
          <p:cNvPr id="31" name="TextBox 30"/>
          <p:cNvSpPr txBox="1"/>
          <p:nvPr/>
        </p:nvSpPr>
        <p:spPr>
          <a:xfrm flipH="1">
            <a:off x="6337300" y="1654175"/>
            <a:ext cx="583565" cy="58102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chemeClr val="bg1"/>
                </a:solidFill>
                <a:latin typeface="Arial" panose="020B0604020202020204" pitchFamily="34" charset="0"/>
                <a:cs typeface="+mn-ea"/>
                <a:sym typeface="Arial" panose="020B0604020202020204" pitchFamily="34" charset="0"/>
              </a:rPr>
              <a:t>申辩原则</a:t>
            </a:r>
            <a:endParaRPr lang="zh-CN" altLang="en-US" sz="1400" b="0" dirty="0">
              <a:solidFill>
                <a:schemeClr val="bg1"/>
              </a:solidFill>
              <a:latin typeface="Arial" panose="020B0604020202020204" pitchFamily="34" charset="0"/>
              <a:cs typeface="+mn-ea"/>
              <a:sym typeface="Arial" panose="020B0604020202020204" pitchFamily="34" charset="0"/>
            </a:endParaRPr>
          </a:p>
        </p:txBody>
      </p:sp>
      <p:sp>
        <p:nvSpPr>
          <p:cNvPr id="32" name="TextBox 31"/>
          <p:cNvSpPr txBox="1"/>
          <p:nvPr/>
        </p:nvSpPr>
        <p:spPr>
          <a:xfrm flipH="1">
            <a:off x="5013325" y="3408045"/>
            <a:ext cx="511810" cy="58102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chemeClr val="bg1"/>
                </a:solidFill>
                <a:latin typeface="Arial" panose="020B0604020202020204" pitchFamily="34" charset="0"/>
                <a:cs typeface="+mn-ea"/>
                <a:sym typeface="Arial" panose="020B0604020202020204" pitchFamily="34" charset="0"/>
              </a:rPr>
              <a:t>请示原则</a:t>
            </a:r>
            <a:endParaRPr lang="zh-CN" altLang="en-US" sz="1400" b="0" dirty="0">
              <a:solidFill>
                <a:schemeClr val="bg1"/>
              </a:solidFill>
              <a:latin typeface="Arial" panose="020B0604020202020204" pitchFamily="34" charset="0"/>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出纳工作</a:t>
            </a:r>
            <a:endParaRPr lang="zh-CN" altLang="en-US" sz="2000" b="1">
              <a:solidFill>
                <a:schemeClr val="accent4"/>
              </a:solidFill>
              <a:effectLst/>
            </a:endParaRPr>
          </a:p>
        </p:txBody>
      </p:sp>
      <p:sp>
        <p:nvSpPr>
          <p:cNvPr id="2" name="文本框 1"/>
          <p:cNvSpPr txBox="1"/>
          <p:nvPr/>
        </p:nvSpPr>
        <p:spPr>
          <a:xfrm>
            <a:off x="130175" y="1133475"/>
            <a:ext cx="2647950" cy="583565"/>
          </a:xfrm>
          <a:prstGeom prst="rect">
            <a:avLst/>
          </a:prstGeom>
          <a:noFill/>
        </p:spPr>
        <p:txBody>
          <a:bodyPr wrap="square" rtlCol="0" anchor="t">
            <a:spAutoFit/>
          </a:bodyPr>
          <a:p>
            <a:r>
              <a:rPr lang="zh-CN" altLang="en-US" sz="1600"/>
              <a:t>1. 出纳员与单位负责人</a:t>
            </a:r>
            <a:endParaRPr lang="zh-CN" altLang="en-US" sz="1600"/>
          </a:p>
          <a:p>
            <a:r>
              <a:rPr lang="zh-CN" altLang="en-US" sz="1600"/>
              <a:t>及财务主管的关系</a:t>
            </a:r>
            <a:endParaRPr lang="zh-CN" altLang="en-US" sz="1600"/>
          </a:p>
        </p:txBody>
      </p:sp>
      <p:sp>
        <p:nvSpPr>
          <p:cNvPr id="3" name="文本框 2"/>
          <p:cNvSpPr txBox="1"/>
          <p:nvPr/>
        </p:nvSpPr>
        <p:spPr>
          <a:xfrm>
            <a:off x="614680" y="4111625"/>
            <a:ext cx="3023235" cy="829945"/>
          </a:xfrm>
          <a:prstGeom prst="rect">
            <a:avLst/>
          </a:prstGeom>
          <a:noFill/>
        </p:spPr>
        <p:txBody>
          <a:bodyPr wrap="square" rtlCol="0" anchor="t">
            <a:spAutoFit/>
          </a:bodyPr>
          <a:p>
            <a:r>
              <a:rPr lang="zh-CN" altLang="en-US" sz="1200"/>
              <a:t>要尊重领导的意愿和指示；</a:t>
            </a:r>
            <a:endParaRPr lang="zh-CN" altLang="en-US" sz="1200"/>
          </a:p>
          <a:p>
            <a:r>
              <a:rPr lang="zh-CN" altLang="en-US" sz="1200"/>
              <a:t>保持独立的人格；</a:t>
            </a:r>
            <a:endParaRPr lang="zh-CN" altLang="en-US" sz="1200"/>
          </a:p>
          <a:p>
            <a:r>
              <a:rPr lang="zh-CN" altLang="en-US" sz="1200"/>
              <a:t>在不违反法律法规和职业道德的基础上，当好领导的参谋</a:t>
            </a:r>
            <a:endParaRPr lang="zh-CN" altLang="en-US" sz="1200"/>
          </a:p>
        </p:txBody>
      </p:sp>
      <p:sp>
        <p:nvSpPr>
          <p:cNvPr id="5" name="文本框 4"/>
          <p:cNvSpPr txBox="1"/>
          <p:nvPr/>
        </p:nvSpPr>
        <p:spPr>
          <a:xfrm>
            <a:off x="2778125" y="791845"/>
            <a:ext cx="2540000" cy="645160"/>
          </a:xfrm>
          <a:prstGeom prst="rect">
            <a:avLst/>
          </a:prstGeom>
          <a:noFill/>
        </p:spPr>
        <p:txBody>
          <a:bodyPr wrap="square" rtlCol="0" anchor="t">
            <a:spAutoFit/>
          </a:bodyPr>
          <a:p>
            <a:r>
              <a:rPr lang="zh-CN" altLang="en-US" sz="1200"/>
              <a:t>工作中要服从领导的安排；</a:t>
            </a:r>
            <a:endParaRPr lang="zh-CN" altLang="en-US" sz="1200"/>
          </a:p>
          <a:p>
            <a:r>
              <a:rPr lang="zh-CN" altLang="en-US" sz="1200"/>
              <a:t>如果有异议，要讲究方式方法，与领导及时沟通</a:t>
            </a:r>
            <a:endParaRPr lang="zh-CN" altLang="en-US" sz="1200"/>
          </a:p>
        </p:txBody>
      </p:sp>
      <p:sp>
        <p:nvSpPr>
          <p:cNvPr id="6" name="文本框 5"/>
          <p:cNvSpPr txBox="1"/>
          <p:nvPr/>
        </p:nvSpPr>
        <p:spPr>
          <a:xfrm>
            <a:off x="4114165" y="4296410"/>
            <a:ext cx="2540000" cy="645160"/>
          </a:xfrm>
          <a:prstGeom prst="rect">
            <a:avLst/>
          </a:prstGeom>
          <a:noFill/>
        </p:spPr>
        <p:txBody>
          <a:bodyPr wrap="square" rtlCol="0" anchor="t">
            <a:spAutoFit/>
          </a:bodyPr>
          <a:p>
            <a:r>
              <a:rPr lang="zh-CN" altLang="en-US" sz="1200"/>
              <a:t>在处理每笔资金的收付之前，一定要先请示领导，得到领导的审批之后才能办理</a:t>
            </a:r>
            <a:endParaRPr lang="zh-CN" altLang="en-US" sz="1200"/>
          </a:p>
        </p:txBody>
      </p:sp>
      <p:sp>
        <p:nvSpPr>
          <p:cNvPr id="7" name="文本框 6"/>
          <p:cNvSpPr txBox="1"/>
          <p:nvPr/>
        </p:nvSpPr>
        <p:spPr>
          <a:xfrm>
            <a:off x="5894070" y="791845"/>
            <a:ext cx="2540000" cy="645160"/>
          </a:xfrm>
          <a:prstGeom prst="rect">
            <a:avLst/>
          </a:prstGeom>
          <a:noFill/>
        </p:spPr>
        <p:txBody>
          <a:bodyPr wrap="square" rtlCol="0" anchor="t">
            <a:spAutoFit/>
          </a:bodyPr>
          <a:p>
            <a:r>
              <a:rPr lang="zh-CN" altLang="en-US" sz="1200"/>
              <a:t>洁身自好，严格自律，对领导的错误指示和评价要采用适当的形式进行申辩，不偏不倚，实事求是</a:t>
            </a: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250" advClick="0" advTm="4000">
        <p14:reveal/>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250" fill="hold"/>
                                        <p:tgtEl>
                                          <p:spTgt spid="28"/>
                                        </p:tgtEl>
                                        <p:attrNameLst>
                                          <p:attrName>ppt_x</p:attrName>
                                        </p:attrNameLst>
                                      </p:cBhvr>
                                      <p:tavLst>
                                        <p:tav tm="0">
                                          <p:val>
                                            <p:strVal val="0-#ppt_w/2"/>
                                          </p:val>
                                        </p:tav>
                                        <p:tav tm="100000">
                                          <p:val>
                                            <p:strVal val="#ppt_x"/>
                                          </p:val>
                                        </p:tav>
                                      </p:tavLst>
                                    </p:anim>
                                    <p:anim calcmode="lin" valueType="num">
                                      <p:cBhvr additive="base">
                                        <p:cTn id="8" dur="25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250" fill="hold"/>
                                        <p:tgtEl>
                                          <p:spTgt spid="20"/>
                                        </p:tgtEl>
                                        <p:attrNameLst>
                                          <p:attrName>ppt_x</p:attrName>
                                        </p:attrNameLst>
                                      </p:cBhvr>
                                      <p:tavLst>
                                        <p:tav tm="0">
                                          <p:val>
                                            <p:strVal val="#ppt_x"/>
                                          </p:val>
                                        </p:tav>
                                        <p:tav tm="100000">
                                          <p:val>
                                            <p:strVal val="#ppt_x"/>
                                          </p:val>
                                        </p:tav>
                                      </p:tavLst>
                                    </p:anim>
                                    <p:anim calcmode="lin" valueType="num">
                                      <p:cBhvr additive="base">
                                        <p:cTn id="13" dur="250" fill="hold"/>
                                        <p:tgtEl>
                                          <p:spTgt spid="2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250" fill="hold"/>
                                        <p:tgtEl>
                                          <p:spTgt spid="21"/>
                                        </p:tgtEl>
                                        <p:attrNameLst>
                                          <p:attrName>ppt_x</p:attrName>
                                        </p:attrNameLst>
                                      </p:cBhvr>
                                      <p:tavLst>
                                        <p:tav tm="0">
                                          <p:val>
                                            <p:strVal val="#ppt_x"/>
                                          </p:val>
                                        </p:tav>
                                        <p:tav tm="100000">
                                          <p:val>
                                            <p:strVal val="#ppt_x"/>
                                          </p:val>
                                        </p:tav>
                                      </p:tavLst>
                                    </p:anim>
                                    <p:anim calcmode="lin" valueType="num">
                                      <p:cBhvr additive="base">
                                        <p:cTn id="17" dur="250" fill="hold"/>
                                        <p:tgtEl>
                                          <p:spTgt spid="2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250" fill="hold"/>
                                        <p:tgtEl>
                                          <p:spTgt spid="29"/>
                                        </p:tgtEl>
                                        <p:attrNameLst>
                                          <p:attrName>ppt_x</p:attrName>
                                        </p:attrNameLst>
                                      </p:cBhvr>
                                      <p:tavLst>
                                        <p:tav tm="0">
                                          <p:val>
                                            <p:strVal val="#ppt_x"/>
                                          </p:val>
                                        </p:tav>
                                        <p:tav tm="100000">
                                          <p:val>
                                            <p:strVal val="#ppt_x"/>
                                          </p:val>
                                        </p:tav>
                                      </p:tavLst>
                                    </p:anim>
                                    <p:anim calcmode="lin" valueType="num">
                                      <p:cBhvr additive="base">
                                        <p:cTn id="21" dur="250" fill="hold"/>
                                        <p:tgtEl>
                                          <p:spTgt spid="29"/>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250" fill="hold"/>
                                        <p:tgtEl>
                                          <p:spTgt spid="22"/>
                                        </p:tgtEl>
                                        <p:attrNameLst>
                                          <p:attrName>ppt_x</p:attrName>
                                        </p:attrNameLst>
                                      </p:cBhvr>
                                      <p:tavLst>
                                        <p:tav tm="0">
                                          <p:val>
                                            <p:strVal val="#ppt_x"/>
                                          </p:val>
                                        </p:tav>
                                        <p:tav tm="100000">
                                          <p:val>
                                            <p:strVal val="#ppt_x"/>
                                          </p:val>
                                        </p:tav>
                                      </p:tavLst>
                                    </p:anim>
                                    <p:anim calcmode="lin" valueType="num">
                                      <p:cBhvr additive="base">
                                        <p:cTn id="26" dur="25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2" presetClass="entr" presetSubtype="1"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250" fill="hold"/>
                                        <p:tgtEl>
                                          <p:spTgt spid="23"/>
                                        </p:tgtEl>
                                        <p:attrNameLst>
                                          <p:attrName>ppt_x</p:attrName>
                                        </p:attrNameLst>
                                      </p:cBhvr>
                                      <p:tavLst>
                                        <p:tav tm="0">
                                          <p:val>
                                            <p:strVal val="#ppt_x"/>
                                          </p:val>
                                        </p:tav>
                                        <p:tav tm="100000">
                                          <p:val>
                                            <p:strVal val="#ppt_x"/>
                                          </p:val>
                                        </p:tav>
                                      </p:tavLst>
                                    </p:anim>
                                    <p:anim calcmode="lin" valueType="num">
                                      <p:cBhvr additive="base">
                                        <p:cTn id="31" dur="250" fill="hold"/>
                                        <p:tgtEl>
                                          <p:spTgt spid="23"/>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250" fill="hold"/>
                                        <p:tgtEl>
                                          <p:spTgt spid="30"/>
                                        </p:tgtEl>
                                        <p:attrNameLst>
                                          <p:attrName>ppt_x</p:attrName>
                                        </p:attrNameLst>
                                      </p:cBhvr>
                                      <p:tavLst>
                                        <p:tav tm="0">
                                          <p:val>
                                            <p:strVal val="#ppt_x"/>
                                          </p:val>
                                        </p:tav>
                                        <p:tav tm="100000">
                                          <p:val>
                                            <p:strVal val="#ppt_x"/>
                                          </p:val>
                                        </p:tav>
                                      </p:tavLst>
                                    </p:anim>
                                    <p:anim calcmode="lin" valueType="num">
                                      <p:cBhvr additive="base">
                                        <p:cTn id="35" dur="250" fill="hold"/>
                                        <p:tgtEl>
                                          <p:spTgt spid="30"/>
                                        </p:tgtEl>
                                        <p:attrNameLst>
                                          <p:attrName>ppt_y</p:attrName>
                                        </p:attrNameLst>
                                      </p:cBhvr>
                                      <p:tavLst>
                                        <p:tav tm="0">
                                          <p:val>
                                            <p:strVal val="0-#ppt_h/2"/>
                                          </p:val>
                                        </p:tav>
                                        <p:tav tm="100000">
                                          <p:val>
                                            <p:strVal val="#ppt_y"/>
                                          </p:val>
                                        </p:tav>
                                      </p:tavLst>
                                    </p:anim>
                                  </p:childTnLst>
                                </p:cTn>
                              </p:par>
                            </p:childTnLst>
                          </p:cTn>
                        </p:par>
                        <p:par>
                          <p:cTn id="36" fill="hold">
                            <p:stCondLst>
                              <p:cond delay="2000"/>
                            </p:stCondLst>
                            <p:childTnLst>
                              <p:par>
                                <p:cTn id="37" presetID="2" presetClass="entr" presetSubtype="4"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250" fill="hold"/>
                                        <p:tgtEl>
                                          <p:spTgt spid="24"/>
                                        </p:tgtEl>
                                        <p:attrNameLst>
                                          <p:attrName>ppt_x</p:attrName>
                                        </p:attrNameLst>
                                      </p:cBhvr>
                                      <p:tavLst>
                                        <p:tav tm="0">
                                          <p:val>
                                            <p:strVal val="#ppt_x"/>
                                          </p:val>
                                        </p:tav>
                                        <p:tav tm="100000">
                                          <p:val>
                                            <p:strVal val="#ppt_x"/>
                                          </p:val>
                                        </p:tav>
                                      </p:tavLst>
                                    </p:anim>
                                    <p:anim calcmode="lin" valueType="num">
                                      <p:cBhvr additive="base">
                                        <p:cTn id="40" dur="250" fill="hold"/>
                                        <p:tgtEl>
                                          <p:spTgt spid="2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250" fill="hold"/>
                                        <p:tgtEl>
                                          <p:spTgt spid="25"/>
                                        </p:tgtEl>
                                        <p:attrNameLst>
                                          <p:attrName>ppt_x</p:attrName>
                                        </p:attrNameLst>
                                      </p:cBhvr>
                                      <p:tavLst>
                                        <p:tav tm="0">
                                          <p:val>
                                            <p:strVal val="#ppt_x"/>
                                          </p:val>
                                        </p:tav>
                                        <p:tav tm="100000">
                                          <p:val>
                                            <p:strVal val="#ppt_x"/>
                                          </p:val>
                                        </p:tav>
                                      </p:tavLst>
                                    </p:anim>
                                    <p:anim calcmode="lin" valueType="num">
                                      <p:cBhvr additive="base">
                                        <p:cTn id="44" dur="250" fill="hold"/>
                                        <p:tgtEl>
                                          <p:spTgt spid="2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250" fill="hold"/>
                                        <p:tgtEl>
                                          <p:spTgt spid="32"/>
                                        </p:tgtEl>
                                        <p:attrNameLst>
                                          <p:attrName>ppt_x</p:attrName>
                                        </p:attrNameLst>
                                      </p:cBhvr>
                                      <p:tavLst>
                                        <p:tav tm="0">
                                          <p:val>
                                            <p:strVal val="#ppt_x"/>
                                          </p:val>
                                        </p:tav>
                                        <p:tav tm="100000">
                                          <p:val>
                                            <p:strVal val="#ppt_x"/>
                                          </p:val>
                                        </p:tav>
                                      </p:tavLst>
                                    </p:anim>
                                    <p:anim calcmode="lin" valueType="num">
                                      <p:cBhvr additive="base">
                                        <p:cTn id="48" dur="250" fill="hold"/>
                                        <p:tgtEl>
                                          <p:spTgt spid="32"/>
                                        </p:tgtEl>
                                        <p:attrNameLst>
                                          <p:attrName>ppt_y</p:attrName>
                                        </p:attrNameLst>
                                      </p:cBhvr>
                                      <p:tavLst>
                                        <p:tav tm="0">
                                          <p:val>
                                            <p:strVal val="1+#ppt_h/2"/>
                                          </p:val>
                                        </p:tav>
                                        <p:tav tm="100000">
                                          <p:val>
                                            <p:strVal val="#ppt_y"/>
                                          </p:val>
                                        </p:tav>
                                      </p:tavLst>
                                    </p:anim>
                                  </p:childTnLst>
                                </p:cTn>
                              </p:par>
                            </p:childTnLst>
                          </p:cTn>
                        </p:par>
                        <p:par>
                          <p:cTn id="49" fill="hold">
                            <p:stCondLst>
                              <p:cond delay="2500"/>
                            </p:stCondLst>
                            <p:childTnLst>
                              <p:par>
                                <p:cTn id="50" presetID="2" presetClass="entr" presetSubtype="1"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250" fill="hold"/>
                                        <p:tgtEl>
                                          <p:spTgt spid="26"/>
                                        </p:tgtEl>
                                        <p:attrNameLst>
                                          <p:attrName>ppt_x</p:attrName>
                                        </p:attrNameLst>
                                      </p:cBhvr>
                                      <p:tavLst>
                                        <p:tav tm="0">
                                          <p:val>
                                            <p:strVal val="#ppt_x"/>
                                          </p:val>
                                        </p:tav>
                                        <p:tav tm="100000">
                                          <p:val>
                                            <p:strVal val="#ppt_x"/>
                                          </p:val>
                                        </p:tav>
                                      </p:tavLst>
                                    </p:anim>
                                    <p:anim calcmode="lin" valueType="num">
                                      <p:cBhvr additive="base">
                                        <p:cTn id="53" dur="250" fill="hold"/>
                                        <p:tgtEl>
                                          <p:spTgt spid="26"/>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250" fill="hold"/>
                                        <p:tgtEl>
                                          <p:spTgt spid="27"/>
                                        </p:tgtEl>
                                        <p:attrNameLst>
                                          <p:attrName>ppt_x</p:attrName>
                                        </p:attrNameLst>
                                      </p:cBhvr>
                                      <p:tavLst>
                                        <p:tav tm="0">
                                          <p:val>
                                            <p:strVal val="#ppt_x"/>
                                          </p:val>
                                        </p:tav>
                                        <p:tav tm="100000">
                                          <p:val>
                                            <p:strVal val="#ppt_x"/>
                                          </p:val>
                                        </p:tav>
                                      </p:tavLst>
                                    </p:anim>
                                    <p:anim calcmode="lin" valueType="num">
                                      <p:cBhvr additive="base">
                                        <p:cTn id="57" dur="250" fill="hold"/>
                                        <p:tgtEl>
                                          <p:spTgt spid="2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additive="base">
                                        <p:cTn id="60" dur="250" fill="hold"/>
                                        <p:tgtEl>
                                          <p:spTgt spid="31"/>
                                        </p:tgtEl>
                                        <p:attrNameLst>
                                          <p:attrName>ppt_x</p:attrName>
                                        </p:attrNameLst>
                                      </p:cBhvr>
                                      <p:tavLst>
                                        <p:tav tm="0">
                                          <p:val>
                                            <p:strVal val="#ppt_x"/>
                                          </p:val>
                                        </p:tav>
                                        <p:tav tm="100000">
                                          <p:val>
                                            <p:strVal val="#ppt_x"/>
                                          </p:val>
                                        </p:tav>
                                      </p:tavLst>
                                    </p:anim>
                                    <p:anim calcmode="lin" valueType="num">
                                      <p:cBhvr additive="base">
                                        <p:cTn id="61" dur="25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22" grpId="0" bldLvl="0" animBg="1"/>
      <p:bldP spid="23" grpId="0" bldLvl="0" animBg="1"/>
      <p:bldP spid="24" grpId="0" bldLvl="0" animBg="1"/>
      <p:bldP spid="25" grpId="0" bldLvl="0" animBg="1"/>
      <p:bldP spid="26" grpId="0" bldLvl="0" animBg="1"/>
      <p:bldP spid="27" grpId="0" bldLvl="0" animBg="1"/>
      <p:bldP spid="28" grpId="0" bldLvl="0" animBg="1"/>
      <p:bldP spid="29" grpId="0"/>
      <p:bldP spid="30" grpId="0"/>
      <p:bldP spid="31" grpId="0"/>
      <p:bldP spid="32" grpId="0"/>
    </p:bldLst>
  </p:timing>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MH" val="20160830110146"/>
  <p:tag name="MH_LIBRARY" val="CONTENTS"/>
  <p:tag name="MH_TYPE" val="OTHERS"/>
  <p:tag name="ID" val="553512"/>
</p:tagLst>
</file>

<file path=ppt/tags/tag3.xml><?xml version="1.0" encoding="utf-8"?>
<p:tagLst xmlns:p="http://schemas.openxmlformats.org/presentationml/2006/main">
  <p:tag name="MH" val="20160830110146"/>
  <p:tag name="MH_LIBRARY" val="CONTENTS"/>
  <p:tag name="MH_TYPE" val="OTHERS"/>
  <p:tag name="ID" val="553512"/>
</p:tagLst>
</file>

<file path=ppt/tags/tag4.xml><?xml version="1.0" encoding="utf-8"?>
<p:tagLst xmlns:p="http://schemas.openxmlformats.org/presentationml/2006/main">
  <p:tag name="TIMING" val="|6.4"/>
</p:tagLst>
</file>

<file path=ppt/tags/tag5.xml><?xml version="1.0" encoding="utf-8"?>
<p:tagLst xmlns:p="http://schemas.openxmlformats.org/presentationml/2006/main">
  <p:tag name="TIMING" val="|4.6"/>
</p:tagLst>
</file>

<file path=ppt/tags/tag6.xml><?xml version="1.0" encoding="utf-8"?>
<p:tagLst xmlns:p="http://schemas.openxmlformats.org/presentationml/2006/main">
  <p:tag name="ISPRING_PRESENTATION_TITLE" val="6"/>
</p:tagLst>
</file>

<file path=ppt/theme/theme1.xml><?xml version="1.0" encoding="utf-8"?>
<a:theme xmlns:a="http://schemas.openxmlformats.org/drawingml/2006/main" name="Office 主题​​">
  <a:themeElements>
    <a:clrScheme name="自定义 113">
      <a:dk1>
        <a:sysClr val="windowText" lastClr="000000"/>
      </a:dk1>
      <a:lt1>
        <a:sysClr val="window" lastClr="FFFFFF"/>
      </a:lt1>
      <a:dk2>
        <a:srgbClr val="5A6378"/>
      </a:dk2>
      <a:lt2>
        <a:srgbClr val="7F7F7F"/>
      </a:lt2>
      <a:accent1>
        <a:srgbClr val="3C8DBE"/>
      </a:accent1>
      <a:accent2>
        <a:srgbClr val="66C2CF"/>
      </a:accent2>
      <a:accent3>
        <a:srgbClr val="3C8DBE"/>
      </a:accent3>
      <a:accent4>
        <a:srgbClr val="66C2CF"/>
      </a:accent4>
      <a:accent5>
        <a:srgbClr val="3C8DBE"/>
      </a:accent5>
      <a:accent6>
        <a:srgbClr val="66C2CF"/>
      </a:accent6>
      <a:hlink>
        <a:srgbClr val="168BBA"/>
      </a:hlink>
      <a:folHlink>
        <a:srgbClr val="68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4437</Words>
  <Application>WPS 演示</Application>
  <PresentationFormat>全屏显示(16:9)</PresentationFormat>
  <Paragraphs>424</Paragraphs>
  <Slides>24</Slides>
  <Notes>25</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24</vt:i4>
      </vt:variant>
    </vt:vector>
  </HeadingPairs>
  <TitlesOfParts>
    <vt:vector size="44" baseType="lpstr">
      <vt:lpstr>Arial</vt:lpstr>
      <vt:lpstr>宋体</vt:lpstr>
      <vt:lpstr>Wingdings</vt:lpstr>
      <vt:lpstr>Open Sans</vt:lpstr>
      <vt:lpstr>Segoe Print</vt:lpstr>
      <vt:lpstr>冬青黑体简体中文 W3</vt:lpstr>
      <vt:lpstr>微软雅黑</vt:lpstr>
      <vt:lpstr>Calibri</vt:lpstr>
      <vt:lpstr>Arial</vt:lpstr>
      <vt:lpstr>Franklin Gothic Medium</vt:lpstr>
      <vt:lpstr>Agency FB</vt:lpstr>
      <vt:lpstr>Arial Unicode MS</vt:lpstr>
      <vt:lpstr>Lato Light</vt:lpstr>
      <vt:lpstr>Kontrapunkt Bob Bold</vt:lpstr>
      <vt:lpstr>Gill Sans</vt:lpstr>
      <vt:lpstr>Roboto Bold</vt:lpstr>
      <vt:lpstr>Latha</vt:lpstr>
      <vt:lpstr>Roboto Light</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dc:title>
  <dc:creator>USER</dc:creator>
  <cp:lastModifiedBy>武静影</cp:lastModifiedBy>
  <cp:revision>457</cp:revision>
  <dcterms:created xsi:type="dcterms:W3CDTF">2014-11-09T01:07:00Z</dcterms:created>
  <dcterms:modified xsi:type="dcterms:W3CDTF">2025-08-14T06:44:52Z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FF8DF800CE8B41459090C4768C8023A8_12</vt:lpwstr>
  </property>
</Properties>
</file>