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3.svg" ContentType="image/svg+xml"/>
  <Override PartName="/ppt/media/image45.svg" ContentType="image/svg+xml"/>
  <Override PartName="/ppt/media/image47.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435" r:id="rId3"/>
    <p:sldId id="451" r:id="rId4"/>
    <p:sldId id="452" r:id="rId5"/>
    <p:sldId id="453" r:id="rId6"/>
    <p:sldId id="412" r:id="rId7"/>
    <p:sldId id="457" r:id="rId8"/>
    <p:sldId id="454" r:id="rId9"/>
    <p:sldId id="456" r:id="rId10"/>
    <p:sldId id="504" r:id="rId11"/>
    <p:sldId id="459" r:id="rId12"/>
    <p:sldId id="501" r:id="rId13"/>
    <p:sldId id="539" r:id="rId14"/>
    <p:sldId id="540" r:id="rId15"/>
    <p:sldId id="541" r:id="rId16"/>
    <p:sldId id="542" r:id="rId17"/>
    <p:sldId id="543" r:id="rId18"/>
    <p:sldId id="505" r:id="rId19"/>
    <p:sldId id="544" r:id="rId20"/>
    <p:sldId id="545" r:id="rId21"/>
    <p:sldId id="546" r:id="rId22"/>
    <p:sldId id="506" r:id="rId23"/>
    <p:sldId id="547" r:id="rId24"/>
    <p:sldId id="483" r:id="rId25"/>
    <p:sldId id="538" r:id="rId26"/>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26"/>
        <p:guide pos="388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112.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image" Target="../media/image1.jpeg"/><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8"/>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tags" Target="../tags/tag39.xml"/><Relationship Id="rId3" Type="http://schemas.openxmlformats.org/officeDocument/2006/relationships/image" Target="../media/image24.svg"/><Relationship Id="rId2" Type="http://schemas.openxmlformats.org/officeDocument/2006/relationships/image" Target="../media/image23.png"/><Relationship Id="rId18" Type="http://schemas.openxmlformats.org/officeDocument/2006/relationships/slideLayout" Target="../slideLayouts/slideLayout18.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image" Target="../media/image30.svg"/><Relationship Id="rId14" Type="http://schemas.openxmlformats.org/officeDocument/2006/relationships/image" Target="../media/image29.png"/><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image" Target="../media/image28.svg"/><Relationship Id="rId10" Type="http://schemas.openxmlformats.org/officeDocument/2006/relationships/image" Target="../media/image27.png"/><Relationship Id="rId1" Type="http://schemas.openxmlformats.org/officeDocument/2006/relationships/tags" Target="../tags/tag3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4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49.xml"/></Relationships>
</file>

<file path=ppt/slides/_rels/slide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0" Type="http://schemas.openxmlformats.org/officeDocument/2006/relationships/slideLayout" Target="../slideLayouts/slideLayout22.xml"/><Relationship Id="rId3" Type="http://schemas.openxmlformats.org/officeDocument/2006/relationships/tags" Target="../tags/tag52.xml"/><Relationship Id="rId29" Type="http://schemas.openxmlformats.org/officeDocument/2006/relationships/tags" Target="../tags/tag72.xml"/><Relationship Id="rId28" Type="http://schemas.openxmlformats.org/officeDocument/2006/relationships/image" Target="../media/image36.svg"/><Relationship Id="rId27" Type="http://schemas.openxmlformats.org/officeDocument/2006/relationships/image" Target="../media/image35.png"/><Relationship Id="rId26" Type="http://schemas.openxmlformats.org/officeDocument/2006/relationships/tags" Target="../tags/tag71.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70.xml"/><Relationship Id="rId22" Type="http://schemas.openxmlformats.org/officeDocument/2006/relationships/image" Target="../media/image32.svg"/><Relationship Id="rId21" Type="http://schemas.openxmlformats.org/officeDocument/2006/relationships/image" Target="../media/image31.png"/><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image" Target="../media/image38.svg"/><Relationship Id="rId8" Type="http://schemas.openxmlformats.org/officeDocument/2006/relationships/image" Target="../media/image37.png"/><Relationship Id="rId7" Type="http://schemas.openxmlformats.org/officeDocument/2006/relationships/tags" Target="../tags/tag75.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tags" Target="../tags/tag74.xml"/><Relationship Id="rId3" Type="http://schemas.openxmlformats.org/officeDocument/2006/relationships/image" Target="../media/image24.svg"/><Relationship Id="rId26" Type="http://schemas.openxmlformats.org/officeDocument/2006/relationships/slideLayout" Target="../slideLayouts/slideLayout23.xml"/><Relationship Id="rId25" Type="http://schemas.openxmlformats.org/officeDocument/2006/relationships/tags" Target="../tags/tag85.xml"/><Relationship Id="rId24" Type="http://schemas.openxmlformats.org/officeDocument/2006/relationships/image" Target="../media/image40.svg"/><Relationship Id="rId23" Type="http://schemas.openxmlformats.org/officeDocument/2006/relationships/image" Target="../media/image39.png"/><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image" Target="../media/image23.png"/><Relationship Id="rId19" Type="http://schemas.openxmlformats.org/officeDocument/2006/relationships/image" Target="../media/image30.svg"/><Relationship Id="rId18" Type="http://schemas.openxmlformats.org/officeDocument/2006/relationships/image" Target="../media/image29.png"/><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image" Target="../media/image28.svg"/><Relationship Id="rId14" Type="http://schemas.openxmlformats.org/officeDocument/2006/relationships/image" Target="../media/image27.png"/><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7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9" Type="http://schemas.openxmlformats.org/officeDocument/2006/relationships/image" Target="../media/image38.svg"/><Relationship Id="rId8" Type="http://schemas.openxmlformats.org/officeDocument/2006/relationships/image" Target="../media/image37.png"/><Relationship Id="rId7" Type="http://schemas.openxmlformats.org/officeDocument/2006/relationships/tags" Target="../tags/tag89.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tags" Target="../tags/tag88.xml"/><Relationship Id="rId3" Type="http://schemas.openxmlformats.org/officeDocument/2006/relationships/image" Target="../media/image24.svg"/><Relationship Id="rId2" Type="http://schemas.openxmlformats.org/officeDocument/2006/relationships/image" Target="../media/image23.png"/><Relationship Id="rId19" Type="http://schemas.openxmlformats.org/officeDocument/2006/relationships/slideLayout" Target="../slideLayouts/slideLayout25.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image" Target="../media/image28.svg"/><Relationship Id="rId13" Type="http://schemas.openxmlformats.org/officeDocument/2006/relationships/image" Target="../media/image27.png"/><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7.xml"/></Relationships>
</file>

<file path=ppt/slides/_rels/slide23.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2" Type="http://schemas.openxmlformats.org/officeDocument/2006/relationships/slideLayout" Target="../slideLayouts/slideLayout26.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image" Target="../media/image41.png"/><Relationship Id="rId19" Type="http://schemas.openxmlformats.org/officeDocument/2006/relationships/image" Target="../media/image47.svg"/><Relationship Id="rId18" Type="http://schemas.openxmlformats.org/officeDocument/2006/relationships/image" Target="../media/image46.png"/><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103.xml"/><Relationship Id="rId1" Type="http://schemas.openxmlformats.org/officeDocument/2006/relationships/tags" Target="../tags/tag9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1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7.xml"/><Relationship Id="rId2" Type="http://schemas.openxmlformats.org/officeDocument/2006/relationships/image" Target="../media/image13.jpeg"/><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3" Type="http://schemas.openxmlformats.org/officeDocument/2006/relationships/slideLayout" Target="../slideLayouts/slideLayout10.xml"/><Relationship Id="rId22" Type="http://schemas.openxmlformats.org/officeDocument/2006/relationships/tags" Target="../tags/tag21.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tags" Target="../tags/tag9.xml"/><Relationship Id="rId19" Type="http://schemas.openxmlformats.org/officeDocument/2006/relationships/tags" Target="../tags/tag20.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tags" Target="../tags/tag19.xml"/><Relationship Id="rId13" Type="http://schemas.openxmlformats.org/officeDocument/2006/relationships/image" Target="../media/image15.svg"/><Relationship Id="rId12" Type="http://schemas.openxmlformats.org/officeDocument/2006/relationships/image" Target="../media/image14.png"/><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image" Target="../media/image22.png"/><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slideLayout" Target="../slideLayouts/slideLayout11.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468360"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一、全纳教育的定义</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766695"/>
            <a:ext cx="7054215" cy="2861310"/>
          </a:xfrm>
          <a:prstGeom prst="rect">
            <a:avLst/>
          </a:prstGeom>
          <a:noFill/>
        </p:spPr>
        <p:txBody>
          <a:bodyPr wrap="square" rtlCol="0" anchor="ctr" anchorCtr="0">
            <a:spAutoFit/>
          </a:bodyPr>
          <a:p>
            <a:pPr algn="just">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全纳教育的思想明确提出后成为特殊教育领域讨论的焦点。国内外全纳教育的出版物也已不少，但是无论是国内还是国外由于传统教育思想的根深蒂固，人们对全纳教育依然有着不同的看法，对全纳教育的概念还没有一个统一的界定，而且这些定义分别从不同的角度来界定，有些是可以相互补充的，有些却是大相径庭。</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0570845" cy="1548130"/>
          </a:xfrm>
        </p:spPr>
        <p:txBody>
          <a:bodyPr anchor="b" anchorCtr="0"/>
          <a:p>
            <a:r>
              <a:rPr lang="zh-CN" altLang="en-US"/>
              <a:t>（一）贝利的定义</a:t>
            </a:r>
            <a:endParaRPr lang="zh-CN" altLang="en-US"/>
          </a:p>
        </p:txBody>
      </p:sp>
      <p:sp>
        <p:nvSpPr>
          <p:cNvPr id="68" name="文本框 67"/>
          <p:cNvSpPr txBox="1"/>
          <p:nvPr userDrawn="1"/>
        </p:nvSpPr>
        <p:spPr>
          <a:xfrm>
            <a:off x="695960" y="1783715"/>
            <a:ext cx="10800000" cy="4246245"/>
          </a:xfrm>
          <a:prstGeom prst="rect">
            <a:avLst/>
          </a:prstGeom>
          <a:noFill/>
        </p:spPr>
        <p:txBody>
          <a:bodyPr vert="horz" wrap="square" rtlCol="0" anchor="ctr" anchorCtr="0">
            <a:spAutoFit/>
          </a:bodyPr>
          <a:p>
            <a:pPr algn="just">
              <a:lnSpc>
                <a:spcPct val="150000"/>
              </a:lnSpc>
            </a:pPr>
            <a:r>
              <a:rPr lang="en-US" altLang="zh-CN" sz="2000" dirty="0"/>
              <a:t>澳大利亚学者贝利认为，</a:t>
            </a:r>
            <a:r>
              <a:rPr lang="en-US" altLang="zh-CN" sz="2000" dirty="0">
                <a:solidFill>
                  <a:schemeClr val="accent6"/>
                </a:solidFill>
              </a:rPr>
              <a:t>全纳是指残疾学生和其他学生一起在普通学校中，在同样的时间和同样的班级内学习同样的课程，使所有学生融合在一起，让他们感觉与其他的学生没有差异。</a:t>
            </a:r>
            <a:endParaRPr lang="en-US" altLang="zh-CN" sz="2000" dirty="0">
              <a:solidFill>
                <a:schemeClr val="accent6"/>
              </a:solidFill>
            </a:endParaRPr>
          </a:p>
          <a:p>
            <a:pPr algn="just">
              <a:lnSpc>
                <a:spcPct val="150000"/>
              </a:lnSpc>
            </a:pPr>
            <a:r>
              <a:rPr lang="en-US" altLang="zh-CN" sz="2000" dirty="0"/>
              <a:t>这个定义包括两个要点：</a:t>
            </a:r>
            <a:r>
              <a:rPr lang="en-US" altLang="zh-CN" sz="2000" b="1" dirty="0">
                <a:solidFill>
                  <a:srgbClr val="00B050"/>
                </a:solidFill>
                <a:latin typeface="Microsoft YaHei Bold" panose="020B0703020204020201" charset="-122"/>
                <a:ea typeface="Microsoft YaHei Bold" panose="020B0703020204020201" charset="-122"/>
              </a:rPr>
              <a:t>①社会和学校接纳所有的学生；②将残疾学生安置在普通学校中，接受同样的教育，做同样的事。</a:t>
            </a:r>
            <a:r>
              <a:rPr lang="en-US" altLang="zh-CN" sz="2000" dirty="0"/>
              <a:t>贝利的这个概念类似于 20 世纪 90 年代的“一体化教育”，强调的只是社会和普通学校对残疾学生的被动接受，而在这个过程中，学校的课程、教学、组织、管理等方面没有根本的变化，要求的是所有的学生去适应已有的学校体制，而不是学校适应学生的变化。这个界定只是追求时间、空间、内容、形式上的完全一致，只要求学生个体回归到作为主流学校的普通学校，而对于主流学校的组织结构、课程设置、教学方式、管理体制的根本变革没有提出要求</a:t>
            </a:r>
            <a:r>
              <a:rPr lang="zh-CN" altLang="en-US" sz="2000" dirty="0"/>
              <a:t>。</a:t>
            </a:r>
            <a:endParaRPr lang="zh-CN" altLang="en-US"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0648315" cy="1444625"/>
          </a:xfrm>
        </p:spPr>
        <p:txBody>
          <a:bodyPr anchor="b" anchorCtr="0"/>
          <a:p>
            <a:r>
              <a:rPr lang="zh-CN" altLang="en-US"/>
              <a:t>（二）布思的定义</a:t>
            </a:r>
            <a:endParaRPr lang="zh-CN" altLang="en-US"/>
          </a:p>
        </p:txBody>
      </p:sp>
      <p:sp>
        <p:nvSpPr>
          <p:cNvPr id="68" name="文本框 67"/>
          <p:cNvSpPr txBox="1"/>
          <p:nvPr userDrawn="1"/>
        </p:nvSpPr>
        <p:spPr>
          <a:xfrm>
            <a:off x="695960" y="1783715"/>
            <a:ext cx="10800000" cy="4246245"/>
          </a:xfrm>
          <a:prstGeom prst="rect">
            <a:avLst/>
          </a:prstGeom>
          <a:noFill/>
        </p:spPr>
        <p:txBody>
          <a:bodyPr vert="horz" wrap="square" rtlCol="0" anchor="ctr" anchorCtr="0">
            <a:spAutoFit/>
          </a:bodyPr>
          <a:p>
            <a:pPr algn="just">
              <a:lnSpc>
                <a:spcPct val="150000"/>
              </a:lnSpc>
            </a:pPr>
            <a:r>
              <a:rPr lang="en-US" altLang="zh-CN" sz="2000" dirty="0"/>
              <a:t>英国著名全纳教育专家托尼·布思认为，全纳教育是一个过程，是促进学生参与就近学校的文化、课程、社区活动和减少学生的被排斥的过程。在布思看来，全纳教育的研究不仅仅是特殊教育，而是远远超出了特殊教育的范畴。要促进“所有”儿童的参与，而不仅仅是残疾儿童，全纳教育的思想是要进行普通教育的全面改革。布思将“全纳”和“排斥”联系在一起进行研究，使全纳超出了特殊教育的范畴，涉及到整个普通教育。他将一些人仍然选择特殊学校而不是普通学校归结为普通教育的问题，认为“特殊学校的未来取决于普通学校是否能有效地满足学生的不同需求”。</a:t>
            </a:r>
            <a:endParaRPr lang="en-US" altLang="zh-CN" sz="2000" dirty="0"/>
          </a:p>
          <a:p>
            <a:pPr algn="just">
              <a:lnSpc>
                <a:spcPct val="150000"/>
              </a:lnSpc>
            </a:pPr>
            <a:r>
              <a:rPr lang="en-US" altLang="zh-CN" sz="2000" dirty="0"/>
              <a:t>这一定义赋予全纳教育更为广泛的意义，将其引进更深的领域，即提出了全纳教育要对普通教育进行全面改革的思想，不仅要改革目前的普通教育体制，还要改革普通教育的课程、教学方式、方法等</a:t>
            </a:r>
            <a:r>
              <a:rPr lang="zh-CN" altLang="en-US" sz="2000" dirty="0"/>
              <a:t>。</a:t>
            </a:r>
            <a:endParaRPr lang="zh-CN" altLang="en-US"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0800080" cy="1611630"/>
          </a:xfrm>
        </p:spPr>
        <p:txBody>
          <a:bodyPr anchor="b" anchorCtr="0"/>
          <a:p>
            <a:r>
              <a:rPr lang="zh-CN" altLang="en-US"/>
              <a:t>（三）汤姆林森的定义</a:t>
            </a:r>
            <a:endParaRPr lang="zh-CN" altLang="en-US"/>
          </a:p>
        </p:txBody>
      </p:sp>
      <p:sp>
        <p:nvSpPr>
          <p:cNvPr id="68" name="文本框 67"/>
          <p:cNvSpPr txBox="1"/>
          <p:nvPr userDrawn="1"/>
        </p:nvSpPr>
        <p:spPr>
          <a:xfrm>
            <a:off x="695960" y="2014538"/>
            <a:ext cx="10800000" cy="3784600"/>
          </a:xfrm>
          <a:prstGeom prst="rect">
            <a:avLst/>
          </a:prstGeom>
          <a:noFill/>
        </p:spPr>
        <p:txBody>
          <a:bodyPr vert="horz" wrap="square" rtlCol="0" anchor="ctr" anchorCtr="0">
            <a:spAutoFit/>
          </a:bodyPr>
          <a:p>
            <a:pPr algn="just">
              <a:lnSpc>
                <a:spcPct val="150000"/>
              </a:lnSpc>
            </a:pPr>
            <a:r>
              <a:rPr lang="en-US" altLang="zh-CN" sz="2000" dirty="0"/>
              <a:t>在全纳教育研究方面颇有声誉的英国牛津大学的学者汤姆林森认为全纳教育意味着教育体系是全纳的，但学生不一定非要在一个一体化的环境内。全纳学习概念不完全与完全统合的主流相一致。</a:t>
            </a:r>
            <a:endParaRPr lang="en-US" altLang="zh-CN" sz="2000" dirty="0"/>
          </a:p>
          <a:p>
            <a:pPr algn="just">
              <a:lnSpc>
                <a:spcPct val="150000"/>
              </a:lnSpc>
            </a:pPr>
            <a:r>
              <a:rPr lang="en-US" altLang="zh-CN" sz="2000" dirty="0"/>
              <a:t>在汤姆林森看来教育体系应该是一个整体，但教学和学习可以是在一个特殊的环境中完成整体的目标，我们可以把全纳看成是一个层次化的过程，选择哪一个层级依赖于资源和个人的学习需求，当然完全统合作为一个目标要保留，但其不能因此作为一种唯一。</a:t>
            </a:r>
            <a:endParaRPr lang="en-US" altLang="zh-CN" sz="2000" dirty="0"/>
          </a:p>
          <a:p>
            <a:pPr algn="just">
              <a:lnSpc>
                <a:spcPct val="150000"/>
              </a:lnSpc>
            </a:pPr>
            <a:r>
              <a:rPr lang="en-US" altLang="zh-CN" sz="2000" dirty="0"/>
              <a:t>汤姆林森的定义的一个明显逻辑问题就是：如何保证一种教育实践既能保证教育体系是整体的，同时又不拘泥于一种完全统合的环境，且又准确地符合不同学生的层面性。</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8907780" cy="1521460"/>
          </a:xfrm>
        </p:spPr>
        <p:txBody>
          <a:bodyPr anchor="b" anchorCtr="0"/>
          <a:p>
            <a:r>
              <a:rPr lang="zh-CN" altLang="en-US"/>
              <a:t>（四）国内研究者的定义</a:t>
            </a:r>
            <a:endParaRPr lang="zh-CN" altLang="en-US"/>
          </a:p>
        </p:txBody>
      </p:sp>
      <p:sp>
        <p:nvSpPr>
          <p:cNvPr id="68" name="文本框 67"/>
          <p:cNvSpPr txBox="1"/>
          <p:nvPr userDrawn="1"/>
        </p:nvSpPr>
        <p:spPr>
          <a:xfrm>
            <a:off x="695960" y="2707006"/>
            <a:ext cx="10800000" cy="2399665"/>
          </a:xfrm>
          <a:prstGeom prst="rect">
            <a:avLst/>
          </a:prstGeom>
          <a:noFill/>
        </p:spPr>
        <p:txBody>
          <a:bodyPr vert="horz" wrap="square" rtlCol="0" anchor="ctr" anchorCtr="0">
            <a:spAutoFit/>
          </a:bodyPr>
          <a:p>
            <a:pPr algn="just">
              <a:lnSpc>
                <a:spcPct val="150000"/>
              </a:lnSpc>
            </a:pPr>
            <a:r>
              <a:rPr lang="en-US" altLang="zh-CN" sz="2000" dirty="0"/>
              <a:t>全纳教育的定义可以简单概括为：全纳教育是一种强调容纳所有学生、反对歧视排斥、促进学生积极参与、注重学生集体合作、满足不同学生需求的新教育观。从以上定义来看，全纳教育应是满足所有儿童需要的教育，无论其身体、智力、社会、情绪和语言或其他情况如何，也无论其民族、性别、年龄、种族、国家、是否有障碍、语言和社会经济地位如何以及处境不利或弱势、边缘群体儿童。</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93700" y="0"/>
            <a:ext cx="10171430" cy="1470660"/>
          </a:xfrm>
        </p:spPr>
        <p:txBody>
          <a:bodyPr anchor="b" anchorCtr="0"/>
          <a:p>
            <a:r>
              <a:rPr lang="zh-CN" altLang="en-US"/>
              <a:t>二、全纳教育的理论基础</a:t>
            </a:r>
            <a:endParaRPr lang="zh-CN" altLang="en-US"/>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525395"/>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368040"/>
            <a:ext cx="3380105" cy="1562735"/>
          </a:xfrm>
          <a:prstGeom prst="rect">
            <a:avLst/>
          </a:prstGeom>
        </p:spPr>
      </p:pic>
      <p:sp>
        <p:nvSpPr>
          <p:cNvPr id="38" name="文本框 37"/>
          <p:cNvSpPr txBox="1"/>
          <p:nvPr>
            <p:custDataLst>
              <p:tags r:id="rId7"/>
            </p:custDataLst>
          </p:nvPr>
        </p:nvSpPr>
        <p:spPr>
          <a:xfrm>
            <a:off x="445770" y="2097405"/>
            <a:ext cx="3077845" cy="706755"/>
          </a:xfrm>
          <a:prstGeom prst="rect">
            <a:avLst/>
          </a:prstGeom>
          <a:noFill/>
        </p:spPr>
        <p:txBody>
          <a:bodyPr wrap="square" rtlCol="0" anchor="ctr" anchorCtr="0">
            <a:spAutoFit/>
          </a:bodyPr>
          <a:p>
            <a:pPr algn="r"/>
            <a:r>
              <a:rPr lang="zh-CN" altLang="en-US" sz="2000">
                <a:solidFill>
                  <a:schemeClr val="accent4">
                    <a:lumMod val="75000"/>
                  </a:schemeClr>
                </a:solidFill>
                <a:uFillTx/>
                <a:latin typeface="微软雅黑" panose="020B0503020204020204" pitchFamily="34" charset="-122"/>
                <a:ea typeface="Microsoft YaHei Regular" panose="020B0503020204020204" charset="-122"/>
              </a:rPr>
              <a:t>（一）全纳教育的社会学基础</a:t>
            </a:r>
            <a:endParaRPr lang="zh-CN" altLang="en-US" sz="2000">
              <a:solidFill>
                <a:schemeClr val="accent4">
                  <a:lumMod val="75000"/>
                </a:schemeClr>
              </a:solidFill>
              <a:uFillTx/>
              <a:latin typeface="微软雅黑" panose="020B0503020204020204" pitchFamily="34" charset="-122"/>
              <a:ea typeface="Microsoft YaHei Regular" panose="020B0503020204020204" charset="-122"/>
            </a:endParaRPr>
          </a:p>
        </p:txBody>
      </p:sp>
      <p:sp>
        <p:nvSpPr>
          <p:cNvPr id="10" name="文本框 9"/>
          <p:cNvSpPr txBox="1"/>
          <p:nvPr>
            <p:custDataLst>
              <p:tags r:id="rId8"/>
            </p:custDataLst>
          </p:nvPr>
        </p:nvSpPr>
        <p:spPr>
          <a:xfrm>
            <a:off x="8776335" y="2568575"/>
            <a:ext cx="3077845" cy="706755"/>
          </a:xfrm>
          <a:prstGeom prst="rect">
            <a:avLst/>
          </a:prstGeom>
          <a:noFill/>
        </p:spPr>
        <p:txBody>
          <a:bodyPr wrap="square" rtlCol="0" anchor="ctr" anchorCtr="0">
            <a:spAutoFit/>
          </a:bodyPr>
          <a:p>
            <a:pPr algn="l"/>
            <a:r>
              <a:rPr lang="zh-CN" altLang="en-US" sz="2000">
                <a:solidFill>
                  <a:srgbClr val="0A9307"/>
                </a:solidFill>
                <a:uFillTx/>
                <a:latin typeface="微软雅黑" panose="020B0503020204020204" pitchFamily="34" charset="-122"/>
                <a:ea typeface="Microsoft YaHei Regular" panose="020B0503020204020204" charset="-122"/>
              </a:rPr>
              <a:t>（二）全纳教育的心理学基础</a:t>
            </a:r>
            <a:endParaRPr lang="zh-CN" altLang="en-US" sz="2000">
              <a:solidFill>
                <a:srgbClr val="0A9307"/>
              </a:solidFill>
              <a:uFillTx/>
              <a:latin typeface="微软雅黑" panose="020B0503020204020204" pitchFamily="34" charset="-122"/>
              <a:ea typeface="Microsoft YaHei Regular" panose="020B0503020204020204" charset="-122"/>
            </a:endParaRPr>
          </a:p>
        </p:txBody>
      </p:sp>
      <p:pic>
        <p:nvPicPr>
          <p:cNvPr id="20" name="图片 19" descr="343435383135323b333635383631373bc9cfc9f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167755" y="3069590"/>
            <a:ext cx="467995" cy="467995"/>
          </a:xfrm>
          <a:prstGeom prst="rect">
            <a:avLst/>
          </a:prstGeom>
        </p:spPr>
      </p:pic>
      <p:sp>
        <p:nvSpPr>
          <p:cNvPr id="21" name="文本框 20"/>
          <p:cNvSpPr txBox="1"/>
          <p:nvPr>
            <p:custDataLst>
              <p:tags r:id="rId12"/>
            </p:custDataLst>
          </p:nvPr>
        </p:nvSpPr>
        <p:spPr>
          <a:xfrm>
            <a:off x="4128135" y="3108325"/>
            <a:ext cx="212280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01</a:t>
            </a:r>
            <a:endParaRPr lang="en-US" altLang="zh-CN" sz="24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866765" y="3803650"/>
            <a:ext cx="542290" cy="542290"/>
          </a:xfrm>
          <a:prstGeom prst="rect">
            <a:avLst/>
          </a:prstGeom>
        </p:spPr>
      </p:pic>
      <p:sp>
        <p:nvSpPr>
          <p:cNvPr id="24" name="文本框 23"/>
          <p:cNvSpPr txBox="1"/>
          <p:nvPr>
            <p:custDataLst>
              <p:tags r:id="rId16"/>
            </p:custDataLst>
          </p:nvPr>
        </p:nvSpPr>
        <p:spPr>
          <a:xfrm>
            <a:off x="6438265" y="3886200"/>
            <a:ext cx="2166620"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02</a:t>
            </a:r>
            <a:endParaRPr lang="en-US" altLang="zh-CN" sz="2400">
              <a:solidFill>
                <a:srgbClr val="FFFFFF"/>
              </a:solidFill>
              <a:latin typeface="MiSans Semibold" panose="00000700000000000000" charset="-122"/>
              <a:ea typeface="MiSans Semibold" panose="00000700000000000000" charset="-122"/>
            </a:endParaRPr>
          </a:p>
        </p:txBody>
      </p:sp>
      <p:sp>
        <p:nvSpPr>
          <p:cNvPr id="4" name="文本框 3"/>
          <p:cNvSpPr txBox="1"/>
          <p:nvPr/>
        </p:nvSpPr>
        <p:spPr>
          <a:xfrm>
            <a:off x="453390" y="2752090"/>
            <a:ext cx="3077845" cy="3138170"/>
          </a:xfrm>
          <a:prstGeom prst="rect">
            <a:avLst/>
          </a:prstGeom>
          <a:noFill/>
        </p:spPr>
        <p:txBody>
          <a:bodyPr wrap="square" rtlCol="0" anchor="t">
            <a:spAutoFit/>
          </a:bodyPr>
          <a:p>
            <a:pPr algn="just"/>
            <a:r>
              <a:rPr lang="zh-CN" altLang="en-US"/>
              <a:t>在现代社会，世界各国一直在不断地进行教育改革。其中，追求教育平等是改革的主要内容之一。全纳教育就是改革的成果之一，它以教育的公平、平等为核心，以“加强学生的参与，减少学生的被排斥”为主题，是一种全新的教育思潮。全纳教育的出现，是教育民主化的进一步发展。</a:t>
            </a:r>
            <a:endParaRPr lang="zh-CN" altLang="en-US"/>
          </a:p>
        </p:txBody>
      </p:sp>
      <p:sp>
        <p:nvSpPr>
          <p:cNvPr id="5" name="文本框 4"/>
          <p:cNvSpPr txBox="1"/>
          <p:nvPr/>
        </p:nvSpPr>
        <p:spPr>
          <a:xfrm>
            <a:off x="8776335" y="3275330"/>
            <a:ext cx="3077845" cy="2861310"/>
          </a:xfrm>
          <a:prstGeom prst="rect">
            <a:avLst/>
          </a:prstGeom>
          <a:noFill/>
        </p:spPr>
        <p:txBody>
          <a:bodyPr wrap="square" rtlCol="0" anchor="t">
            <a:spAutoFit/>
          </a:bodyPr>
          <a:p>
            <a:r>
              <a:rPr lang="zh-CN" altLang="en-US"/>
              <a:t>哈佛大学著名发展心理学家霍华德·加德纳在 1983 年出版的著作《智能的结构：多元智能理论》一书中首次提出“多元智能”理论，构建了一种研究人类智能结构的新理论。该理论认为：“每个孩子都是一个潜在的天才儿童，只是经常表现为不同的形式。”</a:t>
            </a:r>
            <a:endParaRPr lang="zh-CN" altLang="en-US"/>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279400" y="0"/>
            <a:ext cx="10300335" cy="1367155"/>
          </a:xfrm>
        </p:spPr>
        <p:txBody>
          <a:bodyPr anchor="b" anchorCtr="0"/>
          <a:p>
            <a:r>
              <a:rPr lang="zh-CN" altLang="en-US"/>
              <a:t>三、全纳教育的意义</a:t>
            </a:r>
            <a:endParaRPr lang="zh-CN" altLang="en-US"/>
          </a:p>
        </p:txBody>
      </p:sp>
      <p:sp>
        <p:nvSpPr>
          <p:cNvPr id="68" name="文本框 67"/>
          <p:cNvSpPr txBox="1"/>
          <p:nvPr userDrawn="1"/>
        </p:nvSpPr>
        <p:spPr>
          <a:xfrm>
            <a:off x="695960" y="1449071"/>
            <a:ext cx="10800000" cy="4915535"/>
          </a:xfrm>
          <a:prstGeom prst="rect">
            <a:avLst/>
          </a:prstGeom>
          <a:noFill/>
        </p:spPr>
        <p:txBody>
          <a:bodyPr vert="horz" wrap="square" rtlCol="0" anchor="ctr" anchorCtr="0">
            <a:spAutoFit/>
          </a:bodyPr>
          <a:p>
            <a:pPr algn="just">
              <a:lnSpc>
                <a:spcPct val="150000"/>
              </a:lnSpc>
            </a:pPr>
            <a:r>
              <a:rPr lang="en-US" altLang="zh-CN" sz="1900" dirty="0"/>
              <a:t>全纳教育是国际教育的发展方向，它不仅仅是为了让正常的儿童和有特殊需要的儿童拥有均等的教育机会以及改变特殊需要儿童被隔离、标签的状况。全纳教育要实现的远不止如此，它的最终目标是让所有受教育者离开学校之后能够在主流社会中享有同样的权利、尊严、机遇，平等且正常地生存与发展。全纳教育认为：所有学生都有权在一起学习，孩子们不应该由于残疾或学习困难而被排斥或遭到贬低、歧视。所有的学生都需要一种教育来发展完整的关系网络，为在主流社会中生活做准备。全纳教育的理念是在回归主流运动的发展下形成的，它的目的也是指向主流社会。基于这种认识，全纳教育的主旨是要让有特殊教育需求的学生与他们的同伴一起在普通教育环境下受教育，这不仅仅是为了让特殊需要儿童拥有更正常化、更主流化的生存空间，而且也让正常儿童知道并关心周围这些特殊的群体，让特殊儿童与正常儿童交流、竞争、共存。在全纳教育的体系中，所有的儿童都是正常儿童，接受同样的教育，在同样的环境中学习、生活和成长，每一个成员的适应和生存能力也更多，组成的社会也将更趋向于平等、和谐。</a:t>
            </a:r>
            <a:endParaRPr lang="en-US" altLang="zh-CN" sz="19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全纳教育的课程设置</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42900" y="0"/>
            <a:ext cx="10442575" cy="1547495"/>
          </a:xfrm>
        </p:spPr>
        <p:txBody>
          <a:bodyPr anchor="b" anchorCtr="0"/>
          <a:p>
            <a:r>
              <a:rPr lang="zh-CN" altLang="en-US"/>
              <a:t>一、全纳教育课程内容</a:t>
            </a:r>
            <a:endParaRPr lang="zh-CN" altLang="en-US"/>
          </a:p>
        </p:txBody>
      </p:sp>
      <p:sp>
        <p:nvSpPr>
          <p:cNvPr id="68" name="文本框 67"/>
          <p:cNvSpPr txBox="1"/>
          <p:nvPr userDrawn="1"/>
        </p:nvSpPr>
        <p:spPr>
          <a:xfrm>
            <a:off x="695960" y="1668146"/>
            <a:ext cx="10800000" cy="4477385"/>
          </a:xfrm>
          <a:prstGeom prst="rect">
            <a:avLst/>
          </a:prstGeom>
          <a:noFill/>
        </p:spPr>
        <p:txBody>
          <a:bodyPr vert="horz" wrap="square" rtlCol="0" anchor="ctr" anchorCtr="0">
            <a:spAutoFit/>
          </a:bodyPr>
          <a:p>
            <a:pPr algn="just">
              <a:lnSpc>
                <a:spcPct val="150000"/>
              </a:lnSpc>
            </a:pPr>
            <a:r>
              <a:rPr lang="en-US" altLang="zh-CN" sz="1900" dirty="0"/>
              <a:t>（1）应强调课程的共用性，即提供同样的、高质量的课程给所有儿童，要求那些有特殊需要的学生最终也要达到和正常儿童一样的课程目标。因此，全纳课程应是一种“共同课程”，也可称为功能性课程或发展性课程，以儿童生理心理一般发展阶段的特点为基础，确定某一年龄阶段儿童实际应该达到的学业水平与基本技能，从而确定学校课程的目标与内容，为儿童将来能够尽快融入主流社会奠定基础。</a:t>
            </a:r>
            <a:endParaRPr lang="en-US" altLang="zh-CN" sz="1900" dirty="0"/>
          </a:p>
          <a:p>
            <a:pPr algn="just">
              <a:lnSpc>
                <a:spcPct val="150000"/>
              </a:lnSpc>
            </a:pPr>
            <a:r>
              <a:rPr lang="en-US" altLang="zh-CN" sz="1900" dirty="0"/>
              <a:t>（2）全纳教育课程尽管是在普通学校内进行，但它有着普通教育课程所没有的独特之处。全纳教育更加重视设计和实施实用的课程，强调学习日常生活当中使用较频繁的技能，尤其侧重于生活自理能力和社会适应能力的培养，包括：自我护理、个人卫生、日常生活技能、娱乐与休闲、独立旅行、工作准备、社交技巧、人际关系等。如：独立穿衣、洗澡、与人打招呼、乘公交车、看电影、到餐馆点菜等。</a:t>
            </a:r>
            <a:endParaRPr lang="en-US" altLang="zh-CN" sz="19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368300" y="685800"/>
            <a:ext cx="9849485" cy="881380"/>
          </a:xfrm>
        </p:spPr>
        <p:txBody>
          <a:bodyPr>
            <a:normAutofit/>
          </a:bodyPr>
          <a:p>
            <a:r>
              <a:rPr>
                <a:sym typeface="+mn-ea"/>
              </a:rPr>
              <a:t>一、全纳教育课程内容</a:t>
            </a:r>
            <a:endParaRPr lang="zh-CN" altLang="en-US"/>
          </a:p>
        </p:txBody>
      </p:sp>
      <p:sp>
        <p:nvSpPr>
          <p:cNvPr id="9" name="弧形 8"/>
          <p:cNvSpPr/>
          <p:nvPr>
            <p:custDataLst>
              <p:tags r:id="rId1"/>
            </p:custDataLst>
          </p:nvPr>
        </p:nvSpPr>
        <p:spPr>
          <a:xfrm flipH="1">
            <a:off x="850900" y="1783715"/>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2" name="椭圆 11"/>
          <p:cNvSpPr/>
          <p:nvPr>
            <p:custDataLst>
              <p:tags r:id="rId2"/>
            </p:custDataLst>
          </p:nvPr>
        </p:nvSpPr>
        <p:spPr>
          <a:xfrm>
            <a:off x="492760" y="3447415"/>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2" name="椭圆 1"/>
          <p:cNvSpPr/>
          <p:nvPr>
            <p:custDataLst>
              <p:tags r:id="rId3"/>
            </p:custDataLst>
          </p:nvPr>
        </p:nvSpPr>
        <p:spPr>
          <a:xfrm>
            <a:off x="1473835" y="2449830"/>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3" name="椭圆 2"/>
          <p:cNvSpPr/>
          <p:nvPr>
            <p:custDataLst>
              <p:tags r:id="rId4"/>
            </p:custDataLst>
          </p:nvPr>
        </p:nvSpPr>
        <p:spPr>
          <a:xfrm>
            <a:off x="1750060" y="2726055"/>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11" name="椭圆 10"/>
          <p:cNvSpPr/>
          <p:nvPr>
            <p:custDataLst>
              <p:tags r:id="rId5"/>
            </p:custDataLst>
          </p:nvPr>
        </p:nvSpPr>
        <p:spPr>
          <a:xfrm>
            <a:off x="989965" y="2082165"/>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3" name="椭圆 12"/>
          <p:cNvSpPr/>
          <p:nvPr>
            <p:custDataLst>
              <p:tags r:id="rId6"/>
            </p:custDataLst>
          </p:nvPr>
        </p:nvSpPr>
        <p:spPr>
          <a:xfrm>
            <a:off x="936625" y="4812665"/>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4933950" y="255397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4776470" y="255397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4933950" y="41656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4776470" y="41656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8400415" y="4186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8242935" y="4186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7" name="椭圆 56"/>
          <p:cNvSpPr/>
          <p:nvPr>
            <p:custDataLst>
              <p:tags r:id="rId13"/>
            </p:custDataLst>
          </p:nvPr>
        </p:nvSpPr>
        <p:spPr>
          <a:xfrm>
            <a:off x="8375650" y="255397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8" name="椭圆 57"/>
          <p:cNvSpPr/>
          <p:nvPr>
            <p:custDataLst>
              <p:tags r:id="rId14"/>
            </p:custDataLst>
          </p:nvPr>
        </p:nvSpPr>
        <p:spPr>
          <a:xfrm>
            <a:off x="8218170" y="255397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5"/>
            </p:custDataLst>
          </p:nvPr>
        </p:nvSpPr>
        <p:spPr>
          <a:xfrm>
            <a:off x="5414645" y="2468245"/>
            <a:ext cx="2635885" cy="11144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①普通课程，即所有学生学习同样的课程，课程内容不需调整，教学目标和要求也一样；</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65" name="文本框 64"/>
          <p:cNvSpPr txBox="1"/>
          <p:nvPr>
            <p:custDataLst>
              <p:tags r:id="rId16"/>
            </p:custDataLst>
          </p:nvPr>
        </p:nvSpPr>
        <p:spPr>
          <a:xfrm>
            <a:off x="5414645" y="4112260"/>
            <a:ext cx="2635885" cy="11144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③交叉课程，即所有学生参加同样的教学活动，但所学习的课程内容和要求掌握的概念不同；</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66" name="文本框 65"/>
          <p:cNvSpPr txBox="1"/>
          <p:nvPr>
            <p:custDataLst>
              <p:tags r:id="rId17"/>
            </p:custDataLst>
          </p:nvPr>
        </p:nvSpPr>
        <p:spPr>
          <a:xfrm>
            <a:off x="8881110" y="4165600"/>
            <a:ext cx="2635885" cy="11144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④替代性课程，即教师为某些学生单独设计的课程内容和教学活动，可以根据需要在普通教室、学校或社区内进行。</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0" name="文本框 69"/>
          <p:cNvSpPr txBox="1"/>
          <p:nvPr>
            <p:custDataLst>
              <p:tags r:id="rId18"/>
            </p:custDataLst>
          </p:nvPr>
        </p:nvSpPr>
        <p:spPr>
          <a:xfrm>
            <a:off x="8881110" y="2468245"/>
            <a:ext cx="2635885" cy="11144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②多重课程，即所有学生学习同样的课程内容，但要求掌握的水平不同；</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3" name="文本框 72"/>
          <p:cNvSpPr txBox="1"/>
          <p:nvPr>
            <p:custDataLst>
              <p:tags r:id="rId19"/>
            </p:custDataLst>
          </p:nvPr>
        </p:nvSpPr>
        <p:spPr>
          <a:xfrm>
            <a:off x="1953895" y="3696970"/>
            <a:ext cx="1887220" cy="353060"/>
          </a:xfrm>
          <a:prstGeom prst="rect">
            <a:avLst/>
          </a:prstGeom>
          <a:noFill/>
        </p:spPr>
        <p:txBody>
          <a:bodyPr wrap="square" bIns="0" rtlCol="0" anchor="ctr" anchorCtr="0">
            <a:noAutofit/>
          </a:bodyPr>
          <a:p>
            <a:pPr algn="ctr"/>
            <a:r>
              <a:rPr lang="zh-CN" altLang="en-US" sz="2000" spc="300">
                <a:solidFill>
                  <a:srgbClr val="FFFFFF"/>
                </a:solidFill>
                <a:uFillTx/>
                <a:latin typeface="思源黑体 CN Bold" panose="020B0800000000000000" charset="-122"/>
                <a:ea typeface="思源黑体 CN Bold" panose="020B0800000000000000" charset="-122"/>
              </a:rPr>
              <a:t>全纳教育课程内容包含以下</a:t>
            </a:r>
            <a:r>
              <a:rPr lang="zh-CN" altLang="en-US" sz="2000" spc="300">
                <a:solidFill>
                  <a:srgbClr val="FFFFFF"/>
                </a:solidFill>
                <a:uFillTx/>
                <a:latin typeface="Microsoft YaHei Regular" panose="020B0503020204020204" charset="-122"/>
                <a:ea typeface="Microsoft YaHei Regular" panose="020B0503020204020204" charset="-122"/>
              </a:rPr>
              <a:t>内容</a:t>
            </a:r>
            <a:endParaRPr lang="zh-CN" altLang="en-US" sz="2000" spc="300">
              <a:solidFill>
                <a:srgbClr val="FFFFFF"/>
              </a:solidFill>
              <a:uFillTx/>
              <a:latin typeface="Microsoft YaHei Regular" panose="020B0503020204020204" charset="-122"/>
              <a:ea typeface="Microsoft YaHei Regular" panose="020B0503020204020204" charset="-122"/>
            </a:endParaRPr>
          </a:p>
        </p:txBody>
      </p:sp>
      <p:pic>
        <p:nvPicPr>
          <p:cNvPr id="86" name="图片 85" descr="343435383036303b343532343136343bcfeec4bfb7b6cea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85545" y="2277745"/>
            <a:ext cx="360045" cy="360045"/>
          </a:xfrm>
          <a:prstGeom prst="rect">
            <a:avLst/>
          </a:prstGeom>
        </p:spPr>
      </p:pic>
      <p:pic>
        <p:nvPicPr>
          <p:cNvPr id="87" name="图片 86" descr="343435383036303b343532343136353bcfeec4bfc6c0c9f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76275" y="3642995"/>
            <a:ext cx="360045" cy="360045"/>
          </a:xfrm>
          <a:prstGeom prst="rect">
            <a:avLst/>
          </a:prstGeom>
        </p:spPr>
      </p:pic>
      <p:pic>
        <p:nvPicPr>
          <p:cNvPr id="91" name="图片 90" descr="343435383036303b343532343136363bcfeec4bfbdf8b6c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132205" y="5008245"/>
            <a:ext cx="360045" cy="360045"/>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16255" y="607060"/>
            <a:ext cx="9346565" cy="1147445"/>
          </a:xfrm>
        </p:spPr>
        <p:txBody>
          <a:bodyPr anchor="b" anchorCtr="0"/>
          <a:p>
            <a:r>
              <a:rPr lang="zh-CN" altLang="en-US"/>
              <a:t>二、全纳教育课程特征</a:t>
            </a:r>
            <a:endParaRPr lang="zh-CN" altLang="en-US"/>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36855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1119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3948430"/>
            <a:ext cx="3322955" cy="1562735"/>
          </a:xfrm>
          <a:prstGeom prst="rect">
            <a:avLst/>
          </a:prstGeom>
        </p:spPr>
      </p:pic>
      <p:sp>
        <p:nvSpPr>
          <p:cNvPr id="38" name="文本框 37"/>
          <p:cNvSpPr txBox="1"/>
          <p:nvPr>
            <p:custDataLst>
              <p:tags r:id="rId10"/>
            </p:custDataLst>
          </p:nvPr>
        </p:nvSpPr>
        <p:spPr>
          <a:xfrm>
            <a:off x="823595" y="2796958"/>
            <a:ext cx="2700000" cy="706755"/>
          </a:xfrm>
          <a:prstGeom prst="rect">
            <a:avLst/>
          </a:prstGeom>
          <a:noFill/>
        </p:spPr>
        <p:txBody>
          <a:bodyPr wrap="square" rtlCol="0" anchor="ctr" anchorCtr="0">
            <a:spAutoFit/>
          </a:bodyPr>
          <a:p>
            <a:pPr algn="r"/>
            <a:r>
              <a:rPr lang="zh-CN" altLang="en-US" sz="2000">
                <a:solidFill>
                  <a:schemeClr val="accent4">
                    <a:lumMod val="75000"/>
                  </a:schemeClr>
                </a:solidFill>
                <a:uFillTx/>
                <a:latin typeface="微软雅黑" panose="020B0503020204020204" pitchFamily="34" charset="-122"/>
                <a:ea typeface="Microsoft YaHei Regular" panose="020B0503020204020204" charset="-122"/>
              </a:rPr>
              <a:t>1. 课程设置的文化适应性</a:t>
            </a:r>
            <a:endParaRPr lang="zh-CN" altLang="en-US" sz="2000">
              <a:solidFill>
                <a:schemeClr val="accent4">
                  <a:lumMod val="75000"/>
                </a:schemeClr>
              </a:solidFill>
              <a:uFillTx/>
              <a:latin typeface="微软雅黑" panose="020B0503020204020204" pitchFamily="34" charset="-122"/>
              <a:ea typeface="Microsoft YaHei Regular" panose="020B0503020204020204" charset="-122"/>
            </a:endParaRPr>
          </a:p>
        </p:txBody>
      </p:sp>
      <p:sp>
        <p:nvSpPr>
          <p:cNvPr id="10" name="文本框 9"/>
          <p:cNvSpPr txBox="1"/>
          <p:nvPr>
            <p:custDataLst>
              <p:tags r:id="rId11"/>
            </p:custDataLst>
          </p:nvPr>
        </p:nvSpPr>
        <p:spPr>
          <a:xfrm>
            <a:off x="8776335" y="2637890"/>
            <a:ext cx="2700000" cy="398780"/>
          </a:xfrm>
          <a:prstGeom prst="rect">
            <a:avLst/>
          </a:prstGeom>
          <a:noFill/>
        </p:spPr>
        <p:txBody>
          <a:bodyPr wrap="square" rtlCol="0" anchor="ctr" anchorCtr="0">
            <a:spAutoFit/>
          </a:bodyPr>
          <a:p>
            <a:pPr algn="l"/>
            <a:r>
              <a:rPr lang="zh-CN" altLang="en-US" sz="2000">
                <a:solidFill>
                  <a:srgbClr val="0A9307"/>
                </a:solidFill>
                <a:uFillTx/>
                <a:latin typeface="微软雅黑" panose="020B0503020204020204" pitchFamily="34" charset="-122"/>
                <a:ea typeface="Microsoft YaHei Regular" panose="020B0503020204020204" charset="-122"/>
              </a:rPr>
              <a:t>2. 课程设置的灵活性</a:t>
            </a:r>
            <a:endParaRPr lang="zh-CN" altLang="en-US" sz="2000">
              <a:solidFill>
                <a:srgbClr val="0A9307"/>
              </a:solidFill>
              <a:uFillTx/>
              <a:latin typeface="微软雅黑" panose="020B0503020204020204" pitchFamily="34" charset="-122"/>
              <a:ea typeface="Microsoft YaHei Regular" panose="020B0503020204020204" charset="-122"/>
            </a:endParaRPr>
          </a:p>
        </p:txBody>
      </p:sp>
      <p:sp>
        <p:nvSpPr>
          <p:cNvPr id="12" name="文本框 11"/>
          <p:cNvSpPr txBox="1"/>
          <p:nvPr>
            <p:custDataLst>
              <p:tags r:id="rId12"/>
            </p:custDataLst>
          </p:nvPr>
        </p:nvSpPr>
        <p:spPr>
          <a:xfrm>
            <a:off x="1264285" y="4530190"/>
            <a:ext cx="2700000" cy="398780"/>
          </a:xfrm>
          <a:prstGeom prst="rect">
            <a:avLst/>
          </a:prstGeom>
          <a:noFill/>
        </p:spPr>
        <p:txBody>
          <a:bodyPr wrap="square" rtlCol="0" anchor="ctr" anchorCtr="0">
            <a:spAutoFit/>
          </a:bodyPr>
          <a:p>
            <a:pPr algn="r"/>
            <a:r>
              <a:rPr lang="zh-CN" altLang="en-US" sz="2000">
                <a:solidFill>
                  <a:srgbClr val="7030A0"/>
                </a:solidFill>
                <a:uFillTx/>
                <a:latin typeface="微软雅黑" panose="020B0503020204020204" pitchFamily="34" charset="-122"/>
                <a:ea typeface="Microsoft YaHei Regular" panose="020B0503020204020204" charset="-122"/>
              </a:rPr>
              <a:t>3. 课程设置的差异性</a:t>
            </a:r>
            <a:endParaRPr lang="zh-CN" altLang="en-US" sz="2000">
              <a:solidFill>
                <a:srgbClr val="7030A0"/>
              </a:solidFill>
              <a:uFillTx/>
              <a:latin typeface="微软雅黑" panose="020B0503020204020204" pitchFamily="34" charset="-122"/>
              <a:ea typeface="Microsoft YaHei Regular" panose="020B0503020204020204" charset="-122"/>
            </a:endParaRPr>
          </a:p>
        </p:txBody>
      </p:sp>
      <p:pic>
        <p:nvPicPr>
          <p:cNvPr id="20" name="图片 19" descr="343435383135323b333635383631373bc9cfc9f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167755" y="2912745"/>
            <a:ext cx="467995" cy="467995"/>
          </a:xfrm>
          <a:prstGeom prst="rect">
            <a:avLst/>
          </a:prstGeom>
        </p:spPr>
      </p:pic>
      <p:sp>
        <p:nvSpPr>
          <p:cNvPr id="21" name="文本框 20"/>
          <p:cNvSpPr txBox="1"/>
          <p:nvPr>
            <p:custDataLst>
              <p:tags r:id="rId16"/>
            </p:custDataLst>
          </p:nvPr>
        </p:nvSpPr>
        <p:spPr>
          <a:xfrm>
            <a:off x="4128135" y="2951480"/>
            <a:ext cx="212280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01</a:t>
            </a:r>
            <a:endParaRPr lang="en-US" altLang="zh-CN" sz="2400">
              <a:solidFill>
                <a:srgbClr val="FFFFFF"/>
              </a:solidFill>
              <a:latin typeface="MiSans Semibold" panose="00000700000000000000" charset="-122"/>
              <a:ea typeface="MiSans Semibold" panose="00000700000000000000" charset="-122"/>
            </a:endParaRPr>
          </a:p>
        </p:txBody>
      </p:sp>
      <p:pic>
        <p:nvPicPr>
          <p:cNvPr id="23" name="图片 22" descr="343435383135323b333635373139333bc7f7ca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66765" y="3646805"/>
            <a:ext cx="542290" cy="542290"/>
          </a:xfrm>
          <a:prstGeom prst="rect">
            <a:avLst/>
          </a:prstGeom>
        </p:spPr>
      </p:pic>
      <p:sp>
        <p:nvSpPr>
          <p:cNvPr id="24" name="文本框 23"/>
          <p:cNvSpPr txBox="1"/>
          <p:nvPr>
            <p:custDataLst>
              <p:tags r:id="rId20"/>
            </p:custDataLst>
          </p:nvPr>
        </p:nvSpPr>
        <p:spPr>
          <a:xfrm>
            <a:off x="6438265" y="3729355"/>
            <a:ext cx="2166620"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02</a:t>
            </a:r>
            <a:endParaRPr lang="en-US" altLang="zh-CN" sz="2400">
              <a:solidFill>
                <a:srgbClr val="FFFFFF"/>
              </a:solidFill>
              <a:latin typeface="MiSans Semibold" panose="00000700000000000000" charset="-122"/>
              <a:ea typeface="MiSans Semibold" panose="00000700000000000000" charset="-122"/>
            </a:endParaRPr>
          </a:p>
        </p:txBody>
      </p:sp>
      <p:sp>
        <p:nvSpPr>
          <p:cNvPr id="25" name="文本框 24"/>
          <p:cNvSpPr txBox="1"/>
          <p:nvPr>
            <p:custDataLst>
              <p:tags r:id="rId21"/>
            </p:custDataLst>
          </p:nvPr>
        </p:nvSpPr>
        <p:spPr>
          <a:xfrm>
            <a:off x="4512310" y="4529455"/>
            <a:ext cx="2169795" cy="460375"/>
          </a:xfrm>
          <a:prstGeom prst="rect">
            <a:avLst/>
          </a:prstGeom>
          <a:noFill/>
        </p:spPr>
        <p:txBody>
          <a:bodyPr wrap="square" rtlCol="0">
            <a:normAutofit fontScale="90000" lnSpcReduction="10000"/>
          </a:bodyPr>
          <a:p>
            <a:r>
              <a:rPr lang="en-US" altLang="zh-CN" sz="2400">
                <a:solidFill>
                  <a:srgbClr val="FFFFFF"/>
                </a:solidFill>
                <a:latin typeface="MiSans Semibold" panose="00000700000000000000" charset="-122"/>
                <a:ea typeface="MiSans Semibold" panose="00000700000000000000" charset="-122"/>
              </a:rPr>
              <a:t>OPTION 03</a:t>
            </a:r>
            <a:endParaRPr lang="en-US" altLang="zh-CN" sz="2400">
              <a:solidFill>
                <a:srgbClr val="FFFFFF"/>
              </a:solidFill>
              <a:latin typeface="MiSans Semibold" panose="00000700000000000000" charset="-122"/>
              <a:ea typeface="MiSans Semibold" panose="00000700000000000000" charset="-122"/>
            </a:endParaRPr>
          </a:p>
        </p:txBody>
      </p:sp>
      <p:pic>
        <p:nvPicPr>
          <p:cNvPr id="26" name="图片 25" descr="343435383135323b333634393938313bbfd5b0d7cec4b5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409055" y="4538980"/>
            <a:ext cx="393065" cy="393065"/>
          </a:xfrm>
          <a:prstGeom prst="rect">
            <a:avLst/>
          </a:prstGeom>
        </p:spPr>
      </p:pic>
      <p:sp>
        <p:nvSpPr>
          <p:cNvPr id="4" name="文本框 3"/>
          <p:cNvSpPr txBox="1"/>
          <p:nvPr/>
        </p:nvSpPr>
        <p:spPr>
          <a:xfrm>
            <a:off x="8776335" y="3036570"/>
            <a:ext cx="2540000" cy="2861310"/>
          </a:xfrm>
          <a:prstGeom prst="rect">
            <a:avLst/>
          </a:prstGeom>
          <a:noFill/>
        </p:spPr>
        <p:txBody>
          <a:bodyPr wrap="square" rtlCol="0" anchor="t">
            <a:spAutoFit/>
          </a:bodyPr>
          <a:p>
            <a:r>
              <a:rPr lang="zh-CN" altLang="en-US"/>
              <a:t>一般采取以下两种方式：①国家规定一个“核心”课程，这个“核心”课程必须考虑有限的内容领域，或者是一个大领域中最小限度的课程内容。②国家规定课程，但规定的只是一些比较宽泛的目标，而不是指学生学习的具体内容。</a:t>
            </a:r>
            <a:endParaRPr lang="zh-CN" altLang="en-US"/>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全纳教育管理的实施</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49885" y="154305"/>
            <a:ext cx="10017125" cy="1199515"/>
          </a:xfrm>
        </p:spPr>
        <p:txBody>
          <a:bodyPr anchor="b" anchorCtr="0"/>
          <a:p>
            <a:r>
              <a:rPr lang="zh-CN" altLang="en-US"/>
              <a:t>一、全纳教育管理的实施准备阶段</a:t>
            </a:r>
            <a:endParaRPr lang="zh-CN" altLang="en-US"/>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36855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1119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3948430"/>
            <a:ext cx="3322955" cy="1562735"/>
          </a:xfrm>
          <a:prstGeom prst="rect">
            <a:avLst/>
          </a:prstGeom>
        </p:spPr>
      </p:pic>
      <p:sp>
        <p:nvSpPr>
          <p:cNvPr id="38" name="文本框 37"/>
          <p:cNvSpPr txBox="1"/>
          <p:nvPr>
            <p:custDataLst>
              <p:tags r:id="rId10"/>
            </p:custDataLst>
          </p:nvPr>
        </p:nvSpPr>
        <p:spPr>
          <a:xfrm>
            <a:off x="349885" y="1497648"/>
            <a:ext cx="3149600" cy="3907790"/>
          </a:xfrm>
          <a:prstGeom prst="rect">
            <a:avLst/>
          </a:prstGeom>
          <a:noFill/>
        </p:spPr>
        <p:txBody>
          <a:bodyPr wrap="square" rtlCol="0" anchor="ctr" anchorCtr="0">
            <a:spAutoFit/>
          </a:bodyPr>
          <a:p>
            <a:pPr algn="r">
              <a:lnSpc>
                <a:spcPct val="115000"/>
              </a:lnSpc>
              <a:spcBef>
                <a:spcPts val="0"/>
              </a:spcBef>
              <a:spcAft>
                <a:spcPts val="0"/>
              </a:spcAft>
            </a:pPr>
            <a:r>
              <a:rPr lang="zh-CN" altLang="en-US" spc="-100">
                <a:solidFill>
                  <a:schemeClr val="tx1"/>
                </a:solidFill>
                <a:uFillTx/>
                <a:latin typeface="微软雅黑" panose="020B0503020204020204" pitchFamily="34" charset="-122"/>
                <a:ea typeface="Microsoft YaHei Regular" panose="020B0503020204020204" charset="-122"/>
                <a:sym typeface="+mn-ea"/>
              </a:rPr>
              <a:t>一方面，幼儿园致力于创建一个稳定的、受欢迎的、合作的、具有激励作用和促进功能的全纳团体。另一方面，全纳幼儿园</a:t>
            </a:r>
            <a:r>
              <a:rPr lang="zh-CN" altLang="en-US" spc="-100">
                <a:solidFill>
                  <a:schemeClr val="tx1"/>
                </a:solidFill>
                <a:uFillTx/>
                <a:latin typeface="微软雅黑" panose="020B0503020204020204" pitchFamily="34" charset="-122"/>
                <a:ea typeface="Microsoft YaHei Regular" panose="020B0503020204020204" charset="-122"/>
                <a:sym typeface="+mn-ea"/>
              </a:rPr>
              <a:t>致力于使所有教师、儿童、家长以及管理人员都树立全纳教育的观念，教师、领导、儿童、家长都具有全纳教育思想；教师努力排除幼儿园中儿童学习和参与的所有障碍；幼儿园尽量减少歧视行为，所有儿童受到同样的尊重与对待；等等。</a:t>
            </a:r>
            <a:endParaRPr lang="zh-CN" altLang="en-US" spc="-100">
              <a:solidFill>
                <a:schemeClr val="tx1"/>
              </a:solidFill>
              <a:uFillTx/>
              <a:latin typeface="微软雅黑" panose="020B0503020204020204" pitchFamily="34" charset="-122"/>
              <a:ea typeface="Microsoft YaHei Regular" panose="020B0503020204020204" charset="-122"/>
              <a:sym typeface="+mn-ea"/>
            </a:endParaRPr>
          </a:p>
        </p:txBody>
      </p:sp>
      <p:sp>
        <p:nvSpPr>
          <p:cNvPr id="12" name="文本框 11"/>
          <p:cNvSpPr txBox="1"/>
          <p:nvPr>
            <p:custDataLst>
              <p:tags r:id="rId11"/>
            </p:custDataLst>
          </p:nvPr>
        </p:nvSpPr>
        <p:spPr>
          <a:xfrm>
            <a:off x="3964305" y="5528310"/>
            <a:ext cx="3599815" cy="922020"/>
          </a:xfrm>
          <a:prstGeom prst="rect">
            <a:avLst/>
          </a:prstGeom>
          <a:noFill/>
        </p:spPr>
        <p:txBody>
          <a:bodyPr wrap="square" rtlCol="0" anchor="t" anchorCtr="0">
            <a:spAutoFit/>
          </a:bodyPr>
          <a:p>
            <a:pPr algn="l"/>
            <a:r>
              <a:rPr lang="zh-CN" altLang="en-US">
                <a:solidFill>
                  <a:schemeClr val="tx1"/>
                </a:solidFill>
                <a:uFillTx/>
                <a:latin typeface="微软雅黑" panose="020B0503020204020204" pitchFamily="34" charset="-122"/>
                <a:ea typeface="Microsoft YaHei Regular" panose="020B0503020204020204" charset="-122"/>
              </a:rPr>
              <a:t>实施全纳教育之前，所有教师都要参加学前特殊教育的课程训练，以掌握相关的理念和技能。</a:t>
            </a:r>
            <a:endParaRPr lang="zh-CN" altLang="en-US">
              <a:solidFill>
                <a:schemeClr val="tx1"/>
              </a:solidFill>
              <a:uFillTx/>
              <a:latin typeface="微软雅黑" panose="020B0503020204020204" pitchFamily="34" charset="-122"/>
              <a:ea typeface="Microsoft YaHei Regular" panose="020B0503020204020204" charset="-122"/>
            </a:endParaRPr>
          </a:p>
        </p:txBody>
      </p:sp>
      <p:pic>
        <p:nvPicPr>
          <p:cNvPr id="20" name="图片 19" descr="343435383135323b333635383631373bc9cfc9f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167755" y="2912745"/>
            <a:ext cx="467995" cy="467995"/>
          </a:xfrm>
          <a:prstGeom prst="rect">
            <a:avLst/>
          </a:prstGeom>
        </p:spPr>
      </p:pic>
      <p:sp>
        <p:nvSpPr>
          <p:cNvPr id="21" name="文本框 20"/>
          <p:cNvSpPr txBox="1"/>
          <p:nvPr>
            <p:custDataLst>
              <p:tags r:id="rId15"/>
            </p:custDataLst>
          </p:nvPr>
        </p:nvSpPr>
        <p:spPr>
          <a:xfrm>
            <a:off x="3735705" y="2914650"/>
            <a:ext cx="2539365" cy="460375"/>
          </a:xfrm>
          <a:prstGeom prst="rect">
            <a:avLst/>
          </a:prstGeom>
          <a:noFill/>
        </p:spPr>
        <p:txBody>
          <a:bodyPr wrap="square" rtlCol="0">
            <a:normAutofit fontScale="80000"/>
          </a:bodyPr>
          <a:p>
            <a:r>
              <a:rPr lang="en-US" altLang="zh-CN" sz="2500" b="1">
                <a:solidFill>
                  <a:srgbClr val="FFFFFF"/>
                </a:solidFill>
                <a:latin typeface="Microsoft YaHei Bold" panose="020B0703020204020201" charset="-122"/>
                <a:ea typeface="Microsoft YaHei Bold" panose="020B0703020204020201" charset="-122"/>
                <a:cs typeface="Microsoft YaHei Bold" panose="020B0703020204020201" charset="-122"/>
              </a:rPr>
              <a:t> （一）文化准备</a:t>
            </a:r>
            <a:endParaRPr lang="en-US" altLang="zh-CN" sz="2500" b="1">
              <a:solidFill>
                <a:srgbClr val="FFFFFF"/>
              </a:solidFill>
              <a:latin typeface="Microsoft YaHei Bold" panose="020B0703020204020201" charset="-122"/>
              <a:ea typeface="Microsoft YaHei Bold" panose="020B0703020204020201" charset="-122"/>
              <a:cs typeface="Microsoft YaHei Bold" panose="020B0703020204020201" charset="-122"/>
            </a:endParaRPr>
          </a:p>
        </p:txBody>
      </p:sp>
      <p:sp>
        <p:nvSpPr>
          <p:cNvPr id="24" name="文本框 23"/>
          <p:cNvSpPr txBox="1"/>
          <p:nvPr>
            <p:custDataLst>
              <p:tags r:id="rId16"/>
            </p:custDataLst>
          </p:nvPr>
        </p:nvSpPr>
        <p:spPr>
          <a:xfrm>
            <a:off x="5805170" y="3729355"/>
            <a:ext cx="2799715" cy="460375"/>
          </a:xfrm>
          <a:prstGeom prst="rect">
            <a:avLst/>
          </a:prstGeom>
          <a:noFill/>
        </p:spPr>
        <p:txBody>
          <a:bodyPr wrap="square" rtlCol="0">
            <a:normAutofit fontScale="80000"/>
          </a:bodyPr>
          <a:p>
            <a:r>
              <a:rPr lang="en-US" altLang="zh-CN" sz="2500" b="1">
                <a:solidFill>
                  <a:srgbClr val="FFFFFF"/>
                </a:solidFill>
                <a:latin typeface="Microsoft YaHei Bold" panose="020B0703020204020201" charset="-122"/>
                <a:ea typeface="Microsoft YaHei Bold" panose="020B0703020204020201" charset="-122"/>
                <a:cs typeface="Microsoft YaHei Bold" panose="020B0703020204020201" charset="-122"/>
              </a:rPr>
              <a:t> （二）制度和环境准备</a:t>
            </a:r>
            <a:endParaRPr lang="en-US" altLang="zh-CN" sz="2500" b="1">
              <a:solidFill>
                <a:srgbClr val="FFFFFF"/>
              </a:solidFill>
              <a:latin typeface="Microsoft YaHei Bold" panose="020B0703020204020201" charset="-122"/>
              <a:ea typeface="Microsoft YaHei Bold" panose="020B0703020204020201" charset="-122"/>
              <a:cs typeface="Microsoft YaHei Bold" panose="020B0703020204020201" charset="-122"/>
            </a:endParaRPr>
          </a:p>
        </p:txBody>
      </p:sp>
      <p:sp>
        <p:nvSpPr>
          <p:cNvPr id="25" name="文本框 24"/>
          <p:cNvSpPr txBox="1"/>
          <p:nvPr>
            <p:custDataLst>
              <p:tags r:id="rId17"/>
            </p:custDataLst>
          </p:nvPr>
        </p:nvSpPr>
        <p:spPr>
          <a:xfrm>
            <a:off x="4142105" y="4529455"/>
            <a:ext cx="2540000" cy="460375"/>
          </a:xfrm>
          <a:prstGeom prst="rect">
            <a:avLst/>
          </a:prstGeom>
          <a:noFill/>
        </p:spPr>
        <p:txBody>
          <a:bodyPr wrap="square" rtlCol="0">
            <a:noAutofit/>
          </a:bodyPr>
          <a:p>
            <a:r>
              <a:rPr lang="en-US" altLang="zh-CN" sz="1900" b="1">
                <a:solidFill>
                  <a:srgbClr val="FFFFFF"/>
                </a:solidFill>
                <a:latin typeface="Microsoft YaHei Bold" panose="020B0703020204020201" charset="-122"/>
                <a:ea typeface="Microsoft YaHei Bold" panose="020B0703020204020201" charset="-122"/>
                <a:cs typeface="Microsoft YaHei Bold" panose="020B0703020204020201" charset="-122"/>
              </a:rPr>
              <a:t> （三）教师技能准备</a:t>
            </a:r>
            <a:endParaRPr lang="en-US" altLang="zh-CN" sz="1900" b="1">
              <a:solidFill>
                <a:srgbClr val="FFFFFF"/>
              </a:solidFill>
              <a:latin typeface="Microsoft YaHei Bold" panose="020B0703020204020201" charset="-122"/>
              <a:ea typeface="Microsoft YaHei Bold" panose="020B0703020204020201" charset="-122"/>
              <a:cs typeface="Microsoft YaHei Bold" panose="020B0703020204020201" charset="-122"/>
            </a:endParaRPr>
          </a:p>
        </p:txBody>
      </p:sp>
      <p:sp>
        <p:nvSpPr>
          <p:cNvPr id="4" name="文本框 3"/>
          <p:cNvSpPr txBox="1"/>
          <p:nvPr/>
        </p:nvSpPr>
        <p:spPr>
          <a:xfrm>
            <a:off x="8776335" y="2700655"/>
            <a:ext cx="2540000" cy="2584450"/>
          </a:xfrm>
          <a:prstGeom prst="rect">
            <a:avLst/>
          </a:prstGeom>
          <a:noFill/>
        </p:spPr>
        <p:txBody>
          <a:bodyPr wrap="square" rtlCol="0" anchor="t">
            <a:spAutoFit/>
          </a:bodyPr>
          <a:p>
            <a:r>
              <a:rPr lang="zh-CN" altLang="en-US"/>
              <a:t>1. 制度准备</a:t>
            </a:r>
            <a:endParaRPr lang="zh-CN" altLang="en-US"/>
          </a:p>
          <a:p>
            <a:r>
              <a:rPr lang="zh-CN" altLang="en-US"/>
              <a:t>2. 环境调整</a:t>
            </a:r>
            <a:endParaRPr lang="zh-CN" altLang="en-US"/>
          </a:p>
          <a:p>
            <a:r>
              <a:rPr lang="zh-CN" altLang="en-US"/>
              <a:t>全纳教育文化的贯彻还体现在环境的调整上。简要地说，全纳幼儿园的环境主要体现出以下两个特点。</a:t>
            </a:r>
            <a:endParaRPr lang="zh-CN" altLang="en-US"/>
          </a:p>
          <a:p>
            <a:r>
              <a:rPr lang="zh-CN" altLang="en-US"/>
              <a:t>（1）通用设计。</a:t>
            </a:r>
            <a:endParaRPr lang="zh-CN" altLang="en-US"/>
          </a:p>
          <a:p>
            <a:r>
              <a:rPr lang="zh-CN" altLang="en-US"/>
              <a:t>（2）结构化。</a:t>
            </a:r>
            <a:endParaRPr lang="zh-CN" altLang="en-US"/>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93700" y="156210"/>
            <a:ext cx="9140190" cy="1297940"/>
          </a:xfrm>
        </p:spPr>
        <p:txBody>
          <a:bodyPr anchor="b" anchorCtr="0"/>
          <a:p>
            <a:r>
              <a:rPr lang="zh-CN" altLang="en-US"/>
              <a:t>二、全纳教育的实施过程</a:t>
            </a: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1189355" y="1336675"/>
            <a:ext cx="2421255" cy="5118100"/>
          </a:xfrm>
          <a:prstGeom prst="rect">
            <a:avLst/>
          </a:prstGeom>
        </p:spPr>
      </p:pic>
      <p:sp>
        <p:nvSpPr>
          <p:cNvPr id="79" name="圆角矩形 78"/>
          <p:cNvSpPr/>
          <p:nvPr>
            <p:custDataLst>
              <p:tags r:id="rId3"/>
            </p:custDataLst>
          </p:nvPr>
        </p:nvSpPr>
        <p:spPr>
          <a:xfrm>
            <a:off x="4235450" y="4274185"/>
            <a:ext cx="3600000" cy="53975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4"/>
            </p:custDataLst>
          </p:nvPr>
        </p:nvSpPr>
        <p:spPr>
          <a:xfrm>
            <a:off x="4235133" y="2952433"/>
            <a:ext cx="3600000" cy="539750"/>
          </a:xfrm>
          <a:prstGeom prst="roundRect">
            <a:avLst>
              <a:gd name="adj" fmla="val 50000"/>
            </a:avLst>
          </a:prstGeom>
          <a:solidFill>
            <a:schemeClr val="accent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5"/>
            </p:custDataLst>
          </p:nvPr>
        </p:nvSpPr>
        <p:spPr>
          <a:xfrm>
            <a:off x="3138805" y="4184310"/>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6"/>
            </p:custDataLst>
          </p:nvPr>
        </p:nvSpPr>
        <p:spPr>
          <a:xfrm>
            <a:off x="3138805" y="2862263"/>
            <a:ext cx="720090" cy="720090"/>
          </a:xfrm>
          <a:prstGeom prst="ellipse">
            <a:avLst/>
          </a:prstGeom>
          <a:solidFill>
            <a:schemeClr val="accent4">
              <a:lumMod val="20000"/>
              <a:lumOff val="80000"/>
            </a:scheme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4" name="图片 3" descr="31393935333132383b31393939333838353bb4b4d2e2"/>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354705" y="3078163"/>
            <a:ext cx="288290" cy="288290"/>
          </a:xfrm>
          <a:prstGeom prst="rect">
            <a:avLst/>
          </a:prstGeom>
        </p:spPr>
      </p:pic>
      <p:pic>
        <p:nvPicPr>
          <p:cNvPr id="73" name="图片 72" descr="31393935333132383b31393939333930343bccd8cae2c8d5d7d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354705" y="4400210"/>
            <a:ext cx="288290" cy="288290"/>
          </a:xfrm>
          <a:prstGeom prst="rect">
            <a:avLst/>
          </a:prstGeom>
        </p:spPr>
      </p:pic>
      <p:sp>
        <p:nvSpPr>
          <p:cNvPr id="13" name="文本框 12"/>
          <p:cNvSpPr txBox="1"/>
          <p:nvPr>
            <p:custDataLst>
              <p:tags r:id="rId13"/>
            </p:custDataLst>
          </p:nvPr>
        </p:nvSpPr>
        <p:spPr>
          <a:xfrm>
            <a:off x="4235133" y="3042285"/>
            <a:ext cx="3420000" cy="360045"/>
          </a:xfrm>
          <a:prstGeom prst="rect">
            <a:avLst/>
          </a:prstGeom>
          <a:noFill/>
        </p:spPr>
        <p:txBody>
          <a:bodyPr wrap="square" bIns="0" rtlCol="0" anchor="ctr" anchorCtr="0">
            <a:noAutofit/>
            <a:scene3d>
              <a:camera prst="orthographicFront"/>
              <a:lightRig rig="threePt" dir="t"/>
            </a:scene3d>
          </a:bodyPr>
          <a:p>
            <a:pPr algn="ctr">
              <a:lnSpc>
                <a:spcPct val="100000"/>
              </a:lnSpc>
            </a:pPr>
            <a:r>
              <a:rPr lang="zh-CN" altLang="en-US" sz="2000">
                <a:solidFill>
                  <a:srgbClr val="FFFFFF"/>
                </a:solidFill>
                <a:effectLst/>
                <a:uFillTx/>
                <a:latin typeface="微软雅黑" panose="020B0503020204020204" pitchFamily="34" charset="-122"/>
                <a:ea typeface="Microsoft YaHei Regular" panose="020B0503020204020204" charset="-122"/>
              </a:rPr>
              <a:t>（一）资源教育模式</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19" name="文本框 18"/>
          <p:cNvSpPr txBox="1"/>
          <p:nvPr>
            <p:custDataLst>
              <p:tags r:id="rId14"/>
            </p:custDataLst>
          </p:nvPr>
        </p:nvSpPr>
        <p:spPr>
          <a:xfrm>
            <a:off x="4235133" y="4364355"/>
            <a:ext cx="3420000" cy="360000"/>
          </a:xfrm>
          <a:prstGeom prst="rect">
            <a:avLst/>
          </a:prstGeom>
          <a:noFill/>
        </p:spPr>
        <p:txBody>
          <a:bodyPr wrap="square" bIns="0" rtlCol="0">
            <a:noAutofit/>
            <a:scene3d>
              <a:camera prst="orthographicFront"/>
              <a:lightRig rig="threePt" dir="t"/>
            </a:scene3d>
          </a:bodyPr>
          <a:p>
            <a:pPr algn="ctr"/>
            <a:r>
              <a:rPr lang="zh-CN" altLang="en-US" sz="2000">
                <a:solidFill>
                  <a:srgbClr val="FFFFFF"/>
                </a:solidFill>
                <a:effectLst/>
                <a:uFillTx/>
                <a:latin typeface="微软雅黑" panose="020B0503020204020204" pitchFamily="34" charset="-122"/>
                <a:ea typeface="Microsoft YaHei Regular" panose="020B0503020204020204" charset="-122"/>
              </a:rPr>
              <a:t>（二）合作与共同教学模式</a:t>
            </a:r>
            <a:endParaRPr lang="zh-CN" altLang="en-US" sz="2000">
              <a:solidFill>
                <a:srgbClr val="FFFFFF"/>
              </a:solidFill>
              <a:effectLst/>
              <a:uFillTx/>
              <a:latin typeface="微软雅黑" panose="020B0503020204020204" pitchFamily="34" charset="-122"/>
              <a:ea typeface="Microsoft YaHei Regular" panose="020B0503020204020204" charset="-122"/>
            </a:endParaRPr>
          </a:p>
        </p:txBody>
      </p:sp>
      <p:sp>
        <p:nvSpPr>
          <p:cNvPr id="24" name="文本框 23"/>
          <p:cNvSpPr txBox="1"/>
          <p:nvPr>
            <p:custDataLst>
              <p:tags r:id="rId15"/>
            </p:custDataLst>
          </p:nvPr>
        </p:nvSpPr>
        <p:spPr>
          <a:xfrm>
            <a:off x="4235450" y="4822825"/>
            <a:ext cx="6743700" cy="1407160"/>
          </a:xfrm>
          <a:prstGeom prst="rect">
            <a:avLst/>
          </a:prstGeom>
          <a:noFill/>
        </p:spPr>
        <p:txBody>
          <a:bodyPr wrap="square" rtlCol="0" anchor="t" anchorCtr="0">
            <a:noAutofit/>
            <a:scene3d>
              <a:camera prst="orthographicFront"/>
              <a:lightRig rig="threePt" dir="t"/>
            </a:scene3d>
          </a:bodyPr>
          <a:p>
            <a:pPr>
              <a:lnSpc>
                <a:spcPct val="150000"/>
              </a:lnSpc>
            </a:pPr>
            <a:r>
              <a:rPr lang="zh-CN" altLang="en-US" sz="1700" dirty="0">
                <a:latin typeface="Microsoft YaHei Regular" panose="020B0503020204020204" charset="-122"/>
                <a:ea typeface="Microsoft YaHei Regular" panose="020B0503020204020204" charset="-122"/>
                <a:sym typeface="+mn-ea"/>
              </a:rPr>
              <a:t>1. 合作教学模式的分类：（1）教师与助手。（2）平行教学设计。（3）教学站。（4）更替教学设计。</a:t>
            </a:r>
            <a:endParaRPr lang="zh-CN" altLang="en-US" sz="1700" dirty="0">
              <a:latin typeface="Microsoft YaHei Regular" panose="020B0503020204020204" charset="-122"/>
              <a:ea typeface="Microsoft YaHei Regular" panose="020B0503020204020204" charset="-122"/>
              <a:sym typeface="+mn-ea"/>
            </a:endParaRPr>
          </a:p>
          <a:p>
            <a:pPr>
              <a:lnSpc>
                <a:spcPct val="150000"/>
              </a:lnSpc>
            </a:pPr>
            <a:r>
              <a:rPr lang="zh-CN" altLang="en-US" sz="1700" dirty="0">
                <a:latin typeface="Microsoft YaHei Regular" panose="020B0503020204020204" charset="-122"/>
                <a:ea typeface="Microsoft YaHei Regular" panose="020B0503020204020204" charset="-122"/>
                <a:sym typeface="+mn-ea"/>
              </a:rPr>
              <a:t>2. 合作与共同教学模式下，普通教师与特殊教育教师的职责</a:t>
            </a:r>
            <a:endParaRPr lang="zh-CN" altLang="en-US" sz="1700" dirty="0">
              <a:latin typeface="Microsoft YaHei Regular" panose="020B0503020204020204" charset="-122"/>
              <a:ea typeface="Microsoft YaHei Regular" panose="020B0503020204020204" charset="-122"/>
              <a:sym typeface="+mn-ea"/>
            </a:endParaRPr>
          </a:p>
          <a:p>
            <a:pPr>
              <a:lnSpc>
                <a:spcPct val="150000"/>
              </a:lnSpc>
            </a:pPr>
            <a:r>
              <a:rPr lang="zh-CN" altLang="en-US" sz="1700" dirty="0">
                <a:latin typeface="Microsoft YaHei Regular" panose="020B0503020204020204" charset="-122"/>
                <a:ea typeface="Microsoft YaHei Regular" panose="020B0503020204020204" charset="-122"/>
                <a:sym typeface="+mn-ea"/>
              </a:rPr>
              <a:t>（1）普通教师职责。（2）特教教师职责。</a:t>
            </a:r>
            <a:endParaRPr lang="zh-CN" altLang="en-US" sz="1700" dirty="0">
              <a:latin typeface="Microsoft YaHei Regular" panose="020B0503020204020204" charset="-122"/>
              <a:ea typeface="Microsoft YaHei Regular" panose="020B0503020204020204" charset="-122"/>
              <a:sym typeface="+mn-ea"/>
            </a:endParaRPr>
          </a:p>
        </p:txBody>
      </p:sp>
      <p:grpSp>
        <p:nvGrpSpPr>
          <p:cNvPr id="11" name="组合 10"/>
          <p:cNvGrpSpPr/>
          <p:nvPr/>
        </p:nvGrpSpPr>
        <p:grpSpPr>
          <a:xfrm>
            <a:off x="261620" y="2968625"/>
            <a:ext cx="2303780" cy="1907540"/>
            <a:chOff x="572" y="6756"/>
            <a:chExt cx="3628" cy="3004"/>
          </a:xfrm>
        </p:grpSpPr>
        <p:sp>
          <p:nvSpPr>
            <p:cNvPr id="6" name="同侧圆角矩形 5"/>
            <p:cNvSpPr/>
            <p:nvPr/>
          </p:nvSpPr>
          <p:spPr>
            <a:xfrm rot="5400000">
              <a:off x="969" y="6529"/>
              <a:ext cx="2835" cy="3458"/>
            </a:xfrm>
            <a:prstGeom prst="round2SameRect">
              <a:avLst>
                <a:gd name="adj1" fmla="val 50000"/>
                <a:gd name="adj2" fmla="val 0"/>
              </a:avLst>
            </a:prstGeom>
            <a:solidFill>
              <a:srgbClr val="8F7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同侧圆角矩形 6"/>
            <p:cNvSpPr/>
            <p:nvPr/>
          </p:nvSpPr>
          <p:spPr>
            <a:xfrm rot="5400000">
              <a:off x="884" y="6444"/>
              <a:ext cx="3005" cy="3628"/>
            </a:xfrm>
            <a:prstGeom prst="round2SameRect">
              <a:avLst>
                <a:gd name="adj1" fmla="val 50000"/>
                <a:gd name="adj2" fmla="val 0"/>
              </a:avLst>
            </a:prstGeom>
            <a:noFill/>
            <a:ln w="25400">
              <a:solidFill>
                <a:srgbClr val="8F7FF0"/>
              </a:solidFill>
              <a:prstDash val="lg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52" y="7358"/>
              <a:ext cx="1800" cy="1800"/>
              <a:chOff x="1572" y="5521"/>
              <a:chExt cx="1800" cy="1800"/>
            </a:xfrm>
          </p:grpSpPr>
          <p:sp>
            <p:nvSpPr>
              <p:cNvPr id="8" name="椭圆 7"/>
              <p:cNvSpPr/>
              <p:nvPr>
                <p:custDataLst>
                  <p:tags r:id="rId16"/>
                </p:custDataLst>
              </p:nvPr>
            </p:nvSpPr>
            <p:spPr>
              <a:xfrm>
                <a:off x="1572" y="5521"/>
                <a:ext cx="1800" cy="18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864" y="5813"/>
                <a:ext cx="1215" cy="1215"/>
              </a:xfrm>
              <a:prstGeom prst="rect">
                <a:avLst/>
              </a:prstGeom>
            </p:spPr>
          </p:pic>
        </p:grpSp>
      </p:grpSp>
      <p:cxnSp>
        <p:nvCxnSpPr>
          <p:cNvPr id="16" name="肘形连接符 15"/>
          <p:cNvCxnSpPr>
            <a:stCxn id="79" idx="3"/>
          </p:cNvCxnSpPr>
          <p:nvPr>
            <p:custDataLst>
              <p:tags r:id="rId20"/>
            </p:custDataLst>
          </p:nvPr>
        </p:nvCxnSpPr>
        <p:spPr>
          <a:xfrm>
            <a:off x="7835265" y="4544060"/>
            <a:ext cx="3298825" cy="503555"/>
          </a:xfrm>
          <a:prstGeom prst="bentConnector3">
            <a:avLst>
              <a:gd name="adj1" fmla="val 100596"/>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426460" y="2857500"/>
            <a:ext cx="533908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学前全纳教育管理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985" y="3902710"/>
            <a:ext cx="6591300" cy="901700"/>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作为教师应该承认其差异性的存在，尊重这些差异，在教育教学过程中要讲究方法，善于抓住每个孩子的闪光点，用爱去包容，用专业去教育引导，尽我们的力量让每个孩子都有发光的可能。在全纳教育视野下，每个孩子都是平等的独特个体，都应得到尊重和接纳，不应受到任何歧视和排斥。</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十</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6106795" y="2701775"/>
            <a:ext cx="5039995"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用案例使学生了解全纳教育的理论和实际。</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2"/>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custDataLst>
              <p:tags r:id="rId1"/>
            </p:custDataLst>
          </p:nvPr>
        </p:nvSpPr>
        <p:spPr>
          <a:xfrm>
            <a:off x="4269105" y="1184275"/>
            <a:ext cx="1736090" cy="368300"/>
          </a:xfrm>
          <a:prstGeom prst="rect">
            <a:avLst/>
          </a:prstGeom>
          <a:noFill/>
        </p:spPr>
        <p:txBody>
          <a:bodyPr vert="horz" wrap="square" rtlCol="0">
            <a:spAutoFit/>
          </a:bodyPr>
          <a:p>
            <a:pPr indent="0" algn="l">
              <a:buNone/>
            </a:pPr>
            <a:r>
              <a:rPr lang="zh-CN" altLang="en-US" b="1"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b="1"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custDataLst>
              <p:tags r:id="rId2"/>
            </p:custDataLst>
          </p:nvPr>
        </p:nvSpPr>
        <p:spPr>
          <a:xfrm>
            <a:off x="4280535" y="1541145"/>
            <a:ext cx="713740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a:t>
            </a:r>
            <a:r>
              <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能清楚地表述全纳教育的含义及其理论基础，并了解实施全纳教育的意义。</a:t>
            </a:r>
            <a:endPar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明确全纳教育课程设置的内容及其特征。</a:t>
            </a:r>
            <a:endPar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了解如何具体实施全纳教育的管理。</a:t>
            </a:r>
            <a:endPar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custDataLst>
              <p:tags r:id="rId3"/>
            </p:custDataLst>
          </p:nvPr>
        </p:nvSpPr>
        <p:spPr>
          <a:xfrm>
            <a:off x="5022850" y="2898775"/>
            <a:ext cx="1736090" cy="368300"/>
          </a:xfrm>
          <a:prstGeom prst="rect">
            <a:avLst/>
          </a:prstGeom>
          <a:noFill/>
        </p:spPr>
        <p:txBody>
          <a:bodyPr vert="horz" wrap="square" rtlCol="0">
            <a:spAutoFit/>
          </a:bodyPr>
          <a:p>
            <a:pPr indent="0" algn="l">
              <a:buNone/>
            </a:pPr>
            <a:r>
              <a:rPr lang="zh-CN" altLang="en-US" b="1"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b="1"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custDataLst>
              <p:tags r:id="rId4"/>
            </p:custDataLst>
          </p:nvPr>
        </p:nvSpPr>
        <p:spPr>
          <a:xfrm>
            <a:off x="5034280" y="3255645"/>
            <a:ext cx="6121400" cy="1050925"/>
          </a:xfrm>
          <a:prstGeom prst="rect">
            <a:avLst/>
          </a:prstGeom>
          <a:noFill/>
        </p:spPr>
        <p:txBody>
          <a:bodyPr vert="horz" wrap="square" rtlCol="0">
            <a:spAutoFit/>
          </a:bodyPr>
          <a:p>
            <a:pPr algn="l">
              <a:lnSpc>
                <a:spcPct val="130000"/>
              </a:lnSpc>
              <a:spcBef>
                <a:spcPts val="0"/>
              </a:spcBef>
              <a:spcAft>
                <a:spcPts val="0"/>
              </a:spcAft>
            </a:pPr>
            <a:r>
              <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rPr>
              <a:t>1. 能够用比较教育的方法，从学前教育和特殊教育双重视角中学习学前全纳教育管理。</a:t>
            </a:r>
            <a:endPar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rPr>
              <a:t>2. 掌握融合教育教师所必须具备的基本技能和方法。</a:t>
            </a:r>
            <a:endParaRPr lang="en-US" altLang="zh-CN" sz="1600" b="1"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custDataLst>
              <p:tags r:id="rId5"/>
            </p:custDataLst>
          </p:nvPr>
        </p:nvSpPr>
        <p:spPr>
          <a:xfrm>
            <a:off x="4257675" y="4613275"/>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custDataLst>
              <p:tags r:id="rId6"/>
            </p:custDataLst>
          </p:nvPr>
        </p:nvSpPr>
        <p:spPr>
          <a:xfrm>
            <a:off x="4269105" y="4970145"/>
            <a:ext cx="5944870" cy="73088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关爱学前特殊儿童群体，最大限度发展、满足和适应融合教育背景下全纳教育特殊儿童身心发展的需要。</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custDataLst>
              <p:tags r:id="rId7"/>
            </p:custDataLst>
          </p:nvPr>
        </p:nvGrpSpPr>
        <p:grpSpPr>
          <a:xfrm>
            <a:off x="959485" y="1936750"/>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custDataLst>
                <p:tags r:id="rId8"/>
              </p:custDataLst>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custDataLst>
                <p:tags r:id="rId9"/>
              </p:custDataLst>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custDataLst>
                <p:tags r:id="rId10"/>
              </p:custDataLst>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学前目标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22"/>
    </p:custDataLst>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46558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37680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37680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4" name="组合 43"/>
          <p:cNvGrpSpPr/>
          <p:nvPr/>
        </p:nvGrpSpPr>
        <p:grpSpPr>
          <a:xfrm>
            <a:off x="5744210" y="3432810"/>
            <a:ext cx="5370195" cy="452120"/>
            <a:chOff x="9236" y="6227"/>
            <a:chExt cx="8457" cy="712"/>
          </a:xfrm>
        </p:grpSpPr>
        <p:sp>
          <p:nvSpPr>
            <p:cNvPr id="42" name="Object 1010"/>
            <p:cNvSpPr txBox="1"/>
            <p:nvPr>
              <p:custDataLst>
                <p:tags r:id="rId5"/>
              </p:custDataLst>
            </p:nvPr>
          </p:nvSpPr>
          <p:spPr>
            <a:xfrm>
              <a:off x="10323" y="6227"/>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全纳教育的含义、意义及其理论基础。</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6"/>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1</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4128135"/>
            <a:ext cx="5370195" cy="452120"/>
            <a:chOff x="9236" y="7363"/>
            <a:chExt cx="8457" cy="712"/>
          </a:xfrm>
        </p:grpSpPr>
        <p:sp>
          <p:nvSpPr>
            <p:cNvPr id="45" name="Object 1011"/>
            <p:cNvSpPr txBox="1"/>
            <p:nvPr>
              <p:custDataLst>
                <p:tags r:id="rId7"/>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全纳教育课程设置的内容及其特征。</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8"/>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8" name="组合 47"/>
          <p:cNvGrpSpPr/>
          <p:nvPr/>
        </p:nvGrpSpPr>
        <p:grpSpPr>
          <a:xfrm>
            <a:off x="5744210" y="4823460"/>
            <a:ext cx="5370195" cy="452120"/>
            <a:chOff x="9236" y="7363"/>
            <a:chExt cx="8457" cy="712"/>
          </a:xfrm>
        </p:grpSpPr>
        <p:sp>
          <p:nvSpPr>
            <p:cNvPr id="49"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全纳教育环境下，具体的教育安置模式。</a:t>
              </a:r>
              <a:endParaRPr lang="zh-CN" altLang="en-US" sz="2000" dirty="0">
                <a:solidFill>
                  <a:schemeClr val="dk1"/>
                </a:solidFill>
                <a:latin typeface="Times New Roman" panose="02020603050405020304" charset="0"/>
                <a:ea typeface="汉仪铁线黑-35简" charset="0"/>
                <a:sym typeface="+mn-ea"/>
              </a:endParaRPr>
            </a:p>
          </p:txBody>
        </p:sp>
        <p:sp>
          <p:nvSpPr>
            <p:cNvPr id="50"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全纳教育的概述</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DIAGRAM_VIRTUALLY_FRAME" val="{&quot;height&quot;:355.65,&quot;left&quot;:75.55,&quot;top&quot;:93.25,&quot;width&quot;:823.5}"/>
</p:tagLst>
</file>

<file path=ppt/tags/tag100.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1.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07.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108.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109.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11.xml><?xml version="1.0" encoding="utf-8"?>
<p:tagLst xmlns:p="http://schemas.openxmlformats.org/presentationml/2006/main">
  <p:tag name="KSO_WM_DIAGRAM_VIRTUALLY_FRAME" val="{&quot;height&quot;:355.65,&quot;left&quot;:75.55,&quot;top&quot;:93.25,&quot;width&quot;:823.5}"/>
</p:tagLst>
</file>

<file path=ppt/tags/tag110.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COMMONDATA" val="eyJoZGlkIjoiYThkMzk3NzM1NjI1NTg5NjFmNzQyY2UyOTg2MjEzNGMifQ=="/>
</p:tagLst>
</file>

<file path=ppt/tags/tag12.xml><?xml version="1.0" encoding="utf-8"?>
<p:tagLst xmlns:p="http://schemas.openxmlformats.org/presentationml/2006/main">
  <p:tag name="KSO_WM_DIAGRAM_VIRTUALLY_FRAME" val="{&quot;height&quot;:355.65,&quot;left&quot;:75.55,&quot;top&quot;:93.25,&quot;width&quot;:823.5}"/>
</p:tagLst>
</file>

<file path=ppt/tags/tag13.xml><?xml version="1.0" encoding="utf-8"?>
<p:tagLst xmlns:p="http://schemas.openxmlformats.org/presentationml/2006/main">
  <p:tag name="KSO_WM_DIAGRAM_VIRTUALLY_FRAME" val="{&quot;height&quot;:355.65,&quot;left&quot;:75.55,&quot;top&quot;:93.25,&quot;width&quot;:823.5}"/>
</p:tagLst>
</file>

<file path=ppt/tags/tag14.xml><?xml version="1.0" encoding="utf-8"?>
<p:tagLst xmlns:p="http://schemas.openxmlformats.org/presentationml/2006/main">
  <p:tag name="KSO_WM_DIAGRAM_VIRTUALLY_FRAME" val="{&quot;height&quot;:355.65,&quot;left&quot;:75.55,&quot;top&quot;:93.25,&quot;width&quot;:823.5}"/>
</p:tagLst>
</file>

<file path=ppt/tags/tag15.xml><?xml version="1.0" encoding="utf-8"?>
<p:tagLst xmlns:p="http://schemas.openxmlformats.org/presentationml/2006/main">
  <p:tag name="KSO_WM_DIAGRAM_VIRTUALLY_FRAME" val="{&quot;height&quot;:355.65,&quot;left&quot;:75.55,&quot;top&quot;:93.25,&quot;width&quot;:823.5}"/>
</p:tagLst>
</file>

<file path=ppt/tags/tag16.xml><?xml version="1.0" encoding="utf-8"?>
<p:tagLst xmlns:p="http://schemas.openxmlformats.org/presentationml/2006/main">
  <p:tag name="KSO_WM_DIAGRAM_VIRTUALLY_FRAME" val="{&quot;height&quot;:355.65,&quot;left&quot;:75.55,&quot;top&quot;:93.25,&quot;width&quot;:823.5}"/>
</p:tagLst>
</file>

<file path=ppt/tags/tag17.xml><?xml version="1.0" encoding="utf-8"?>
<p:tagLst xmlns:p="http://schemas.openxmlformats.org/presentationml/2006/main">
  <p:tag name="KSO_WM_DIAGRAM_VIRTUALLY_FRAME" val="{&quot;height&quot;:355.65,&quot;left&quot;:75.55,&quot;top&quot;:93.25,&quot;width&quot;:823.5}"/>
</p:tagLst>
</file>

<file path=ppt/tags/tag18.xml><?xml version="1.0" encoding="utf-8"?>
<p:tagLst xmlns:p="http://schemas.openxmlformats.org/presentationml/2006/main">
  <p:tag name="KSO_WM_DIAGRAM_VIRTUALLY_FRAME" val="{&quot;height&quot;:355.65,&quot;left&quot;:75.55,&quot;top&quot;:93.25,&quot;width&quot;:823.5}"/>
</p:tagLst>
</file>

<file path=ppt/tags/tag19.xml><?xml version="1.0" encoding="utf-8"?>
<p:tagLst xmlns:p="http://schemas.openxmlformats.org/presentationml/2006/main">
  <p:tag name="KSO_WM_DIAGRAM_VIRTUALLY_FRAME" val="{&quot;height&quot;:355.65,&quot;left&quot;:75.55,&quot;top&quot;:93.25,&quot;width&quot;:823.5}"/>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DIAGRAM_VIRTUALLY_FRAME" val="{&quot;height&quot;:355.65,&quot;left&quot;:75.55,&quot;top&quot;:93.25,&quot;width&quot;:823.5}"/>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23.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24.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25.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26.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28.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9.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7.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2.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7.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4*l_i*1_1"/>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4*l_i*1_2"/>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4*l_i*1_3"/>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4*l_i*1_4"/>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4*l_i*1_5"/>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4*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4*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4*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4*l_h_i*1_2_2"/>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4*l_h_i*1_2_1"/>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4_4*l_h_i*1_4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4_4*l_h_i*1_4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4*l_h_i*1_3_2"/>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4*l_h_i*1_3_1"/>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4*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4*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4_4*l_h_f*1_4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4*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4*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4*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4*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7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4*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72.xml><?xml version="1.0" encoding="utf-8"?>
<p:tagLst xmlns:p="http://schemas.openxmlformats.org/presentationml/2006/main">
  <p:tag name="KSO_WM_SPECIAL_SOURCE" val="bdnull"/>
  <p:tag name="KSO_WM_SLIDE_ID" val="diagram20228074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4"/>
  <p:tag name="KSO_WM_SLIDE_TYPE" val="text"/>
  <p:tag name="KSO_WM_SLIDE_SUBTYPE" val="diag"/>
  <p:tag name="KSO_WM_SLIDE_SIZE" val="868.05*329.2"/>
  <p:tag name="KSO_WM_SLIDE_POSITION" val="38.8*140.45"/>
  <p:tag name="KSO_WM_DIAGRAM_GROUP_CODE" val="l1-1"/>
  <p:tag name="KSO_WM_SLIDE_DIAGTYPE" val="l"/>
  <p:tag name="KSO_WM_SLIDE_LAYOUT" val="a_l"/>
  <p:tag name="KSO_WM_SLIDE_LAYOUT_CNT" val="1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7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79.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8.xml><?xml version="1.0" encoding="utf-8"?>
<p:tagLst xmlns:p="http://schemas.openxmlformats.org/presentationml/2006/main">
  <p:tag name="KSO_WM_DIAGRAM_VIRTUALLY_FRAME" val="{&quot;height&quot;:355.65,&quot;left&quot;:75.55,&quot;top&quot;:93.25,&quot;width&quot;:823.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08_3*l_h_x*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4.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08_3*l_h_x*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8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9.xml><?xml version="1.0" encoding="utf-8"?>
<p:tagLst xmlns:p="http://schemas.openxmlformats.org/presentationml/2006/main">
  <p:tag name="KSO_WM_DIAGRAM_VIRTUALLY_FRAME" val="{&quot;height&quot;:355.65,&quot;left&quot;:75.55,&quot;top&quot;:93.25,&quot;width&quot;:823.5}"/>
</p:tagLst>
</file>

<file path=ppt/tags/tag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2.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08_3*l_h_x*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9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9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4144</Words>
  <Application>WPS 演示</Application>
  <PresentationFormat>宽屏</PresentationFormat>
  <Paragraphs>233</Paragraphs>
  <Slides>24</Slides>
  <Notes>4</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24</vt:i4>
      </vt:variant>
    </vt:vector>
  </HeadingPairs>
  <TitlesOfParts>
    <vt:vector size="49"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MiSans Semibold</vt:lpstr>
      <vt:lpstr>MiSans Bold</vt:lpstr>
      <vt:lpstr>思源黑体 CN Bold</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（一）贝利的定义</vt:lpstr>
      <vt:lpstr>（二）布思的定义</vt:lpstr>
      <vt:lpstr>（三）汤姆林森的定义</vt:lpstr>
      <vt:lpstr>（四）国内研究者的定义</vt:lpstr>
      <vt:lpstr>二、全纳教育的理论基础</vt:lpstr>
      <vt:lpstr>三、全纳教育的意义</vt:lpstr>
      <vt:lpstr>PowerPoint 演示文稿</vt:lpstr>
      <vt:lpstr>一、全纳教育课程内容</vt:lpstr>
      <vt:lpstr>一、全纳教育课程内容</vt:lpstr>
      <vt:lpstr>二、全纳教育课程特征</vt:lpstr>
      <vt:lpstr>PowerPoint 演示文稿</vt:lpstr>
      <vt:lpstr>一、全纳教育管理的实施准备阶段</vt:lpstr>
      <vt:lpstr>二、全纳教育的实施过程</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208</cp:revision>
  <dcterms:created xsi:type="dcterms:W3CDTF">2025-07-30T12:31:00Z</dcterms:created>
  <dcterms:modified xsi:type="dcterms:W3CDTF">2025-07-31T10:44:28Z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062DA572E67441BB8864F6883386D7DF_13</vt:lpwstr>
  </property>
  <property fmtid="{D5CDD505-2E9C-101B-9397-08002B2CF9AE}" pid="4" name="KSOTemplateUUID">
    <vt:lpwstr>v1.0_mb_QHfKzYawdZ4GRMiybnlD6w==</vt:lpwstr>
  </property>
</Properties>
</file>