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31"/>
  </p:handoutMasterIdLst>
  <p:sldIdLst>
    <p:sldId id="435" r:id="rId3"/>
    <p:sldId id="451" r:id="rId4"/>
    <p:sldId id="452" r:id="rId5"/>
    <p:sldId id="453" r:id="rId6"/>
    <p:sldId id="412" r:id="rId7"/>
    <p:sldId id="457" r:id="rId8"/>
    <p:sldId id="454" r:id="rId9"/>
    <p:sldId id="456" r:id="rId10"/>
    <p:sldId id="504" r:id="rId11"/>
    <p:sldId id="459" r:id="rId12"/>
    <p:sldId id="540" r:id="rId13"/>
    <p:sldId id="505" r:id="rId14"/>
    <p:sldId id="542" r:id="rId15"/>
    <p:sldId id="541" r:id="rId16"/>
    <p:sldId id="543" r:id="rId18"/>
    <p:sldId id="544" r:id="rId19"/>
    <p:sldId id="501" r:id="rId20"/>
    <p:sldId id="545" r:id="rId21"/>
    <p:sldId id="546" r:id="rId22"/>
    <p:sldId id="547" r:id="rId23"/>
    <p:sldId id="548" r:id="rId24"/>
    <p:sldId id="551" r:id="rId25"/>
    <p:sldId id="549" r:id="rId26"/>
    <p:sldId id="550" r:id="rId27"/>
    <p:sldId id="537" r:id="rId28"/>
    <p:sldId id="552" r:id="rId29"/>
    <p:sldId id="538" r:id="rId30"/>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3CB8"/>
    <a:srgbClr val="8F7FF0"/>
    <a:srgbClr val="FFFFFF"/>
    <a:srgbClr val="5A97A6"/>
    <a:srgbClr val="E8E58C"/>
    <a:srgbClr val="DBCA6C"/>
    <a:srgbClr val="D1D675"/>
    <a:srgbClr val="7BABB8"/>
    <a:srgbClr val="CBFED9"/>
    <a:srgbClr val="BEF3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207.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image" Target="../media/image1.jpeg"/><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1"/>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4.xml"/><Relationship Id="rId32" Type="http://schemas.openxmlformats.org/officeDocument/2006/relationships/slideLayout" Target="../slideLayouts/slideLayout14.xml"/><Relationship Id="rId31" Type="http://schemas.openxmlformats.org/officeDocument/2006/relationships/tags" Target="../tags/tag45.xml"/><Relationship Id="rId30" Type="http://schemas.openxmlformats.org/officeDocument/2006/relationships/tags" Target="../tags/tag44.xml"/><Relationship Id="rId3" Type="http://schemas.openxmlformats.org/officeDocument/2006/relationships/tags" Target="../tags/tag23.xml"/><Relationship Id="rId29" Type="http://schemas.openxmlformats.org/officeDocument/2006/relationships/tags" Target="../tags/tag43.xml"/><Relationship Id="rId28" Type="http://schemas.openxmlformats.org/officeDocument/2006/relationships/tags" Target="../tags/tag42.xml"/><Relationship Id="rId27" Type="http://schemas.openxmlformats.org/officeDocument/2006/relationships/tags" Target="../tags/tag41.xml"/><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22.xml"/><Relationship Id="rId19" Type="http://schemas.openxmlformats.org/officeDocument/2006/relationships/tags" Target="../tags/tag33.xml"/><Relationship Id="rId18" Type="http://schemas.openxmlformats.org/officeDocument/2006/relationships/image" Target="../media/image28.svg"/><Relationship Id="rId17" Type="http://schemas.openxmlformats.org/officeDocument/2006/relationships/image" Target="../media/image27.png"/><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image" Target="../media/image26.svg"/><Relationship Id="rId11" Type="http://schemas.openxmlformats.org/officeDocument/2006/relationships/image" Target="../media/image25.png"/><Relationship Id="rId10" Type="http://schemas.openxmlformats.org/officeDocument/2006/relationships/tags" Target="../tags/tag28.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7" Type="http://schemas.openxmlformats.org/officeDocument/2006/relationships/slideLayout" Target="../slideLayouts/slideLayout16.xml"/><Relationship Id="rId36" Type="http://schemas.openxmlformats.org/officeDocument/2006/relationships/tags" Target="../tags/tag72.xml"/><Relationship Id="rId35" Type="http://schemas.openxmlformats.org/officeDocument/2006/relationships/image" Target="../media/image38.svg"/><Relationship Id="rId34" Type="http://schemas.openxmlformats.org/officeDocument/2006/relationships/image" Target="../media/image37.png"/><Relationship Id="rId33" Type="http://schemas.openxmlformats.org/officeDocument/2006/relationships/tags" Target="../tags/tag71.xml"/><Relationship Id="rId32" Type="http://schemas.openxmlformats.org/officeDocument/2006/relationships/image" Target="../media/image36.svg"/><Relationship Id="rId31" Type="http://schemas.openxmlformats.org/officeDocument/2006/relationships/image" Target="../media/image35.png"/><Relationship Id="rId30" Type="http://schemas.openxmlformats.org/officeDocument/2006/relationships/tags" Target="../tags/tag70.xml"/><Relationship Id="rId3" Type="http://schemas.openxmlformats.org/officeDocument/2006/relationships/tags" Target="../tags/tag49.xml"/><Relationship Id="rId29" Type="http://schemas.openxmlformats.org/officeDocument/2006/relationships/image" Target="../media/image34.svg"/><Relationship Id="rId28" Type="http://schemas.openxmlformats.org/officeDocument/2006/relationships/image" Target="../media/image33.png"/><Relationship Id="rId27" Type="http://schemas.openxmlformats.org/officeDocument/2006/relationships/tags" Target="../tags/tag69.xml"/><Relationship Id="rId26" Type="http://schemas.openxmlformats.org/officeDocument/2006/relationships/image" Target="../media/image32.svg"/><Relationship Id="rId25" Type="http://schemas.openxmlformats.org/officeDocument/2006/relationships/image" Target="../media/image31.png"/><Relationship Id="rId24" Type="http://schemas.openxmlformats.org/officeDocument/2006/relationships/tags" Target="../tags/tag68.xml"/><Relationship Id="rId23" Type="http://schemas.openxmlformats.org/officeDocument/2006/relationships/image" Target="../media/image30.svg"/><Relationship Id="rId22" Type="http://schemas.openxmlformats.org/officeDocument/2006/relationships/image" Target="../media/image29.png"/><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0" Type="http://schemas.openxmlformats.org/officeDocument/2006/relationships/notesSlide" Target="../notesSlides/notesSlide1.xml"/><Relationship Id="rId4" Type="http://schemas.openxmlformats.org/officeDocument/2006/relationships/tags" Target="../tags/tag76.xml"/><Relationship Id="rId39" Type="http://schemas.openxmlformats.org/officeDocument/2006/relationships/slideLayout" Target="../slideLayouts/slideLayout17.xml"/><Relationship Id="rId38" Type="http://schemas.openxmlformats.org/officeDocument/2006/relationships/tags" Target="../tags/tag102.xml"/><Relationship Id="rId37" Type="http://schemas.openxmlformats.org/officeDocument/2006/relationships/tags" Target="../tags/tag101.xml"/><Relationship Id="rId36" Type="http://schemas.openxmlformats.org/officeDocument/2006/relationships/tags" Target="../tags/tag100.xml"/><Relationship Id="rId35" Type="http://schemas.openxmlformats.org/officeDocument/2006/relationships/tags" Target="../tags/tag99.xml"/><Relationship Id="rId34" Type="http://schemas.openxmlformats.org/officeDocument/2006/relationships/tags" Target="../tags/tag98.xml"/><Relationship Id="rId33" Type="http://schemas.openxmlformats.org/officeDocument/2006/relationships/tags" Target="../tags/tag97.xml"/><Relationship Id="rId32" Type="http://schemas.openxmlformats.org/officeDocument/2006/relationships/tags" Target="../tags/tag96.xml"/><Relationship Id="rId31" Type="http://schemas.openxmlformats.org/officeDocument/2006/relationships/tags" Target="../tags/tag95.xml"/><Relationship Id="rId30" Type="http://schemas.openxmlformats.org/officeDocument/2006/relationships/tags" Target="../tags/tag94.xml"/><Relationship Id="rId3" Type="http://schemas.openxmlformats.org/officeDocument/2006/relationships/tags" Target="../tags/tag75.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image" Target="../media/image46.svg"/><Relationship Id="rId20" Type="http://schemas.openxmlformats.org/officeDocument/2006/relationships/image" Target="../media/image45.png"/><Relationship Id="rId2" Type="http://schemas.openxmlformats.org/officeDocument/2006/relationships/tags" Target="../tags/tag74.xml"/><Relationship Id="rId19" Type="http://schemas.openxmlformats.org/officeDocument/2006/relationships/tags" Target="../tags/tag85.xml"/><Relationship Id="rId18" Type="http://schemas.openxmlformats.org/officeDocument/2006/relationships/image" Target="../media/image44.svg"/><Relationship Id="rId17" Type="http://schemas.openxmlformats.org/officeDocument/2006/relationships/image" Target="../media/image43.png"/><Relationship Id="rId16" Type="http://schemas.openxmlformats.org/officeDocument/2006/relationships/tags" Target="../tags/tag84.xml"/><Relationship Id="rId15" Type="http://schemas.openxmlformats.org/officeDocument/2006/relationships/image" Target="../media/image42.svg"/><Relationship Id="rId14" Type="http://schemas.openxmlformats.org/officeDocument/2006/relationships/image" Target="../media/image41.png"/><Relationship Id="rId13" Type="http://schemas.openxmlformats.org/officeDocument/2006/relationships/tags" Target="../tags/tag83.xml"/><Relationship Id="rId12" Type="http://schemas.openxmlformats.org/officeDocument/2006/relationships/image" Target="../media/image40.svg"/><Relationship Id="rId11" Type="http://schemas.openxmlformats.org/officeDocument/2006/relationships/image" Target="../media/image39.png"/><Relationship Id="rId10" Type="http://schemas.openxmlformats.org/officeDocument/2006/relationships/tags" Target="../tags/tag82.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8" Type="http://schemas.openxmlformats.org/officeDocument/2006/relationships/slideLayout" Target="../slideLayouts/slideLayout18.xml"/><Relationship Id="rId37" Type="http://schemas.openxmlformats.org/officeDocument/2006/relationships/tags" Target="../tags/tag139.xml"/><Relationship Id="rId36" Type="http://schemas.openxmlformats.org/officeDocument/2006/relationships/tags" Target="../tags/tag138.xml"/><Relationship Id="rId35" Type="http://schemas.openxmlformats.org/officeDocument/2006/relationships/tags" Target="../tags/tag137.xml"/><Relationship Id="rId34" Type="http://schemas.openxmlformats.org/officeDocument/2006/relationships/tags" Target="../tags/tag136.xml"/><Relationship Id="rId33" Type="http://schemas.openxmlformats.org/officeDocument/2006/relationships/tags" Target="../tags/tag135.xml"/><Relationship Id="rId32" Type="http://schemas.openxmlformats.org/officeDocument/2006/relationships/tags" Target="../tags/tag134.xml"/><Relationship Id="rId31" Type="http://schemas.openxmlformats.org/officeDocument/2006/relationships/tags" Target="../tags/tag133.xml"/><Relationship Id="rId30" Type="http://schemas.openxmlformats.org/officeDocument/2006/relationships/tags" Target="../tags/tag132.xml"/><Relationship Id="rId3" Type="http://schemas.openxmlformats.org/officeDocument/2006/relationships/tags" Target="../tags/tag105.xml"/><Relationship Id="rId29" Type="http://schemas.openxmlformats.org/officeDocument/2006/relationships/tags" Target="../tags/tag131.xml"/><Relationship Id="rId28" Type="http://schemas.openxmlformats.org/officeDocument/2006/relationships/tags" Target="../tags/tag130.xml"/><Relationship Id="rId27" Type="http://schemas.openxmlformats.org/officeDocument/2006/relationships/tags" Target="../tags/tag129.xml"/><Relationship Id="rId26" Type="http://schemas.openxmlformats.org/officeDocument/2006/relationships/tags" Target="../tags/tag128.xml"/><Relationship Id="rId25" Type="http://schemas.openxmlformats.org/officeDocument/2006/relationships/tags" Target="../tags/tag127.xml"/><Relationship Id="rId24" Type="http://schemas.openxmlformats.org/officeDocument/2006/relationships/tags" Target="../tags/tag126.xml"/><Relationship Id="rId23" Type="http://schemas.openxmlformats.org/officeDocument/2006/relationships/tags" Target="../tags/tag125.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16.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image" Target="../media/image28.svg"/><Relationship Id="rId6" Type="http://schemas.openxmlformats.org/officeDocument/2006/relationships/image" Target="../media/image27.png"/><Relationship Id="rId5" Type="http://schemas.openxmlformats.org/officeDocument/2006/relationships/tags" Target="../tags/tag144.xml"/><Relationship Id="rId45" Type="http://schemas.openxmlformats.org/officeDocument/2006/relationships/slideLayout" Target="../slideLayouts/slideLayout19.xml"/><Relationship Id="rId44" Type="http://schemas.openxmlformats.org/officeDocument/2006/relationships/tags" Target="../tags/tag171.xml"/><Relationship Id="rId43" Type="http://schemas.openxmlformats.org/officeDocument/2006/relationships/tags" Target="../tags/tag170.xml"/><Relationship Id="rId42" Type="http://schemas.openxmlformats.org/officeDocument/2006/relationships/image" Target="../media/image56.svg"/><Relationship Id="rId41" Type="http://schemas.openxmlformats.org/officeDocument/2006/relationships/image" Target="../media/image55.png"/><Relationship Id="rId40" Type="http://schemas.openxmlformats.org/officeDocument/2006/relationships/tags" Target="../tags/tag169.xml"/><Relationship Id="rId4" Type="http://schemas.openxmlformats.org/officeDocument/2006/relationships/tags" Target="../tags/tag143.xml"/><Relationship Id="rId39" Type="http://schemas.openxmlformats.org/officeDocument/2006/relationships/tags" Target="../tags/tag168.xml"/><Relationship Id="rId38" Type="http://schemas.openxmlformats.org/officeDocument/2006/relationships/tags" Target="../tags/tag167.xml"/><Relationship Id="rId37" Type="http://schemas.openxmlformats.org/officeDocument/2006/relationships/tags" Target="../tags/tag166.xml"/><Relationship Id="rId36" Type="http://schemas.openxmlformats.org/officeDocument/2006/relationships/tags" Target="../tags/tag165.xml"/><Relationship Id="rId35" Type="http://schemas.openxmlformats.org/officeDocument/2006/relationships/image" Target="../media/image54.svg"/><Relationship Id="rId34" Type="http://schemas.openxmlformats.org/officeDocument/2006/relationships/image" Target="../media/image53.png"/><Relationship Id="rId33" Type="http://schemas.openxmlformats.org/officeDocument/2006/relationships/tags" Target="../tags/tag164.xml"/><Relationship Id="rId32" Type="http://schemas.openxmlformats.org/officeDocument/2006/relationships/tags" Target="../tags/tag163.xml"/><Relationship Id="rId31" Type="http://schemas.openxmlformats.org/officeDocument/2006/relationships/tags" Target="../tags/tag162.xml"/><Relationship Id="rId30" Type="http://schemas.openxmlformats.org/officeDocument/2006/relationships/tags" Target="../tags/tag161.xml"/><Relationship Id="rId3" Type="http://schemas.openxmlformats.org/officeDocument/2006/relationships/tags" Target="../tags/tag142.xml"/><Relationship Id="rId29" Type="http://schemas.openxmlformats.org/officeDocument/2006/relationships/tags" Target="../tags/tag160.xml"/><Relationship Id="rId28" Type="http://schemas.openxmlformats.org/officeDocument/2006/relationships/image" Target="../media/image52.svg"/><Relationship Id="rId27" Type="http://schemas.openxmlformats.org/officeDocument/2006/relationships/image" Target="../media/image51.png"/><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image" Target="../media/image50.svg"/><Relationship Id="rId20" Type="http://schemas.openxmlformats.org/officeDocument/2006/relationships/image" Target="../media/image49.png"/><Relationship Id="rId2" Type="http://schemas.openxmlformats.org/officeDocument/2006/relationships/tags" Target="../tags/tag141.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image" Target="../media/image48.svg"/><Relationship Id="rId13" Type="http://schemas.openxmlformats.org/officeDocument/2006/relationships/image" Target="../media/image47.png"/><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4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7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17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17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7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7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7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78.xml"/></Relationships>
</file>

<file path=ppt/slides/_rels/slide24.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6" Type="http://schemas.openxmlformats.org/officeDocument/2006/relationships/slideLayout" Target="../slideLayouts/slideLayout27.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0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0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7.xml"/><Relationship Id="rId2" Type="http://schemas.openxmlformats.org/officeDocument/2006/relationships/image" Target="../media/image13.jpeg"/><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10.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image" Target="../media/image22.png"/><Relationship Id="rId3" Type="http://schemas.openxmlformats.org/officeDocument/2006/relationships/tags" Target="../tags/tag11.xml"/><Relationship Id="rId2" Type="http://schemas.openxmlformats.org/officeDocument/2006/relationships/tags" Target="../tags/tag10.xml"/><Relationship Id="rId12" Type="http://schemas.openxmlformats.org/officeDocument/2006/relationships/slideLayout" Target="../slideLayouts/slideLayout11.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43405" y="1260475"/>
            <a:ext cx="8504555" cy="768350"/>
          </a:xfrm>
          <a:prstGeom prst="rect">
            <a:avLst/>
          </a:prstGeom>
          <a:noFill/>
        </p:spPr>
        <p:txBody>
          <a:bodyPr wrap="square" rtlCol="0" anchor="t">
            <a:spAutoFit/>
          </a:bodyPr>
          <a:p>
            <a:r>
              <a:rPr lang="zh-CN" altLang="en-US" sz="4400">
                <a:solidFill>
                  <a:schemeClr val="tx1"/>
                </a:solidFill>
                <a:latin typeface="方正艺黑简体" panose="03000509000000000000" charset="-122"/>
                <a:ea typeface="方正艺黑简体" panose="03000509000000000000" charset="-122"/>
              </a:rPr>
              <a:t>一、什么是学前教育教科研管理</a:t>
            </a:r>
            <a:endParaRPr lang="zh-CN" altLang="en-US" sz="44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156495"/>
            <a:ext cx="6840000" cy="1938020"/>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学前教科研管理是人们以科学的理论为指导，运用科学的方法，遵守一定的规范，对学前教育教学中的现象和问题进行的研究，以揭示学前教育活动的规律，丰富和发展学前教育理论的活动。</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412750" y="480060"/>
            <a:ext cx="10932160" cy="1084580"/>
          </a:xfrm>
        </p:spPr>
        <p:txBody>
          <a:bodyPr/>
          <a:p>
            <a:r>
              <a:rPr lang="zh-CN" altLang="en-US"/>
              <a:t>二、学前教育教科研管理的意义</a:t>
            </a:r>
            <a:endParaRPr lang="zh-CN" altLang="en-US"/>
          </a:p>
        </p:txBody>
      </p:sp>
      <p:grpSp>
        <p:nvGrpSpPr>
          <p:cNvPr id="9" name="组合 8"/>
          <p:cNvGrpSpPr/>
          <p:nvPr/>
        </p:nvGrpSpPr>
        <p:grpSpPr>
          <a:xfrm>
            <a:off x="798195" y="1817370"/>
            <a:ext cx="657860" cy="657860"/>
            <a:chOff x="1257" y="2862"/>
            <a:chExt cx="1036" cy="1036"/>
          </a:xfrm>
        </p:grpSpPr>
        <p:sp>
          <p:nvSpPr>
            <p:cNvPr id="50" name="椭圆 49"/>
            <p:cNvSpPr/>
            <p:nvPr>
              <p:custDataLst>
                <p:tags r:id="rId1"/>
              </p:custDataLst>
            </p:nvPr>
          </p:nvSpPr>
          <p:spPr>
            <a:xfrm>
              <a:off x="1257" y="2862"/>
              <a:ext cx="1037" cy="1037"/>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椭圆 50"/>
            <p:cNvSpPr/>
            <p:nvPr>
              <p:custDataLst>
                <p:tags r:id="rId2"/>
              </p:custDataLst>
            </p:nvPr>
          </p:nvSpPr>
          <p:spPr>
            <a:xfrm>
              <a:off x="1334" y="2939"/>
              <a:ext cx="883" cy="883"/>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2" name="椭圆 51"/>
            <p:cNvSpPr/>
            <p:nvPr>
              <p:custDataLst>
                <p:tags r:id="rId3"/>
              </p:custDataLst>
            </p:nvPr>
          </p:nvSpPr>
          <p:spPr>
            <a:xfrm>
              <a:off x="1416" y="3021"/>
              <a:ext cx="719" cy="719"/>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520" y="3125"/>
              <a:ext cx="510" cy="510"/>
            </a:xfrm>
            <a:prstGeom prst="rect">
              <a:avLst/>
            </a:prstGeom>
          </p:spPr>
        </p:pic>
      </p:grpSp>
      <p:grpSp>
        <p:nvGrpSpPr>
          <p:cNvPr id="8" name="组合 7"/>
          <p:cNvGrpSpPr/>
          <p:nvPr/>
        </p:nvGrpSpPr>
        <p:grpSpPr>
          <a:xfrm>
            <a:off x="798195" y="3606165"/>
            <a:ext cx="657860" cy="657860"/>
            <a:chOff x="1256" y="5439"/>
            <a:chExt cx="1036" cy="1036"/>
          </a:xfrm>
        </p:grpSpPr>
        <p:sp>
          <p:nvSpPr>
            <p:cNvPr id="54" name="椭圆 53"/>
            <p:cNvSpPr/>
            <p:nvPr>
              <p:custDataLst>
                <p:tags r:id="rId7"/>
              </p:custDataLst>
            </p:nvPr>
          </p:nvSpPr>
          <p:spPr>
            <a:xfrm>
              <a:off x="1256" y="5439"/>
              <a:ext cx="1037" cy="1037"/>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5" name="椭圆 54"/>
            <p:cNvSpPr/>
            <p:nvPr>
              <p:custDataLst>
                <p:tags r:id="rId8"/>
              </p:custDataLst>
            </p:nvPr>
          </p:nvSpPr>
          <p:spPr>
            <a:xfrm>
              <a:off x="1333" y="5516"/>
              <a:ext cx="883" cy="883"/>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椭圆 55"/>
            <p:cNvSpPr/>
            <p:nvPr>
              <p:custDataLst>
                <p:tags r:id="rId9"/>
              </p:custDataLst>
            </p:nvPr>
          </p:nvSpPr>
          <p:spPr>
            <a:xfrm>
              <a:off x="1415" y="5598"/>
              <a:ext cx="719" cy="719"/>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547" y="5730"/>
              <a:ext cx="454" cy="454"/>
            </a:xfrm>
            <a:prstGeom prst="rect">
              <a:avLst/>
            </a:prstGeom>
          </p:spPr>
        </p:pic>
      </p:grpSp>
      <p:grpSp>
        <p:nvGrpSpPr>
          <p:cNvPr id="7" name="组合 6"/>
          <p:cNvGrpSpPr/>
          <p:nvPr/>
        </p:nvGrpSpPr>
        <p:grpSpPr>
          <a:xfrm>
            <a:off x="798195" y="5358765"/>
            <a:ext cx="657860" cy="657860"/>
            <a:chOff x="1257" y="8913"/>
            <a:chExt cx="1036" cy="1036"/>
          </a:xfrm>
        </p:grpSpPr>
        <p:sp>
          <p:nvSpPr>
            <p:cNvPr id="58" name="椭圆 57"/>
            <p:cNvSpPr/>
            <p:nvPr>
              <p:custDataLst>
                <p:tags r:id="rId13"/>
              </p:custDataLst>
            </p:nvPr>
          </p:nvSpPr>
          <p:spPr>
            <a:xfrm>
              <a:off x="1257" y="8913"/>
              <a:ext cx="1037" cy="1037"/>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9" name="椭圆 58"/>
            <p:cNvSpPr/>
            <p:nvPr>
              <p:custDataLst>
                <p:tags r:id="rId14"/>
              </p:custDataLst>
            </p:nvPr>
          </p:nvSpPr>
          <p:spPr>
            <a:xfrm>
              <a:off x="1334" y="8990"/>
              <a:ext cx="883" cy="883"/>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0" name="椭圆 59"/>
            <p:cNvSpPr/>
            <p:nvPr>
              <p:custDataLst>
                <p:tags r:id="rId15"/>
              </p:custDataLst>
            </p:nvPr>
          </p:nvSpPr>
          <p:spPr>
            <a:xfrm>
              <a:off x="1416" y="9072"/>
              <a:ext cx="719" cy="719"/>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61" name="图片 60"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548" y="9204"/>
              <a:ext cx="454" cy="454"/>
            </a:xfrm>
            <a:prstGeom prst="rect">
              <a:avLst/>
            </a:prstGeom>
          </p:spPr>
        </p:pic>
      </p:grpSp>
      <p:sp>
        <p:nvSpPr>
          <p:cNvPr id="62" name="圆角矩形 61"/>
          <p:cNvSpPr/>
          <p:nvPr>
            <p:custDataLst>
              <p:tags r:id="rId19"/>
            </p:custDataLst>
          </p:nvPr>
        </p:nvSpPr>
        <p:spPr>
          <a:xfrm>
            <a:off x="1696085" y="1396365"/>
            <a:ext cx="9540000" cy="144000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5" name="圆角矩形 64"/>
          <p:cNvSpPr/>
          <p:nvPr>
            <p:custDataLst>
              <p:tags r:id="rId20"/>
            </p:custDataLst>
          </p:nvPr>
        </p:nvSpPr>
        <p:spPr>
          <a:xfrm>
            <a:off x="1696085" y="3034030"/>
            <a:ext cx="9540240" cy="198501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8" name="圆角矩形 67"/>
          <p:cNvSpPr/>
          <p:nvPr>
            <p:custDataLst>
              <p:tags r:id="rId21"/>
            </p:custDataLst>
          </p:nvPr>
        </p:nvSpPr>
        <p:spPr>
          <a:xfrm>
            <a:off x="1696085" y="5203825"/>
            <a:ext cx="9540000" cy="133200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1" name="燕尾形 70"/>
          <p:cNvSpPr/>
          <p:nvPr>
            <p:custDataLst>
              <p:tags r:id="rId22"/>
            </p:custDataLst>
          </p:nvPr>
        </p:nvSpPr>
        <p:spPr>
          <a:xfrm>
            <a:off x="1696085" y="5085080"/>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2" name="燕尾形 71"/>
          <p:cNvSpPr/>
          <p:nvPr>
            <p:custDataLst>
              <p:tags r:id="rId23"/>
            </p:custDataLst>
          </p:nvPr>
        </p:nvSpPr>
        <p:spPr>
          <a:xfrm>
            <a:off x="1696085" y="2915285"/>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3" name="燕尾形 72"/>
          <p:cNvSpPr/>
          <p:nvPr>
            <p:custDataLst>
              <p:tags r:id="rId24"/>
            </p:custDataLst>
          </p:nvPr>
        </p:nvSpPr>
        <p:spPr>
          <a:xfrm>
            <a:off x="1696085" y="1277620"/>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0" name="文本框 169"/>
          <p:cNvSpPr txBox="1"/>
          <p:nvPr>
            <p:custDataLst>
              <p:tags r:id="rId25"/>
            </p:custDataLst>
          </p:nvPr>
        </p:nvSpPr>
        <p:spPr>
          <a:xfrm>
            <a:off x="1864360" y="3252470"/>
            <a:ext cx="9179560" cy="327025"/>
          </a:xfrm>
          <a:prstGeom prst="rect">
            <a:avLst/>
          </a:prstGeom>
          <a:noFill/>
        </p:spPr>
        <p:txBody>
          <a:bodyPr wrap="square" bIns="0" rtlCol="0">
            <a:noAutofit/>
          </a:bodyPr>
          <a:p>
            <a:r>
              <a:rPr lang="zh-CN" altLang="en-US" b="1">
                <a:solidFill>
                  <a:srgbClr val="58B6E5"/>
                </a:solidFill>
                <a:uFillTx/>
                <a:latin typeface="Microsoft YaHei Bold" panose="020B0703020204020201" charset="-122"/>
                <a:ea typeface="Microsoft YaHei Bold" panose="020B0703020204020201" charset="-122"/>
              </a:rPr>
              <a:t>（二）以教科研促发展，建立中国特色学前教育体系</a:t>
            </a:r>
            <a:endParaRPr lang="zh-CN" altLang="en-US" b="1">
              <a:solidFill>
                <a:srgbClr val="58B6E5"/>
              </a:solidFill>
              <a:uFillTx/>
              <a:latin typeface="Microsoft YaHei Bold" panose="020B0703020204020201" charset="-122"/>
              <a:ea typeface="Microsoft YaHei Bold" panose="020B0703020204020201" charset="-122"/>
            </a:endParaRPr>
          </a:p>
        </p:txBody>
      </p:sp>
      <p:sp>
        <p:nvSpPr>
          <p:cNvPr id="171" name="文本框 170"/>
          <p:cNvSpPr txBox="1"/>
          <p:nvPr>
            <p:custDataLst>
              <p:tags r:id="rId26"/>
            </p:custDataLst>
          </p:nvPr>
        </p:nvSpPr>
        <p:spPr>
          <a:xfrm>
            <a:off x="1876425" y="3601720"/>
            <a:ext cx="9180195" cy="1335405"/>
          </a:xfrm>
          <a:prstGeom prst="rect">
            <a:avLst/>
          </a:prstGeom>
          <a:noFill/>
        </p:spPr>
        <p:txBody>
          <a:bodyPr wrap="square" rtlCol="0">
            <a:noAutofit/>
          </a:bodyPr>
          <a:p>
            <a:pP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从我国的实际情况出发，研究我国学前教育发展的特色和理论，建立中国特色的学前教育体系是我国学前教育发展的必由之路，只有通过扎根于中国社会生活实际，深入到中国孩子的生活现实中来研究，依靠广大的学前教育理论和实践工作者开展广泛的科学研究活动，同时借鉴国外学前教育管理，才能丰富和发展学前教育科学，才会形成和发展中国特色的学前教育理论。</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2" name="文本框 1"/>
          <p:cNvSpPr txBox="1"/>
          <p:nvPr>
            <p:custDataLst>
              <p:tags r:id="rId27"/>
            </p:custDataLst>
          </p:nvPr>
        </p:nvSpPr>
        <p:spPr>
          <a:xfrm>
            <a:off x="1864360" y="5398135"/>
            <a:ext cx="9179560" cy="327025"/>
          </a:xfrm>
          <a:prstGeom prst="rect">
            <a:avLst/>
          </a:prstGeom>
          <a:noFill/>
        </p:spPr>
        <p:txBody>
          <a:bodyPr wrap="square" bIns="0" rtlCol="0">
            <a:noAutofit/>
          </a:bodyPr>
          <a:p>
            <a:r>
              <a:rPr lang="zh-CN" altLang="en-US" b="1">
                <a:solidFill>
                  <a:srgbClr val="56CA95"/>
                </a:solidFill>
                <a:uFillTx/>
                <a:latin typeface="Microsoft YaHei Bold" panose="020B0703020204020201" charset="-122"/>
                <a:ea typeface="Microsoft YaHei Bold" panose="020B0703020204020201" charset="-122"/>
              </a:rPr>
              <a:t>（三）以教科研练队伍，为教师提供实现专业化成长的平台</a:t>
            </a:r>
            <a:endParaRPr lang="zh-CN" altLang="en-US" b="1">
              <a:solidFill>
                <a:srgbClr val="56CA95"/>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8"/>
            </p:custDataLst>
          </p:nvPr>
        </p:nvSpPr>
        <p:spPr>
          <a:xfrm>
            <a:off x="1876425" y="5747385"/>
            <a:ext cx="9179560" cy="705485"/>
          </a:xfrm>
          <a:prstGeom prst="rect">
            <a:avLst/>
          </a:prstGeom>
          <a:noFill/>
        </p:spPr>
        <p:txBody>
          <a:bodyPr wrap="square" rtlCol="0">
            <a:noAutofit/>
          </a:bodyPr>
          <a:p>
            <a:pP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学前教育的最终目的是促进儿童健康的成长，而儿童的健康成长是要通过教师的劳动来实现的，因此对教师素质的要求将会越来越高。</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 name="文本框 3"/>
          <p:cNvSpPr txBox="1"/>
          <p:nvPr>
            <p:custDataLst>
              <p:tags r:id="rId29"/>
            </p:custDataLst>
          </p:nvPr>
        </p:nvSpPr>
        <p:spPr>
          <a:xfrm>
            <a:off x="1864360" y="1605915"/>
            <a:ext cx="9180195" cy="327025"/>
          </a:xfrm>
          <a:prstGeom prst="rect">
            <a:avLst/>
          </a:prstGeom>
          <a:noFill/>
        </p:spPr>
        <p:txBody>
          <a:bodyPr wrap="square" bIns="0" rtlCol="0">
            <a:noAutofit/>
          </a:bodyPr>
          <a:p>
            <a:r>
              <a:rPr lang="zh-CN" altLang="en-US" b="1">
                <a:solidFill>
                  <a:srgbClr val="6096E6"/>
                </a:solidFill>
                <a:uFillTx/>
                <a:latin typeface="Microsoft YaHei Bold" panose="020B0703020204020201" charset="-122"/>
                <a:ea typeface="Microsoft YaHei Bold" panose="020B0703020204020201" charset="-122"/>
              </a:rPr>
              <a:t>（一）以教科研为先导，促进学前教育质量的提高，增强其竞争力</a:t>
            </a:r>
            <a:endParaRPr lang="zh-CN" altLang="en-US" b="1">
              <a:solidFill>
                <a:srgbClr val="6096E6"/>
              </a:solidFill>
              <a:uFillTx/>
              <a:latin typeface="Microsoft YaHei Bold" panose="020B0703020204020201" charset="-122"/>
              <a:ea typeface="Microsoft YaHei Bold" panose="020B0703020204020201" charset="-122"/>
            </a:endParaRPr>
          </a:p>
        </p:txBody>
      </p:sp>
      <p:sp>
        <p:nvSpPr>
          <p:cNvPr id="5" name="文本框 4"/>
          <p:cNvSpPr txBox="1"/>
          <p:nvPr>
            <p:custDataLst>
              <p:tags r:id="rId30"/>
            </p:custDataLst>
          </p:nvPr>
        </p:nvSpPr>
        <p:spPr>
          <a:xfrm>
            <a:off x="1876425" y="1974215"/>
            <a:ext cx="9180195" cy="783590"/>
          </a:xfrm>
          <a:prstGeom prst="rect">
            <a:avLst/>
          </a:prstGeom>
          <a:noFill/>
        </p:spPr>
        <p:txBody>
          <a:bodyPr wrap="square" rtlCol="0">
            <a:noAutofit/>
          </a:bodyPr>
          <a:p>
            <a:pPr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以教科研为先导是由学前教育教科研的客观性特征决定的。学前教育教科研的对象来源于学前教育实践，是学前教育实践过程的一种需求。</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5105" y="2767965"/>
            <a:ext cx="67017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学前教育教科研管理的内容</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2420" y="554990"/>
            <a:ext cx="11318875" cy="1202055"/>
          </a:xfrm>
        </p:spPr>
        <p:txBody>
          <a:bodyPr>
            <a:normAutofit/>
          </a:bodyPr>
          <a:p>
            <a:r>
              <a:rPr>
                <a:sym typeface="+mn-ea"/>
              </a:rPr>
              <a:t>一、学前教育教科研课题选择的管理</a:t>
            </a:r>
            <a:endParaRPr lang="zh-CN" altLang="en-US"/>
          </a:p>
        </p:txBody>
      </p:sp>
      <p:sp>
        <p:nvSpPr>
          <p:cNvPr id="7" name="任意多边形 6"/>
          <p:cNvSpPr/>
          <p:nvPr>
            <p:custDataLst>
              <p:tags r:id="rId1"/>
            </p:custDataLst>
          </p:nvPr>
        </p:nvSpPr>
        <p:spPr>
          <a:xfrm rot="8460000">
            <a:off x="4519295" y="172910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AF84F0"/>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7" name="六边形 16"/>
          <p:cNvSpPr/>
          <p:nvPr>
            <p:custDataLst>
              <p:tags r:id="rId2"/>
            </p:custDataLst>
          </p:nvPr>
        </p:nvSpPr>
        <p:spPr>
          <a:xfrm rot="19320000">
            <a:off x="4527550" y="203390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3" name="任意多边形 12"/>
          <p:cNvSpPr/>
          <p:nvPr>
            <p:custDataLst>
              <p:tags r:id="rId3"/>
            </p:custDataLst>
          </p:nvPr>
        </p:nvSpPr>
        <p:spPr>
          <a:xfrm rot="6480000" flipV="1">
            <a:off x="6360795" y="30124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DF7ED3"/>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1" name="六边形 20"/>
          <p:cNvSpPr/>
          <p:nvPr>
            <p:custDataLst>
              <p:tags r:id="rId4"/>
            </p:custDataLst>
          </p:nvPr>
        </p:nvSpPr>
        <p:spPr>
          <a:xfrm rot="21000000">
            <a:off x="7068185" y="3773805"/>
            <a:ext cx="1061720" cy="965835"/>
          </a:xfrm>
          <a:prstGeom prst="hexagon">
            <a:avLst>
              <a:gd name="adj" fmla="val 29535"/>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9" name="任意多边形 8"/>
          <p:cNvSpPr/>
          <p:nvPr>
            <p:custDataLst>
              <p:tags r:id="rId5"/>
            </p:custDataLst>
          </p:nvPr>
        </p:nvSpPr>
        <p:spPr>
          <a:xfrm rot="13020000">
            <a:off x="5944235" y="17043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F8C9B"/>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8" name="六边形 17"/>
          <p:cNvSpPr/>
          <p:nvPr>
            <p:custDataLst>
              <p:tags r:id="rId6"/>
            </p:custDataLst>
          </p:nvPr>
        </p:nvSpPr>
        <p:spPr>
          <a:xfrm rot="20160000">
            <a:off x="6459855" y="1972945"/>
            <a:ext cx="1061720" cy="96583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bIns="0" rtlCol="0" anchor="ctr"/>
          <a:p>
            <a:pPr algn="ctr"/>
            <a:endParaRPr lang="zh-CN" altLang="en-US">
              <a:solidFill>
                <a:srgbClr val="FFFFFF"/>
              </a:solidFill>
            </a:endParaRPr>
          </a:p>
        </p:txBody>
      </p:sp>
      <p:sp>
        <p:nvSpPr>
          <p:cNvPr id="12" name="任意多边形 11"/>
          <p:cNvSpPr/>
          <p:nvPr>
            <p:custDataLst>
              <p:tags r:id="rId7"/>
            </p:custDataLst>
          </p:nvPr>
        </p:nvSpPr>
        <p:spPr>
          <a:xfrm rot="10740000" flipV="1">
            <a:off x="5283835" y="382587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0AF84"/>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0" name="六边形 19"/>
          <p:cNvSpPr/>
          <p:nvPr>
            <p:custDataLst>
              <p:tags r:id="rId8"/>
            </p:custDataLst>
          </p:nvPr>
        </p:nvSpPr>
        <p:spPr>
          <a:xfrm rot="3600000" flipH="1">
            <a:off x="5556250" y="4848225"/>
            <a:ext cx="1061720" cy="94678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1" name="任意多边形 10"/>
          <p:cNvSpPr/>
          <p:nvPr>
            <p:custDataLst>
              <p:tags r:id="rId9"/>
            </p:custDataLst>
          </p:nvPr>
        </p:nvSpPr>
        <p:spPr>
          <a:xfrm rot="15540000" flipV="1">
            <a:off x="4112895" y="290893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881B5"/>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9" name="六边形 18"/>
          <p:cNvSpPr/>
          <p:nvPr>
            <p:custDataLst>
              <p:tags r:id="rId10"/>
            </p:custDataLst>
          </p:nvPr>
        </p:nvSpPr>
        <p:spPr>
          <a:xfrm rot="4680000" flipH="1">
            <a:off x="3986530" y="357822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39" name="文本框 38"/>
          <p:cNvSpPr txBox="1"/>
          <p:nvPr>
            <p:custDataLst>
              <p:tags r:id="rId11"/>
            </p:custDataLst>
          </p:nvPr>
        </p:nvSpPr>
        <p:spPr>
          <a:xfrm>
            <a:off x="1438275" y="1367790"/>
            <a:ext cx="2886075" cy="406400"/>
          </a:xfrm>
          <a:prstGeom prst="rect">
            <a:avLst/>
          </a:prstGeom>
          <a:noFill/>
        </p:spPr>
        <p:txBody>
          <a:bodyPr wrap="square" bIns="0" rtlCol="0">
            <a:noAutofit/>
          </a:bodyPr>
          <a:p>
            <a:pPr algn="r"/>
            <a:r>
              <a:rPr lang="zh-CN" altLang="en-US" sz="2000" b="1">
                <a:solidFill>
                  <a:srgbClr val="6096E6"/>
                </a:solidFill>
                <a:uFillTx/>
                <a:latin typeface="Microsoft YaHei Bold" panose="020B0703020204020201" charset="-122"/>
                <a:ea typeface="Microsoft YaHei Bold" panose="020B0703020204020201" charset="-122"/>
                <a:sym typeface="+mn-ea"/>
              </a:rPr>
              <a:t>（一）选择课题的原则</a:t>
            </a:r>
            <a:endParaRPr lang="zh-CN" altLang="en-US" sz="2000">
              <a:solidFill>
                <a:srgbClr val="AF84F0"/>
              </a:solidFill>
              <a:uFillTx/>
              <a:latin typeface="微软雅黑" panose="020B0503020204020204" charset="-122"/>
              <a:ea typeface="Microsoft YaHei Regular" panose="020B0503020204020204" charset="-122"/>
            </a:endParaRPr>
          </a:p>
        </p:txBody>
      </p:sp>
      <p:sp>
        <p:nvSpPr>
          <p:cNvPr id="66" name="文本框 65"/>
          <p:cNvSpPr txBox="1"/>
          <p:nvPr>
            <p:custDataLst>
              <p:tags r:id="rId12"/>
            </p:custDataLst>
          </p:nvPr>
        </p:nvSpPr>
        <p:spPr>
          <a:xfrm>
            <a:off x="312420" y="1880235"/>
            <a:ext cx="4011930" cy="1313180"/>
          </a:xfrm>
          <a:prstGeom prst="rect">
            <a:avLst/>
          </a:prstGeom>
          <a:noFill/>
        </p:spPr>
        <p:txBody>
          <a:bodyPr wrap="square" bIns="46990" rtlCol="0">
            <a:noAutofit/>
          </a:bodyPr>
          <a:p>
            <a:pPr indent="-457200"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选择科研课题要遵循一定的原则，这些原则是人们在长期的学前教育科研活动中，对课题选择工作经验的认识和概括，反映了选择课题的规律。</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0" name="文本框 39"/>
          <p:cNvSpPr txBox="1"/>
          <p:nvPr>
            <p:custDataLst>
              <p:tags r:id="rId13"/>
            </p:custDataLst>
          </p:nvPr>
        </p:nvSpPr>
        <p:spPr>
          <a:xfrm>
            <a:off x="316230" y="4156710"/>
            <a:ext cx="3375660" cy="620395"/>
          </a:xfrm>
          <a:prstGeom prst="rect">
            <a:avLst/>
          </a:prstGeom>
          <a:noFill/>
        </p:spPr>
        <p:txBody>
          <a:bodyPr wrap="square" bIns="0" rtlCol="0">
            <a:noAutofit/>
          </a:bodyPr>
          <a:p>
            <a:pPr algn="r"/>
            <a:r>
              <a:rPr lang="zh-CN" altLang="en-US" sz="2000" b="1">
                <a:solidFill>
                  <a:schemeClr val="accent6"/>
                </a:solidFill>
                <a:uFillTx/>
                <a:latin typeface="Microsoft YaHei Bold" panose="020B0703020204020201" charset="-122"/>
                <a:ea typeface="Microsoft YaHei Bold" panose="020B0703020204020201" charset="-122"/>
                <a:sym typeface="+mn-ea"/>
              </a:rPr>
              <a:t>（二）分析研究幼儿园实际，选择问题</a:t>
            </a:r>
            <a:endParaRPr lang="zh-CN" altLang="en-US" sz="2000" b="1">
              <a:solidFill>
                <a:schemeClr val="accent6"/>
              </a:solidFill>
              <a:uFillTx/>
              <a:latin typeface="Microsoft YaHei Bold" panose="020B0703020204020201" charset="-122"/>
              <a:ea typeface="Microsoft YaHei Bold" panose="020B0703020204020201" charset="-122"/>
            </a:endParaRPr>
          </a:p>
          <a:p>
            <a:pPr algn="r"/>
            <a:endParaRPr lang="zh-CN" altLang="en-US" sz="2000" b="1">
              <a:solidFill>
                <a:schemeClr val="accent6"/>
              </a:solidFill>
              <a:uFillTx/>
              <a:latin typeface="Microsoft YaHei Bold" panose="020B0703020204020201" charset="-122"/>
              <a:ea typeface="Microsoft YaHei Bold" panose="020B0703020204020201" charset="-122"/>
            </a:endParaRPr>
          </a:p>
        </p:txBody>
      </p:sp>
      <p:sp>
        <p:nvSpPr>
          <p:cNvPr id="41" name="文本框 40"/>
          <p:cNvSpPr txBox="1"/>
          <p:nvPr>
            <p:custDataLst>
              <p:tags r:id="rId14"/>
            </p:custDataLst>
          </p:nvPr>
        </p:nvSpPr>
        <p:spPr>
          <a:xfrm>
            <a:off x="315595" y="4776470"/>
            <a:ext cx="4865370" cy="1804670"/>
          </a:xfrm>
          <a:prstGeom prst="rect">
            <a:avLst/>
          </a:prstGeom>
          <a:noFill/>
        </p:spPr>
        <p:txBody>
          <a:bodyPr wrap="square" bIns="46990" rtlCol="0">
            <a:noAutofit/>
          </a:bodyPr>
          <a:p>
            <a:pPr indent="-457200" algn="r" fontAlgn="auto">
              <a:lnSpc>
                <a:spcPct val="120000"/>
              </a:lnSpc>
              <a:spcBef>
                <a:spcPts val="0"/>
              </a:spcBef>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学前教育科学研究课题的来源是幼儿园的保教工作实践，来源于家长的教育实践。在教养实践过程中，教师会遇到很多问题，家长也会遇到很多困惑，幼儿园可以通过组织教师座谈、设计问卷、了解家长等方式总结出在幼儿园实践中存在的问题，并明确当前最迫切需要解决的问题，将其一一记录下来以备查。</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2" name="文本框 41"/>
          <p:cNvSpPr txBox="1"/>
          <p:nvPr>
            <p:custDataLst>
              <p:tags r:id="rId15"/>
            </p:custDataLst>
          </p:nvPr>
        </p:nvSpPr>
        <p:spPr>
          <a:xfrm>
            <a:off x="7792085" y="1524635"/>
            <a:ext cx="4070985" cy="406400"/>
          </a:xfrm>
          <a:prstGeom prst="rect">
            <a:avLst/>
          </a:prstGeom>
          <a:noFill/>
        </p:spPr>
        <p:txBody>
          <a:bodyPr wrap="square" bIns="0" rtlCol="0">
            <a:noAutofit/>
          </a:bodyPr>
          <a:p>
            <a:pPr algn="l"/>
            <a:r>
              <a:rPr lang="zh-CN" altLang="en-US" sz="2000" b="1">
                <a:solidFill>
                  <a:schemeClr val="accent6"/>
                </a:solidFill>
                <a:uFillTx/>
                <a:latin typeface="Microsoft YaHei Bold" panose="020B0703020204020201" charset="-122"/>
                <a:ea typeface="Microsoft YaHei Bold" panose="020B0703020204020201" charset="-122"/>
              </a:rPr>
              <a:t>（五）对课题进行论证</a:t>
            </a:r>
            <a:endParaRPr lang="zh-CN" altLang="en-US" sz="2000" b="1">
              <a:solidFill>
                <a:schemeClr val="accent6"/>
              </a:solidFill>
              <a:uFillTx/>
              <a:latin typeface="Microsoft YaHei Bold" panose="020B0703020204020201" charset="-122"/>
              <a:ea typeface="Microsoft YaHei Bold" panose="020B0703020204020201" charset="-122"/>
            </a:endParaRPr>
          </a:p>
        </p:txBody>
      </p:sp>
      <p:sp>
        <p:nvSpPr>
          <p:cNvPr id="43" name="文本框 42"/>
          <p:cNvSpPr txBox="1"/>
          <p:nvPr>
            <p:custDataLst>
              <p:tags r:id="rId16"/>
            </p:custDataLst>
          </p:nvPr>
        </p:nvSpPr>
        <p:spPr>
          <a:xfrm>
            <a:off x="7793990" y="1952625"/>
            <a:ext cx="3971290" cy="1306830"/>
          </a:xfrm>
          <a:prstGeom prst="rect">
            <a:avLst/>
          </a:prstGeom>
          <a:noFill/>
        </p:spPr>
        <p:txBody>
          <a:bodyPr wrap="square" bIns="46990" rtlCol="0">
            <a:noAutofit/>
          </a:bodyPr>
          <a:p>
            <a:pPr lvl="0" indent="-457200" algn="l">
              <a:lnSpc>
                <a:spcPct val="130000"/>
              </a:lnSpc>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课题选定以后，管理者就要组织人员、研究者对课题进行论证，课题论证就是通过相关的理论及事实依据对课题的科学性、价值性、可行性进行确认和评估。</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4" name="文本框 43"/>
          <p:cNvSpPr txBox="1"/>
          <p:nvPr>
            <p:custDataLst>
              <p:tags r:id="rId17"/>
            </p:custDataLst>
          </p:nvPr>
        </p:nvSpPr>
        <p:spPr>
          <a:xfrm>
            <a:off x="8345805" y="3594735"/>
            <a:ext cx="3506470" cy="637540"/>
          </a:xfrm>
          <a:prstGeom prst="rect">
            <a:avLst/>
          </a:prstGeom>
          <a:noFill/>
        </p:spPr>
        <p:txBody>
          <a:bodyPr wrap="square" bIns="0" rtlCol="0">
            <a:noAutofit/>
          </a:bodyPr>
          <a:p>
            <a:pPr algn="l"/>
            <a:r>
              <a:rPr lang="zh-CN" altLang="en-US" sz="2000" b="1">
                <a:solidFill>
                  <a:srgbClr val="C83CB8"/>
                </a:solidFill>
                <a:uFillTx/>
                <a:latin typeface="Microsoft YaHei Bold" panose="020B0703020204020201" charset="-122"/>
                <a:ea typeface="Microsoft YaHei Bold" panose="020B0703020204020201" charset="-122"/>
              </a:rPr>
              <a:t>（四）依据选择原则，确立科研课题</a:t>
            </a:r>
            <a:endParaRPr lang="zh-CN" altLang="en-US" sz="2000" b="1">
              <a:solidFill>
                <a:srgbClr val="C83CB8"/>
              </a:solidFill>
              <a:uFillTx/>
              <a:latin typeface="Microsoft YaHei Bold" panose="020B0703020204020201" charset="-122"/>
              <a:ea typeface="Microsoft YaHei Bold" panose="020B0703020204020201" charset="-122"/>
            </a:endParaRPr>
          </a:p>
        </p:txBody>
      </p:sp>
      <p:sp>
        <p:nvSpPr>
          <p:cNvPr id="45" name="文本框 44"/>
          <p:cNvSpPr txBox="1"/>
          <p:nvPr>
            <p:custDataLst>
              <p:tags r:id="rId18"/>
            </p:custDataLst>
          </p:nvPr>
        </p:nvSpPr>
        <p:spPr>
          <a:xfrm>
            <a:off x="8345170" y="4312920"/>
            <a:ext cx="3552190" cy="754380"/>
          </a:xfrm>
          <a:prstGeom prst="rect">
            <a:avLst/>
          </a:prstGeom>
          <a:noFill/>
        </p:spPr>
        <p:txBody>
          <a:bodyPr wrap="square" bIns="46990" rtlCol="0">
            <a:noAutofit/>
          </a:bodyPr>
          <a:p>
            <a:pPr lvl="0" indent="-457200" algn="l">
              <a:lnSpc>
                <a:spcPct val="120000"/>
              </a:lnSpc>
              <a:spcBef>
                <a:spcPts val="0"/>
              </a:spcBef>
              <a:spcAft>
                <a:spcPts val="1000"/>
              </a:spcAft>
              <a:buClrTx/>
              <a:buSzTx/>
              <a:buFontTx/>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依据价值性、可行性、创新性、科学性等原则，确立科研课题。</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6" name="文本框 45"/>
          <p:cNvSpPr txBox="1"/>
          <p:nvPr>
            <p:custDataLst>
              <p:tags r:id="rId19"/>
            </p:custDataLst>
          </p:nvPr>
        </p:nvSpPr>
        <p:spPr>
          <a:xfrm>
            <a:off x="6744970" y="5525135"/>
            <a:ext cx="5126990" cy="406400"/>
          </a:xfrm>
          <a:prstGeom prst="rect">
            <a:avLst/>
          </a:prstGeom>
          <a:noFill/>
        </p:spPr>
        <p:txBody>
          <a:bodyPr wrap="square" bIns="0" rtlCol="0">
            <a:noAutofit/>
          </a:bodyPr>
          <a:p>
            <a:pPr algn="l"/>
            <a:r>
              <a:rPr lang="zh-CN" altLang="en-US" sz="2000" b="1">
                <a:solidFill>
                  <a:srgbClr val="56CA95"/>
                </a:solidFill>
                <a:uFillTx/>
                <a:latin typeface="Microsoft YaHei Bold" panose="020B0703020204020201" charset="-122"/>
                <a:ea typeface="Microsoft YaHei Bold" panose="020B0703020204020201" charset="-122"/>
                <a:sym typeface="+mn-ea"/>
              </a:rPr>
              <a:t>（三）组织人员对问题进行认真分析的研究</a:t>
            </a:r>
            <a:endParaRPr lang="zh-CN" altLang="en-US" sz="2000" b="1">
              <a:solidFill>
                <a:srgbClr val="56CA95"/>
              </a:solidFill>
              <a:uFillTx/>
              <a:latin typeface="Microsoft YaHei Bold" panose="020B0703020204020201" charset="-122"/>
              <a:ea typeface="Microsoft YaHei Bold" panose="020B0703020204020201" charset="-122"/>
            </a:endParaRPr>
          </a:p>
          <a:p>
            <a:pPr algn="l"/>
            <a:endParaRPr lang="zh-CN" altLang="en-US" sz="2000">
              <a:solidFill>
                <a:srgbClr val="F0AF84"/>
              </a:solidFill>
              <a:uFillTx/>
              <a:latin typeface="微软雅黑" panose="020B0503020204020204" charset="-122"/>
              <a:ea typeface="Microsoft YaHei Regular" panose="020B0503020204020204" charset="-122"/>
            </a:endParaRPr>
          </a:p>
        </p:txBody>
      </p:sp>
      <p:sp>
        <p:nvSpPr>
          <p:cNvPr id="47" name="文本框 46"/>
          <p:cNvSpPr txBox="1"/>
          <p:nvPr>
            <p:custDataLst>
              <p:tags r:id="rId20"/>
            </p:custDataLst>
          </p:nvPr>
        </p:nvSpPr>
        <p:spPr>
          <a:xfrm>
            <a:off x="6744970" y="5952490"/>
            <a:ext cx="5126355" cy="407035"/>
          </a:xfrm>
          <a:prstGeom prst="rect">
            <a:avLst/>
          </a:prstGeom>
          <a:noFill/>
        </p:spPr>
        <p:txBody>
          <a:bodyPr wrap="square" bIns="46990" rtlCol="0">
            <a:noAutofit/>
          </a:bodyPr>
          <a:p>
            <a:pPr indent="-457200"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把尚未被认识和解决的问题，列举出来进行再分析。</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pic>
        <p:nvPicPr>
          <p:cNvPr id="8" name="图片 7" descr="343435383038363b343532323337393bc9cfcad0cdcbb3f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811713" y="2270125"/>
            <a:ext cx="493395" cy="493395"/>
          </a:xfrm>
          <a:prstGeom prst="rect">
            <a:avLst/>
          </a:prstGeom>
        </p:spPr>
      </p:pic>
      <p:pic>
        <p:nvPicPr>
          <p:cNvPr id="15" name="图片 14" descr="343435383038363b343532323338353bc8abc7f2bba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352348" y="4010025"/>
            <a:ext cx="493395" cy="493395"/>
          </a:xfrm>
          <a:prstGeom prst="rect">
            <a:avLst/>
          </a:prstGeom>
        </p:spPr>
      </p:pic>
      <p:pic>
        <p:nvPicPr>
          <p:cNvPr id="16" name="图片 15" descr="343435383038363b343532323339363bd5bdc2d4c4bf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840413" y="5074920"/>
            <a:ext cx="493395" cy="493395"/>
          </a:xfrm>
          <a:prstGeom prst="rect">
            <a:avLst/>
          </a:prstGeom>
        </p:spPr>
      </p:pic>
      <p:pic>
        <p:nvPicPr>
          <p:cNvPr id="22" name="图片 21" descr="343435383038363b343532323430353bcdf8c2e7d3aacffa"/>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744018" y="2209165"/>
            <a:ext cx="493395" cy="493395"/>
          </a:xfrm>
          <a:prstGeom prst="rect">
            <a:avLst/>
          </a:prstGeom>
        </p:spPr>
      </p:pic>
      <p:pic>
        <p:nvPicPr>
          <p:cNvPr id="28" name="图片 27" descr="343435383038363b343532323430323bcdc6b9e3b7bdb0b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270693" y="3814445"/>
            <a:ext cx="493395" cy="493395"/>
          </a:xfrm>
          <a:prstGeom prst="rect">
            <a:avLst/>
          </a:prstGeom>
        </p:spPr>
      </p:pic>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4845" y="509905"/>
            <a:ext cx="9140190" cy="1002030"/>
          </a:xfrm>
        </p:spPr>
        <p:txBody>
          <a:bodyPr/>
          <a:p>
            <a:r>
              <a:rPr lang="zh-CN" altLang="en-US"/>
              <a:t>选择课题的原则</a:t>
            </a:r>
            <a:endParaRPr lang="zh-CN" altLang="en-US"/>
          </a:p>
        </p:txBody>
      </p:sp>
      <p:sp>
        <p:nvSpPr>
          <p:cNvPr id="36" name="圆角矩形 35"/>
          <p:cNvSpPr/>
          <p:nvPr>
            <p:custDataLst>
              <p:tags r:id="rId1"/>
            </p:custDataLst>
          </p:nvPr>
        </p:nvSpPr>
        <p:spPr>
          <a:xfrm>
            <a:off x="429260" y="3961130"/>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 name="圆角矩形 10"/>
          <p:cNvSpPr/>
          <p:nvPr>
            <p:custDataLst>
              <p:tags r:id="rId2"/>
            </p:custDataLst>
          </p:nvPr>
        </p:nvSpPr>
        <p:spPr>
          <a:xfrm rot="2640000">
            <a:off x="2910840" y="3471545"/>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 name="圆角矩形 11"/>
          <p:cNvSpPr/>
          <p:nvPr>
            <p:custDataLst>
              <p:tags r:id="rId3"/>
            </p:custDataLst>
          </p:nvPr>
        </p:nvSpPr>
        <p:spPr>
          <a:xfrm rot="2640000">
            <a:off x="4629785" y="3471545"/>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圆角矩形 12"/>
          <p:cNvSpPr/>
          <p:nvPr>
            <p:custDataLst>
              <p:tags r:id="rId4"/>
            </p:custDataLst>
          </p:nvPr>
        </p:nvSpPr>
        <p:spPr>
          <a:xfrm rot="2640000">
            <a:off x="6348730" y="3471545"/>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圆角矩形 13"/>
          <p:cNvSpPr/>
          <p:nvPr>
            <p:custDataLst>
              <p:tags r:id="rId5"/>
            </p:custDataLst>
          </p:nvPr>
        </p:nvSpPr>
        <p:spPr>
          <a:xfrm rot="2640000">
            <a:off x="8067675" y="3471545"/>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6"/>
            </p:custDataLst>
          </p:nvPr>
        </p:nvSpPr>
        <p:spPr>
          <a:xfrm rot="2640000">
            <a:off x="3045143" y="3608070"/>
            <a:ext cx="942975" cy="94297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7"/>
            </p:custDataLst>
          </p:nvPr>
        </p:nvSpPr>
        <p:spPr>
          <a:xfrm rot="2640000">
            <a:off x="6485255" y="3608070"/>
            <a:ext cx="942975" cy="94297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圆角矩形 21"/>
          <p:cNvSpPr/>
          <p:nvPr>
            <p:custDataLst>
              <p:tags r:id="rId8"/>
            </p:custDataLst>
          </p:nvPr>
        </p:nvSpPr>
        <p:spPr>
          <a:xfrm rot="2640000">
            <a:off x="4765675" y="3608070"/>
            <a:ext cx="942975" cy="94297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圆角矩形 22"/>
          <p:cNvSpPr/>
          <p:nvPr>
            <p:custDataLst>
              <p:tags r:id="rId9"/>
            </p:custDataLst>
          </p:nvPr>
        </p:nvSpPr>
        <p:spPr>
          <a:xfrm rot="18960000" flipH="1">
            <a:off x="8204835" y="3608070"/>
            <a:ext cx="942975" cy="94297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8" name="图片 27"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264535" y="3827780"/>
            <a:ext cx="504190" cy="504190"/>
          </a:xfrm>
          <a:prstGeom prst="rect">
            <a:avLst/>
          </a:prstGeom>
          <a:effectLst>
            <a:outerShdw blurRad="50800" dist="50800" dir="5400000" algn="ctr" rotWithShape="0">
              <a:srgbClr val="000000">
                <a:alpha val="18000"/>
              </a:srgbClr>
            </a:outerShdw>
          </a:effectLst>
        </p:spPr>
      </p:pic>
      <p:pic>
        <p:nvPicPr>
          <p:cNvPr id="29" name="图片 28" descr="343435383037343b343532333835313bc7e5b5a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86020" y="3827780"/>
            <a:ext cx="504190" cy="504190"/>
          </a:xfrm>
          <a:prstGeom prst="rect">
            <a:avLst/>
          </a:prstGeom>
          <a:effectLst>
            <a:outerShdw blurRad="50800" dist="50800" dir="5400000" algn="ctr" rotWithShape="0">
              <a:srgbClr val="000000">
                <a:alpha val="18000"/>
              </a:srgbClr>
            </a:outerShdw>
          </a:effectLst>
        </p:spPr>
      </p:pic>
      <p:pic>
        <p:nvPicPr>
          <p:cNvPr id="30" name="图片 29" descr="343435383037343b343532333834333bb9a4d7f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704965" y="3827780"/>
            <a:ext cx="504190" cy="504190"/>
          </a:xfrm>
          <a:prstGeom prst="rect">
            <a:avLst/>
          </a:prstGeom>
          <a:effectLst>
            <a:outerShdw blurRad="50800" dist="50800" dir="5400000" algn="ctr" rotWithShape="0">
              <a:srgbClr val="000000">
                <a:alpha val="18000"/>
              </a:srgbClr>
            </a:outerShdw>
          </a:effectLst>
        </p:spPr>
      </p:pic>
      <p:pic>
        <p:nvPicPr>
          <p:cNvPr id="31" name="图片 30" descr="343435383037343b343532333834323bbdb1b1a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423910" y="3827780"/>
            <a:ext cx="504190" cy="504190"/>
          </a:xfrm>
          <a:prstGeom prst="rect">
            <a:avLst/>
          </a:prstGeom>
          <a:effectLst>
            <a:outerShdw blurRad="50800" dist="50800" dir="5400000" algn="ctr" rotWithShape="0">
              <a:srgbClr val="000000">
                <a:alpha val="18000"/>
              </a:srgbClr>
            </a:outerShdw>
          </a:effectLst>
        </p:spPr>
      </p:pic>
      <p:sp>
        <p:nvSpPr>
          <p:cNvPr id="37" name="椭圆 36"/>
          <p:cNvSpPr/>
          <p:nvPr>
            <p:custDataLst>
              <p:tags r:id="rId22"/>
            </p:custDataLst>
          </p:nvPr>
        </p:nvSpPr>
        <p:spPr>
          <a:xfrm>
            <a:off x="3245168" y="2980690"/>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8" name="文本框 57"/>
          <p:cNvSpPr txBox="1"/>
          <p:nvPr>
            <p:custDataLst>
              <p:tags r:id="rId23"/>
            </p:custDataLst>
          </p:nvPr>
        </p:nvSpPr>
        <p:spPr>
          <a:xfrm>
            <a:off x="3262630" y="309054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39" name="椭圆 38"/>
          <p:cNvSpPr/>
          <p:nvPr>
            <p:custDataLst>
              <p:tags r:id="rId24"/>
            </p:custDataLst>
          </p:nvPr>
        </p:nvSpPr>
        <p:spPr>
          <a:xfrm>
            <a:off x="4963795" y="4636135"/>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0" name="文本框 39"/>
          <p:cNvSpPr txBox="1"/>
          <p:nvPr>
            <p:custDataLst>
              <p:tags r:id="rId25"/>
            </p:custDataLst>
          </p:nvPr>
        </p:nvSpPr>
        <p:spPr>
          <a:xfrm>
            <a:off x="4981575" y="474599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1" name="椭圆 40"/>
          <p:cNvSpPr/>
          <p:nvPr>
            <p:custDataLst>
              <p:tags r:id="rId26"/>
            </p:custDataLst>
          </p:nvPr>
        </p:nvSpPr>
        <p:spPr>
          <a:xfrm>
            <a:off x="8406130" y="4636135"/>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2" name="文本框 41"/>
          <p:cNvSpPr txBox="1"/>
          <p:nvPr>
            <p:custDataLst>
              <p:tags r:id="rId27"/>
            </p:custDataLst>
          </p:nvPr>
        </p:nvSpPr>
        <p:spPr>
          <a:xfrm>
            <a:off x="8423910" y="474599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5" name="椭圆 44"/>
          <p:cNvSpPr/>
          <p:nvPr>
            <p:custDataLst>
              <p:tags r:id="rId28"/>
            </p:custDataLst>
          </p:nvPr>
        </p:nvSpPr>
        <p:spPr>
          <a:xfrm>
            <a:off x="6688455" y="2980690"/>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29"/>
            </p:custDataLst>
          </p:nvPr>
        </p:nvSpPr>
        <p:spPr>
          <a:xfrm>
            <a:off x="6703695" y="309054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51" name="文本框 50"/>
          <p:cNvSpPr txBox="1"/>
          <p:nvPr>
            <p:custDataLst>
              <p:tags r:id="rId30"/>
            </p:custDataLst>
          </p:nvPr>
        </p:nvSpPr>
        <p:spPr>
          <a:xfrm>
            <a:off x="843280" y="1300480"/>
            <a:ext cx="4228465" cy="353060"/>
          </a:xfrm>
          <a:prstGeom prst="rect">
            <a:avLst/>
          </a:prstGeom>
          <a:noFill/>
        </p:spPr>
        <p:txBody>
          <a:bodyPr wrap="square" bIns="0" rtlCol="0">
            <a:noAutofit/>
          </a:bodyPr>
          <a:p>
            <a:pPr algn="r"/>
            <a:r>
              <a:rPr lang="zh-CN" altLang="en-US" sz="2000" b="1">
                <a:solidFill>
                  <a:srgbClr val="6096E6"/>
                </a:solidFill>
                <a:uFillTx/>
                <a:latin typeface="Microsoft YaHei Bold" panose="020B0703020204020201" charset="-122"/>
                <a:ea typeface="Microsoft YaHei Bold" panose="020B0703020204020201" charset="-122"/>
              </a:rPr>
              <a:t>1. 价值性原则</a:t>
            </a:r>
            <a:endParaRPr lang="zh-CN" altLang="en-US" sz="2000" b="1">
              <a:solidFill>
                <a:srgbClr val="6096E6"/>
              </a:solidFill>
              <a:uFillTx/>
              <a:latin typeface="Microsoft YaHei Bold" panose="020B0703020204020201" charset="-122"/>
              <a:ea typeface="Microsoft YaHei Bold" panose="020B0703020204020201" charset="-122"/>
            </a:endParaRPr>
          </a:p>
        </p:txBody>
      </p:sp>
      <p:sp>
        <p:nvSpPr>
          <p:cNvPr id="52" name="文本框 51"/>
          <p:cNvSpPr txBox="1"/>
          <p:nvPr>
            <p:custDataLst>
              <p:tags r:id="rId31"/>
            </p:custDataLst>
          </p:nvPr>
        </p:nvSpPr>
        <p:spPr>
          <a:xfrm>
            <a:off x="842645" y="1659890"/>
            <a:ext cx="4229100" cy="1095375"/>
          </a:xfrm>
          <a:prstGeom prst="rect">
            <a:avLst/>
          </a:prstGeom>
          <a:noFill/>
        </p:spPr>
        <p:txBody>
          <a:bodyPr wrap="square" rtlCol="0">
            <a:noAutofit/>
          </a:bodyPr>
          <a:p>
            <a:pPr algn="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课题的价值性原则是说课题的研究是否有意义。课题的研究应尽可能选择那些有较大研究价值的课题开展研究工作。研究价值要从其学术价值和社会价值两方面来看。</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3" name="文本框 52"/>
          <p:cNvSpPr txBox="1"/>
          <p:nvPr>
            <p:custDataLst>
              <p:tags r:id="rId32"/>
            </p:custDataLst>
          </p:nvPr>
        </p:nvSpPr>
        <p:spPr>
          <a:xfrm>
            <a:off x="1554480" y="5233035"/>
            <a:ext cx="4540250" cy="353060"/>
          </a:xfrm>
          <a:prstGeom prst="rect">
            <a:avLst/>
          </a:prstGeom>
          <a:noFill/>
        </p:spPr>
        <p:txBody>
          <a:bodyPr wrap="square" bIns="0" rtlCol="0">
            <a:noAutofit/>
          </a:bodyPr>
          <a:p>
            <a:pPr algn="r"/>
            <a:r>
              <a:rPr lang="zh-CN" altLang="en-US" sz="2000" b="1">
                <a:solidFill>
                  <a:srgbClr val="58B6E5"/>
                </a:solidFill>
                <a:uFillTx/>
                <a:latin typeface="Microsoft YaHei Bold" panose="020B0703020204020201" charset="-122"/>
                <a:ea typeface="Microsoft YaHei Bold" panose="020B0703020204020201" charset="-122"/>
              </a:rPr>
              <a:t>2. 可行性原则</a:t>
            </a:r>
            <a:endParaRPr lang="zh-CN" altLang="en-US" sz="2000" b="1">
              <a:solidFill>
                <a:srgbClr val="58B6E5"/>
              </a:solidFill>
              <a:uFillTx/>
              <a:latin typeface="Microsoft YaHei Bold" panose="020B0703020204020201" charset="-122"/>
              <a:ea typeface="Microsoft YaHei Bold" panose="020B0703020204020201" charset="-122"/>
            </a:endParaRPr>
          </a:p>
        </p:txBody>
      </p:sp>
      <p:sp>
        <p:nvSpPr>
          <p:cNvPr id="54" name="文本框 53"/>
          <p:cNvSpPr txBox="1"/>
          <p:nvPr>
            <p:custDataLst>
              <p:tags r:id="rId33"/>
            </p:custDataLst>
          </p:nvPr>
        </p:nvSpPr>
        <p:spPr>
          <a:xfrm>
            <a:off x="1537335" y="5580380"/>
            <a:ext cx="4540250" cy="704850"/>
          </a:xfrm>
          <a:prstGeom prst="rect">
            <a:avLst/>
          </a:prstGeom>
          <a:noFill/>
        </p:spPr>
        <p:txBody>
          <a:bodyPr wrap="square" rtlCol="0">
            <a:noAutofit/>
          </a:bodyPr>
          <a:p>
            <a:pPr algn="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可行性原则是指选择课题时要依据幼儿园的主客观条件选择研究课题，以保证科研课题的顺利进行。</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5" name="文本框 54"/>
          <p:cNvSpPr txBox="1"/>
          <p:nvPr>
            <p:custDataLst>
              <p:tags r:id="rId34"/>
            </p:custDataLst>
          </p:nvPr>
        </p:nvSpPr>
        <p:spPr>
          <a:xfrm>
            <a:off x="6290310" y="1300480"/>
            <a:ext cx="4826000" cy="353060"/>
          </a:xfrm>
          <a:prstGeom prst="rect">
            <a:avLst/>
          </a:prstGeom>
          <a:noFill/>
        </p:spPr>
        <p:txBody>
          <a:bodyPr wrap="square" bIns="0" rtlCol="0">
            <a:noAutofit/>
          </a:bodyPr>
          <a:p>
            <a:pPr algn="l"/>
            <a:r>
              <a:rPr lang="zh-CN" altLang="en-US" sz="2000" b="1">
                <a:solidFill>
                  <a:srgbClr val="56CA95"/>
                </a:solidFill>
                <a:uFillTx/>
                <a:latin typeface="Microsoft YaHei Bold" panose="020B0703020204020201" charset="-122"/>
                <a:ea typeface="Microsoft YaHei Bold" panose="020B0703020204020201" charset="-122"/>
              </a:rPr>
              <a:t>3. 创新性原则</a:t>
            </a:r>
            <a:endParaRPr lang="zh-CN" altLang="en-US" sz="2000" b="1">
              <a:solidFill>
                <a:srgbClr val="56CA95"/>
              </a:solidFill>
              <a:uFillTx/>
              <a:latin typeface="Microsoft YaHei Bold" panose="020B0703020204020201" charset="-122"/>
              <a:ea typeface="Microsoft YaHei Bold" panose="020B0703020204020201" charset="-122"/>
            </a:endParaRPr>
          </a:p>
        </p:txBody>
      </p:sp>
      <p:sp>
        <p:nvSpPr>
          <p:cNvPr id="56" name="文本框 55"/>
          <p:cNvSpPr txBox="1"/>
          <p:nvPr>
            <p:custDataLst>
              <p:tags r:id="rId35"/>
            </p:custDataLst>
          </p:nvPr>
        </p:nvSpPr>
        <p:spPr>
          <a:xfrm>
            <a:off x="6290945" y="1659890"/>
            <a:ext cx="4826000" cy="841375"/>
          </a:xfrm>
          <a:prstGeom prst="rect">
            <a:avLst/>
          </a:prstGeom>
          <a:noFill/>
        </p:spPr>
        <p:txBody>
          <a:bodyPr wrap="square" rtlCol="0">
            <a:noAutofit/>
          </a:bodyPr>
          <a:p>
            <a:pPr algn="l"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创新性原则要求研究者选择的课题是在这一领域中前人所没有解决或没有完全解决的问题，使研究能有新的发现，产生新的认识，为人们提供新的知识。</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7" name="文本框 56"/>
          <p:cNvSpPr txBox="1"/>
          <p:nvPr>
            <p:custDataLst>
              <p:tags r:id="rId36"/>
            </p:custDataLst>
          </p:nvPr>
        </p:nvSpPr>
        <p:spPr>
          <a:xfrm>
            <a:off x="8009890" y="5233035"/>
            <a:ext cx="3738880" cy="353060"/>
          </a:xfrm>
          <a:prstGeom prst="rect">
            <a:avLst/>
          </a:prstGeom>
          <a:noFill/>
        </p:spPr>
        <p:txBody>
          <a:bodyPr wrap="square" bIns="0" rtlCol="0">
            <a:noAutofit/>
          </a:bodyPr>
          <a:p>
            <a:pPr algn="l"/>
            <a:r>
              <a:rPr lang="zh-CN" altLang="en-US" sz="2000" b="1">
                <a:solidFill>
                  <a:srgbClr val="FFBA55"/>
                </a:solidFill>
                <a:uFillTx/>
                <a:latin typeface="Microsoft YaHei Bold" panose="020B0703020204020201" charset="-122"/>
                <a:ea typeface="Microsoft YaHei Bold" panose="020B0703020204020201" charset="-122"/>
              </a:rPr>
              <a:t>4. 科学性原则</a:t>
            </a:r>
            <a:endParaRPr lang="zh-CN" altLang="en-US" sz="2000" b="1">
              <a:solidFill>
                <a:srgbClr val="FFBA55"/>
              </a:solidFill>
              <a:uFillTx/>
              <a:latin typeface="Microsoft YaHei Bold" panose="020B0703020204020201" charset="-122"/>
              <a:ea typeface="Microsoft YaHei Bold" panose="020B0703020204020201" charset="-122"/>
            </a:endParaRPr>
          </a:p>
        </p:txBody>
      </p:sp>
      <p:sp>
        <p:nvSpPr>
          <p:cNvPr id="59" name="文本框 58"/>
          <p:cNvSpPr txBox="1"/>
          <p:nvPr>
            <p:custDataLst>
              <p:tags r:id="rId37"/>
            </p:custDataLst>
          </p:nvPr>
        </p:nvSpPr>
        <p:spPr>
          <a:xfrm>
            <a:off x="8010525" y="5580380"/>
            <a:ext cx="3739515" cy="934720"/>
          </a:xfrm>
          <a:prstGeom prst="rect">
            <a:avLst/>
          </a:prstGeom>
          <a:noFill/>
        </p:spPr>
        <p:txBody>
          <a:bodyPr wrap="square" rtlCol="0">
            <a:noAutofit/>
          </a:bodyPr>
          <a:p>
            <a:pPr algn="l"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科学性原则是指选择课题必须有事实根据和理论依据，即理论课题要有事实依据，应用性课题要有理论依据。</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4035" y="576580"/>
            <a:ext cx="10673715" cy="1080135"/>
          </a:xfrm>
        </p:spPr>
        <p:txBody>
          <a:bodyPr>
            <a:normAutofit fontScale="90000"/>
          </a:bodyPr>
          <a:p>
            <a:r>
              <a:rPr lang="zh-CN" altLang="en-US">
                <a:solidFill>
                  <a:schemeClr val="tx1"/>
                </a:solidFill>
              </a:rPr>
              <a:t>对选择课题进行论证主要从以下5个方面进行</a:t>
            </a:r>
            <a:endParaRPr lang="zh-CN" altLang="en-US">
              <a:solidFill>
                <a:schemeClr val="tx1"/>
              </a:solidFill>
            </a:endParaRPr>
          </a:p>
        </p:txBody>
      </p:sp>
      <p:cxnSp>
        <p:nvCxnSpPr>
          <p:cNvPr id="12" name="直接箭头连接符 11"/>
          <p:cNvCxnSpPr/>
          <p:nvPr>
            <p:custDataLst>
              <p:tags r:id="rId1"/>
            </p:custDataLst>
          </p:nvPr>
        </p:nvCxnSpPr>
        <p:spPr>
          <a:xfrm>
            <a:off x="260350" y="3911600"/>
            <a:ext cx="11670665" cy="0"/>
          </a:xfrm>
          <a:prstGeom prst="straightConnector1">
            <a:avLst/>
          </a:prstGeom>
          <a:ln w="15875">
            <a:solidFill>
              <a:srgbClr val="552EEF"/>
            </a:solidFill>
            <a:prstDash val="lgDash"/>
            <a:tailEnd type="arrow"/>
          </a:ln>
        </p:spPr>
        <p:style>
          <a:lnRef idx="1">
            <a:srgbClr val="7578EC"/>
          </a:lnRef>
          <a:fillRef idx="0">
            <a:srgbClr val="7578EC"/>
          </a:fillRef>
          <a:effectRef idx="0">
            <a:srgbClr val="7578EC"/>
          </a:effectRef>
          <a:fontRef idx="minor">
            <a:srgbClr val="000000"/>
          </a:fontRef>
        </p:style>
      </p:cxnSp>
      <p:grpSp>
        <p:nvGrpSpPr>
          <p:cNvPr id="8" name="组合 7"/>
          <p:cNvGrpSpPr/>
          <p:nvPr/>
        </p:nvGrpSpPr>
        <p:grpSpPr>
          <a:xfrm>
            <a:off x="1736090" y="1491615"/>
            <a:ext cx="2045335" cy="2590800"/>
            <a:chOff x="2027" y="2349"/>
            <a:chExt cx="3221" cy="4080"/>
          </a:xfrm>
        </p:grpSpPr>
        <p:sp>
          <p:nvSpPr>
            <p:cNvPr id="4" name="矩形 3"/>
            <p:cNvSpPr/>
            <p:nvPr>
              <p:custDataLst>
                <p:tags r:id="rId2"/>
              </p:custDataLst>
            </p:nvPr>
          </p:nvSpPr>
          <p:spPr>
            <a:xfrm>
              <a:off x="2130"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3" name="肘形连接符 2"/>
            <p:cNvCxnSpPr/>
            <p:nvPr>
              <p:custDataLst>
                <p:tags r:id="rId3"/>
              </p:custDataLst>
            </p:nvPr>
          </p:nvCxnSpPr>
          <p:spPr>
            <a:xfrm rot="5400000" flipV="1">
              <a:off x="2555" y="2753"/>
              <a:ext cx="2268" cy="2835"/>
            </a:xfrm>
            <a:prstGeom prst="bentConnector3">
              <a:avLst>
                <a:gd name="adj1" fmla="val -22893"/>
              </a:avLst>
            </a:prstGeom>
            <a:ln w="15875">
              <a:solidFill>
                <a:srgbClr val="7578EC">
                  <a:lumMod val="60000"/>
                  <a:lumOff val="4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6" name="右箭头 5"/>
            <p:cNvSpPr/>
            <p:nvPr>
              <p:custDataLst>
                <p:tags r:id="rId4"/>
              </p:custDataLst>
            </p:nvPr>
          </p:nvSpPr>
          <p:spPr>
            <a:xfrm>
              <a:off x="2042" y="2601"/>
              <a:ext cx="1777" cy="1562"/>
            </a:xfrm>
            <a:prstGeom prst="rightArrow">
              <a:avLst>
                <a:gd name="adj1" fmla="val 54122"/>
                <a:gd name="adj2" fmla="val 67969"/>
              </a:avLst>
            </a:prstGeom>
            <a:solidFill>
              <a:srgbClr val="7578EC"/>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 name="直角三角形 6"/>
            <p:cNvSpPr/>
            <p:nvPr>
              <p:custDataLst>
                <p:tags r:id="rId5"/>
              </p:custDataLst>
            </p:nvPr>
          </p:nvSpPr>
          <p:spPr>
            <a:xfrm rot="16200000">
              <a:off x="2023" y="2858"/>
              <a:ext cx="118" cy="110"/>
            </a:xfrm>
            <a:prstGeom prst="rtTriangl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 name="文本框 10"/>
            <p:cNvSpPr txBox="1"/>
            <p:nvPr>
              <p:custDataLst>
                <p:tags r:id="rId6"/>
              </p:custDataLst>
            </p:nvPr>
          </p:nvSpPr>
          <p:spPr>
            <a:xfrm>
              <a:off x="2361"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1</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7"/>
              </p:custDataLst>
            </p:nvPr>
          </p:nvSpPr>
          <p:spPr>
            <a:xfrm>
              <a:off x="2361" y="4192"/>
              <a:ext cx="2600" cy="1186"/>
            </a:xfrm>
            <a:prstGeom prst="rect">
              <a:avLst/>
            </a:prstGeom>
            <a:noFill/>
          </p:spPr>
          <p:txBody>
            <a:bodyPr wrap="square" bIns="0" rtlCol="0">
              <a:no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研究问题的性质和类型。</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8" name="等腰三角形 117"/>
            <p:cNvSpPr/>
            <p:nvPr>
              <p:custDataLst>
                <p:tags r:id="rId8"/>
              </p:custDataLst>
            </p:nvPr>
          </p:nvSpPr>
          <p:spPr>
            <a:xfrm>
              <a:off x="3429"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0" name="组合 9"/>
          <p:cNvGrpSpPr/>
          <p:nvPr/>
        </p:nvGrpSpPr>
        <p:grpSpPr>
          <a:xfrm>
            <a:off x="4972685" y="1491615"/>
            <a:ext cx="2049780" cy="2590800"/>
            <a:chOff x="9372" y="2349"/>
            <a:chExt cx="3228" cy="4080"/>
          </a:xfrm>
        </p:grpSpPr>
        <p:sp>
          <p:nvSpPr>
            <p:cNvPr id="72" name="矩形 71"/>
            <p:cNvSpPr/>
            <p:nvPr>
              <p:custDataLst>
                <p:tags r:id="rId9"/>
              </p:custDataLst>
            </p:nvPr>
          </p:nvSpPr>
          <p:spPr>
            <a:xfrm>
              <a:off x="9482"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73" name="肘形连接符 72"/>
            <p:cNvCxnSpPr/>
            <p:nvPr>
              <p:custDataLst>
                <p:tags r:id="rId10"/>
              </p:custDataLst>
            </p:nvPr>
          </p:nvCxnSpPr>
          <p:spPr>
            <a:xfrm rot="5400000" flipV="1">
              <a:off x="9894" y="2753"/>
              <a:ext cx="2268" cy="2835"/>
            </a:xfrm>
            <a:prstGeom prst="bentConnector3">
              <a:avLst>
                <a:gd name="adj1" fmla="val -22930"/>
              </a:avLst>
            </a:prstGeom>
            <a:ln w="15875">
              <a:solidFill>
                <a:srgbClr val="F7B802">
                  <a:lumMod val="40000"/>
                  <a:lumOff val="60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74" name="右箭头 73"/>
            <p:cNvSpPr/>
            <p:nvPr>
              <p:custDataLst>
                <p:tags r:id="rId11"/>
              </p:custDataLst>
            </p:nvPr>
          </p:nvSpPr>
          <p:spPr>
            <a:xfrm>
              <a:off x="9387" y="2601"/>
              <a:ext cx="1777" cy="1562"/>
            </a:xfrm>
            <a:prstGeom prst="rightArrow">
              <a:avLst>
                <a:gd name="adj1" fmla="val 54122"/>
                <a:gd name="adj2" fmla="val 67969"/>
              </a:avLst>
            </a:prstGeom>
            <a:solidFill>
              <a:srgbClr val="F7B802">
                <a:lumMod val="60000"/>
                <a:lumOff val="40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5" name="直角三角形 74"/>
            <p:cNvSpPr/>
            <p:nvPr>
              <p:custDataLst>
                <p:tags r:id="rId12"/>
              </p:custDataLst>
            </p:nvPr>
          </p:nvSpPr>
          <p:spPr>
            <a:xfrm rot="16200000">
              <a:off x="9368" y="2858"/>
              <a:ext cx="118" cy="110"/>
            </a:xfrm>
            <a:prstGeom prst="rtTriangl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6" name="文本框 75"/>
            <p:cNvSpPr txBox="1"/>
            <p:nvPr>
              <p:custDataLst>
                <p:tags r:id="rId13"/>
              </p:custDataLst>
            </p:nvPr>
          </p:nvSpPr>
          <p:spPr>
            <a:xfrm>
              <a:off x="9706"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3</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78" name="文本框 77"/>
            <p:cNvSpPr txBox="1"/>
            <p:nvPr>
              <p:custDataLst>
                <p:tags r:id="rId14"/>
              </p:custDataLst>
            </p:nvPr>
          </p:nvSpPr>
          <p:spPr>
            <a:xfrm>
              <a:off x="9706" y="4192"/>
              <a:ext cx="2600" cy="1303"/>
            </a:xfrm>
            <a:prstGeom prst="rect">
              <a:avLst/>
            </a:prstGeom>
            <a:noFill/>
          </p:spPr>
          <p:txBody>
            <a:bodyPr wrap="square" bIns="0" rtlCol="0">
              <a:no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国内外课题已完成的研究状况分析。</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19" name="等腰三角形 118"/>
            <p:cNvSpPr/>
            <p:nvPr>
              <p:custDataLst>
                <p:tags r:id="rId15"/>
              </p:custDataLst>
            </p:nvPr>
          </p:nvSpPr>
          <p:spPr>
            <a:xfrm>
              <a:off x="10774"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9" name="组合 8"/>
          <p:cNvGrpSpPr/>
          <p:nvPr/>
        </p:nvGrpSpPr>
        <p:grpSpPr>
          <a:xfrm>
            <a:off x="3352165" y="3740785"/>
            <a:ext cx="2049780" cy="2593340"/>
            <a:chOff x="6481" y="5891"/>
            <a:chExt cx="3228" cy="4084"/>
          </a:xfrm>
        </p:grpSpPr>
        <p:sp>
          <p:nvSpPr>
            <p:cNvPr id="90" name="矩形 89"/>
            <p:cNvSpPr/>
            <p:nvPr>
              <p:custDataLst>
                <p:tags r:id="rId16"/>
              </p:custDataLst>
            </p:nvPr>
          </p:nvSpPr>
          <p:spPr>
            <a:xfrm>
              <a:off x="6591" y="6573"/>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91" name="肘形连接符 90"/>
            <p:cNvCxnSpPr/>
            <p:nvPr>
              <p:custDataLst>
                <p:tags r:id="rId17"/>
              </p:custDataLst>
            </p:nvPr>
          </p:nvCxnSpPr>
          <p:spPr>
            <a:xfrm rot="5400000" flipV="1">
              <a:off x="7017" y="6870"/>
              <a:ext cx="2268" cy="2835"/>
            </a:xfrm>
            <a:prstGeom prst="bentConnector3">
              <a:avLst>
                <a:gd name="adj1" fmla="val -18683"/>
              </a:avLst>
            </a:prstGeom>
            <a:ln w="15875">
              <a:solidFill>
                <a:srgbClr val="8F7FF0"/>
              </a:solidFill>
              <a:prstDash val="dash"/>
              <a:tailEnd type="arrow"/>
            </a:ln>
          </p:spPr>
          <p:style>
            <a:lnRef idx="1">
              <a:srgbClr val="7578EC"/>
            </a:lnRef>
            <a:fillRef idx="0">
              <a:srgbClr val="7578EC"/>
            </a:fillRef>
            <a:effectRef idx="0">
              <a:srgbClr val="7578EC"/>
            </a:effectRef>
            <a:fontRef idx="minor">
              <a:srgbClr val="000000"/>
            </a:fontRef>
          </p:style>
        </p:cxnSp>
        <p:sp>
          <p:nvSpPr>
            <p:cNvPr id="92" name="右箭头 91"/>
            <p:cNvSpPr/>
            <p:nvPr>
              <p:custDataLst>
                <p:tags r:id="rId18"/>
              </p:custDataLst>
            </p:nvPr>
          </p:nvSpPr>
          <p:spPr>
            <a:xfrm>
              <a:off x="6496" y="6825"/>
              <a:ext cx="1777" cy="1562"/>
            </a:xfrm>
            <a:prstGeom prst="rightArrow">
              <a:avLst>
                <a:gd name="adj1" fmla="val 54122"/>
                <a:gd name="adj2" fmla="val 67969"/>
              </a:avLst>
            </a:prstGeom>
            <a:solidFill>
              <a:srgbClr val="8F7FF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3" name="直角三角形 92"/>
            <p:cNvSpPr/>
            <p:nvPr>
              <p:custDataLst>
                <p:tags r:id="rId19"/>
              </p:custDataLst>
            </p:nvPr>
          </p:nvSpPr>
          <p:spPr>
            <a:xfrm rot="16200000">
              <a:off x="6477" y="7082"/>
              <a:ext cx="118" cy="110"/>
            </a:xfrm>
            <a:prstGeom prst="rtTriangle">
              <a:avLst/>
            </a:prstGeom>
            <a:solidFill>
              <a:srgbClr val="7030A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4" name="文本框 93"/>
            <p:cNvSpPr txBox="1"/>
            <p:nvPr>
              <p:custDataLst>
                <p:tags r:id="rId20"/>
              </p:custDataLst>
            </p:nvPr>
          </p:nvSpPr>
          <p:spPr>
            <a:xfrm>
              <a:off x="6815" y="7172"/>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2</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21"/>
              </p:custDataLst>
            </p:nvPr>
          </p:nvSpPr>
          <p:spPr>
            <a:xfrm>
              <a:off x="6815" y="8416"/>
              <a:ext cx="2600" cy="1303"/>
            </a:xfrm>
            <a:prstGeom prst="rect">
              <a:avLst/>
            </a:prstGeom>
            <a:noFill/>
          </p:spPr>
          <p:txBody>
            <a:bodyPr wrap="square" bIns="0" rtlCol="0">
              <a:norm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课题研究的目的和意义。</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1" name="等腰三角形 120"/>
            <p:cNvSpPr/>
            <p:nvPr>
              <p:custDataLst>
                <p:tags r:id="rId22"/>
              </p:custDataLst>
            </p:nvPr>
          </p:nvSpPr>
          <p:spPr>
            <a:xfrm rot="10800000">
              <a:off x="7886" y="5891"/>
              <a:ext cx="539" cy="539"/>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3" name="组合 12"/>
          <p:cNvGrpSpPr/>
          <p:nvPr/>
        </p:nvGrpSpPr>
        <p:grpSpPr>
          <a:xfrm>
            <a:off x="6593205" y="3740785"/>
            <a:ext cx="2049780" cy="2593340"/>
            <a:chOff x="11907" y="5891"/>
            <a:chExt cx="3228" cy="4084"/>
          </a:xfrm>
        </p:grpSpPr>
        <p:sp>
          <p:nvSpPr>
            <p:cNvPr id="99" name="矩形 98"/>
            <p:cNvSpPr/>
            <p:nvPr>
              <p:custDataLst>
                <p:tags r:id="rId23"/>
              </p:custDataLst>
            </p:nvPr>
          </p:nvSpPr>
          <p:spPr>
            <a:xfrm>
              <a:off x="12017" y="6573"/>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00" name="肘形连接符 99"/>
            <p:cNvCxnSpPr/>
            <p:nvPr>
              <p:custDataLst>
                <p:tags r:id="rId24"/>
              </p:custDataLst>
            </p:nvPr>
          </p:nvCxnSpPr>
          <p:spPr>
            <a:xfrm rot="5400000" flipV="1">
              <a:off x="12443" y="6889"/>
              <a:ext cx="2268" cy="2835"/>
            </a:xfrm>
            <a:prstGeom prst="bentConnector3">
              <a:avLst>
                <a:gd name="adj1" fmla="val -18683"/>
              </a:avLst>
            </a:prstGeom>
            <a:ln w="15875">
              <a:solidFill>
                <a:srgbClr val="92D050"/>
              </a:solidFill>
              <a:prstDash val="dash"/>
              <a:tailEnd type="arrow"/>
            </a:ln>
          </p:spPr>
          <p:style>
            <a:lnRef idx="1">
              <a:srgbClr val="7578EC"/>
            </a:lnRef>
            <a:fillRef idx="0">
              <a:srgbClr val="7578EC"/>
            </a:fillRef>
            <a:effectRef idx="0">
              <a:srgbClr val="7578EC"/>
            </a:effectRef>
            <a:fontRef idx="minor">
              <a:srgbClr val="000000"/>
            </a:fontRef>
          </p:style>
        </p:cxnSp>
        <p:sp>
          <p:nvSpPr>
            <p:cNvPr id="101" name="右箭头 100"/>
            <p:cNvSpPr/>
            <p:nvPr>
              <p:custDataLst>
                <p:tags r:id="rId25"/>
              </p:custDataLst>
            </p:nvPr>
          </p:nvSpPr>
          <p:spPr>
            <a:xfrm>
              <a:off x="11922" y="6825"/>
              <a:ext cx="1777" cy="1562"/>
            </a:xfrm>
            <a:prstGeom prst="rightArrow">
              <a:avLst>
                <a:gd name="adj1" fmla="val 54122"/>
                <a:gd name="adj2" fmla="val 67969"/>
              </a:avLst>
            </a:prstGeom>
            <a:solidFill>
              <a:srgbClr val="92D050"/>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2" name="直角三角形 101"/>
            <p:cNvSpPr/>
            <p:nvPr>
              <p:custDataLst>
                <p:tags r:id="rId26"/>
              </p:custDataLst>
            </p:nvPr>
          </p:nvSpPr>
          <p:spPr>
            <a:xfrm rot="16200000">
              <a:off x="11903" y="7082"/>
              <a:ext cx="118" cy="11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3" name="文本框 102"/>
            <p:cNvSpPr txBox="1"/>
            <p:nvPr>
              <p:custDataLst>
                <p:tags r:id="rId27"/>
              </p:custDataLst>
            </p:nvPr>
          </p:nvSpPr>
          <p:spPr>
            <a:xfrm>
              <a:off x="12241" y="7172"/>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4</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105" name="文本框 104"/>
            <p:cNvSpPr txBox="1"/>
            <p:nvPr>
              <p:custDataLst>
                <p:tags r:id="rId28"/>
              </p:custDataLst>
            </p:nvPr>
          </p:nvSpPr>
          <p:spPr>
            <a:xfrm>
              <a:off x="12241" y="8416"/>
              <a:ext cx="2600" cy="1303"/>
            </a:xfrm>
            <a:prstGeom prst="rect">
              <a:avLst/>
            </a:prstGeom>
            <a:noFill/>
          </p:spPr>
          <p:txBody>
            <a:bodyPr wrap="square" bIns="0" rtlCol="0">
              <a:norm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课题研究的可行性分析。</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22" name="等腰三角形 121"/>
            <p:cNvSpPr/>
            <p:nvPr>
              <p:custDataLst>
                <p:tags r:id="rId29"/>
              </p:custDataLst>
            </p:nvPr>
          </p:nvSpPr>
          <p:spPr>
            <a:xfrm rot="10800000">
              <a:off x="13312" y="5891"/>
              <a:ext cx="539" cy="539"/>
            </a:xfrm>
            <a:prstGeom prst="triangle">
              <a:avLst/>
            </a:prstGeom>
            <a:solidFill>
              <a:srgbClr val="FFFFFF"/>
            </a:solidFill>
            <a:ln>
              <a:solidFill>
                <a:srgbClr val="552EEF"/>
              </a:solid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grpSp>
        <p:nvGrpSpPr>
          <p:cNvPr id="14" name="组合 13"/>
          <p:cNvGrpSpPr/>
          <p:nvPr/>
        </p:nvGrpSpPr>
        <p:grpSpPr>
          <a:xfrm>
            <a:off x="8213725" y="1470025"/>
            <a:ext cx="2049780" cy="2590800"/>
            <a:chOff x="9372" y="2349"/>
            <a:chExt cx="3228" cy="4080"/>
          </a:xfrm>
        </p:grpSpPr>
        <p:sp>
          <p:nvSpPr>
            <p:cNvPr id="15" name="矩形 14"/>
            <p:cNvSpPr/>
            <p:nvPr>
              <p:custDataLst>
                <p:tags r:id="rId30"/>
              </p:custDataLst>
            </p:nvPr>
          </p:nvSpPr>
          <p:spPr>
            <a:xfrm>
              <a:off x="9482" y="2349"/>
              <a:ext cx="3118" cy="3402"/>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16" name="肘形连接符 15"/>
            <p:cNvCxnSpPr/>
            <p:nvPr>
              <p:custDataLst>
                <p:tags r:id="rId31"/>
              </p:custDataLst>
            </p:nvPr>
          </p:nvCxnSpPr>
          <p:spPr>
            <a:xfrm rot="5400000" flipV="1">
              <a:off x="9894" y="2753"/>
              <a:ext cx="2268" cy="2835"/>
            </a:xfrm>
            <a:prstGeom prst="bentConnector3">
              <a:avLst>
                <a:gd name="adj1" fmla="val -22930"/>
              </a:avLst>
            </a:prstGeom>
            <a:ln w="15875">
              <a:solidFill>
                <a:schemeClr val="accent3"/>
              </a:solidFill>
              <a:prstDash val="dash"/>
              <a:tailEnd type="arrow"/>
            </a:ln>
          </p:spPr>
          <p:style>
            <a:lnRef idx="1">
              <a:srgbClr val="7578EC"/>
            </a:lnRef>
            <a:fillRef idx="0">
              <a:srgbClr val="7578EC"/>
            </a:fillRef>
            <a:effectRef idx="0">
              <a:srgbClr val="7578EC"/>
            </a:effectRef>
            <a:fontRef idx="minor">
              <a:srgbClr val="000000"/>
            </a:fontRef>
          </p:style>
        </p:cxnSp>
        <p:sp>
          <p:nvSpPr>
            <p:cNvPr id="17" name="右箭头 16"/>
            <p:cNvSpPr/>
            <p:nvPr>
              <p:custDataLst>
                <p:tags r:id="rId32"/>
              </p:custDataLst>
            </p:nvPr>
          </p:nvSpPr>
          <p:spPr>
            <a:xfrm>
              <a:off x="9387" y="2601"/>
              <a:ext cx="1777" cy="1562"/>
            </a:xfrm>
            <a:prstGeom prst="rightArrow">
              <a:avLst>
                <a:gd name="adj1" fmla="val 54122"/>
                <a:gd name="adj2" fmla="val 67969"/>
              </a:avLst>
            </a:prstGeom>
            <a:solidFill>
              <a:schemeClr val="accent3"/>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 name="直角三角形 17"/>
            <p:cNvSpPr/>
            <p:nvPr>
              <p:custDataLst>
                <p:tags r:id="rId33"/>
              </p:custDataLst>
            </p:nvPr>
          </p:nvSpPr>
          <p:spPr>
            <a:xfrm rot="16200000">
              <a:off x="9368" y="2858"/>
              <a:ext cx="118" cy="110"/>
            </a:xfrm>
            <a:prstGeom prst="rtTriangle">
              <a:avLst/>
            </a:prstGeom>
            <a:solidFill>
              <a:schemeClr val="accent3">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9" name="文本框 18"/>
            <p:cNvSpPr txBox="1"/>
            <p:nvPr>
              <p:custDataLst>
                <p:tags r:id="rId34"/>
              </p:custDataLst>
            </p:nvPr>
          </p:nvSpPr>
          <p:spPr>
            <a:xfrm>
              <a:off x="9706" y="2948"/>
              <a:ext cx="938" cy="867"/>
            </a:xfrm>
            <a:prstGeom prst="rect">
              <a:avLst/>
            </a:prstGeom>
            <a:noFill/>
          </p:spPr>
          <p:txBody>
            <a:bodyPr wrap="square" bIns="0" rtlCol="0">
              <a:normAutofit/>
            </a:bodyPr>
            <a:p>
              <a:pPr algn="ctr" defTabSz="914400">
                <a:tabLst>
                  <a:tab pos="143510" algn="l"/>
                </a:tabLst>
              </a:pPr>
              <a:r>
                <a:rPr lang="en-US" altLang="zh-CN" sz="3200" spc="300">
                  <a:ln w="19050">
                    <a:noFill/>
                  </a:ln>
                  <a:solidFill>
                    <a:srgbClr val="FFFFFF"/>
                  </a:solidFill>
                  <a:uFillTx/>
                  <a:latin typeface="思源黑体 CN Bold" panose="020B0800000000000000" charset="-122"/>
                  <a:ea typeface="思源黑体 CN Bold" panose="020B0800000000000000" charset="-122"/>
                </a:rPr>
                <a:t>5</a:t>
              </a:r>
              <a:endParaRPr lang="en-US" altLang="zh-CN" sz="3200" spc="300">
                <a:ln w="19050">
                  <a:noFill/>
                </a:ln>
                <a:solidFill>
                  <a:srgbClr val="FFFFFF"/>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35"/>
              </p:custDataLst>
            </p:nvPr>
          </p:nvSpPr>
          <p:spPr>
            <a:xfrm>
              <a:off x="9706" y="4174"/>
              <a:ext cx="2600" cy="1450"/>
            </a:xfrm>
            <a:prstGeom prst="rect">
              <a:avLst/>
            </a:prstGeom>
            <a:noFill/>
          </p:spPr>
          <p:txBody>
            <a:bodyPr wrap="square" bIns="0" rtlCol="0">
              <a:noAutofit/>
            </a:bodyPr>
            <a:p>
              <a:pPr algn="ctr"/>
              <a:r>
                <a:rPr lang="zh-CN" altLang="en-US">
                  <a:solidFill>
                    <a:srgbClr val="000000">
                      <a:lumMod val="65000"/>
                      <a:lumOff val="35000"/>
                    </a:srgbClr>
                  </a:solidFill>
                  <a:uFillTx/>
                  <a:latin typeface="微软雅黑" panose="020B0503020204020204" charset="-122"/>
                  <a:ea typeface="Microsoft YaHei Regular" panose="020B0503020204020204" charset="-122"/>
                </a:rPr>
                <a:t>课题研究的策略、步骤和预期的成果形式。</a:t>
              </a:r>
              <a:endParaRPr lang="zh-CN" altLang="en-US">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21" name="等腰三角形 20"/>
            <p:cNvSpPr/>
            <p:nvPr>
              <p:custDataLst>
                <p:tags r:id="rId36"/>
              </p:custDataLst>
            </p:nvPr>
          </p:nvSpPr>
          <p:spPr>
            <a:xfrm>
              <a:off x="10774" y="5890"/>
              <a:ext cx="539" cy="539"/>
            </a:xfrm>
            <a:prstGeom prst="triangle">
              <a:avLst/>
            </a:prstGeom>
            <a:solidFill>
              <a:srgbClr val="F7B802">
                <a:lumMod val="60000"/>
                <a:lumOff val="40000"/>
              </a:srgbClr>
            </a:solidFill>
            <a:ln>
              <a:noFill/>
              <a:prstDash val="lgDash"/>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gr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nvPr>
        </p:nvSpPr>
        <p:spPr>
          <a:xfrm>
            <a:off x="334645" y="485140"/>
            <a:ext cx="11167745" cy="913130"/>
          </a:xfrm>
        </p:spPr>
        <p:txBody>
          <a:bodyPr/>
          <a:p>
            <a:r>
              <a:rPr lang="zh-CN" altLang="en-US"/>
              <a:t>二、课题资料的收集与整理的管理</a:t>
            </a:r>
            <a:endParaRPr lang="zh-CN" altLang="en-US"/>
          </a:p>
        </p:txBody>
      </p:sp>
      <p:cxnSp>
        <p:nvCxnSpPr>
          <p:cNvPr id="2" name="直接连接符 1"/>
          <p:cNvCxnSpPr/>
          <p:nvPr>
            <p:custDataLst>
              <p:tags r:id="rId1"/>
            </p:custDataLst>
          </p:nvPr>
        </p:nvCxnSpPr>
        <p:spPr>
          <a:xfrm>
            <a:off x="927100" y="1384935"/>
            <a:ext cx="10337165" cy="0"/>
          </a:xfrm>
          <a:prstGeom prst="line">
            <a:avLst/>
          </a:prstGeom>
          <a:ln w="15875">
            <a:solidFill>
              <a:srgbClr val="178039"/>
            </a:solidFill>
          </a:ln>
        </p:spPr>
        <p:style>
          <a:lnRef idx="1">
            <a:srgbClr val="77D65E"/>
          </a:lnRef>
          <a:fillRef idx="0">
            <a:srgbClr val="77D65E"/>
          </a:fillRef>
          <a:effectRef idx="0">
            <a:srgbClr val="77D65E"/>
          </a:effectRef>
          <a:fontRef idx="minor">
            <a:srgbClr val="000000"/>
          </a:fontRef>
        </p:style>
      </p:cxnSp>
      <p:grpSp>
        <p:nvGrpSpPr>
          <p:cNvPr id="30" name="组合 29"/>
          <p:cNvGrpSpPr/>
          <p:nvPr/>
        </p:nvGrpSpPr>
        <p:grpSpPr>
          <a:xfrm>
            <a:off x="433070" y="1384935"/>
            <a:ext cx="1799590" cy="4438650"/>
            <a:chOff x="1078" y="2181"/>
            <a:chExt cx="2834" cy="6990"/>
          </a:xfrm>
        </p:grpSpPr>
        <p:cxnSp>
          <p:nvCxnSpPr>
            <p:cNvPr id="3" name="直接连接符 2"/>
            <p:cNvCxnSpPr>
              <a:endCxn id="17" idx="0"/>
            </p:cNvCxnSpPr>
            <p:nvPr>
              <p:custDataLst>
                <p:tags r:id="rId2"/>
              </p:custDataLst>
            </p:nvPr>
          </p:nvCxnSpPr>
          <p:spPr>
            <a:xfrm>
              <a:off x="2496" y="2181"/>
              <a:ext cx="0" cy="1737"/>
            </a:xfrm>
            <a:prstGeom prst="line">
              <a:avLst/>
            </a:prstGeom>
            <a:ln w="12700">
              <a:solidFill>
                <a:srgbClr val="C83CB8"/>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3"/>
              </p:custDataLst>
            </p:nvPr>
          </p:nvSpPr>
          <p:spPr>
            <a:xfrm>
              <a:off x="2001" y="4143"/>
              <a:ext cx="989" cy="989"/>
            </a:xfrm>
            <a:prstGeom prst="ellipse">
              <a:avLst/>
            </a:prstGeom>
            <a:solidFill>
              <a:srgbClr val="C83CB8"/>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7" name="椭圆 16"/>
            <p:cNvSpPr/>
            <p:nvPr>
              <p:custDataLst>
                <p:tags r:id="rId4"/>
              </p:custDataLst>
            </p:nvPr>
          </p:nvSpPr>
          <p:spPr>
            <a:xfrm>
              <a:off x="1777" y="3918"/>
              <a:ext cx="1438" cy="1438"/>
            </a:xfrm>
            <a:prstGeom prst="ellipse">
              <a:avLst/>
            </a:prstGeom>
            <a:noFill/>
            <a:ln>
              <a:solidFill>
                <a:srgbClr val="C83CB8"/>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3" name="图片 22" descr="32313538333935363b32313538333933383bcae9bcdc"/>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212" y="4353"/>
              <a:ext cx="567" cy="567"/>
            </a:xfrm>
            <a:prstGeom prst="rect">
              <a:avLst/>
            </a:prstGeom>
          </p:spPr>
        </p:pic>
        <p:sp>
          <p:nvSpPr>
            <p:cNvPr id="37" name="文本框 36"/>
            <p:cNvSpPr txBox="1"/>
            <p:nvPr>
              <p:custDataLst>
                <p:tags r:id="rId8"/>
              </p:custDataLst>
            </p:nvPr>
          </p:nvSpPr>
          <p:spPr>
            <a:xfrm>
              <a:off x="1078" y="5489"/>
              <a:ext cx="2835" cy="3683"/>
            </a:xfrm>
            <a:prstGeom prst="rect">
              <a:avLst/>
            </a:prstGeom>
            <a:noFill/>
          </p:spPr>
          <p:txBody>
            <a:bodyPr wrap="square" bIns="0" rtlCol="0">
              <a:noAutofit/>
            </a:bodyPr>
            <a:p>
              <a:pPr algn="ctr"/>
              <a:r>
                <a:rPr lang="zh-CN" altLang="en-US" b="1">
                  <a:solidFill>
                    <a:srgbClr val="C83CB8"/>
                  </a:solidFill>
                  <a:uFillTx/>
                  <a:latin typeface="微软雅黑" panose="020B0503020204020204" charset="-122"/>
                  <a:ea typeface="Microsoft YaHei Regular" panose="020B0503020204020204" charset="-122"/>
                </a:rPr>
                <a:t>（1）书籍。</a:t>
              </a:r>
              <a:r>
                <a:rPr lang="zh-CN" altLang="en-US">
                  <a:solidFill>
                    <a:schemeClr val="tx1"/>
                  </a:solidFill>
                  <a:uFillTx/>
                  <a:latin typeface="微软雅黑" panose="020B0503020204020204" charset="-122"/>
                  <a:ea typeface="Microsoft YaHei Regular" panose="020B0503020204020204" charset="-122"/>
                </a:rPr>
                <a:t>书籍是各种形式的文献中品种最多、数量最大的一种资料，主要包括教科书、专著、资料性工具书和通俗读物等。</a:t>
              </a:r>
              <a:endParaRPr lang="zh-CN" altLang="en-US">
                <a:solidFill>
                  <a:schemeClr val="tx1"/>
                </a:solidFill>
                <a:uFillTx/>
                <a:latin typeface="微软雅黑" panose="020B0503020204020204" charset="-122"/>
                <a:ea typeface="Microsoft YaHei Regular" panose="020B0503020204020204" charset="-122"/>
              </a:endParaRPr>
            </a:p>
          </p:txBody>
        </p:sp>
      </p:grpSp>
      <p:grpSp>
        <p:nvGrpSpPr>
          <p:cNvPr id="31" name="组合 30"/>
          <p:cNvGrpSpPr/>
          <p:nvPr/>
        </p:nvGrpSpPr>
        <p:grpSpPr>
          <a:xfrm>
            <a:off x="2319655" y="1384935"/>
            <a:ext cx="1800000" cy="4804410"/>
            <a:chOff x="3915" y="2181"/>
            <a:chExt cx="2835" cy="7566"/>
          </a:xfrm>
        </p:grpSpPr>
        <p:cxnSp>
          <p:nvCxnSpPr>
            <p:cNvPr id="4" name="直接连接符 3"/>
            <p:cNvCxnSpPr/>
            <p:nvPr>
              <p:custDataLst>
                <p:tags r:id="rId9"/>
              </p:custDataLst>
            </p:nvPr>
          </p:nvCxnSpPr>
          <p:spPr>
            <a:xfrm>
              <a:off x="5332" y="2181"/>
              <a:ext cx="0" cy="2665"/>
            </a:xfrm>
            <a:prstGeom prst="line">
              <a:avLst/>
            </a:prstGeom>
            <a:ln w="12700">
              <a:solidFill>
                <a:srgbClr val="45BF55"/>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10"/>
              </p:custDataLst>
            </p:nvPr>
          </p:nvSpPr>
          <p:spPr>
            <a:xfrm>
              <a:off x="4838" y="5096"/>
              <a:ext cx="989" cy="989"/>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8" name="椭圆 17"/>
            <p:cNvSpPr/>
            <p:nvPr>
              <p:custDataLst>
                <p:tags r:id="rId11"/>
              </p:custDataLst>
            </p:nvPr>
          </p:nvSpPr>
          <p:spPr>
            <a:xfrm>
              <a:off x="4613" y="4871"/>
              <a:ext cx="1438" cy="1438"/>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5" name="图片 24" descr="32313538333935363b32313538333935323bd3cabcf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049" y="5306"/>
              <a:ext cx="567" cy="567"/>
            </a:xfrm>
            <a:prstGeom prst="rect">
              <a:avLst/>
            </a:prstGeom>
          </p:spPr>
        </p:pic>
        <p:sp>
          <p:nvSpPr>
            <p:cNvPr id="59" name="文本框 58"/>
            <p:cNvSpPr txBox="1"/>
            <p:nvPr>
              <p:custDataLst>
                <p:tags r:id="rId15"/>
              </p:custDataLst>
            </p:nvPr>
          </p:nvSpPr>
          <p:spPr>
            <a:xfrm>
              <a:off x="3915" y="6721"/>
              <a:ext cx="2835" cy="3026"/>
            </a:xfrm>
            <a:prstGeom prst="rect">
              <a:avLst/>
            </a:prstGeom>
            <a:noFill/>
          </p:spPr>
          <p:txBody>
            <a:bodyPr wrap="square" bIns="0" rtlCol="0">
              <a:noAutofit/>
            </a:bodyPr>
            <a:p>
              <a:pPr algn="ctr"/>
              <a:r>
                <a:rPr lang="zh-CN" altLang="en-US" b="1">
                  <a:solidFill>
                    <a:srgbClr val="45BF55"/>
                  </a:solidFill>
                  <a:uFillTx/>
                  <a:latin typeface="微软雅黑" panose="020B0503020204020204" charset="-122"/>
                  <a:ea typeface="Microsoft YaHei Regular" panose="020B0503020204020204" charset="-122"/>
                </a:rPr>
                <a:t>（2）期刊和报纸。</a:t>
              </a:r>
              <a:r>
                <a:rPr lang="zh-CN" altLang="en-US">
                  <a:solidFill>
                    <a:schemeClr val="tx1"/>
                  </a:solidFill>
                  <a:uFillTx/>
                  <a:latin typeface="微软雅黑" panose="020B0503020204020204" charset="-122"/>
                  <a:ea typeface="Microsoft YaHei Regular" panose="020B0503020204020204" charset="-122"/>
                </a:rPr>
                <a:t>学前教育科学领域或相关学科领域的期刊主要有专业学术性</a:t>
              </a:r>
              <a:endParaRPr lang="zh-CN" altLang="en-US">
                <a:solidFill>
                  <a:schemeClr val="tx1"/>
                </a:solidFill>
                <a:uFillTx/>
                <a:latin typeface="微软雅黑" panose="020B0503020204020204" charset="-122"/>
                <a:ea typeface="Microsoft YaHei Regular" panose="020B0503020204020204" charset="-122"/>
              </a:endParaRPr>
            </a:p>
            <a:p>
              <a:pPr algn="ctr"/>
              <a:r>
                <a:rPr lang="zh-CN" altLang="en-US">
                  <a:solidFill>
                    <a:schemeClr val="tx1"/>
                  </a:solidFill>
                  <a:uFillTx/>
                  <a:latin typeface="微软雅黑" panose="020B0503020204020204" charset="-122"/>
                  <a:ea typeface="Microsoft YaHei Regular" panose="020B0503020204020204" charset="-122"/>
                </a:rPr>
                <a:t>杂志、专业综合性杂志、文摘类杂志。</a:t>
              </a:r>
              <a:endParaRPr lang="zh-CN" altLang="en-US">
                <a:solidFill>
                  <a:schemeClr val="tx1"/>
                </a:solidFill>
                <a:uFillTx/>
                <a:latin typeface="微软雅黑" panose="020B0503020204020204" charset="-122"/>
                <a:ea typeface="Microsoft YaHei Regular" panose="020B0503020204020204" charset="-122"/>
              </a:endParaRPr>
            </a:p>
          </p:txBody>
        </p:sp>
      </p:grpSp>
      <p:grpSp>
        <p:nvGrpSpPr>
          <p:cNvPr id="32" name="组合 31"/>
          <p:cNvGrpSpPr/>
          <p:nvPr/>
        </p:nvGrpSpPr>
        <p:grpSpPr>
          <a:xfrm>
            <a:off x="4206240" y="1384935"/>
            <a:ext cx="1799590" cy="3717290"/>
            <a:chOff x="6765" y="2181"/>
            <a:chExt cx="2834" cy="5854"/>
          </a:xfrm>
        </p:grpSpPr>
        <p:cxnSp>
          <p:nvCxnSpPr>
            <p:cNvPr id="5" name="直接连接符 4"/>
            <p:cNvCxnSpPr>
              <a:endCxn id="19" idx="0"/>
            </p:cNvCxnSpPr>
            <p:nvPr>
              <p:custDataLst>
                <p:tags r:id="rId16"/>
              </p:custDataLst>
            </p:nvPr>
          </p:nvCxnSpPr>
          <p:spPr>
            <a:xfrm>
              <a:off x="8182" y="2181"/>
              <a:ext cx="1" cy="599"/>
            </a:xfrm>
            <a:prstGeom prst="line">
              <a:avLst/>
            </a:prstGeom>
            <a:ln w="12700">
              <a:solidFill>
                <a:schemeClr val="accent6"/>
              </a:solidFill>
              <a:headEnd type="oval" w="lg" len="lg"/>
            </a:ln>
          </p:spPr>
          <p:style>
            <a:lnRef idx="1">
              <a:srgbClr val="77D65E"/>
            </a:lnRef>
            <a:fillRef idx="0">
              <a:srgbClr val="77D65E"/>
            </a:fillRef>
            <a:effectRef idx="0">
              <a:srgbClr val="77D65E"/>
            </a:effectRef>
            <a:fontRef idx="minor">
              <a:srgbClr val="000000"/>
            </a:fontRef>
          </p:style>
        </p:cxnSp>
        <p:sp>
          <p:nvSpPr>
            <p:cNvPr id="13" name="椭圆 12"/>
            <p:cNvSpPr/>
            <p:nvPr>
              <p:custDataLst>
                <p:tags r:id="rId17"/>
              </p:custDataLst>
            </p:nvPr>
          </p:nvSpPr>
          <p:spPr>
            <a:xfrm>
              <a:off x="7688" y="3004"/>
              <a:ext cx="989" cy="989"/>
            </a:xfrm>
            <a:prstGeom prst="ellipse">
              <a:avLst/>
            </a:prstGeom>
            <a:solidFill>
              <a:schemeClr val="accent6"/>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9" name="椭圆 18"/>
            <p:cNvSpPr/>
            <p:nvPr>
              <p:custDataLst>
                <p:tags r:id="rId18"/>
              </p:custDataLst>
            </p:nvPr>
          </p:nvSpPr>
          <p:spPr>
            <a:xfrm>
              <a:off x="7464" y="2780"/>
              <a:ext cx="1438" cy="1438"/>
            </a:xfrm>
            <a:prstGeom prst="ellipse">
              <a:avLst/>
            </a:prstGeom>
            <a:noFill/>
            <a:ln>
              <a:solidFill>
                <a:schemeClr val="accent6"/>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4" name="图片 23" descr="32313538333935363b32313538333935303bb1cabcc7b1b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899" y="3215"/>
              <a:ext cx="567" cy="567"/>
            </a:xfrm>
            <a:prstGeom prst="rect">
              <a:avLst/>
            </a:prstGeom>
          </p:spPr>
        </p:pic>
        <p:sp>
          <p:nvSpPr>
            <p:cNvPr id="61" name="文本框 60"/>
            <p:cNvSpPr txBox="1"/>
            <p:nvPr>
              <p:custDataLst>
                <p:tags r:id="rId22"/>
              </p:custDataLst>
            </p:nvPr>
          </p:nvSpPr>
          <p:spPr>
            <a:xfrm>
              <a:off x="6765" y="4353"/>
              <a:ext cx="2835" cy="3683"/>
            </a:xfrm>
            <a:prstGeom prst="rect">
              <a:avLst/>
            </a:prstGeom>
            <a:noFill/>
          </p:spPr>
          <p:txBody>
            <a:bodyPr wrap="square" bIns="0" rtlCol="0">
              <a:noAutofit/>
            </a:bodyPr>
            <a:p>
              <a:pPr algn="ctr"/>
              <a:r>
                <a:rPr lang="zh-CN" altLang="en-US" b="1">
                  <a:solidFill>
                    <a:schemeClr val="accent6"/>
                  </a:solidFill>
                  <a:uFillTx/>
                  <a:latin typeface="微软雅黑" panose="020B0503020204020204" charset="-122"/>
                  <a:ea typeface="Microsoft YaHei Regular" panose="020B0503020204020204" charset="-122"/>
                </a:rPr>
                <a:t>（3）教育档案资料。</a:t>
              </a:r>
              <a:r>
                <a:rPr lang="zh-CN" altLang="en-US">
                  <a:solidFill>
                    <a:schemeClr val="tx1"/>
                  </a:solidFill>
                  <a:uFillTx/>
                  <a:latin typeface="微软雅黑" panose="020B0503020204020204" charset="-122"/>
                  <a:ea typeface="Microsoft YaHei Regular" panose="020B0503020204020204" charset="-122"/>
                </a:rPr>
                <a:t>档案资料是人类在各种社会实践中直接形成，并具有保存价值的原始文献资料，其种类和内容极为丰富。</a:t>
              </a:r>
              <a:endParaRPr lang="zh-CN" altLang="en-US">
                <a:solidFill>
                  <a:schemeClr val="tx1"/>
                </a:solidFill>
                <a:uFillTx/>
                <a:latin typeface="微软雅黑" panose="020B0503020204020204" charset="-122"/>
                <a:ea typeface="Microsoft YaHei Regular" panose="020B0503020204020204" charset="-122"/>
              </a:endParaRPr>
            </a:p>
          </p:txBody>
        </p:sp>
      </p:grpSp>
      <p:grpSp>
        <p:nvGrpSpPr>
          <p:cNvPr id="33" name="组合 32"/>
          <p:cNvGrpSpPr/>
          <p:nvPr/>
        </p:nvGrpSpPr>
        <p:grpSpPr>
          <a:xfrm>
            <a:off x="6092825" y="1384935"/>
            <a:ext cx="1799590" cy="4804410"/>
            <a:chOff x="9670" y="2181"/>
            <a:chExt cx="2834" cy="7566"/>
          </a:xfrm>
        </p:grpSpPr>
        <p:cxnSp>
          <p:nvCxnSpPr>
            <p:cNvPr id="6" name="直接连接符 5"/>
            <p:cNvCxnSpPr>
              <a:endCxn id="20" idx="0"/>
            </p:cNvCxnSpPr>
            <p:nvPr>
              <p:custDataLst>
                <p:tags r:id="rId23"/>
              </p:custDataLst>
            </p:nvPr>
          </p:nvCxnSpPr>
          <p:spPr>
            <a:xfrm flipH="1">
              <a:off x="11087" y="2181"/>
              <a:ext cx="1" cy="2306"/>
            </a:xfrm>
            <a:prstGeom prst="line">
              <a:avLst/>
            </a:prstGeom>
            <a:ln w="12700">
              <a:solidFill>
                <a:schemeClr val="accent2"/>
              </a:solidFill>
              <a:headEnd type="oval" w="lg" len="lg"/>
            </a:ln>
          </p:spPr>
          <p:style>
            <a:lnRef idx="1">
              <a:srgbClr val="77D65E"/>
            </a:lnRef>
            <a:fillRef idx="0">
              <a:srgbClr val="77D65E"/>
            </a:fillRef>
            <a:effectRef idx="0">
              <a:srgbClr val="77D65E"/>
            </a:effectRef>
            <a:fontRef idx="minor">
              <a:srgbClr val="000000"/>
            </a:fontRef>
          </p:style>
        </p:cxnSp>
        <p:sp>
          <p:nvSpPr>
            <p:cNvPr id="14" name="椭圆 13"/>
            <p:cNvSpPr/>
            <p:nvPr>
              <p:custDataLst>
                <p:tags r:id="rId24"/>
              </p:custDataLst>
            </p:nvPr>
          </p:nvSpPr>
          <p:spPr>
            <a:xfrm>
              <a:off x="10593" y="4711"/>
              <a:ext cx="989" cy="989"/>
            </a:xfrm>
            <a:prstGeom prst="ellipse">
              <a:avLst/>
            </a:prstGeom>
            <a:solidFill>
              <a:schemeClr val="accent2"/>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0" name="椭圆 19"/>
            <p:cNvSpPr/>
            <p:nvPr>
              <p:custDataLst>
                <p:tags r:id="rId25"/>
              </p:custDataLst>
            </p:nvPr>
          </p:nvSpPr>
          <p:spPr>
            <a:xfrm>
              <a:off x="10369" y="4487"/>
              <a:ext cx="1438" cy="1438"/>
            </a:xfrm>
            <a:prstGeom prst="ellipse">
              <a:avLst/>
            </a:prstGeom>
            <a:noFill/>
            <a:ln>
              <a:solidFill>
                <a:schemeClr val="accent2"/>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6" name="图片 25" descr="32313538333935363b32313538333935343bbadab0e5"/>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0804" y="4922"/>
              <a:ext cx="567" cy="567"/>
            </a:xfrm>
            <a:prstGeom prst="rect">
              <a:avLst/>
            </a:prstGeom>
          </p:spPr>
        </p:pic>
        <p:sp>
          <p:nvSpPr>
            <p:cNvPr id="63" name="文本框 62"/>
            <p:cNvSpPr txBox="1"/>
            <p:nvPr>
              <p:custDataLst>
                <p:tags r:id="rId29"/>
              </p:custDataLst>
            </p:nvPr>
          </p:nvSpPr>
          <p:spPr>
            <a:xfrm>
              <a:off x="9670" y="6441"/>
              <a:ext cx="2835" cy="3306"/>
            </a:xfrm>
            <a:prstGeom prst="rect">
              <a:avLst/>
            </a:prstGeom>
            <a:noFill/>
          </p:spPr>
          <p:txBody>
            <a:bodyPr wrap="square" bIns="0" rtlCol="0">
              <a:noAutofit/>
            </a:bodyPr>
            <a:p>
              <a:pPr algn="ctr"/>
              <a:r>
                <a:rPr lang="zh-CN" altLang="en-US" b="1">
                  <a:solidFill>
                    <a:schemeClr val="accent2"/>
                  </a:solidFill>
                  <a:uFillTx/>
                  <a:latin typeface="微软雅黑" panose="020B0503020204020204" charset="-122"/>
                  <a:ea typeface="Microsoft YaHei Regular" panose="020B0503020204020204" charset="-122"/>
                </a:rPr>
                <a:t>（4）电子文献。</a:t>
              </a:r>
              <a:r>
                <a:rPr lang="zh-CN" altLang="en-US">
                  <a:solidFill>
                    <a:schemeClr val="tx1"/>
                  </a:solidFill>
                  <a:uFillTx/>
                  <a:latin typeface="微软雅黑" panose="020B0503020204020204" charset="-122"/>
                  <a:ea typeface="Microsoft YaHei Regular" panose="020B0503020204020204" charset="-122"/>
                </a:rPr>
                <a:t>电子文献是以数字形式存储在光盘、磁盘上，需借助计算机进行</a:t>
              </a:r>
              <a:endParaRPr lang="zh-CN" altLang="en-US">
                <a:solidFill>
                  <a:schemeClr val="tx1"/>
                </a:solidFill>
                <a:uFillTx/>
                <a:latin typeface="微软雅黑" panose="020B0503020204020204" charset="-122"/>
                <a:ea typeface="Microsoft YaHei Regular" panose="020B0503020204020204" charset="-122"/>
              </a:endParaRPr>
            </a:p>
            <a:p>
              <a:pPr algn="ctr"/>
              <a:r>
                <a:rPr lang="zh-CN" altLang="en-US">
                  <a:solidFill>
                    <a:schemeClr val="tx1"/>
                  </a:solidFill>
                  <a:uFillTx/>
                  <a:latin typeface="微软雅黑" panose="020B0503020204020204" charset="-122"/>
                  <a:ea typeface="Microsoft YaHei Regular" panose="020B0503020204020204" charset="-122"/>
                </a:rPr>
                <a:t>查阅的各种文献资料。</a:t>
              </a:r>
              <a:endParaRPr lang="zh-CN" altLang="en-US">
                <a:solidFill>
                  <a:schemeClr val="tx1"/>
                </a:solidFill>
                <a:uFillTx/>
                <a:latin typeface="微软雅黑" panose="020B0503020204020204" charset="-122"/>
                <a:ea typeface="Microsoft YaHei Regular" panose="020B0503020204020204" charset="-122"/>
              </a:endParaRPr>
            </a:p>
          </p:txBody>
        </p:sp>
      </p:grpSp>
      <p:grpSp>
        <p:nvGrpSpPr>
          <p:cNvPr id="35" name="组合 34"/>
          <p:cNvGrpSpPr/>
          <p:nvPr/>
        </p:nvGrpSpPr>
        <p:grpSpPr>
          <a:xfrm>
            <a:off x="9953625" y="1384935"/>
            <a:ext cx="1799590" cy="3660775"/>
            <a:chOff x="15299" y="2181"/>
            <a:chExt cx="2834" cy="5765"/>
          </a:xfrm>
        </p:grpSpPr>
        <p:cxnSp>
          <p:nvCxnSpPr>
            <p:cNvPr id="8" name="直接连接符 7"/>
            <p:cNvCxnSpPr>
              <a:endCxn id="22" idx="0"/>
            </p:cNvCxnSpPr>
            <p:nvPr>
              <p:custDataLst>
                <p:tags r:id="rId30"/>
              </p:custDataLst>
            </p:nvPr>
          </p:nvCxnSpPr>
          <p:spPr>
            <a:xfrm>
              <a:off x="16716" y="2181"/>
              <a:ext cx="1" cy="1049"/>
            </a:xfrm>
            <a:prstGeom prst="line">
              <a:avLst/>
            </a:prstGeom>
            <a:ln w="12700">
              <a:solidFill>
                <a:schemeClr val="accent3">
                  <a:lumMod val="75000"/>
                </a:schemeClr>
              </a:solidFill>
              <a:headEnd type="oval" w="lg" len="lg"/>
            </a:ln>
          </p:spPr>
          <p:style>
            <a:lnRef idx="1">
              <a:srgbClr val="77D65E"/>
            </a:lnRef>
            <a:fillRef idx="0">
              <a:srgbClr val="77D65E"/>
            </a:fillRef>
            <a:effectRef idx="0">
              <a:srgbClr val="77D65E"/>
            </a:effectRef>
            <a:fontRef idx="minor">
              <a:srgbClr val="000000"/>
            </a:fontRef>
          </p:style>
        </p:cxnSp>
        <p:sp>
          <p:nvSpPr>
            <p:cNvPr id="16" name="椭圆 15"/>
            <p:cNvSpPr/>
            <p:nvPr>
              <p:custDataLst>
                <p:tags r:id="rId31"/>
              </p:custDataLst>
            </p:nvPr>
          </p:nvSpPr>
          <p:spPr>
            <a:xfrm>
              <a:off x="16222" y="3454"/>
              <a:ext cx="989" cy="989"/>
            </a:xfrm>
            <a:prstGeom prst="ellipse">
              <a:avLst/>
            </a:prstGeom>
            <a:solidFill>
              <a:schemeClr val="accent3">
                <a:lumMod val="75000"/>
              </a:schemeClr>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2" name="椭圆 21"/>
            <p:cNvSpPr/>
            <p:nvPr>
              <p:custDataLst>
                <p:tags r:id="rId32"/>
              </p:custDataLst>
            </p:nvPr>
          </p:nvSpPr>
          <p:spPr>
            <a:xfrm>
              <a:off x="15998" y="3230"/>
              <a:ext cx="1438" cy="1438"/>
            </a:xfrm>
            <a:prstGeom prst="ellipse">
              <a:avLst/>
            </a:prstGeom>
            <a:noFill/>
            <a:ln>
              <a:solidFill>
                <a:schemeClr val="accent3">
                  <a:lumMod val="75000"/>
                </a:schemeClr>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8" name="图片 27" descr="32313538333935363b32313538333934333bb6d4bbb0"/>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16433" y="3665"/>
              <a:ext cx="567" cy="567"/>
            </a:xfrm>
            <a:prstGeom prst="rect">
              <a:avLst/>
            </a:prstGeom>
          </p:spPr>
        </p:pic>
        <p:sp>
          <p:nvSpPr>
            <p:cNvPr id="71" name="文本框 70"/>
            <p:cNvSpPr txBox="1"/>
            <p:nvPr>
              <p:custDataLst>
                <p:tags r:id="rId36"/>
              </p:custDataLst>
            </p:nvPr>
          </p:nvSpPr>
          <p:spPr>
            <a:xfrm>
              <a:off x="15299" y="4920"/>
              <a:ext cx="2835" cy="3026"/>
            </a:xfrm>
            <a:prstGeom prst="rect">
              <a:avLst/>
            </a:prstGeom>
            <a:noFill/>
          </p:spPr>
          <p:txBody>
            <a:bodyPr wrap="square" bIns="0" rtlCol="0">
              <a:noAutofit/>
            </a:bodyPr>
            <a:p>
              <a:pPr algn="ctr"/>
              <a:r>
                <a:rPr lang="zh-CN" altLang="en-US" b="1">
                  <a:solidFill>
                    <a:schemeClr val="accent3">
                      <a:lumMod val="75000"/>
                    </a:schemeClr>
                  </a:solidFill>
                  <a:uFillTx/>
                  <a:latin typeface="微软雅黑" panose="020B0503020204020204" charset="-122"/>
                  <a:ea typeface="Microsoft YaHei Regular" panose="020B0503020204020204" charset="-122"/>
                </a:rPr>
                <a:t>（6）收集、整理研究过程中的各种图片资料、音像资料、研究小结、阶段总结、</a:t>
              </a:r>
              <a:endParaRPr lang="zh-CN" altLang="en-US" b="1">
                <a:solidFill>
                  <a:schemeClr val="accent3">
                    <a:lumMod val="75000"/>
                  </a:schemeClr>
                </a:solidFill>
                <a:uFillTx/>
                <a:latin typeface="微软雅黑" panose="020B0503020204020204" charset="-122"/>
                <a:ea typeface="Microsoft YaHei Regular" panose="020B0503020204020204" charset="-122"/>
              </a:endParaRPr>
            </a:p>
            <a:p>
              <a:pPr algn="ctr"/>
              <a:r>
                <a:rPr lang="zh-CN" altLang="en-US" b="1">
                  <a:solidFill>
                    <a:schemeClr val="accent3">
                      <a:lumMod val="75000"/>
                    </a:schemeClr>
                  </a:solidFill>
                  <a:uFillTx/>
                  <a:latin typeface="微软雅黑" panose="020B0503020204020204" charset="-122"/>
                  <a:ea typeface="Microsoft YaHei Regular" panose="020B0503020204020204" charset="-122"/>
                </a:rPr>
                <a:t>研究论文等。</a:t>
              </a:r>
              <a:endParaRPr lang="zh-CN" altLang="en-US" b="1">
                <a:solidFill>
                  <a:schemeClr val="accent3">
                    <a:lumMod val="75000"/>
                  </a:schemeClr>
                </a:solidFill>
                <a:uFillTx/>
                <a:latin typeface="微软雅黑" panose="020B0503020204020204" charset="-122"/>
                <a:ea typeface="Microsoft YaHei Regular" panose="020B0503020204020204" charset="-122"/>
              </a:endParaRPr>
            </a:p>
          </p:txBody>
        </p:sp>
      </p:grpSp>
      <p:grpSp>
        <p:nvGrpSpPr>
          <p:cNvPr id="34" name="组合 33"/>
          <p:cNvGrpSpPr/>
          <p:nvPr/>
        </p:nvGrpSpPr>
        <p:grpSpPr>
          <a:xfrm>
            <a:off x="7979410" y="1384935"/>
            <a:ext cx="1887220" cy="5126990"/>
            <a:chOff x="12576" y="2193"/>
            <a:chExt cx="2972" cy="8074"/>
          </a:xfrm>
        </p:grpSpPr>
        <p:cxnSp>
          <p:nvCxnSpPr>
            <p:cNvPr id="7" name="直接连接符 6"/>
            <p:cNvCxnSpPr/>
            <p:nvPr>
              <p:custDataLst>
                <p:tags r:id="rId37"/>
              </p:custDataLst>
            </p:nvPr>
          </p:nvCxnSpPr>
          <p:spPr>
            <a:xfrm>
              <a:off x="14046" y="2193"/>
              <a:ext cx="33" cy="2891"/>
            </a:xfrm>
            <a:prstGeom prst="line">
              <a:avLst/>
            </a:prstGeom>
            <a:ln w="12700">
              <a:solidFill>
                <a:schemeClr val="accent4">
                  <a:lumMod val="75000"/>
                </a:schemeClr>
              </a:solidFill>
              <a:headEnd type="oval" w="lg" len="lg"/>
            </a:ln>
          </p:spPr>
          <p:style>
            <a:lnRef idx="1">
              <a:srgbClr val="77D65E"/>
            </a:lnRef>
            <a:fillRef idx="0">
              <a:srgbClr val="77D65E"/>
            </a:fillRef>
            <a:effectRef idx="0">
              <a:srgbClr val="77D65E"/>
            </a:effectRef>
            <a:fontRef idx="minor">
              <a:srgbClr val="000000"/>
            </a:fontRef>
          </p:style>
        </p:cxnSp>
        <p:sp>
          <p:nvSpPr>
            <p:cNvPr id="15" name="椭圆 14"/>
            <p:cNvSpPr/>
            <p:nvPr>
              <p:custDataLst>
                <p:tags r:id="rId38"/>
              </p:custDataLst>
            </p:nvPr>
          </p:nvSpPr>
          <p:spPr>
            <a:xfrm>
              <a:off x="13568" y="5283"/>
              <a:ext cx="989" cy="989"/>
            </a:xfrm>
            <a:prstGeom prst="ellipse">
              <a:avLst/>
            </a:prstGeom>
            <a:solidFill>
              <a:schemeClr val="accent4">
                <a:lumMod val="75000"/>
              </a:schemeClr>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1" name="椭圆 20"/>
            <p:cNvSpPr/>
            <p:nvPr>
              <p:custDataLst>
                <p:tags r:id="rId39"/>
              </p:custDataLst>
            </p:nvPr>
          </p:nvSpPr>
          <p:spPr>
            <a:xfrm>
              <a:off x="13343" y="5059"/>
              <a:ext cx="1438" cy="1438"/>
            </a:xfrm>
            <a:prstGeom prst="ellipse">
              <a:avLst/>
            </a:prstGeom>
            <a:noFill/>
            <a:ln>
              <a:solidFill>
                <a:schemeClr val="accent4">
                  <a:lumMod val="75000"/>
                </a:schemeClr>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7" name="图片 26" descr="32313538333935363b32313538333934303bcae9b1be"/>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13779" y="5494"/>
              <a:ext cx="567" cy="567"/>
            </a:xfrm>
            <a:prstGeom prst="rect">
              <a:avLst/>
            </a:prstGeom>
          </p:spPr>
        </p:pic>
        <p:sp>
          <p:nvSpPr>
            <p:cNvPr id="73" name="文本框 72"/>
            <p:cNvSpPr txBox="1"/>
            <p:nvPr>
              <p:custDataLst>
                <p:tags r:id="rId43"/>
              </p:custDataLst>
            </p:nvPr>
          </p:nvSpPr>
          <p:spPr>
            <a:xfrm>
              <a:off x="12576" y="6785"/>
              <a:ext cx="2972" cy="3483"/>
            </a:xfrm>
            <a:prstGeom prst="rect">
              <a:avLst/>
            </a:prstGeom>
            <a:noFill/>
          </p:spPr>
          <p:txBody>
            <a:bodyPr wrap="square" bIns="0" rtlCol="0">
              <a:noAutofit/>
            </a:bodyPr>
            <a:p>
              <a:pPr algn="ctr"/>
              <a:r>
                <a:rPr lang="zh-CN" altLang="en-US" b="1">
                  <a:solidFill>
                    <a:schemeClr val="accent4">
                      <a:lumMod val="75000"/>
                    </a:schemeClr>
                  </a:solidFill>
                  <a:uFillTx/>
                  <a:latin typeface="微软雅黑" panose="020B0503020204020204" charset="-122"/>
                  <a:ea typeface="Microsoft YaHei Regular" panose="020B0503020204020204" charset="-122"/>
                </a:rPr>
                <a:t>（5）收集研究人员在研究过程中的心得体会、所遇到的典型案例、研究人员记录，调查测试，研究过程中的大事记等。</a:t>
              </a:r>
              <a:endParaRPr lang="zh-CN" altLang="en-US" b="1">
                <a:solidFill>
                  <a:schemeClr val="accent4">
                    <a:lumMod val="75000"/>
                  </a:schemeClr>
                </a:solidFill>
                <a:uFillTx/>
                <a:latin typeface="微软雅黑" panose="020B0503020204020204" charset="-122"/>
                <a:ea typeface="Microsoft YaHei Regular" panose="020B0503020204020204" charset="-122"/>
              </a:endParaRPr>
            </a:p>
          </p:txBody>
        </p:sp>
      </p:grpSp>
    </p:spTree>
    <p:custDataLst>
      <p:tags r:id="rId4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695960" y="-128905"/>
            <a:ext cx="10984230" cy="1844040"/>
          </a:xfrm>
        </p:spPr>
        <p:txBody>
          <a:bodyPr anchor="b" anchorCtr="0"/>
          <a:p>
            <a:r>
              <a:rPr lang="zh-CN" altLang="en-US"/>
              <a:t>三、教科研信息的管理</a:t>
            </a:r>
            <a:endParaRPr lang="zh-CN" altLang="en-US"/>
          </a:p>
        </p:txBody>
      </p:sp>
      <p:sp>
        <p:nvSpPr>
          <p:cNvPr id="68" name="文本框 67"/>
          <p:cNvSpPr txBox="1"/>
          <p:nvPr userDrawn="1"/>
        </p:nvSpPr>
        <p:spPr>
          <a:xfrm>
            <a:off x="695960" y="2356485"/>
            <a:ext cx="10800000" cy="2861310"/>
          </a:xfrm>
          <a:prstGeom prst="rect">
            <a:avLst/>
          </a:prstGeom>
          <a:noFill/>
        </p:spPr>
        <p:txBody>
          <a:bodyPr vert="horz" wrap="square" rtlCol="0">
            <a:spAutoFit/>
          </a:bodyPr>
          <a:p>
            <a:pPr algn="just">
              <a:lnSpc>
                <a:spcPct val="150000"/>
              </a:lnSpc>
            </a:pPr>
            <a:r>
              <a:rPr lang="en-US" altLang="zh-CN" sz="2000" dirty="0"/>
              <a:t>在经济全球一体化的发展形势下，我们可以通过互联网，及时了解学前教育领域发生的一些变化，它具有速度快、传播范围广、信息丰富多样而资费便宜的优势，已成为我们生活中必不可少的要素之一。作为幼儿园，建立自己的网站具有重要意义。它是幼儿园对外展示和交流的窗口，在这里可以展示自己、丰富自己和发展自己。它既是一个对外展示和交流的窗口，又是联系教师与家长的桥梁。网络是一个 24 小时的服务平台，也是一种最低廉、最有效的宣传平台，有关学前教育科研方面的信息，可以通过这个平台得到关注、参与、讨论、扩充和发展。</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618490" y="374015"/>
            <a:ext cx="10620375" cy="1534795"/>
          </a:xfrm>
        </p:spPr>
        <p:txBody>
          <a:bodyPr vert="horz" rtlCol="0" anchor="b" anchorCtr="0">
            <a:normAutofit/>
          </a:bodyPr>
          <a:p>
            <a:pPr lvl="0" algn="l">
              <a:buClrTx/>
              <a:buSzTx/>
              <a:buFontTx/>
            </a:pPr>
            <a:r>
              <a:rPr lang="zh-CN" altLang="en-US">
                <a:sym typeface="+mn-ea"/>
              </a:rPr>
              <a:t>四、学前教育教科研计划、过程和结果的管理</a:t>
            </a:r>
            <a:endParaRPr lang="zh-CN" altLang="en-US">
              <a:sym typeface="+mn-ea"/>
            </a:endParaRPr>
          </a:p>
        </p:txBody>
      </p:sp>
      <p:sp>
        <p:nvSpPr>
          <p:cNvPr id="68" name="文本框 67"/>
          <p:cNvSpPr txBox="1"/>
          <p:nvPr userDrawn="1"/>
        </p:nvSpPr>
        <p:spPr>
          <a:xfrm>
            <a:off x="695960" y="1990725"/>
            <a:ext cx="10800000" cy="3784600"/>
          </a:xfrm>
          <a:prstGeom prst="rect">
            <a:avLst/>
          </a:prstGeom>
          <a:noFill/>
        </p:spPr>
        <p:txBody>
          <a:bodyPr vert="horz" wrap="square" rtlCol="0">
            <a:spAutoFit/>
          </a:bodyPr>
          <a:p>
            <a:pPr algn="just">
              <a:lnSpc>
                <a:spcPct val="150000"/>
              </a:lnSpc>
            </a:pP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教科研管理者要帮助研究者制订研究计划，研究计划的制订可以使研究者进一步明确研究课题、任务，确定研究对象、方法、步骤及时间安排，为了使研究工作顺利进行并取得成效，制定的计划要周密、完善、充分、要切实可行。管理者要对计划进行重新审阅，以使其对研究活动真正起到作用。</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a:p>
            <a:pPr algn="just">
              <a:lnSpc>
                <a:spcPct val="150000"/>
              </a:lnSpc>
            </a:pP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在教科研活动进行过程中，管理者要依据计划进行适时的督促和指导。在进行过程中可能会出现要调整计划的情况，这是正常现象，管理者要帮助研究者随研究工作的进展、根据实际需要，对计划加以补充、修改，以取得最佳的研究效果。</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a:p>
            <a:pPr algn="just">
              <a:lnSpc>
                <a:spcPct val="150000"/>
              </a:lnSpc>
            </a:pP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管理者要重视对研究者的研究报告进行整理、宣传和研讨，以提高研究价值的实用性。</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695960" y="988060"/>
            <a:ext cx="10507345" cy="864235"/>
          </a:xfrm>
        </p:spPr>
        <p:txBody>
          <a:bodyPr anchor="b" anchorCtr="0">
            <a:normAutofit fontScale="90000"/>
          </a:bodyPr>
          <a:p>
            <a:r>
              <a:rPr lang="zh-CN" altLang="en-US"/>
              <a:t>五、以课题研究为契机，挖掘和培养优秀教师，开展教师培训工作，促进教师的专业成长</a:t>
            </a:r>
            <a:endParaRPr lang="zh-CN" altLang="en-US"/>
          </a:p>
        </p:txBody>
      </p:sp>
      <p:sp>
        <p:nvSpPr>
          <p:cNvPr id="68" name="文本框 67"/>
          <p:cNvSpPr txBox="1"/>
          <p:nvPr userDrawn="1"/>
        </p:nvSpPr>
        <p:spPr>
          <a:xfrm>
            <a:off x="695960" y="1990725"/>
            <a:ext cx="10800000" cy="1938020"/>
          </a:xfrm>
          <a:prstGeom prst="rect">
            <a:avLst/>
          </a:prstGeom>
          <a:noFill/>
        </p:spPr>
        <p:txBody>
          <a:bodyPr vert="horz" wrap="square" rtlCol="0">
            <a:spAutoFit/>
          </a:bodyPr>
          <a:p>
            <a:pPr algn="just">
              <a:lnSpc>
                <a:spcPct val="150000"/>
              </a:lnSpc>
            </a:pP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幼儿教师的教科研水平的提高要经过一个过程，这个过程是教师教科研意识觉醒、教科研知识领悟、教科研能力提高，教科研精力投入的过程。整个的课题研究过程是提高教师教科研水平的重要途径，通过教科研可逐步更新教师的教育教学观念，不断完善教师自身的知识内容和知识结构，不断提高教师的研究水平，只有这样才能进一步提高教师自身的素质。</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496040" cy="1624965"/>
          </a:xfrm>
        </p:spPr>
        <p:txBody>
          <a:bodyPr vert="horz" rtlCol="0" anchor="b" anchorCtr="0">
            <a:normAutofit/>
          </a:bodyPr>
          <a:p>
            <a:pPr lvl="0" algn="l">
              <a:buClrTx/>
              <a:buSzTx/>
              <a:buFontTx/>
            </a:pPr>
            <a:r>
              <a:rPr lang="zh-CN" altLang="en-US">
                <a:sym typeface="+mn-ea"/>
              </a:rPr>
              <a:t>（一）要对教师进行教科研指导</a:t>
            </a:r>
            <a:endParaRPr lang="zh-CN" altLang="en-US">
              <a:sym typeface="+mn-ea"/>
            </a:endParaRPr>
          </a:p>
        </p:txBody>
      </p:sp>
      <p:sp>
        <p:nvSpPr>
          <p:cNvPr id="68" name="文本框 67"/>
          <p:cNvSpPr txBox="1"/>
          <p:nvPr userDrawn="1"/>
        </p:nvSpPr>
        <p:spPr>
          <a:xfrm>
            <a:off x="695960" y="1990725"/>
            <a:ext cx="10800000" cy="4246245"/>
          </a:xfrm>
          <a:prstGeom prst="rect">
            <a:avLst/>
          </a:prstGeom>
          <a:noFill/>
        </p:spPr>
        <p:txBody>
          <a:bodyPr vert="horz" wrap="square" rtlCol="0">
            <a:spAutoFit/>
          </a:bodyPr>
          <a:p>
            <a:pPr algn="just">
              <a:lnSpc>
                <a:spcPct val="150000"/>
              </a:lnSpc>
            </a:pP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由于教师的教科研水平和能力不同，教科研管理部门要根据实际情况对教师有所侧重地进行培训和指导。</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a:p>
            <a:pPr algn="just">
              <a:lnSpc>
                <a:spcPct val="150000"/>
              </a:lnSpc>
            </a:pPr>
            <a:r>
              <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rPr>
              <a:t>（1）对新教师可以采用基础的学习和训练。</a:t>
            </a: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比如：计划的制订、平时观察情况的记录分析、与儿童和家长的沟通等，领他们进入到教科研的大门；也可以通过导师制的方式，请有实践经验的教师领他们进入充满疑惑和假想的研究乐园。</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a:p>
            <a:pPr algn="just">
              <a:lnSpc>
                <a:spcPct val="150000"/>
              </a:lnSpc>
            </a:pPr>
            <a:r>
              <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rPr>
              <a:t>（2）对有一定经验的教师，要求其进行“反思性”的实践与总结：</a:t>
            </a:r>
            <a:r>
              <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坚持撰写设计报告、实施方案和研究报告；始终用教科研的眼光和行动开展日常的保教工作，并用心地对自己的实践过程进行研究性的反思，做出理性的思考和选择；同时管理者要帮助他们完成后续工作，以使他们的思考能上升到一定的理论高度。</a:t>
            </a:r>
            <a:endParaRPr lang="zh-CN" altLang="en-US" sz="2000"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576050" cy="1650365"/>
          </a:xfrm>
        </p:spPr>
        <p:txBody>
          <a:bodyPr anchor="b" anchorCtr="0"/>
          <a:p>
            <a:r>
              <a:rPr lang="zh-CN" altLang="en-US"/>
              <a:t>（二）采取多种形式，锻炼教师的教科研能力</a:t>
            </a:r>
            <a:endParaRPr lang="zh-CN" altLang="en-US"/>
          </a:p>
        </p:txBody>
      </p:sp>
      <p:sp>
        <p:nvSpPr>
          <p:cNvPr id="68" name="文本框 67"/>
          <p:cNvSpPr txBox="1"/>
          <p:nvPr userDrawn="1"/>
        </p:nvSpPr>
        <p:spPr>
          <a:xfrm>
            <a:off x="695960" y="1990725"/>
            <a:ext cx="10800000" cy="3923030"/>
          </a:xfrm>
          <a:prstGeom prst="rect">
            <a:avLst/>
          </a:prstGeom>
          <a:noFill/>
        </p:spPr>
        <p:txBody>
          <a:bodyPr vert="horz" wrap="square" rtlCol="0">
            <a:spAutoFit/>
          </a:bodyPr>
          <a:p>
            <a:pPr algn="just">
              <a:lnSpc>
                <a:spcPct val="150000"/>
              </a:lnSpc>
            </a:pPr>
            <a:r>
              <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rPr>
              <a:t>1. 加强学习，更新观念</a:t>
            </a:r>
            <a:endPar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endParaRPr>
          </a:p>
          <a:p>
            <a:pPr algn="just">
              <a:lnSpc>
                <a:spcPct val="150000"/>
              </a:lnSpc>
            </a:pPr>
            <a:r>
              <a:rPr lang="zh-CN" altLang="en-US"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幼儿园教师一是有做好教科研的条件和能力；二是通过教科研对自己的保教工作会有很大的帮助，也会使自己的工作有方向、有目标、有奔头；三是对儿童的教育具有一定的前瞻性，教师是为未来培养人才，所以教师要有面向未来的眼光才能教育好儿童。</a:t>
            </a:r>
            <a:endParaRPr lang="zh-CN" altLang="en-US"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a:p>
            <a:pPr algn="just">
              <a:lnSpc>
                <a:spcPct val="150000"/>
              </a:lnSpc>
            </a:pPr>
            <a:r>
              <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rPr>
              <a:t>2. 在实践中练习，在练习中提高</a:t>
            </a:r>
            <a:endParaRPr lang="zh-CN" altLang="en-US" sz="2000" b="1" kern="0" noProof="0" dirty="0" smtClean="0">
              <a:ln>
                <a:noFill/>
              </a:ln>
              <a:solidFill>
                <a:schemeClr val="accent6"/>
              </a:solidFill>
              <a:effectLst/>
              <a:uLnTx/>
              <a:uFillTx/>
              <a:latin typeface="Microsoft YaHei Bold" panose="020B0703020204020201" charset="-122"/>
              <a:ea typeface="Microsoft YaHei Bold" panose="020B0703020204020201" charset="-122"/>
              <a:cs typeface="Microsoft YaHei Bold" panose="020B0703020204020201" charset="-122"/>
              <a:sym typeface="+mn-ea"/>
            </a:endParaRPr>
          </a:p>
          <a:p>
            <a:pPr algn="just">
              <a:lnSpc>
                <a:spcPct val="150000"/>
              </a:lnSpc>
            </a:pPr>
            <a:r>
              <a:rPr lang="zh-CN" altLang="en-US"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rPr>
              <a:t>通过学习提高认识的过程中，组织教师参与到教科研活动的操作过程中。只有真正参与操作才能有所提高。课题确定好了以后，要求教师根据自己和本班儿童的情况制定自己所要研究的子课题，并要动笔撰写可行性实施方案，收集其他方面的研究信息，设计自己的研究步骤，通过实际操作练习，教师能够真正自己去设计、设想，这样会极大地调动教师的积极性，为以后的研究工作打下一个重要的基础。</a:t>
            </a:r>
            <a:endParaRPr lang="zh-CN" altLang="en-US" kern="0" noProof="0" dirty="0" smtClean="0">
              <a:ln>
                <a:noFill/>
              </a:ln>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85085" y="2767965"/>
            <a:ext cx="702183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学前教育教科研管理的途径</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35280" y="0"/>
            <a:ext cx="12192000" cy="1318260"/>
          </a:xfrm>
        </p:spPr>
        <p:txBody>
          <a:bodyPr anchor="b" anchorCtr="0"/>
          <a:p>
            <a:r>
              <a:rPr lang="zh-CN" altLang="en-US" sz="3600"/>
              <a:t>一、成立教科研工作领导小组，全面负责教科研工作</a:t>
            </a:r>
            <a:endParaRPr lang="zh-CN" altLang="en-US" sz="3600"/>
          </a:p>
        </p:txBody>
      </p:sp>
      <p:sp>
        <p:nvSpPr>
          <p:cNvPr id="68" name="文本框 67"/>
          <p:cNvSpPr txBox="1"/>
          <p:nvPr userDrawn="1"/>
        </p:nvSpPr>
        <p:spPr>
          <a:xfrm>
            <a:off x="695960" y="1318260"/>
            <a:ext cx="10800000" cy="5169535"/>
          </a:xfrm>
          <a:prstGeom prst="rect">
            <a:avLst/>
          </a:prstGeom>
          <a:noFill/>
        </p:spPr>
        <p:txBody>
          <a:bodyPr vert="horz" wrap="square" rtlCol="0">
            <a:spAutoFit/>
          </a:bodyPr>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教科研领导小组职责有以下几个方面。</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（1）负责教科研理论在幼儿园的宣传、教育和普及。</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（2）负责对学前教科研工作的骨干教师进行定期培训。</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（3）负责教师个人的课题申报。</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（4）负责幼儿园教师的选题、论证、管理、评估。</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（5）负责选送上级部门的课题申报、论证。</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（6）负责幼儿园教科研资料的积累、归档。</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（7）定期向行政部门汇报教科研工作进度、动态。</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（8）指导、带领并定期参加幼儿园的教育科学研究活动。</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（9）负责对研究成果进行宣传和推广工作。</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（10）负责对教科研活动进行总结、推动和提高。</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185420" y="65405"/>
            <a:ext cx="11821795" cy="1343660"/>
          </a:xfrm>
        </p:spPr>
        <p:txBody>
          <a:bodyPr anchor="b" anchorCtr="0"/>
          <a:p>
            <a:r>
              <a:rPr lang="zh-CN" altLang="en-US" sz="3600"/>
              <a:t>二、制定教科研工作管理制度，保证教科研工作顺利进行</a:t>
            </a:r>
            <a:endParaRPr lang="zh-CN" altLang="en-US" sz="3600"/>
          </a:p>
        </p:txBody>
      </p:sp>
      <p:sp>
        <p:nvSpPr>
          <p:cNvPr id="112" name="圆角矩形 111"/>
          <p:cNvSpPr/>
          <p:nvPr>
            <p:custDataLst>
              <p:tags r:id="rId1"/>
            </p:custDataLst>
          </p:nvPr>
        </p:nvSpPr>
        <p:spPr>
          <a:xfrm>
            <a:off x="6457315" y="2047240"/>
            <a:ext cx="4794250" cy="1620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649085" y="172771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407150" y="172771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1" name="文本框 140"/>
          <p:cNvSpPr txBox="1"/>
          <p:nvPr>
            <p:custDataLst>
              <p:tags r:id="rId4"/>
            </p:custDataLst>
          </p:nvPr>
        </p:nvSpPr>
        <p:spPr>
          <a:xfrm>
            <a:off x="6565900" y="1821180"/>
            <a:ext cx="237236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（二）教研制度</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2" name="文本框 141"/>
          <p:cNvSpPr txBox="1"/>
          <p:nvPr>
            <p:custDataLst>
              <p:tags r:id="rId5"/>
            </p:custDataLst>
          </p:nvPr>
        </p:nvSpPr>
        <p:spPr>
          <a:xfrm>
            <a:off x="6565265" y="2353310"/>
            <a:ext cx="4572000" cy="108331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根据学期总目标的要求，制订学期教研计划，按计划有目的、有步骤地开展教研工作。</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7" name="平行四边形 176"/>
          <p:cNvSpPr/>
          <p:nvPr>
            <p:custDataLst>
              <p:tags r:id="rId6"/>
            </p:custDataLst>
          </p:nvPr>
        </p:nvSpPr>
        <p:spPr>
          <a:xfrm>
            <a:off x="9796780" y="3576955"/>
            <a:ext cx="1449070" cy="1800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7"/>
            </p:custDataLst>
          </p:nvPr>
        </p:nvSpPr>
        <p:spPr>
          <a:xfrm>
            <a:off x="825500" y="4446905"/>
            <a:ext cx="5040000" cy="1980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8"/>
            </p:custDataLst>
          </p:nvPr>
        </p:nvSpPr>
        <p:spPr>
          <a:xfrm>
            <a:off x="1017270" y="4089910"/>
            <a:ext cx="468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9"/>
            </p:custDataLst>
          </p:nvPr>
        </p:nvSpPr>
        <p:spPr>
          <a:xfrm>
            <a:off x="775335" y="4089910"/>
            <a:ext cx="468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9" name="文本框 138"/>
          <p:cNvSpPr txBox="1"/>
          <p:nvPr>
            <p:custDataLst>
              <p:tags r:id="rId10"/>
            </p:custDataLst>
          </p:nvPr>
        </p:nvSpPr>
        <p:spPr>
          <a:xfrm>
            <a:off x="824865" y="4183380"/>
            <a:ext cx="457200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（三）科研成果的交流、汇报制度</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0" name="文本框 139"/>
          <p:cNvSpPr txBox="1"/>
          <p:nvPr>
            <p:custDataLst>
              <p:tags r:id="rId11"/>
            </p:custDataLst>
          </p:nvPr>
        </p:nvSpPr>
        <p:spPr>
          <a:xfrm>
            <a:off x="941070" y="4738370"/>
            <a:ext cx="4860000" cy="82800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定期进行专题的教科研活动交流，定期听取课题负责人关于课题进展的汇报活动。</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8" name="平行四边形 177"/>
          <p:cNvSpPr/>
          <p:nvPr>
            <p:custDataLst>
              <p:tags r:id="rId12"/>
            </p:custDataLst>
          </p:nvPr>
        </p:nvSpPr>
        <p:spPr>
          <a:xfrm>
            <a:off x="4412615" y="6309995"/>
            <a:ext cx="1449070" cy="1800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825500" y="2050415"/>
            <a:ext cx="5040000" cy="1620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4"/>
            </p:custDataLst>
          </p:nvPr>
        </p:nvSpPr>
        <p:spPr>
          <a:xfrm>
            <a:off x="1017270" y="172771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5"/>
            </p:custDataLst>
          </p:nvPr>
        </p:nvSpPr>
        <p:spPr>
          <a:xfrm>
            <a:off x="775335" y="172771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8" name="文本框 137"/>
          <p:cNvSpPr txBox="1"/>
          <p:nvPr>
            <p:custDataLst>
              <p:tags r:id="rId16"/>
            </p:custDataLst>
          </p:nvPr>
        </p:nvSpPr>
        <p:spPr>
          <a:xfrm>
            <a:off x="941070" y="1821180"/>
            <a:ext cx="308610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（一）课题管理制度</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17"/>
            </p:custDataLst>
          </p:nvPr>
        </p:nvSpPr>
        <p:spPr>
          <a:xfrm>
            <a:off x="941070" y="2351405"/>
            <a:ext cx="4572000" cy="1087755"/>
          </a:xfrm>
          <a:prstGeom prst="rect">
            <a:avLst/>
          </a:prstGeom>
          <a:noFill/>
        </p:spPr>
        <p:txBody>
          <a:bodyPr wrap="square" rtlCol="0">
            <a:noAutofit/>
          </a:bodyPr>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（1）课题实施过程的目标管理制度。</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（2）课题的资料收集和档案管理制度。</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（3）课题进展的督查和评估制度。</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79" name="平行四边形 178"/>
          <p:cNvSpPr/>
          <p:nvPr>
            <p:custDataLst>
              <p:tags r:id="rId18"/>
            </p:custDataLst>
          </p:nvPr>
        </p:nvSpPr>
        <p:spPr>
          <a:xfrm>
            <a:off x="4412615" y="3576955"/>
            <a:ext cx="1449070" cy="180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7" name="圆角矩形 116"/>
          <p:cNvSpPr/>
          <p:nvPr>
            <p:custDataLst>
              <p:tags r:id="rId19"/>
            </p:custDataLst>
          </p:nvPr>
        </p:nvSpPr>
        <p:spPr>
          <a:xfrm>
            <a:off x="6457315" y="4445635"/>
            <a:ext cx="4794250" cy="1980000"/>
          </a:xfrm>
          <a:prstGeom prst="roundRect">
            <a:avLst>
              <a:gd name="adj" fmla="val 7587"/>
            </a:avLst>
          </a:prstGeom>
          <a:solidFill>
            <a:srgbClr val="FFFFFF"/>
          </a:solidFill>
          <a:ln w="15875">
            <a:gradFill>
              <a:gsLst>
                <a:gs pos="0">
                  <a:srgbClr val="6096E6">
                    <a:alpha val="5000"/>
                  </a:srgbClr>
                </a:gs>
                <a:gs pos="100000">
                  <a:srgbClr val="FFBA5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8" name="任意多边形 117"/>
          <p:cNvSpPr/>
          <p:nvPr>
            <p:custDataLst>
              <p:tags r:id="rId20"/>
            </p:custDataLst>
          </p:nvPr>
        </p:nvSpPr>
        <p:spPr>
          <a:xfrm>
            <a:off x="6649085" y="4089910"/>
            <a:ext cx="414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9" name="任意多边形 118"/>
          <p:cNvSpPr/>
          <p:nvPr>
            <p:custDataLst>
              <p:tags r:id="rId21"/>
            </p:custDataLst>
          </p:nvPr>
        </p:nvSpPr>
        <p:spPr>
          <a:xfrm>
            <a:off x="6407150" y="4089910"/>
            <a:ext cx="4140000"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5" name="文本框 144"/>
          <p:cNvSpPr txBox="1"/>
          <p:nvPr>
            <p:custDataLst>
              <p:tags r:id="rId22"/>
            </p:custDataLst>
          </p:nvPr>
        </p:nvSpPr>
        <p:spPr>
          <a:xfrm>
            <a:off x="6565265" y="4734560"/>
            <a:ext cx="4572000" cy="144272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根据幼儿园的实际情况，对教科研成果进行评选，对优秀成果给予精神和物质方面的奖励。也可以根据情况建立学前教育教科研奖励基金。</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146" name="文本框 145"/>
          <p:cNvSpPr txBox="1"/>
          <p:nvPr>
            <p:custDataLst>
              <p:tags r:id="rId23"/>
            </p:custDataLst>
          </p:nvPr>
        </p:nvSpPr>
        <p:spPr>
          <a:xfrm>
            <a:off x="6543040" y="4183380"/>
            <a:ext cx="3742055"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（四）教科研成果奖评制度</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82" name="平行四边形 181"/>
          <p:cNvSpPr/>
          <p:nvPr>
            <p:custDataLst>
              <p:tags r:id="rId24"/>
            </p:custDataLst>
          </p:nvPr>
        </p:nvSpPr>
        <p:spPr>
          <a:xfrm>
            <a:off x="9796780" y="6309995"/>
            <a:ext cx="1449070" cy="180000"/>
          </a:xfrm>
          <a:prstGeom prst="parallelogram">
            <a:avLst/>
          </a:prstGeom>
          <a:gradFill>
            <a:gsLst>
              <a:gs pos="0">
                <a:srgbClr val="FFBA5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656205"/>
            <a:ext cx="8938895" cy="2584450"/>
          </a:xfrm>
          <a:prstGeom prst="rect">
            <a:avLst/>
          </a:prstGeom>
          <a:noFill/>
        </p:spPr>
        <p:txBody>
          <a:bodyPr vert="horz" wrap="square" rtlCol="0" anchor="ctr" anchorCtr="0">
            <a:spAutoFit/>
          </a:bodyPr>
          <a:p>
            <a:pPr>
              <a:lnSpc>
                <a:spcPct val="150000"/>
              </a:lnSpc>
            </a:pPr>
            <a:r>
              <a:rPr lang="zh-CN" altLang="en-US" dirty="0">
                <a:ea typeface="宋体" panose="02010600030101010101" pitchFamily="2" charset="-122"/>
                <a:sym typeface="+mn-ea"/>
              </a:rPr>
              <a:t>学前教育教科研管理是对学前教育教科研工作进行计划、组织、领导、控制和协调，以确保学前教育教科研达到预期的目标，促进学前教育的发展。</a:t>
            </a:r>
            <a:endParaRPr lang="zh-CN" altLang="en-US" dirty="0">
              <a:ea typeface="宋体" panose="02010600030101010101" pitchFamily="2" charset="-122"/>
            </a:endParaRPr>
          </a:p>
          <a:p>
            <a:pPr>
              <a:lnSpc>
                <a:spcPct val="150000"/>
              </a:lnSpc>
            </a:pPr>
            <a:r>
              <a:rPr lang="zh-CN" altLang="en-US" b="1" dirty="0">
                <a:ea typeface="宋体" panose="02010600030101010101" pitchFamily="2" charset="-122"/>
                <a:sym typeface="+mn-ea"/>
              </a:rPr>
              <a:t>学前教育教科研管理的意义：</a:t>
            </a:r>
            <a:endParaRPr lang="zh-CN" altLang="en-US" b="1" dirty="0">
              <a:ea typeface="宋体" panose="02010600030101010101" pitchFamily="2" charset="-122"/>
            </a:endParaRPr>
          </a:p>
          <a:p>
            <a:pPr>
              <a:lnSpc>
                <a:spcPct val="150000"/>
              </a:lnSpc>
            </a:pPr>
            <a:r>
              <a:rPr lang="zh-CN" altLang="en-US" dirty="0">
                <a:ea typeface="宋体" panose="02010600030101010101" pitchFamily="2" charset="-122"/>
                <a:sym typeface="+mn-ea"/>
              </a:rPr>
              <a:t>一、以教科研为先导，促进学前教育质量的提高，增强其竞争力</a:t>
            </a:r>
            <a:endParaRPr lang="zh-CN" altLang="en-US" dirty="0">
              <a:ea typeface="宋体" panose="02010600030101010101" pitchFamily="2" charset="-122"/>
            </a:endParaRPr>
          </a:p>
          <a:p>
            <a:pPr>
              <a:lnSpc>
                <a:spcPct val="150000"/>
              </a:lnSpc>
            </a:pPr>
            <a:r>
              <a:rPr lang="zh-CN" altLang="en-US" dirty="0">
                <a:ea typeface="宋体" panose="02010600030101010101" pitchFamily="2" charset="-122"/>
                <a:sym typeface="+mn-ea"/>
              </a:rPr>
              <a:t>二、以教科研促发展，建立中国特色学前教育体系</a:t>
            </a:r>
            <a:endParaRPr lang="zh-CN" altLang="en-US" dirty="0">
              <a:ea typeface="宋体" panose="02010600030101010101" pitchFamily="2" charset="-122"/>
            </a:endParaRPr>
          </a:p>
          <a:p>
            <a:pPr>
              <a:lnSpc>
                <a:spcPct val="150000"/>
              </a:lnSpc>
            </a:pPr>
            <a:r>
              <a:rPr lang="zh-CN" altLang="en-US" dirty="0">
                <a:ea typeface="宋体" panose="02010600030101010101" pitchFamily="2" charset="-122"/>
                <a:sym typeface="+mn-ea"/>
              </a:rPr>
              <a:t>三、以教科研练队伍，为教师提供实现专业化成长的平台</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20913"/>
            <a:ext cx="9185910" cy="3455670"/>
          </a:xfrm>
          <a:prstGeom prst="rect">
            <a:avLst/>
          </a:prstGeom>
          <a:noFill/>
        </p:spPr>
        <p:txBody>
          <a:bodyPr vert="horz" wrap="square" rtlCol="0" anchor="ctr" anchorCtr="0">
            <a:spAutoFit/>
          </a:bodyPr>
          <a:p>
            <a:pPr>
              <a:lnSpc>
                <a:spcPct val="135000"/>
              </a:lnSpc>
              <a:spcBef>
                <a:spcPts val="0"/>
              </a:spcBef>
              <a:spcAft>
                <a:spcPts val="0"/>
              </a:spcAft>
            </a:pPr>
            <a:r>
              <a:rPr lang="zh-CN" altLang="en-US" b="1" dirty="0">
                <a:ea typeface="宋体" panose="02010600030101010101" pitchFamily="2" charset="-122"/>
                <a:sym typeface="+mn-ea"/>
              </a:rPr>
              <a:t>学前教育教科研管理的内容</a:t>
            </a:r>
            <a:r>
              <a:rPr lang="en-US" altLang="zh-CN" b="1" dirty="0">
                <a:ea typeface="宋体" panose="02010600030101010101" pitchFamily="2" charset="-122"/>
                <a:sym typeface="+mn-ea"/>
              </a:rPr>
              <a:t>:</a:t>
            </a:r>
            <a:endParaRPr lang="en-US" altLang="zh-CN" b="1"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一、学前教育教科研课题选择的管理</a:t>
            </a:r>
            <a:endParaRPr lang="zh-CN" altLang="en-US"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二、课题资料的收集与整理的管理</a:t>
            </a:r>
            <a:endParaRPr lang="zh-CN" altLang="en-US"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三、教科研信息的管理</a:t>
            </a:r>
            <a:endParaRPr lang="zh-CN" altLang="en-US"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四、研究计划、过程和结果的管理</a:t>
            </a:r>
            <a:endParaRPr lang="zh-CN" altLang="en-US"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五、以课题研究为契机，挖掘和培养优秀教师，开展教师培训工作，促进教师的专业成长</a:t>
            </a:r>
            <a:endParaRPr lang="zh-CN" altLang="en-US" dirty="0">
              <a:ea typeface="宋体" panose="02010600030101010101" pitchFamily="2" charset="-122"/>
            </a:endParaRPr>
          </a:p>
          <a:p>
            <a:pPr>
              <a:lnSpc>
                <a:spcPct val="135000"/>
              </a:lnSpc>
              <a:spcBef>
                <a:spcPts val="0"/>
              </a:spcBef>
              <a:spcAft>
                <a:spcPts val="0"/>
              </a:spcAft>
            </a:pPr>
            <a:r>
              <a:rPr lang="zh-CN" altLang="en-US" b="1" dirty="0">
                <a:ea typeface="宋体" panose="02010600030101010101" pitchFamily="2" charset="-122"/>
                <a:sym typeface="+mn-ea"/>
              </a:rPr>
              <a:t>学前教育教科研管理的途径</a:t>
            </a:r>
            <a:r>
              <a:rPr lang="en-US" altLang="zh-CN" b="1" dirty="0">
                <a:ea typeface="宋体" panose="02010600030101010101" pitchFamily="2" charset="-122"/>
                <a:sym typeface="+mn-ea"/>
              </a:rPr>
              <a:t>:</a:t>
            </a:r>
            <a:endParaRPr lang="en-US" altLang="zh-CN" b="1"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一、成立教科研工作领导小组，全面负责教育教科研工作</a:t>
            </a:r>
            <a:endParaRPr lang="zh-CN" altLang="en-US" dirty="0">
              <a:ea typeface="宋体" panose="02010600030101010101" pitchFamily="2" charset="-122"/>
            </a:endParaRPr>
          </a:p>
          <a:p>
            <a:pPr>
              <a:lnSpc>
                <a:spcPct val="135000"/>
              </a:lnSpc>
              <a:spcBef>
                <a:spcPts val="0"/>
              </a:spcBef>
              <a:spcAft>
                <a:spcPts val="0"/>
              </a:spcAft>
            </a:pPr>
            <a:r>
              <a:rPr lang="zh-CN" altLang="en-US" dirty="0">
                <a:ea typeface="宋体" panose="02010600030101010101" pitchFamily="2" charset="-122"/>
                <a:sym typeface="+mn-ea"/>
              </a:rPr>
              <a:t>二、制定教科研工作管理制度，保证科研工作顺利进行</a:t>
            </a:r>
            <a:endParaRPr lang="en-US" altLang="zh-CN"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06345" y="2857500"/>
            <a:ext cx="717931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学前教育教科研工作管理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901700"/>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幼儿园教师专业标准（试行）》从多维度对幼儿园教师应具有的教育研究知识与能力提出了要求。在专业知识维度提出，幼儿教师要掌握“观察、谈话、记录等了解幼儿的基本方法”；在专业能力维度提出，幼儿教师要能够“有效运用观察、谈话、家园联系、作品分析等多种方法，客观、全面地了解和评价幼儿”。</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九</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5424805" y="3067050"/>
            <a:ext cx="5039995" cy="158496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在学习有关学前教育教科研工作管理的知识基础上，聘请市、区主抓学前教育教科研的管理者为学生讲解教科研工作的开展情况。</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2"/>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Tree>
    <p:custDataLst>
      <p:tags r:id="rId3"/>
    </p:custData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027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384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了解学前教育教科研管理的意义。</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掌握学前教育教科研管理的内容。</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理解学前教育教科研管理的途径。</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7419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098800"/>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锻炼学生收集和整理课题资料的能力。</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加强科研意识，提高学生科学研究的能力。</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456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813300"/>
            <a:ext cx="5944870" cy="41084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运用本项目所学知识，进行学前教育教科研选题。</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4655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3768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3768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5744210" y="2929255"/>
            <a:ext cx="5370195" cy="645160"/>
            <a:chOff x="9236" y="4989"/>
            <a:chExt cx="8457" cy="1016"/>
          </a:xfrm>
        </p:grpSpPr>
        <p:sp>
          <p:nvSpPr>
            <p:cNvPr id="39" name="Object 109"/>
            <p:cNvSpPr txBox="1"/>
            <p:nvPr>
              <p:custDataLst>
                <p:tags r:id="rId5"/>
              </p:custDataLst>
            </p:nvPr>
          </p:nvSpPr>
          <p:spPr>
            <a:xfrm>
              <a:off x="10323" y="4989"/>
              <a:ext cx="7370" cy="1016"/>
            </a:xfrm>
            <a:prstGeom prst="rect">
              <a:avLst/>
            </a:prstGeom>
          </p:spPr>
          <p:txBody>
            <a:bodyPr vert="horz" wrap="square" lIns="0" tIns="0" bIns="0" rtlCol="0" anchor="t" anchorCtr="0">
              <a:no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学前教育科学研究的定义，学前教育教科研管理的意义。</a:t>
              </a:r>
              <a:endParaRPr lang="zh-CN" altLang="en-US" sz="2000" dirty="0">
                <a:solidFill>
                  <a:schemeClr val="dk1"/>
                </a:solidFill>
                <a:latin typeface="Times New Roman" panose="02020603050405020304" charset="0"/>
                <a:ea typeface="汉仪铁线黑-35简" charset="0"/>
                <a:sym typeface="+mn-ea"/>
              </a:endParaRPr>
            </a:p>
          </p:txBody>
        </p:sp>
        <p:sp>
          <p:nvSpPr>
            <p:cNvPr id="40" name="Object 1012"/>
            <p:cNvSpPr txBox="1"/>
            <p:nvPr>
              <p:custDataLst>
                <p:tags r:id="rId6"/>
              </p:custDataLst>
            </p:nvPr>
          </p:nvSpPr>
          <p:spPr>
            <a:xfrm>
              <a:off x="9236" y="5054"/>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01</a:t>
              </a:r>
              <a:endParaRPr lang="zh-CN" altLang="en-US"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3858260"/>
            <a:ext cx="5370195" cy="452120"/>
            <a:chOff x="9236" y="7363"/>
            <a:chExt cx="8457" cy="712"/>
          </a:xfrm>
        </p:grpSpPr>
        <p:sp>
          <p:nvSpPr>
            <p:cNvPr id="45" name="Object 1011"/>
            <p:cNvSpPr txBox="1"/>
            <p:nvPr>
              <p:custDataLst>
                <p:tags r:id="rId7"/>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学前教育教科研管理的内容。</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8"/>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594225"/>
            <a:ext cx="5370195" cy="452120"/>
            <a:chOff x="9236" y="7363"/>
            <a:chExt cx="8457" cy="712"/>
          </a:xfrm>
        </p:grpSpPr>
        <p:sp>
          <p:nvSpPr>
            <p:cNvPr id="49"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学前教育教科研管理的途径。</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90800" y="2767965"/>
            <a:ext cx="701040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学前教育教科研管理的意义</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4*l_h_a*1_4_1"/>
  <p:tag name="KSO_WM_TEMPLATE_CATEGORY" val="diagram"/>
  <p:tag name="KSO_WM_TEMPLATE_INDEX" val="2022806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0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3_4*l_h_f*1_4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SPECIAL_SOURCE" val="bdnull"/>
  <p:tag name="KSO_WM_SLIDE_ID" val="diagram2022806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667_4*l_i*1_1"/>
  <p:tag name="KSO_WM_TEMPLATE_CATEGORY" val="diagram"/>
  <p:tag name="KSO_WM_TEMPLATE_INDEX" val="20227667"/>
  <p:tag name="KSO_WM_UNIT_LAYERLEVEL" val="1_1"/>
  <p:tag name="KSO_WM_TAG_VERSION" val="1.0"/>
  <p:tag name="KSO_WM_BEAUTIFY_FLAG" val="#wm#"/>
  <p:tag name="KSO_WM_UNIT_LINE_FORE_SCHEMECOLOR_INDEX" val="9"/>
  <p:tag name="KSO_WM_UNIT_LINE_FILL_TYPE" val="2"/>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67_4*l_h_i*1_1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67_4*l_h_i*1_1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667_4*l_h_i*1_1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67_4*l_h_i*1_1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67_4*l_h_a*1_1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667_4*l_h_i*1_1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67_4*l_h_i*1_2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67_4*l_h_i*1_2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2.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667_4*l_h_i*1_2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67_4*l_h_i*1_2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67_4*l_h_a*1_2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67_4*l_h_i*1_2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67_4*l_h_i*1_4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67_4*l_h_i*1_4_2"/>
  <p:tag name="KSO_WM_TEMPLATE_CATEGORY" val="diagram"/>
  <p:tag name="KSO_WM_TEMPLATE_INDEX" val="2022766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67_4*l_h_i*1_4_5"/>
  <p:tag name="KSO_WM_TEMPLATE_CATEGORY" val="diagram"/>
  <p:tag name="KSO_WM_TEMPLATE_INDEX" val="2022766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67_4*l_h_i*1_4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24478_3*l_h_i*1_1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67_4*l_h_a*1_4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667_4*l_h_i*1_4_4"/>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67_4*l_h_i*1_3_3"/>
  <p:tag name="KSO_WM_TEMPLATE_CATEGORY" val="diagram"/>
  <p:tag name="KSO_WM_TEMPLATE_INDEX" val="20227667"/>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67_4*l_h_i*1_3_2"/>
  <p:tag name="KSO_WM_TEMPLATE_CATEGORY" val="diagram"/>
  <p:tag name="KSO_WM_TEMPLATE_INDEX" val="2022766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67_4*l_h_i*1_3_5"/>
  <p:tag name="KSO_WM_TEMPLATE_CATEGORY" val="diagram"/>
  <p:tag name="KSO_WM_TEMPLATE_INDEX" val="2022766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67_4*l_h_i*1_3_1"/>
  <p:tag name="KSO_WM_TEMPLATE_CATEGORY" val="diagram"/>
  <p:tag name="KSO_WM_TEMPLATE_INDEX" val="2022766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67_4*l_h_a*1_3_1"/>
  <p:tag name="KSO_WM_TEMPLATE_CATEGORY" val="diagram"/>
  <p:tag name="KSO_WM_TEMPLATE_INDEX" val="2022766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667_4*l_h_i*1_3_4"/>
  <p:tag name="KSO_WM_TEMPLATE_CATEGORY" val="diagram"/>
  <p:tag name="KSO_WM_TEMPLATE_INDEX" val="2022766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SPECIAL_SOURCE" val="bdnull"/>
  <p:tag name="KSO_WM_SLIDE_ID" val="diagram20227667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67"/>
  <p:tag name="KSO_WM_SLIDE_TYPE" val="text"/>
  <p:tag name="KSO_WM_SLIDE_SUBTYPE" val="diag"/>
  <p:tag name="KSO_WM_SLIDE_SIZE" val="576.65*504.6"/>
  <p:tag name="KSO_WM_SLIDE_POSITION" val="194.25*17.7"/>
  <p:tag name="KSO_WM_DIAGRAM_GROUP_CODE" val="l1-1"/>
  <p:tag name="KSO_WM_SLIDE_DIAGTYPE" val="l"/>
  <p:tag name="KSO_WM_SLIDE_LAYOUT" val="l"/>
  <p:tag name="KSO_WM_SLIDE_LAYOUT_CNT" val="1"/>
</p:tagLst>
</file>

<file path=ppt/tags/tag14.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6*l_i*1_1"/>
  <p:tag name="KSO_WM_TEMPLATE_CATEGORY" val="diagram"/>
  <p:tag name="KSO_WM_TEMPLATE_INDEX" val="20228062"/>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6*l_h_i*1_1_1"/>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6*l_h_i*1_1_2"/>
  <p:tag name="KSO_WM_TEMPLATE_CATEGORY" val="diagram"/>
  <p:tag name="KSO_WM_TEMPLATE_INDEX" val="2022806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6*l_h_i*1_1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6*l_h_x*1_1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6*l_h_a*1_1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6*l_h_i*1_2_1"/>
  <p:tag name="KSO_WM_TEMPLATE_CATEGORY" val="diagram"/>
  <p:tag name="KSO_WM_TEMPLATE_INDEX" val="20228062"/>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6*l_h_i*1_2_2"/>
  <p:tag name="KSO_WM_TEMPLATE_CATEGORY" val="diagram"/>
  <p:tag name="KSO_WM_TEMPLATE_INDEX" val="2022806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6*l_h_i*1_2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6*l_h_x*1_2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5.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6*l_h_a*1_2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2_6*l_h_i*1_3_1"/>
  <p:tag name="KSO_WM_TEMPLATE_CATEGORY" val="diagram"/>
  <p:tag name="KSO_WM_TEMPLATE_INDEX" val="20228062"/>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2_6*l_h_i*1_3_2"/>
  <p:tag name="KSO_WM_TEMPLATE_CATEGORY" val="diagram"/>
  <p:tag name="KSO_WM_TEMPLATE_INDEX" val="2022806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2_6*l_h_i*1_3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2_6*l_h_x*1_3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2_6*l_h_a*1_3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2_6*l_h_i*1_4_1"/>
  <p:tag name="KSO_WM_TEMPLATE_CATEGORY" val="diagram"/>
  <p:tag name="KSO_WM_TEMPLATE_INDEX" val="20228062"/>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2_6*l_h_i*1_4_2"/>
  <p:tag name="KSO_WM_TEMPLATE_CATEGORY" val="diagram"/>
  <p:tag name="KSO_WM_TEMPLATE_INDEX" val="2022806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2_6*l_h_i*1_4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2_6*l_h_x*1_4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6.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2_6*l_h_a*1_4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62_6*l_h_i*1_6_1"/>
  <p:tag name="KSO_WM_TEMPLATE_CATEGORY" val="diagram"/>
  <p:tag name="KSO_WM_TEMPLATE_INDEX" val="20228062"/>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62_6*l_h_i*1_6_2"/>
  <p:tag name="KSO_WM_TEMPLATE_CATEGORY" val="diagram"/>
  <p:tag name="KSO_WM_TEMPLATE_INDEX" val="2022806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62_6*l_h_i*1_6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62_6*l_h_x*1_6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6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62_6*l_h_a*1_6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2_6*l_h_i*1_5_1"/>
  <p:tag name="KSO_WM_TEMPLATE_CATEGORY" val="diagram"/>
  <p:tag name="KSO_WM_TEMPLATE_INDEX" val="20228062"/>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62_6*l_h_i*1_5_2"/>
  <p:tag name="KSO_WM_TEMPLATE_CATEGORY" val="diagram"/>
  <p:tag name="KSO_WM_TEMPLATE_INDEX" val="2022806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2_6*l_h_i*1_5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2_6*l_h_x*1_5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7.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2_6*l_h_a*1_5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71.xml><?xml version="1.0" encoding="utf-8"?>
<p:tagLst xmlns:p="http://schemas.openxmlformats.org/presentationml/2006/main">
  <p:tag name="KSO_WM_SPECIAL_SOURCE" val="bdnull"/>
  <p:tag name="KSO_WM_SLIDE_ID" val="diagram20228062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62"/>
  <p:tag name="KSO_WM_SLIDE_TYPE" val="text"/>
  <p:tag name="KSO_WM_SLIDE_SUBTYPE" val="diag"/>
  <p:tag name="KSO_WM_SLIDE_SIZE" val="844.25*389.2"/>
  <p:tag name="KSO_WM_SLIDE_POSITION" val="57.9*107.9"/>
  <p:tag name="KSO_WM_DIAGRAM_GROUP_CODE" val="l1-1"/>
  <p:tag name="KSO_WM_SLIDE_DIAGTYPE" val="l"/>
  <p:tag name="KSO_WM_SLIDE_LAYOUT" val="a_l"/>
  <p:tag name="KSO_WM_SLIDE_LAYOUT_CNT" val="1_1"/>
</p:tagLst>
</file>

<file path=ppt/tags/tag17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7.xml><?xml version="1.0" encoding="utf-8"?>
<p:tagLst xmlns:p="http://schemas.openxmlformats.org/presentationml/2006/main">
  <p:tag name="KSO_WM_BEAUTIFY_FLAG" val="#wm#"/>
  <p:tag name="KSO_WM_TEMPLATE_CATEGORY" val="custom"/>
  <p:tag name="KSO_WM_TEMPLATE_INDEX" val="20205081"/>
</p:tagLst>
</file>

<file path=ppt/tags/tag178.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6_4*l_h_i*1_4_2"/>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6_4*l_h_i*1_4_3"/>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0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6_4*l_h_f*1_4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6_4*l_h_a*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6_4*l_h_i*1_4_4"/>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04.xml><?xml version="1.0" encoding="utf-8"?>
<p:tagLst xmlns:p="http://schemas.openxmlformats.org/presentationml/2006/main">
  <p:tag name="KSO_WM_BEAUTIFY_FLAG" val="#wm#"/>
  <p:tag name="KSO_WM_TEMPLATE_CATEGORY" val="custom"/>
  <p:tag name="KSO_WM_TEMPLATE_INDEX" val="20205081"/>
</p:tagLst>
</file>

<file path=ppt/tags/tag205.xml><?xml version="1.0" encoding="utf-8"?>
<p:tagLst xmlns:p="http://schemas.openxmlformats.org/presentationml/2006/main">
  <p:tag name="KSO_WM_BEAUTIFY_FLAG" val="#wm#"/>
  <p:tag name="KSO_WM_TEMPLATE_CATEGORY" val="custom"/>
  <p:tag name="KSO_WM_TEMPLATE_INDEX" val="20205081"/>
</p:tagLst>
</file>

<file path=ppt/tags/tag2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COMMONDATA" val="eyJoZGlkIjoiYThkMzk3NzM1NjI1NTg5NjFmNzQyY2UyOTg2MjEzNGMifQ=="/>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3*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3*l_h_i*1_1_4"/>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3*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3*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3*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3*l_h_i*1_2_4"/>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3*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3*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3*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3*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3*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3*l_h_x*1_3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3*l_h_i*1_1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3*l_h_i*1_2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3*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3*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3*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3*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3*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3*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3*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3*l_h_f*1_3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3*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3*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SPECIAL_SOURCE" val="bdnull"/>
  <p:tag name="KSO_WM_SLIDE_ID" val="diagram2022805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58"/>
  <p:tag name="KSO_WM_SLIDE_TYPE" val="text"/>
  <p:tag name="KSO_WM_SLIDE_SUBTYPE" val="diag"/>
  <p:tag name="KSO_WM_SLIDE_SIZE" val="403.2*384.9"/>
  <p:tag name="KSO_WM_SLIDE_POSITION" val="278.4*98.7"/>
  <p:tag name="KSO_WM_DIAGRAM_GROUP_CODE" val="l1-1"/>
  <p:tag name="KSO_WM_SLIDE_DIAGTYPE" val="l"/>
  <p:tag name="KSO_WM_SLIDE_LAYOUT" val="a_l"/>
  <p:tag name="KSO_WM_SLIDE_LAYOUT_CNT" val="1_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34_3*q_h_i*1_1_2"/>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4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34_3*q_h_i*1_1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4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34_3*q_h_i*1_3_2"/>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34_3*q_h_i*1_3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34_3*q_h_i*1_2_2"/>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34_3*q_h_i*1_2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8034_3*q_h_i*1_4_2"/>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34_3*q_h_i*1_4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8034_3*q_h_i*1_5_2"/>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34_3*q_h_i*1_5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34_3*q_h_a*1_1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034_3*q_h_f*1_1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59.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34_3*q_h_a*1_5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8034_3*q_h_f*1_5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1.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34_3*q_h_a*1_2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034_3*q_h_f*1_2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3.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34_3*q_h_a*1_3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034_3*q_h_f*1_3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5.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34_3*q_h_a*1_4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8034_3*q_h_f*1_4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7.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34_3*q_h_x*1_1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8.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34_3*q_h_x*1_3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69.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34_3*q_h_x*1_4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34_3*q_h_x*1_2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71.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34_3*q_h_x*1_5_1"/>
  <p:tag name="KSO_WM_TEMPLATE_CATEGORY" val="diagram"/>
  <p:tag name="KSO_WM_TEMPLATE_INDEX" val="20228034"/>
  <p:tag name="KSO_WM_UNIT_LAYERLEVEL" val="1_1_1"/>
  <p:tag name="KSO_WM_TAG_VERSION" val="1.0"/>
  <p:tag name="KSO_WM_BEAUTIFY_FLAG" val="#wm#"/>
  <p:tag name="KSO_WM_UNIT_USESOURCEFORMAT_APPLY" val="1"/>
</p:tagLst>
</file>

<file path=ppt/tags/tag72.xml><?xml version="1.0" encoding="utf-8"?>
<p:tagLst xmlns:p="http://schemas.openxmlformats.org/presentationml/2006/main">
  <p:tag name="KSO_WM_SPECIAL_SOURCE" val="bdnull"/>
  <p:tag name="KSO_WM_SLIDE_ID" val="diagram20228034_3"/>
  <p:tag name="KSO_WM_TEMPLATE_SUBCATEGORY" val="0"/>
  <p:tag name="KSO_WM_TEMPLATE_MASTER_TYPE" val="1"/>
  <p:tag name="KSO_WM_TEMPLATE_COLOR_TYPE" val="0"/>
  <p:tag name="KSO_WM_SLIDE_ITEM_CNT" val="5"/>
  <p:tag name="KSO_WM_SLIDE_INDEX" val="3"/>
  <p:tag name="KSO_WM_TAG_VERSION" val="1.0"/>
  <p:tag name="KSO_WM_BEAUTIFY_FLAG" val="#wm#"/>
  <p:tag name="KSO_WM_TEMPLATE_CATEGORY" val="diagram"/>
  <p:tag name="KSO_WM_TEMPLATE_INDEX" val="20228034"/>
  <p:tag name="KSO_WM_SLIDE_TYPE" val="text"/>
  <p:tag name="KSO_WM_SLIDE_SUBTYPE" val="diag"/>
  <p:tag name="KSO_WM_SLIDE_SIZE" val="913.2*371.95"/>
  <p:tag name="KSO_WM_SLIDE_POSITION" val="23.45*134.2"/>
  <p:tag name="KSO_WM_DIAGRAM_GROUP_CODE" val="q1-1"/>
  <p:tag name="KSO_WM_SLIDE_DIAGTYPE" val="q"/>
  <p:tag name="KSO_WM_SLIDE_LAYOUT" val="a_b_q"/>
  <p:tag name="KSO_WM_SLIDE_LAYOUT_CNT" val="1_1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4*l_i*1_1"/>
  <p:tag name="KSO_WM_TEMPLATE_CATEGORY" val="diagram"/>
  <p:tag name="KSO_WM_TEMPLATE_INDEX" val="2022806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4*l_h_i*1_1_2"/>
  <p:tag name="KSO_WM_TEMPLATE_CATEGORY" val="diagram"/>
  <p:tag name="KSO_WM_TEMPLATE_INDEX" val="20228063"/>
  <p:tag name="KSO_WM_UNIT_LAYERLEVEL" val="1_1_1"/>
  <p:tag name="KSO_WM_TAG_VERSION" val="1.0"/>
  <p:tag name="KSO_WM_BEAUTIFY_FLAG" val="#wm#"/>
  <p:tag name="KSO_WM_UNIT_LINE_FORE_SCHEMECOLOR_INDEX" val="5"/>
  <p:tag name="KSO_WM_UNIT_LINE_FILL_TYPE" val="2"/>
  <p:tag name="KSO_WM_UNIT_SHADOW_SCHEMECOLOR_INDEX" val="14"/>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4*l_h_i*1_3_2"/>
  <p:tag name="KSO_WM_TEMPLATE_CATEGORY" val="diagram"/>
  <p:tag name="KSO_WM_TEMPLATE_INDEX" val="20228063"/>
  <p:tag name="KSO_WM_UNIT_LAYERLEVEL" val="1_1_1"/>
  <p:tag name="KSO_WM_TAG_VERSION" val="1.0"/>
  <p:tag name="KSO_WM_BEAUTIFY_FLAG" val="#wm#"/>
  <p:tag name="KSO_WM_UNIT_LINE_FORE_SCHEMECOLOR_INDEX" val="7"/>
  <p:tag name="KSO_WM_UNIT_LINE_FILL_TYPE" val="2"/>
  <p:tag name="KSO_WM_UNIT_SHADOW_SCHEMECOLOR_INDEX" val="14"/>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4*l_h_i*1_2_2"/>
  <p:tag name="KSO_WM_TEMPLATE_CATEGORY" val="diagram"/>
  <p:tag name="KSO_WM_TEMPLATE_INDEX" val="20228063"/>
  <p:tag name="KSO_WM_UNIT_LAYERLEVEL" val="1_1_1"/>
  <p:tag name="KSO_WM_TAG_VERSION" val="1.0"/>
  <p:tag name="KSO_WM_BEAUTIFY_FLAG" val="#wm#"/>
  <p:tag name="KSO_WM_UNIT_LINE_FORE_SCHEMECOLOR_INDEX" val="6"/>
  <p:tag name="KSO_WM_UNIT_LINE_FILL_TYPE" val="2"/>
  <p:tag name="KSO_WM_UNIT_SHADOW_SCHEMECOLOR_INDEX" val="14"/>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4*l_h_i*1_4_2"/>
  <p:tag name="KSO_WM_TEMPLATE_CATEGORY" val="diagram"/>
  <p:tag name="KSO_WM_TEMPLATE_INDEX" val="20228063"/>
  <p:tag name="KSO_WM_UNIT_LAYERLEVEL" val="1_1_1"/>
  <p:tag name="KSO_WM_TAG_VERSION" val="1.0"/>
  <p:tag name="KSO_WM_BEAUTIFY_FLAG" val="#wm#"/>
  <p:tag name="KSO_WM_UNIT_LINE_FORE_SCHEMECOLOR_INDEX" val="8"/>
  <p:tag name="KSO_WM_UNIT_LINE_FILL_TYPE" val="2"/>
  <p:tag name="KSO_WM_UNIT_SHADOW_SCHEMECOLOR_INDEX" val="14"/>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4*l_h_x*1_1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8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4*l_h_x*1_2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84.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4*l_h_x*1_3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8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3_4*l_h_x*1_4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4*l_h_a*1_1_1"/>
  <p:tag name="KSO_WM_TEMPLATE_CATEGORY" val="diagram"/>
  <p:tag name="KSO_WM_TEMPLATE_INDEX" val="20228063"/>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3_4*l_h_f*1_1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4*l_h_a*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3_4*l_h_f*1_2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4*l_h_a*1_3_1"/>
  <p:tag name="KSO_WM_TEMPLATE_CATEGORY" val="diagram"/>
  <p:tag name="KSO_WM_TEMPLATE_INDEX" val="2022806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3_4*l_h_f*1_3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4686</Words>
  <Application>WPS 演示</Application>
  <PresentationFormat>宽屏</PresentationFormat>
  <Paragraphs>318</Paragraphs>
  <Slides>27</Slides>
  <Notes>4</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27</vt:i4>
      </vt:variant>
    </vt:vector>
  </HeadingPairs>
  <TitlesOfParts>
    <vt:vector size="52"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思源黑体 CN Medium</vt:lpstr>
      <vt:lpstr>思源黑体 CN Bold</vt:lpstr>
      <vt:lpstr>MiSans</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二、学前教育教科研管理的意义</vt:lpstr>
      <vt:lpstr>PowerPoint 演示文稿</vt:lpstr>
      <vt:lpstr>一、学前教育教科研课题选择的管理</vt:lpstr>
      <vt:lpstr>选择课题的原则</vt:lpstr>
      <vt:lpstr>对选择课题进行论证主要从以下5个方面进行</vt:lpstr>
      <vt:lpstr>二、课题资料的收集与整理的管理</vt:lpstr>
      <vt:lpstr>三、教科研信息的管理</vt:lpstr>
      <vt:lpstr>四、学前教育教科研计划、过程和结果的管理</vt:lpstr>
      <vt:lpstr>五、以课题研究为契机，挖掘和培养优秀教师，开展教师培训工作，促进教师的专业成长</vt:lpstr>
      <vt:lpstr>（一）要对教师进行教科研指导</vt:lpstr>
      <vt:lpstr>（二）采取多种形式，锻炼教师的教科研能力</vt:lpstr>
      <vt:lpstr>PowerPoint 演示文稿</vt:lpstr>
      <vt:lpstr>一、成立教科研工作领导小组，全面负责教科研工作</vt:lpstr>
      <vt:lpstr>二、制定教科研工作管理制度，保证教科研工作顺利进行</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208</cp:revision>
  <dcterms:created xsi:type="dcterms:W3CDTF">2025-07-30T13:13:00Z</dcterms:created>
  <dcterms:modified xsi:type="dcterms:W3CDTF">2025-07-31T12:33:22Z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CF8E0FE9CC3843F0833DFD188037AC49_13</vt:lpwstr>
  </property>
  <property fmtid="{D5CDD505-2E9C-101B-9397-08002B2CF9AE}" pid="4" name="KSOTemplateUUID">
    <vt:lpwstr>v1.0_mb_QHfKzYawdZ4GRMiybnlD6w==</vt:lpwstr>
  </property>
</Properties>
</file>