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0.svg" ContentType="image/svg+xml"/>
  <Override PartName="/ppt/media/image72.svg" ContentType="image/svg+xml"/>
  <Override PartName="/ppt/media/image74.svg" ContentType="image/svg+xml"/>
  <Override PartName="/ppt/media/image77.svg" ContentType="image/svg+xml"/>
  <Override PartName="/ppt/media/image79.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48"/>
  </p:handoutMasterIdLst>
  <p:sldIdLst>
    <p:sldId id="435" r:id="rId3"/>
    <p:sldId id="451" r:id="rId4"/>
    <p:sldId id="452" r:id="rId5"/>
    <p:sldId id="453" r:id="rId6"/>
    <p:sldId id="412" r:id="rId7"/>
    <p:sldId id="457" r:id="rId8"/>
    <p:sldId id="454" r:id="rId9"/>
    <p:sldId id="456" r:id="rId10"/>
    <p:sldId id="504" r:id="rId11"/>
    <p:sldId id="459" r:id="rId12"/>
    <p:sldId id="539" r:id="rId13"/>
    <p:sldId id="540" r:id="rId14"/>
    <p:sldId id="542" r:id="rId15"/>
    <p:sldId id="545" r:id="rId16"/>
    <p:sldId id="547" r:id="rId17"/>
    <p:sldId id="548" r:id="rId18"/>
    <p:sldId id="505" r:id="rId19"/>
    <p:sldId id="499" r:id="rId20"/>
    <p:sldId id="544" r:id="rId21"/>
    <p:sldId id="483" r:id="rId22"/>
    <p:sldId id="550" r:id="rId23"/>
    <p:sldId id="552" r:id="rId24"/>
    <p:sldId id="553" r:id="rId25"/>
    <p:sldId id="554" r:id="rId27"/>
    <p:sldId id="556" r:id="rId28"/>
    <p:sldId id="506" r:id="rId29"/>
    <p:sldId id="559" r:id="rId30"/>
    <p:sldId id="557" r:id="rId31"/>
    <p:sldId id="558" r:id="rId32"/>
    <p:sldId id="555" r:id="rId33"/>
    <p:sldId id="560" r:id="rId34"/>
    <p:sldId id="561" r:id="rId35"/>
    <p:sldId id="562" r:id="rId36"/>
    <p:sldId id="563" r:id="rId37"/>
    <p:sldId id="564" r:id="rId38"/>
    <p:sldId id="565" r:id="rId39"/>
    <p:sldId id="566" r:id="rId40"/>
    <p:sldId id="466" r:id="rId41"/>
    <p:sldId id="567" r:id="rId42"/>
    <p:sldId id="568" r:id="rId43"/>
    <p:sldId id="569" r:id="rId44"/>
    <p:sldId id="570" r:id="rId45"/>
    <p:sldId id="571" r:id="rId46"/>
    <p:sldId id="538" r:id="rId47"/>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F7FF0"/>
    <a:srgbClr val="5A97A6"/>
    <a:srgbClr val="E8E58C"/>
    <a:srgbClr val="DBCA6C"/>
    <a:srgbClr val="D1D675"/>
    <a:srgbClr val="7BABB8"/>
    <a:srgbClr val="CBFED9"/>
    <a:srgbClr val="BEF3FA"/>
    <a:srgbClr val="F68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8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392.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6" Type="http://schemas.openxmlformats.org/officeDocument/2006/relationships/slideLayout" Target="../slideLayouts/slideLayout3.xml"/><Relationship Id="rId25" Type="http://schemas.openxmlformats.org/officeDocument/2006/relationships/tags" Target="../tags/tag41.xml"/><Relationship Id="rId24" Type="http://schemas.openxmlformats.org/officeDocument/2006/relationships/tags" Target="../tags/tag40.xml"/><Relationship Id="rId23" Type="http://schemas.openxmlformats.org/officeDocument/2006/relationships/tags" Target="../tags/tag39.xml"/><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image" Target="../media/image28.svg"/><Relationship Id="rId2" Type="http://schemas.openxmlformats.org/officeDocument/2006/relationships/tags" Target="../tags/tag24.xml"/><Relationship Id="rId19" Type="http://schemas.openxmlformats.org/officeDocument/2006/relationships/image" Target="../media/image27.png"/><Relationship Id="rId18" Type="http://schemas.openxmlformats.org/officeDocument/2006/relationships/tags" Target="../tags/tag36.xml"/><Relationship Id="rId17" Type="http://schemas.openxmlformats.org/officeDocument/2006/relationships/image" Target="../media/image26.svg"/><Relationship Id="rId16" Type="http://schemas.openxmlformats.org/officeDocument/2006/relationships/image" Target="../media/image25.png"/><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image" Target="../media/image24.svg"/><Relationship Id="rId11" Type="http://schemas.openxmlformats.org/officeDocument/2006/relationships/image" Target="../media/image23.png"/><Relationship Id="rId10" Type="http://schemas.openxmlformats.org/officeDocument/2006/relationships/tags" Target="../tags/tag32.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7" Type="http://schemas.openxmlformats.org/officeDocument/2006/relationships/slideLayout" Target="../slideLayouts/slideLayout3.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16.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image" Target="../media/image30.svg"/><Relationship Id="rId4" Type="http://schemas.openxmlformats.org/officeDocument/2006/relationships/image" Target="../media/image29.png"/><Relationship Id="rId3" Type="http://schemas.openxmlformats.org/officeDocument/2006/relationships/tags" Target="../tags/tag61.xml"/><Relationship Id="rId29" Type="http://schemas.openxmlformats.org/officeDocument/2006/relationships/slideLayout" Target="../slideLayouts/slideLayout3.xml"/><Relationship Id="rId28" Type="http://schemas.openxmlformats.org/officeDocument/2006/relationships/tags" Target="../tags/tag80.xml"/><Relationship Id="rId27" Type="http://schemas.openxmlformats.org/officeDocument/2006/relationships/tags" Target="../tags/tag79.xml"/><Relationship Id="rId26" Type="http://schemas.openxmlformats.org/officeDocument/2006/relationships/tags" Target="../tags/tag78.xml"/><Relationship Id="rId25" Type="http://schemas.openxmlformats.org/officeDocument/2006/relationships/tags" Target="../tags/tag77.xml"/><Relationship Id="rId24" Type="http://schemas.openxmlformats.org/officeDocument/2006/relationships/tags" Target="../tags/tag76.xml"/><Relationship Id="rId23" Type="http://schemas.openxmlformats.org/officeDocument/2006/relationships/image" Target="../media/image34.svg"/><Relationship Id="rId22" Type="http://schemas.openxmlformats.org/officeDocument/2006/relationships/image" Target="../media/image33.png"/><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60.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image" Target="../media/image32.svg"/><Relationship Id="rId13" Type="http://schemas.openxmlformats.org/officeDocument/2006/relationships/image" Target="../media/image31.png"/><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image" Target="../media/image36.svg"/><Relationship Id="rId26" Type="http://schemas.openxmlformats.org/officeDocument/2006/relationships/slideLayout" Target="../slideLayouts/slideLayout3.xml"/><Relationship Id="rId25" Type="http://schemas.openxmlformats.org/officeDocument/2006/relationships/tags" Target="../tags/tag99.xml"/><Relationship Id="rId24" Type="http://schemas.openxmlformats.org/officeDocument/2006/relationships/tags" Target="../tags/tag98.xml"/><Relationship Id="rId23" Type="http://schemas.openxmlformats.org/officeDocument/2006/relationships/tags" Target="../tags/tag97.xml"/><Relationship Id="rId22" Type="http://schemas.openxmlformats.org/officeDocument/2006/relationships/image" Target="../media/image42.svg"/><Relationship Id="rId21" Type="http://schemas.openxmlformats.org/officeDocument/2006/relationships/image" Target="../media/image41.png"/><Relationship Id="rId20" Type="http://schemas.openxmlformats.org/officeDocument/2006/relationships/tags" Target="../tags/tag96.xml"/><Relationship Id="rId2" Type="http://schemas.openxmlformats.org/officeDocument/2006/relationships/image" Target="../media/image35.png"/><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image" Target="../media/image40.svg"/><Relationship Id="rId15" Type="http://schemas.openxmlformats.org/officeDocument/2006/relationships/image" Target="../media/image39.png"/><Relationship Id="rId14" Type="http://schemas.openxmlformats.org/officeDocument/2006/relationships/tags" Target="../tags/tag92.xml"/><Relationship Id="rId13" Type="http://schemas.openxmlformats.org/officeDocument/2006/relationships/image" Target="../media/image38.svg"/><Relationship Id="rId12" Type="http://schemas.openxmlformats.org/officeDocument/2006/relationships/image" Target="../media/image37.png"/><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image" Target="../media/image44.svg"/><Relationship Id="rId8" Type="http://schemas.openxmlformats.org/officeDocument/2006/relationships/image" Target="../media/image43.png"/><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3" Type="http://schemas.openxmlformats.org/officeDocument/2006/relationships/slideLayout" Target="../slideLayouts/slideLayout3.xml"/><Relationship Id="rId32" Type="http://schemas.openxmlformats.org/officeDocument/2006/relationships/tags" Target="../tags/tag125.xml"/><Relationship Id="rId31" Type="http://schemas.openxmlformats.org/officeDocument/2006/relationships/tags" Target="../tags/tag124.xml"/><Relationship Id="rId30" Type="http://schemas.openxmlformats.org/officeDocument/2006/relationships/tags" Target="../tags/tag123.xml"/><Relationship Id="rId3" Type="http://schemas.openxmlformats.org/officeDocument/2006/relationships/tags" Target="../tags/tag102.xml"/><Relationship Id="rId29" Type="http://schemas.openxmlformats.org/officeDocument/2006/relationships/image" Target="../media/image48.svg"/><Relationship Id="rId28" Type="http://schemas.openxmlformats.org/officeDocument/2006/relationships/image" Target="../media/image47.png"/><Relationship Id="rId27" Type="http://schemas.openxmlformats.org/officeDocument/2006/relationships/tags" Target="../tags/tag122.xml"/><Relationship Id="rId26" Type="http://schemas.openxmlformats.org/officeDocument/2006/relationships/tags" Target="../tags/tag121.xml"/><Relationship Id="rId25" Type="http://schemas.openxmlformats.org/officeDocument/2006/relationships/tags" Target="../tags/tag120.xml"/><Relationship Id="rId24" Type="http://schemas.openxmlformats.org/officeDocument/2006/relationships/tags" Target="../tags/tag119.xml"/><Relationship Id="rId23" Type="http://schemas.openxmlformats.org/officeDocument/2006/relationships/tags" Target="../tags/tag118.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tags" Target="../tags/tag115.xml"/><Relationship Id="rId2" Type="http://schemas.openxmlformats.org/officeDocument/2006/relationships/tags" Target="../tags/tag101.xml"/><Relationship Id="rId19" Type="http://schemas.openxmlformats.org/officeDocument/2006/relationships/image" Target="../media/image46.svg"/><Relationship Id="rId18" Type="http://schemas.openxmlformats.org/officeDocument/2006/relationships/image" Target="../media/image45.png"/><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100.xml"/></Relationships>
</file>

<file path=ppt/slides/_rels/slide21.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6" Type="http://schemas.openxmlformats.org/officeDocument/2006/relationships/slideLayout" Target="../slideLayouts/slideLayout3.xml"/><Relationship Id="rId45" Type="http://schemas.openxmlformats.org/officeDocument/2006/relationships/tags" Target="../tags/tag158.xml"/><Relationship Id="rId44" Type="http://schemas.openxmlformats.org/officeDocument/2006/relationships/image" Target="../media/image60.svg"/><Relationship Id="rId43" Type="http://schemas.openxmlformats.org/officeDocument/2006/relationships/image" Target="../media/image59.png"/><Relationship Id="rId42" Type="http://schemas.openxmlformats.org/officeDocument/2006/relationships/tags" Target="../tags/tag157.xml"/><Relationship Id="rId41" Type="http://schemas.openxmlformats.org/officeDocument/2006/relationships/tags" Target="../tags/tag156.xml"/><Relationship Id="rId40" Type="http://schemas.openxmlformats.org/officeDocument/2006/relationships/tags" Target="../tags/tag155.xml"/><Relationship Id="rId4" Type="http://schemas.openxmlformats.org/officeDocument/2006/relationships/tags" Target="../tags/tag129.xml"/><Relationship Id="rId39" Type="http://schemas.openxmlformats.org/officeDocument/2006/relationships/tags" Target="../tags/tag154.xml"/><Relationship Id="rId38" Type="http://schemas.openxmlformats.org/officeDocument/2006/relationships/tags" Target="../tags/tag153.xml"/><Relationship Id="rId37" Type="http://schemas.openxmlformats.org/officeDocument/2006/relationships/tags" Target="../tags/tag152.xml"/><Relationship Id="rId36" Type="http://schemas.openxmlformats.org/officeDocument/2006/relationships/image" Target="../media/image58.svg"/><Relationship Id="rId35" Type="http://schemas.openxmlformats.org/officeDocument/2006/relationships/image" Target="../media/image57.png"/><Relationship Id="rId34" Type="http://schemas.openxmlformats.org/officeDocument/2006/relationships/tags" Target="../tags/tag151.xml"/><Relationship Id="rId33" Type="http://schemas.openxmlformats.org/officeDocument/2006/relationships/tags" Target="../tags/tag150.xml"/><Relationship Id="rId32" Type="http://schemas.openxmlformats.org/officeDocument/2006/relationships/tags" Target="../tags/tag149.xml"/><Relationship Id="rId31" Type="http://schemas.openxmlformats.org/officeDocument/2006/relationships/tags" Target="../tags/tag148.xml"/><Relationship Id="rId30" Type="http://schemas.openxmlformats.org/officeDocument/2006/relationships/tags" Target="../tags/tag147.xml"/><Relationship Id="rId3" Type="http://schemas.openxmlformats.org/officeDocument/2006/relationships/tags" Target="../tags/tag128.xml"/><Relationship Id="rId29" Type="http://schemas.openxmlformats.org/officeDocument/2006/relationships/tags" Target="../tags/tag146.xml"/><Relationship Id="rId28" Type="http://schemas.openxmlformats.org/officeDocument/2006/relationships/image" Target="../media/image56.svg"/><Relationship Id="rId27" Type="http://schemas.openxmlformats.org/officeDocument/2006/relationships/image" Target="../media/image55.png"/><Relationship Id="rId26" Type="http://schemas.openxmlformats.org/officeDocument/2006/relationships/tags" Target="../tags/tag145.xml"/><Relationship Id="rId25" Type="http://schemas.openxmlformats.org/officeDocument/2006/relationships/tags" Target="../tags/tag144.xml"/><Relationship Id="rId24" Type="http://schemas.openxmlformats.org/officeDocument/2006/relationships/tags" Target="../tags/tag143.xml"/><Relationship Id="rId23" Type="http://schemas.openxmlformats.org/officeDocument/2006/relationships/tags" Target="../tags/tag142.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image" Target="../media/image54.svg"/><Relationship Id="rId2" Type="http://schemas.openxmlformats.org/officeDocument/2006/relationships/tags" Target="../tags/tag127.xml"/><Relationship Id="rId19" Type="http://schemas.openxmlformats.org/officeDocument/2006/relationships/image" Target="../media/image53.png"/><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image" Target="../media/image52.svg"/><Relationship Id="rId13" Type="http://schemas.openxmlformats.org/officeDocument/2006/relationships/image" Target="../media/image51.png"/><Relationship Id="rId12" Type="http://schemas.openxmlformats.org/officeDocument/2006/relationships/tags" Target="../tags/tag135.xml"/><Relationship Id="rId11" Type="http://schemas.openxmlformats.org/officeDocument/2006/relationships/image" Target="../media/image50.svg"/><Relationship Id="rId10" Type="http://schemas.openxmlformats.org/officeDocument/2006/relationships/image" Target="../media/image49.png"/><Relationship Id="rId1" Type="http://schemas.openxmlformats.org/officeDocument/2006/relationships/tags" Target="../tags/tag126.xml"/></Relationships>
</file>

<file path=ppt/slides/_rels/slide22.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9" Type="http://schemas.openxmlformats.org/officeDocument/2006/relationships/slideLayout" Target="../slideLayouts/slideLayout3.xml"/><Relationship Id="rId38" Type="http://schemas.openxmlformats.org/officeDocument/2006/relationships/tags" Target="../tags/tag196.xml"/><Relationship Id="rId37" Type="http://schemas.openxmlformats.org/officeDocument/2006/relationships/tags" Target="../tags/tag195.xml"/><Relationship Id="rId36" Type="http://schemas.openxmlformats.org/officeDocument/2006/relationships/tags" Target="../tags/tag194.xml"/><Relationship Id="rId35" Type="http://schemas.openxmlformats.org/officeDocument/2006/relationships/tags" Target="../tags/tag193.xml"/><Relationship Id="rId34" Type="http://schemas.openxmlformats.org/officeDocument/2006/relationships/tags" Target="../tags/tag192.xml"/><Relationship Id="rId33" Type="http://schemas.openxmlformats.org/officeDocument/2006/relationships/tags" Target="../tags/tag191.xml"/><Relationship Id="rId32" Type="http://schemas.openxmlformats.org/officeDocument/2006/relationships/tags" Target="../tags/tag190.xml"/><Relationship Id="rId31" Type="http://schemas.openxmlformats.org/officeDocument/2006/relationships/tags" Target="../tags/tag189.xml"/><Relationship Id="rId30" Type="http://schemas.openxmlformats.org/officeDocument/2006/relationships/tags" Target="../tags/tag188.xml"/><Relationship Id="rId3" Type="http://schemas.openxmlformats.org/officeDocument/2006/relationships/tags" Target="../tags/tag161.xml"/><Relationship Id="rId29" Type="http://schemas.openxmlformats.org/officeDocument/2006/relationships/tags" Target="../tags/tag187.xml"/><Relationship Id="rId28" Type="http://schemas.openxmlformats.org/officeDocument/2006/relationships/tags" Target="../tags/tag186.xml"/><Relationship Id="rId27" Type="http://schemas.openxmlformats.org/officeDocument/2006/relationships/tags" Target="../tags/tag185.xml"/><Relationship Id="rId26" Type="http://schemas.openxmlformats.org/officeDocument/2006/relationships/tags" Target="../tags/tag184.xml"/><Relationship Id="rId25" Type="http://schemas.openxmlformats.org/officeDocument/2006/relationships/tags" Target="../tags/tag183.xml"/><Relationship Id="rId24" Type="http://schemas.openxmlformats.org/officeDocument/2006/relationships/tags" Target="../tags/tag182.xml"/><Relationship Id="rId23" Type="http://schemas.openxmlformats.org/officeDocument/2006/relationships/tags" Target="../tags/tag181.xml"/><Relationship Id="rId22" Type="http://schemas.openxmlformats.org/officeDocument/2006/relationships/tags" Target="../tags/tag180.xml"/><Relationship Id="rId21" Type="http://schemas.openxmlformats.org/officeDocument/2006/relationships/tags" Target="../tags/tag179.xml"/><Relationship Id="rId20" Type="http://schemas.openxmlformats.org/officeDocument/2006/relationships/tags" Target="../tags/tag178.xml"/><Relationship Id="rId2" Type="http://schemas.openxmlformats.org/officeDocument/2006/relationships/tags" Target="../tags/tag160.xml"/><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23.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1" Type="http://schemas.openxmlformats.org/officeDocument/2006/relationships/notesSlide" Target="../notesSlides/notesSlide1.xml"/><Relationship Id="rId10" Type="http://schemas.openxmlformats.org/officeDocument/2006/relationships/slideLayout" Target="../slideLayouts/slideLayout3.xml"/><Relationship Id="rId1" Type="http://schemas.openxmlformats.org/officeDocument/2006/relationships/tags" Target="../tags/tag197.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25.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1" Type="http://schemas.openxmlformats.org/officeDocument/2006/relationships/slideLayout" Target="../slideLayouts/slideLayout3.xml"/><Relationship Id="rId40" Type="http://schemas.openxmlformats.org/officeDocument/2006/relationships/tags" Target="../tags/tag244.xml"/><Relationship Id="rId4" Type="http://schemas.openxmlformats.org/officeDocument/2006/relationships/tags" Target="../tags/tag216.xml"/><Relationship Id="rId39" Type="http://schemas.openxmlformats.org/officeDocument/2006/relationships/image" Target="../media/image68.svg"/><Relationship Id="rId38" Type="http://schemas.openxmlformats.org/officeDocument/2006/relationships/image" Target="../media/image67.png"/><Relationship Id="rId37" Type="http://schemas.openxmlformats.org/officeDocument/2006/relationships/tags" Target="../tags/tag243.xml"/><Relationship Id="rId36" Type="http://schemas.openxmlformats.org/officeDocument/2006/relationships/tags" Target="../tags/tag242.xml"/><Relationship Id="rId35" Type="http://schemas.openxmlformats.org/officeDocument/2006/relationships/tags" Target="../tags/tag241.xml"/><Relationship Id="rId34" Type="http://schemas.openxmlformats.org/officeDocument/2006/relationships/tags" Target="../tags/tag240.xml"/><Relationship Id="rId33" Type="http://schemas.openxmlformats.org/officeDocument/2006/relationships/tags" Target="../tags/tag239.xml"/><Relationship Id="rId32" Type="http://schemas.openxmlformats.org/officeDocument/2006/relationships/image" Target="../media/image66.svg"/><Relationship Id="rId31" Type="http://schemas.openxmlformats.org/officeDocument/2006/relationships/image" Target="../media/image65.png"/><Relationship Id="rId30" Type="http://schemas.openxmlformats.org/officeDocument/2006/relationships/tags" Target="../tags/tag238.xml"/><Relationship Id="rId3" Type="http://schemas.openxmlformats.org/officeDocument/2006/relationships/tags" Target="../tags/tag215.xml"/><Relationship Id="rId29" Type="http://schemas.openxmlformats.org/officeDocument/2006/relationships/tags" Target="../tags/tag237.xml"/><Relationship Id="rId28" Type="http://schemas.openxmlformats.org/officeDocument/2006/relationships/tags" Target="../tags/tag236.xml"/><Relationship Id="rId27" Type="http://schemas.openxmlformats.org/officeDocument/2006/relationships/tags" Target="../tags/tag235.xml"/><Relationship Id="rId26" Type="http://schemas.openxmlformats.org/officeDocument/2006/relationships/tags" Target="../tags/tag234.xml"/><Relationship Id="rId25" Type="http://schemas.openxmlformats.org/officeDocument/2006/relationships/image" Target="../media/image64.svg"/><Relationship Id="rId24" Type="http://schemas.openxmlformats.org/officeDocument/2006/relationships/image" Target="../media/image63.png"/><Relationship Id="rId23" Type="http://schemas.openxmlformats.org/officeDocument/2006/relationships/tags" Target="../tags/tag233.xml"/><Relationship Id="rId22" Type="http://schemas.openxmlformats.org/officeDocument/2006/relationships/tags" Target="../tags/tag232.xml"/><Relationship Id="rId21" Type="http://schemas.openxmlformats.org/officeDocument/2006/relationships/tags" Target="../tags/tag231.xml"/><Relationship Id="rId20" Type="http://schemas.openxmlformats.org/officeDocument/2006/relationships/tags" Target="../tags/tag230.xml"/><Relationship Id="rId2" Type="http://schemas.openxmlformats.org/officeDocument/2006/relationships/tags" Target="../tags/tag214.xml"/><Relationship Id="rId19" Type="http://schemas.openxmlformats.org/officeDocument/2006/relationships/tags" Target="../tags/tag229.xml"/><Relationship Id="rId18" Type="http://schemas.openxmlformats.org/officeDocument/2006/relationships/image" Target="../media/image62.svg"/><Relationship Id="rId17" Type="http://schemas.openxmlformats.org/officeDocument/2006/relationships/image" Target="../media/image61.png"/><Relationship Id="rId16" Type="http://schemas.openxmlformats.org/officeDocument/2006/relationships/tags" Target="../tags/tag22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4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46.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hemeOverride" Target="../theme/themeOverride1.xml"/><Relationship Id="rId2" Type="http://schemas.openxmlformats.org/officeDocument/2006/relationships/tags" Target="../tags/tag24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hemeOverride" Target="../theme/themeOverride2.xml"/><Relationship Id="rId2" Type="http://schemas.openxmlformats.org/officeDocument/2006/relationships/tags" Target="../tags/tag24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0" Type="http://schemas.openxmlformats.org/officeDocument/2006/relationships/slideLayout" Target="../slideLayouts/slideLayout3.xml"/><Relationship Id="rId3" Type="http://schemas.openxmlformats.org/officeDocument/2006/relationships/tags" Target="../tags/tag251.xml"/><Relationship Id="rId29" Type="http://schemas.openxmlformats.org/officeDocument/2006/relationships/tags" Target="../tags/tag277.xml"/><Relationship Id="rId28" Type="http://schemas.openxmlformats.org/officeDocument/2006/relationships/tags" Target="../tags/tag276.xml"/><Relationship Id="rId27" Type="http://schemas.openxmlformats.org/officeDocument/2006/relationships/tags" Target="../tags/tag275.xml"/><Relationship Id="rId26" Type="http://schemas.openxmlformats.org/officeDocument/2006/relationships/tags" Target="../tags/tag274.xml"/><Relationship Id="rId25" Type="http://schemas.openxmlformats.org/officeDocument/2006/relationships/tags" Target="../tags/tag273.xml"/><Relationship Id="rId24" Type="http://schemas.openxmlformats.org/officeDocument/2006/relationships/tags" Target="../tags/tag272.xml"/><Relationship Id="rId23" Type="http://schemas.openxmlformats.org/officeDocument/2006/relationships/tags" Target="../tags/tag271.xml"/><Relationship Id="rId22" Type="http://schemas.openxmlformats.org/officeDocument/2006/relationships/tags" Target="../tags/tag270.xml"/><Relationship Id="rId21" Type="http://schemas.openxmlformats.org/officeDocument/2006/relationships/tags" Target="../tags/tag269.xml"/><Relationship Id="rId20" Type="http://schemas.openxmlformats.org/officeDocument/2006/relationships/tags" Target="../tags/tag268.xml"/><Relationship Id="rId2" Type="http://schemas.openxmlformats.org/officeDocument/2006/relationships/tags" Target="../tags/tag250.xml"/><Relationship Id="rId19" Type="http://schemas.openxmlformats.org/officeDocument/2006/relationships/tags" Target="../tags/tag267.xml"/><Relationship Id="rId18" Type="http://schemas.openxmlformats.org/officeDocument/2006/relationships/tags" Target="../tags/tag266.xml"/><Relationship Id="rId17" Type="http://schemas.openxmlformats.org/officeDocument/2006/relationships/tags" Target="../tags/tag265.xml"/><Relationship Id="rId16" Type="http://schemas.openxmlformats.org/officeDocument/2006/relationships/tags" Target="../tags/tag264.xml"/><Relationship Id="rId15" Type="http://schemas.openxmlformats.org/officeDocument/2006/relationships/tags" Target="../tags/tag263.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tags" Target="../tags/tag249.xml"/></Relationships>
</file>

<file path=ppt/slides/_rels/slide31.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0" Type="http://schemas.openxmlformats.org/officeDocument/2006/relationships/slideLayout" Target="../slideLayouts/slideLayout3.xml"/><Relationship Id="rId3" Type="http://schemas.openxmlformats.org/officeDocument/2006/relationships/tags" Target="../tags/tag280.xml"/><Relationship Id="rId29" Type="http://schemas.openxmlformats.org/officeDocument/2006/relationships/tags" Target="../tags/tag300.xml"/><Relationship Id="rId28" Type="http://schemas.openxmlformats.org/officeDocument/2006/relationships/tags" Target="../tags/tag299.xml"/><Relationship Id="rId27" Type="http://schemas.openxmlformats.org/officeDocument/2006/relationships/tags" Target="../tags/tag298.xml"/><Relationship Id="rId26" Type="http://schemas.openxmlformats.org/officeDocument/2006/relationships/tags" Target="../tags/tag297.xml"/><Relationship Id="rId25" Type="http://schemas.openxmlformats.org/officeDocument/2006/relationships/tags" Target="../tags/tag296.xml"/><Relationship Id="rId24" Type="http://schemas.openxmlformats.org/officeDocument/2006/relationships/tags" Target="../tags/tag295.xml"/><Relationship Id="rId23" Type="http://schemas.openxmlformats.org/officeDocument/2006/relationships/tags" Target="../tags/tag294.xml"/><Relationship Id="rId22" Type="http://schemas.openxmlformats.org/officeDocument/2006/relationships/image" Target="../media/image74.svg"/><Relationship Id="rId21" Type="http://schemas.openxmlformats.org/officeDocument/2006/relationships/image" Target="../media/image73.png"/><Relationship Id="rId20" Type="http://schemas.openxmlformats.org/officeDocument/2006/relationships/tags" Target="../tags/tag293.xml"/><Relationship Id="rId2" Type="http://schemas.openxmlformats.org/officeDocument/2006/relationships/tags" Target="../tags/tag279.xml"/><Relationship Id="rId19" Type="http://schemas.openxmlformats.org/officeDocument/2006/relationships/image" Target="../media/image72.svg"/><Relationship Id="rId18" Type="http://schemas.openxmlformats.org/officeDocument/2006/relationships/image" Target="../media/image71.png"/><Relationship Id="rId17" Type="http://schemas.openxmlformats.org/officeDocument/2006/relationships/tags" Target="../tags/tag292.xml"/><Relationship Id="rId16" Type="http://schemas.openxmlformats.org/officeDocument/2006/relationships/tags" Target="../tags/tag291.xml"/><Relationship Id="rId15" Type="http://schemas.openxmlformats.org/officeDocument/2006/relationships/tags" Target="../tags/tag290.xml"/><Relationship Id="rId14" Type="http://schemas.openxmlformats.org/officeDocument/2006/relationships/tags" Target="../tags/tag289.xml"/><Relationship Id="rId13" Type="http://schemas.openxmlformats.org/officeDocument/2006/relationships/tags" Target="../tags/tag288.xml"/><Relationship Id="rId12" Type="http://schemas.openxmlformats.org/officeDocument/2006/relationships/image" Target="../media/image70.svg"/><Relationship Id="rId11" Type="http://schemas.openxmlformats.org/officeDocument/2006/relationships/image" Target="../media/image69.png"/><Relationship Id="rId10" Type="http://schemas.openxmlformats.org/officeDocument/2006/relationships/tags" Target="../tags/tag287.xml"/><Relationship Id="rId1" Type="http://schemas.openxmlformats.org/officeDocument/2006/relationships/tags" Target="../tags/tag278.xml"/></Relationships>
</file>

<file path=ppt/slides/_rels/slide3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7" Type="http://schemas.openxmlformats.org/officeDocument/2006/relationships/slideLayout" Target="../slideLayouts/slideLayout3.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1.xml"/></Relationships>
</file>

<file path=ppt/slides/_rels/slide38.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image" Target="../media/image77.svg"/><Relationship Id="rId7" Type="http://schemas.openxmlformats.org/officeDocument/2006/relationships/image" Target="../media/image76.png"/><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8" Type="http://schemas.openxmlformats.org/officeDocument/2006/relationships/slideLayout" Target="../slideLayouts/slideLayout3.xml"/><Relationship Id="rId27" Type="http://schemas.openxmlformats.org/officeDocument/2006/relationships/tags" Target="../tags/tag361.xml"/><Relationship Id="rId26" Type="http://schemas.openxmlformats.org/officeDocument/2006/relationships/tags" Target="../tags/tag360.xml"/><Relationship Id="rId25" Type="http://schemas.openxmlformats.org/officeDocument/2006/relationships/tags" Target="../tags/tag359.xml"/><Relationship Id="rId24" Type="http://schemas.openxmlformats.org/officeDocument/2006/relationships/tags" Target="../tags/tag358.xml"/><Relationship Id="rId23" Type="http://schemas.openxmlformats.org/officeDocument/2006/relationships/image" Target="../media/image81.svg"/><Relationship Id="rId22" Type="http://schemas.openxmlformats.org/officeDocument/2006/relationships/image" Target="../media/image80.png"/><Relationship Id="rId21" Type="http://schemas.openxmlformats.org/officeDocument/2006/relationships/tags" Target="../tags/tag357.xml"/><Relationship Id="rId20" Type="http://schemas.openxmlformats.org/officeDocument/2006/relationships/tags" Target="../tags/tag356.xml"/><Relationship Id="rId2" Type="http://schemas.openxmlformats.org/officeDocument/2006/relationships/image" Target="../media/image75.png"/><Relationship Id="rId19" Type="http://schemas.openxmlformats.org/officeDocument/2006/relationships/tags" Target="../tags/tag355.xml"/><Relationship Id="rId18" Type="http://schemas.openxmlformats.org/officeDocument/2006/relationships/tags" Target="../tags/tag354.xml"/><Relationship Id="rId17" Type="http://schemas.openxmlformats.org/officeDocument/2006/relationships/tags" Target="../tags/tag353.xml"/><Relationship Id="rId16" Type="http://schemas.openxmlformats.org/officeDocument/2006/relationships/image" Target="../media/image79.svg"/><Relationship Id="rId15" Type="http://schemas.openxmlformats.org/officeDocument/2006/relationships/image" Target="../media/image78.png"/><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tags" Target="../tags/tag34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3.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4.xml"/><Relationship Id="rId1" Type="http://schemas.openxmlformats.org/officeDocument/2006/relationships/image" Target="../media/image22.png"/></Relationships>
</file>

<file path=ppt/slides/_rels/slide42.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image" Target="../media/image83.svg"/><Relationship Id="rId5" Type="http://schemas.openxmlformats.org/officeDocument/2006/relationships/image" Target="../media/image82.png"/><Relationship Id="rId4" Type="http://schemas.openxmlformats.org/officeDocument/2006/relationships/tags" Target="../tags/tag368.xml"/><Relationship Id="rId33" Type="http://schemas.openxmlformats.org/officeDocument/2006/relationships/notesSlide" Target="../notesSlides/notesSlide2.xml"/><Relationship Id="rId32" Type="http://schemas.openxmlformats.org/officeDocument/2006/relationships/slideLayout" Target="../slideLayouts/slideLayout3.xml"/><Relationship Id="rId31" Type="http://schemas.openxmlformats.org/officeDocument/2006/relationships/tags" Target="../tags/tag389.xml"/><Relationship Id="rId30" Type="http://schemas.openxmlformats.org/officeDocument/2006/relationships/tags" Target="../tags/tag388.xml"/><Relationship Id="rId3" Type="http://schemas.openxmlformats.org/officeDocument/2006/relationships/tags" Target="../tags/tag367.xml"/><Relationship Id="rId29" Type="http://schemas.openxmlformats.org/officeDocument/2006/relationships/tags" Target="../tags/tag387.xml"/><Relationship Id="rId28" Type="http://schemas.openxmlformats.org/officeDocument/2006/relationships/tags" Target="../tags/tag386.xml"/><Relationship Id="rId27" Type="http://schemas.openxmlformats.org/officeDocument/2006/relationships/tags" Target="../tags/tag385.xml"/><Relationship Id="rId26" Type="http://schemas.openxmlformats.org/officeDocument/2006/relationships/image" Target="../media/image87.svg"/><Relationship Id="rId25" Type="http://schemas.openxmlformats.org/officeDocument/2006/relationships/image" Target="../media/image86.png"/><Relationship Id="rId24" Type="http://schemas.openxmlformats.org/officeDocument/2006/relationships/tags" Target="../tags/tag384.xml"/><Relationship Id="rId23" Type="http://schemas.openxmlformats.org/officeDocument/2006/relationships/tags" Target="../tags/tag383.xml"/><Relationship Id="rId22" Type="http://schemas.openxmlformats.org/officeDocument/2006/relationships/tags" Target="../tags/tag382.xml"/><Relationship Id="rId21" Type="http://schemas.openxmlformats.org/officeDocument/2006/relationships/tags" Target="../tags/tag381.xml"/><Relationship Id="rId20" Type="http://schemas.openxmlformats.org/officeDocument/2006/relationships/tags" Target="../tags/tag380.xml"/><Relationship Id="rId2" Type="http://schemas.openxmlformats.org/officeDocument/2006/relationships/tags" Target="../tags/tag366.xml"/><Relationship Id="rId19" Type="http://schemas.openxmlformats.org/officeDocument/2006/relationships/tags" Target="../tags/tag379.xml"/><Relationship Id="rId18" Type="http://schemas.openxmlformats.org/officeDocument/2006/relationships/tags" Target="../tags/tag378.xml"/><Relationship Id="rId17" Type="http://schemas.openxmlformats.org/officeDocument/2006/relationships/tags" Target="../tags/tag377.xml"/><Relationship Id="rId16" Type="http://schemas.openxmlformats.org/officeDocument/2006/relationships/image" Target="../media/image85.svg"/><Relationship Id="rId15" Type="http://schemas.openxmlformats.org/officeDocument/2006/relationships/image" Target="../media/image84.png"/><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9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9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xml"/><Relationship Id="rId2" Type="http://schemas.openxmlformats.org/officeDocument/2006/relationships/image" Target="../media/image13.jpeg"/><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0" Type="http://schemas.openxmlformats.org/officeDocument/2006/relationships/slideLayout" Target="../slideLayouts/slideLayout3.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image" Target="../media/image22.png"/><Relationship Id="rId3" Type="http://schemas.openxmlformats.org/officeDocument/2006/relationships/tags" Target="../tags/tag11.xml"/><Relationship Id="rId2" Type="http://schemas.openxmlformats.org/officeDocument/2006/relationships/tags" Target="../tags/tag10.xml"/><Relationship Id="rId12" Type="http://schemas.openxmlformats.org/officeDocument/2006/relationships/slideLayout" Target="../slideLayouts/slideLayout3.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38185" cy="829945"/>
          </a:xfrm>
          <a:prstGeom prst="rect">
            <a:avLst/>
          </a:prstGeom>
        </p:spPr>
        <p:txBody>
          <a:bodyPr vert="horz" wrap="square" rtlCol="0" anchor="t" anchorCtr="0">
            <a:normAutofit/>
          </a:bodyPr>
          <a:p>
            <a:pPr lvl="0" algn="l">
              <a:lnSpc>
                <a:spcPct val="90000"/>
              </a:lnSpc>
              <a:buClrTx/>
              <a:buSzTx/>
              <a:buFontTx/>
            </a:pPr>
            <a:r>
              <a:rPr lang="zh-CN" altLang="en-US" sz="4400">
                <a:latin typeface="+mj-lt"/>
                <a:ea typeface="+mj-ea"/>
                <a:cs typeface="+mj-cs"/>
                <a:sym typeface="+mn-ea"/>
              </a:rPr>
              <a:t>一、什么是教育行政</a:t>
            </a:r>
            <a:endParaRPr lang="zh-CN" altLang="en-US" sz="4400">
              <a:latin typeface="+mj-lt"/>
              <a:ea typeface="+mj-ea"/>
              <a:cs typeface="+mj-cs"/>
              <a:sym typeface="+mn-ea"/>
            </a:endParaRPr>
          </a:p>
        </p:txBody>
      </p:sp>
      <p:sp>
        <p:nvSpPr>
          <p:cNvPr id="3" name="文本框 2"/>
          <p:cNvSpPr txBox="1"/>
          <p:nvPr/>
        </p:nvSpPr>
        <p:spPr>
          <a:xfrm>
            <a:off x="2675890" y="2778035"/>
            <a:ext cx="6840000" cy="2861310"/>
          </a:xfrm>
          <a:prstGeom prst="rect">
            <a:avLst/>
          </a:prstGeom>
          <a:noFill/>
        </p:spPr>
        <p:txBody>
          <a:bodyPr wrap="square" rtlCol="0" anchor="ctr" anchorCtr="0">
            <a:spAutoFit/>
          </a:bodyPr>
          <a:p>
            <a:pPr>
              <a:lnSpc>
                <a:spcPct val="150000"/>
              </a:lnSpc>
            </a:pPr>
            <a:r>
              <a:rPr lang="zh-CN" altLang="en-US" sz="2000" b="1" kern="0" noProof="0" dirty="0" smtClean="0">
                <a:ln>
                  <a:noFill/>
                </a:ln>
                <a:effectLst/>
                <a:uLnTx/>
                <a:uFillTx/>
                <a:latin typeface="+mj-lt"/>
                <a:ea typeface="宋体" panose="02010600030101010101" pitchFamily="2" charset="-122"/>
                <a:cs typeface="+mj-cs"/>
                <a:sym typeface="+mn-ea"/>
              </a:rPr>
              <a:t>本章所阐述的内容是指狭义的行政，是指国家行政机关如何依据国家的法律，按照宪法和政府的行政指令来管理各部门的活动。</a:t>
            </a:r>
            <a:br>
              <a:rPr lang="zh-CN" altLang="en-US" sz="2000" b="1" kern="0" noProof="0" dirty="0" smtClean="0">
                <a:ln>
                  <a:noFill/>
                </a:ln>
                <a:effectLst/>
                <a:uLnTx/>
                <a:uFillTx/>
                <a:latin typeface="+mj-lt"/>
                <a:ea typeface="宋体" panose="02010600030101010101" pitchFamily="2" charset="-122"/>
                <a:cs typeface="+mj-cs"/>
                <a:sym typeface="+mn-ea"/>
              </a:rPr>
            </a:br>
            <a:r>
              <a:rPr lang="zh-CN" altLang="en-US" sz="2000" b="1" kern="0" noProof="0" dirty="0" smtClean="0">
                <a:ln>
                  <a:noFill/>
                </a:ln>
                <a:effectLst/>
                <a:uLnTx/>
                <a:uFillTx/>
                <a:latin typeface="+mj-lt"/>
                <a:ea typeface="宋体" panose="02010600030101010101" pitchFamily="2" charset="-122"/>
                <a:cs typeface="+mj-cs"/>
                <a:sym typeface="+mn-ea"/>
              </a:rPr>
              <a:t>教育行政是指教育领域的行政管理，是教育行政机关对教育事业的管理。教育行政机关是国务院和地方各级人民政府担负教育行政管理职能的专门机关。</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38185" cy="829945"/>
          </a:xfrm>
          <a:prstGeom prst="rect">
            <a:avLst/>
          </a:prstGeom>
        </p:spPr>
        <p:txBody>
          <a:bodyPr vert="horz" wrap="square" rtlCol="0" anchor="t" anchorCtr="0">
            <a:normAutofit/>
          </a:bodyPr>
          <a:p>
            <a:pPr lvl="0" algn="l">
              <a:lnSpc>
                <a:spcPct val="90000"/>
              </a:lnSpc>
              <a:buClrTx/>
              <a:buSzTx/>
              <a:buFontTx/>
            </a:pPr>
            <a:r>
              <a:rPr lang="zh-CN" altLang="en-US" sz="4400">
                <a:latin typeface="+mj-lt"/>
                <a:ea typeface="+mj-ea"/>
                <a:cs typeface="+mj-cs"/>
                <a:sym typeface="+mn-ea"/>
              </a:rPr>
              <a:t>二、教育行政体制与改革</a:t>
            </a:r>
            <a:endParaRPr lang="zh-CN" altLang="en-US" sz="4400">
              <a:latin typeface="+mj-lt"/>
              <a:ea typeface="+mj-ea"/>
              <a:cs typeface="+mj-cs"/>
              <a:sym typeface="+mn-ea"/>
            </a:endParaRPr>
          </a:p>
        </p:txBody>
      </p:sp>
      <p:sp>
        <p:nvSpPr>
          <p:cNvPr id="3" name="文本框 2"/>
          <p:cNvSpPr txBox="1"/>
          <p:nvPr/>
        </p:nvSpPr>
        <p:spPr>
          <a:xfrm>
            <a:off x="2675890" y="2547212"/>
            <a:ext cx="6840000" cy="3322955"/>
          </a:xfrm>
          <a:prstGeom prst="rect">
            <a:avLst/>
          </a:prstGeom>
          <a:noFill/>
        </p:spPr>
        <p:txBody>
          <a:bodyPr wrap="square" rtlCol="0" anchor="ctr" anchorCtr="0">
            <a:spAutoFit/>
          </a:bodyPr>
          <a:p>
            <a:pPr>
              <a:lnSpc>
                <a:spcPct val="150000"/>
              </a:lnSpc>
            </a:pPr>
            <a:r>
              <a:rPr lang="zh-CN" altLang="en-US" sz="2000" b="1" kern="0" noProof="0" dirty="0" smtClean="0">
                <a:ln>
                  <a:noFill/>
                </a:ln>
                <a:effectLst/>
                <a:uLnTx/>
                <a:uFillTx/>
                <a:latin typeface="+mj-lt"/>
                <a:ea typeface="宋体" panose="02010600030101010101" pitchFamily="2" charset="-122"/>
                <a:cs typeface="+mj-cs"/>
                <a:sym typeface="+mn-ea"/>
              </a:rPr>
              <a:t>教育行政体制是国家行政体制的一个组成部分，是国家管理教育事业的基本制度系统，是国家各级教育行政机构的设置、隶属关系、权限划分、责任分担等方面的制度的总称。</a:t>
            </a:r>
            <a:br>
              <a:rPr lang="zh-CN" altLang="en-US" sz="2000" b="1" kern="0" noProof="0" dirty="0" smtClean="0">
                <a:ln>
                  <a:noFill/>
                </a:ln>
                <a:effectLst/>
                <a:uLnTx/>
                <a:uFillTx/>
                <a:latin typeface="+mj-lt"/>
                <a:ea typeface="宋体" panose="02010600030101010101" pitchFamily="2" charset="-122"/>
                <a:cs typeface="+mj-cs"/>
                <a:sym typeface="+mn-ea"/>
              </a:rPr>
            </a:br>
            <a:r>
              <a:rPr lang="zh-CN" altLang="en-US" sz="2000" b="1" kern="0" noProof="0" dirty="0" smtClean="0">
                <a:ln>
                  <a:noFill/>
                </a:ln>
                <a:effectLst/>
                <a:uLnTx/>
                <a:uFillTx/>
                <a:latin typeface="+mj-lt"/>
                <a:ea typeface="宋体" panose="02010600030101010101" pitchFamily="2" charset="-122"/>
                <a:cs typeface="+mj-cs"/>
                <a:sym typeface="+mn-ea"/>
              </a:rPr>
              <a:t>这些制度所反映的就是采用什么样的方式领导教育的问题。每个国家的政治、经济、文化传统不同，教育的领导方式也不同。从各国的教育行政体制看，大致可以分为三种类型：中央集权制、地方分权制和均权制。</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311275" y="730885"/>
            <a:ext cx="10507345" cy="705485"/>
          </a:xfrm>
        </p:spPr>
        <p:txBody>
          <a:bodyPr vert="horz" wrap="square" rtlCol="0" anchor="t" anchorCtr="0">
            <a:normAutofit/>
          </a:bodyPr>
          <a:p>
            <a:pPr lvl="0" algn="l">
              <a:buClrTx/>
              <a:buSzTx/>
              <a:buFontTx/>
            </a:pPr>
            <a:r>
              <a:rPr lang="zh-CN" altLang="en-US">
                <a:sym typeface="+mn-ea"/>
              </a:rPr>
              <a:t>三、学前教育行政体制与改革</a:t>
            </a:r>
            <a:endParaRPr lang="zh-CN" altLang="en-US">
              <a:sym typeface="+mn-ea"/>
            </a:endParaRPr>
          </a:p>
        </p:txBody>
      </p:sp>
      <p:sp>
        <p:nvSpPr>
          <p:cNvPr id="68" name="文本框 67"/>
          <p:cNvSpPr txBox="1"/>
          <p:nvPr userDrawn="1"/>
        </p:nvSpPr>
        <p:spPr>
          <a:xfrm>
            <a:off x="695960" y="2441575"/>
            <a:ext cx="10800000" cy="1938020"/>
          </a:xfrm>
          <a:prstGeom prst="rect">
            <a:avLst/>
          </a:prstGeom>
          <a:noFill/>
        </p:spPr>
        <p:txBody>
          <a:bodyPr vert="horz" wrap="square" rtlCol="0">
            <a:spAutoFit/>
          </a:bodyPr>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学前教育是基础教育的基础，是我国教育事业的重要组成部分，担负着保教结合、教育幼儿与服务家长的双重任务。我国的学前教育兼有教育性和福利性双重性质。</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学前教育行政体制是教育行政体制的组成部分，从中华人民共和国成立至今，学前教育管理体制也在不断建立和完善</a:t>
            </a:r>
            <a:r>
              <a:rPr lang="zh-CN" altLang="en-US" sz="2000" dirty="0"/>
              <a:t>。</a:t>
            </a:r>
            <a:endParaRPr lang="zh-CN" altLang="en-US" sz="2000" dirty="0"/>
          </a:p>
        </p:txBody>
      </p:sp>
      <p:sp>
        <p:nvSpPr>
          <p:cNvPr id="2" name="圆角矩形 1"/>
          <p:cNvSpPr/>
          <p:nvPr/>
        </p:nvSpPr>
        <p:spPr>
          <a:xfrm>
            <a:off x="695960" y="1703070"/>
            <a:ext cx="2880000" cy="540000"/>
          </a:xfrm>
          <a:prstGeom prst="round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695960" y="1788795"/>
            <a:ext cx="2880000" cy="368300"/>
          </a:xfrm>
          <a:prstGeom prst="rect">
            <a:avLst/>
          </a:prstGeom>
          <a:noFill/>
        </p:spPr>
        <p:txBody>
          <a:bodyPr wrap="square" rtlCol="0" anchor="t">
            <a:spAutoFit/>
          </a:bodyPr>
          <a:p>
            <a:r>
              <a:rPr lang="zh-CN" altLang="en-US"/>
              <a:t>（一）学前教育行政体制</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856615" y="803910"/>
            <a:ext cx="10507345" cy="705485"/>
          </a:xfrm>
        </p:spPr>
        <p:txBody>
          <a:bodyPr vert="horz" wrap="square" rtlCol="0" anchor="t" anchorCtr="0"/>
          <a:p>
            <a:pPr lvl="0" algn="l">
              <a:buClrTx/>
              <a:buSzTx/>
              <a:buFontTx/>
            </a:pPr>
            <a:r>
              <a:rPr lang="zh-CN" altLang="en-US" sz="2800">
                <a:sym typeface="+mn-ea"/>
              </a:rPr>
              <a:t>“地方负责，分级管理和有关部门分工负责”的体制与原则具体包含以下含义。</a:t>
            </a:r>
            <a:endParaRPr lang="zh-CN" altLang="en-US" sz="2800">
              <a:sym typeface="+mn-ea"/>
            </a:endParaRPr>
          </a:p>
        </p:txBody>
      </p:sp>
      <p:sp>
        <p:nvSpPr>
          <p:cNvPr id="5" name="六边形 4"/>
          <p:cNvSpPr/>
          <p:nvPr>
            <p:custDataLst>
              <p:tags r:id="rId1"/>
            </p:custDataLst>
          </p:nvPr>
        </p:nvSpPr>
        <p:spPr>
          <a:xfrm rot="16200000">
            <a:off x="5287010" y="3348355"/>
            <a:ext cx="1576705" cy="1358265"/>
          </a:xfrm>
          <a:prstGeom prst="hexagon">
            <a:avLst>
              <a:gd name="adj" fmla="val 29236"/>
              <a:gd name="vf" fmla="val 115470"/>
            </a:avLst>
          </a:prstGeom>
          <a:ln>
            <a:noFill/>
          </a:ln>
        </p:spPr>
        <p:style>
          <a:lnRef idx="2">
            <a:srgbClr val="9A86C3">
              <a:shade val="50000"/>
            </a:srgbClr>
          </a:lnRef>
          <a:fillRef idx="1">
            <a:srgbClr val="9A86C3"/>
          </a:fillRef>
          <a:effectRef idx="0">
            <a:srgbClr val="9A86C3"/>
          </a:effectRef>
          <a:fontRef idx="minor">
            <a:srgbClr val="FFFFFF"/>
          </a:fontRef>
        </p:style>
        <p:txBody>
          <a:bodyPr rtlCol="0" anchor="ctr"/>
          <a:p>
            <a:pPr algn="ctr"/>
            <a:endParaRPr lang="zh-CN" altLang="en-US"/>
          </a:p>
        </p:txBody>
      </p:sp>
      <p:sp>
        <p:nvSpPr>
          <p:cNvPr id="56" name="文本框 55"/>
          <p:cNvSpPr txBox="1"/>
          <p:nvPr>
            <p:custDataLst>
              <p:tags r:id="rId2"/>
            </p:custDataLst>
          </p:nvPr>
        </p:nvSpPr>
        <p:spPr>
          <a:xfrm>
            <a:off x="3545205" y="5125085"/>
            <a:ext cx="5059680" cy="398780"/>
          </a:xfrm>
          <a:prstGeom prst="rect">
            <a:avLst/>
          </a:prstGeom>
          <a:noFill/>
        </p:spPr>
        <p:txBody>
          <a:bodyPr wrap="square" rtlCol="0" anchor="b" anchorCtr="0">
            <a:spAutoFit/>
          </a:bodyPr>
          <a:p>
            <a:pPr algn="ctr"/>
            <a:r>
              <a:rPr lang="zh-CN" altLang="en-US" sz="2000" spc="100">
                <a:solidFill>
                  <a:srgbClr val="9A86C3"/>
                </a:solidFill>
                <a:uFillTx/>
                <a:latin typeface="微软雅黑" panose="020B0503020204020204" charset="-122"/>
                <a:ea typeface="Microsoft YaHei Regular" panose="020B0503020204020204" charset="-122"/>
              </a:rPr>
              <a:t>3. 分工负责，学前教育社会化</a:t>
            </a:r>
            <a:endParaRPr lang="zh-CN" altLang="en-US" sz="2000" spc="100">
              <a:solidFill>
                <a:srgbClr val="9A86C3"/>
              </a:solidFill>
              <a:uFillTx/>
              <a:latin typeface="微软雅黑" panose="020B0503020204020204" charset="-122"/>
              <a:ea typeface="Microsoft YaHei Regular" panose="020B0503020204020204" charset="-122"/>
            </a:endParaRPr>
          </a:p>
        </p:txBody>
      </p:sp>
      <p:sp>
        <p:nvSpPr>
          <p:cNvPr id="57" name="文本框 56"/>
          <p:cNvSpPr txBox="1"/>
          <p:nvPr>
            <p:custDataLst>
              <p:tags r:id="rId3"/>
            </p:custDataLst>
          </p:nvPr>
        </p:nvSpPr>
        <p:spPr>
          <a:xfrm>
            <a:off x="3312795" y="5507990"/>
            <a:ext cx="5525770" cy="730885"/>
          </a:xfrm>
          <a:prstGeom prst="rect">
            <a:avLst/>
          </a:prstGeom>
          <a:noFill/>
        </p:spPr>
        <p:txBody>
          <a:bodyPr wrap="square" rtlCol="0">
            <a:spAutoFit/>
          </a:bodyPr>
          <a:p>
            <a:pPr algn="ctr" fontAlgn="auto">
              <a:lnSpc>
                <a:spcPct val="130000"/>
              </a:lnSpc>
            </a:pPr>
            <a:r>
              <a:rPr lang="zh-CN" altLang="en-US" sz="1600" spc="150">
                <a:solidFill>
                  <a:schemeClr val="tx1"/>
                </a:solidFill>
                <a:uFillTx/>
                <a:latin typeface="Microsoft YaHei Regular" panose="020B0503020204020204" charset="-122"/>
                <a:ea typeface="Microsoft YaHei Regular" panose="020B0503020204020204" charset="-122"/>
              </a:rPr>
              <a:t>学前教育涉及的领域非常广泛，因此，除各级教育职能部门负责管理外，还需要有有关部门分工负责。</a:t>
            </a:r>
            <a:endParaRPr lang="zh-CN" altLang="en-US" sz="1600" spc="150">
              <a:solidFill>
                <a:schemeClr val="tx1"/>
              </a:solidFill>
              <a:uFillTx/>
              <a:latin typeface="Microsoft YaHei Regular" panose="020B0503020204020204" charset="-122"/>
              <a:ea typeface="Microsoft YaHei Regular" panose="020B0503020204020204" charset="-122"/>
            </a:endParaRPr>
          </a:p>
        </p:txBody>
      </p:sp>
      <p:grpSp>
        <p:nvGrpSpPr>
          <p:cNvPr id="14" name="组合 13"/>
          <p:cNvGrpSpPr/>
          <p:nvPr/>
        </p:nvGrpSpPr>
        <p:grpSpPr>
          <a:xfrm>
            <a:off x="5905500" y="4573905"/>
            <a:ext cx="375920" cy="375920"/>
            <a:chOff x="9224" y="7678"/>
            <a:chExt cx="592" cy="592"/>
          </a:xfrm>
        </p:grpSpPr>
        <p:sp>
          <p:nvSpPr>
            <p:cNvPr id="41" name="椭圆 40"/>
            <p:cNvSpPr/>
            <p:nvPr>
              <p:custDataLst>
                <p:tags r:id="rId4"/>
              </p:custDataLst>
            </p:nvPr>
          </p:nvSpPr>
          <p:spPr>
            <a:xfrm>
              <a:off x="9224" y="7678"/>
              <a:ext cx="592" cy="592"/>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nchorCtr="0"/>
            <a:p>
              <a:pPr algn="ctr"/>
              <a:endParaRPr lang="zh-CN" altLang="en-US" sz="1600"/>
            </a:p>
          </p:txBody>
        </p:sp>
        <p:sp>
          <p:nvSpPr>
            <p:cNvPr id="46" name="文本框 45"/>
            <p:cNvSpPr txBox="1"/>
            <p:nvPr>
              <p:custDataLst>
                <p:tags r:id="rId5"/>
              </p:custDataLst>
            </p:nvPr>
          </p:nvSpPr>
          <p:spPr>
            <a:xfrm>
              <a:off x="9320" y="7684"/>
              <a:ext cx="400" cy="580"/>
            </a:xfrm>
            <a:prstGeom prst="rect">
              <a:avLst/>
            </a:prstGeom>
            <a:noFill/>
          </p:spPr>
          <p:txBody>
            <a:bodyPr wrap="square" rtlCol="0" anchor="ctr" anchorCtr="0">
              <a:noAutofit/>
            </a:bodyPr>
            <a:p>
              <a:pPr algn="ctr"/>
              <a:r>
                <a:rPr lang="en-US" altLang="zh-CN" sz="1500">
                  <a:solidFill>
                    <a:srgbClr val="000000">
                      <a:lumMod val="75000"/>
                      <a:lumOff val="25000"/>
                    </a:srgbClr>
                  </a:solidFill>
                  <a:latin typeface="思源黑体 CN Regular" panose="020B0500000000000000" charset="-122"/>
                  <a:ea typeface="思源黑体 CN Regular" panose="020B0500000000000000" charset="-122"/>
                </a:rPr>
                <a:t>3</a:t>
              </a:r>
              <a:endParaRPr lang="en-US" altLang="zh-CN" sz="1500">
                <a:solidFill>
                  <a:srgbClr val="000000">
                    <a:lumMod val="75000"/>
                    <a:lumOff val="25000"/>
                  </a:srgbClr>
                </a:solidFill>
                <a:latin typeface="思源黑体 CN Regular" panose="020B0500000000000000" charset="-122"/>
                <a:ea typeface="思源黑体 CN Regular" panose="020B0500000000000000" charset="-122"/>
              </a:endParaRPr>
            </a:p>
          </p:txBody>
        </p:sp>
      </p:grpSp>
      <p:sp>
        <p:nvSpPr>
          <p:cNvPr id="17" name="六边形 16"/>
          <p:cNvSpPr/>
          <p:nvPr>
            <p:custDataLst>
              <p:tags r:id="rId6"/>
            </p:custDataLst>
          </p:nvPr>
        </p:nvSpPr>
        <p:spPr>
          <a:xfrm rot="16200000">
            <a:off x="6036945" y="2045335"/>
            <a:ext cx="1576705" cy="1358265"/>
          </a:xfrm>
          <a:prstGeom prst="hexagon">
            <a:avLst>
              <a:gd name="adj" fmla="val 29236"/>
              <a:gd name="vf" fmla="val 115470"/>
            </a:avLst>
          </a:prstGeom>
          <a:ln>
            <a:noFill/>
          </a:ln>
        </p:spPr>
        <p:style>
          <a:lnRef idx="2">
            <a:srgbClr val="9F92B0">
              <a:shade val="50000"/>
            </a:srgbClr>
          </a:lnRef>
          <a:fillRef idx="1">
            <a:srgbClr val="9F92B0"/>
          </a:fillRef>
          <a:effectRef idx="0">
            <a:srgbClr val="9F92B0"/>
          </a:effectRef>
          <a:fontRef idx="minor">
            <a:srgbClr val="FFFFFF"/>
          </a:fontRef>
        </p:style>
        <p:txBody>
          <a:bodyPr rtlCol="0" anchor="ctr"/>
          <a:p>
            <a:pPr algn="ctr"/>
            <a:endParaRPr lang="zh-CN" altLang="en-US"/>
          </a:p>
        </p:txBody>
      </p:sp>
      <p:grpSp>
        <p:nvGrpSpPr>
          <p:cNvPr id="20" name="组合 19"/>
          <p:cNvGrpSpPr/>
          <p:nvPr/>
        </p:nvGrpSpPr>
        <p:grpSpPr>
          <a:xfrm>
            <a:off x="6953250" y="3140710"/>
            <a:ext cx="375920" cy="375920"/>
            <a:chOff x="10950" y="5364"/>
            <a:chExt cx="592" cy="592"/>
          </a:xfrm>
        </p:grpSpPr>
        <p:sp>
          <p:nvSpPr>
            <p:cNvPr id="39" name="椭圆 38"/>
            <p:cNvSpPr/>
            <p:nvPr>
              <p:custDataLst>
                <p:tags r:id="rId7"/>
              </p:custDataLst>
            </p:nvPr>
          </p:nvSpPr>
          <p:spPr>
            <a:xfrm>
              <a:off x="10950" y="5364"/>
              <a:ext cx="592" cy="592"/>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600"/>
            </a:p>
          </p:txBody>
        </p:sp>
        <p:sp>
          <p:nvSpPr>
            <p:cNvPr id="45" name="文本框 44"/>
            <p:cNvSpPr txBox="1"/>
            <p:nvPr>
              <p:custDataLst>
                <p:tags r:id="rId8"/>
              </p:custDataLst>
            </p:nvPr>
          </p:nvSpPr>
          <p:spPr>
            <a:xfrm>
              <a:off x="11028" y="5370"/>
              <a:ext cx="436" cy="580"/>
            </a:xfrm>
            <a:prstGeom prst="rect">
              <a:avLst/>
            </a:prstGeom>
            <a:noFill/>
          </p:spPr>
          <p:txBody>
            <a:bodyPr wrap="square" rtlCol="0" anchor="ctr" anchorCtr="0">
              <a:noAutofit/>
            </a:bodyPr>
            <a:p>
              <a:pPr algn="ctr"/>
              <a:r>
                <a:rPr lang="en-US" altLang="zh-CN" sz="1500">
                  <a:solidFill>
                    <a:srgbClr val="000000">
                      <a:lumMod val="75000"/>
                      <a:lumOff val="25000"/>
                    </a:srgbClr>
                  </a:solidFill>
                  <a:latin typeface="思源黑体 CN Regular" panose="020B0500000000000000" charset="-122"/>
                  <a:ea typeface="思源黑体 CN Regular" panose="020B0500000000000000" charset="-122"/>
                </a:rPr>
                <a:t>2</a:t>
              </a:r>
              <a:endParaRPr lang="en-US" altLang="zh-CN" sz="1500">
                <a:solidFill>
                  <a:srgbClr val="000000">
                    <a:lumMod val="75000"/>
                    <a:lumOff val="25000"/>
                  </a:srgbClr>
                </a:solidFill>
                <a:latin typeface="思源黑体 CN Regular" panose="020B0500000000000000" charset="-122"/>
                <a:ea typeface="思源黑体 CN Regular" panose="020B0500000000000000" charset="-122"/>
              </a:endParaRPr>
            </a:p>
          </p:txBody>
        </p:sp>
      </p:grpSp>
      <p:sp>
        <p:nvSpPr>
          <p:cNvPr id="6" name="六边形 5"/>
          <p:cNvSpPr/>
          <p:nvPr>
            <p:custDataLst>
              <p:tags r:id="rId9"/>
            </p:custDataLst>
          </p:nvPr>
        </p:nvSpPr>
        <p:spPr>
          <a:xfrm rot="16200000">
            <a:off x="4526915" y="2045335"/>
            <a:ext cx="1576705" cy="1358265"/>
          </a:xfrm>
          <a:prstGeom prst="hexagon">
            <a:avLst>
              <a:gd name="adj" fmla="val 29236"/>
              <a:gd name="vf" fmla="val 115470"/>
            </a:avLst>
          </a:prstGeom>
          <a:solidFill>
            <a:srgbClr val="CEB4D7">
              <a:lumMod val="75000"/>
            </a:srgbClr>
          </a:solidFill>
          <a:ln>
            <a:solidFill>
              <a:srgbClr val="FFFFFF"/>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30" name="图片 29" descr="343435383135323b333635393131393bcec4b5b5"/>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055870" y="2451100"/>
            <a:ext cx="471170" cy="471170"/>
          </a:xfrm>
          <a:prstGeom prst="rect">
            <a:avLst/>
          </a:prstGeom>
        </p:spPr>
      </p:pic>
      <p:sp>
        <p:nvSpPr>
          <p:cNvPr id="38" name="椭圆 37"/>
          <p:cNvSpPr/>
          <p:nvPr>
            <p:custDataLst>
              <p:tags r:id="rId13"/>
            </p:custDataLst>
          </p:nvPr>
        </p:nvSpPr>
        <p:spPr>
          <a:xfrm>
            <a:off x="4798060" y="3129280"/>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44" name="文本框 43"/>
          <p:cNvSpPr txBox="1"/>
          <p:nvPr>
            <p:custDataLst>
              <p:tags r:id="rId14"/>
            </p:custDataLst>
          </p:nvPr>
        </p:nvSpPr>
        <p:spPr>
          <a:xfrm>
            <a:off x="4839335" y="3136900"/>
            <a:ext cx="293370" cy="368300"/>
          </a:xfrm>
          <a:prstGeom prst="rect">
            <a:avLst/>
          </a:prstGeom>
          <a:noFill/>
        </p:spPr>
        <p:txBody>
          <a:bodyPr wrap="none" rtlCol="0">
            <a:normAutofit fontScale="90000"/>
          </a:bodyPr>
          <a:p>
            <a:r>
              <a:rPr lang="en-US" altLang="zh-CN" dirty="0">
                <a:solidFill>
                  <a:srgbClr val="000000">
                    <a:lumMod val="75000"/>
                    <a:lumOff val="25000"/>
                  </a:srgbClr>
                </a:solidFill>
                <a:latin typeface="思源黑体 CN Regular" panose="020B0500000000000000" charset="-122"/>
                <a:ea typeface="思源黑体 CN Regular" panose="020B0500000000000000" charset="-122"/>
              </a:rPr>
              <a:t>1</a:t>
            </a:r>
            <a:endParaRPr lang="en-US" altLang="zh-CN" dirty="0">
              <a:solidFill>
                <a:srgbClr val="000000">
                  <a:lumMod val="75000"/>
                  <a:lumOff val="25000"/>
                </a:srgbClr>
              </a:solidFill>
              <a:latin typeface="思源黑体 CN Regular" panose="020B0500000000000000" charset="-122"/>
              <a:ea typeface="思源黑体 CN Regular" panose="020B0500000000000000" charset="-122"/>
            </a:endParaRPr>
          </a:p>
        </p:txBody>
      </p:sp>
      <p:pic>
        <p:nvPicPr>
          <p:cNvPr id="7" name="图片 6" descr="343435383037343b343532333833383bbcf4b5b6"/>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6591935" y="2463165"/>
            <a:ext cx="466725" cy="466725"/>
          </a:xfrm>
          <a:prstGeom prst="rect">
            <a:avLst/>
          </a:prstGeom>
        </p:spPr>
      </p:pic>
      <p:pic>
        <p:nvPicPr>
          <p:cNvPr id="8" name="图片 7" descr="343439383331313b343532303032343bb7a2b2bc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17870" y="3771900"/>
            <a:ext cx="511175" cy="511175"/>
          </a:xfrm>
          <a:prstGeom prst="rect">
            <a:avLst/>
          </a:prstGeom>
        </p:spPr>
      </p:pic>
      <p:sp>
        <p:nvSpPr>
          <p:cNvPr id="9" name="文本框 8"/>
          <p:cNvSpPr txBox="1"/>
          <p:nvPr>
            <p:custDataLst>
              <p:tags r:id="rId21"/>
            </p:custDataLst>
          </p:nvPr>
        </p:nvSpPr>
        <p:spPr>
          <a:xfrm>
            <a:off x="644525" y="2279015"/>
            <a:ext cx="3858260" cy="398780"/>
          </a:xfrm>
          <a:prstGeom prst="rect">
            <a:avLst/>
          </a:prstGeom>
          <a:noFill/>
        </p:spPr>
        <p:txBody>
          <a:bodyPr wrap="square" rtlCol="0" anchor="b" anchorCtr="0">
            <a:spAutoFit/>
          </a:bodyPr>
          <a:p>
            <a:pPr algn="r"/>
            <a:r>
              <a:rPr lang="zh-CN" altLang="en-US" sz="2000" spc="100">
                <a:solidFill>
                  <a:srgbClr val="CEB4D7">
                    <a:lumMod val="75000"/>
                  </a:srgbClr>
                </a:solidFill>
                <a:uFillTx/>
                <a:latin typeface="微软雅黑" panose="020B0503020204020204" charset="-122"/>
                <a:ea typeface="Microsoft YaHei Regular" panose="020B0503020204020204" charset="-122"/>
              </a:rPr>
              <a:t>1. 地方负责，学前教育地方化</a:t>
            </a:r>
            <a:endParaRPr lang="zh-CN" altLang="en-US" sz="2000" spc="100">
              <a:solidFill>
                <a:srgbClr val="CEB4D7">
                  <a:lumMod val="75000"/>
                </a:srgbClr>
              </a:solidFill>
              <a:uFillTx/>
              <a:latin typeface="微软雅黑" panose="020B0503020204020204" charset="-122"/>
              <a:ea typeface="Microsoft YaHei Regular" panose="020B0503020204020204" charset="-122"/>
            </a:endParaRPr>
          </a:p>
        </p:txBody>
      </p:sp>
      <p:sp>
        <p:nvSpPr>
          <p:cNvPr id="10" name="文本框 9"/>
          <p:cNvSpPr txBox="1"/>
          <p:nvPr>
            <p:custDataLst>
              <p:tags r:id="rId22"/>
            </p:custDataLst>
          </p:nvPr>
        </p:nvSpPr>
        <p:spPr>
          <a:xfrm>
            <a:off x="936625" y="2644775"/>
            <a:ext cx="3559810" cy="1443990"/>
          </a:xfrm>
          <a:prstGeom prst="rect">
            <a:avLst/>
          </a:prstGeom>
          <a:noFill/>
        </p:spPr>
        <p:txBody>
          <a:bodyPr wrap="square" rtlCol="0">
            <a:spAutoFit/>
          </a:bodyPr>
          <a:p>
            <a:pPr algn="r" fontAlgn="auto">
              <a:lnSpc>
                <a:spcPct val="110000"/>
              </a:lnSpc>
            </a:pPr>
            <a:r>
              <a:rPr lang="zh-CN" altLang="en-US" sz="1600" spc="150">
                <a:solidFill>
                  <a:schemeClr val="tx1"/>
                </a:solidFill>
                <a:uFillTx/>
                <a:latin typeface="Microsoft YaHei Regular" panose="020B0503020204020204" charset="-122"/>
                <a:ea typeface="Microsoft YaHei Regular" panose="020B0503020204020204" charset="-122"/>
              </a:rPr>
              <a:t>地方负责强调各级人民政府的责任，各级人民政府要根据当地实际情况，制定出适合本地方的具体的政策、规章制度等，对地方学前教育事业的发展做出规划和布局。</a:t>
            </a:r>
            <a:endParaRPr lang="zh-CN" altLang="en-US" sz="1600" spc="150">
              <a:solidFill>
                <a:schemeClr val="tx1"/>
              </a:solidFill>
              <a:uFillTx/>
              <a:latin typeface="Microsoft YaHei Regular" panose="020B0503020204020204" charset="-122"/>
              <a:ea typeface="Microsoft YaHei Regular" panose="020B0503020204020204" charset="-122"/>
            </a:endParaRPr>
          </a:p>
        </p:txBody>
      </p:sp>
      <p:sp>
        <p:nvSpPr>
          <p:cNvPr id="11" name="文本框 10"/>
          <p:cNvSpPr txBox="1"/>
          <p:nvPr>
            <p:custDataLst>
              <p:tags r:id="rId23"/>
            </p:custDataLst>
          </p:nvPr>
        </p:nvSpPr>
        <p:spPr>
          <a:xfrm>
            <a:off x="7580630" y="2628265"/>
            <a:ext cx="3783330" cy="902970"/>
          </a:xfrm>
          <a:prstGeom prst="rect">
            <a:avLst/>
          </a:prstGeom>
          <a:noFill/>
        </p:spPr>
        <p:txBody>
          <a:bodyPr wrap="square" rtlCol="0">
            <a:spAutoFit/>
          </a:bodyPr>
          <a:p>
            <a:pPr fontAlgn="auto">
              <a:lnSpc>
                <a:spcPct val="110000"/>
              </a:lnSpc>
            </a:pPr>
            <a:r>
              <a:rPr lang="zh-CN" altLang="en-US" sz="1600" spc="150">
                <a:solidFill>
                  <a:schemeClr val="tx1"/>
                </a:solidFill>
                <a:uFillTx/>
                <a:latin typeface="Microsoft YaHei Regular" panose="020B0503020204020204" charset="-122"/>
                <a:ea typeface="Microsoft YaHei Regular" panose="020B0503020204020204" charset="-122"/>
              </a:rPr>
              <a:t>分级管理即中央、省（自治区、直辖市）、地市及县乡的各级政府教育职能部门对学前教育实施分级管理。</a:t>
            </a:r>
            <a:endParaRPr lang="zh-CN" altLang="en-US" sz="1600" spc="150">
              <a:solidFill>
                <a:schemeClr val="tx1"/>
              </a:solidFill>
              <a:uFillTx/>
              <a:latin typeface="Microsoft YaHei Regular" panose="020B0503020204020204" charset="-122"/>
              <a:ea typeface="Microsoft YaHei Regular" panose="020B0503020204020204" charset="-122"/>
            </a:endParaRPr>
          </a:p>
        </p:txBody>
      </p:sp>
      <p:sp>
        <p:nvSpPr>
          <p:cNvPr id="12" name="文本框 11"/>
          <p:cNvSpPr txBox="1"/>
          <p:nvPr>
            <p:custDataLst>
              <p:tags r:id="rId24"/>
            </p:custDataLst>
          </p:nvPr>
        </p:nvSpPr>
        <p:spPr>
          <a:xfrm>
            <a:off x="7570470" y="2277745"/>
            <a:ext cx="3857625" cy="398780"/>
          </a:xfrm>
          <a:prstGeom prst="rect">
            <a:avLst/>
          </a:prstGeom>
          <a:noFill/>
        </p:spPr>
        <p:txBody>
          <a:bodyPr wrap="square" rtlCol="0" anchor="b" anchorCtr="0">
            <a:spAutoFit/>
          </a:bodyPr>
          <a:p>
            <a:pPr algn="l"/>
            <a:r>
              <a:rPr lang="zh-CN" altLang="en-US" sz="2000" spc="100">
                <a:solidFill>
                  <a:srgbClr val="9F92B0"/>
                </a:solidFill>
                <a:uFillTx/>
                <a:latin typeface="微软雅黑" panose="020B0503020204020204" charset="-122"/>
                <a:ea typeface="Microsoft YaHei Regular" panose="020B0503020204020204" charset="-122"/>
              </a:rPr>
              <a:t>2. 分级管理，各负其责</a:t>
            </a:r>
            <a:endParaRPr lang="zh-CN" altLang="en-US" sz="2000" spc="100">
              <a:solidFill>
                <a:srgbClr val="9F92B0"/>
              </a:solidFill>
              <a:uFillTx/>
              <a:latin typeface="微软雅黑" panose="020B0503020204020204" charset="-122"/>
              <a:ea typeface="Microsoft YaHei Regular" panose="020B050302020402020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833755"/>
            <a:ext cx="10507345" cy="705485"/>
          </a:xfrm>
        </p:spPr>
        <p:txBody>
          <a:bodyPr vert="horz" wrap="square" rtlCol="0" anchor="t" anchorCtr="0">
            <a:normAutofit/>
          </a:bodyPr>
          <a:p>
            <a:pPr lvl="0" algn="l">
              <a:buClrTx/>
              <a:buSzTx/>
              <a:buFontTx/>
            </a:pPr>
            <a:r>
              <a:rPr lang="zh-CN" altLang="en-US">
                <a:sym typeface="+mn-ea"/>
              </a:rPr>
              <a:t>（二）学前教育管理体制的改革</a:t>
            </a:r>
            <a:endParaRPr lang="zh-CN" altLang="en-US">
              <a:sym typeface="+mn-ea"/>
            </a:endParaRPr>
          </a:p>
        </p:txBody>
      </p:sp>
      <p:sp>
        <p:nvSpPr>
          <p:cNvPr id="68" name="文本框 67"/>
          <p:cNvSpPr txBox="1"/>
          <p:nvPr userDrawn="1"/>
        </p:nvSpPr>
        <p:spPr>
          <a:xfrm>
            <a:off x="695960" y="1797685"/>
            <a:ext cx="10800000" cy="4246245"/>
          </a:xfrm>
          <a:prstGeom prst="rect">
            <a:avLst/>
          </a:prstGeom>
          <a:noFill/>
        </p:spPr>
        <p:txBody>
          <a:bodyPr vert="horz" wrap="square" rtlCol="0">
            <a:spAutoFit/>
          </a:bodyPr>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1. 要加强教育行政部门自身建设，健全机构</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2. 协调社会各方面力量，调动一切积极因素，提高学前教育管理质量</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3. 发挥基层学前教育机构的行政职能，面向各类学前教育机构加强管理和指导</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4. 要加强民办学前教育机构的管理</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5. 加强民主管理</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6. 加强用人机制的建设</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7. 加强法制意识教育和宣传</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8. 要不断改革创新</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9. 探索新形势下的学前教育管理机制</a:t>
            </a:r>
            <a:endParaRPr lang="en-US" altLang="zh-CN"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717550"/>
            <a:ext cx="10507345" cy="705485"/>
          </a:xfrm>
        </p:spPr>
        <p:txBody>
          <a:bodyPr vert="horz" wrap="square" rtlCol="0" anchor="t" anchorCtr="0"/>
          <a:p>
            <a:pPr lvl="0" algn="l">
              <a:buClrTx/>
              <a:buSzTx/>
              <a:buFontTx/>
            </a:pPr>
            <a:r>
              <a:rPr lang="zh-CN" altLang="en-US" sz="3600">
                <a:sym typeface="+mn-ea"/>
              </a:rPr>
              <a:t>从政府层面上要做到以下几点</a:t>
            </a:r>
            <a:r>
              <a:rPr lang="zh-CN" altLang="en-US" sz="3600">
                <a:sym typeface="+mn-ea"/>
              </a:rPr>
              <a:t>对策</a:t>
            </a:r>
            <a:endParaRPr lang="zh-CN" altLang="en-US" sz="3600">
              <a:sym typeface="+mn-ea"/>
            </a:endParaRPr>
          </a:p>
        </p:txBody>
      </p:sp>
      <p:grpSp>
        <p:nvGrpSpPr>
          <p:cNvPr id="3" name="组合 2"/>
          <p:cNvGrpSpPr/>
          <p:nvPr/>
        </p:nvGrpSpPr>
        <p:grpSpPr>
          <a:xfrm>
            <a:off x="1144270" y="1229360"/>
            <a:ext cx="2825020" cy="3535785"/>
            <a:chOff x="1802" y="1936"/>
            <a:chExt cx="4449" cy="5568"/>
          </a:xfrm>
        </p:grpSpPr>
        <p:sp>
          <p:nvSpPr>
            <p:cNvPr id="13" name="对角圆角矩形 12"/>
            <p:cNvSpPr/>
            <p:nvPr>
              <p:custDataLst>
                <p:tags r:id="rId1"/>
              </p:custDataLst>
            </p:nvPr>
          </p:nvSpPr>
          <p:spPr>
            <a:xfrm>
              <a:off x="2112" y="2685"/>
              <a:ext cx="4139" cy="4819"/>
            </a:xfrm>
            <a:prstGeom prst="round2DiagRect">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167" name="椭圆 166"/>
            <p:cNvSpPr/>
            <p:nvPr>
              <p:custDataLst>
                <p:tags r:id="rId2"/>
              </p:custDataLst>
            </p:nvPr>
          </p:nvSpPr>
          <p:spPr>
            <a:xfrm>
              <a:off x="1802" y="1936"/>
              <a:ext cx="2320" cy="2319"/>
            </a:xfrm>
            <a:prstGeom prst="ellipse">
              <a:avLst/>
            </a:prstGeom>
            <a:solidFill>
              <a:srgbClr val="FFFFFF">
                <a:alpha val="35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dirty="0">
                <a:solidFill>
                  <a:srgbClr val="FFFFFF"/>
                </a:solidFill>
              </a:endParaRPr>
            </a:p>
          </p:txBody>
        </p:sp>
        <p:sp>
          <p:nvSpPr>
            <p:cNvPr id="14" name="文本框 13"/>
            <p:cNvSpPr txBox="1"/>
            <p:nvPr>
              <p:custDataLst>
                <p:tags r:id="rId3"/>
              </p:custDataLst>
            </p:nvPr>
          </p:nvSpPr>
          <p:spPr>
            <a:xfrm>
              <a:off x="2492" y="4579"/>
              <a:ext cx="3402" cy="2551"/>
            </a:xfrm>
            <a:prstGeom prst="rect">
              <a:avLst/>
            </a:prstGeom>
            <a:noFill/>
          </p:spPr>
          <p:txBody>
            <a:bodyPr wrap="square" bIns="0" rtlCol="0">
              <a:noAutofit/>
            </a:bodyPr>
            <a:p>
              <a:pPr algn="just"/>
              <a:r>
                <a:rPr lang="zh-CN" altLang="en-US" sz="2000">
                  <a:solidFill>
                    <a:srgbClr val="FFFFFF"/>
                  </a:solidFill>
                  <a:uFillTx/>
                  <a:latin typeface="微软雅黑" panose="020B0503020204020204" charset="-122"/>
                  <a:ea typeface="Microsoft YaHei Regular" panose="020B0503020204020204" charset="-122"/>
                </a:rPr>
                <a:t>完善行政领导体制，建立幼教管理网络，实行对口管理，权责统一。</a:t>
              </a:r>
              <a:endParaRPr lang="zh-CN" altLang="en-US" sz="2000">
                <a:solidFill>
                  <a:srgbClr val="FFFFFF"/>
                </a:solidFill>
                <a:uFillTx/>
                <a:latin typeface="微软雅黑" panose="020B0503020204020204" charset="-122"/>
                <a:ea typeface="Microsoft YaHei Regular" panose="020B0503020204020204" charset="-122"/>
              </a:endParaRPr>
            </a:p>
          </p:txBody>
        </p:sp>
        <p:sp>
          <p:nvSpPr>
            <p:cNvPr id="168" name="文本框 167"/>
            <p:cNvSpPr txBox="1"/>
            <p:nvPr>
              <p:custDataLst>
                <p:tags r:id="rId4"/>
              </p:custDataLst>
            </p:nvPr>
          </p:nvSpPr>
          <p:spPr>
            <a:xfrm>
              <a:off x="2254" y="2952"/>
              <a:ext cx="1693" cy="930"/>
            </a:xfrm>
            <a:prstGeom prst="rect">
              <a:avLst/>
            </a:prstGeom>
            <a:noFill/>
          </p:spPr>
          <p:txBody>
            <a:bodyPr wrap="square" bIns="0" rtlCol="0">
              <a:normAutofit lnSpcReduction="10000"/>
            </a:bodyPr>
            <a:p>
              <a:pPr algn="ctr"/>
              <a:r>
                <a:rPr lang="en-US" altLang="zh-CN" sz="3600" spc="300" dirty="0">
                  <a:solidFill>
                    <a:srgbClr val="FFFFFF"/>
                  </a:solidFill>
                  <a:uFillTx/>
                  <a:latin typeface="思源黑体 CN Bold" panose="020B0800000000000000" charset="-122"/>
                  <a:ea typeface="思源黑体 CN Bold" panose="020B0800000000000000" charset="-122"/>
                </a:rPr>
                <a:t>01</a:t>
              </a:r>
              <a:endParaRPr lang="en-US" altLang="zh-CN" sz="3600" spc="300" dirty="0">
                <a:solidFill>
                  <a:srgbClr val="FFFFFF"/>
                </a:solidFill>
                <a:uFillTx/>
                <a:latin typeface="思源黑体 CN Bold" panose="020B0800000000000000" charset="-122"/>
                <a:ea typeface="思源黑体 CN Bold" panose="020B0800000000000000" charset="-122"/>
              </a:endParaRPr>
            </a:p>
          </p:txBody>
        </p:sp>
        <p:sp>
          <p:nvSpPr>
            <p:cNvPr id="169" name="对角圆角矩形 168"/>
            <p:cNvSpPr/>
            <p:nvPr>
              <p:custDataLst>
                <p:tags r:id="rId5"/>
              </p:custDataLst>
            </p:nvPr>
          </p:nvSpPr>
          <p:spPr>
            <a:xfrm>
              <a:off x="2254" y="2827"/>
              <a:ext cx="3855" cy="4535"/>
            </a:xfrm>
            <a:prstGeom prst="round2DiagRect">
              <a:avLst/>
            </a:prstGeom>
            <a:noFill/>
            <a:ln>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grpSp>
      <p:grpSp>
        <p:nvGrpSpPr>
          <p:cNvPr id="4" name="组合 3"/>
          <p:cNvGrpSpPr/>
          <p:nvPr/>
        </p:nvGrpSpPr>
        <p:grpSpPr>
          <a:xfrm>
            <a:off x="4680755" y="2837815"/>
            <a:ext cx="2834470" cy="3559915"/>
            <a:chOff x="7688" y="4469"/>
            <a:chExt cx="4464" cy="5606"/>
          </a:xfrm>
        </p:grpSpPr>
        <p:sp>
          <p:nvSpPr>
            <p:cNvPr id="188" name="对角圆角矩形 187"/>
            <p:cNvSpPr/>
            <p:nvPr>
              <p:custDataLst>
                <p:tags r:id="rId6"/>
              </p:custDataLst>
            </p:nvPr>
          </p:nvSpPr>
          <p:spPr>
            <a:xfrm flipH="1">
              <a:off x="7688" y="5256"/>
              <a:ext cx="4139" cy="4819"/>
            </a:xfrm>
            <a:prstGeom prst="round2DiagRect">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189" name="椭圆 188"/>
            <p:cNvSpPr/>
            <p:nvPr>
              <p:custDataLst>
                <p:tags r:id="rId7"/>
              </p:custDataLst>
            </p:nvPr>
          </p:nvSpPr>
          <p:spPr>
            <a:xfrm flipH="1">
              <a:off x="9833" y="4469"/>
              <a:ext cx="2319" cy="2319"/>
            </a:xfrm>
            <a:prstGeom prst="ellipse">
              <a:avLst/>
            </a:prstGeom>
            <a:solidFill>
              <a:srgbClr val="FFFFFF">
                <a:alpha val="35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191" name="文本框 190"/>
            <p:cNvSpPr txBox="1"/>
            <p:nvPr>
              <p:custDataLst>
                <p:tags r:id="rId8"/>
              </p:custDataLst>
            </p:nvPr>
          </p:nvSpPr>
          <p:spPr>
            <a:xfrm flipH="1">
              <a:off x="8057" y="7130"/>
              <a:ext cx="3402" cy="2550"/>
            </a:xfrm>
            <a:prstGeom prst="rect">
              <a:avLst/>
            </a:prstGeom>
            <a:noFill/>
          </p:spPr>
          <p:txBody>
            <a:bodyPr wrap="square" bIns="0" rtlCol="0">
              <a:noAutofit/>
            </a:bodyPr>
            <a:p>
              <a:pPr algn="just"/>
              <a:r>
                <a:rPr lang="zh-CN" altLang="en-US" sz="2000">
                  <a:solidFill>
                    <a:srgbClr val="FFFFFF"/>
                  </a:solidFill>
                  <a:uFillTx/>
                  <a:latin typeface="微软雅黑" panose="020B0503020204020204" charset="-122"/>
                  <a:ea typeface="Microsoft YaHei Regular" panose="020B0503020204020204" charset="-122"/>
                </a:rPr>
                <a:t>依法管理，严把准入关。</a:t>
              </a:r>
              <a:endParaRPr lang="zh-CN" altLang="en-US" sz="2000">
                <a:solidFill>
                  <a:srgbClr val="FFFFFF"/>
                </a:solidFill>
                <a:uFillTx/>
                <a:latin typeface="微软雅黑" panose="020B0503020204020204" charset="-122"/>
                <a:ea typeface="Microsoft YaHei Regular" panose="020B0503020204020204" charset="-122"/>
              </a:endParaRPr>
            </a:p>
          </p:txBody>
        </p:sp>
        <p:sp>
          <p:nvSpPr>
            <p:cNvPr id="193" name="文本框 192"/>
            <p:cNvSpPr txBox="1"/>
            <p:nvPr>
              <p:custDataLst>
                <p:tags r:id="rId9"/>
              </p:custDataLst>
            </p:nvPr>
          </p:nvSpPr>
          <p:spPr>
            <a:xfrm flipH="1">
              <a:off x="10000" y="5502"/>
              <a:ext cx="1692" cy="930"/>
            </a:xfrm>
            <a:prstGeom prst="rect">
              <a:avLst/>
            </a:prstGeom>
            <a:noFill/>
          </p:spPr>
          <p:txBody>
            <a:bodyPr wrap="square" bIns="0" rtlCol="0">
              <a:normAutofit lnSpcReduction="10000"/>
            </a:bodyPr>
            <a:p>
              <a:pPr algn="ctr"/>
              <a:r>
                <a:rPr lang="en-US" altLang="zh-CN" sz="3600" spc="300">
                  <a:solidFill>
                    <a:srgbClr val="FFFFFF"/>
                  </a:solidFill>
                  <a:uFillTx/>
                  <a:latin typeface="思源黑体 CN Bold" panose="020B0800000000000000" charset="-122"/>
                  <a:ea typeface="思源黑体 CN Bold" panose="020B0800000000000000" charset="-122"/>
                </a:rPr>
                <a:t>02</a:t>
              </a:r>
              <a:endParaRPr lang="en-US" altLang="zh-CN" sz="3600" spc="300">
                <a:solidFill>
                  <a:srgbClr val="FFFFFF"/>
                </a:solidFill>
                <a:uFillTx/>
                <a:latin typeface="思源黑体 CN Bold" panose="020B0800000000000000" charset="-122"/>
                <a:ea typeface="思源黑体 CN Bold" panose="020B0800000000000000" charset="-122"/>
              </a:endParaRPr>
            </a:p>
          </p:txBody>
        </p:sp>
        <p:sp>
          <p:nvSpPr>
            <p:cNvPr id="194" name="对角圆角矩形 193"/>
            <p:cNvSpPr/>
            <p:nvPr>
              <p:custDataLst>
                <p:tags r:id="rId10"/>
              </p:custDataLst>
            </p:nvPr>
          </p:nvSpPr>
          <p:spPr>
            <a:xfrm flipH="1">
              <a:off x="7830" y="5398"/>
              <a:ext cx="3855" cy="4535"/>
            </a:xfrm>
            <a:prstGeom prst="round2DiagRect">
              <a:avLst/>
            </a:prstGeom>
            <a:noFill/>
            <a:ln>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grpSp>
      <p:grpSp>
        <p:nvGrpSpPr>
          <p:cNvPr id="2" name="组合 1"/>
          <p:cNvGrpSpPr/>
          <p:nvPr/>
        </p:nvGrpSpPr>
        <p:grpSpPr>
          <a:xfrm>
            <a:off x="8226425" y="1227455"/>
            <a:ext cx="2819305" cy="3559915"/>
            <a:chOff x="12955" y="1933"/>
            <a:chExt cx="4440" cy="5606"/>
          </a:xfrm>
        </p:grpSpPr>
        <p:sp>
          <p:nvSpPr>
            <p:cNvPr id="251" name="对角圆角矩形 250"/>
            <p:cNvSpPr/>
            <p:nvPr>
              <p:custDataLst>
                <p:tags r:id="rId11"/>
              </p:custDataLst>
            </p:nvPr>
          </p:nvSpPr>
          <p:spPr>
            <a:xfrm>
              <a:off x="13256" y="2720"/>
              <a:ext cx="4139" cy="4819"/>
            </a:xfrm>
            <a:prstGeom prst="round2DiagRect">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252" name="椭圆 251"/>
            <p:cNvSpPr/>
            <p:nvPr>
              <p:custDataLst>
                <p:tags r:id="rId12"/>
              </p:custDataLst>
            </p:nvPr>
          </p:nvSpPr>
          <p:spPr>
            <a:xfrm>
              <a:off x="12955" y="1933"/>
              <a:ext cx="2319" cy="2319"/>
            </a:xfrm>
            <a:prstGeom prst="ellipse">
              <a:avLst/>
            </a:prstGeom>
            <a:solidFill>
              <a:srgbClr val="FFFFFF">
                <a:alpha val="35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254" name="文本框 253"/>
            <p:cNvSpPr txBox="1"/>
            <p:nvPr>
              <p:custDataLst>
                <p:tags r:id="rId13"/>
              </p:custDataLst>
            </p:nvPr>
          </p:nvSpPr>
          <p:spPr>
            <a:xfrm>
              <a:off x="13625" y="4595"/>
              <a:ext cx="3402" cy="2552"/>
            </a:xfrm>
            <a:prstGeom prst="rect">
              <a:avLst/>
            </a:prstGeom>
            <a:noFill/>
          </p:spPr>
          <p:txBody>
            <a:bodyPr wrap="square" bIns="0" rtlCol="0">
              <a:noAutofit/>
            </a:bodyPr>
            <a:p>
              <a:pPr algn="just"/>
              <a:r>
                <a:rPr lang="zh-CN" altLang="en-US" sz="2000">
                  <a:solidFill>
                    <a:srgbClr val="FFFFFF"/>
                  </a:solidFill>
                  <a:uFillTx/>
                  <a:latin typeface="微软雅黑" panose="020B0503020204020204" charset="-122"/>
                  <a:ea typeface="Microsoft YaHei Regular" panose="020B0503020204020204" charset="-122"/>
                </a:rPr>
                <a:t>合理布局，提高教育生态效益。</a:t>
              </a:r>
              <a:endParaRPr lang="zh-CN" altLang="en-US" sz="2000">
                <a:solidFill>
                  <a:srgbClr val="FFFFFF"/>
                </a:solidFill>
                <a:uFillTx/>
                <a:latin typeface="微软雅黑" panose="020B0503020204020204" charset="-122"/>
                <a:ea typeface="Microsoft YaHei Regular" panose="020B0503020204020204" charset="-122"/>
              </a:endParaRPr>
            </a:p>
          </p:txBody>
        </p:sp>
        <p:sp>
          <p:nvSpPr>
            <p:cNvPr id="256" name="文本框 255"/>
            <p:cNvSpPr txBox="1"/>
            <p:nvPr>
              <p:custDataLst>
                <p:tags r:id="rId14"/>
              </p:custDataLst>
            </p:nvPr>
          </p:nvSpPr>
          <p:spPr>
            <a:xfrm>
              <a:off x="13398" y="2953"/>
              <a:ext cx="1692" cy="930"/>
            </a:xfrm>
            <a:prstGeom prst="rect">
              <a:avLst/>
            </a:prstGeom>
            <a:noFill/>
          </p:spPr>
          <p:txBody>
            <a:bodyPr wrap="square" bIns="0" rtlCol="0">
              <a:normAutofit lnSpcReduction="10000"/>
            </a:bodyPr>
            <a:p>
              <a:pPr algn="ctr"/>
              <a:r>
                <a:rPr lang="en-US" altLang="zh-CN" sz="3600" spc="300">
                  <a:solidFill>
                    <a:srgbClr val="FFFFFF"/>
                  </a:solidFill>
                  <a:uFillTx/>
                  <a:latin typeface="思源黑体 CN Bold" panose="020B0800000000000000" charset="-122"/>
                  <a:ea typeface="思源黑体 CN Bold" panose="020B0800000000000000" charset="-122"/>
                </a:rPr>
                <a:t>03</a:t>
              </a:r>
              <a:endParaRPr lang="en-US" altLang="zh-CN" sz="3600" spc="300">
                <a:solidFill>
                  <a:srgbClr val="FFFFFF"/>
                </a:solidFill>
                <a:uFillTx/>
                <a:latin typeface="思源黑体 CN Bold" panose="020B0800000000000000" charset="-122"/>
                <a:ea typeface="思源黑体 CN Bold" panose="020B0800000000000000" charset="-122"/>
              </a:endParaRPr>
            </a:p>
          </p:txBody>
        </p:sp>
        <p:sp>
          <p:nvSpPr>
            <p:cNvPr id="257" name="对角圆角矩形 256"/>
            <p:cNvSpPr/>
            <p:nvPr>
              <p:custDataLst>
                <p:tags r:id="rId15"/>
              </p:custDataLst>
            </p:nvPr>
          </p:nvSpPr>
          <p:spPr>
            <a:xfrm>
              <a:off x="13398" y="2862"/>
              <a:ext cx="3855" cy="4535"/>
            </a:xfrm>
            <a:prstGeom prst="round2DiagRect">
              <a:avLst/>
            </a:prstGeom>
            <a:noFill/>
            <a:ln>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1287780" y="984885"/>
            <a:ext cx="10507345" cy="705485"/>
          </a:xfrm>
        </p:spPr>
        <p:txBody>
          <a:bodyPr vert="horz" wrap="square" rtlCol="0" anchor="t" anchorCtr="0"/>
          <a:p>
            <a:pPr lvl="0" algn="l">
              <a:buClrTx/>
              <a:buSzTx/>
              <a:buFontTx/>
            </a:pPr>
            <a:r>
              <a:rPr lang="zh-CN" altLang="en-US" sz="3600">
                <a:sym typeface="+mn-ea"/>
              </a:rPr>
              <a:t>加强民主管理要注意以下几个方面的工作</a:t>
            </a:r>
            <a:endParaRPr lang="zh-CN" altLang="en-US" sz="3600">
              <a:sym typeface="+mn-ea"/>
            </a:endParaRPr>
          </a:p>
        </p:txBody>
      </p:sp>
      <p:sp>
        <p:nvSpPr>
          <p:cNvPr id="233" name="立方体 232"/>
          <p:cNvSpPr/>
          <p:nvPr>
            <p:custDataLst>
              <p:tags r:id="rId1"/>
            </p:custDataLst>
          </p:nvPr>
        </p:nvSpPr>
        <p:spPr>
          <a:xfrm>
            <a:off x="1003300" y="3152775"/>
            <a:ext cx="3180080" cy="1606550"/>
          </a:xfrm>
          <a:prstGeom prst="cube">
            <a:avLst>
              <a:gd name="adj" fmla="val 11645"/>
            </a:avLst>
          </a:prstGeom>
          <a:solidFill>
            <a:srgbClr val="376FFF">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262" name="矩形 261"/>
          <p:cNvSpPr/>
          <p:nvPr>
            <p:custDataLst>
              <p:tags r:id="rId2"/>
            </p:custDataLst>
          </p:nvPr>
        </p:nvSpPr>
        <p:spPr>
          <a:xfrm>
            <a:off x="1128395" y="3425190"/>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265" name="图片 264" descr="343435383036303b343532343136343bcfeec4bfb7b6cea7"/>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3234690" y="3990975"/>
            <a:ext cx="675005" cy="675005"/>
          </a:xfrm>
          <a:prstGeom prst="rect">
            <a:avLst/>
          </a:prstGeom>
        </p:spPr>
      </p:pic>
      <p:sp>
        <p:nvSpPr>
          <p:cNvPr id="240" name="圆角矩形 239"/>
          <p:cNvSpPr/>
          <p:nvPr>
            <p:custDataLst>
              <p:tags r:id="rId6"/>
            </p:custDataLst>
          </p:nvPr>
        </p:nvSpPr>
        <p:spPr>
          <a:xfrm>
            <a:off x="1355090" y="3703320"/>
            <a:ext cx="1228725" cy="139065"/>
          </a:xfrm>
          <a:prstGeom prst="roundRect">
            <a:avLst/>
          </a:prstGeom>
          <a:gradFill>
            <a:gsLst>
              <a:gs pos="0">
                <a:srgbClr val="376FFF">
                  <a:lumMod val="20000"/>
                  <a:lumOff val="80000"/>
                </a:srgbClr>
              </a:gs>
              <a:gs pos="78000">
                <a:srgbClr val="376FFF">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241" name="文本框 240"/>
          <p:cNvSpPr txBox="1"/>
          <p:nvPr>
            <p:custDataLst>
              <p:tags r:id="rId7"/>
            </p:custDataLst>
          </p:nvPr>
        </p:nvSpPr>
        <p:spPr>
          <a:xfrm flipH="1">
            <a:off x="1284605" y="3707130"/>
            <a:ext cx="2447925" cy="824865"/>
          </a:xfrm>
          <a:prstGeom prst="rect">
            <a:avLst/>
          </a:prstGeom>
          <a:noFill/>
        </p:spPr>
        <p:txBody>
          <a:bodyPr wrap="square" bIns="0" anchor="t" anchorCtr="0">
            <a:normAutofit/>
          </a:bodyPr>
          <a:p>
            <a:pPr algn="l"/>
            <a:r>
              <a:rPr lang="zh-CN" spc="200" dirty="0">
                <a:solidFill>
                  <a:srgbClr val="376FFF"/>
                </a:solidFill>
                <a:uFillTx/>
                <a:latin typeface="微软雅黑" panose="020B0503020204020204" charset="-122"/>
                <a:ea typeface="Microsoft YaHei Regular" panose="020B0503020204020204" charset="-122"/>
              </a:rPr>
              <a:t>要尊重教师的主体地位。</a:t>
            </a:r>
            <a:endParaRPr lang="zh-CN" spc="200" dirty="0">
              <a:solidFill>
                <a:srgbClr val="376FFF"/>
              </a:solidFill>
              <a:uFillTx/>
              <a:latin typeface="微软雅黑" panose="020B0503020204020204" charset="-122"/>
              <a:ea typeface="Microsoft YaHei Regular" panose="020B0503020204020204" charset="-122"/>
            </a:endParaRPr>
          </a:p>
        </p:txBody>
      </p:sp>
      <p:sp>
        <p:nvSpPr>
          <p:cNvPr id="243" name="立方体 242"/>
          <p:cNvSpPr/>
          <p:nvPr>
            <p:custDataLst>
              <p:tags r:id="rId8"/>
            </p:custDataLst>
          </p:nvPr>
        </p:nvSpPr>
        <p:spPr>
          <a:xfrm>
            <a:off x="1264285" y="2795905"/>
            <a:ext cx="545465" cy="495300"/>
          </a:xfrm>
          <a:prstGeom prst="cube">
            <a:avLst>
              <a:gd name="adj" fmla="val 12058"/>
            </a:avLst>
          </a:prstGeom>
          <a:gradFill>
            <a:gsLst>
              <a:gs pos="0">
                <a:srgbClr val="376FFF">
                  <a:lumMod val="10000"/>
                  <a:lumOff val="90000"/>
                </a:srgbClr>
              </a:gs>
              <a:gs pos="0">
                <a:srgbClr val="376FFF">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258" name="文本框 257"/>
          <p:cNvSpPr txBox="1"/>
          <p:nvPr>
            <p:custDataLst>
              <p:tags r:id="rId9"/>
            </p:custDataLst>
          </p:nvPr>
        </p:nvSpPr>
        <p:spPr>
          <a:xfrm>
            <a:off x="1287780" y="2893060"/>
            <a:ext cx="468630" cy="353060"/>
          </a:xfrm>
          <a:prstGeom prst="rect">
            <a:avLst/>
          </a:prstGeom>
          <a:noFill/>
        </p:spPr>
        <p:txBody>
          <a:bodyPr wrap="square" bIns="0" anchor="ctr" anchorCtr="0">
            <a:normAutofit fontScale="80000"/>
          </a:bodyPr>
          <a:p>
            <a:pPr algn="ctr"/>
            <a:r>
              <a:rPr lang="en-US" altLang="zh-CN" sz="2000" spc="300" dirty="0">
                <a:solidFill>
                  <a:srgbClr val="376FFF"/>
                </a:solidFill>
                <a:latin typeface="MiSans Bold" panose="00000800000000000000" charset="-122"/>
                <a:ea typeface="MiSans Bold" panose="00000800000000000000" charset="-122"/>
              </a:rPr>
              <a:t>01</a:t>
            </a:r>
            <a:endParaRPr lang="en-US" altLang="zh-CN" sz="2000" spc="300" dirty="0">
              <a:solidFill>
                <a:srgbClr val="376FFF"/>
              </a:solidFill>
              <a:latin typeface="MiSans Bold" panose="00000800000000000000" charset="-122"/>
              <a:ea typeface="MiSans Bold" panose="00000800000000000000" charset="-122"/>
            </a:endParaRPr>
          </a:p>
        </p:txBody>
      </p:sp>
      <p:sp>
        <p:nvSpPr>
          <p:cNvPr id="433" name="立方体 432"/>
          <p:cNvSpPr/>
          <p:nvPr>
            <p:custDataLst>
              <p:tags r:id="rId10"/>
            </p:custDataLst>
          </p:nvPr>
        </p:nvSpPr>
        <p:spPr>
          <a:xfrm>
            <a:off x="4481830" y="3152775"/>
            <a:ext cx="3180080" cy="1606550"/>
          </a:xfrm>
          <a:prstGeom prst="cube">
            <a:avLst>
              <a:gd name="adj" fmla="val 11645"/>
            </a:avLst>
          </a:prstGeom>
          <a:solidFill>
            <a:srgbClr val="FFD247">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34" name="矩形 433"/>
          <p:cNvSpPr/>
          <p:nvPr>
            <p:custDataLst>
              <p:tags r:id="rId11"/>
            </p:custDataLst>
          </p:nvPr>
        </p:nvSpPr>
        <p:spPr>
          <a:xfrm>
            <a:off x="4606925" y="3425190"/>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12" name="图片 11" descr="343439383331313b343532303032373bbfcdbba7b5b5b0b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713220" y="3989070"/>
            <a:ext cx="676910" cy="676910"/>
          </a:xfrm>
          <a:prstGeom prst="rect">
            <a:avLst/>
          </a:prstGeom>
        </p:spPr>
      </p:pic>
      <p:sp>
        <p:nvSpPr>
          <p:cNvPr id="435" name="圆角矩形 434"/>
          <p:cNvSpPr/>
          <p:nvPr>
            <p:custDataLst>
              <p:tags r:id="rId15"/>
            </p:custDataLst>
          </p:nvPr>
        </p:nvSpPr>
        <p:spPr>
          <a:xfrm>
            <a:off x="4833620" y="3703320"/>
            <a:ext cx="1228725" cy="139065"/>
          </a:xfrm>
          <a:prstGeom prst="roundRect">
            <a:avLst/>
          </a:prstGeom>
          <a:gradFill>
            <a:gsLst>
              <a:gs pos="0">
                <a:srgbClr val="FFD247">
                  <a:lumMod val="20000"/>
                  <a:lumOff val="80000"/>
                </a:srgbClr>
              </a:gs>
              <a:gs pos="78000">
                <a:srgbClr val="FFD247">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36" name="文本框 435"/>
          <p:cNvSpPr txBox="1"/>
          <p:nvPr>
            <p:custDataLst>
              <p:tags r:id="rId16"/>
            </p:custDataLst>
          </p:nvPr>
        </p:nvSpPr>
        <p:spPr>
          <a:xfrm flipH="1">
            <a:off x="4775200" y="3707130"/>
            <a:ext cx="2447925" cy="839470"/>
          </a:xfrm>
          <a:prstGeom prst="rect">
            <a:avLst/>
          </a:prstGeom>
          <a:noFill/>
        </p:spPr>
        <p:txBody>
          <a:bodyPr wrap="square" bIns="0" anchor="t" anchorCtr="0">
            <a:normAutofit/>
          </a:bodyPr>
          <a:p>
            <a:pPr algn="l"/>
            <a:r>
              <a:rPr lang="zh-CN" dirty="0">
                <a:solidFill>
                  <a:srgbClr val="FFD247"/>
                </a:solidFill>
                <a:uFillTx/>
                <a:latin typeface="微软雅黑" panose="020B0503020204020204" charset="-122"/>
                <a:ea typeface="Microsoft YaHei Regular" panose="020B0503020204020204" charset="-122"/>
              </a:rPr>
              <a:t>尊重教师的职业特点。</a:t>
            </a:r>
            <a:endParaRPr lang="zh-CN" dirty="0">
              <a:solidFill>
                <a:srgbClr val="FFD247"/>
              </a:solidFill>
              <a:uFillTx/>
              <a:latin typeface="微软雅黑" panose="020B0503020204020204" charset="-122"/>
              <a:ea typeface="Microsoft YaHei Regular" panose="020B0503020204020204" charset="-122"/>
            </a:endParaRPr>
          </a:p>
        </p:txBody>
      </p:sp>
      <p:sp>
        <p:nvSpPr>
          <p:cNvPr id="438" name="立方体 437"/>
          <p:cNvSpPr/>
          <p:nvPr>
            <p:custDataLst>
              <p:tags r:id="rId17"/>
            </p:custDataLst>
          </p:nvPr>
        </p:nvSpPr>
        <p:spPr>
          <a:xfrm>
            <a:off x="4742815" y="2795905"/>
            <a:ext cx="545465" cy="495300"/>
          </a:xfrm>
          <a:prstGeom prst="cube">
            <a:avLst>
              <a:gd name="adj" fmla="val 12058"/>
            </a:avLst>
          </a:prstGeom>
          <a:gradFill>
            <a:gsLst>
              <a:gs pos="0">
                <a:srgbClr val="FFD247">
                  <a:lumMod val="10000"/>
                  <a:lumOff val="90000"/>
                </a:srgbClr>
              </a:gs>
              <a:gs pos="0">
                <a:srgbClr val="FFD247">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39" name="文本框 438"/>
          <p:cNvSpPr txBox="1"/>
          <p:nvPr>
            <p:custDataLst>
              <p:tags r:id="rId18"/>
            </p:custDataLst>
          </p:nvPr>
        </p:nvSpPr>
        <p:spPr>
          <a:xfrm>
            <a:off x="4766310" y="2893060"/>
            <a:ext cx="468630" cy="353060"/>
          </a:xfrm>
          <a:prstGeom prst="rect">
            <a:avLst/>
          </a:prstGeom>
          <a:noFill/>
        </p:spPr>
        <p:txBody>
          <a:bodyPr wrap="square" bIns="0" anchor="ctr" anchorCtr="0">
            <a:normAutofit fontScale="60000"/>
          </a:bodyPr>
          <a:p>
            <a:pPr algn="ctr"/>
            <a:r>
              <a:rPr lang="en-US" altLang="zh-CN" sz="2000" spc="300" dirty="0">
                <a:solidFill>
                  <a:srgbClr val="FFD247"/>
                </a:solidFill>
                <a:latin typeface="MiSans Bold" panose="00000800000000000000" charset="-122"/>
                <a:ea typeface="MiSans Bold" panose="00000800000000000000" charset="-122"/>
              </a:rPr>
              <a:t>02</a:t>
            </a:r>
            <a:endParaRPr lang="en-US" altLang="zh-CN" sz="2000" spc="300" dirty="0">
              <a:solidFill>
                <a:srgbClr val="FFD247"/>
              </a:solidFill>
              <a:latin typeface="MiSans Bold" panose="00000800000000000000" charset="-122"/>
              <a:ea typeface="MiSans Bold" panose="00000800000000000000" charset="-122"/>
            </a:endParaRPr>
          </a:p>
        </p:txBody>
      </p:sp>
      <p:sp>
        <p:nvSpPr>
          <p:cNvPr id="446" name="立方体 445"/>
          <p:cNvSpPr/>
          <p:nvPr>
            <p:custDataLst>
              <p:tags r:id="rId19"/>
            </p:custDataLst>
          </p:nvPr>
        </p:nvSpPr>
        <p:spPr>
          <a:xfrm>
            <a:off x="7960360" y="3152775"/>
            <a:ext cx="3180080" cy="1606550"/>
          </a:xfrm>
          <a:prstGeom prst="cube">
            <a:avLst>
              <a:gd name="adj" fmla="val 11645"/>
            </a:avLst>
          </a:prstGeom>
          <a:solidFill>
            <a:srgbClr val="376FFF">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47" name="矩形 446"/>
          <p:cNvSpPr/>
          <p:nvPr>
            <p:custDataLst>
              <p:tags r:id="rId20"/>
            </p:custDataLst>
          </p:nvPr>
        </p:nvSpPr>
        <p:spPr>
          <a:xfrm>
            <a:off x="8085455" y="3425190"/>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43" name="图片 42" descr="343439383331313b343532303033363bd3aad2b5ccfcc5e4d6c3"/>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0189845" y="3990975"/>
            <a:ext cx="676910" cy="676910"/>
          </a:xfrm>
          <a:prstGeom prst="rect">
            <a:avLst/>
          </a:prstGeom>
        </p:spPr>
      </p:pic>
      <p:sp>
        <p:nvSpPr>
          <p:cNvPr id="448" name="圆角矩形 447"/>
          <p:cNvSpPr/>
          <p:nvPr>
            <p:custDataLst>
              <p:tags r:id="rId24"/>
            </p:custDataLst>
          </p:nvPr>
        </p:nvSpPr>
        <p:spPr>
          <a:xfrm>
            <a:off x="8312150" y="3703320"/>
            <a:ext cx="1228725" cy="139065"/>
          </a:xfrm>
          <a:prstGeom prst="roundRect">
            <a:avLst/>
          </a:prstGeom>
          <a:gradFill>
            <a:gsLst>
              <a:gs pos="0">
                <a:srgbClr val="376FFF">
                  <a:lumMod val="20000"/>
                  <a:lumOff val="80000"/>
                </a:srgbClr>
              </a:gs>
              <a:gs pos="78000">
                <a:srgbClr val="376FFF">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49" name="文本框 448"/>
          <p:cNvSpPr txBox="1"/>
          <p:nvPr>
            <p:custDataLst>
              <p:tags r:id="rId25"/>
            </p:custDataLst>
          </p:nvPr>
        </p:nvSpPr>
        <p:spPr>
          <a:xfrm flipH="1">
            <a:off x="8241665" y="3707130"/>
            <a:ext cx="2447925" cy="839470"/>
          </a:xfrm>
          <a:prstGeom prst="rect">
            <a:avLst/>
          </a:prstGeom>
          <a:noFill/>
        </p:spPr>
        <p:txBody>
          <a:bodyPr wrap="square" bIns="0" anchor="t" anchorCtr="0">
            <a:normAutofit/>
          </a:bodyPr>
          <a:p>
            <a:pPr algn="l"/>
            <a:r>
              <a:rPr lang="zh-CN" dirty="0">
                <a:solidFill>
                  <a:srgbClr val="376FFF"/>
                </a:solidFill>
                <a:uFillTx/>
                <a:latin typeface="微软雅黑" panose="020B0503020204020204" charset="-122"/>
                <a:ea typeface="Microsoft YaHei Regular" panose="020B0503020204020204" charset="-122"/>
              </a:rPr>
              <a:t>提高教师的整体素质。</a:t>
            </a:r>
            <a:endParaRPr lang="zh-CN" dirty="0">
              <a:solidFill>
                <a:srgbClr val="376FFF"/>
              </a:solidFill>
              <a:uFillTx/>
              <a:latin typeface="微软雅黑" panose="020B0503020204020204" charset="-122"/>
              <a:ea typeface="Microsoft YaHei Regular" panose="020B0503020204020204" charset="-122"/>
            </a:endParaRPr>
          </a:p>
        </p:txBody>
      </p:sp>
      <p:sp>
        <p:nvSpPr>
          <p:cNvPr id="451" name="立方体 450"/>
          <p:cNvSpPr/>
          <p:nvPr>
            <p:custDataLst>
              <p:tags r:id="rId26"/>
            </p:custDataLst>
          </p:nvPr>
        </p:nvSpPr>
        <p:spPr>
          <a:xfrm>
            <a:off x="8221345" y="2795905"/>
            <a:ext cx="545465" cy="495300"/>
          </a:xfrm>
          <a:prstGeom prst="cube">
            <a:avLst>
              <a:gd name="adj" fmla="val 12058"/>
            </a:avLst>
          </a:prstGeom>
          <a:gradFill>
            <a:gsLst>
              <a:gs pos="0">
                <a:srgbClr val="376FFF">
                  <a:lumMod val="10000"/>
                  <a:lumOff val="90000"/>
                </a:srgbClr>
              </a:gs>
              <a:gs pos="0">
                <a:srgbClr val="376FFF">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52" name="文本框 451"/>
          <p:cNvSpPr txBox="1"/>
          <p:nvPr>
            <p:custDataLst>
              <p:tags r:id="rId27"/>
            </p:custDataLst>
          </p:nvPr>
        </p:nvSpPr>
        <p:spPr>
          <a:xfrm>
            <a:off x="8244840" y="2893060"/>
            <a:ext cx="468630" cy="353060"/>
          </a:xfrm>
          <a:prstGeom prst="rect">
            <a:avLst/>
          </a:prstGeom>
          <a:noFill/>
        </p:spPr>
        <p:txBody>
          <a:bodyPr wrap="square" bIns="0" anchor="ctr" anchorCtr="0">
            <a:normAutofit fontScale="60000"/>
          </a:bodyPr>
          <a:p>
            <a:pPr algn="ctr"/>
            <a:r>
              <a:rPr lang="en-US" altLang="zh-CN" sz="2000" spc="300" dirty="0">
                <a:solidFill>
                  <a:srgbClr val="376FFF"/>
                </a:solidFill>
                <a:latin typeface="MiSans Bold" panose="00000800000000000000" charset="-122"/>
                <a:ea typeface="MiSans Bold" panose="00000800000000000000" charset="-122"/>
              </a:rPr>
              <a:t>03</a:t>
            </a:r>
            <a:endParaRPr lang="en-US" altLang="zh-CN" sz="2000" spc="300" dirty="0">
              <a:solidFill>
                <a:srgbClr val="376FFF"/>
              </a:solidFill>
              <a:latin typeface="MiSans Bold" panose="00000800000000000000" charset="-122"/>
              <a:ea typeface="MiSans Bold" panose="00000800000000000000" charset="-122"/>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学前教育管理原则与方法</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62315" cy="829945"/>
          </a:xfrm>
          <a:prstGeom prst="rect">
            <a:avLst/>
          </a:prstGeom>
        </p:spPr>
        <p:txBody>
          <a:bodyPr vert="horz" wrap="square" rtlCol="0" anchor="t" anchorCtr="0">
            <a:normAutofit/>
          </a:bodyPr>
          <a:p>
            <a:pPr lvl="0" algn="l">
              <a:lnSpc>
                <a:spcPct val="90000"/>
              </a:lnSpc>
              <a:buClrTx/>
              <a:buSzTx/>
              <a:buFontTx/>
            </a:pPr>
            <a:r>
              <a:rPr lang="zh-CN" altLang="en-US" sz="4400">
                <a:latin typeface="+mj-lt"/>
                <a:ea typeface="+mj-ea"/>
                <a:cs typeface="+mj-cs"/>
                <a:sym typeface="+mn-ea"/>
              </a:rPr>
              <a:t>一、学前教育管理原则概述</a:t>
            </a:r>
            <a:endParaRPr lang="zh-CN" altLang="en-US" sz="4400">
              <a:latin typeface="+mj-lt"/>
              <a:ea typeface="+mj-ea"/>
              <a:cs typeface="+mj-cs"/>
              <a:sym typeface="+mn-ea"/>
            </a:endParaRPr>
          </a:p>
        </p:txBody>
      </p:sp>
      <p:sp>
        <p:nvSpPr>
          <p:cNvPr id="3" name="文本框 2"/>
          <p:cNvSpPr txBox="1"/>
          <p:nvPr/>
        </p:nvSpPr>
        <p:spPr>
          <a:xfrm>
            <a:off x="2675890" y="3478441"/>
            <a:ext cx="6840000" cy="1938020"/>
          </a:xfrm>
          <a:prstGeom prst="rect">
            <a:avLst/>
          </a:prstGeom>
          <a:noFill/>
        </p:spPr>
        <p:txBody>
          <a:bodyPr wrap="square" rtlCol="0" anchor="ctr" anchorCtr="0">
            <a:spAutoFit/>
          </a:bodyPr>
          <a:p>
            <a:pPr marL="0" indent="0">
              <a:lnSpc>
                <a:spcPct val="150000"/>
              </a:lnSpc>
              <a:buNone/>
            </a:pPr>
            <a:r>
              <a:rPr lang="zh-CN" altLang="en-US" sz="2000" dirty="0">
                <a:ea typeface="宋体" panose="02010600030101010101" pitchFamily="2" charset="-122"/>
                <a:sym typeface="+mn-ea"/>
              </a:rPr>
              <a:t>管理原则是指进行管理工作必须遵循的行动准则和基本要求。管理原则是管理实践的总结与概括，反映了管理活动的客观规律。同时它受社会、时代和管理对象特点的制约。管理原则在管理实践活动中起着指导和规定的作用。</a:t>
            </a:r>
            <a:endParaRPr lang="zh-CN" altLang="en-US" sz="2000" b="1" kern="0" noProof="0" dirty="0" smtClean="0">
              <a:ln>
                <a:noFill/>
              </a:ln>
              <a:effectLst/>
              <a:uLnTx/>
              <a:uFillTx/>
              <a:latin typeface="+mj-lt"/>
              <a:ea typeface="宋体" panose="02010600030101010101" pitchFamily="2" charset="-122"/>
              <a:cs typeface="+mj-cs"/>
              <a:sym typeface="+mn-ea"/>
            </a:endParaRPr>
          </a:p>
        </p:txBody>
      </p:sp>
      <p:sp>
        <p:nvSpPr>
          <p:cNvPr id="4" name="文本框 3"/>
          <p:cNvSpPr txBox="1"/>
          <p:nvPr/>
        </p:nvSpPr>
        <p:spPr>
          <a:xfrm>
            <a:off x="2675890" y="2607945"/>
            <a:ext cx="6840220" cy="460375"/>
          </a:xfrm>
          <a:prstGeom prst="rect">
            <a:avLst/>
          </a:prstGeom>
          <a:noFill/>
        </p:spPr>
        <p:txBody>
          <a:bodyPr wrap="square" rtlCol="0" anchor="t">
            <a:spAutoFit/>
          </a:bodyPr>
          <a:p>
            <a:r>
              <a:rPr lang="zh-CN" altLang="en-US" sz="2400"/>
              <a:t>（一）什么是学前教育管理原则</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782320"/>
            <a:ext cx="10507345" cy="705485"/>
          </a:xfrm>
        </p:spPr>
        <p:txBody>
          <a:bodyPr vert="horz" wrap="square" rtlCol="0" anchor="t" anchorCtr="0">
            <a:normAutofit/>
          </a:bodyPr>
          <a:p>
            <a:pPr lvl="0" algn="l">
              <a:buClrTx/>
              <a:buSzTx/>
              <a:buFontTx/>
            </a:pPr>
            <a:r>
              <a:rPr lang="zh-CN" altLang="en-US">
                <a:sym typeface="+mn-ea"/>
              </a:rPr>
              <a:t>（二）学前教育管理原则的依据</a:t>
            </a:r>
            <a:endParaRPr lang="zh-CN" altLang="en-US">
              <a:sym typeface="+mn-ea"/>
            </a:endParaRPr>
          </a:p>
        </p:txBody>
      </p:sp>
      <p:pic>
        <p:nvPicPr>
          <p:cNvPr id="135" name="图片 134" descr="哈哈哈哈哈"/>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655945" y="3115310"/>
            <a:ext cx="939800" cy="871220"/>
          </a:xfrm>
          <a:prstGeom prst="rect">
            <a:avLst/>
          </a:prstGeom>
        </p:spPr>
      </p:pic>
      <p:sp>
        <p:nvSpPr>
          <p:cNvPr id="131" name="空心弧 130"/>
          <p:cNvSpPr/>
          <p:nvPr>
            <p:custDataLst>
              <p:tags r:id="rId4"/>
            </p:custDataLst>
          </p:nvPr>
        </p:nvSpPr>
        <p:spPr>
          <a:xfrm rot="14700000">
            <a:off x="4711700" y="2212975"/>
            <a:ext cx="2835275" cy="2851150"/>
          </a:xfrm>
          <a:prstGeom prst="blockArc">
            <a:avLst>
              <a:gd name="adj1" fmla="val 8285871"/>
              <a:gd name="adj2" fmla="val 16215161"/>
              <a:gd name="adj3" fmla="val 33827"/>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32" name="空心弧 131"/>
          <p:cNvSpPr/>
          <p:nvPr>
            <p:custDataLst>
              <p:tags r:id="rId5"/>
            </p:custDataLst>
          </p:nvPr>
        </p:nvSpPr>
        <p:spPr>
          <a:xfrm flipH="1">
            <a:off x="4886325" y="2055495"/>
            <a:ext cx="2758440" cy="2758440"/>
          </a:xfrm>
          <a:prstGeom prst="blockArc">
            <a:avLst>
              <a:gd name="adj1" fmla="val 9458576"/>
              <a:gd name="adj2" fmla="val 16194937"/>
              <a:gd name="adj3" fmla="val 34369"/>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50" name="文本框 49"/>
          <p:cNvSpPr txBox="1"/>
          <p:nvPr>
            <p:custDataLst>
              <p:tags r:id="rId6"/>
            </p:custDataLst>
          </p:nvPr>
        </p:nvSpPr>
        <p:spPr>
          <a:xfrm>
            <a:off x="1259205" y="3121025"/>
            <a:ext cx="3176270" cy="398780"/>
          </a:xfrm>
          <a:prstGeom prst="rect">
            <a:avLst/>
          </a:prstGeom>
          <a:noFill/>
        </p:spPr>
        <p:txBody>
          <a:bodyPr wrap="square" bIns="0" rtlCol="0">
            <a:noAutofit/>
          </a:bodyPr>
          <a:p>
            <a:pPr algn="r"/>
            <a:r>
              <a:rPr lang="zh-CN" altLang="en-US" sz="2000">
                <a:solidFill>
                  <a:srgbClr val="7578EC"/>
                </a:solidFill>
                <a:latin typeface="微软雅黑" panose="020B0503020204020204" charset="-122"/>
                <a:ea typeface="Microsoft YaHei Regular" panose="020B0503020204020204" charset="-122"/>
              </a:rPr>
              <a:t>1. 我国学前教育的性质、任务和目标</a:t>
            </a:r>
            <a:endParaRPr lang="zh-CN" altLang="en-US" sz="2000">
              <a:solidFill>
                <a:srgbClr val="7578EC"/>
              </a:solidFill>
              <a:latin typeface="微软雅黑" panose="020B0503020204020204" charset="-122"/>
              <a:ea typeface="Microsoft YaHei Regular" panose="020B0503020204020204" charset="-122"/>
            </a:endParaRPr>
          </a:p>
        </p:txBody>
      </p:sp>
      <p:sp>
        <p:nvSpPr>
          <p:cNvPr id="54" name="文本框 53"/>
          <p:cNvSpPr txBox="1"/>
          <p:nvPr>
            <p:custDataLst>
              <p:tags r:id="rId7"/>
            </p:custDataLst>
          </p:nvPr>
        </p:nvSpPr>
        <p:spPr>
          <a:xfrm>
            <a:off x="4333240" y="5262245"/>
            <a:ext cx="3585210" cy="398780"/>
          </a:xfrm>
          <a:prstGeom prst="rect">
            <a:avLst/>
          </a:prstGeom>
          <a:noFill/>
        </p:spPr>
        <p:txBody>
          <a:bodyPr wrap="square" bIns="0" rtlCol="0">
            <a:noAutofit/>
          </a:bodyPr>
          <a:p>
            <a:pPr algn="ctr"/>
            <a:r>
              <a:rPr lang="zh-CN" altLang="en-US" sz="2000">
                <a:solidFill>
                  <a:srgbClr val="F7B802"/>
                </a:solidFill>
                <a:latin typeface="微软雅黑" panose="020B0503020204020204" charset="-122"/>
                <a:ea typeface="Microsoft YaHei Regular" panose="020B0503020204020204" charset="-122"/>
              </a:rPr>
              <a:t>2. 教育的基本规律</a:t>
            </a:r>
            <a:endParaRPr lang="zh-CN" altLang="en-US" sz="2000">
              <a:solidFill>
                <a:srgbClr val="F7B802"/>
              </a:solidFill>
              <a:latin typeface="微软雅黑" panose="020B0503020204020204" charset="-122"/>
              <a:ea typeface="Microsoft YaHei Regular" panose="020B0503020204020204" charset="-122"/>
            </a:endParaRPr>
          </a:p>
        </p:txBody>
      </p:sp>
      <p:sp>
        <p:nvSpPr>
          <p:cNvPr id="60" name="文本框 59"/>
          <p:cNvSpPr txBox="1"/>
          <p:nvPr>
            <p:custDataLst>
              <p:tags r:id="rId8"/>
            </p:custDataLst>
          </p:nvPr>
        </p:nvSpPr>
        <p:spPr>
          <a:xfrm>
            <a:off x="7854315" y="3121025"/>
            <a:ext cx="3176270" cy="398780"/>
          </a:xfrm>
          <a:prstGeom prst="rect">
            <a:avLst/>
          </a:prstGeom>
          <a:noFill/>
        </p:spPr>
        <p:txBody>
          <a:bodyPr wrap="square" bIns="0" rtlCol="0">
            <a:noAutofit/>
          </a:bodyPr>
          <a:p>
            <a:pPr algn="l"/>
            <a:r>
              <a:rPr lang="zh-CN" altLang="en-US" sz="2000">
                <a:solidFill>
                  <a:srgbClr val="FFA100"/>
                </a:solidFill>
                <a:latin typeface="微软雅黑" panose="020B0503020204020204" charset="-122"/>
                <a:ea typeface="Microsoft YaHei Regular" panose="020B0503020204020204" charset="-122"/>
              </a:rPr>
              <a:t>3. 管理的规律</a:t>
            </a:r>
            <a:endParaRPr lang="zh-CN" altLang="en-US" sz="2000">
              <a:solidFill>
                <a:srgbClr val="FFA100"/>
              </a:solidFill>
              <a:latin typeface="微软雅黑" panose="020B0503020204020204" charset="-122"/>
              <a:ea typeface="Microsoft YaHei Regular" panose="020B0503020204020204" charset="-122"/>
            </a:endParaRPr>
          </a:p>
        </p:txBody>
      </p:sp>
      <p:sp>
        <p:nvSpPr>
          <p:cNvPr id="74" name="文本框 73"/>
          <p:cNvSpPr txBox="1"/>
          <p:nvPr>
            <p:custDataLst>
              <p:tags r:id="rId9"/>
            </p:custDataLst>
          </p:nvPr>
        </p:nvSpPr>
        <p:spPr>
          <a:xfrm>
            <a:off x="5679758" y="3196590"/>
            <a:ext cx="892175" cy="617220"/>
          </a:xfrm>
          <a:prstGeom prst="rect">
            <a:avLst/>
          </a:prstGeom>
          <a:noFill/>
          <a:ln w="9525">
            <a:noFill/>
          </a:ln>
        </p:spPr>
        <p:txBody>
          <a:bodyPr wrap="square" bIns="0"/>
          <a:p>
            <a:pPr indent="0" algn="ctr"/>
            <a:r>
              <a:rPr lang="zh-CN" altLang="en-US" b="0" spc="300">
                <a:solidFill>
                  <a:srgbClr val="7578EC"/>
                </a:solidFill>
                <a:uFillTx/>
                <a:latin typeface="思源黑体 CN Bold" panose="020B0800000000000000" charset="-122"/>
                <a:ea typeface="思源黑体 CN Bold" panose="020B0800000000000000" charset="-122"/>
              </a:rPr>
              <a:t>添加标题</a:t>
            </a:r>
            <a:endParaRPr lang="zh-CN" altLang="en-US" b="0" spc="300">
              <a:solidFill>
                <a:srgbClr val="7578EC"/>
              </a:solidFill>
              <a:uFillTx/>
              <a:latin typeface="思源黑体 CN Bold" panose="020B0800000000000000" charset="-122"/>
              <a:ea typeface="思源黑体 CN Bold" panose="020B0800000000000000" charset="-122"/>
            </a:endParaRPr>
          </a:p>
        </p:txBody>
      </p:sp>
      <p:sp>
        <p:nvSpPr>
          <p:cNvPr id="4" name="空心弧 3"/>
          <p:cNvSpPr/>
          <p:nvPr>
            <p:custDataLst>
              <p:tags r:id="rId10"/>
            </p:custDataLst>
          </p:nvPr>
        </p:nvSpPr>
        <p:spPr>
          <a:xfrm>
            <a:off x="4617720" y="2055495"/>
            <a:ext cx="2758440" cy="2758440"/>
          </a:xfrm>
          <a:prstGeom prst="blockArc">
            <a:avLst>
              <a:gd name="adj1" fmla="val 9458576"/>
              <a:gd name="adj2" fmla="val 16194937"/>
              <a:gd name="adj3" fmla="val 34369"/>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pic>
        <p:nvPicPr>
          <p:cNvPr id="13" name="图片 12" descr="32313538333630393b32313538333731303bbdbbd7f7d2b5"/>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71310" y="2630170"/>
            <a:ext cx="467995" cy="467995"/>
          </a:xfrm>
          <a:prstGeom prst="rect">
            <a:avLst/>
          </a:prstGeom>
        </p:spPr>
      </p:pic>
      <p:pic>
        <p:nvPicPr>
          <p:cNvPr id="15" name="图片 14" descr="32313538333630393b32313538333731333bbdb1d1a7bdf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19040" y="2712720"/>
            <a:ext cx="467995" cy="467995"/>
          </a:xfrm>
          <a:prstGeom prst="rect">
            <a:avLst/>
          </a:prstGeom>
        </p:spPr>
      </p:pic>
      <p:sp>
        <p:nvSpPr>
          <p:cNvPr id="18" name="空心弧 17"/>
          <p:cNvSpPr/>
          <p:nvPr>
            <p:custDataLst>
              <p:tags r:id="rId17"/>
            </p:custDataLst>
          </p:nvPr>
        </p:nvSpPr>
        <p:spPr>
          <a:xfrm>
            <a:off x="4507230" y="1960880"/>
            <a:ext cx="2833370" cy="2989580"/>
          </a:xfrm>
          <a:prstGeom prst="blockArc">
            <a:avLst>
              <a:gd name="adj1" fmla="val 9595375"/>
              <a:gd name="adj2" fmla="val 16341262"/>
              <a:gd name="adj3" fmla="val 899"/>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9" name="等腰三角形 18"/>
          <p:cNvSpPr/>
          <p:nvPr>
            <p:custDataLst>
              <p:tags r:id="rId18"/>
            </p:custDataLst>
          </p:nvPr>
        </p:nvSpPr>
        <p:spPr>
          <a:xfrm rot="9000000">
            <a:off x="4561840" y="3923030"/>
            <a:ext cx="100330" cy="86360"/>
          </a:xfrm>
          <a:prstGeom prst="triangle">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等腰三角形 34"/>
          <p:cNvSpPr/>
          <p:nvPr>
            <p:custDataLst>
              <p:tags r:id="rId19"/>
            </p:custDataLst>
          </p:nvPr>
        </p:nvSpPr>
        <p:spPr>
          <a:xfrm rot="12600000">
            <a:off x="7601585" y="3903980"/>
            <a:ext cx="100330" cy="86360"/>
          </a:xfrm>
          <a:prstGeom prst="triangle">
            <a:avLst/>
          </a:pr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16" name="图片 15" descr="32313538333630393b32313538333731353bd1a7cfb0d6facad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95340" y="4304030"/>
            <a:ext cx="467995" cy="467995"/>
          </a:xfrm>
          <a:prstGeom prst="rect">
            <a:avLst/>
          </a:prstGeom>
        </p:spPr>
      </p:pic>
      <p:sp>
        <p:nvSpPr>
          <p:cNvPr id="133" name="空心弧 132"/>
          <p:cNvSpPr/>
          <p:nvPr>
            <p:custDataLst>
              <p:tags r:id="rId23"/>
            </p:custDataLst>
          </p:nvPr>
        </p:nvSpPr>
        <p:spPr>
          <a:xfrm rot="15060000">
            <a:off x="4804410" y="2308225"/>
            <a:ext cx="2720340" cy="2972435"/>
          </a:xfrm>
          <a:prstGeom prst="blockArc">
            <a:avLst>
              <a:gd name="adj1" fmla="val 7685445"/>
              <a:gd name="adj2" fmla="val 16132832"/>
              <a:gd name="adj3" fmla="val 851"/>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34" name="空心弧 133"/>
          <p:cNvSpPr/>
          <p:nvPr>
            <p:custDataLst>
              <p:tags r:id="rId24"/>
            </p:custDataLst>
          </p:nvPr>
        </p:nvSpPr>
        <p:spPr>
          <a:xfrm flipH="1">
            <a:off x="4923790" y="1960880"/>
            <a:ext cx="2833370" cy="2989580"/>
          </a:xfrm>
          <a:prstGeom prst="blockArc">
            <a:avLst>
              <a:gd name="adj1" fmla="val 9595375"/>
              <a:gd name="adj2" fmla="val 16341262"/>
              <a:gd name="adj3" fmla="val 899"/>
            </a:avLst>
          </a:prstGeom>
          <a:solidFill>
            <a:srgbClr val="F18703">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668020"/>
            <a:ext cx="10507345" cy="705485"/>
          </a:xfrm>
        </p:spPr>
        <p:txBody>
          <a:bodyPr vert="horz" wrap="square" rtlCol="0" anchor="t" anchorCtr="0"/>
          <a:p>
            <a:pPr lvl="0" algn="l">
              <a:buClrTx/>
              <a:buSzTx/>
              <a:buFontTx/>
            </a:pPr>
            <a:r>
              <a:rPr lang="zh-CN" altLang="en-US" sz="4000">
                <a:sym typeface="+mn-ea"/>
              </a:rPr>
              <a:t>我国学前教育的性质、任务和目标</a:t>
            </a:r>
            <a:endParaRPr lang="zh-CN" altLang="en-US" sz="4000">
              <a:sym typeface="+mn-ea"/>
            </a:endParaRPr>
          </a:p>
        </p:txBody>
      </p:sp>
      <p:cxnSp>
        <p:nvCxnSpPr>
          <p:cNvPr id="18" name="直接连接符 17"/>
          <p:cNvCxnSpPr/>
          <p:nvPr>
            <p:custDataLst>
              <p:tags r:id="rId1"/>
            </p:custDataLst>
          </p:nvPr>
        </p:nvCxnSpPr>
        <p:spPr>
          <a:xfrm>
            <a:off x="485775" y="394970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23" name="组合 22"/>
          <p:cNvGrpSpPr/>
          <p:nvPr/>
        </p:nvGrpSpPr>
        <p:grpSpPr>
          <a:xfrm>
            <a:off x="4309110" y="1577975"/>
            <a:ext cx="2879090" cy="2910840"/>
            <a:chOff x="7482" y="2067"/>
            <a:chExt cx="4534" cy="4584"/>
          </a:xfrm>
        </p:grpSpPr>
        <p:grpSp>
          <p:nvGrpSpPr>
            <p:cNvPr id="20" name="组合 19"/>
            <p:cNvGrpSpPr/>
            <p:nvPr/>
          </p:nvGrpSpPr>
          <p:grpSpPr>
            <a:xfrm>
              <a:off x="8900" y="4951"/>
              <a:ext cx="1700" cy="1700"/>
              <a:chOff x="8749" y="4951"/>
              <a:chExt cx="1700" cy="1700"/>
            </a:xfrm>
          </p:grpSpPr>
          <p:sp>
            <p:nvSpPr>
              <p:cNvPr id="33" name="椭圆 32"/>
              <p:cNvSpPr/>
              <p:nvPr>
                <p:custDataLst>
                  <p:tags r:id="rId2"/>
                </p:custDataLst>
              </p:nvPr>
            </p:nvSpPr>
            <p:spPr>
              <a:xfrm>
                <a:off x="8749" y="4951"/>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8844" y="5046"/>
                <a:ext cx="1511" cy="1511"/>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8956" y="5158"/>
                <a:ext cx="1287" cy="1287"/>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9044" y="5246"/>
                <a:ext cx="1112" cy="1112"/>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9150" y="5352"/>
                <a:ext cx="899" cy="899"/>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9316" y="5518"/>
                <a:ext cx="567" cy="567"/>
              </a:xfrm>
              <a:prstGeom prst="rect">
                <a:avLst/>
              </a:prstGeom>
            </p:spPr>
          </p:pic>
        </p:grpSp>
        <p:sp>
          <p:nvSpPr>
            <p:cNvPr id="12" name="文本框 11"/>
            <p:cNvSpPr txBox="1"/>
            <p:nvPr>
              <p:custDataLst>
                <p:tags r:id="rId10"/>
              </p:custDataLst>
            </p:nvPr>
          </p:nvSpPr>
          <p:spPr>
            <a:xfrm>
              <a:off x="7482" y="2067"/>
              <a:ext cx="4535" cy="556"/>
            </a:xfrm>
            <a:prstGeom prst="rect">
              <a:avLst/>
            </a:prstGeom>
            <a:noFill/>
          </p:spPr>
          <p:txBody>
            <a:bodyPr wrap="square" bIns="0" rtlCol="0">
              <a:normAutofit lnSpcReduction="10000"/>
            </a:bodyPr>
            <a:p>
              <a:pPr algn="l"/>
              <a:r>
                <a:rPr lang="zh-CN" altLang="en-US">
                  <a:solidFill>
                    <a:srgbClr val="F7B802"/>
                  </a:solidFill>
                  <a:uFillTx/>
                  <a:latin typeface="微软雅黑" panose="020B0503020204020204" charset="-122"/>
                  <a:ea typeface="Microsoft YaHei Regular" panose="020B0503020204020204" charset="-122"/>
                </a:rPr>
                <a:t>幼儿园的任务：</a:t>
              </a:r>
              <a:endParaRPr lang="zh-CN" altLang="en-US">
                <a:solidFill>
                  <a:srgbClr val="F7B802"/>
                </a:solidFill>
                <a:uFillTx/>
                <a:latin typeface="微软雅黑" panose="020B0503020204020204" charset="-122"/>
                <a:ea typeface="Microsoft YaHei Regular" panose="020B0503020204020204" charset="-122"/>
              </a:endParaRPr>
            </a:p>
          </p:txBody>
        </p:sp>
        <p:sp>
          <p:nvSpPr>
            <p:cNvPr id="15" name="文本框 14"/>
            <p:cNvSpPr txBox="1"/>
            <p:nvPr>
              <p:custDataLst>
                <p:tags r:id="rId11"/>
              </p:custDataLst>
            </p:nvPr>
          </p:nvSpPr>
          <p:spPr>
            <a:xfrm>
              <a:off x="7482" y="2743"/>
              <a:ext cx="4535" cy="2061"/>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实行保育与教育相结合的原则，对幼儿实施体、智、德、美全面发展的教育，促进其身心和谐发展。</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grpSp>
      <p:grpSp>
        <p:nvGrpSpPr>
          <p:cNvPr id="22" name="组合 21"/>
          <p:cNvGrpSpPr/>
          <p:nvPr/>
        </p:nvGrpSpPr>
        <p:grpSpPr>
          <a:xfrm>
            <a:off x="1833880" y="3409315"/>
            <a:ext cx="2879090" cy="2557780"/>
            <a:chOff x="4066" y="4951"/>
            <a:chExt cx="4534" cy="4028"/>
          </a:xfrm>
        </p:grpSpPr>
        <p:grpSp>
          <p:nvGrpSpPr>
            <p:cNvPr id="17" name="组合 16"/>
            <p:cNvGrpSpPr/>
            <p:nvPr/>
          </p:nvGrpSpPr>
          <p:grpSpPr>
            <a:xfrm>
              <a:off x="5484" y="4951"/>
              <a:ext cx="1700" cy="1700"/>
              <a:chOff x="5424" y="4951"/>
              <a:chExt cx="1700" cy="1700"/>
            </a:xfrm>
          </p:grpSpPr>
          <p:sp>
            <p:nvSpPr>
              <p:cNvPr id="28" name="椭圆 27"/>
              <p:cNvSpPr/>
              <p:nvPr>
                <p:custDataLst>
                  <p:tags r:id="rId12"/>
                </p:custDataLst>
              </p:nvPr>
            </p:nvSpPr>
            <p:spPr>
              <a:xfrm>
                <a:off x="5424" y="4951"/>
                <a:ext cx="1701" cy="1701"/>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3"/>
                </p:custDataLst>
              </p:nvPr>
            </p:nvSpPr>
            <p:spPr>
              <a:xfrm>
                <a:off x="5519" y="5046"/>
                <a:ext cx="1511" cy="1511"/>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4"/>
                </p:custDataLst>
              </p:nvPr>
            </p:nvSpPr>
            <p:spPr>
              <a:xfrm>
                <a:off x="5631" y="5158"/>
                <a:ext cx="1287" cy="1287"/>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5"/>
                </p:custDataLst>
              </p:nvPr>
            </p:nvSpPr>
            <p:spPr>
              <a:xfrm>
                <a:off x="5719" y="5246"/>
                <a:ext cx="1112" cy="1112"/>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6"/>
                </p:custDataLst>
              </p:nvPr>
            </p:nvSpPr>
            <p:spPr>
              <a:xfrm>
                <a:off x="5825" y="5352"/>
                <a:ext cx="899" cy="899"/>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5" name="图片 4" descr="333438303937363b333438313037383bcafdbedd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91" y="5518"/>
                <a:ext cx="567" cy="567"/>
              </a:xfrm>
              <a:prstGeom prst="rect">
                <a:avLst/>
              </a:prstGeom>
            </p:spPr>
          </p:pic>
        </p:grpSp>
        <p:sp>
          <p:nvSpPr>
            <p:cNvPr id="75" name="文本框 74"/>
            <p:cNvSpPr txBox="1"/>
            <p:nvPr>
              <p:custDataLst>
                <p:tags r:id="rId20"/>
              </p:custDataLst>
            </p:nvPr>
          </p:nvSpPr>
          <p:spPr>
            <a:xfrm>
              <a:off x="4066" y="6974"/>
              <a:ext cx="4535" cy="556"/>
            </a:xfrm>
            <a:prstGeom prst="rect">
              <a:avLst/>
            </a:prstGeom>
            <a:noFill/>
          </p:spPr>
          <p:txBody>
            <a:bodyPr wrap="square" bIns="0" rtlCol="0">
              <a:normAutofit lnSpcReduction="10000"/>
            </a:bodyPr>
            <a:p>
              <a:pPr algn="l"/>
              <a:r>
                <a:rPr lang="zh-CN" altLang="en-US">
                  <a:solidFill>
                    <a:srgbClr val="7578EC"/>
                  </a:solidFill>
                  <a:uFillTx/>
                  <a:latin typeface="微软雅黑" panose="020B0503020204020204" charset="-122"/>
                  <a:ea typeface="Microsoft YaHei Regular" panose="020B0503020204020204" charset="-122"/>
                </a:rPr>
                <a:t>幼儿园教育的性质：</a:t>
              </a:r>
              <a:endParaRPr lang="zh-CN" altLang="en-US">
                <a:solidFill>
                  <a:srgbClr val="7578EC"/>
                </a:solidFill>
                <a:uFillTx/>
                <a:latin typeface="微软雅黑" panose="020B0503020204020204" charset="-122"/>
                <a:ea typeface="Microsoft YaHei Regular" panose="020B0503020204020204" charset="-122"/>
              </a:endParaRPr>
            </a:p>
          </p:txBody>
        </p:sp>
        <p:sp>
          <p:nvSpPr>
            <p:cNvPr id="76" name="文本框 75"/>
            <p:cNvSpPr txBox="1"/>
            <p:nvPr>
              <p:custDataLst>
                <p:tags r:id="rId21"/>
              </p:custDataLst>
            </p:nvPr>
          </p:nvSpPr>
          <p:spPr>
            <a:xfrm>
              <a:off x="4066" y="7649"/>
              <a:ext cx="4535" cy="1331"/>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幼儿园教育是基础教育的重要组成部分，是我国学校教育和终身教育的奠基阶段。</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grpSp>
      <p:grpSp>
        <p:nvGrpSpPr>
          <p:cNvPr id="25" name="组合 24"/>
          <p:cNvGrpSpPr/>
          <p:nvPr/>
        </p:nvGrpSpPr>
        <p:grpSpPr>
          <a:xfrm>
            <a:off x="6784340" y="3410585"/>
            <a:ext cx="3753485" cy="2557145"/>
            <a:chOff x="11499" y="4953"/>
            <a:chExt cx="5911" cy="4027"/>
          </a:xfrm>
        </p:grpSpPr>
        <p:grpSp>
          <p:nvGrpSpPr>
            <p:cNvPr id="21" name="组合 20"/>
            <p:cNvGrpSpPr/>
            <p:nvPr/>
          </p:nvGrpSpPr>
          <p:grpSpPr>
            <a:xfrm>
              <a:off x="12917" y="4953"/>
              <a:ext cx="1700" cy="1700"/>
              <a:chOff x="12056" y="4953"/>
              <a:chExt cx="1700" cy="1700"/>
            </a:xfrm>
          </p:grpSpPr>
          <p:sp>
            <p:nvSpPr>
              <p:cNvPr id="38" name="椭圆 37"/>
              <p:cNvSpPr/>
              <p:nvPr>
                <p:custDataLst>
                  <p:tags r:id="rId22"/>
                </p:custDataLst>
              </p:nvPr>
            </p:nvSpPr>
            <p:spPr>
              <a:xfrm>
                <a:off x="12056" y="4953"/>
                <a:ext cx="1701" cy="1701"/>
              </a:xfrm>
              <a:prstGeom prst="ellipse">
                <a:avLst/>
              </a:prstGeom>
              <a:solidFill>
                <a:srgbClr val="F18703">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9" name="椭圆 38"/>
              <p:cNvSpPr/>
              <p:nvPr>
                <p:custDataLst>
                  <p:tags r:id="rId23"/>
                </p:custDataLst>
              </p:nvPr>
            </p:nvSpPr>
            <p:spPr>
              <a:xfrm>
                <a:off x="12151" y="5048"/>
                <a:ext cx="1511" cy="1511"/>
              </a:xfrm>
              <a:prstGeom prst="ellipse">
                <a:avLst/>
              </a:prstGeom>
              <a:solidFill>
                <a:srgbClr val="F18703">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0" name="椭圆 39"/>
              <p:cNvSpPr/>
              <p:nvPr>
                <p:custDataLst>
                  <p:tags r:id="rId24"/>
                </p:custDataLst>
              </p:nvPr>
            </p:nvSpPr>
            <p:spPr>
              <a:xfrm>
                <a:off x="12263" y="5160"/>
                <a:ext cx="1287" cy="1287"/>
              </a:xfrm>
              <a:prstGeom prst="ellipse">
                <a:avLst/>
              </a:prstGeom>
              <a:solidFill>
                <a:srgbClr val="F18703">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25"/>
                </p:custDataLst>
              </p:nvPr>
            </p:nvSpPr>
            <p:spPr>
              <a:xfrm>
                <a:off x="12350" y="5248"/>
                <a:ext cx="1112" cy="1112"/>
              </a:xfrm>
              <a:prstGeom prst="ellipse">
                <a:avLst/>
              </a:prstGeom>
              <a:solidFill>
                <a:srgbClr val="F18703">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2" name="椭圆 41"/>
              <p:cNvSpPr/>
              <p:nvPr>
                <p:custDataLst>
                  <p:tags r:id="rId26"/>
                </p:custDataLst>
              </p:nvPr>
            </p:nvSpPr>
            <p:spPr>
              <a:xfrm>
                <a:off x="12457" y="5354"/>
                <a:ext cx="899" cy="899"/>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9" name="图片 68" descr="333438303937363b333438313038303bd7e9d6afbcdcb9b9"/>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2623" y="5520"/>
                <a:ext cx="567" cy="567"/>
              </a:xfrm>
              <a:prstGeom prst="rect">
                <a:avLst/>
              </a:prstGeom>
            </p:spPr>
          </p:pic>
        </p:grpSp>
        <p:sp>
          <p:nvSpPr>
            <p:cNvPr id="77" name="文本框 76"/>
            <p:cNvSpPr txBox="1"/>
            <p:nvPr>
              <p:custDataLst>
                <p:tags r:id="rId30"/>
              </p:custDataLst>
            </p:nvPr>
          </p:nvSpPr>
          <p:spPr>
            <a:xfrm>
              <a:off x="11499" y="6974"/>
              <a:ext cx="5911" cy="556"/>
            </a:xfrm>
            <a:prstGeom prst="rect">
              <a:avLst/>
            </a:prstGeom>
            <a:noFill/>
          </p:spPr>
          <p:txBody>
            <a:bodyPr wrap="square" bIns="0" rtlCol="0">
              <a:noAutofit/>
            </a:bodyPr>
            <a:p>
              <a:pPr algn="ctr"/>
              <a:r>
                <a:rPr lang="zh-CN" altLang="en-US">
                  <a:solidFill>
                    <a:srgbClr val="F18703"/>
                  </a:solidFill>
                  <a:uFillTx/>
                  <a:latin typeface="微软雅黑" panose="020B0503020204020204" charset="-122"/>
                  <a:ea typeface="Microsoft YaHei Regular" panose="020B0503020204020204" charset="-122"/>
                </a:rPr>
                <a:t>幼儿园保育和教育的主要目标是：</a:t>
              </a:r>
              <a:endParaRPr lang="zh-CN" altLang="en-US">
                <a:solidFill>
                  <a:srgbClr val="F18703"/>
                </a:solidFill>
                <a:uFillTx/>
                <a:latin typeface="微软雅黑" panose="020B0503020204020204" charset="-122"/>
                <a:ea typeface="Microsoft YaHei Regular" panose="020B0503020204020204" charset="-122"/>
              </a:endParaRPr>
            </a:p>
          </p:txBody>
        </p:sp>
        <p:sp>
          <p:nvSpPr>
            <p:cNvPr id="78" name="文本框 77"/>
            <p:cNvSpPr txBox="1"/>
            <p:nvPr>
              <p:custDataLst>
                <p:tags r:id="rId31"/>
              </p:custDataLst>
            </p:nvPr>
          </p:nvSpPr>
          <p:spPr>
            <a:xfrm>
              <a:off x="11499" y="7649"/>
              <a:ext cx="5911" cy="1331"/>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促进幼儿身体正常发育和机能的协调发展，增强体质，培养良好的生活习惯、卫生习惯和参加体育活动的兴趣。</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grpSp>
    </p:spTree>
    <p:custDataLst>
      <p:tags r:id="rId3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idx="4294967295"/>
          </p:nvPr>
        </p:nvSpPr>
        <p:spPr>
          <a:xfrm>
            <a:off x="962660" y="707390"/>
            <a:ext cx="10507345" cy="705485"/>
          </a:xfrm>
        </p:spPr>
        <p:txBody>
          <a:bodyPr vert="horz" wrap="square" rtlCol="0" anchor="t" anchorCtr="0"/>
          <a:p>
            <a:pPr lvl="0" algn="l">
              <a:buClrTx/>
              <a:buSzTx/>
              <a:buFontTx/>
            </a:pPr>
            <a:r>
              <a:rPr lang="zh-CN" altLang="en-US" sz="4000">
                <a:sym typeface="+mn-ea"/>
              </a:rPr>
              <a:t>管理的规律</a:t>
            </a:r>
            <a:endParaRPr lang="zh-CN" altLang="en-US" sz="4000">
              <a:sym typeface="+mn-ea"/>
            </a:endParaRPr>
          </a:p>
        </p:txBody>
      </p:sp>
      <p:sp>
        <p:nvSpPr>
          <p:cNvPr id="56" name="文本框 55"/>
          <p:cNvSpPr txBox="1"/>
          <p:nvPr>
            <p:custDataLst>
              <p:tags r:id="rId1"/>
            </p:custDataLst>
          </p:nvPr>
        </p:nvSpPr>
        <p:spPr>
          <a:xfrm>
            <a:off x="2458085" y="1688465"/>
            <a:ext cx="1699895" cy="398780"/>
          </a:xfrm>
          <a:prstGeom prst="rect">
            <a:avLst/>
          </a:prstGeom>
          <a:noFill/>
        </p:spPr>
        <p:txBody>
          <a:bodyPr wrap="square" rtlCol="0">
            <a:noAutofit/>
          </a:bodyPr>
          <a:lstStyle/>
          <a:p>
            <a:pPr algn="r"/>
            <a:r>
              <a:rPr lang="zh-CN" altLang="en-US" sz="2000" b="1">
                <a:solidFill>
                  <a:srgbClr val="3366FE"/>
                </a:solidFill>
                <a:uFillTx/>
                <a:latin typeface="Microsoft YaHei Bold" panose="020B0703020204020201" charset="-122"/>
                <a:ea typeface="Microsoft YaHei Bold" panose="020B0703020204020201" charset="-122"/>
              </a:rPr>
              <a:t>整体优化。</a:t>
            </a:r>
            <a:endParaRPr lang="zh-CN" altLang="en-US" sz="2000" b="1">
              <a:solidFill>
                <a:srgbClr val="3366FE"/>
              </a:solidFill>
              <a:uFillTx/>
              <a:latin typeface="Microsoft YaHei Bold" panose="020B0703020204020201" charset="-122"/>
              <a:ea typeface="Microsoft YaHei Bold" panose="020B0703020204020201" charset="-122"/>
            </a:endParaRPr>
          </a:p>
        </p:txBody>
      </p:sp>
      <p:sp>
        <p:nvSpPr>
          <p:cNvPr id="74" name="文本框 73"/>
          <p:cNvSpPr txBox="1"/>
          <p:nvPr>
            <p:custDataLst>
              <p:tags r:id="rId2"/>
            </p:custDataLst>
          </p:nvPr>
        </p:nvSpPr>
        <p:spPr>
          <a:xfrm>
            <a:off x="589915" y="2066290"/>
            <a:ext cx="3660775" cy="1716405"/>
          </a:xfrm>
          <a:prstGeom prst="rect">
            <a:avLst/>
          </a:prstGeom>
          <a:noFill/>
        </p:spPr>
        <p:txBody>
          <a:bodyPr wrap="square" rtlCol="0">
            <a:noAutofit/>
          </a:bodyPr>
          <a:lstStyle/>
          <a:p>
            <a:pPr algn="r" fontAlgn="auto">
              <a:lnSpc>
                <a:spcPct val="130000"/>
              </a:lnSpc>
            </a:pPr>
            <a:r>
              <a:rPr lang="zh-CN" altLang="en-US" sz="1400">
                <a:solidFill>
                  <a:srgbClr val="FFFFFF">
                    <a:lumMod val="50000"/>
                  </a:srgbClr>
                </a:solidFill>
                <a:uFillTx/>
                <a:latin typeface="微软雅黑" panose="020B0503020204020204" charset="-122"/>
                <a:ea typeface="Microsoft YaHei Regular" panose="020B0503020204020204" charset="-122"/>
              </a:rPr>
              <a:t>任何一个组织要实现其目标，就要把组织的各种要素组合成一个有机联系的整体。整体大于各个孤立部分的总和。组织的一切都要从整体出发，把组织的整体目标作为一切管理措施的出发点。作为一个管理者，必须有整体思想，以整体优化为目标。</a:t>
            </a:r>
            <a:endParaRPr lang="zh-CN" altLang="en-US" sz="1400">
              <a:solidFill>
                <a:srgbClr val="FFFFFF">
                  <a:lumMod val="50000"/>
                </a:srgbClr>
              </a:solidFill>
              <a:uFillTx/>
              <a:latin typeface="微软雅黑" panose="020B0503020204020204" charset="-122"/>
              <a:ea typeface="Microsoft YaHei Regular" panose="020B0503020204020204" charset="-122"/>
            </a:endParaRPr>
          </a:p>
        </p:txBody>
      </p:sp>
      <p:sp>
        <p:nvSpPr>
          <p:cNvPr id="46" name="文本框 45"/>
          <p:cNvSpPr txBox="1"/>
          <p:nvPr>
            <p:custDataLst>
              <p:tags r:id="rId3"/>
            </p:custDataLst>
          </p:nvPr>
        </p:nvSpPr>
        <p:spPr>
          <a:xfrm>
            <a:off x="7956550" y="2478405"/>
            <a:ext cx="1699895" cy="398780"/>
          </a:xfrm>
          <a:prstGeom prst="rect">
            <a:avLst/>
          </a:prstGeom>
          <a:noFill/>
        </p:spPr>
        <p:txBody>
          <a:bodyPr wrap="square" rtlCol="0">
            <a:noAutofit/>
          </a:bodyPr>
          <a:lstStyle/>
          <a:p>
            <a:pPr algn="l"/>
            <a:r>
              <a:rPr lang="zh-CN" altLang="en-US" sz="2000" b="1">
                <a:solidFill>
                  <a:srgbClr val="20E4F9"/>
                </a:solidFill>
                <a:uFillTx/>
                <a:latin typeface="Microsoft YaHei Bold" panose="020B0703020204020201" charset="-122"/>
                <a:ea typeface="Microsoft YaHei Bold" panose="020B0703020204020201" charset="-122"/>
              </a:rPr>
              <a:t>合理组合。</a:t>
            </a:r>
            <a:endParaRPr lang="zh-CN" altLang="en-US" sz="2000" b="1">
              <a:solidFill>
                <a:srgbClr val="20E4F9"/>
              </a:solidFill>
              <a:uFillTx/>
              <a:latin typeface="Microsoft YaHei Bold" panose="020B0703020204020201" charset="-122"/>
              <a:ea typeface="Microsoft YaHei Bold" panose="020B0703020204020201" charset="-122"/>
            </a:endParaRPr>
          </a:p>
        </p:txBody>
      </p:sp>
      <p:sp>
        <p:nvSpPr>
          <p:cNvPr id="48" name="文本框 47"/>
          <p:cNvSpPr txBox="1"/>
          <p:nvPr>
            <p:custDataLst>
              <p:tags r:id="rId4"/>
            </p:custDataLst>
          </p:nvPr>
        </p:nvSpPr>
        <p:spPr>
          <a:xfrm>
            <a:off x="8023860" y="2879725"/>
            <a:ext cx="3660775" cy="973455"/>
          </a:xfrm>
          <a:prstGeom prst="rect">
            <a:avLst/>
          </a:prstGeom>
          <a:noFill/>
        </p:spPr>
        <p:txBody>
          <a:bodyPr wrap="square" rtlCol="0">
            <a:noAutofit/>
          </a:bodyPr>
          <a:lstStyle/>
          <a:p>
            <a:pPr algn="l" fontAlgn="auto">
              <a:lnSpc>
                <a:spcPct val="130000"/>
              </a:lnSpc>
            </a:pPr>
            <a:r>
              <a:rPr lang="zh-CN" altLang="en-US" sz="1400">
                <a:solidFill>
                  <a:srgbClr val="FFFFFF">
                    <a:lumMod val="50000"/>
                  </a:srgbClr>
                </a:solidFill>
                <a:uFillTx/>
                <a:latin typeface="微软雅黑" panose="020B0503020204020204" charset="-122"/>
                <a:ea typeface="Microsoft YaHei Regular" panose="020B0503020204020204" charset="-122"/>
              </a:rPr>
              <a:t>组合是按照一定方式将各个要素组织起来形成整体。合理的组合能使整体大于各个孤立部分的总和。合理的组合要具备有序性、聚合性、适应性。</a:t>
            </a:r>
            <a:endParaRPr lang="zh-CN" altLang="en-US" sz="1400">
              <a:solidFill>
                <a:srgbClr val="FFFFFF">
                  <a:lumMod val="50000"/>
                </a:srgbClr>
              </a:solidFill>
              <a:uFillTx/>
              <a:latin typeface="微软雅黑" panose="020B0503020204020204" charset="-122"/>
              <a:ea typeface="Microsoft YaHei Regular" panose="020B0503020204020204" charset="-122"/>
            </a:endParaRPr>
          </a:p>
        </p:txBody>
      </p:sp>
      <p:sp>
        <p:nvSpPr>
          <p:cNvPr id="49" name="文本框 48"/>
          <p:cNvSpPr txBox="1"/>
          <p:nvPr>
            <p:custDataLst>
              <p:tags r:id="rId5"/>
            </p:custDataLst>
          </p:nvPr>
        </p:nvSpPr>
        <p:spPr>
          <a:xfrm>
            <a:off x="1285875" y="4032885"/>
            <a:ext cx="2868295" cy="398780"/>
          </a:xfrm>
          <a:prstGeom prst="rect">
            <a:avLst/>
          </a:prstGeom>
          <a:noFill/>
        </p:spPr>
        <p:txBody>
          <a:bodyPr wrap="square" rtlCol="0">
            <a:noAutofit/>
          </a:bodyPr>
          <a:lstStyle/>
          <a:p>
            <a:pPr algn="r"/>
            <a:r>
              <a:rPr lang="zh-CN" altLang="en-US" sz="2000" b="1">
                <a:solidFill>
                  <a:srgbClr val="AAE20A"/>
                </a:solidFill>
                <a:uFillTx/>
                <a:latin typeface="Microsoft YaHei Bold" panose="020B0703020204020201" charset="-122"/>
                <a:ea typeface="Microsoft YaHei Bold" panose="020B0703020204020201" charset="-122"/>
              </a:rPr>
              <a:t>开放与闭合的统一。</a:t>
            </a:r>
            <a:endParaRPr lang="zh-CN" altLang="en-US" sz="2000" b="1">
              <a:solidFill>
                <a:srgbClr val="AAE20A"/>
              </a:solidFill>
              <a:uFillTx/>
              <a:latin typeface="Microsoft YaHei Bold" panose="020B0703020204020201" charset="-122"/>
              <a:ea typeface="Microsoft YaHei Bold" panose="020B0703020204020201" charset="-122"/>
            </a:endParaRPr>
          </a:p>
        </p:txBody>
      </p:sp>
      <p:sp>
        <p:nvSpPr>
          <p:cNvPr id="50" name="文本框 49"/>
          <p:cNvSpPr txBox="1"/>
          <p:nvPr>
            <p:custDataLst>
              <p:tags r:id="rId6"/>
            </p:custDataLst>
          </p:nvPr>
        </p:nvSpPr>
        <p:spPr>
          <a:xfrm>
            <a:off x="586105" y="4410710"/>
            <a:ext cx="3660775" cy="1492885"/>
          </a:xfrm>
          <a:prstGeom prst="rect">
            <a:avLst/>
          </a:prstGeom>
          <a:noFill/>
        </p:spPr>
        <p:txBody>
          <a:bodyPr wrap="square" rtlCol="0">
            <a:noAutofit/>
          </a:bodyPr>
          <a:lstStyle/>
          <a:p>
            <a:pPr algn="r" fontAlgn="auto">
              <a:lnSpc>
                <a:spcPct val="130000"/>
              </a:lnSpc>
            </a:pPr>
            <a:r>
              <a:rPr lang="zh-CN" altLang="en-US" sz="1400">
                <a:solidFill>
                  <a:srgbClr val="FFFFFF">
                    <a:lumMod val="50000"/>
                  </a:srgbClr>
                </a:solidFill>
                <a:uFillTx/>
                <a:latin typeface="微软雅黑" panose="020B0503020204020204" charset="-122"/>
                <a:ea typeface="Microsoft YaHei Regular" panose="020B0503020204020204" charset="-122"/>
              </a:rPr>
              <a:t>开放是指组织与组织之间或组织与外界环境之间的相互作用。闭合是指组织内部各个要素之间的相互联系、相互制约和相互作用，构成一个连续的闭合回路。管理中要将开放与闭合统一就是要在开放中求发展，在闭合中求有效。</a:t>
            </a:r>
            <a:endParaRPr lang="zh-CN" altLang="en-US" sz="1400">
              <a:solidFill>
                <a:srgbClr val="FFFFFF">
                  <a:lumMod val="50000"/>
                </a:srgbClr>
              </a:solidFill>
              <a:uFillTx/>
              <a:latin typeface="微软雅黑" panose="020B0503020204020204" charset="-122"/>
              <a:ea typeface="Microsoft YaHei Regular" panose="020B0503020204020204" charset="-122"/>
            </a:endParaRPr>
          </a:p>
        </p:txBody>
      </p:sp>
      <p:sp>
        <p:nvSpPr>
          <p:cNvPr id="53" name="文本框 52"/>
          <p:cNvSpPr txBox="1"/>
          <p:nvPr>
            <p:custDataLst>
              <p:tags r:id="rId7"/>
            </p:custDataLst>
          </p:nvPr>
        </p:nvSpPr>
        <p:spPr>
          <a:xfrm>
            <a:off x="7956550" y="4885690"/>
            <a:ext cx="1699895" cy="398780"/>
          </a:xfrm>
          <a:prstGeom prst="rect">
            <a:avLst/>
          </a:prstGeom>
          <a:noFill/>
        </p:spPr>
        <p:txBody>
          <a:bodyPr wrap="square" rtlCol="0">
            <a:noAutofit/>
          </a:bodyPr>
          <a:lstStyle/>
          <a:p>
            <a:pPr algn="l"/>
            <a:r>
              <a:rPr lang="zh-CN" altLang="en-US" sz="2000" b="1">
                <a:solidFill>
                  <a:srgbClr val="FCB14A"/>
                </a:solidFill>
                <a:uFillTx/>
                <a:latin typeface="Microsoft YaHei Bold" panose="020B0703020204020201" charset="-122"/>
                <a:ea typeface="Microsoft YaHei Bold" panose="020B0703020204020201" charset="-122"/>
              </a:rPr>
              <a:t>动态平衡。</a:t>
            </a:r>
            <a:endParaRPr lang="zh-CN" altLang="en-US" sz="2000" b="1">
              <a:solidFill>
                <a:srgbClr val="FCB14A"/>
              </a:solidFill>
              <a:uFillTx/>
              <a:latin typeface="Microsoft YaHei Bold" panose="020B0703020204020201" charset="-122"/>
              <a:ea typeface="Microsoft YaHei Bold" panose="020B0703020204020201" charset="-122"/>
            </a:endParaRPr>
          </a:p>
        </p:txBody>
      </p:sp>
      <p:sp>
        <p:nvSpPr>
          <p:cNvPr id="54" name="文本框 53"/>
          <p:cNvSpPr txBox="1"/>
          <p:nvPr>
            <p:custDataLst>
              <p:tags r:id="rId8"/>
            </p:custDataLst>
          </p:nvPr>
        </p:nvSpPr>
        <p:spPr>
          <a:xfrm>
            <a:off x="8002270" y="5287010"/>
            <a:ext cx="3660775" cy="1226185"/>
          </a:xfrm>
          <a:prstGeom prst="rect">
            <a:avLst/>
          </a:prstGeom>
          <a:noFill/>
        </p:spPr>
        <p:txBody>
          <a:bodyPr wrap="square" rtlCol="0">
            <a:noAutofit/>
          </a:bodyPr>
          <a:lstStyle/>
          <a:p>
            <a:pPr algn="l" fontAlgn="auto">
              <a:lnSpc>
                <a:spcPct val="130000"/>
              </a:lnSpc>
            </a:pPr>
            <a:r>
              <a:rPr lang="zh-CN" altLang="en-US" sz="1400">
                <a:solidFill>
                  <a:srgbClr val="FFFFFF">
                    <a:lumMod val="50000"/>
                  </a:srgbClr>
                </a:solidFill>
                <a:uFillTx/>
                <a:latin typeface="微软雅黑" panose="020B0503020204020204" charset="-122"/>
                <a:ea typeface="Microsoft YaHei Regular" panose="020B0503020204020204" charset="-122"/>
              </a:rPr>
              <a:t>动是绝对的，静是相对的，静给组织带来了稳定、平衡、有序的状态，而动则打破了这种状态，并迫使管理者不断改革创新，调整整顿，从而建立新秩序，求得新平衡。</a:t>
            </a:r>
            <a:endParaRPr lang="zh-CN" altLang="en-US" sz="1400">
              <a:solidFill>
                <a:srgbClr val="FFFFFF">
                  <a:lumMod val="50000"/>
                </a:srgbClr>
              </a:solidFill>
              <a:uFillTx/>
              <a:latin typeface="微软雅黑" panose="020B0503020204020204" charset="-122"/>
              <a:ea typeface="Microsoft YaHei Regular" panose="020B0503020204020204" charset="-122"/>
            </a:endParaRPr>
          </a:p>
        </p:txBody>
      </p:sp>
      <p:grpSp>
        <p:nvGrpSpPr>
          <p:cNvPr id="7" name="组合 6"/>
          <p:cNvGrpSpPr/>
          <p:nvPr/>
        </p:nvGrpSpPr>
        <p:grpSpPr>
          <a:xfrm>
            <a:off x="4165600" y="1558290"/>
            <a:ext cx="2656840" cy="1156970"/>
            <a:chOff x="6560" y="3347"/>
            <a:chExt cx="4184" cy="1822"/>
          </a:xfrm>
        </p:grpSpPr>
        <p:pic>
          <p:nvPicPr>
            <p:cNvPr id="17" name="图片 16" descr="1"/>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604" y="3441"/>
              <a:ext cx="4141" cy="1729"/>
            </a:xfrm>
            <a:prstGeom prst="rect">
              <a:avLst/>
            </a:prstGeom>
          </p:spPr>
        </p:pic>
        <p:pic>
          <p:nvPicPr>
            <p:cNvPr id="18" name="图片 17" descr="1"/>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560" y="3378"/>
              <a:ext cx="4141" cy="1729"/>
            </a:xfrm>
            <a:prstGeom prst="rect">
              <a:avLst/>
            </a:prstGeom>
          </p:spPr>
        </p:pic>
        <p:sp>
          <p:nvSpPr>
            <p:cNvPr id="61" name="任意多边形 60"/>
            <p:cNvSpPr/>
            <p:nvPr>
              <p:custDataLst>
                <p:tags r:id="rId15"/>
              </p:custDataLst>
            </p:nvPr>
          </p:nvSpPr>
          <p:spPr>
            <a:xfrm>
              <a:off x="6958" y="3838"/>
              <a:ext cx="1217" cy="1156"/>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2" name="任意多边形 61"/>
            <p:cNvSpPr/>
            <p:nvPr>
              <p:custDataLst>
                <p:tags r:id="rId16"/>
              </p:custDataLst>
            </p:nvPr>
          </p:nvSpPr>
          <p:spPr>
            <a:xfrm>
              <a:off x="6694" y="3513"/>
              <a:ext cx="1378" cy="135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94" name="文本框 93"/>
            <p:cNvSpPr txBox="1"/>
            <p:nvPr>
              <p:custDataLst>
                <p:tags r:id="rId17"/>
              </p:custDataLst>
            </p:nvPr>
          </p:nvSpPr>
          <p:spPr>
            <a:xfrm>
              <a:off x="8759" y="3347"/>
              <a:ext cx="1124" cy="1016"/>
            </a:xfrm>
            <a:prstGeom prst="rect">
              <a:avLst/>
            </a:prstGeom>
            <a:noFill/>
          </p:spPr>
          <p:txBody>
            <a:bodyPr wrap="none" rtlCol="0">
              <a:spAutoFit/>
            </a:bodyPr>
            <a:lstStyle/>
            <a:p>
              <a:r>
                <a:rPr lang="en-US" altLang="zh-CN" sz="3600">
                  <a:solidFill>
                    <a:srgbClr val="3366FE"/>
                  </a:solidFill>
                  <a:latin typeface="思源黑体 CN Bold" panose="020B0800000000000000" charset="-122"/>
                  <a:ea typeface="思源黑体 CN Bold" panose="020B0800000000000000" charset="-122"/>
                </a:rPr>
                <a:t>01</a:t>
              </a:r>
              <a:endParaRPr lang="en-US" altLang="zh-CN" sz="3600">
                <a:solidFill>
                  <a:srgbClr val="3366FE"/>
                </a:solidFill>
                <a:latin typeface="思源黑体 CN Bold" panose="020B0800000000000000" charset="-122"/>
                <a:ea typeface="思源黑体 CN Bold" panose="020B0800000000000000" charset="-122"/>
              </a:endParaRPr>
            </a:p>
          </p:txBody>
        </p:sp>
        <p:pic>
          <p:nvPicPr>
            <p:cNvPr id="2" name="图片 1" descr="343439383331313b343532303033323bd3a6d3c3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7134" y="3892"/>
              <a:ext cx="613" cy="613"/>
            </a:xfrm>
            <a:prstGeom prst="rect">
              <a:avLst/>
            </a:prstGeom>
          </p:spPr>
        </p:pic>
      </p:grpSp>
      <p:grpSp>
        <p:nvGrpSpPr>
          <p:cNvPr id="8" name="组合 7"/>
          <p:cNvGrpSpPr/>
          <p:nvPr/>
        </p:nvGrpSpPr>
        <p:grpSpPr>
          <a:xfrm>
            <a:off x="5323205" y="2713355"/>
            <a:ext cx="2656840" cy="1137285"/>
            <a:chOff x="8383" y="4647"/>
            <a:chExt cx="4184" cy="1791"/>
          </a:xfrm>
        </p:grpSpPr>
        <p:pic>
          <p:nvPicPr>
            <p:cNvPr id="24" name="图片 23" descr="1"/>
            <p:cNvPicPr>
              <a:picLocks noChangeAspect="1"/>
            </p:cNvPicPr>
            <p:nvPr>
              <p:custDataLst>
                <p:tags r:id="rId21"/>
              </p:custDataLst>
            </p:nvPr>
          </p:nvPicPr>
          <p:blipFill>
            <a:blip r:embed="rId10">
              <a:extLst>
                <a:ext uri="{96DAC541-7B7A-43D3-8B79-37D633B846F1}">
                  <asvg:svgBlip xmlns:asvg="http://schemas.microsoft.com/office/drawing/2016/SVG/main" r:embed="rId11"/>
                </a:ext>
              </a:extLst>
            </a:blip>
            <a:stretch>
              <a:fillRect/>
            </a:stretch>
          </p:blipFill>
          <p:spPr>
            <a:xfrm flipH="1">
              <a:off x="8383" y="4710"/>
              <a:ext cx="4141" cy="1729"/>
            </a:xfrm>
            <a:prstGeom prst="rect">
              <a:avLst/>
            </a:prstGeom>
          </p:spPr>
        </p:pic>
        <p:pic>
          <p:nvPicPr>
            <p:cNvPr id="40" name="图片 39" descr="1"/>
            <p:cNvPicPr>
              <a:picLocks noChangeAspect="1"/>
            </p:cNvPicPr>
            <p:nvPr>
              <p:custDataLst>
                <p:tags r:id="rId22"/>
              </p:custDataLst>
            </p:nvPr>
          </p:nvPicPr>
          <p:blipFill>
            <a:blip r:embed="rId13">
              <a:extLst>
                <a:ext uri="{96DAC541-7B7A-43D3-8B79-37D633B846F1}">
                  <asvg:svgBlip xmlns:asvg="http://schemas.microsoft.com/office/drawing/2016/SVG/main" r:embed="rId14"/>
                </a:ext>
              </a:extLst>
            </a:blip>
            <a:stretch>
              <a:fillRect/>
            </a:stretch>
          </p:blipFill>
          <p:spPr>
            <a:xfrm flipH="1">
              <a:off x="8427" y="4647"/>
              <a:ext cx="4141" cy="1729"/>
            </a:xfrm>
            <a:prstGeom prst="rect">
              <a:avLst/>
            </a:prstGeom>
          </p:spPr>
        </p:pic>
        <p:sp>
          <p:nvSpPr>
            <p:cNvPr id="64" name="任意多边形 63"/>
            <p:cNvSpPr/>
            <p:nvPr>
              <p:custDataLst>
                <p:tags r:id="rId23"/>
              </p:custDataLst>
            </p:nvPr>
          </p:nvSpPr>
          <p:spPr>
            <a:xfrm>
              <a:off x="11219" y="5092"/>
              <a:ext cx="1217" cy="1156"/>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5" name="任意多边形 64"/>
            <p:cNvSpPr/>
            <p:nvPr>
              <p:custDataLst>
                <p:tags r:id="rId24"/>
              </p:custDataLst>
            </p:nvPr>
          </p:nvSpPr>
          <p:spPr>
            <a:xfrm>
              <a:off x="10955" y="4767"/>
              <a:ext cx="1378" cy="135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83" name="文本框 82"/>
            <p:cNvSpPr txBox="1"/>
            <p:nvPr>
              <p:custDataLst>
                <p:tags r:id="rId25"/>
              </p:custDataLst>
            </p:nvPr>
          </p:nvSpPr>
          <p:spPr>
            <a:xfrm>
              <a:off x="8932" y="4647"/>
              <a:ext cx="1124" cy="1016"/>
            </a:xfrm>
            <a:prstGeom prst="rect">
              <a:avLst/>
            </a:prstGeom>
            <a:noFill/>
          </p:spPr>
          <p:txBody>
            <a:bodyPr wrap="none" rtlCol="0">
              <a:spAutoFit/>
            </a:bodyPr>
            <a:lstStyle/>
            <a:p>
              <a:r>
                <a:rPr lang="en-US" altLang="zh-CN" sz="3600">
                  <a:solidFill>
                    <a:srgbClr val="20E4F9"/>
                  </a:solidFill>
                  <a:latin typeface="思源黑体 CN Bold" panose="020B0800000000000000" charset="-122"/>
                  <a:ea typeface="思源黑体 CN Bold" panose="020B0800000000000000" charset="-122"/>
                </a:rPr>
                <a:t>02</a:t>
              </a:r>
              <a:endParaRPr lang="en-US" altLang="zh-CN" sz="3600">
                <a:solidFill>
                  <a:srgbClr val="20E4F9"/>
                </a:solidFill>
                <a:latin typeface="思源黑体 CN Bold" panose="020B0800000000000000" charset="-122"/>
                <a:ea typeface="思源黑体 CN Bold" panose="020B0800000000000000" charset="-122"/>
              </a:endParaRPr>
            </a:p>
          </p:txBody>
        </p:sp>
        <p:pic>
          <p:nvPicPr>
            <p:cNvPr id="3" name="图片 2" descr="343439383331313b343532303032383bbfcdbba7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1384" y="5146"/>
              <a:ext cx="642" cy="642"/>
            </a:xfrm>
            <a:prstGeom prst="rect">
              <a:avLst/>
            </a:prstGeom>
          </p:spPr>
        </p:pic>
      </p:grpSp>
      <p:grpSp>
        <p:nvGrpSpPr>
          <p:cNvPr id="9" name="组合 8"/>
          <p:cNvGrpSpPr/>
          <p:nvPr/>
        </p:nvGrpSpPr>
        <p:grpSpPr>
          <a:xfrm>
            <a:off x="4167505" y="3848735"/>
            <a:ext cx="2656840" cy="1137285"/>
            <a:chOff x="6563" y="5895"/>
            <a:chExt cx="4184" cy="1791"/>
          </a:xfrm>
        </p:grpSpPr>
        <p:pic>
          <p:nvPicPr>
            <p:cNvPr id="42" name="图片 41" descr="1"/>
            <p:cNvPicPr>
              <a:picLocks noChangeAspect="1"/>
            </p:cNvPicPr>
            <p:nvPr>
              <p:custDataLst>
                <p:tags r:id="rId29"/>
              </p:custDataLst>
            </p:nvPr>
          </p:nvPicPr>
          <p:blipFill>
            <a:blip r:embed="rId10">
              <a:extLst>
                <a:ext uri="{96DAC541-7B7A-43D3-8B79-37D633B846F1}">
                  <asvg:svgBlip xmlns:asvg="http://schemas.microsoft.com/office/drawing/2016/SVG/main" r:embed="rId11"/>
                </a:ext>
              </a:extLst>
            </a:blip>
            <a:stretch>
              <a:fillRect/>
            </a:stretch>
          </p:blipFill>
          <p:spPr>
            <a:xfrm>
              <a:off x="6607" y="5958"/>
              <a:ext cx="4141" cy="1729"/>
            </a:xfrm>
            <a:prstGeom prst="rect">
              <a:avLst/>
            </a:prstGeom>
          </p:spPr>
        </p:pic>
        <p:pic>
          <p:nvPicPr>
            <p:cNvPr id="43" name="图片 42" descr="1"/>
            <p:cNvPicPr>
              <a:picLocks noChangeAspect="1"/>
            </p:cNvPicPr>
            <p:nvPr>
              <p:custDataLst>
                <p:tags r:id="rId30"/>
              </p:custDataLst>
            </p:nvPr>
          </p:nvPicPr>
          <p:blipFill>
            <a:blip r:embed="rId13">
              <a:extLst>
                <a:ext uri="{96DAC541-7B7A-43D3-8B79-37D633B846F1}">
                  <asvg:svgBlip xmlns:asvg="http://schemas.microsoft.com/office/drawing/2016/SVG/main" r:embed="rId14"/>
                </a:ext>
              </a:extLst>
            </a:blip>
            <a:stretch>
              <a:fillRect/>
            </a:stretch>
          </p:blipFill>
          <p:spPr>
            <a:xfrm>
              <a:off x="6563" y="5895"/>
              <a:ext cx="4141" cy="1729"/>
            </a:xfrm>
            <a:prstGeom prst="rect">
              <a:avLst/>
            </a:prstGeom>
          </p:spPr>
        </p:pic>
        <p:sp>
          <p:nvSpPr>
            <p:cNvPr id="67" name="任意多边形 66"/>
            <p:cNvSpPr/>
            <p:nvPr>
              <p:custDataLst>
                <p:tags r:id="rId31"/>
              </p:custDataLst>
            </p:nvPr>
          </p:nvSpPr>
          <p:spPr>
            <a:xfrm>
              <a:off x="6958" y="6339"/>
              <a:ext cx="1217" cy="1156"/>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AAE20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9" name="任意多边形 68"/>
            <p:cNvSpPr/>
            <p:nvPr>
              <p:custDataLst>
                <p:tags r:id="rId32"/>
              </p:custDataLst>
            </p:nvPr>
          </p:nvSpPr>
          <p:spPr>
            <a:xfrm>
              <a:off x="6694" y="6014"/>
              <a:ext cx="1378" cy="135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84" name="文本框 83"/>
            <p:cNvSpPr txBox="1"/>
            <p:nvPr>
              <p:custDataLst>
                <p:tags r:id="rId33"/>
              </p:custDataLst>
            </p:nvPr>
          </p:nvSpPr>
          <p:spPr>
            <a:xfrm>
              <a:off x="8430" y="5942"/>
              <a:ext cx="1124" cy="1016"/>
            </a:xfrm>
            <a:prstGeom prst="rect">
              <a:avLst/>
            </a:prstGeom>
            <a:noFill/>
          </p:spPr>
          <p:txBody>
            <a:bodyPr wrap="none" rtlCol="0">
              <a:spAutoFit/>
            </a:bodyPr>
            <a:lstStyle/>
            <a:p>
              <a:r>
                <a:rPr lang="en-US" altLang="zh-CN" sz="3600">
                  <a:solidFill>
                    <a:srgbClr val="AAE20A"/>
                  </a:solidFill>
                  <a:latin typeface="思源黑体 CN Bold" panose="020B0800000000000000" charset="-122"/>
                  <a:ea typeface="思源黑体 CN Bold" panose="020B0800000000000000" charset="-122"/>
                </a:rPr>
                <a:t>03</a:t>
              </a:r>
              <a:endParaRPr lang="en-US" altLang="zh-CN" sz="3600">
                <a:solidFill>
                  <a:srgbClr val="AAE20A"/>
                </a:solidFill>
                <a:latin typeface="思源黑体 CN Bold" panose="020B0800000000000000" charset="-122"/>
                <a:ea typeface="思源黑体 CN Bold" panose="020B0800000000000000" charset="-122"/>
              </a:endParaRPr>
            </a:p>
          </p:txBody>
        </p:sp>
        <p:pic>
          <p:nvPicPr>
            <p:cNvPr id="4" name="图片 3" descr="343439383331313b343532303032373bbfcdbba7b5b5b0b8"/>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7110" y="6395"/>
              <a:ext cx="661" cy="661"/>
            </a:xfrm>
            <a:prstGeom prst="rect">
              <a:avLst/>
            </a:prstGeom>
          </p:spPr>
        </p:pic>
      </p:grpSp>
      <p:grpSp>
        <p:nvGrpSpPr>
          <p:cNvPr id="10" name="组合 9"/>
          <p:cNvGrpSpPr/>
          <p:nvPr/>
        </p:nvGrpSpPr>
        <p:grpSpPr>
          <a:xfrm>
            <a:off x="5325110" y="4984115"/>
            <a:ext cx="2656840" cy="1137285"/>
            <a:chOff x="8386" y="7163"/>
            <a:chExt cx="4184" cy="1791"/>
          </a:xfrm>
        </p:grpSpPr>
        <p:pic>
          <p:nvPicPr>
            <p:cNvPr id="45" name="图片 44" descr="1"/>
            <p:cNvPicPr>
              <a:picLocks noChangeAspect="1"/>
            </p:cNvPicPr>
            <p:nvPr>
              <p:custDataLst>
                <p:tags r:id="rId37"/>
              </p:custDataLst>
            </p:nvPr>
          </p:nvPicPr>
          <p:blipFill>
            <a:blip r:embed="rId10">
              <a:extLst>
                <a:ext uri="{96DAC541-7B7A-43D3-8B79-37D633B846F1}">
                  <asvg:svgBlip xmlns:asvg="http://schemas.microsoft.com/office/drawing/2016/SVG/main" r:embed="rId11"/>
                </a:ext>
              </a:extLst>
            </a:blip>
            <a:stretch>
              <a:fillRect/>
            </a:stretch>
          </p:blipFill>
          <p:spPr>
            <a:xfrm flipH="1">
              <a:off x="8386" y="7226"/>
              <a:ext cx="4141" cy="1729"/>
            </a:xfrm>
            <a:prstGeom prst="rect">
              <a:avLst/>
            </a:prstGeom>
          </p:spPr>
        </p:pic>
        <p:pic>
          <p:nvPicPr>
            <p:cNvPr id="47" name="图片 46" descr="1"/>
            <p:cNvPicPr>
              <a:picLocks noChangeAspect="1"/>
            </p:cNvPicPr>
            <p:nvPr>
              <p:custDataLst>
                <p:tags r:id="rId38"/>
              </p:custDataLst>
            </p:nvPr>
          </p:nvPicPr>
          <p:blipFill>
            <a:blip r:embed="rId13">
              <a:extLst>
                <a:ext uri="{96DAC541-7B7A-43D3-8B79-37D633B846F1}">
                  <asvg:svgBlip xmlns:asvg="http://schemas.microsoft.com/office/drawing/2016/SVG/main" r:embed="rId14"/>
                </a:ext>
              </a:extLst>
            </a:blip>
            <a:stretch>
              <a:fillRect/>
            </a:stretch>
          </p:blipFill>
          <p:spPr>
            <a:xfrm flipH="1">
              <a:off x="8430" y="7163"/>
              <a:ext cx="4141" cy="1729"/>
            </a:xfrm>
            <a:prstGeom prst="rect">
              <a:avLst/>
            </a:prstGeom>
          </p:spPr>
        </p:pic>
        <p:sp>
          <p:nvSpPr>
            <p:cNvPr id="72" name="任意多边形 71"/>
            <p:cNvSpPr/>
            <p:nvPr>
              <p:custDataLst>
                <p:tags r:id="rId39"/>
              </p:custDataLst>
            </p:nvPr>
          </p:nvSpPr>
          <p:spPr>
            <a:xfrm>
              <a:off x="11219" y="7600"/>
              <a:ext cx="1217" cy="1156"/>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FCB14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73" name="任意多边形 72"/>
            <p:cNvSpPr/>
            <p:nvPr>
              <p:custDataLst>
                <p:tags r:id="rId40"/>
              </p:custDataLst>
            </p:nvPr>
          </p:nvSpPr>
          <p:spPr>
            <a:xfrm>
              <a:off x="10955" y="7275"/>
              <a:ext cx="1378" cy="135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86" name="文本框 85"/>
            <p:cNvSpPr txBox="1"/>
            <p:nvPr>
              <p:custDataLst>
                <p:tags r:id="rId41"/>
              </p:custDataLst>
            </p:nvPr>
          </p:nvSpPr>
          <p:spPr>
            <a:xfrm>
              <a:off x="8868" y="7163"/>
              <a:ext cx="1124" cy="1016"/>
            </a:xfrm>
            <a:prstGeom prst="rect">
              <a:avLst/>
            </a:prstGeom>
            <a:noFill/>
          </p:spPr>
          <p:txBody>
            <a:bodyPr wrap="none" rtlCol="0">
              <a:spAutoFit/>
            </a:bodyPr>
            <a:lstStyle/>
            <a:p>
              <a:r>
                <a:rPr lang="en-US" altLang="zh-CN" sz="3600">
                  <a:solidFill>
                    <a:srgbClr val="FCB14A"/>
                  </a:solidFill>
                  <a:latin typeface="思源黑体 CN Bold" panose="020B0800000000000000" charset="-122"/>
                  <a:ea typeface="思源黑体 CN Bold" panose="020B0800000000000000" charset="-122"/>
                </a:rPr>
                <a:t>04</a:t>
              </a:r>
              <a:endParaRPr lang="en-US" altLang="zh-CN" sz="3600">
                <a:solidFill>
                  <a:srgbClr val="FCB14A"/>
                </a:solidFill>
                <a:latin typeface="思源黑体 CN Bold" panose="020B0800000000000000" charset="-122"/>
                <a:ea typeface="思源黑体 CN Bold" panose="020B0800000000000000" charset="-122"/>
              </a:endParaRPr>
            </a:p>
          </p:txBody>
        </p:sp>
        <p:pic>
          <p:nvPicPr>
            <p:cNvPr id="5" name="图片 4" descr="343435383038363b343532323338393bbacfd7f7bbfad6c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11309" y="7643"/>
              <a:ext cx="717" cy="717"/>
            </a:xfrm>
            <a:prstGeom prst="rect">
              <a:avLst/>
            </a:prstGeom>
          </p:spPr>
        </p:pic>
      </p:grpSp>
    </p:spTree>
    <p:custDataLst>
      <p:tags r:id="rId4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idx="4294967295"/>
          </p:nvPr>
        </p:nvSpPr>
        <p:spPr>
          <a:xfrm>
            <a:off x="1797685" y="633730"/>
            <a:ext cx="10507345" cy="705485"/>
          </a:xfrm>
        </p:spPr>
        <p:txBody>
          <a:bodyPr vert="horz" wrap="square" rtlCol="0" anchor="t" anchorCtr="0"/>
          <a:p>
            <a:pPr lvl="0" algn="l">
              <a:buClrTx/>
              <a:buSzTx/>
              <a:buFontTx/>
            </a:pPr>
            <a:r>
              <a:rPr lang="zh-CN" altLang="en-US" sz="3600">
                <a:sym typeface="+mn-ea"/>
              </a:rPr>
              <a:t>（三）学前教育管理的基本原则</a:t>
            </a:r>
            <a:endParaRPr lang="zh-CN" altLang="en-US" sz="3600">
              <a:sym typeface="+mn-ea"/>
            </a:endParaRPr>
          </a:p>
        </p:txBody>
      </p:sp>
      <p:sp>
        <p:nvSpPr>
          <p:cNvPr id="5" name="任意多边形 4"/>
          <p:cNvSpPr/>
          <p:nvPr>
            <p:custDataLst>
              <p:tags r:id="rId1"/>
            </p:custDataLst>
          </p:nvPr>
        </p:nvSpPr>
        <p:spPr>
          <a:xfrm>
            <a:off x="227330" y="3100705"/>
            <a:ext cx="11717655"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68" name="圆角矩形 67"/>
          <p:cNvSpPr/>
          <p:nvPr>
            <p:custDataLst>
              <p:tags r:id="rId2"/>
            </p:custDataLst>
          </p:nvPr>
        </p:nvSpPr>
        <p:spPr>
          <a:xfrm>
            <a:off x="972820" y="3488055"/>
            <a:ext cx="1513205" cy="1728000"/>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1654810" y="303149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3274060" y="364363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4705350" y="45364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6659245" y="4321810"/>
            <a:ext cx="142875" cy="142875"/>
          </a:xfrm>
          <a:prstGeom prst="ellips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9" name="椭圆 48"/>
          <p:cNvSpPr/>
          <p:nvPr>
            <p:custDataLst>
              <p:tags r:id="rId7"/>
            </p:custDataLst>
          </p:nvPr>
        </p:nvSpPr>
        <p:spPr>
          <a:xfrm>
            <a:off x="8366760" y="3786505"/>
            <a:ext cx="142875" cy="142875"/>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2" name="椭圆 51"/>
          <p:cNvSpPr/>
          <p:nvPr>
            <p:custDataLst>
              <p:tags r:id="rId8"/>
            </p:custDataLst>
          </p:nvPr>
        </p:nvSpPr>
        <p:spPr>
          <a:xfrm>
            <a:off x="10611485" y="4150360"/>
            <a:ext cx="142875" cy="142875"/>
          </a:xfrm>
          <a:prstGeom prst="ellipse">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9"/>
            </p:custDataLst>
          </p:nvPr>
        </p:nvSpPr>
        <p:spPr>
          <a:xfrm>
            <a:off x="883920" y="3402330"/>
            <a:ext cx="1513205" cy="1728000"/>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10"/>
            </p:custDataLst>
          </p:nvPr>
        </p:nvSpPr>
        <p:spPr>
          <a:xfrm>
            <a:off x="3418840" y="1958975"/>
            <a:ext cx="1513205" cy="1728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11"/>
            </p:custDataLst>
          </p:nvPr>
        </p:nvSpPr>
        <p:spPr>
          <a:xfrm>
            <a:off x="3335020" y="1873250"/>
            <a:ext cx="1513205" cy="1728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2"/>
            </p:custDataLst>
          </p:nvPr>
        </p:nvSpPr>
        <p:spPr>
          <a:xfrm>
            <a:off x="3700145" y="4849495"/>
            <a:ext cx="1513205" cy="1728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3"/>
            </p:custDataLst>
          </p:nvPr>
        </p:nvSpPr>
        <p:spPr>
          <a:xfrm>
            <a:off x="3611245" y="4777740"/>
            <a:ext cx="1513205" cy="1728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4"/>
            </p:custDataLst>
          </p:nvPr>
        </p:nvSpPr>
        <p:spPr>
          <a:xfrm>
            <a:off x="6148705" y="2049145"/>
            <a:ext cx="1513205" cy="1728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5"/>
            </p:custDataLst>
          </p:nvPr>
        </p:nvSpPr>
        <p:spPr>
          <a:xfrm>
            <a:off x="6047740" y="1965325"/>
            <a:ext cx="1513205" cy="1728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8" name="圆角矩形 87"/>
          <p:cNvSpPr/>
          <p:nvPr>
            <p:custDataLst>
              <p:tags r:id="rId16"/>
            </p:custDataLst>
          </p:nvPr>
        </p:nvSpPr>
        <p:spPr>
          <a:xfrm>
            <a:off x="7726680" y="4391025"/>
            <a:ext cx="1513205" cy="1728000"/>
          </a:xfrm>
          <a:prstGeom prst="roundRect">
            <a:avLst/>
          </a:prstGeom>
          <a:noFill/>
          <a:ln>
            <a:gradFill>
              <a:gsLst>
                <a:gs pos="100000">
                  <a:srgbClr val="FFFFFF"/>
                </a:gs>
                <a:gs pos="0">
                  <a:srgbClr val="552EEF"/>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9" name="圆角矩形 88"/>
          <p:cNvSpPr/>
          <p:nvPr>
            <p:custDataLst>
              <p:tags r:id="rId17"/>
            </p:custDataLst>
          </p:nvPr>
        </p:nvSpPr>
        <p:spPr>
          <a:xfrm>
            <a:off x="7643495" y="4298950"/>
            <a:ext cx="1513205" cy="1728000"/>
          </a:xfrm>
          <a:prstGeom prst="roundRect">
            <a:avLst/>
          </a:prstGeom>
          <a:gradFill>
            <a:gsLst>
              <a:gs pos="0">
                <a:srgbClr val="552EEF"/>
              </a:gs>
              <a:gs pos="100000">
                <a:srgbClr val="FFA100"/>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0" name="圆角矩形 89"/>
          <p:cNvSpPr/>
          <p:nvPr>
            <p:custDataLst>
              <p:tags r:id="rId18"/>
            </p:custDataLst>
          </p:nvPr>
        </p:nvSpPr>
        <p:spPr>
          <a:xfrm>
            <a:off x="9820275" y="2037715"/>
            <a:ext cx="1513205" cy="1728000"/>
          </a:xfrm>
          <a:prstGeom prst="roundRect">
            <a:avLst/>
          </a:prstGeom>
          <a:noFill/>
          <a:ln>
            <a:gradFill>
              <a:gsLst>
                <a:gs pos="100000">
                  <a:srgbClr val="FFFFFF"/>
                </a:gs>
                <a:gs pos="0">
                  <a:srgbClr val="FFA100"/>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1" name="圆角矩形 90"/>
          <p:cNvSpPr/>
          <p:nvPr>
            <p:custDataLst>
              <p:tags r:id="rId19"/>
            </p:custDataLst>
          </p:nvPr>
        </p:nvSpPr>
        <p:spPr>
          <a:xfrm>
            <a:off x="9719310" y="1955800"/>
            <a:ext cx="1513205" cy="1728000"/>
          </a:xfrm>
          <a:prstGeom prst="roundRect">
            <a:avLst/>
          </a:prstGeom>
          <a:gradFill>
            <a:gsLst>
              <a:gs pos="0">
                <a:srgbClr val="F35B06"/>
              </a:gs>
              <a:gs pos="100000">
                <a:srgbClr val="FFA100"/>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20"/>
            </p:custDataLst>
          </p:nvPr>
        </p:nvSpPr>
        <p:spPr>
          <a:xfrm>
            <a:off x="915670" y="3991610"/>
            <a:ext cx="1440000" cy="330200"/>
          </a:xfrm>
          <a:prstGeom prst="rect">
            <a:avLst/>
          </a:prstGeom>
          <a:noFill/>
        </p:spPr>
        <p:txBody>
          <a:bodyPr wrap="square" bIns="0" rtlCol="0">
            <a:noAutofit/>
          </a:bodyPr>
          <a:p>
            <a:pPr algn="ctr"/>
            <a:r>
              <a:rPr lang="zh-CN" altLang="en-US" b="1" spc="300">
                <a:solidFill>
                  <a:srgbClr val="FFFFFF"/>
                </a:solidFill>
                <a:uFillTx/>
                <a:latin typeface="Microsoft YaHei Bold" panose="020B0703020204020201" charset="-122"/>
                <a:ea typeface="Microsoft YaHei Bold" panose="020B0703020204020201" charset="-122"/>
              </a:rPr>
              <a:t>方向性原则</a:t>
            </a:r>
            <a:endParaRPr lang="zh-CN" altLang="en-US" b="1" spc="300">
              <a:solidFill>
                <a:srgbClr val="FFFFFF"/>
              </a:solidFill>
              <a:uFillTx/>
              <a:latin typeface="Microsoft YaHei Bold" panose="020B0703020204020201" charset="-122"/>
              <a:ea typeface="Microsoft YaHei Bold" panose="020B0703020204020201" charset="-122"/>
            </a:endParaRPr>
          </a:p>
        </p:txBody>
      </p:sp>
      <p:sp>
        <p:nvSpPr>
          <p:cNvPr id="94" name="文本框 93"/>
          <p:cNvSpPr txBox="1"/>
          <p:nvPr>
            <p:custDataLst>
              <p:tags r:id="rId21"/>
            </p:custDataLst>
          </p:nvPr>
        </p:nvSpPr>
        <p:spPr>
          <a:xfrm>
            <a:off x="3366770" y="2485390"/>
            <a:ext cx="1440000" cy="330200"/>
          </a:xfrm>
          <a:prstGeom prst="rect">
            <a:avLst/>
          </a:prstGeom>
          <a:noFill/>
        </p:spPr>
        <p:txBody>
          <a:bodyPr wrap="square" bIns="0" rtlCol="0">
            <a:noAutofit/>
          </a:bodyPr>
          <a:p>
            <a:pPr algn="ctr"/>
            <a:r>
              <a:rPr lang="zh-CN" altLang="en-US" b="1" spc="300">
                <a:solidFill>
                  <a:srgbClr val="FFFFFF"/>
                </a:solidFill>
                <a:uFillTx/>
                <a:latin typeface="Microsoft YaHei Bold" panose="020B0703020204020201" charset="-122"/>
                <a:ea typeface="Microsoft YaHei Bold" panose="020B0703020204020201" charset="-122"/>
              </a:rPr>
              <a:t>“一切为了孩子”的原则</a:t>
            </a:r>
            <a:endParaRPr lang="zh-CN" altLang="en-US" b="1" spc="300">
              <a:solidFill>
                <a:srgbClr val="FFFFFF"/>
              </a:solidFill>
              <a:uFillTx/>
              <a:latin typeface="Microsoft YaHei Bold" panose="020B0703020204020201" charset="-122"/>
              <a:ea typeface="Microsoft YaHei Bold" panose="020B0703020204020201" charset="-122"/>
            </a:endParaRPr>
          </a:p>
        </p:txBody>
      </p:sp>
      <p:sp>
        <p:nvSpPr>
          <p:cNvPr id="96" name="文本框 95"/>
          <p:cNvSpPr txBox="1"/>
          <p:nvPr>
            <p:custDataLst>
              <p:tags r:id="rId22"/>
            </p:custDataLst>
          </p:nvPr>
        </p:nvSpPr>
        <p:spPr>
          <a:xfrm>
            <a:off x="3642360" y="5459095"/>
            <a:ext cx="1440000" cy="909320"/>
          </a:xfrm>
          <a:prstGeom prst="rect">
            <a:avLst/>
          </a:prstGeom>
          <a:noFill/>
        </p:spPr>
        <p:txBody>
          <a:bodyPr wrap="square" bIns="0" rtlCol="0">
            <a:noAutofit/>
          </a:bodyPr>
          <a:p>
            <a:pPr algn="ctr"/>
            <a:r>
              <a:rPr lang="zh-CN" altLang="en-US" b="1">
                <a:solidFill>
                  <a:srgbClr val="FFFFFF"/>
                </a:solidFill>
                <a:uFillTx/>
                <a:latin typeface="Microsoft YaHei Bold" panose="020B0703020204020201" charset="-122"/>
                <a:ea typeface="Microsoft YaHei Bold" panose="020B0703020204020201" charset="-122"/>
              </a:rPr>
              <a:t>促进学前教育事业发展的原则</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98" name="文本框 97"/>
          <p:cNvSpPr txBox="1"/>
          <p:nvPr>
            <p:custDataLst>
              <p:tags r:id="rId23"/>
            </p:custDataLst>
          </p:nvPr>
        </p:nvSpPr>
        <p:spPr>
          <a:xfrm>
            <a:off x="6078855" y="2593975"/>
            <a:ext cx="1440000" cy="602615"/>
          </a:xfrm>
          <a:prstGeom prst="rect">
            <a:avLst/>
          </a:prstGeom>
          <a:noFill/>
        </p:spPr>
        <p:txBody>
          <a:bodyPr wrap="square" bIns="0" rtlCol="0">
            <a:noAutofit/>
          </a:bodyPr>
          <a:p>
            <a:pPr algn="ctr"/>
            <a:r>
              <a:rPr lang="zh-CN" altLang="en-US" b="1" spc="300">
                <a:solidFill>
                  <a:srgbClr val="FFFFFF"/>
                </a:solidFill>
                <a:uFillTx/>
                <a:latin typeface="Microsoft YaHei Bold" panose="020B0703020204020201" charset="-122"/>
                <a:ea typeface="Microsoft YaHei Bold" panose="020B0703020204020201" charset="-122"/>
              </a:rPr>
              <a:t>保教结合的原则</a:t>
            </a:r>
            <a:endParaRPr lang="zh-CN" altLang="en-US" b="1" spc="300">
              <a:solidFill>
                <a:srgbClr val="FFFFFF"/>
              </a:solidFill>
              <a:uFillTx/>
              <a:latin typeface="Microsoft YaHei Bold" panose="020B0703020204020201" charset="-122"/>
              <a:ea typeface="Microsoft YaHei Bold" panose="020B0703020204020201" charset="-122"/>
            </a:endParaRPr>
          </a:p>
        </p:txBody>
      </p:sp>
      <p:sp>
        <p:nvSpPr>
          <p:cNvPr id="100" name="文本框 99"/>
          <p:cNvSpPr txBox="1"/>
          <p:nvPr>
            <p:custDataLst>
              <p:tags r:id="rId24"/>
            </p:custDataLst>
          </p:nvPr>
        </p:nvSpPr>
        <p:spPr>
          <a:xfrm>
            <a:off x="7674610" y="4970145"/>
            <a:ext cx="1440000" cy="602615"/>
          </a:xfrm>
          <a:prstGeom prst="rect">
            <a:avLst/>
          </a:prstGeom>
          <a:noFill/>
        </p:spPr>
        <p:txBody>
          <a:bodyPr wrap="square" bIns="0" rtlCol="0">
            <a:noAutofit/>
          </a:bodyPr>
          <a:p>
            <a:pPr algn="ctr"/>
            <a:r>
              <a:rPr lang="zh-CN" altLang="en-US" b="1" spc="300">
                <a:solidFill>
                  <a:srgbClr val="FFFFFF"/>
                </a:solidFill>
                <a:uFillTx/>
                <a:latin typeface="Microsoft YaHei Bold" panose="020B0703020204020201" charset="-122"/>
                <a:ea typeface="Microsoft YaHei Bold" panose="020B0703020204020201" charset="-122"/>
              </a:rPr>
              <a:t>民主管理的原则</a:t>
            </a:r>
            <a:endParaRPr lang="zh-CN" altLang="en-US" b="1" spc="300">
              <a:solidFill>
                <a:srgbClr val="FFFFFF"/>
              </a:solidFill>
              <a:uFillTx/>
              <a:latin typeface="Microsoft YaHei Bold" panose="020B0703020204020201" charset="-122"/>
              <a:ea typeface="Microsoft YaHei Bold" panose="020B0703020204020201" charset="-122"/>
            </a:endParaRPr>
          </a:p>
        </p:txBody>
      </p:sp>
      <p:sp>
        <p:nvSpPr>
          <p:cNvPr id="108" name="文本框 107"/>
          <p:cNvSpPr txBox="1"/>
          <p:nvPr>
            <p:custDataLst>
              <p:tags r:id="rId25"/>
            </p:custDataLst>
          </p:nvPr>
        </p:nvSpPr>
        <p:spPr>
          <a:xfrm>
            <a:off x="9749790" y="2658110"/>
            <a:ext cx="1440000" cy="609600"/>
          </a:xfrm>
          <a:prstGeom prst="rect">
            <a:avLst/>
          </a:prstGeom>
          <a:noFill/>
        </p:spPr>
        <p:txBody>
          <a:bodyPr wrap="square" bIns="0" rtlCol="0">
            <a:noAutofit/>
          </a:bodyPr>
          <a:p>
            <a:pPr algn="ctr"/>
            <a:r>
              <a:rPr lang="zh-CN" altLang="en-US" b="1" spc="300">
                <a:solidFill>
                  <a:srgbClr val="FFFFFF"/>
                </a:solidFill>
                <a:uFillTx/>
                <a:latin typeface="Microsoft YaHei Bold" panose="020B0703020204020201" charset="-122"/>
                <a:ea typeface="Microsoft YaHei Bold" panose="020B0703020204020201" charset="-122"/>
              </a:rPr>
              <a:t>科学管理原则</a:t>
            </a:r>
            <a:endParaRPr lang="zh-CN" altLang="en-US" b="1" spc="300">
              <a:solidFill>
                <a:srgbClr val="FFFFFF"/>
              </a:solidFill>
              <a:uFillTx/>
              <a:latin typeface="Microsoft YaHei Bold" panose="020B0703020204020201" charset="-122"/>
              <a:ea typeface="Microsoft YaHei Bold" panose="020B0703020204020201" charset="-122"/>
            </a:endParaRPr>
          </a:p>
        </p:txBody>
      </p:sp>
      <p:sp>
        <p:nvSpPr>
          <p:cNvPr id="111" name="椭圆 110"/>
          <p:cNvSpPr/>
          <p:nvPr>
            <p:custDataLst>
              <p:tags r:id="rId26"/>
            </p:custDataLst>
          </p:nvPr>
        </p:nvSpPr>
        <p:spPr>
          <a:xfrm>
            <a:off x="948055" y="345567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2" name="椭圆 111"/>
          <p:cNvSpPr/>
          <p:nvPr>
            <p:custDataLst>
              <p:tags r:id="rId27"/>
            </p:custDataLst>
          </p:nvPr>
        </p:nvSpPr>
        <p:spPr>
          <a:xfrm>
            <a:off x="3381375" y="193294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3" name="椭圆 112"/>
          <p:cNvSpPr/>
          <p:nvPr>
            <p:custDataLst>
              <p:tags r:id="rId28"/>
            </p:custDataLst>
          </p:nvPr>
        </p:nvSpPr>
        <p:spPr>
          <a:xfrm>
            <a:off x="3663315" y="481584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4" name="椭圆 113"/>
          <p:cNvSpPr/>
          <p:nvPr>
            <p:custDataLst>
              <p:tags r:id="rId29"/>
            </p:custDataLst>
          </p:nvPr>
        </p:nvSpPr>
        <p:spPr>
          <a:xfrm>
            <a:off x="6104255" y="200596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5" name="椭圆 114"/>
          <p:cNvSpPr/>
          <p:nvPr>
            <p:custDataLst>
              <p:tags r:id="rId30"/>
            </p:custDataLst>
          </p:nvPr>
        </p:nvSpPr>
        <p:spPr>
          <a:xfrm>
            <a:off x="7698740" y="434848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6" name="椭圆 115"/>
          <p:cNvSpPr/>
          <p:nvPr>
            <p:custDataLst>
              <p:tags r:id="rId31"/>
            </p:custDataLst>
          </p:nvPr>
        </p:nvSpPr>
        <p:spPr>
          <a:xfrm>
            <a:off x="9768840" y="200215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32"/>
            </p:custDataLst>
          </p:nvPr>
        </p:nvSpPr>
        <p:spPr>
          <a:xfrm>
            <a:off x="924560" y="3518535"/>
            <a:ext cx="474980" cy="30162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sp>
        <p:nvSpPr>
          <p:cNvPr id="119" name="文本框 118"/>
          <p:cNvSpPr txBox="1"/>
          <p:nvPr>
            <p:custDataLst>
              <p:tags r:id="rId33"/>
            </p:custDataLst>
          </p:nvPr>
        </p:nvSpPr>
        <p:spPr>
          <a:xfrm>
            <a:off x="3639185" y="4881245"/>
            <a:ext cx="474980" cy="30162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sp>
        <p:nvSpPr>
          <p:cNvPr id="120" name="文本框 119"/>
          <p:cNvSpPr txBox="1"/>
          <p:nvPr>
            <p:custDataLst>
              <p:tags r:id="rId34"/>
            </p:custDataLst>
          </p:nvPr>
        </p:nvSpPr>
        <p:spPr>
          <a:xfrm>
            <a:off x="3357880" y="1991995"/>
            <a:ext cx="474980" cy="30162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sp>
        <p:nvSpPr>
          <p:cNvPr id="121" name="文本框 120"/>
          <p:cNvSpPr txBox="1"/>
          <p:nvPr>
            <p:custDataLst>
              <p:tags r:id="rId35"/>
            </p:custDataLst>
          </p:nvPr>
        </p:nvSpPr>
        <p:spPr>
          <a:xfrm>
            <a:off x="6080760" y="2068830"/>
            <a:ext cx="474980" cy="30162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sp>
        <p:nvSpPr>
          <p:cNvPr id="122" name="文本框 121"/>
          <p:cNvSpPr txBox="1"/>
          <p:nvPr>
            <p:custDataLst>
              <p:tags r:id="rId36"/>
            </p:custDataLst>
          </p:nvPr>
        </p:nvSpPr>
        <p:spPr>
          <a:xfrm>
            <a:off x="7674610" y="4411980"/>
            <a:ext cx="474980" cy="301625"/>
          </a:xfrm>
          <a:prstGeom prst="rect">
            <a:avLst/>
          </a:prstGeom>
          <a:noFill/>
        </p:spPr>
        <p:txBody>
          <a:bodyPr wrap="square" bIns="0" rtlCol="0">
            <a:normAutofit fontScale="70000"/>
          </a:bodyPr>
          <a:p>
            <a:r>
              <a:rPr lang="en-US" altLang="zh-CN" sz="2000" spc="300">
                <a:solidFill>
                  <a:srgbClr val="552EEF"/>
                </a:solidFill>
                <a:uFillTx/>
                <a:latin typeface="思源黑体 CN Bold" panose="020B0800000000000000" charset="-122"/>
                <a:ea typeface="思源黑体 CN Bold" panose="020B0800000000000000" charset="-122"/>
              </a:rPr>
              <a:t>05</a:t>
            </a:r>
            <a:endParaRPr lang="en-US" altLang="zh-CN" sz="2000" spc="300">
              <a:solidFill>
                <a:srgbClr val="552EEF"/>
              </a:solidFill>
              <a:uFillTx/>
              <a:latin typeface="思源黑体 CN Bold" panose="020B0800000000000000" charset="-122"/>
              <a:ea typeface="思源黑体 CN Bold" panose="020B0800000000000000" charset="-122"/>
            </a:endParaRPr>
          </a:p>
        </p:txBody>
      </p:sp>
      <p:sp>
        <p:nvSpPr>
          <p:cNvPr id="123" name="文本框 122"/>
          <p:cNvSpPr txBox="1"/>
          <p:nvPr>
            <p:custDataLst>
              <p:tags r:id="rId37"/>
            </p:custDataLst>
          </p:nvPr>
        </p:nvSpPr>
        <p:spPr>
          <a:xfrm>
            <a:off x="9745345" y="2065020"/>
            <a:ext cx="474980" cy="301625"/>
          </a:xfrm>
          <a:prstGeom prst="rect">
            <a:avLst/>
          </a:prstGeom>
          <a:noFill/>
        </p:spPr>
        <p:txBody>
          <a:bodyPr wrap="square" bIns="0" rtlCol="0">
            <a:normAutofit fontScale="70000"/>
          </a:bodyPr>
          <a:p>
            <a:r>
              <a:rPr lang="en-US" altLang="zh-CN" sz="2000" spc="300">
                <a:solidFill>
                  <a:srgbClr val="FFA100"/>
                </a:solidFill>
                <a:uFillTx/>
                <a:latin typeface="思源黑体 CN Bold" panose="020B0800000000000000" charset="-122"/>
                <a:ea typeface="思源黑体 CN Bold" panose="020B0800000000000000" charset="-122"/>
              </a:rPr>
              <a:t>06</a:t>
            </a:r>
            <a:endParaRPr lang="en-US" altLang="zh-CN" sz="2000" spc="300">
              <a:solidFill>
                <a:srgbClr val="FFA100"/>
              </a:solidFill>
              <a:uFillTx/>
              <a:latin typeface="思源黑体 CN Bold" panose="020B0800000000000000" charset="-122"/>
              <a:ea typeface="思源黑体 CN Bold" panose="020B0800000000000000" charset="-122"/>
            </a:endParaRPr>
          </a:p>
        </p:txBody>
      </p:sp>
      <p:sp>
        <p:nvSpPr>
          <p:cNvPr id="8" name="文本框 7"/>
          <p:cNvSpPr txBox="1"/>
          <p:nvPr/>
        </p:nvSpPr>
        <p:spPr>
          <a:xfrm>
            <a:off x="342900" y="1309370"/>
            <a:ext cx="2931160" cy="1419860"/>
          </a:xfrm>
          <a:prstGeom prst="rect">
            <a:avLst/>
          </a:prstGeom>
          <a:noFill/>
        </p:spPr>
        <p:txBody>
          <a:bodyPr wrap="square" rtlCol="0" anchor="t">
            <a:spAutoFit/>
          </a:bodyPr>
          <a:p>
            <a:pPr>
              <a:lnSpc>
                <a:spcPct val="120000"/>
              </a:lnSpc>
              <a:spcBef>
                <a:spcPts val="0"/>
              </a:spcBef>
              <a:spcAft>
                <a:spcPts val="0"/>
              </a:spcAft>
            </a:pPr>
            <a:r>
              <a:rPr lang="zh-CN" altLang="en-US"/>
              <a:t>依据第（二）点对有关依据的探讨，结合我国现阶段学前教育的实际情况，提出以下学前教育管理原则。</a:t>
            </a:r>
            <a:endParaRPr lang="zh-CN" altLang="en-US"/>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idx="4294967295"/>
          </p:nvPr>
        </p:nvSpPr>
        <p:spPr>
          <a:xfrm>
            <a:off x="506730" y="614045"/>
            <a:ext cx="10507345" cy="705485"/>
          </a:xfrm>
        </p:spPr>
        <p:txBody>
          <a:bodyPr vert="horz" wrap="square" rtlCol="0" anchor="t" anchorCtr="0"/>
          <a:p>
            <a:pPr lvl="0" algn="l">
              <a:buClrTx/>
              <a:buSzTx/>
              <a:buFontTx/>
            </a:pPr>
            <a:r>
              <a:rPr lang="zh-CN" altLang="en-US" sz="3600">
                <a:sym typeface="+mn-ea"/>
              </a:rPr>
              <a:t>坚持方向性原则要注意做到以下几点</a:t>
            </a:r>
            <a:endParaRPr lang="zh-CN" altLang="en-US" sz="3600">
              <a:sym typeface="+mn-ea"/>
            </a:endParaRPr>
          </a:p>
        </p:txBody>
      </p:sp>
      <p:sp>
        <p:nvSpPr>
          <p:cNvPr id="2" name="上箭头 1"/>
          <p:cNvSpPr/>
          <p:nvPr>
            <p:custDataLst>
              <p:tags r:id="rId1"/>
            </p:custDataLst>
          </p:nvPr>
        </p:nvSpPr>
        <p:spPr>
          <a:xfrm>
            <a:off x="5712460" y="1426845"/>
            <a:ext cx="1123315" cy="5177790"/>
          </a:xfrm>
          <a:prstGeom prst="upArrow">
            <a:avLst>
              <a:gd name="adj1" fmla="val 40870"/>
              <a:gd name="adj2" fmla="val 50000"/>
            </a:avLst>
          </a:prstGeom>
          <a:solidFill>
            <a:srgbClr val="FFC00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sp>
        <p:nvSpPr>
          <p:cNvPr id="3" name="圆角右箭头 2"/>
          <p:cNvSpPr/>
          <p:nvPr>
            <p:custDataLst>
              <p:tags r:id="rId2"/>
            </p:custDataLst>
          </p:nvPr>
        </p:nvSpPr>
        <p:spPr>
          <a:xfrm>
            <a:off x="5584190" y="2618740"/>
            <a:ext cx="2607945" cy="3985260"/>
          </a:xfrm>
          <a:prstGeom prst="bentArrow">
            <a:avLst>
              <a:gd name="adj1" fmla="val 14097"/>
              <a:gd name="adj2" fmla="val 20550"/>
              <a:gd name="adj3" fmla="val 22522"/>
              <a:gd name="adj4" fmla="val 54151"/>
            </a:avLst>
          </a:prstGeom>
          <a:solidFill>
            <a:schemeClr val="accent1"/>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000000"/>
              </a:solidFill>
            </a:endParaRPr>
          </a:p>
        </p:txBody>
      </p:sp>
      <p:sp>
        <p:nvSpPr>
          <p:cNvPr id="4" name="圆角右箭头 3"/>
          <p:cNvSpPr/>
          <p:nvPr>
            <p:custDataLst>
              <p:tags r:id="rId3"/>
            </p:custDataLst>
          </p:nvPr>
        </p:nvSpPr>
        <p:spPr>
          <a:xfrm flipH="1">
            <a:off x="3515995" y="4164965"/>
            <a:ext cx="4250055" cy="2439035"/>
          </a:xfrm>
          <a:prstGeom prst="bentArrow">
            <a:avLst>
              <a:gd name="adj1" fmla="val 9968"/>
              <a:gd name="adj2" fmla="val 11768"/>
              <a:gd name="adj3" fmla="val 16090"/>
              <a:gd name="adj4" fmla="val 43750"/>
            </a:avLst>
          </a:prstGeom>
          <a:solidFill>
            <a:srgbClr val="00B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000000"/>
              </a:solidFill>
            </a:endParaRPr>
          </a:p>
        </p:txBody>
      </p:sp>
      <p:sp>
        <p:nvSpPr>
          <p:cNvPr id="8" name="上箭头 7"/>
          <p:cNvSpPr/>
          <p:nvPr>
            <p:custDataLst>
              <p:tags r:id="rId4"/>
            </p:custDataLst>
          </p:nvPr>
        </p:nvSpPr>
        <p:spPr>
          <a:xfrm>
            <a:off x="4315460" y="3191510"/>
            <a:ext cx="1123315" cy="3413125"/>
          </a:xfrm>
          <a:prstGeom prst="upArrow">
            <a:avLst>
              <a:gd name="adj1" fmla="val 29338"/>
              <a:gd name="adj2" fmla="val 50000"/>
            </a:avLst>
          </a:prstGeom>
          <a:solidFill>
            <a:schemeClr val="accent5"/>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sp>
        <p:nvSpPr>
          <p:cNvPr id="12" name="文本框 11"/>
          <p:cNvSpPr txBox="1"/>
          <p:nvPr>
            <p:custDataLst>
              <p:tags r:id="rId5"/>
            </p:custDataLst>
          </p:nvPr>
        </p:nvSpPr>
        <p:spPr>
          <a:xfrm>
            <a:off x="506730" y="3883660"/>
            <a:ext cx="2915920" cy="2439035"/>
          </a:xfrm>
          <a:prstGeom prst="rect">
            <a:avLst/>
          </a:prstGeom>
          <a:noFill/>
        </p:spPr>
        <p:txBody>
          <a:bodyPr wrap="square" bIns="0" rtlCol="0">
            <a:scene3d>
              <a:camera prst="orthographicFront"/>
              <a:lightRig rig="threePt" dir="t"/>
            </a:scene3d>
          </a:bodyPr>
          <a:p>
            <a:pPr algn="r">
              <a:lnSpc>
                <a:spcPct val="120000"/>
              </a:lnSpc>
              <a:spcBef>
                <a:spcPts val="0"/>
              </a:spcBef>
              <a:spcAft>
                <a:spcPts val="0"/>
              </a:spcAft>
            </a:pPr>
            <a:r>
              <a:rPr lang="zh-CN" altLang="en-US">
                <a:solidFill>
                  <a:srgbClr val="00B050"/>
                </a:solidFill>
                <a:effectLst/>
                <a:uFillTx/>
                <a:latin typeface="微软雅黑" panose="020B0503020204020204" charset="-122"/>
                <a:ea typeface="Microsoft YaHei Regular" panose="020B0503020204020204" charset="-122"/>
              </a:rPr>
              <a:t>（4）加强师德建设，形成良好风气。要重视加强全体学前教育工作者的思想政治工作，提高他们的整体素质，调动他们的积极性和主动性，积极参与到学前教育管理之中。</a:t>
            </a:r>
            <a:endParaRPr lang="zh-CN" altLang="en-US">
              <a:solidFill>
                <a:srgbClr val="00B050"/>
              </a:solidFill>
              <a:effectLst/>
              <a:uFillTx/>
              <a:latin typeface="微软雅黑" panose="020B0503020204020204" charset="-122"/>
              <a:ea typeface="Microsoft YaHei Regular" panose="020B0503020204020204" charset="-122"/>
            </a:endParaRPr>
          </a:p>
        </p:txBody>
      </p:sp>
      <p:sp>
        <p:nvSpPr>
          <p:cNvPr id="14" name="文本框 13"/>
          <p:cNvSpPr txBox="1"/>
          <p:nvPr>
            <p:custDataLst>
              <p:tags r:id="rId6"/>
            </p:custDataLst>
          </p:nvPr>
        </p:nvSpPr>
        <p:spPr>
          <a:xfrm>
            <a:off x="996315" y="1673225"/>
            <a:ext cx="4291330" cy="1319530"/>
          </a:xfrm>
          <a:prstGeom prst="rect">
            <a:avLst/>
          </a:prstGeom>
          <a:noFill/>
        </p:spPr>
        <p:txBody>
          <a:bodyPr wrap="square" bIns="0" rtlCol="0">
            <a:scene3d>
              <a:camera prst="orthographicFront"/>
              <a:lightRig rig="threePt" dir="t"/>
            </a:scene3d>
          </a:bodyPr>
          <a:p>
            <a:pPr algn="r">
              <a:lnSpc>
                <a:spcPct val="120000"/>
              </a:lnSpc>
              <a:spcBef>
                <a:spcPts val="0"/>
              </a:spcBef>
              <a:spcAft>
                <a:spcPts val="0"/>
              </a:spcAft>
            </a:pPr>
            <a:r>
              <a:rPr lang="zh-CN" altLang="en-US" b="1" spc="300">
                <a:solidFill>
                  <a:schemeClr val="accent5"/>
                </a:solidFill>
                <a:effectLst/>
                <a:uFillTx/>
                <a:latin typeface="Microsoft YaHei Bold" panose="020B0703020204020201" charset="-122"/>
                <a:ea typeface="Microsoft YaHei Bold" panose="020B0703020204020201" charset="-122"/>
                <a:cs typeface="Microsoft YaHei Bold" panose="020B0703020204020201" charset="-122"/>
              </a:rPr>
              <a:t>（3）在培养目标上必须从我国的实际情况出发，面向现代化、面向世界、面向未来，为培养我国社会需要的合格人才打好基础。</a:t>
            </a:r>
            <a:endParaRPr lang="zh-CN" altLang="en-US" b="1" spc="300">
              <a:solidFill>
                <a:schemeClr val="accent5"/>
              </a:solidFill>
              <a:effectLst/>
              <a:uFillTx/>
              <a:latin typeface="Microsoft YaHei Bold" panose="020B0703020204020201" charset="-122"/>
              <a:ea typeface="Microsoft YaHei Bold" panose="020B0703020204020201" charset="-122"/>
              <a:cs typeface="Microsoft YaHei Bold" panose="020B0703020204020201" charset="-122"/>
            </a:endParaRPr>
          </a:p>
        </p:txBody>
      </p:sp>
      <p:sp>
        <p:nvSpPr>
          <p:cNvPr id="16" name="文本框 15"/>
          <p:cNvSpPr txBox="1"/>
          <p:nvPr>
            <p:custDataLst>
              <p:tags r:id="rId7"/>
            </p:custDataLst>
          </p:nvPr>
        </p:nvSpPr>
        <p:spPr>
          <a:xfrm>
            <a:off x="7260590" y="1239520"/>
            <a:ext cx="4517390" cy="1249045"/>
          </a:xfrm>
          <a:prstGeom prst="rect">
            <a:avLst/>
          </a:prstGeom>
          <a:noFill/>
        </p:spPr>
        <p:txBody>
          <a:bodyPr wrap="square" bIns="0" rtlCol="0">
            <a:scene3d>
              <a:camera prst="orthographicFront"/>
              <a:lightRig rig="threePt" dir="t"/>
            </a:scene3d>
          </a:bodyPr>
          <a:p>
            <a:pPr algn="l">
              <a:lnSpc>
                <a:spcPct val="120000"/>
              </a:lnSpc>
              <a:spcBef>
                <a:spcPts val="0"/>
              </a:spcBef>
              <a:spcAft>
                <a:spcPts val="0"/>
              </a:spcAft>
            </a:pPr>
            <a:r>
              <a:rPr lang="zh-CN" altLang="en-US" sz="1600">
                <a:solidFill>
                  <a:schemeClr val="tx1"/>
                </a:solidFill>
                <a:effectLst/>
                <a:uFillTx/>
                <a:latin typeface="微软雅黑" panose="020B0503020204020204" charset="-122"/>
                <a:ea typeface="微软雅黑" panose="020B0503020204020204" charset="-122"/>
                <a:cs typeface="微软雅黑" panose="020B0503020204020204" charset="-122"/>
              </a:rPr>
              <a:t>（2）在管理工作上必须坚定不移地贯彻党和国家的方针政策，以学前教育的法律、法规为依据，组织好各项活动，探究出适合我国国情的学前教育管理的新路子。</a:t>
            </a:r>
            <a:endParaRPr lang="zh-CN" altLang="en-US" sz="1600">
              <a:solidFill>
                <a:schemeClr val="tx1"/>
              </a:solidFill>
              <a:effectLst/>
              <a:uFillTx/>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custDataLst>
              <p:tags r:id="rId8"/>
            </p:custDataLst>
          </p:nvPr>
        </p:nvSpPr>
        <p:spPr>
          <a:xfrm>
            <a:off x="8192135" y="2992755"/>
            <a:ext cx="2916555" cy="3413125"/>
          </a:xfrm>
          <a:prstGeom prst="rect">
            <a:avLst/>
          </a:prstGeom>
          <a:noFill/>
        </p:spPr>
        <p:txBody>
          <a:bodyPr wrap="square" bIns="0" rtlCol="0">
            <a:scene3d>
              <a:camera prst="orthographicFront"/>
              <a:lightRig rig="threePt" dir="t"/>
            </a:scene3d>
          </a:bodyPr>
          <a:p>
            <a:pPr algn="l">
              <a:lnSpc>
                <a:spcPct val="120000"/>
              </a:lnSpc>
              <a:spcBef>
                <a:spcPts val="0"/>
              </a:spcBef>
              <a:spcAft>
                <a:spcPts val="0"/>
              </a:spcAft>
            </a:pPr>
            <a:r>
              <a:rPr lang="zh-CN" altLang="en-US" spc="300">
                <a:solidFill>
                  <a:schemeClr val="accent1">
                    <a:lumMod val="50000"/>
                  </a:schemeClr>
                </a:solidFill>
                <a:effectLst/>
                <a:uFillTx/>
                <a:latin typeface="Microsoft YaHei Regular" panose="020B0503020204020204" charset="-122"/>
                <a:ea typeface="Microsoft YaHei Regular" panose="020B0503020204020204" charset="-122"/>
              </a:rPr>
              <a:t>（1）要坚持党的领导。学前教育机构中要加强党的方针政策的学习，保证党、团活动，党的基层组织要切实起保证监督作用，同时党组织要发挥战斗堡垒作用和党员先锋模范作用，引领整个管理向正确的方向发展。</a:t>
            </a:r>
            <a:endParaRPr lang="zh-CN" altLang="en-US" spc="300">
              <a:solidFill>
                <a:schemeClr val="accent1">
                  <a:lumMod val="50000"/>
                </a:schemeClr>
              </a:solidFill>
              <a:effectLst/>
              <a:uFillTx/>
              <a:latin typeface="Microsoft YaHei Regular" panose="020B0503020204020204" charset="-122"/>
              <a:ea typeface="Microsoft YaHei Regular"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idx="4294967295"/>
          </p:nvPr>
        </p:nvSpPr>
        <p:spPr>
          <a:xfrm>
            <a:off x="597535" y="734060"/>
            <a:ext cx="10507345" cy="705485"/>
          </a:xfrm>
        </p:spPr>
        <p:txBody>
          <a:bodyPr vert="horz" wrap="square" rtlCol="0" anchor="t" anchorCtr="0"/>
          <a:p>
            <a:pPr lvl="0" algn="l">
              <a:buClrTx/>
              <a:buSzTx/>
              <a:buFontTx/>
            </a:pPr>
            <a:r>
              <a:rPr lang="zh-CN" altLang="en-US" sz="2800">
                <a:sym typeface="+mn-ea"/>
              </a:rPr>
              <a:t>“一切为了孩子”这一原则要求管理者做到以下几点</a:t>
            </a:r>
            <a:endParaRPr lang="zh-CN" altLang="en-US" sz="2800">
              <a:sym typeface="+mn-ea"/>
            </a:endParaRPr>
          </a:p>
        </p:txBody>
      </p:sp>
      <p:sp>
        <p:nvSpPr>
          <p:cNvPr id="2" name="上箭头 1"/>
          <p:cNvSpPr/>
          <p:nvPr>
            <p:custDataLst>
              <p:tags r:id="rId1"/>
            </p:custDataLst>
          </p:nvPr>
        </p:nvSpPr>
        <p:spPr>
          <a:xfrm>
            <a:off x="5712460" y="1439545"/>
            <a:ext cx="1123315" cy="5165090"/>
          </a:xfrm>
          <a:prstGeom prst="upArrow">
            <a:avLst>
              <a:gd name="adj1" fmla="val 40870"/>
              <a:gd name="adj2" fmla="val 50000"/>
            </a:avLst>
          </a:prstGeom>
          <a:solidFill>
            <a:schemeClr val="accent4">
              <a:lumMod val="75000"/>
            </a:schemeClr>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sp>
        <p:nvSpPr>
          <p:cNvPr id="3" name="圆角右箭头 2"/>
          <p:cNvSpPr/>
          <p:nvPr>
            <p:custDataLst>
              <p:tags r:id="rId2"/>
            </p:custDataLst>
          </p:nvPr>
        </p:nvSpPr>
        <p:spPr>
          <a:xfrm>
            <a:off x="5584190" y="3075940"/>
            <a:ext cx="2607945" cy="3529330"/>
          </a:xfrm>
          <a:prstGeom prst="bentArrow">
            <a:avLst>
              <a:gd name="adj1" fmla="val 14097"/>
              <a:gd name="adj2" fmla="val 20550"/>
              <a:gd name="adj3" fmla="val 22522"/>
              <a:gd name="adj4" fmla="val 54151"/>
            </a:avLst>
          </a:prstGeom>
          <a:solidFill>
            <a:schemeClr val="accent3">
              <a:lumMod val="75000"/>
            </a:schemeClr>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000000"/>
              </a:solidFill>
            </a:endParaRPr>
          </a:p>
        </p:txBody>
      </p:sp>
      <p:sp>
        <p:nvSpPr>
          <p:cNvPr id="8" name="上箭头 7"/>
          <p:cNvSpPr/>
          <p:nvPr>
            <p:custDataLst>
              <p:tags r:id="rId3"/>
            </p:custDataLst>
          </p:nvPr>
        </p:nvSpPr>
        <p:spPr>
          <a:xfrm>
            <a:off x="4315460" y="3470910"/>
            <a:ext cx="1123315" cy="3133725"/>
          </a:xfrm>
          <a:prstGeom prst="upArrow">
            <a:avLst>
              <a:gd name="adj1" fmla="val 29338"/>
              <a:gd name="adj2" fmla="val 50000"/>
            </a:avLst>
          </a:prstGeom>
          <a:solidFill>
            <a:schemeClr val="accent6"/>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p>
        </p:txBody>
      </p:sp>
      <p:sp>
        <p:nvSpPr>
          <p:cNvPr id="14" name="文本框 13"/>
          <p:cNvSpPr txBox="1"/>
          <p:nvPr>
            <p:custDataLst>
              <p:tags r:id="rId4"/>
            </p:custDataLst>
          </p:nvPr>
        </p:nvSpPr>
        <p:spPr>
          <a:xfrm>
            <a:off x="525780" y="2909570"/>
            <a:ext cx="3780155" cy="3529965"/>
          </a:xfrm>
          <a:prstGeom prst="rect">
            <a:avLst/>
          </a:prstGeom>
          <a:noFill/>
        </p:spPr>
        <p:txBody>
          <a:bodyPr wrap="square" bIns="0" rtlCol="0">
            <a:scene3d>
              <a:camera prst="orthographicFront"/>
              <a:lightRig rig="threePt" dir="t"/>
            </a:scene3d>
          </a:bodyPr>
          <a:p>
            <a:pPr algn="r">
              <a:lnSpc>
                <a:spcPct val="130000"/>
              </a:lnSpc>
              <a:spcBef>
                <a:spcPts val="0"/>
              </a:spcBef>
              <a:spcAft>
                <a:spcPts val="0"/>
              </a:spcAft>
            </a:pPr>
            <a:r>
              <a:rPr lang="zh-CN" altLang="en-US" sz="1900">
                <a:solidFill>
                  <a:schemeClr val="accent6"/>
                </a:solidFill>
                <a:effectLst/>
                <a:uFillTx/>
                <a:latin typeface="微软雅黑" panose="020B0503020204020204" charset="-122"/>
                <a:ea typeface="Microsoft YaHei Regular" panose="020B0503020204020204" charset="-122"/>
              </a:rPr>
              <a:t>（1）深刻认识发展学前教育事业的重要性。党和政府一贯重视学前教育，始终把学前教育作为社会主义教育带来的一个重要组成部分。发展学前教育是整个教育事业发展的需求，是人们日益增长的教育渴望的需求，是提高国民素质，促进经济、社会持续健康发展的需要。</a:t>
            </a:r>
            <a:endParaRPr lang="zh-CN" altLang="en-US" sz="1900">
              <a:solidFill>
                <a:schemeClr val="accent6"/>
              </a:solidFill>
              <a:effectLst/>
              <a:uFillTx/>
              <a:latin typeface="微软雅黑" panose="020B0503020204020204" charset="-122"/>
              <a:ea typeface="Microsoft YaHei Regular" panose="020B0503020204020204" charset="-122"/>
            </a:endParaRPr>
          </a:p>
        </p:txBody>
      </p:sp>
      <p:sp>
        <p:nvSpPr>
          <p:cNvPr id="16" name="文本框 15"/>
          <p:cNvSpPr txBox="1"/>
          <p:nvPr>
            <p:custDataLst>
              <p:tags r:id="rId5"/>
            </p:custDataLst>
          </p:nvPr>
        </p:nvSpPr>
        <p:spPr>
          <a:xfrm>
            <a:off x="6835775" y="1315720"/>
            <a:ext cx="4639945" cy="1544320"/>
          </a:xfrm>
          <a:prstGeom prst="rect">
            <a:avLst/>
          </a:prstGeom>
          <a:noFill/>
        </p:spPr>
        <p:txBody>
          <a:bodyPr wrap="square" bIns="0" rtlCol="0">
            <a:scene3d>
              <a:camera prst="orthographicFront"/>
              <a:lightRig rig="threePt" dir="t"/>
            </a:scene3d>
          </a:bodyPr>
          <a:p>
            <a:pPr algn="just">
              <a:lnSpc>
                <a:spcPct val="130000"/>
              </a:lnSpc>
              <a:spcBef>
                <a:spcPts val="0"/>
              </a:spcBef>
              <a:spcAft>
                <a:spcPts val="0"/>
              </a:spcAft>
            </a:pPr>
            <a:r>
              <a:rPr lang="zh-CN" altLang="en-US" sz="1900">
                <a:solidFill>
                  <a:schemeClr val="accent4">
                    <a:lumMod val="75000"/>
                  </a:schemeClr>
                </a:solidFill>
                <a:effectLst/>
                <a:uFillTx/>
                <a:latin typeface="微软雅黑" panose="020B0503020204020204" charset="-122"/>
                <a:ea typeface="Microsoft YaHei Regular" panose="020B0503020204020204" charset="-122"/>
              </a:rPr>
              <a:t>（2）热爱儿童。热爱是一种真挚的、持久的、强烈的情感，只有学前教育工作者热爱儿童，才能全心全意地为儿童着想，才会从儿童的实际出发做好管理工作。</a:t>
            </a:r>
            <a:endParaRPr lang="zh-CN" altLang="en-US" sz="1900">
              <a:solidFill>
                <a:schemeClr val="accent4">
                  <a:lumMod val="75000"/>
                </a:schemeClr>
              </a:solidFill>
              <a:effectLst/>
              <a:uFillTx/>
              <a:latin typeface="微软雅黑" panose="020B0503020204020204" charset="-122"/>
              <a:ea typeface="Microsoft YaHei Regular" panose="020B0503020204020204" charset="-122"/>
            </a:endParaRPr>
          </a:p>
        </p:txBody>
      </p:sp>
      <p:sp>
        <p:nvSpPr>
          <p:cNvPr id="18" name="文本框 17"/>
          <p:cNvSpPr txBox="1"/>
          <p:nvPr>
            <p:custDataLst>
              <p:tags r:id="rId6"/>
            </p:custDataLst>
          </p:nvPr>
        </p:nvSpPr>
        <p:spPr>
          <a:xfrm>
            <a:off x="8201025" y="3280410"/>
            <a:ext cx="2903855" cy="2788920"/>
          </a:xfrm>
          <a:prstGeom prst="rect">
            <a:avLst/>
          </a:prstGeom>
          <a:noFill/>
        </p:spPr>
        <p:txBody>
          <a:bodyPr wrap="square" bIns="0" rtlCol="0">
            <a:scene3d>
              <a:camera prst="orthographicFront"/>
              <a:lightRig rig="threePt" dir="t"/>
            </a:scene3d>
          </a:bodyPr>
          <a:p>
            <a:pPr algn="l">
              <a:lnSpc>
                <a:spcPct val="130000"/>
              </a:lnSpc>
              <a:spcBef>
                <a:spcPts val="0"/>
              </a:spcBef>
              <a:spcAft>
                <a:spcPts val="0"/>
              </a:spcAft>
            </a:pPr>
            <a:r>
              <a:rPr lang="zh-CN" altLang="en-US" sz="1900">
                <a:solidFill>
                  <a:schemeClr val="accent3">
                    <a:lumMod val="75000"/>
                  </a:schemeClr>
                </a:solidFill>
                <a:effectLst/>
                <a:uFillTx/>
                <a:latin typeface="微软雅黑" panose="020B0503020204020204" charset="-122"/>
                <a:ea typeface="Microsoft YaHei Regular" panose="020B0503020204020204" charset="-122"/>
              </a:rPr>
              <a:t>（3）增强责任意识。每一位学前教育工作者都要不断地钻研学前教育管理工作理论，不断探索管理实践中的经验和规律，不断提高管理质量和服务质量，不断增强责任感，强化责任意识。</a:t>
            </a:r>
            <a:endParaRPr lang="zh-CN" altLang="en-US" sz="1900">
              <a:solidFill>
                <a:schemeClr val="accent3">
                  <a:lumMod val="75000"/>
                </a:schemeClr>
              </a:solidFill>
              <a:effectLst/>
              <a:uFillTx/>
              <a:latin typeface="微软雅黑" panose="020B0503020204020204" charset="-122"/>
              <a:ea typeface="Microsoft YaHei Regular"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716915" y="618490"/>
            <a:ext cx="10507345" cy="705485"/>
          </a:xfrm>
        </p:spPr>
        <p:txBody>
          <a:bodyPr vert="horz" wrap="square" rtlCol="0" anchor="t" anchorCtr="0">
            <a:normAutofit/>
          </a:bodyPr>
          <a:p>
            <a:pPr lvl="0" algn="l">
              <a:buClrTx/>
              <a:buSzTx/>
              <a:buFontTx/>
            </a:pPr>
            <a:r>
              <a:rPr lang="zh-CN" altLang="en-US">
                <a:sym typeface="+mn-ea"/>
              </a:rPr>
              <a:t>二、学前教育管理研究的方法</a:t>
            </a:r>
            <a:endParaRPr lang="zh-CN" altLang="en-US">
              <a:sym typeface="+mn-ea"/>
            </a:endParaRPr>
          </a:p>
        </p:txBody>
      </p:sp>
      <p:cxnSp>
        <p:nvCxnSpPr>
          <p:cNvPr id="27" name="直接连接符 26"/>
          <p:cNvCxnSpPr/>
          <p:nvPr>
            <p:custDataLst>
              <p:tags r:id="rId1"/>
            </p:custDataLst>
          </p:nvPr>
        </p:nvCxnSpPr>
        <p:spPr>
          <a:xfrm>
            <a:off x="1854200" y="4114800"/>
            <a:ext cx="447675" cy="0"/>
          </a:xfrm>
          <a:prstGeom prst="line">
            <a:avLst/>
          </a:prstGeom>
          <a:ln>
            <a:solidFill>
              <a:srgbClr val="6096E6">
                <a:lumMod val="75000"/>
              </a:srgbClr>
            </a:solidFill>
          </a:ln>
        </p:spPr>
        <p:style>
          <a:lnRef idx="1">
            <a:srgbClr val="6096E6"/>
          </a:lnRef>
          <a:fillRef idx="0">
            <a:srgbClr val="6096E6"/>
          </a:fillRef>
          <a:effectRef idx="0">
            <a:srgbClr val="6096E6"/>
          </a:effectRef>
          <a:fontRef idx="minor">
            <a:srgbClr val="000000"/>
          </a:fontRef>
        </p:style>
      </p:cxnSp>
      <p:cxnSp>
        <p:nvCxnSpPr>
          <p:cNvPr id="67" name="直接连接符 66"/>
          <p:cNvCxnSpPr/>
          <p:nvPr>
            <p:custDataLst>
              <p:tags r:id="rId2"/>
            </p:custDataLst>
          </p:nvPr>
        </p:nvCxnSpPr>
        <p:spPr>
          <a:xfrm>
            <a:off x="4344670" y="4114800"/>
            <a:ext cx="447675" cy="0"/>
          </a:xfrm>
          <a:prstGeom prst="line">
            <a:avLst/>
          </a:prstGeom>
          <a:ln>
            <a:solidFill>
              <a:srgbClr val="58B6E5">
                <a:lumMod val="75000"/>
              </a:srgbClr>
            </a:solidFill>
          </a:ln>
        </p:spPr>
        <p:style>
          <a:lnRef idx="1">
            <a:srgbClr val="6096E6"/>
          </a:lnRef>
          <a:fillRef idx="0">
            <a:srgbClr val="6096E6"/>
          </a:fillRef>
          <a:effectRef idx="0">
            <a:srgbClr val="6096E6"/>
          </a:effectRef>
          <a:fontRef idx="minor">
            <a:srgbClr val="000000"/>
          </a:fontRef>
        </p:style>
      </p:cxnSp>
      <p:cxnSp>
        <p:nvCxnSpPr>
          <p:cNvPr id="68" name="直接连接符 67"/>
          <p:cNvCxnSpPr/>
          <p:nvPr>
            <p:custDataLst>
              <p:tags r:id="rId3"/>
            </p:custDataLst>
          </p:nvPr>
        </p:nvCxnSpPr>
        <p:spPr>
          <a:xfrm>
            <a:off x="6759575" y="4114800"/>
            <a:ext cx="447675" cy="0"/>
          </a:xfrm>
          <a:prstGeom prst="line">
            <a:avLst/>
          </a:prstGeom>
          <a:ln>
            <a:solidFill>
              <a:srgbClr val="56CA95">
                <a:lumMod val="75000"/>
              </a:srgbClr>
            </a:solidFill>
          </a:ln>
        </p:spPr>
        <p:style>
          <a:lnRef idx="1">
            <a:srgbClr val="6096E6"/>
          </a:lnRef>
          <a:fillRef idx="0">
            <a:srgbClr val="6096E6"/>
          </a:fillRef>
          <a:effectRef idx="0">
            <a:srgbClr val="6096E6"/>
          </a:effectRef>
          <a:fontRef idx="minor">
            <a:srgbClr val="000000"/>
          </a:fontRef>
        </p:style>
      </p:cxnSp>
      <p:sp>
        <p:nvSpPr>
          <p:cNvPr id="98" name="文本框 97"/>
          <p:cNvSpPr txBox="1"/>
          <p:nvPr>
            <p:custDataLst>
              <p:tags r:id="rId4"/>
            </p:custDataLst>
          </p:nvPr>
        </p:nvSpPr>
        <p:spPr>
          <a:xfrm>
            <a:off x="8520430" y="4945380"/>
            <a:ext cx="2905760" cy="402590"/>
          </a:xfrm>
          <a:prstGeom prst="rect">
            <a:avLst/>
          </a:prstGeom>
          <a:noFill/>
        </p:spPr>
        <p:txBody>
          <a:bodyPr wrap="square" bIns="0" rtlCol="0">
            <a:noAutofit/>
          </a:bodyPr>
          <a:p>
            <a:pPr algn="l"/>
            <a:r>
              <a:rPr lang="zh-CN" altLang="en-US" sz="2000">
                <a:solidFill>
                  <a:srgbClr val="FFBA55">
                    <a:lumMod val="50000"/>
                  </a:srgbClr>
                </a:solidFill>
                <a:uFillTx/>
                <a:latin typeface="思源黑体 CN Bold" panose="020B0800000000000000" charset="-122"/>
                <a:ea typeface="思源黑体 CN Bold" panose="020B0800000000000000" charset="-122"/>
              </a:rPr>
              <a:t>（四）其他方法</a:t>
            </a:r>
            <a:endParaRPr lang="zh-CN" altLang="en-US" sz="2000">
              <a:solidFill>
                <a:srgbClr val="FFBA55">
                  <a:lumMod val="50000"/>
                </a:srgbClr>
              </a:solidFill>
              <a:uFillTx/>
              <a:latin typeface="思源黑体 CN Bold" panose="020B0800000000000000" charset="-122"/>
              <a:ea typeface="思源黑体 CN Bold" panose="020B0800000000000000" charset="-122"/>
            </a:endParaRPr>
          </a:p>
        </p:txBody>
      </p:sp>
      <p:sp>
        <p:nvSpPr>
          <p:cNvPr id="99" name="文本框 98"/>
          <p:cNvSpPr txBox="1"/>
          <p:nvPr>
            <p:custDataLst>
              <p:tags r:id="rId5"/>
            </p:custDataLst>
          </p:nvPr>
        </p:nvSpPr>
        <p:spPr>
          <a:xfrm>
            <a:off x="8521700" y="5415280"/>
            <a:ext cx="2494280" cy="1106805"/>
          </a:xfrm>
          <a:prstGeom prst="rect">
            <a:avLst/>
          </a:prstGeom>
          <a:noFill/>
        </p:spPr>
        <p:txBody>
          <a:bodyPr wrap="square" rtlCol="0">
            <a:noAutofit/>
          </a:bodyPr>
          <a:p>
            <a:pPr algn="l" fontAlgn="auto">
              <a:lnSpc>
                <a:spcPct val="125000"/>
              </a:lnSpc>
              <a:spcBef>
                <a:spcPts val="0"/>
              </a:spcBef>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rPr>
              <a:t>进行学前教育管理研究还可以运用观察法、测量法、文献法和个案分析法等。</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100" name="文本框 99"/>
          <p:cNvSpPr txBox="1"/>
          <p:nvPr>
            <p:custDataLst>
              <p:tags r:id="rId6"/>
            </p:custDataLst>
          </p:nvPr>
        </p:nvSpPr>
        <p:spPr>
          <a:xfrm>
            <a:off x="3579495" y="4945380"/>
            <a:ext cx="4141470" cy="402590"/>
          </a:xfrm>
          <a:prstGeom prst="rect">
            <a:avLst/>
          </a:prstGeom>
          <a:noFill/>
        </p:spPr>
        <p:txBody>
          <a:bodyPr wrap="square" bIns="0" rtlCol="0">
            <a:noAutofit/>
          </a:bodyPr>
          <a:p>
            <a:pPr algn="l"/>
            <a:r>
              <a:rPr lang="zh-CN" altLang="en-US" sz="2000">
                <a:solidFill>
                  <a:srgbClr val="58B6E5">
                    <a:lumMod val="50000"/>
                  </a:srgbClr>
                </a:solidFill>
                <a:uFillTx/>
                <a:latin typeface="思源黑体 CN Bold" panose="020B0800000000000000" charset="-122"/>
                <a:ea typeface="思源黑体 CN Bold" panose="020B0800000000000000" charset="-122"/>
              </a:rPr>
              <a:t>（二）实验法</a:t>
            </a:r>
            <a:endParaRPr lang="zh-CN" altLang="en-US" sz="2000">
              <a:solidFill>
                <a:srgbClr val="58B6E5">
                  <a:lumMod val="50000"/>
                </a:srgbClr>
              </a:solidFill>
              <a:uFillTx/>
              <a:latin typeface="思源黑体 CN Bold" panose="020B0800000000000000" charset="-122"/>
              <a:ea typeface="思源黑体 CN Bold" panose="020B0800000000000000" charset="-122"/>
            </a:endParaRPr>
          </a:p>
        </p:txBody>
      </p:sp>
      <p:sp>
        <p:nvSpPr>
          <p:cNvPr id="101" name="文本框 100"/>
          <p:cNvSpPr txBox="1"/>
          <p:nvPr>
            <p:custDataLst>
              <p:tags r:id="rId7"/>
            </p:custDataLst>
          </p:nvPr>
        </p:nvSpPr>
        <p:spPr>
          <a:xfrm>
            <a:off x="3580765" y="5415280"/>
            <a:ext cx="4140200" cy="1106805"/>
          </a:xfrm>
          <a:prstGeom prst="rect">
            <a:avLst/>
          </a:prstGeom>
          <a:noFill/>
        </p:spPr>
        <p:txBody>
          <a:bodyPr wrap="square" rtlCol="0">
            <a:noAutofit/>
          </a:bodyPr>
          <a:p>
            <a:pPr algn="l" fontAlgn="auto">
              <a:lnSpc>
                <a:spcPct val="125000"/>
              </a:lnSpc>
              <a:spcBef>
                <a:spcPts val="0"/>
              </a:spcBef>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rPr>
              <a:t>实验法是研究者有目的地合理控制或创设一定的条件，采取主动变革措施，探讨学前教育现象因果关系的一种研究方法。</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102" name="文本框 101"/>
          <p:cNvSpPr txBox="1"/>
          <p:nvPr>
            <p:custDataLst>
              <p:tags r:id="rId8"/>
            </p:custDataLst>
          </p:nvPr>
        </p:nvSpPr>
        <p:spPr>
          <a:xfrm>
            <a:off x="1304290" y="1577340"/>
            <a:ext cx="2905760" cy="402590"/>
          </a:xfrm>
          <a:prstGeom prst="rect">
            <a:avLst/>
          </a:prstGeom>
          <a:noFill/>
        </p:spPr>
        <p:txBody>
          <a:bodyPr wrap="square" bIns="0" rtlCol="0">
            <a:noAutofit/>
          </a:bodyPr>
          <a:p>
            <a:pPr algn="l"/>
            <a:r>
              <a:rPr lang="zh-CN" altLang="en-US" sz="2000">
                <a:solidFill>
                  <a:srgbClr val="6096E6">
                    <a:lumMod val="75000"/>
                  </a:srgbClr>
                </a:solidFill>
                <a:uFillTx/>
                <a:latin typeface="思源黑体 CN Bold" panose="020B0800000000000000" charset="-122"/>
                <a:ea typeface="思源黑体 CN Bold" panose="020B0800000000000000" charset="-122"/>
              </a:rPr>
              <a:t>（一）调查法</a:t>
            </a:r>
            <a:endParaRPr lang="zh-CN" altLang="en-US" sz="2000">
              <a:solidFill>
                <a:srgbClr val="6096E6">
                  <a:lumMod val="75000"/>
                </a:srgbClr>
              </a:solidFill>
              <a:uFillTx/>
              <a:latin typeface="思源黑体 CN Bold" panose="020B0800000000000000" charset="-122"/>
              <a:ea typeface="思源黑体 CN Bold" panose="020B0800000000000000" charset="-122"/>
            </a:endParaRPr>
          </a:p>
        </p:txBody>
      </p:sp>
      <p:sp>
        <p:nvSpPr>
          <p:cNvPr id="103" name="文本框 102"/>
          <p:cNvSpPr txBox="1"/>
          <p:nvPr>
            <p:custDataLst>
              <p:tags r:id="rId9"/>
            </p:custDataLst>
          </p:nvPr>
        </p:nvSpPr>
        <p:spPr>
          <a:xfrm>
            <a:off x="1305560" y="2047240"/>
            <a:ext cx="4140000" cy="1106805"/>
          </a:xfrm>
          <a:prstGeom prst="rect">
            <a:avLst/>
          </a:prstGeom>
          <a:noFill/>
        </p:spPr>
        <p:txBody>
          <a:bodyPr wrap="square" rtlCol="0">
            <a:noAutofit/>
          </a:bodyPr>
          <a:p>
            <a:pPr algn="l" fontAlgn="auto">
              <a:lnSpc>
                <a:spcPct val="125000"/>
              </a:lnSpc>
              <a:spcBef>
                <a:spcPts val="0"/>
              </a:spcBef>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rPr>
              <a:t>调查法是通过收集大量的学前教育管理方面的客观资料，经过科学分析，发现问题、揭示规律、形成科学认识的过程。调查法包括调查和研究两个过程。</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104" name="文本框 103"/>
          <p:cNvSpPr txBox="1"/>
          <p:nvPr>
            <p:custDataLst>
              <p:tags r:id="rId10"/>
            </p:custDataLst>
          </p:nvPr>
        </p:nvSpPr>
        <p:spPr>
          <a:xfrm>
            <a:off x="6178550" y="1577340"/>
            <a:ext cx="4141470" cy="402590"/>
          </a:xfrm>
          <a:prstGeom prst="rect">
            <a:avLst/>
          </a:prstGeom>
          <a:noFill/>
        </p:spPr>
        <p:txBody>
          <a:bodyPr wrap="square" bIns="0" rtlCol="0">
            <a:noAutofit/>
          </a:bodyPr>
          <a:p>
            <a:pPr algn="l"/>
            <a:r>
              <a:rPr lang="zh-CN" altLang="en-US" sz="2000">
                <a:solidFill>
                  <a:srgbClr val="56CA95">
                    <a:lumMod val="50000"/>
                  </a:srgbClr>
                </a:solidFill>
                <a:uFillTx/>
                <a:latin typeface="思源黑体 CN Bold" panose="020B0800000000000000" charset="-122"/>
                <a:ea typeface="思源黑体 CN Bold" panose="020B0800000000000000" charset="-122"/>
              </a:rPr>
              <a:t>（三）经验总结法和行动研究法</a:t>
            </a:r>
            <a:endParaRPr lang="zh-CN" altLang="en-US" sz="2000">
              <a:solidFill>
                <a:srgbClr val="56CA95">
                  <a:lumMod val="50000"/>
                </a:srgbClr>
              </a:solidFill>
              <a:uFillTx/>
              <a:latin typeface="思源黑体 CN Bold" panose="020B0800000000000000" charset="-122"/>
              <a:ea typeface="思源黑体 CN Bold" panose="020B0800000000000000" charset="-122"/>
            </a:endParaRPr>
          </a:p>
        </p:txBody>
      </p:sp>
      <p:sp>
        <p:nvSpPr>
          <p:cNvPr id="105" name="文本框 104"/>
          <p:cNvSpPr txBox="1"/>
          <p:nvPr>
            <p:custDataLst>
              <p:tags r:id="rId11"/>
            </p:custDataLst>
          </p:nvPr>
        </p:nvSpPr>
        <p:spPr>
          <a:xfrm>
            <a:off x="6179820" y="2047240"/>
            <a:ext cx="5247005" cy="1125855"/>
          </a:xfrm>
          <a:prstGeom prst="rect">
            <a:avLst/>
          </a:prstGeom>
          <a:noFill/>
        </p:spPr>
        <p:txBody>
          <a:bodyPr wrap="square" rtlCol="0">
            <a:noAutofit/>
          </a:bodyPr>
          <a:p>
            <a:pPr algn="l" fontAlgn="auto">
              <a:lnSpc>
                <a:spcPct val="125000"/>
              </a:lnSpc>
              <a:spcBef>
                <a:spcPts val="0"/>
              </a:spcBef>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rPr>
              <a:t>经验总结法是以学前教育管理实践工作者为主体，对其所做的学前教育管理工作过程加以主观回顾，通过分析和思考，将教育管理措施、教育现象和教育效果之间关系的感性认识上升到理性认识的一种研究方法。</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36" name="任意多边形 35"/>
          <p:cNvSpPr/>
          <p:nvPr>
            <p:custDataLst>
              <p:tags r:id="rId12"/>
            </p:custDataLst>
          </p:nvPr>
        </p:nvSpPr>
        <p:spPr>
          <a:xfrm rot="10800000">
            <a:off x="3283585" y="3517265"/>
            <a:ext cx="596900" cy="12045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2" h="2243">
                <a:moveTo>
                  <a:pt x="1112" y="0"/>
                </a:moveTo>
                <a:lnTo>
                  <a:pt x="1112" y="2243"/>
                </a:lnTo>
                <a:lnTo>
                  <a:pt x="1093" y="2243"/>
                </a:lnTo>
                <a:cubicBezTo>
                  <a:pt x="487" y="2227"/>
                  <a:pt x="0" y="1731"/>
                  <a:pt x="0" y="1121"/>
                </a:cubicBezTo>
                <a:cubicBezTo>
                  <a:pt x="0" y="512"/>
                  <a:pt x="487" y="16"/>
                  <a:pt x="1093" y="0"/>
                </a:cubicBezTo>
                <a:lnTo>
                  <a:pt x="1112" y="0"/>
                </a:lnTo>
                <a:close/>
              </a:path>
            </a:pathLst>
          </a:custGeom>
          <a:noFill/>
          <a:ln>
            <a:solidFill>
              <a:srgbClr val="58B6E5">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p>
        </p:txBody>
      </p:sp>
      <p:sp>
        <p:nvSpPr>
          <p:cNvPr id="37" name="椭圆 36"/>
          <p:cNvSpPr/>
          <p:nvPr>
            <p:custDataLst>
              <p:tags r:id="rId13"/>
            </p:custDataLst>
          </p:nvPr>
        </p:nvSpPr>
        <p:spPr>
          <a:xfrm rot="10800000">
            <a:off x="2804160" y="3644900"/>
            <a:ext cx="948055" cy="94805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8" name="椭圆 37"/>
          <p:cNvSpPr/>
          <p:nvPr>
            <p:custDataLst>
              <p:tags r:id="rId14"/>
            </p:custDataLst>
          </p:nvPr>
        </p:nvSpPr>
        <p:spPr>
          <a:xfrm rot="10800000">
            <a:off x="2880360" y="3721100"/>
            <a:ext cx="795655" cy="795655"/>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cxnSp>
        <p:nvCxnSpPr>
          <p:cNvPr id="40" name="直接连接符 39"/>
          <p:cNvCxnSpPr/>
          <p:nvPr>
            <p:custDataLst>
              <p:tags r:id="rId15"/>
            </p:custDataLst>
          </p:nvPr>
        </p:nvCxnSpPr>
        <p:spPr>
          <a:xfrm rot="10800000" flipV="1">
            <a:off x="3283585" y="4721860"/>
            <a:ext cx="0" cy="1497965"/>
          </a:xfrm>
          <a:prstGeom prst="line">
            <a:avLst/>
          </a:prstGeom>
          <a:ln w="12700">
            <a:solidFill>
              <a:srgbClr val="58B6E5">
                <a:lumMod val="75000"/>
                <a:alpha val="99000"/>
              </a:srgbClr>
            </a:solidFill>
          </a:ln>
        </p:spPr>
        <p:style>
          <a:lnRef idx="1">
            <a:srgbClr val="6096E6"/>
          </a:lnRef>
          <a:fillRef idx="0">
            <a:srgbClr val="6096E6"/>
          </a:fillRef>
          <a:effectRef idx="0">
            <a:srgbClr val="6096E6"/>
          </a:effectRef>
          <a:fontRef idx="minor">
            <a:srgbClr val="000000"/>
          </a:fontRef>
        </p:style>
      </p:cxnSp>
      <p:pic>
        <p:nvPicPr>
          <p:cNvPr id="6" name="图片 5" descr="343435383037343b343532333833373bb9abcbbe"/>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041015" y="3877310"/>
            <a:ext cx="474980" cy="474980"/>
          </a:xfrm>
          <a:prstGeom prst="rect">
            <a:avLst/>
          </a:prstGeom>
        </p:spPr>
      </p:pic>
      <p:sp>
        <p:nvSpPr>
          <p:cNvPr id="44" name="任意多边形 43"/>
          <p:cNvSpPr/>
          <p:nvPr>
            <p:custDataLst>
              <p:tags r:id="rId19"/>
            </p:custDataLst>
          </p:nvPr>
        </p:nvSpPr>
        <p:spPr>
          <a:xfrm>
            <a:off x="5257165" y="3446145"/>
            <a:ext cx="596900" cy="12045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2" h="2243">
                <a:moveTo>
                  <a:pt x="1112" y="0"/>
                </a:moveTo>
                <a:lnTo>
                  <a:pt x="1112" y="2243"/>
                </a:lnTo>
                <a:lnTo>
                  <a:pt x="1093" y="2243"/>
                </a:lnTo>
                <a:cubicBezTo>
                  <a:pt x="487" y="2227"/>
                  <a:pt x="0" y="1731"/>
                  <a:pt x="0" y="1121"/>
                </a:cubicBezTo>
                <a:cubicBezTo>
                  <a:pt x="0" y="512"/>
                  <a:pt x="487" y="16"/>
                  <a:pt x="1093" y="0"/>
                </a:cubicBezTo>
                <a:lnTo>
                  <a:pt x="1112" y="0"/>
                </a:lnTo>
                <a:close/>
              </a:path>
            </a:pathLst>
          </a:custGeom>
          <a:noFill/>
          <a:ln>
            <a:solidFill>
              <a:srgbClr val="56CA95">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p>
        </p:txBody>
      </p:sp>
      <p:sp>
        <p:nvSpPr>
          <p:cNvPr id="45" name="椭圆 44"/>
          <p:cNvSpPr/>
          <p:nvPr>
            <p:custDataLst>
              <p:tags r:id="rId20"/>
            </p:custDataLst>
          </p:nvPr>
        </p:nvSpPr>
        <p:spPr>
          <a:xfrm>
            <a:off x="5385435" y="3573780"/>
            <a:ext cx="948055" cy="948690"/>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椭圆 45"/>
          <p:cNvSpPr/>
          <p:nvPr>
            <p:custDataLst>
              <p:tags r:id="rId21"/>
            </p:custDataLst>
          </p:nvPr>
        </p:nvSpPr>
        <p:spPr>
          <a:xfrm>
            <a:off x="5461635" y="3649980"/>
            <a:ext cx="795655" cy="795655"/>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cxnSp>
        <p:nvCxnSpPr>
          <p:cNvPr id="48" name="直接连接符 47"/>
          <p:cNvCxnSpPr/>
          <p:nvPr>
            <p:custDataLst>
              <p:tags r:id="rId22"/>
            </p:custDataLst>
          </p:nvPr>
        </p:nvCxnSpPr>
        <p:spPr>
          <a:xfrm flipV="1">
            <a:off x="5854065" y="1947545"/>
            <a:ext cx="0" cy="1498600"/>
          </a:xfrm>
          <a:prstGeom prst="line">
            <a:avLst/>
          </a:prstGeom>
          <a:ln w="12700">
            <a:solidFill>
              <a:srgbClr val="56CA95">
                <a:lumMod val="75000"/>
                <a:alpha val="99000"/>
              </a:srgbClr>
            </a:solidFill>
          </a:ln>
        </p:spPr>
        <p:style>
          <a:lnRef idx="1">
            <a:srgbClr val="6096E6"/>
          </a:lnRef>
          <a:fillRef idx="0">
            <a:srgbClr val="6096E6"/>
          </a:fillRef>
          <a:effectRef idx="0">
            <a:srgbClr val="6096E6"/>
          </a:effectRef>
          <a:fontRef idx="minor">
            <a:srgbClr val="000000"/>
          </a:fontRef>
        </p:style>
      </p:cxnSp>
      <p:pic>
        <p:nvPicPr>
          <p:cNvPr id="18" name="图片 17" descr="343435383037343b343532333834383bcec4bedf"/>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665470" y="3810000"/>
            <a:ext cx="474980" cy="474980"/>
          </a:xfrm>
          <a:prstGeom prst="rect">
            <a:avLst/>
          </a:prstGeom>
        </p:spPr>
      </p:pic>
      <p:sp>
        <p:nvSpPr>
          <p:cNvPr id="21" name="任意多边形 20"/>
          <p:cNvSpPr/>
          <p:nvPr>
            <p:custDataLst>
              <p:tags r:id="rId26"/>
            </p:custDataLst>
          </p:nvPr>
        </p:nvSpPr>
        <p:spPr>
          <a:xfrm>
            <a:off x="351790" y="3446145"/>
            <a:ext cx="596900" cy="12045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2" h="2243">
                <a:moveTo>
                  <a:pt x="1112" y="0"/>
                </a:moveTo>
                <a:lnTo>
                  <a:pt x="1112" y="2243"/>
                </a:lnTo>
                <a:lnTo>
                  <a:pt x="1093" y="2243"/>
                </a:lnTo>
                <a:cubicBezTo>
                  <a:pt x="487" y="2227"/>
                  <a:pt x="0" y="1731"/>
                  <a:pt x="0" y="1121"/>
                </a:cubicBezTo>
                <a:cubicBezTo>
                  <a:pt x="0" y="512"/>
                  <a:pt x="487" y="16"/>
                  <a:pt x="1093" y="0"/>
                </a:cubicBezTo>
                <a:lnTo>
                  <a:pt x="1112" y="0"/>
                </a:lnTo>
                <a:close/>
              </a:path>
            </a:pathLst>
          </a:custGeom>
          <a:noFill/>
          <a:ln>
            <a:solidFill>
              <a:srgbClr val="6096E6">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p>
        </p:txBody>
      </p:sp>
      <p:sp>
        <p:nvSpPr>
          <p:cNvPr id="19" name="椭圆 18"/>
          <p:cNvSpPr/>
          <p:nvPr>
            <p:custDataLst>
              <p:tags r:id="rId27"/>
            </p:custDataLst>
          </p:nvPr>
        </p:nvSpPr>
        <p:spPr>
          <a:xfrm>
            <a:off x="480060" y="3573780"/>
            <a:ext cx="948055" cy="948690"/>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椭圆 19"/>
          <p:cNvSpPr/>
          <p:nvPr>
            <p:custDataLst>
              <p:tags r:id="rId28"/>
            </p:custDataLst>
          </p:nvPr>
        </p:nvSpPr>
        <p:spPr>
          <a:xfrm>
            <a:off x="556260" y="3649980"/>
            <a:ext cx="795655" cy="795655"/>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cxnSp>
        <p:nvCxnSpPr>
          <p:cNvPr id="29" name="直接连接符 28"/>
          <p:cNvCxnSpPr/>
          <p:nvPr>
            <p:custDataLst>
              <p:tags r:id="rId29"/>
            </p:custDataLst>
          </p:nvPr>
        </p:nvCxnSpPr>
        <p:spPr>
          <a:xfrm flipV="1">
            <a:off x="948690" y="1947545"/>
            <a:ext cx="0" cy="1498600"/>
          </a:xfrm>
          <a:prstGeom prst="line">
            <a:avLst/>
          </a:prstGeom>
          <a:ln w="12700">
            <a:solidFill>
              <a:srgbClr val="6096E6">
                <a:lumMod val="75000"/>
                <a:alpha val="99000"/>
              </a:srgbClr>
            </a:solidFill>
          </a:ln>
        </p:spPr>
        <p:style>
          <a:lnRef idx="1">
            <a:srgbClr val="6096E6"/>
          </a:lnRef>
          <a:fillRef idx="0">
            <a:srgbClr val="6096E6"/>
          </a:fillRef>
          <a:effectRef idx="0">
            <a:srgbClr val="6096E6"/>
          </a:effectRef>
          <a:fontRef idx="minor">
            <a:srgbClr val="000000"/>
          </a:fontRef>
        </p:style>
      </p:cxnSp>
      <p:pic>
        <p:nvPicPr>
          <p:cNvPr id="23" name="图片 22" descr="343435383037343b343532333835353bbdbacbae"/>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716915" y="3811270"/>
            <a:ext cx="474980" cy="474980"/>
          </a:xfrm>
          <a:prstGeom prst="rect">
            <a:avLst/>
          </a:prstGeom>
        </p:spPr>
      </p:pic>
      <p:sp>
        <p:nvSpPr>
          <p:cNvPr id="56" name="任意多边形 55"/>
          <p:cNvSpPr/>
          <p:nvPr>
            <p:custDataLst>
              <p:tags r:id="rId33"/>
            </p:custDataLst>
          </p:nvPr>
        </p:nvSpPr>
        <p:spPr>
          <a:xfrm rot="10800000">
            <a:off x="8188325" y="3517265"/>
            <a:ext cx="596900" cy="12045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2" h="2243">
                <a:moveTo>
                  <a:pt x="1112" y="0"/>
                </a:moveTo>
                <a:lnTo>
                  <a:pt x="1112" y="2243"/>
                </a:lnTo>
                <a:lnTo>
                  <a:pt x="1093" y="2243"/>
                </a:lnTo>
                <a:cubicBezTo>
                  <a:pt x="487" y="2227"/>
                  <a:pt x="0" y="1731"/>
                  <a:pt x="0" y="1121"/>
                </a:cubicBezTo>
                <a:cubicBezTo>
                  <a:pt x="0" y="512"/>
                  <a:pt x="487" y="16"/>
                  <a:pt x="1093" y="0"/>
                </a:cubicBezTo>
                <a:lnTo>
                  <a:pt x="1112" y="0"/>
                </a:lnTo>
                <a:close/>
              </a:path>
            </a:pathLst>
          </a:custGeom>
          <a:noFill/>
          <a:ln>
            <a:solidFill>
              <a:srgbClr val="FFBA55">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p>
        </p:txBody>
      </p:sp>
      <p:sp>
        <p:nvSpPr>
          <p:cNvPr id="57" name="椭圆 56"/>
          <p:cNvSpPr/>
          <p:nvPr>
            <p:custDataLst>
              <p:tags r:id="rId34"/>
            </p:custDataLst>
          </p:nvPr>
        </p:nvSpPr>
        <p:spPr>
          <a:xfrm rot="10800000">
            <a:off x="7709535" y="3645535"/>
            <a:ext cx="948055" cy="94805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8" name="椭圆 57"/>
          <p:cNvSpPr/>
          <p:nvPr>
            <p:custDataLst>
              <p:tags r:id="rId35"/>
            </p:custDataLst>
          </p:nvPr>
        </p:nvSpPr>
        <p:spPr>
          <a:xfrm rot="10800000">
            <a:off x="7785100" y="3721735"/>
            <a:ext cx="795655" cy="795655"/>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cxnSp>
        <p:nvCxnSpPr>
          <p:cNvPr id="60" name="直接连接符 59"/>
          <p:cNvCxnSpPr/>
          <p:nvPr>
            <p:custDataLst>
              <p:tags r:id="rId36"/>
            </p:custDataLst>
          </p:nvPr>
        </p:nvCxnSpPr>
        <p:spPr>
          <a:xfrm rot="10800000" flipV="1">
            <a:off x="8188325" y="4721860"/>
            <a:ext cx="0" cy="1497965"/>
          </a:xfrm>
          <a:prstGeom prst="line">
            <a:avLst/>
          </a:prstGeom>
          <a:ln w="12700">
            <a:solidFill>
              <a:srgbClr val="FFBA55">
                <a:lumMod val="75000"/>
                <a:alpha val="99000"/>
              </a:srgbClr>
            </a:solidFill>
          </a:ln>
        </p:spPr>
        <p:style>
          <a:lnRef idx="1">
            <a:srgbClr val="6096E6"/>
          </a:lnRef>
          <a:fillRef idx="0">
            <a:srgbClr val="6096E6"/>
          </a:fillRef>
          <a:effectRef idx="0">
            <a:srgbClr val="6096E6"/>
          </a:effectRef>
          <a:fontRef idx="minor">
            <a:srgbClr val="000000"/>
          </a:fontRef>
        </p:style>
      </p:cxnSp>
      <p:pic>
        <p:nvPicPr>
          <p:cNvPr id="24" name="图片 23" descr="343435383037343b343532333834353bc9a8c3e8d2c7"/>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7945120" y="3881755"/>
            <a:ext cx="474980" cy="474980"/>
          </a:xfrm>
          <a:prstGeom prst="rect">
            <a:avLst/>
          </a:prstGeom>
        </p:spPr>
      </p:pic>
    </p:spTree>
    <p:custDataLst>
      <p:tags r:id="rId40"/>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97505" y="2767965"/>
            <a:ext cx="63969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三</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学前教育管理中的规章制度</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97505" y="1907223"/>
            <a:ext cx="6396990" cy="706755"/>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一、规章制度的意义和内容</a:t>
            </a:r>
            <a:endParaRPr lang="zh-CN" altLang="en-US" sz="4000">
              <a:latin typeface="方正艺黑简体" panose="03000509000000000000" charset="-122"/>
              <a:ea typeface="方正艺黑简体" panose="03000509000000000000" charset="-122"/>
            </a:endParaRPr>
          </a:p>
        </p:txBody>
      </p:sp>
      <p:sp>
        <p:nvSpPr>
          <p:cNvPr id="3" name="文本框 2"/>
          <p:cNvSpPr txBox="1"/>
          <p:nvPr/>
        </p:nvSpPr>
        <p:spPr>
          <a:xfrm>
            <a:off x="3225800" y="3130550"/>
            <a:ext cx="5740400" cy="1198880"/>
          </a:xfrm>
          <a:prstGeom prst="rect">
            <a:avLst/>
          </a:prstGeom>
          <a:noFill/>
        </p:spPr>
        <p:txBody>
          <a:bodyPr wrap="square" rtlCol="0" anchor="t">
            <a:spAutoFit/>
          </a:bodyPr>
          <a:p>
            <a:pPr>
              <a:lnSpc>
                <a:spcPct val="150000"/>
              </a:lnSpc>
            </a:pPr>
            <a:r>
              <a:rPr lang="zh-CN" altLang="en-US" sz="2400"/>
              <a:t>（一）规章制度的意义</a:t>
            </a:r>
            <a:endParaRPr lang="zh-CN" altLang="en-US" sz="2400"/>
          </a:p>
          <a:p>
            <a:pPr>
              <a:lnSpc>
                <a:spcPct val="150000"/>
              </a:lnSpc>
            </a:pPr>
            <a:r>
              <a:rPr lang="zh-CN" altLang="en-US" sz="2400"/>
              <a:t>（二）学前教育机构规章制度的内容</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矩形 1"/>
          <p:cNvSpPr/>
          <p:nvPr/>
        </p:nvSpPr>
        <p:spPr>
          <a:xfrm>
            <a:off x="1807210" y="1153160"/>
            <a:ext cx="8362315" cy="829945"/>
          </a:xfrm>
          <a:prstGeom prst="rect">
            <a:avLst/>
          </a:prstGeom>
        </p:spPr>
        <p:txBody>
          <a:bodyPr vert="horz" wrap="square" rtlCol="0" anchor="t" anchorCtr="0">
            <a:normAutofit/>
          </a:bodyPr>
          <a:p>
            <a:pPr lvl="0" algn="l">
              <a:lnSpc>
                <a:spcPct val="90000"/>
              </a:lnSpc>
              <a:buClrTx/>
              <a:buSzTx/>
              <a:buFontTx/>
            </a:pPr>
            <a:r>
              <a:rPr lang="zh-CN" altLang="en-US" sz="4400">
                <a:latin typeface="+mj-lt"/>
                <a:ea typeface="+mj-ea"/>
                <a:cs typeface="+mj-cs"/>
                <a:sym typeface="+mn-ea"/>
              </a:rPr>
              <a:t>（</a:t>
            </a:r>
            <a:r>
              <a:rPr lang="zh-CN" altLang="en-US" sz="4400">
                <a:latin typeface="+mj-lt"/>
                <a:ea typeface="+mj-ea"/>
                <a:cs typeface="+mj-cs"/>
                <a:sym typeface="+mn-ea"/>
              </a:rPr>
              <a:t>一）规章制度的意义</a:t>
            </a:r>
            <a:endParaRPr lang="zh-CN" altLang="en-US" sz="4400">
              <a:latin typeface="+mj-lt"/>
              <a:ea typeface="+mj-ea"/>
              <a:cs typeface="+mj-cs"/>
              <a:sym typeface="+mn-ea"/>
            </a:endParaRPr>
          </a:p>
        </p:txBody>
      </p:sp>
      <p:sp>
        <p:nvSpPr>
          <p:cNvPr id="3" name="文本框 2"/>
          <p:cNvSpPr txBox="1"/>
          <p:nvPr/>
        </p:nvSpPr>
        <p:spPr>
          <a:xfrm>
            <a:off x="2675890" y="3275241"/>
            <a:ext cx="6840000" cy="1938020"/>
          </a:xfrm>
          <a:prstGeom prst="rect">
            <a:avLst/>
          </a:prstGeom>
          <a:noFill/>
        </p:spPr>
        <p:txBody>
          <a:bodyPr wrap="square" rtlCol="0" anchor="ctr" anchorCtr="0">
            <a:spAutoFit/>
          </a:bodyPr>
          <a:p>
            <a:pPr marL="0" indent="0">
              <a:lnSpc>
                <a:spcPct val="150000"/>
              </a:lnSpc>
              <a:buNone/>
            </a:pPr>
            <a:r>
              <a:rPr lang="zh-CN" altLang="en-US" sz="2000" b="1" dirty="0">
                <a:solidFill>
                  <a:srgbClr val="00B050"/>
                </a:solidFill>
                <a:latin typeface="Microsoft YaHei Bold" panose="020B0703020204020201" charset="-122"/>
                <a:ea typeface="Microsoft YaHei Bold" panose="020B0703020204020201" charset="-122"/>
                <a:sym typeface="+mn-ea"/>
              </a:rPr>
              <a:t>规章制度</a:t>
            </a:r>
            <a:r>
              <a:rPr lang="zh-CN" altLang="en-US" sz="2000" dirty="0">
                <a:ea typeface="宋体" panose="02010600030101010101" pitchFamily="2" charset="-122"/>
                <a:sym typeface="+mn-ea"/>
              </a:rPr>
              <a:t>是指一定社会组织以条文的形式确定的，用于规范组织的各项工作及组织成员行为的各种规则、章程和制度的总称。制度是组织的基本活动准则，是任何一个组织正常运转的保证。</a:t>
            </a:r>
            <a:endParaRPr lang="zh-CN" altLang="en-US" sz="2000" dirty="0">
              <a:ea typeface="宋体" panose="02010600030101010101" pitchFamily="2" charset="-122"/>
              <a:sym typeface="+mn-ea"/>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矩形 1"/>
          <p:cNvSpPr/>
          <p:nvPr/>
        </p:nvSpPr>
        <p:spPr>
          <a:xfrm>
            <a:off x="1877060" y="1153160"/>
            <a:ext cx="8437245" cy="706755"/>
          </a:xfrm>
          <a:prstGeom prst="rect">
            <a:avLst/>
          </a:prstGeom>
        </p:spPr>
        <p:txBody>
          <a:bodyPr vert="horz" wrap="square" rtlCol="0" anchor="t" anchorCtr="0">
            <a:normAutofit fontScale="90000"/>
          </a:bodyPr>
          <a:p>
            <a:pPr lvl="0" algn="l">
              <a:lnSpc>
                <a:spcPct val="90000"/>
              </a:lnSpc>
              <a:buClrTx/>
              <a:buSzTx/>
              <a:buFontTx/>
            </a:pPr>
            <a:r>
              <a:rPr lang="zh-CN" altLang="en-US" sz="4400">
                <a:latin typeface="+mj-lt"/>
                <a:ea typeface="+mj-ea"/>
                <a:cs typeface="+mj-cs"/>
                <a:sym typeface="+mn-ea"/>
              </a:rPr>
              <a:t>（二）学前教育机构规章制度的内容</a:t>
            </a:r>
            <a:endParaRPr lang="zh-CN" altLang="en-US" sz="4400">
              <a:latin typeface="+mj-lt"/>
              <a:ea typeface="+mj-ea"/>
              <a:cs typeface="+mj-cs"/>
              <a:sym typeface="+mn-ea"/>
            </a:endParaRPr>
          </a:p>
        </p:txBody>
      </p:sp>
      <p:sp>
        <p:nvSpPr>
          <p:cNvPr id="3" name="文本框 2"/>
          <p:cNvSpPr txBox="1"/>
          <p:nvPr/>
        </p:nvSpPr>
        <p:spPr>
          <a:xfrm>
            <a:off x="2637790" y="2582545"/>
            <a:ext cx="7081520" cy="3322955"/>
          </a:xfrm>
          <a:prstGeom prst="rect">
            <a:avLst/>
          </a:prstGeom>
          <a:noFill/>
        </p:spPr>
        <p:txBody>
          <a:bodyPr wrap="square" rtlCol="0" anchor="ctr" anchorCtr="0">
            <a:spAutoFit/>
          </a:bodyPr>
          <a:p>
            <a:pPr marL="0" indent="0">
              <a:lnSpc>
                <a:spcPct val="150000"/>
              </a:lnSpc>
              <a:buNone/>
            </a:pPr>
            <a:r>
              <a:rPr lang="zh-CN" altLang="en-US" sz="2000" dirty="0">
                <a:sym typeface="+mn-ea"/>
              </a:rPr>
              <a:t>学前教育机构规章制度从层次上分，一般包括两个层次。</a:t>
            </a:r>
            <a:r>
              <a:rPr lang="zh-CN" altLang="en-US" sz="2000" b="1" dirty="0">
                <a:solidFill>
                  <a:schemeClr val="accent4">
                    <a:lumMod val="75000"/>
                  </a:schemeClr>
                </a:solidFill>
                <a:latin typeface="Microsoft YaHei Bold" panose="020B0703020204020201" charset="-122"/>
                <a:ea typeface="Microsoft YaHei Bold" panose="020B0703020204020201" charset="-122"/>
                <a:sym typeface="+mn-ea"/>
              </a:rPr>
              <a:t>一是由国家立法机关和各级教育行政部门统一规定的规章制度</a:t>
            </a:r>
            <a:r>
              <a:rPr lang="zh-CN" altLang="en-US" sz="2000" dirty="0">
                <a:sym typeface="+mn-ea"/>
              </a:rPr>
              <a:t>，如《中华人民共和国教育法》《幼儿园教育指导纲要（试行）》《幼儿园工作规程》《幼儿园管理条例》等，这是国家和各级政府宏观管理各级各类学前教育机构的法令、法规，是学前教育机构必须贯彻执行的。</a:t>
            </a:r>
            <a:r>
              <a:rPr lang="zh-CN" altLang="en-US" sz="2000" b="1" dirty="0">
                <a:solidFill>
                  <a:srgbClr val="00B050"/>
                </a:solidFill>
                <a:latin typeface="Microsoft YaHei Bold" panose="020B0703020204020201" charset="-122"/>
                <a:ea typeface="Microsoft YaHei Bold" panose="020B0703020204020201" charset="-122"/>
                <a:sym typeface="+mn-ea"/>
              </a:rPr>
              <a:t>二是学前教育机构依据国家法律和教育行政机关规定的法规自行制定的规章制度</a:t>
            </a:r>
            <a:r>
              <a:rPr lang="zh-CN" altLang="en-US" sz="2000" dirty="0">
                <a:sym typeface="+mn-ea"/>
              </a:rPr>
              <a:t>。</a:t>
            </a:r>
            <a:endParaRPr lang="zh-CN" altLang="en-US" sz="2000" dirty="0">
              <a:sym typeface="+mn-ea"/>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idx="4294967295"/>
          </p:nvPr>
        </p:nvSpPr>
        <p:spPr>
          <a:xfrm>
            <a:off x="859790" y="652780"/>
            <a:ext cx="10507345" cy="705485"/>
          </a:xfrm>
        </p:spPr>
        <p:txBody>
          <a:bodyPr vert="horz" rtlCol="0" anchor="t" anchorCtr="0">
            <a:normAutofit/>
          </a:bodyPr>
          <a:p>
            <a:pPr lvl="0" algn="l">
              <a:buClrTx/>
              <a:buSzTx/>
              <a:buFontTx/>
            </a:pPr>
            <a:r>
              <a:rPr lang="zh-CN" altLang="en-US" sz="4000">
                <a:sym typeface="+mn-ea"/>
              </a:rPr>
              <a:t>幼儿园规章制度的类型</a:t>
            </a:r>
            <a:endParaRPr lang="zh-CN" altLang="en-US" sz="4000">
              <a:sym typeface="+mn-ea"/>
            </a:endParaRPr>
          </a:p>
        </p:txBody>
      </p:sp>
      <p:sp>
        <p:nvSpPr>
          <p:cNvPr id="11" name="文本框 10"/>
          <p:cNvSpPr txBox="1"/>
          <p:nvPr>
            <p:custDataLst>
              <p:tags r:id="rId1"/>
            </p:custDataLst>
          </p:nvPr>
        </p:nvSpPr>
        <p:spPr>
          <a:xfrm>
            <a:off x="982345" y="4526280"/>
            <a:ext cx="4140000" cy="1620000"/>
          </a:xfrm>
          <a:prstGeom prst="rect">
            <a:avLst/>
          </a:prstGeom>
          <a:noFill/>
        </p:spPr>
        <p:txBody>
          <a:bodyPr wrap="square" lIns="36195" tIns="0" rIns="36195" rtlCol="0">
            <a:noAutofit/>
          </a:bodyPr>
          <a:p>
            <a:pPr algn="just" fontAlgn="auto">
              <a:lnSpc>
                <a:spcPct val="130000"/>
              </a:lnSpc>
              <a:spcBef>
                <a:spcPts val="0"/>
              </a:spcBef>
              <a:spcAft>
                <a:spcPts val="0"/>
              </a:spcAft>
            </a:pPr>
            <a:r>
              <a:rPr lang="zh-CN" altLang="en-US" sz="1600" spc="-100">
                <a:solidFill>
                  <a:srgbClr val="000000">
                    <a:lumMod val="65000"/>
                    <a:lumOff val="35000"/>
                  </a:srgbClr>
                </a:solidFill>
                <a:uFillTx/>
                <a:latin typeface="微软雅黑" panose="020B0503020204020204" charset="-122"/>
                <a:ea typeface="Microsoft YaHei Regular" panose="020B0503020204020204" charset="-122"/>
              </a:rPr>
              <a:t>岗位责任制是明确规定各种工作岗位的职能及其责任并予以严格执行的管理制度。它要求明确各种岗位的工作内容、数量和质量、应承担的责任等，以保证各项业务活动能有秩序地进行，能使全体组织成员在其位、行其事、尽其责。</a:t>
            </a:r>
            <a:endParaRPr lang="zh-CN" altLang="en-US" sz="1600" spc="-1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2" name="矩形 11"/>
          <p:cNvSpPr/>
          <p:nvPr>
            <p:custDataLst>
              <p:tags r:id="rId2"/>
            </p:custDataLst>
          </p:nvPr>
        </p:nvSpPr>
        <p:spPr>
          <a:xfrm>
            <a:off x="892810" y="4436745"/>
            <a:ext cx="4320000" cy="1800000"/>
          </a:xfrm>
          <a:prstGeom prst="rect">
            <a:avLst/>
          </a:prstGeom>
          <a:noFill/>
          <a:ln w="19050">
            <a:solidFill>
              <a:srgbClr val="7578EC">
                <a:lumMod val="40000"/>
                <a:lumOff val="6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cxnSp>
        <p:nvCxnSpPr>
          <p:cNvPr id="13" name="曲线连接符 12"/>
          <p:cNvCxnSpPr>
            <a:stCxn id="2" idx="2"/>
            <a:endCxn id="12" idx="0"/>
          </p:cNvCxnSpPr>
          <p:nvPr>
            <p:custDataLst>
              <p:tags r:id="rId3"/>
            </p:custDataLst>
          </p:nvPr>
        </p:nvCxnSpPr>
        <p:spPr>
          <a:xfrm rot="5400000" flipV="1">
            <a:off x="2309178" y="3692843"/>
            <a:ext cx="269240" cy="1218565"/>
          </a:xfrm>
          <a:prstGeom prst="curvedConnector3">
            <a:avLst>
              <a:gd name="adj1" fmla="val 49882"/>
            </a:avLst>
          </a:prstGeom>
          <a:ln w="12700">
            <a:solidFill>
              <a:srgbClr val="552EEF">
                <a:lumMod val="60000"/>
                <a:lumOff val="40000"/>
              </a:srgbClr>
            </a:solidFill>
            <a:headEnd type="arrow"/>
            <a:tailEnd type="arrow"/>
          </a:ln>
        </p:spPr>
        <p:style>
          <a:lnRef idx="1">
            <a:srgbClr val="7578EC"/>
          </a:lnRef>
          <a:fillRef idx="0">
            <a:srgbClr val="7578EC"/>
          </a:fillRef>
          <a:effectRef idx="0">
            <a:srgbClr val="7578EC"/>
          </a:effectRef>
          <a:fontRef idx="minor">
            <a:srgbClr val="000000"/>
          </a:fontRef>
        </p:style>
      </p:cxnSp>
      <p:cxnSp>
        <p:nvCxnSpPr>
          <p:cNvPr id="15" name="曲线连接符 14"/>
          <p:cNvCxnSpPr>
            <a:stCxn id="19" idx="2"/>
            <a:endCxn id="30" idx="0"/>
          </p:cNvCxnSpPr>
          <p:nvPr>
            <p:custDataLst>
              <p:tags r:id="rId4"/>
            </p:custDataLst>
          </p:nvPr>
        </p:nvCxnSpPr>
        <p:spPr>
          <a:xfrm rot="5400000" flipV="1">
            <a:off x="4048760" y="3021965"/>
            <a:ext cx="268605" cy="870585"/>
          </a:xfrm>
          <a:prstGeom prst="curvedConnector3">
            <a:avLst>
              <a:gd name="adj1" fmla="val 50118"/>
            </a:avLst>
          </a:prstGeom>
          <a:ln w="12700">
            <a:solidFill>
              <a:srgbClr val="F7B802">
                <a:lumMod val="60000"/>
                <a:lumOff val="40000"/>
              </a:srgbClr>
            </a:solidFill>
            <a:headEnd type="arrow"/>
            <a:tailEnd type="arrow"/>
          </a:ln>
        </p:spPr>
        <p:style>
          <a:lnRef idx="1">
            <a:srgbClr val="7578EC"/>
          </a:lnRef>
          <a:fillRef idx="0">
            <a:srgbClr val="7578EC"/>
          </a:fillRef>
          <a:effectRef idx="0">
            <a:srgbClr val="7578EC"/>
          </a:effectRef>
          <a:fontRef idx="minor">
            <a:srgbClr val="000000"/>
          </a:fontRef>
        </p:style>
      </p:cxnSp>
      <p:sp>
        <p:nvSpPr>
          <p:cNvPr id="18" name="文本框 17"/>
          <p:cNvSpPr txBox="1"/>
          <p:nvPr>
            <p:custDataLst>
              <p:tags r:id="rId5"/>
            </p:custDataLst>
          </p:nvPr>
        </p:nvSpPr>
        <p:spPr>
          <a:xfrm>
            <a:off x="1677035" y="1613535"/>
            <a:ext cx="4140000" cy="1620000"/>
          </a:xfrm>
          <a:prstGeom prst="rect">
            <a:avLst/>
          </a:prstGeom>
          <a:noFill/>
        </p:spPr>
        <p:txBody>
          <a:bodyPr wrap="square" lIns="36195" tIns="0" rIns="36195" rtlCol="0" anchor="ctr" anchorCtr="0">
            <a:noAutofit/>
          </a:bodyPr>
          <a:p>
            <a:pPr algn="just" fontAlgn="auto">
              <a:lnSpc>
                <a:spcPct val="120000"/>
              </a:lnSpc>
              <a:spcBef>
                <a:spcPts val="0"/>
              </a:spcBef>
              <a:spcAft>
                <a:spcPts val="1000"/>
              </a:spcAft>
            </a:pPr>
            <a:r>
              <a:rPr lang="zh-CN" altLang="en-US" sz="1600" spc="-100">
                <a:solidFill>
                  <a:srgbClr val="000000">
                    <a:lumMod val="65000"/>
                    <a:lumOff val="35000"/>
                  </a:srgbClr>
                </a:solidFill>
                <a:uFillTx/>
                <a:latin typeface="微软雅黑" panose="020B0503020204020204" charset="-122"/>
                <a:ea typeface="Microsoft YaHei Regular" panose="020B0503020204020204" charset="-122"/>
              </a:rPr>
              <a:t>根据总体目标，幼儿园要制定出指导全园教职员工集体活动的规章制度，使全园有统一的指挥、统一的规范。比如：全园教职员工的出勤考核制度、定期的政治理论业务学习制度、交接班制度、值班制度、家园联系制度、儿童入园制度等。</a:t>
            </a:r>
            <a:endParaRPr lang="zh-CN" altLang="en-US" sz="1600" spc="-1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9" name="矩形 18"/>
          <p:cNvSpPr/>
          <p:nvPr>
            <p:custDataLst>
              <p:tags r:id="rId6"/>
            </p:custDataLst>
          </p:nvPr>
        </p:nvSpPr>
        <p:spPr>
          <a:xfrm>
            <a:off x="1587500" y="1522730"/>
            <a:ext cx="4319905" cy="1800000"/>
          </a:xfrm>
          <a:prstGeom prst="rect">
            <a:avLst/>
          </a:prstGeom>
          <a:noFill/>
          <a:ln w="19050" cmpd="sng">
            <a:solidFill>
              <a:srgbClr val="F7B802">
                <a:lumMod val="60000"/>
                <a:lumOff val="40000"/>
              </a:srgbClr>
            </a:solidFill>
            <a:prstDash val="solid"/>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grpSp>
        <p:nvGrpSpPr>
          <p:cNvPr id="6" name="组合 5"/>
          <p:cNvGrpSpPr/>
          <p:nvPr/>
        </p:nvGrpSpPr>
        <p:grpSpPr>
          <a:xfrm>
            <a:off x="3270885" y="3591560"/>
            <a:ext cx="2879090" cy="575310"/>
            <a:chOff x="5329" y="5436"/>
            <a:chExt cx="4534" cy="906"/>
          </a:xfrm>
        </p:grpSpPr>
        <p:sp>
          <p:nvSpPr>
            <p:cNvPr id="30" name="燕尾形 29"/>
            <p:cNvSpPr/>
            <p:nvPr>
              <p:custDataLst>
                <p:tags r:id="rId7"/>
              </p:custDataLst>
            </p:nvPr>
          </p:nvSpPr>
          <p:spPr>
            <a:xfrm>
              <a:off x="5329" y="5436"/>
              <a:ext cx="4535" cy="907"/>
            </a:xfrm>
            <a:prstGeom prst="chevron">
              <a:avLst>
                <a:gd name="adj" fmla="val 32014"/>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endParaRPr>
            </a:p>
          </p:txBody>
        </p:sp>
        <p:sp>
          <p:nvSpPr>
            <p:cNvPr id="31" name="文本框 30"/>
            <p:cNvSpPr txBox="1"/>
            <p:nvPr>
              <p:custDataLst>
                <p:tags r:id="rId8"/>
              </p:custDataLst>
            </p:nvPr>
          </p:nvSpPr>
          <p:spPr>
            <a:xfrm>
              <a:off x="5612" y="5576"/>
              <a:ext cx="3969" cy="628"/>
            </a:xfrm>
            <a:prstGeom prst="rect">
              <a:avLst/>
            </a:prstGeom>
            <a:noFill/>
          </p:spPr>
          <p:txBody>
            <a:bodyPr wrap="square" bIns="0" rtlCol="0">
              <a:noAutofit/>
            </a:bodyPr>
            <a:p>
              <a:pPr algn="ctr"/>
              <a:r>
                <a:rPr lang="en-US" altLang="zh-CN" sz="2000">
                  <a:solidFill>
                    <a:srgbClr val="FFFFFF"/>
                  </a:solidFill>
                  <a:uFillTx/>
                  <a:latin typeface="微软雅黑" panose="020B0503020204020204" charset="-122"/>
                  <a:ea typeface="Microsoft YaHei Regular" panose="020B0503020204020204" charset="-122"/>
                  <a:sym typeface="+mn-ea"/>
                </a:rPr>
                <a:t>2. 全园性的规章制度</a:t>
              </a:r>
              <a:endParaRPr lang="en-US" altLang="zh-CN" sz="2000">
                <a:solidFill>
                  <a:srgbClr val="FFFFFF"/>
                </a:solidFill>
                <a:uFillTx/>
                <a:latin typeface="微软雅黑" panose="020B0503020204020204" charset="-122"/>
                <a:ea typeface="Microsoft YaHei Regular" panose="020B0503020204020204" charset="-122"/>
                <a:sym typeface="+mn-ea"/>
              </a:endParaRPr>
            </a:p>
          </p:txBody>
        </p:sp>
        <p:sp>
          <p:nvSpPr>
            <p:cNvPr id="32" name="燕尾形 31"/>
            <p:cNvSpPr/>
            <p:nvPr>
              <p:custDataLst>
                <p:tags r:id="rId9"/>
              </p:custDataLst>
            </p:nvPr>
          </p:nvSpPr>
          <p:spPr>
            <a:xfrm>
              <a:off x="5414" y="5493"/>
              <a:ext cx="4365" cy="794"/>
            </a:xfrm>
            <a:prstGeom prst="chevron">
              <a:avLst>
                <a:gd name="adj" fmla="val 32014"/>
              </a:avLst>
            </a:prstGeom>
            <a:noFill/>
            <a:ln w="9525">
              <a:solidFill>
                <a:srgbClr val="F7B802">
                  <a:lumMod val="20000"/>
                  <a:lumOff val="80000"/>
                </a:srgbClr>
              </a:solidFill>
              <a:prstDash val="sysDot"/>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endParaRPr>
            </a:p>
          </p:txBody>
        </p:sp>
      </p:grpSp>
      <p:grpSp>
        <p:nvGrpSpPr>
          <p:cNvPr id="7" name="组合 6"/>
          <p:cNvGrpSpPr/>
          <p:nvPr/>
        </p:nvGrpSpPr>
        <p:grpSpPr>
          <a:xfrm>
            <a:off x="6054725" y="3591560"/>
            <a:ext cx="2879090" cy="575310"/>
            <a:chOff x="9851" y="5436"/>
            <a:chExt cx="4534" cy="906"/>
          </a:xfrm>
        </p:grpSpPr>
        <p:sp>
          <p:nvSpPr>
            <p:cNvPr id="34" name="燕尾形 33"/>
            <p:cNvSpPr/>
            <p:nvPr>
              <p:custDataLst>
                <p:tags r:id="rId10"/>
              </p:custDataLst>
            </p:nvPr>
          </p:nvSpPr>
          <p:spPr>
            <a:xfrm>
              <a:off x="9851" y="5436"/>
              <a:ext cx="4535" cy="907"/>
            </a:xfrm>
            <a:prstGeom prst="chevron">
              <a:avLst>
                <a:gd name="adj" fmla="val 32014"/>
              </a:avLst>
            </a:pr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endParaRPr>
            </a:p>
          </p:txBody>
        </p:sp>
        <p:sp>
          <p:nvSpPr>
            <p:cNvPr id="35" name="文本框 34"/>
            <p:cNvSpPr txBox="1"/>
            <p:nvPr>
              <p:custDataLst>
                <p:tags r:id="rId11"/>
              </p:custDataLst>
            </p:nvPr>
          </p:nvSpPr>
          <p:spPr>
            <a:xfrm>
              <a:off x="10134" y="5576"/>
              <a:ext cx="3969" cy="628"/>
            </a:xfrm>
            <a:prstGeom prst="rect">
              <a:avLst/>
            </a:prstGeom>
            <a:noFill/>
          </p:spPr>
          <p:txBody>
            <a:bodyPr wrap="square" bIns="0" rtlCol="0">
              <a:noAutofit/>
            </a:bodyPr>
            <a:p>
              <a:pPr algn="ctr"/>
              <a:r>
                <a:rPr lang="en-US" altLang="zh-CN" sz="2000">
                  <a:solidFill>
                    <a:srgbClr val="FFFFFF"/>
                  </a:solidFill>
                  <a:uFillTx/>
                  <a:latin typeface="微软雅黑" panose="020B0503020204020204" charset="-122"/>
                  <a:ea typeface="Microsoft YaHei Regular" panose="020B0503020204020204" charset="-122"/>
                  <a:sym typeface="+mn-ea"/>
                </a:rPr>
                <a:t>3. 部门性的规章制度</a:t>
              </a:r>
              <a:endParaRPr lang="en-US" altLang="zh-CN" sz="2000">
                <a:solidFill>
                  <a:srgbClr val="FFFFFF"/>
                </a:solidFill>
                <a:uFillTx/>
                <a:latin typeface="微软雅黑" panose="020B0503020204020204" charset="-122"/>
                <a:ea typeface="Microsoft YaHei Regular" panose="020B0503020204020204" charset="-122"/>
                <a:sym typeface="+mn-ea"/>
              </a:endParaRPr>
            </a:p>
          </p:txBody>
        </p:sp>
        <p:sp>
          <p:nvSpPr>
            <p:cNvPr id="36" name="燕尾形 35"/>
            <p:cNvSpPr/>
            <p:nvPr>
              <p:custDataLst>
                <p:tags r:id="rId12"/>
              </p:custDataLst>
            </p:nvPr>
          </p:nvSpPr>
          <p:spPr>
            <a:xfrm>
              <a:off x="9936" y="5493"/>
              <a:ext cx="4365" cy="794"/>
            </a:xfrm>
            <a:prstGeom prst="chevron">
              <a:avLst>
                <a:gd name="adj" fmla="val 32014"/>
              </a:avLst>
            </a:prstGeom>
            <a:noFill/>
            <a:ln w="9525">
              <a:solidFill>
                <a:srgbClr val="F18703">
                  <a:lumMod val="20000"/>
                  <a:lumOff val="80000"/>
                </a:srgbClr>
              </a:solidFill>
              <a:prstDash val="sysDot"/>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endParaRPr>
            </a:p>
          </p:txBody>
        </p:sp>
      </p:grpSp>
      <p:cxnSp>
        <p:nvCxnSpPr>
          <p:cNvPr id="52" name="曲线连接符 51"/>
          <p:cNvCxnSpPr>
            <a:stCxn id="55" idx="2"/>
            <a:endCxn id="38" idx="0"/>
          </p:cNvCxnSpPr>
          <p:nvPr>
            <p:custDataLst>
              <p:tags r:id="rId13"/>
            </p:custDataLst>
          </p:nvPr>
        </p:nvCxnSpPr>
        <p:spPr>
          <a:xfrm rot="5400000" flipV="1">
            <a:off x="9521190" y="2926715"/>
            <a:ext cx="268605" cy="1061085"/>
          </a:xfrm>
          <a:prstGeom prst="curvedConnector3">
            <a:avLst>
              <a:gd name="adj1" fmla="val 50118"/>
            </a:avLst>
          </a:prstGeom>
          <a:ln w="12700">
            <a:solidFill>
              <a:srgbClr val="F18703">
                <a:lumMod val="40000"/>
                <a:lumOff val="60000"/>
              </a:srgbClr>
            </a:solidFill>
            <a:headEnd type="arrow"/>
            <a:tailEnd type="arrow"/>
          </a:ln>
        </p:spPr>
        <p:style>
          <a:lnRef idx="1">
            <a:srgbClr val="7578EC"/>
          </a:lnRef>
          <a:fillRef idx="0">
            <a:srgbClr val="7578EC"/>
          </a:fillRef>
          <a:effectRef idx="0">
            <a:srgbClr val="7578EC"/>
          </a:effectRef>
          <a:fontRef idx="minor">
            <a:srgbClr val="000000"/>
          </a:fontRef>
        </p:style>
      </p:cxnSp>
      <p:sp>
        <p:nvSpPr>
          <p:cNvPr id="54" name="文本框 53"/>
          <p:cNvSpPr txBox="1"/>
          <p:nvPr>
            <p:custDataLst>
              <p:tags r:id="rId14"/>
            </p:custDataLst>
          </p:nvPr>
        </p:nvSpPr>
        <p:spPr>
          <a:xfrm>
            <a:off x="7054215" y="1608455"/>
            <a:ext cx="4140835" cy="1620000"/>
          </a:xfrm>
          <a:prstGeom prst="rect">
            <a:avLst/>
          </a:prstGeom>
          <a:noFill/>
        </p:spPr>
        <p:txBody>
          <a:bodyPr wrap="square" lIns="36195" tIns="0" rIns="36195" rtlCol="0" anchor="ctr" anchorCtr="0">
            <a:noAutofit/>
          </a:bodyPr>
          <a:p>
            <a:pPr algn="just" fontAlgn="auto">
              <a:lnSpc>
                <a:spcPct val="120000"/>
              </a:lnSpc>
              <a:spcBef>
                <a:spcPts val="0"/>
              </a:spcBef>
              <a:spcAft>
                <a:spcPts val="100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为了明确各部门工作任务和职责，加强对幼儿园的科学管理，要建立健全各部门的规章制度。比如：行政管理制度、健康保健管理制度、保教工作制度、总务管理制度等。</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55" name="矩形 54"/>
          <p:cNvSpPr/>
          <p:nvPr>
            <p:custDataLst>
              <p:tags r:id="rId15"/>
            </p:custDataLst>
          </p:nvPr>
        </p:nvSpPr>
        <p:spPr>
          <a:xfrm>
            <a:off x="6964680" y="1522730"/>
            <a:ext cx="4320000" cy="1800000"/>
          </a:xfrm>
          <a:prstGeom prst="rect">
            <a:avLst/>
          </a:prstGeom>
          <a:noFill/>
          <a:ln w="19050" cmpd="sng">
            <a:solidFill>
              <a:srgbClr val="FFA100">
                <a:lumMod val="60000"/>
                <a:lumOff val="40000"/>
              </a:srgbClr>
            </a:solidFill>
            <a:prstDash val="solid"/>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64" name="文本框 63"/>
          <p:cNvSpPr txBox="1"/>
          <p:nvPr>
            <p:custDataLst>
              <p:tags r:id="rId16"/>
            </p:custDataLst>
          </p:nvPr>
        </p:nvSpPr>
        <p:spPr>
          <a:xfrm>
            <a:off x="6346825" y="4536440"/>
            <a:ext cx="4140000" cy="1620000"/>
          </a:xfrm>
          <a:prstGeom prst="rect">
            <a:avLst/>
          </a:prstGeom>
          <a:noFill/>
        </p:spPr>
        <p:txBody>
          <a:bodyPr wrap="square" lIns="36195" tIns="0" rIns="36195" rtlCol="0" anchor="ctr" anchorCtr="0">
            <a:noAutofit/>
          </a:bodyPr>
          <a:p>
            <a:pPr algn="just" fontAlgn="auto">
              <a:lnSpc>
                <a:spcPct val="120000"/>
              </a:lnSpc>
              <a:spcBef>
                <a:spcPts val="0"/>
              </a:spcBef>
              <a:spcAft>
                <a:spcPts val="1000"/>
              </a:spcAft>
            </a:pPr>
            <a:r>
              <a:rPr lang="zh-CN" altLang="en-US" sz="1600">
                <a:solidFill>
                  <a:srgbClr val="000000">
                    <a:lumMod val="65000"/>
                    <a:lumOff val="35000"/>
                  </a:srgbClr>
                </a:solidFill>
                <a:uFillTx/>
                <a:latin typeface="微软雅黑" panose="020B0503020204020204" charset="-122"/>
                <a:ea typeface="Microsoft YaHei Regular" panose="020B0503020204020204" charset="-122"/>
              </a:rPr>
              <a:t>为了更好地保证各项规章制度的贯彻执行，使各项规章制度不流于形式，幼儿园要对各类人员的执行规章制度的情况给予及时检查，适当奖惩。惩罚不是目的，而是通过惩罚达到激励的作用，调动全体人员的积极性。</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65" name="矩形 64"/>
          <p:cNvSpPr/>
          <p:nvPr>
            <p:custDataLst>
              <p:tags r:id="rId17"/>
            </p:custDataLst>
          </p:nvPr>
        </p:nvSpPr>
        <p:spPr>
          <a:xfrm>
            <a:off x="6257290" y="4441825"/>
            <a:ext cx="4320000" cy="1800000"/>
          </a:xfrm>
          <a:prstGeom prst="rect">
            <a:avLst/>
          </a:prstGeom>
          <a:noFill/>
          <a:ln w="19050">
            <a:solidFill>
              <a:srgbClr val="F18703">
                <a:lumMod val="40000"/>
                <a:lumOff val="6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cxnSp>
        <p:nvCxnSpPr>
          <p:cNvPr id="66" name="曲线连接符 65"/>
          <p:cNvCxnSpPr>
            <a:stCxn id="34" idx="2"/>
            <a:endCxn id="65" idx="0"/>
          </p:cNvCxnSpPr>
          <p:nvPr>
            <p:custDataLst>
              <p:tags r:id="rId18"/>
            </p:custDataLst>
          </p:nvPr>
        </p:nvCxnSpPr>
        <p:spPr>
          <a:xfrm rot="5400000" flipV="1">
            <a:off x="7772718" y="3796983"/>
            <a:ext cx="274320" cy="1015365"/>
          </a:xfrm>
          <a:prstGeom prst="curvedConnector3">
            <a:avLst>
              <a:gd name="adj1" fmla="val 49884"/>
            </a:avLst>
          </a:prstGeom>
          <a:ln w="12700">
            <a:solidFill>
              <a:srgbClr val="F18703">
                <a:lumMod val="60000"/>
                <a:lumOff val="40000"/>
              </a:srgbClr>
            </a:solidFill>
            <a:headEnd type="arrow"/>
            <a:tailEnd type="arrow"/>
          </a:ln>
        </p:spPr>
        <p:style>
          <a:lnRef idx="1">
            <a:srgbClr val="7578EC"/>
          </a:lnRef>
          <a:fillRef idx="0">
            <a:srgbClr val="7578EC"/>
          </a:fillRef>
          <a:effectRef idx="0">
            <a:srgbClr val="7578EC"/>
          </a:effectRef>
          <a:fontRef idx="minor">
            <a:srgbClr val="000000"/>
          </a:fontRef>
        </p:style>
      </p:cxnSp>
      <p:grpSp>
        <p:nvGrpSpPr>
          <p:cNvPr id="8" name="组合 7"/>
          <p:cNvGrpSpPr/>
          <p:nvPr/>
        </p:nvGrpSpPr>
        <p:grpSpPr>
          <a:xfrm>
            <a:off x="8838565" y="3591560"/>
            <a:ext cx="2879090" cy="1163955"/>
            <a:chOff x="13673" y="5436"/>
            <a:chExt cx="4534" cy="1833"/>
          </a:xfrm>
        </p:grpSpPr>
        <p:sp>
          <p:nvSpPr>
            <p:cNvPr id="4" name="矩形 3"/>
            <p:cNvSpPr/>
            <p:nvPr>
              <p:custDataLst>
                <p:tags r:id="rId19"/>
              </p:custDataLst>
            </p:nvPr>
          </p:nvSpPr>
          <p:spPr>
            <a:xfrm>
              <a:off x="17356" y="6817"/>
              <a:ext cx="299" cy="452"/>
            </a:xfrm>
            <a:prstGeom prst="rect">
              <a:avLst/>
            </a:prstGeom>
            <a:solidFill>
              <a:srgbClr val="F18703">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38" name="燕尾形 37"/>
            <p:cNvSpPr/>
            <p:nvPr>
              <p:custDataLst>
                <p:tags r:id="rId20"/>
              </p:custDataLst>
            </p:nvPr>
          </p:nvSpPr>
          <p:spPr>
            <a:xfrm>
              <a:off x="13673" y="5436"/>
              <a:ext cx="4535" cy="907"/>
            </a:xfrm>
            <a:prstGeom prst="chevron">
              <a:avLst>
                <a:gd name="adj" fmla="val 32014"/>
              </a:avLst>
            </a:prstGeom>
            <a:solidFill>
              <a:srgbClr val="F18703">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endParaRPr>
            </a:p>
          </p:txBody>
        </p:sp>
        <p:sp>
          <p:nvSpPr>
            <p:cNvPr id="39" name="文本框 38"/>
            <p:cNvSpPr txBox="1"/>
            <p:nvPr>
              <p:custDataLst>
                <p:tags r:id="rId21"/>
              </p:custDataLst>
            </p:nvPr>
          </p:nvSpPr>
          <p:spPr>
            <a:xfrm>
              <a:off x="13956" y="5576"/>
              <a:ext cx="3969" cy="628"/>
            </a:xfrm>
            <a:prstGeom prst="rect">
              <a:avLst/>
            </a:prstGeom>
            <a:noFill/>
          </p:spPr>
          <p:txBody>
            <a:bodyPr wrap="square" bIns="0" rtlCol="0">
              <a:noAutofit/>
            </a:bodyPr>
            <a:p>
              <a:pPr algn="ctr"/>
              <a:r>
                <a:rPr lang="en-US" altLang="zh-CN" sz="2000">
                  <a:solidFill>
                    <a:srgbClr val="FFFFFF"/>
                  </a:solidFill>
                  <a:uFillTx/>
                  <a:latin typeface="微软雅黑" panose="020B0503020204020204" charset="-122"/>
                  <a:ea typeface="Microsoft YaHei Regular" panose="020B0503020204020204" charset="-122"/>
                  <a:sym typeface="+mn-ea"/>
                </a:rPr>
                <a:t>4. 考核与奖励制度</a:t>
              </a:r>
              <a:endParaRPr lang="en-US" altLang="zh-CN" sz="2000">
                <a:solidFill>
                  <a:srgbClr val="FFFFFF"/>
                </a:solidFill>
                <a:uFillTx/>
                <a:latin typeface="微软雅黑" panose="020B0503020204020204" charset="-122"/>
                <a:ea typeface="Microsoft YaHei Regular" panose="020B0503020204020204" charset="-122"/>
                <a:sym typeface="+mn-ea"/>
              </a:endParaRPr>
            </a:p>
          </p:txBody>
        </p:sp>
        <p:sp>
          <p:nvSpPr>
            <p:cNvPr id="40" name="燕尾形 39"/>
            <p:cNvSpPr/>
            <p:nvPr>
              <p:custDataLst>
                <p:tags r:id="rId22"/>
              </p:custDataLst>
            </p:nvPr>
          </p:nvSpPr>
          <p:spPr>
            <a:xfrm>
              <a:off x="13758" y="5493"/>
              <a:ext cx="4365" cy="794"/>
            </a:xfrm>
            <a:prstGeom prst="chevron">
              <a:avLst>
                <a:gd name="adj" fmla="val 32014"/>
              </a:avLst>
            </a:prstGeom>
            <a:noFill/>
            <a:ln w="9525">
              <a:solidFill>
                <a:srgbClr val="F18703">
                  <a:lumMod val="20000"/>
                  <a:lumOff val="80000"/>
                </a:srgbClr>
              </a:solidFill>
              <a:prstDash val="sysDot"/>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ln>
                  <a:solidFill>
                    <a:srgbClr val="7578EC"/>
                  </a:solidFill>
                </a:ln>
                <a:solidFill>
                  <a:srgbClr val="FFFFFF"/>
                </a:solidFill>
              </a:endParaRPr>
            </a:p>
          </p:txBody>
        </p:sp>
        <p:sp>
          <p:nvSpPr>
            <p:cNvPr id="58" name="矩形 57"/>
            <p:cNvSpPr/>
            <p:nvPr>
              <p:custDataLst>
                <p:tags r:id="rId23"/>
              </p:custDataLst>
            </p:nvPr>
          </p:nvSpPr>
          <p:spPr>
            <a:xfrm flipH="1">
              <a:off x="17840" y="6817"/>
              <a:ext cx="299" cy="452"/>
            </a:xfrm>
            <a:prstGeom prst="rect">
              <a:avLst/>
            </a:prstGeom>
            <a:noFill/>
            <a:ln>
              <a:solidFill>
                <a:srgbClr val="F18703">
                  <a:lumMod val="40000"/>
                  <a:lumOff val="6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grpSp>
      <p:grpSp>
        <p:nvGrpSpPr>
          <p:cNvPr id="5" name="组合 4"/>
          <p:cNvGrpSpPr/>
          <p:nvPr/>
        </p:nvGrpSpPr>
        <p:grpSpPr>
          <a:xfrm>
            <a:off x="487045" y="3030855"/>
            <a:ext cx="2879090" cy="1136015"/>
            <a:chOff x="887" y="4553"/>
            <a:chExt cx="4534" cy="1789"/>
          </a:xfrm>
        </p:grpSpPr>
        <p:sp>
          <p:nvSpPr>
            <p:cNvPr id="73" name="矩形 72"/>
            <p:cNvSpPr/>
            <p:nvPr>
              <p:custDataLst>
                <p:tags r:id="rId24"/>
              </p:custDataLst>
            </p:nvPr>
          </p:nvSpPr>
          <p:spPr>
            <a:xfrm>
              <a:off x="887" y="4553"/>
              <a:ext cx="299" cy="452"/>
            </a:xfrm>
            <a:prstGeom prst="rect">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2" name="燕尾形 1"/>
            <p:cNvSpPr/>
            <p:nvPr>
              <p:custDataLst>
                <p:tags r:id="rId25"/>
              </p:custDataLst>
            </p:nvPr>
          </p:nvSpPr>
          <p:spPr>
            <a:xfrm>
              <a:off x="887" y="5436"/>
              <a:ext cx="4535" cy="907"/>
            </a:xfrm>
            <a:prstGeom prst="chevron">
              <a:avLst>
                <a:gd name="adj" fmla="val 32014"/>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endParaRPr>
            </a:p>
          </p:txBody>
        </p:sp>
        <p:sp>
          <p:nvSpPr>
            <p:cNvPr id="14" name="文本框 13"/>
            <p:cNvSpPr txBox="1"/>
            <p:nvPr>
              <p:custDataLst>
                <p:tags r:id="rId26"/>
              </p:custDataLst>
            </p:nvPr>
          </p:nvSpPr>
          <p:spPr>
            <a:xfrm>
              <a:off x="1737" y="5550"/>
              <a:ext cx="2835" cy="680"/>
            </a:xfrm>
            <a:prstGeom prst="rect">
              <a:avLst/>
            </a:prstGeom>
            <a:noFill/>
          </p:spPr>
          <p:txBody>
            <a:bodyPr wrap="square" bIns="0" rtlCol="0">
              <a:noAutofit/>
            </a:bodyPr>
            <a:p>
              <a:pPr algn="ctr"/>
              <a:r>
                <a:rPr lang="en-US" altLang="zh-CN" sz="2000">
                  <a:solidFill>
                    <a:srgbClr val="FFFFFF"/>
                  </a:solidFill>
                  <a:uFillTx/>
                  <a:latin typeface="微软雅黑" panose="020B0503020204020204" charset="-122"/>
                  <a:ea typeface="Microsoft YaHei Regular" panose="020B0503020204020204" charset="-122"/>
                  <a:cs typeface="Microsoft YaHei Regular" panose="020B0503020204020204" charset="-122"/>
                  <a:sym typeface="+mn-ea"/>
                </a:rPr>
                <a:t>1. 岗位责任制</a:t>
              </a:r>
              <a:endParaRPr lang="en-US" altLang="zh-CN" sz="2000">
                <a:solidFill>
                  <a:srgbClr val="FFFFFF"/>
                </a:solidFill>
                <a:uFillTx/>
                <a:latin typeface="微软雅黑" panose="020B0503020204020204" charset="-122"/>
                <a:ea typeface="Microsoft YaHei Regular" panose="020B0503020204020204" charset="-122"/>
                <a:cs typeface="Microsoft YaHei Regular" panose="020B0503020204020204" charset="-122"/>
                <a:sym typeface="+mn-ea"/>
              </a:endParaRPr>
            </a:p>
          </p:txBody>
        </p:sp>
        <p:sp>
          <p:nvSpPr>
            <p:cNvPr id="26" name="燕尾形 25"/>
            <p:cNvSpPr/>
            <p:nvPr>
              <p:custDataLst>
                <p:tags r:id="rId27"/>
              </p:custDataLst>
            </p:nvPr>
          </p:nvSpPr>
          <p:spPr>
            <a:xfrm>
              <a:off x="972" y="5493"/>
              <a:ext cx="4365" cy="794"/>
            </a:xfrm>
            <a:prstGeom prst="chevron">
              <a:avLst>
                <a:gd name="adj" fmla="val 32014"/>
              </a:avLst>
            </a:prstGeom>
            <a:noFill/>
            <a:ln w="9525">
              <a:solidFill>
                <a:srgbClr val="7578EC">
                  <a:lumMod val="20000"/>
                  <a:lumOff val="80000"/>
                </a:srgbClr>
              </a:solidFill>
              <a:prstDash val="sysDot"/>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endParaRPr>
            </a:p>
          </p:txBody>
        </p:sp>
        <p:sp>
          <p:nvSpPr>
            <p:cNvPr id="60" name="矩形 59"/>
            <p:cNvSpPr/>
            <p:nvPr>
              <p:custDataLst>
                <p:tags r:id="rId28"/>
              </p:custDataLst>
            </p:nvPr>
          </p:nvSpPr>
          <p:spPr>
            <a:xfrm flipH="1">
              <a:off x="1359" y="4553"/>
              <a:ext cx="299" cy="452"/>
            </a:xfrm>
            <a:prstGeom prst="rect">
              <a:avLst/>
            </a:prstGeom>
            <a:noFill/>
            <a:ln>
              <a:solidFill>
                <a:srgbClr val="7578EC">
                  <a:lumMod val="60000"/>
                  <a:lumOff val="4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idx="4294967295"/>
          </p:nvPr>
        </p:nvSpPr>
        <p:spPr>
          <a:xfrm>
            <a:off x="1684655" y="690880"/>
            <a:ext cx="10507345" cy="705485"/>
          </a:xfrm>
        </p:spPr>
        <p:txBody>
          <a:bodyPr vert="horz" rtlCol="0" anchor="t" anchorCtr="0">
            <a:normAutofit/>
          </a:bodyPr>
          <a:p>
            <a:pPr lvl="0" algn="l">
              <a:buClrTx/>
              <a:buSzTx/>
              <a:buFontTx/>
            </a:pPr>
            <a:r>
              <a:rPr lang="zh-CN" altLang="en-US">
                <a:sym typeface="+mn-ea"/>
              </a:rPr>
              <a:t>二、制定和编排规章制度的基本要求</a:t>
            </a:r>
            <a:endParaRPr lang="zh-CN" altLang="en-US">
              <a:sym typeface="+mn-ea"/>
            </a:endParaRPr>
          </a:p>
        </p:txBody>
      </p:sp>
      <p:cxnSp>
        <p:nvCxnSpPr>
          <p:cNvPr id="10" name="直接连接符 9"/>
          <p:cNvCxnSpPr/>
          <p:nvPr>
            <p:custDataLst>
              <p:tags r:id="rId1"/>
            </p:custDataLst>
          </p:nvPr>
        </p:nvCxnSpPr>
        <p:spPr>
          <a:xfrm>
            <a:off x="394970" y="3752850"/>
            <a:ext cx="11402695" cy="0"/>
          </a:xfrm>
          <a:prstGeom prst="line">
            <a:avLst/>
          </a:prstGeom>
          <a:ln w="19050" cmpd="sng">
            <a:solidFill>
              <a:srgbClr val="4AC44A">
                <a:alpha val="31000"/>
              </a:srgbClr>
            </a:solidFill>
            <a:prstDash val="lgDash"/>
            <a:headEnd type="oval"/>
            <a:tailEnd type="oval"/>
          </a:ln>
        </p:spPr>
        <p:style>
          <a:lnRef idx="1">
            <a:srgbClr val="098902"/>
          </a:lnRef>
          <a:fillRef idx="0">
            <a:srgbClr val="098902"/>
          </a:fillRef>
          <a:effectRef idx="0">
            <a:srgbClr val="098902"/>
          </a:effectRef>
          <a:fontRef idx="minor">
            <a:srgbClr val="000000"/>
          </a:fontRef>
        </p:style>
      </p:cxnSp>
      <p:sp>
        <p:nvSpPr>
          <p:cNvPr id="30" name="椭圆 29"/>
          <p:cNvSpPr/>
          <p:nvPr>
            <p:custDataLst>
              <p:tags r:id="rId2"/>
            </p:custDataLst>
          </p:nvPr>
        </p:nvSpPr>
        <p:spPr>
          <a:xfrm>
            <a:off x="7413625" y="3291205"/>
            <a:ext cx="923290" cy="923290"/>
          </a:xfrm>
          <a:prstGeom prst="ellipse">
            <a:avLst/>
          </a:prstGeom>
          <a:noFill/>
          <a:ln>
            <a:solidFill>
              <a:srgbClr val="2BAF2B"/>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2" name="椭圆 31"/>
          <p:cNvSpPr/>
          <p:nvPr>
            <p:custDataLst>
              <p:tags r:id="rId3"/>
            </p:custDataLst>
          </p:nvPr>
        </p:nvSpPr>
        <p:spPr>
          <a:xfrm>
            <a:off x="3854450" y="3291205"/>
            <a:ext cx="923290" cy="923290"/>
          </a:xfrm>
          <a:prstGeom prst="ellipse">
            <a:avLst/>
          </a:prstGeom>
          <a:noFill/>
          <a:ln>
            <a:solidFill>
              <a:srgbClr val="098902"/>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 name="椭圆形标注 1"/>
          <p:cNvSpPr/>
          <p:nvPr>
            <p:custDataLst>
              <p:tags r:id="rId4"/>
            </p:custDataLst>
          </p:nvPr>
        </p:nvSpPr>
        <p:spPr>
          <a:xfrm>
            <a:off x="3768725" y="3206115"/>
            <a:ext cx="1094105" cy="1094105"/>
          </a:xfrm>
          <a:prstGeom prst="wedgeEllipseCallout">
            <a:avLst>
              <a:gd name="adj1" fmla="val 1997"/>
              <a:gd name="adj2" fmla="val 71135"/>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 name="椭圆 2"/>
          <p:cNvSpPr/>
          <p:nvPr>
            <p:custDataLst>
              <p:tags r:id="rId5"/>
            </p:custDataLst>
          </p:nvPr>
        </p:nvSpPr>
        <p:spPr>
          <a:xfrm>
            <a:off x="3926205" y="3362960"/>
            <a:ext cx="779780" cy="779780"/>
          </a:xfrm>
          <a:prstGeom prst="ellipse">
            <a:avLst/>
          </a:prstGeom>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5" name="椭圆 4"/>
          <p:cNvSpPr/>
          <p:nvPr>
            <p:custDataLst>
              <p:tags r:id="rId6"/>
            </p:custDataLst>
          </p:nvPr>
        </p:nvSpPr>
        <p:spPr>
          <a:xfrm>
            <a:off x="3768725" y="3362960"/>
            <a:ext cx="200025" cy="200025"/>
          </a:xfrm>
          <a:prstGeom prst="ellipse">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5" name="椭圆形标注 14"/>
          <p:cNvSpPr/>
          <p:nvPr>
            <p:custDataLst>
              <p:tags r:id="rId7"/>
            </p:custDataLst>
          </p:nvPr>
        </p:nvSpPr>
        <p:spPr>
          <a:xfrm>
            <a:off x="7328535" y="3206115"/>
            <a:ext cx="1094105" cy="1094105"/>
          </a:xfrm>
          <a:prstGeom prst="wedgeEllipseCallout">
            <a:avLst>
              <a:gd name="adj1" fmla="val 1997"/>
              <a:gd name="adj2" fmla="val 71135"/>
            </a:avLst>
          </a:prstGeom>
          <a:noFill/>
          <a:ln>
            <a:solidFill>
              <a:srgbClr val="2BAF2B"/>
            </a:solidFill>
            <a:prstDash val="solid"/>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6" name="椭圆 15"/>
          <p:cNvSpPr/>
          <p:nvPr>
            <p:custDataLst>
              <p:tags r:id="rId8"/>
            </p:custDataLst>
          </p:nvPr>
        </p:nvSpPr>
        <p:spPr>
          <a:xfrm>
            <a:off x="7485380" y="3362960"/>
            <a:ext cx="779780" cy="779780"/>
          </a:xfrm>
          <a:prstGeom prst="ellipse">
            <a:avLst/>
          </a:prstGeom>
          <a:solidFill>
            <a:srgbClr val="2BAF2B"/>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7" name="椭圆 16"/>
          <p:cNvSpPr/>
          <p:nvPr>
            <p:custDataLst>
              <p:tags r:id="rId9"/>
            </p:custDataLst>
          </p:nvPr>
        </p:nvSpPr>
        <p:spPr>
          <a:xfrm>
            <a:off x="7328535" y="3362960"/>
            <a:ext cx="200025" cy="200025"/>
          </a:xfrm>
          <a:prstGeom prst="ellipse">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4" name="图片 3" descr="343538343130363b343538383237353bd3c3bba7"/>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117340" y="3555365"/>
            <a:ext cx="396240" cy="396240"/>
          </a:xfrm>
          <a:prstGeom prst="rect">
            <a:avLst/>
          </a:prstGeom>
        </p:spPr>
      </p:pic>
      <p:grpSp>
        <p:nvGrpSpPr>
          <p:cNvPr id="14" name="组合 13"/>
          <p:cNvGrpSpPr/>
          <p:nvPr/>
        </p:nvGrpSpPr>
        <p:grpSpPr>
          <a:xfrm>
            <a:off x="5549290" y="3206115"/>
            <a:ext cx="1093470" cy="1093470"/>
            <a:chOff x="8738" y="5049"/>
            <a:chExt cx="1722" cy="1722"/>
          </a:xfrm>
        </p:grpSpPr>
        <p:sp>
          <p:nvSpPr>
            <p:cNvPr id="31" name="椭圆 30"/>
            <p:cNvSpPr/>
            <p:nvPr>
              <p:custDataLst>
                <p:tags r:id="rId13"/>
              </p:custDataLst>
            </p:nvPr>
          </p:nvSpPr>
          <p:spPr>
            <a:xfrm>
              <a:off x="8872" y="5184"/>
              <a:ext cx="1454" cy="1454"/>
            </a:xfrm>
            <a:prstGeom prst="ellipse">
              <a:avLst/>
            </a:prstGeom>
            <a:noFill/>
            <a:ln>
              <a:solidFill>
                <a:srgbClr val="0A9307"/>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1" name="椭圆形标注 10"/>
            <p:cNvSpPr/>
            <p:nvPr>
              <p:custDataLst>
                <p:tags r:id="rId14"/>
              </p:custDataLst>
            </p:nvPr>
          </p:nvSpPr>
          <p:spPr>
            <a:xfrm flipV="1">
              <a:off x="8738" y="5049"/>
              <a:ext cx="1723" cy="1723"/>
            </a:xfrm>
            <a:prstGeom prst="wedgeEllipseCallout">
              <a:avLst>
                <a:gd name="adj1" fmla="val 1997"/>
                <a:gd name="adj2" fmla="val 71135"/>
              </a:avLst>
            </a:prstGeom>
            <a:noFill/>
            <a:ln>
              <a:solidFill>
                <a:srgbClr val="0A9307"/>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2" name="椭圆 11"/>
            <p:cNvSpPr/>
            <p:nvPr>
              <p:custDataLst>
                <p:tags r:id="rId15"/>
              </p:custDataLst>
            </p:nvPr>
          </p:nvSpPr>
          <p:spPr>
            <a:xfrm flipV="1">
              <a:off x="8985" y="5297"/>
              <a:ext cx="1228" cy="1228"/>
            </a:xfrm>
            <a:prstGeom prst="ellipse">
              <a:avLst/>
            </a:prstGeom>
            <a:solidFill>
              <a:srgbClr val="0A9307"/>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3" name="椭圆 12"/>
            <p:cNvSpPr/>
            <p:nvPr>
              <p:custDataLst>
                <p:tags r:id="rId16"/>
              </p:custDataLst>
            </p:nvPr>
          </p:nvSpPr>
          <p:spPr>
            <a:xfrm flipV="1">
              <a:off x="8738" y="6210"/>
              <a:ext cx="315" cy="315"/>
            </a:xfrm>
            <a:prstGeom prst="ellipse">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36" name="图片 35" descr="343538343130363b343538383331393bb8b4d6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9287" y="5599"/>
              <a:ext cx="624" cy="624"/>
            </a:xfrm>
            <a:prstGeom prst="rect">
              <a:avLst/>
            </a:prstGeom>
          </p:spPr>
        </p:pic>
      </p:grpSp>
      <p:pic>
        <p:nvPicPr>
          <p:cNvPr id="6" name="图片 5" descr="343538343130363b343538383239363bd7f8b1ea"/>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677150" y="3554730"/>
            <a:ext cx="396240" cy="396240"/>
          </a:xfrm>
          <a:prstGeom prst="rect">
            <a:avLst/>
          </a:prstGeom>
        </p:spPr>
      </p:pic>
      <p:sp>
        <p:nvSpPr>
          <p:cNvPr id="146" name="文本框 145"/>
          <p:cNvSpPr txBox="1"/>
          <p:nvPr>
            <p:custDataLst>
              <p:tags r:id="rId23"/>
            </p:custDataLst>
          </p:nvPr>
        </p:nvSpPr>
        <p:spPr>
          <a:xfrm>
            <a:off x="1400810" y="3872230"/>
            <a:ext cx="2318385" cy="353060"/>
          </a:xfrm>
          <a:prstGeom prst="rect">
            <a:avLst/>
          </a:prstGeom>
          <a:noFill/>
        </p:spPr>
        <p:txBody>
          <a:bodyPr wrap="square" bIns="0" rtlCol="0">
            <a:noAutofit/>
          </a:bodyPr>
          <a:p>
            <a:pPr algn="r"/>
            <a:r>
              <a:rPr lang="zh-CN" altLang="en-US" sz="2000" b="1" spc="100">
                <a:solidFill>
                  <a:srgbClr val="098902"/>
                </a:solidFill>
                <a:uFillTx/>
                <a:latin typeface="Microsoft YaHei Bold" panose="020B0703020204020201" charset="-122"/>
                <a:ea typeface="Microsoft YaHei Bold" panose="020B0703020204020201" charset="-122"/>
              </a:rPr>
              <a:t>（一）政策性</a:t>
            </a:r>
            <a:endParaRPr lang="zh-CN" altLang="en-US" sz="2000" b="1" spc="100">
              <a:solidFill>
                <a:srgbClr val="098902"/>
              </a:solidFill>
              <a:uFillTx/>
              <a:latin typeface="Microsoft YaHei Bold" panose="020B0703020204020201" charset="-122"/>
              <a:ea typeface="Microsoft YaHei Bold" panose="020B0703020204020201" charset="-122"/>
            </a:endParaRPr>
          </a:p>
        </p:txBody>
      </p:sp>
      <p:sp>
        <p:nvSpPr>
          <p:cNvPr id="35" name="文本框 34"/>
          <p:cNvSpPr txBox="1"/>
          <p:nvPr>
            <p:custDataLst>
              <p:tags r:id="rId24"/>
            </p:custDataLst>
          </p:nvPr>
        </p:nvSpPr>
        <p:spPr>
          <a:xfrm>
            <a:off x="8422640" y="3872548"/>
            <a:ext cx="3067050" cy="352425"/>
          </a:xfrm>
          <a:prstGeom prst="rect">
            <a:avLst/>
          </a:prstGeom>
          <a:noFill/>
        </p:spPr>
        <p:txBody>
          <a:bodyPr wrap="square" bIns="0" rtlCol="0">
            <a:noAutofit/>
          </a:bodyPr>
          <a:p>
            <a:pPr algn="l"/>
            <a:r>
              <a:rPr lang="zh-CN" altLang="en-US" sz="2000" b="1" spc="100">
                <a:solidFill>
                  <a:srgbClr val="098902"/>
                </a:solidFill>
                <a:uFillTx/>
                <a:latin typeface="Microsoft YaHei Bold" panose="020B0703020204020201" charset="-122"/>
                <a:ea typeface="Microsoft YaHei Bold" panose="020B0703020204020201" charset="-122"/>
              </a:rPr>
              <a:t>（三）简明性和严肃性</a:t>
            </a:r>
            <a:endParaRPr lang="zh-CN" altLang="en-US" sz="2000" b="1" spc="100">
              <a:solidFill>
                <a:srgbClr val="098902"/>
              </a:solidFill>
              <a:uFillTx/>
              <a:latin typeface="Microsoft YaHei Bold" panose="020B0703020204020201" charset="-122"/>
              <a:ea typeface="Microsoft YaHei Bold" panose="020B0703020204020201" charset="-122"/>
            </a:endParaRPr>
          </a:p>
        </p:txBody>
      </p:sp>
      <p:sp>
        <p:nvSpPr>
          <p:cNvPr id="45" name="文本框 44"/>
          <p:cNvSpPr txBox="1"/>
          <p:nvPr>
            <p:custDataLst>
              <p:tags r:id="rId25"/>
            </p:custDataLst>
          </p:nvPr>
        </p:nvSpPr>
        <p:spPr>
          <a:xfrm>
            <a:off x="4705985" y="2546350"/>
            <a:ext cx="2463800" cy="353060"/>
          </a:xfrm>
          <a:prstGeom prst="rect">
            <a:avLst/>
          </a:prstGeom>
          <a:noFill/>
        </p:spPr>
        <p:txBody>
          <a:bodyPr wrap="square" bIns="0" rtlCol="0">
            <a:noAutofit/>
          </a:bodyPr>
          <a:p>
            <a:pPr algn="ctr"/>
            <a:r>
              <a:rPr lang="zh-CN" altLang="en-US" sz="2000" b="1" spc="100">
                <a:solidFill>
                  <a:srgbClr val="098902"/>
                </a:solidFill>
                <a:uFillTx/>
                <a:latin typeface="Microsoft YaHei Bold" panose="020B0703020204020201" charset="-122"/>
                <a:ea typeface="Microsoft YaHei Bold" panose="020B0703020204020201" charset="-122"/>
              </a:rPr>
              <a:t>（二）可行性</a:t>
            </a:r>
            <a:endParaRPr lang="zh-CN" altLang="en-US" sz="2000" b="1" spc="100">
              <a:solidFill>
                <a:srgbClr val="098902"/>
              </a:solidFill>
              <a:uFillTx/>
              <a:latin typeface="Microsoft YaHei Bold" panose="020B0703020204020201" charset="-122"/>
              <a:ea typeface="Microsoft YaHei Bold" panose="020B0703020204020201" charset="-122"/>
            </a:endParaRPr>
          </a:p>
        </p:txBody>
      </p:sp>
      <p:sp>
        <p:nvSpPr>
          <p:cNvPr id="7" name="文本框 6"/>
          <p:cNvSpPr txBox="1"/>
          <p:nvPr>
            <p:custDataLst>
              <p:tags r:id="rId26"/>
            </p:custDataLst>
          </p:nvPr>
        </p:nvSpPr>
        <p:spPr>
          <a:xfrm>
            <a:off x="7897495" y="4460875"/>
            <a:ext cx="3442335" cy="1627505"/>
          </a:xfrm>
          <a:prstGeom prst="rect">
            <a:avLst/>
          </a:prstGeom>
          <a:noFill/>
        </p:spPr>
        <p:txBody>
          <a:bodyPr wrap="square" rtlCol="0" anchor="t" anchorCtr="0"/>
          <a:p>
            <a:pPr lvl="0" algn="just" fontAlgn="auto">
              <a:lnSpc>
                <a:spcPct val="130000"/>
              </a:lnSpc>
              <a:spcBef>
                <a:spcPts val="0"/>
              </a:spcBef>
              <a:spcAft>
                <a:spcPts val="1000"/>
              </a:spcAft>
              <a:buClrTx/>
              <a:buSzTx/>
              <a:buFontTx/>
            </a:pPr>
            <a:r>
              <a:rPr lang="zh-CN" altLang="en-US" sz="1600" spc="-100">
                <a:solidFill>
                  <a:schemeClr val="tx1">
                    <a:lumMod val="85000"/>
                    <a:lumOff val="15000"/>
                  </a:schemeClr>
                </a:solidFill>
                <a:uFillTx/>
                <a:latin typeface="微软雅黑" panose="020B0503020204020204" charset="-122"/>
                <a:ea typeface="Microsoft YaHei Regular" panose="020B0503020204020204" charset="-122"/>
                <a:cs typeface="思源黑体 CN Light" panose="020B0500000000000000" charset="-122"/>
                <a:sym typeface="+mn-ea"/>
              </a:rPr>
              <a:t>规章制度要力求简明扼要，便于理解、记忆和执行，也便于领导督促和检查。同时一旦规章制度制定好以后要相对稳定，不能朝令夕改，以保证其严肃性。</a:t>
            </a:r>
            <a:endParaRPr lang="zh-CN" altLang="en-US" sz="1600" spc="-100">
              <a:solidFill>
                <a:schemeClr val="tx1">
                  <a:lumMod val="85000"/>
                  <a:lumOff val="15000"/>
                </a:schemeClr>
              </a:solidFill>
              <a:uFillTx/>
              <a:latin typeface="微软雅黑" panose="020B0503020204020204" charset="-122"/>
              <a:ea typeface="Microsoft YaHei Regular" panose="020B0503020204020204" charset="-122"/>
              <a:cs typeface="思源黑体 CN Light" panose="020B0500000000000000" charset="-122"/>
              <a:sym typeface="+mn-ea"/>
            </a:endParaRPr>
          </a:p>
        </p:txBody>
      </p:sp>
      <p:sp>
        <p:nvSpPr>
          <p:cNvPr id="8" name="文本框 7"/>
          <p:cNvSpPr txBox="1"/>
          <p:nvPr>
            <p:custDataLst>
              <p:tags r:id="rId27"/>
            </p:custDataLst>
          </p:nvPr>
        </p:nvSpPr>
        <p:spPr>
          <a:xfrm>
            <a:off x="941705" y="4460875"/>
            <a:ext cx="4807585" cy="1957705"/>
          </a:xfrm>
          <a:prstGeom prst="rect">
            <a:avLst/>
          </a:prstGeom>
          <a:noFill/>
        </p:spPr>
        <p:txBody>
          <a:bodyPr wrap="square" rtlCol="0" anchor="t" anchorCtr="0"/>
          <a:p>
            <a:pPr lvl="0" algn="just" fontAlgn="auto">
              <a:lnSpc>
                <a:spcPct val="130000"/>
              </a:lnSpc>
              <a:spcBef>
                <a:spcPts val="0"/>
              </a:spcBef>
              <a:spcAft>
                <a:spcPts val="1000"/>
              </a:spcAft>
              <a:buClrTx/>
              <a:buSzTx/>
              <a:buFontTx/>
            </a:pPr>
            <a:r>
              <a:rPr lang="zh-CN" altLang="en-US" sz="1600" spc="-100">
                <a:solidFill>
                  <a:schemeClr val="tx1">
                    <a:lumMod val="85000"/>
                    <a:lumOff val="15000"/>
                  </a:schemeClr>
                </a:solidFill>
                <a:uFillTx/>
                <a:latin typeface="微软雅黑" panose="020B0503020204020204" charset="-122"/>
                <a:ea typeface="Microsoft YaHei Regular" panose="020B0503020204020204" charset="-122"/>
                <a:cs typeface="思源黑体 CN Light" panose="020B0500000000000000" charset="-122"/>
                <a:sym typeface="+mn-ea"/>
              </a:rPr>
              <a:t>党和政府的各项方针政策与《幼儿园指导纲要（试行）》《幼儿园工作规程》《幼儿园管理条例》等法规及指导性文件，是制定学前教育规章制度的基本依据，它体现了国家对学前教育工作的根本要求，学前教育工作只有符合这些要求，才能与国家政策协调一致，才能真正体现国家对人才的要求。</a:t>
            </a:r>
            <a:endParaRPr lang="zh-CN" altLang="en-US" sz="1600" spc="-100">
              <a:solidFill>
                <a:schemeClr val="tx1">
                  <a:lumMod val="85000"/>
                  <a:lumOff val="15000"/>
                </a:schemeClr>
              </a:solidFill>
              <a:uFillTx/>
              <a:latin typeface="微软雅黑" panose="020B0503020204020204" charset="-122"/>
              <a:ea typeface="Microsoft YaHei Regular" panose="020B0503020204020204" charset="-122"/>
              <a:cs typeface="思源黑体 CN Light" panose="020B0500000000000000" charset="-122"/>
              <a:sym typeface="+mn-ea"/>
            </a:endParaRPr>
          </a:p>
        </p:txBody>
      </p:sp>
      <p:sp>
        <p:nvSpPr>
          <p:cNvPr id="38" name="文本框 37"/>
          <p:cNvSpPr txBox="1"/>
          <p:nvPr>
            <p:custDataLst>
              <p:tags r:id="rId28"/>
            </p:custDataLst>
          </p:nvPr>
        </p:nvSpPr>
        <p:spPr>
          <a:xfrm>
            <a:off x="2880360" y="1396365"/>
            <a:ext cx="6432550" cy="1068705"/>
          </a:xfrm>
          <a:prstGeom prst="rect">
            <a:avLst/>
          </a:prstGeom>
          <a:noFill/>
        </p:spPr>
        <p:txBody>
          <a:bodyPr wrap="square" rtlCol="0" anchor="b" anchorCtr="0"/>
          <a:p>
            <a:pPr lvl="0" algn="ctr" fontAlgn="auto">
              <a:lnSpc>
                <a:spcPct val="130000"/>
              </a:lnSpc>
              <a:spcBef>
                <a:spcPts val="0"/>
              </a:spcBef>
              <a:spcAft>
                <a:spcPts val="1000"/>
              </a:spcAft>
              <a:buClrTx/>
              <a:buSzTx/>
              <a:buFontTx/>
            </a:pPr>
            <a:r>
              <a:rPr lang="zh-CN" altLang="en-US" sz="1600" spc="-100">
                <a:solidFill>
                  <a:schemeClr val="tx1">
                    <a:lumMod val="85000"/>
                    <a:lumOff val="15000"/>
                  </a:schemeClr>
                </a:solidFill>
                <a:uFillTx/>
                <a:latin typeface="微软雅黑" panose="020B0503020204020204" charset="-122"/>
                <a:ea typeface="Microsoft YaHei Regular" panose="020B0503020204020204" charset="-122"/>
                <a:cs typeface="思源黑体 CN Light" panose="020B0500000000000000" charset="-122"/>
                <a:sym typeface="+mn-ea"/>
              </a:rPr>
              <a:t>规章制度一方面要依据教育行政部门的要求，另一方面也要考虑到本地的实际情况，充分发扬民主，共同研究制定，以保证规章制度具有适应性和可行性。要求过高或过低、不符合实际的规章制度起不到应有的作用。</a:t>
            </a:r>
            <a:endParaRPr lang="zh-CN" altLang="en-US" sz="1600" spc="-100">
              <a:solidFill>
                <a:schemeClr val="tx1">
                  <a:lumMod val="85000"/>
                  <a:lumOff val="15000"/>
                </a:schemeClr>
              </a:solidFill>
              <a:uFillTx/>
              <a:latin typeface="微软雅黑" panose="020B0503020204020204" charset="-122"/>
              <a:ea typeface="Microsoft YaHei Regular" panose="020B0503020204020204" charset="-122"/>
              <a:cs typeface="思源黑体 CN Light" panose="020B0500000000000000" charset="-122"/>
              <a:sym typeface="+mn-ea"/>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idx="4294967295"/>
          </p:nvPr>
        </p:nvSpPr>
        <p:spPr>
          <a:xfrm>
            <a:off x="1684655" y="782320"/>
            <a:ext cx="10507345" cy="705485"/>
          </a:xfrm>
        </p:spPr>
        <p:txBody>
          <a:bodyPr vert="horz" rtlCol="0" anchor="t" anchorCtr="0">
            <a:normAutofit/>
          </a:bodyPr>
          <a:p>
            <a:pPr lvl="0" algn="l">
              <a:buClrTx/>
              <a:buSzTx/>
              <a:buFontTx/>
            </a:pPr>
            <a:r>
              <a:rPr lang="zh-CN" altLang="en-US">
                <a:sym typeface="+mn-ea"/>
              </a:rPr>
              <a:t>三、规章制度执行时应注意的问题</a:t>
            </a:r>
            <a:endParaRPr lang="zh-CN" altLang="en-US">
              <a:sym typeface="+mn-ea"/>
            </a:endParaRPr>
          </a:p>
        </p:txBody>
      </p:sp>
      <p:cxnSp>
        <p:nvCxnSpPr>
          <p:cNvPr id="186" name="直接连接符 185"/>
          <p:cNvCxnSpPr/>
          <p:nvPr>
            <p:custDataLst>
              <p:tags r:id="rId1"/>
            </p:custDataLst>
          </p:nvPr>
        </p:nvCxnSpPr>
        <p:spPr>
          <a:xfrm>
            <a:off x="4213860" y="3185160"/>
            <a:ext cx="0" cy="221742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grpSp>
        <p:nvGrpSpPr>
          <p:cNvPr id="11" name="组合 10"/>
          <p:cNvGrpSpPr/>
          <p:nvPr/>
        </p:nvGrpSpPr>
        <p:grpSpPr>
          <a:xfrm>
            <a:off x="648335" y="2367915"/>
            <a:ext cx="3429635" cy="3299460"/>
            <a:chOff x="901" y="3349"/>
            <a:chExt cx="5401" cy="5196"/>
          </a:xfrm>
        </p:grpSpPr>
        <p:sp>
          <p:nvSpPr>
            <p:cNvPr id="77" name="五边形 76"/>
            <p:cNvSpPr/>
            <p:nvPr>
              <p:custDataLst>
                <p:tags r:id="rId2"/>
              </p:custDataLst>
            </p:nvPr>
          </p:nvSpPr>
          <p:spPr>
            <a:xfrm>
              <a:off x="1200" y="3349"/>
              <a:ext cx="5102" cy="1020"/>
            </a:xfrm>
            <a:prstGeom prst="homePlate">
              <a:avLst/>
            </a:prstGeom>
            <a:noFill/>
            <a:ln>
              <a:gradFill>
                <a:gsLst>
                  <a:gs pos="77000">
                    <a:srgbClr val="FFFFFF"/>
                  </a:gs>
                  <a:gs pos="100000">
                    <a:srgbClr val="7578EC"/>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ctr">
                <a:lnSpc>
                  <a:spcPct val="100000"/>
                </a:lnSpc>
              </a:pPr>
              <a:endParaRPr lang="zh-CN" altLang="en-US"/>
            </a:p>
          </p:txBody>
        </p:sp>
        <p:sp>
          <p:nvSpPr>
            <p:cNvPr id="89" name="五边形 88"/>
            <p:cNvSpPr/>
            <p:nvPr>
              <p:custDataLst>
                <p:tags r:id="rId3"/>
              </p:custDataLst>
            </p:nvPr>
          </p:nvSpPr>
          <p:spPr>
            <a:xfrm>
              <a:off x="901" y="3349"/>
              <a:ext cx="5102" cy="1020"/>
            </a:xfrm>
            <a:prstGeom prst="homePlat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ctr">
                <a:lnSpc>
                  <a:spcPct val="100000"/>
                </a:lnSpc>
              </a:pPr>
              <a:endParaRPr lang="zh-CN" altLang="en-US"/>
            </a:p>
          </p:txBody>
        </p:sp>
        <p:sp>
          <p:nvSpPr>
            <p:cNvPr id="92" name="矩形 91"/>
            <p:cNvSpPr/>
            <p:nvPr>
              <p:custDataLst>
                <p:tags r:id="rId4"/>
              </p:custDataLst>
            </p:nvPr>
          </p:nvSpPr>
          <p:spPr>
            <a:xfrm flipV="1">
              <a:off x="907" y="4577"/>
              <a:ext cx="5102" cy="3969"/>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6" name="组合 5"/>
            <p:cNvGrpSpPr/>
            <p:nvPr/>
          </p:nvGrpSpPr>
          <p:grpSpPr>
            <a:xfrm>
              <a:off x="2925" y="8234"/>
              <a:ext cx="1107" cy="138"/>
              <a:chOff x="2829" y="7834"/>
              <a:chExt cx="1107" cy="138"/>
            </a:xfrm>
          </p:grpSpPr>
          <p:sp>
            <p:nvSpPr>
              <p:cNvPr id="126" name="椭圆 125"/>
              <p:cNvSpPr/>
              <p:nvPr>
                <p:custDataLst>
                  <p:tags r:id="rId5"/>
                </p:custDataLst>
              </p:nvPr>
            </p:nvSpPr>
            <p:spPr>
              <a:xfrm>
                <a:off x="2829" y="7834"/>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3" name="椭圆 132"/>
              <p:cNvSpPr/>
              <p:nvPr>
                <p:custDataLst>
                  <p:tags r:id="rId6"/>
                </p:custDataLst>
              </p:nvPr>
            </p:nvSpPr>
            <p:spPr>
              <a:xfrm>
                <a:off x="3024"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4" name="椭圆 133"/>
              <p:cNvSpPr/>
              <p:nvPr>
                <p:custDataLst>
                  <p:tags r:id="rId7"/>
                </p:custDataLst>
              </p:nvPr>
            </p:nvSpPr>
            <p:spPr>
              <a:xfrm>
                <a:off x="3217"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5" name="椭圆 134"/>
              <p:cNvSpPr/>
              <p:nvPr>
                <p:custDataLst>
                  <p:tags r:id="rId8"/>
                </p:custDataLst>
              </p:nvPr>
            </p:nvSpPr>
            <p:spPr>
              <a:xfrm>
                <a:off x="3410"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6" name="椭圆 135"/>
              <p:cNvSpPr/>
              <p:nvPr>
                <p:custDataLst>
                  <p:tags r:id="rId9"/>
                </p:custDataLst>
              </p:nvPr>
            </p:nvSpPr>
            <p:spPr>
              <a:xfrm>
                <a:off x="3604"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7" name="椭圆 136"/>
              <p:cNvSpPr/>
              <p:nvPr>
                <p:custDataLst>
                  <p:tags r:id="rId10"/>
                </p:custDataLst>
              </p:nvPr>
            </p:nvSpPr>
            <p:spPr>
              <a:xfrm>
                <a:off x="3798"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68" name="文本框 167"/>
            <p:cNvSpPr txBox="1"/>
            <p:nvPr>
              <p:custDataLst>
                <p:tags r:id="rId11"/>
              </p:custDataLst>
            </p:nvPr>
          </p:nvSpPr>
          <p:spPr>
            <a:xfrm>
              <a:off x="915" y="3513"/>
              <a:ext cx="4535" cy="682"/>
            </a:xfrm>
            <a:prstGeom prst="rect">
              <a:avLst/>
            </a:prstGeom>
            <a:noFill/>
          </p:spPr>
          <p:txBody>
            <a:bodyPr wrap="square" bIns="0" rtlCol="0" anchor="ctr" anchorCtr="0">
              <a:normAutofit lnSpcReduction="10000"/>
            </a:bodyPr>
            <a:p>
              <a:pPr algn="l">
                <a:lnSpc>
                  <a:spcPct val="100000"/>
                </a:lnSpc>
              </a:pPr>
              <a:r>
                <a:rPr lang="zh-CN" altLang="en-US" b="1" spc="100">
                  <a:solidFill>
                    <a:srgbClr val="FFFFFF"/>
                  </a:solidFill>
                  <a:uFillTx/>
                  <a:latin typeface="Microsoft YaHei Bold" panose="020B0703020204020201" charset="-122"/>
                  <a:ea typeface="Microsoft YaHei Bold" panose="020B0703020204020201" charset="-122"/>
                </a:rPr>
                <a:t>（一）做好宣传工作</a:t>
              </a:r>
              <a:endParaRPr lang="zh-CN" altLang="en-US" b="1" spc="100">
                <a:solidFill>
                  <a:srgbClr val="FFFFFF"/>
                </a:solidFill>
                <a:uFillTx/>
                <a:latin typeface="Microsoft YaHei Bold" panose="020B0703020204020201" charset="-122"/>
                <a:ea typeface="Microsoft YaHei Bold" panose="020B0703020204020201" charset="-122"/>
              </a:endParaRPr>
            </a:p>
          </p:txBody>
        </p:sp>
        <p:sp>
          <p:nvSpPr>
            <p:cNvPr id="2" name="文本框 1"/>
            <p:cNvSpPr txBox="1"/>
            <p:nvPr>
              <p:custDataLst>
                <p:tags r:id="rId12"/>
              </p:custDataLst>
            </p:nvPr>
          </p:nvSpPr>
          <p:spPr>
            <a:xfrm>
              <a:off x="1171" y="4839"/>
              <a:ext cx="4535" cy="2835"/>
            </a:xfrm>
            <a:prstGeom prst="rect">
              <a:avLst/>
            </a:prstGeom>
            <a:noFill/>
          </p:spPr>
          <p:txBody>
            <a:bodyPr wrap="square" rtlCol="0">
              <a:norm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规章制度制定好后，领导要反复讲解，宣传教育，使所有的人员都理解和掌握规章制度的条款，以便认真贯彻执行。</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grpSp>
        <p:nvGrpSpPr>
          <p:cNvPr id="13" name="组合 12"/>
          <p:cNvGrpSpPr/>
          <p:nvPr/>
        </p:nvGrpSpPr>
        <p:grpSpPr>
          <a:xfrm>
            <a:off x="4349750" y="2367915"/>
            <a:ext cx="3433445" cy="3299460"/>
            <a:chOff x="6876" y="3349"/>
            <a:chExt cx="5407" cy="5196"/>
          </a:xfrm>
        </p:grpSpPr>
        <p:sp>
          <p:nvSpPr>
            <p:cNvPr id="180" name="五边形 179"/>
            <p:cNvSpPr/>
            <p:nvPr>
              <p:custDataLst>
                <p:tags r:id="rId13"/>
              </p:custDataLst>
            </p:nvPr>
          </p:nvSpPr>
          <p:spPr>
            <a:xfrm>
              <a:off x="7181" y="3349"/>
              <a:ext cx="5102" cy="1020"/>
            </a:xfrm>
            <a:prstGeom prst="homePlate">
              <a:avLst/>
            </a:prstGeom>
            <a:noFill/>
            <a:ln>
              <a:gradFill>
                <a:gsLst>
                  <a:gs pos="77000">
                    <a:srgbClr val="FFFFFF"/>
                  </a:gs>
                  <a:gs pos="100000">
                    <a:srgbClr val="F7B802"/>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ctr">
                <a:lnSpc>
                  <a:spcPct val="100000"/>
                </a:lnSpc>
              </a:pPr>
              <a:endParaRPr lang="zh-CN" altLang="en-US"/>
            </a:p>
          </p:txBody>
        </p:sp>
        <p:sp>
          <p:nvSpPr>
            <p:cNvPr id="86" name="五边形 85"/>
            <p:cNvSpPr/>
            <p:nvPr>
              <p:custDataLst>
                <p:tags r:id="rId14"/>
              </p:custDataLst>
            </p:nvPr>
          </p:nvSpPr>
          <p:spPr>
            <a:xfrm>
              <a:off x="6882" y="3349"/>
              <a:ext cx="5102" cy="1020"/>
            </a:xfrm>
            <a:prstGeom prst="homePlat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ctr">
                <a:lnSpc>
                  <a:spcPct val="100000"/>
                </a:lnSpc>
              </a:pPr>
              <a:endParaRPr lang="zh-CN" altLang="en-US"/>
            </a:p>
          </p:txBody>
        </p:sp>
        <p:sp>
          <p:nvSpPr>
            <p:cNvPr id="97" name="矩形 96"/>
            <p:cNvSpPr/>
            <p:nvPr>
              <p:custDataLst>
                <p:tags r:id="rId15"/>
              </p:custDataLst>
            </p:nvPr>
          </p:nvSpPr>
          <p:spPr>
            <a:xfrm flipV="1">
              <a:off x="6908" y="4577"/>
              <a:ext cx="5102" cy="3969"/>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8" name="组合 7"/>
            <p:cNvGrpSpPr/>
            <p:nvPr/>
          </p:nvGrpSpPr>
          <p:grpSpPr>
            <a:xfrm>
              <a:off x="8890" y="8234"/>
              <a:ext cx="1107" cy="138"/>
              <a:chOff x="8810" y="7834"/>
              <a:chExt cx="1107" cy="138"/>
            </a:xfrm>
          </p:grpSpPr>
          <p:sp>
            <p:nvSpPr>
              <p:cNvPr id="138" name="椭圆 137"/>
              <p:cNvSpPr/>
              <p:nvPr>
                <p:custDataLst>
                  <p:tags r:id="rId16"/>
                </p:custDataLst>
              </p:nvPr>
            </p:nvSpPr>
            <p:spPr>
              <a:xfrm>
                <a:off x="8810"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9" name="椭圆 138"/>
              <p:cNvSpPr/>
              <p:nvPr>
                <p:custDataLst>
                  <p:tags r:id="rId17"/>
                </p:custDataLst>
              </p:nvPr>
            </p:nvSpPr>
            <p:spPr>
              <a:xfrm>
                <a:off x="9005" y="7834"/>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0" name="椭圆 139"/>
              <p:cNvSpPr/>
              <p:nvPr>
                <p:custDataLst>
                  <p:tags r:id="rId18"/>
                </p:custDataLst>
              </p:nvPr>
            </p:nvSpPr>
            <p:spPr>
              <a:xfrm>
                <a:off x="9198"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1" name="椭圆 140"/>
              <p:cNvSpPr/>
              <p:nvPr>
                <p:custDataLst>
                  <p:tags r:id="rId19"/>
                </p:custDataLst>
              </p:nvPr>
            </p:nvSpPr>
            <p:spPr>
              <a:xfrm>
                <a:off x="9392"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2" name="椭圆 141"/>
              <p:cNvSpPr/>
              <p:nvPr>
                <p:custDataLst>
                  <p:tags r:id="rId20"/>
                </p:custDataLst>
              </p:nvPr>
            </p:nvSpPr>
            <p:spPr>
              <a:xfrm>
                <a:off x="9585"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3" name="椭圆 142"/>
              <p:cNvSpPr/>
              <p:nvPr>
                <p:custDataLst>
                  <p:tags r:id="rId21"/>
                </p:custDataLst>
              </p:nvPr>
            </p:nvSpPr>
            <p:spPr>
              <a:xfrm>
                <a:off x="9779"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70" name="文本框 169"/>
            <p:cNvSpPr txBox="1"/>
            <p:nvPr>
              <p:custDataLst>
                <p:tags r:id="rId22"/>
              </p:custDataLst>
            </p:nvPr>
          </p:nvSpPr>
          <p:spPr>
            <a:xfrm>
              <a:off x="6876" y="3513"/>
              <a:ext cx="4535" cy="682"/>
            </a:xfrm>
            <a:prstGeom prst="rect">
              <a:avLst/>
            </a:prstGeom>
            <a:noFill/>
          </p:spPr>
          <p:txBody>
            <a:bodyPr wrap="square" bIns="0" rtlCol="0" anchor="ctr" anchorCtr="0">
              <a:normAutofit lnSpcReduction="10000"/>
            </a:bodyPr>
            <a:p>
              <a:pPr algn="l">
                <a:lnSpc>
                  <a:spcPct val="100000"/>
                </a:lnSpc>
              </a:pPr>
              <a:r>
                <a:rPr lang="zh-CN" altLang="en-US" b="1" spc="100">
                  <a:solidFill>
                    <a:srgbClr val="FFFFFF"/>
                  </a:solidFill>
                  <a:uFillTx/>
                  <a:latin typeface="Microsoft YaHei Bold" panose="020B0703020204020201" charset="-122"/>
                  <a:ea typeface="Microsoft YaHei Bold" panose="020B0703020204020201" charset="-122"/>
                </a:rPr>
                <a:t>（二）执行时要严肃认真</a:t>
              </a:r>
              <a:endParaRPr lang="zh-CN" altLang="en-US" b="1" spc="100">
                <a:solidFill>
                  <a:srgbClr val="FFFFFF"/>
                </a:solidFill>
                <a:uFillTx/>
                <a:latin typeface="Microsoft YaHei Bold" panose="020B0703020204020201" charset="-122"/>
                <a:ea typeface="Microsoft YaHei Bold" panose="020B0703020204020201" charset="-122"/>
              </a:endParaRPr>
            </a:p>
          </p:txBody>
        </p:sp>
        <p:sp>
          <p:nvSpPr>
            <p:cNvPr id="3" name="文本框 2"/>
            <p:cNvSpPr txBox="1"/>
            <p:nvPr>
              <p:custDataLst>
                <p:tags r:id="rId23"/>
              </p:custDataLst>
            </p:nvPr>
          </p:nvSpPr>
          <p:spPr>
            <a:xfrm>
              <a:off x="7079" y="4839"/>
              <a:ext cx="4535" cy="2835"/>
            </a:xfrm>
            <a:prstGeom prst="rect">
              <a:avLst/>
            </a:prstGeom>
            <a:noFill/>
          </p:spPr>
          <p:txBody>
            <a:bodyPr wrap="square" rtlCol="0">
              <a:norm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领导者要以身作则，率先垂范，为群众树立良好的榜样。在制度面前要一视同仁，公正平等。要定期检查评比，有奖励，有惩罚。</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cxnSp>
        <p:nvCxnSpPr>
          <p:cNvPr id="187" name="直接连接符 186"/>
          <p:cNvCxnSpPr/>
          <p:nvPr>
            <p:custDataLst>
              <p:tags r:id="rId24"/>
            </p:custDataLst>
          </p:nvPr>
        </p:nvCxnSpPr>
        <p:spPr>
          <a:xfrm>
            <a:off x="7919085" y="3187700"/>
            <a:ext cx="0" cy="221742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grpSp>
        <p:nvGrpSpPr>
          <p:cNvPr id="12" name="组合 11"/>
          <p:cNvGrpSpPr/>
          <p:nvPr/>
        </p:nvGrpSpPr>
        <p:grpSpPr>
          <a:xfrm>
            <a:off x="8054975" y="2367915"/>
            <a:ext cx="3439160" cy="3300095"/>
            <a:chOff x="12406" y="3349"/>
            <a:chExt cx="5416" cy="5197"/>
          </a:xfrm>
        </p:grpSpPr>
        <p:sp>
          <p:nvSpPr>
            <p:cNvPr id="181" name="五边形 180"/>
            <p:cNvSpPr/>
            <p:nvPr>
              <p:custDataLst>
                <p:tags r:id="rId25"/>
              </p:custDataLst>
            </p:nvPr>
          </p:nvSpPr>
          <p:spPr>
            <a:xfrm>
              <a:off x="12720" y="3349"/>
              <a:ext cx="5102" cy="1020"/>
            </a:xfrm>
            <a:prstGeom prst="homePlate">
              <a:avLst/>
            </a:prstGeom>
            <a:noFill/>
            <a:ln>
              <a:gradFill>
                <a:gsLst>
                  <a:gs pos="77000">
                    <a:srgbClr val="FFFFFF"/>
                  </a:gs>
                  <a:gs pos="100000">
                    <a:srgbClr val="F18703"/>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ctr">
                <a:lnSpc>
                  <a:spcPct val="100000"/>
                </a:lnSpc>
              </a:pPr>
              <a:endParaRPr lang="zh-CN" altLang="en-US"/>
            </a:p>
          </p:txBody>
        </p:sp>
        <p:sp>
          <p:nvSpPr>
            <p:cNvPr id="83" name="五边形 82"/>
            <p:cNvSpPr/>
            <p:nvPr>
              <p:custDataLst>
                <p:tags r:id="rId26"/>
              </p:custDataLst>
            </p:nvPr>
          </p:nvSpPr>
          <p:spPr>
            <a:xfrm>
              <a:off x="12421" y="3349"/>
              <a:ext cx="5102" cy="1020"/>
            </a:xfrm>
            <a:prstGeom prst="homePlat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ctr">
                <a:lnSpc>
                  <a:spcPct val="100000"/>
                </a:lnSpc>
              </a:pPr>
              <a:endParaRPr lang="zh-CN" altLang="en-US"/>
            </a:p>
          </p:txBody>
        </p:sp>
        <p:sp>
          <p:nvSpPr>
            <p:cNvPr id="98" name="矩形 97"/>
            <p:cNvSpPr/>
            <p:nvPr>
              <p:custDataLst>
                <p:tags r:id="rId27"/>
              </p:custDataLst>
            </p:nvPr>
          </p:nvSpPr>
          <p:spPr>
            <a:xfrm flipV="1">
              <a:off x="12406" y="4578"/>
              <a:ext cx="5102" cy="3969"/>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9" name="组合 8"/>
            <p:cNvGrpSpPr/>
            <p:nvPr/>
          </p:nvGrpSpPr>
          <p:grpSpPr>
            <a:xfrm>
              <a:off x="14419" y="8234"/>
              <a:ext cx="1106" cy="138"/>
              <a:chOff x="13170" y="7834"/>
              <a:chExt cx="1106" cy="138"/>
            </a:xfrm>
          </p:grpSpPr>
          <p:sp>
            <p:nvSpPr>
              <p:cNvPr id="144" name="椭圆 143"/>
              <p:cNvSpPr/>
              <p:nvPr>
                <p:custDataLst>
                  <p:tags r:id="rId28"/>
                </p:custDataLst>
              </p:nvPr>
            </p:nvSpPr>
            <p:spPr>
              <a:xfrm>
                <a:off x="13170"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5" name="椭圆 144"/>
              <p:cNvSpPr/>
              <p:nvPr>
                <p:custDataLst>
                  <p:tags r:id="rId29"/>
                </p:custDataLst>
              </p:nvPr>
            </p:nvSpPr>
            <p:spPr>
              <a:xfrm>
                <a:off x="13363"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6" name="椭圆 145"/>
              <p:cNvSpPr/>
              <p:nvPr>
                <p:custDataLst>
                  <p:tags r:id="rId30"/>
                </p:custDataLst>
              </p:nvPr>
            </p:nvSpPr>
            <p:spPr>
              <a:xfrm>
                <a:off x="13557" y="7834"/>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7" name="椭圆 146"/>
              <p:cNvSpPr/>
              <p:nvPr>
                <p:custDataLst>
                  <p:tags r:id="rId31"/>
                </p:custDataLst>
              </p:nvPr>
            </p:nvSpPr>
            <p:spPr>
              <a:xfrm>
                <a:off x="13750"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8" name="椭圆 147"/>
              <p:cNvSpPr/>
              <p:nvPr>
                <p:custDataLst>
                  <p:tags r:id="rId32"/>
                </p:custDataLst>
              </p:nvPr>
            </p:nvSpPr>
            <p:spPr>
              <a:xfrm>
                <a:off x="13944"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9" name="椭圆 148"/>
              <p:cNvSpPr/>
              <p:nvPr>
                <p:custDataLst>
                  <p:tags r:id="rId33"/>
                </p:custDataLst>
              </p:nvPr>
            </p:nvSpPr>
            <p:spPr>
              <a:xfrm>
                <a:off x="14138" y="7834"/>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72" name="文本框 171"/>
            <p:cNvSpPr txBox="1"/>
            <p:nvPr>
              <p:custDataLst>
                <p:tags r:id="rId34"/>
              </p:custDataLst>
            </p:nvPr>
          </p:nvSpPr>
          <p:spPr>
            <a:xfrm>
              <a:off x="12435" y="3513"/>
              <a:ext cx="4535" cy="682"/>
            </a:xfrm>
            <a:prstGeom prst="rect">
              <a:avLst/>
            </a:prstGeom>
            <a:noFill/>
          </p:spPr>
          <p:txBody>
            <a:bodyPr wrap="square" bIns="0" rtlCol="0" anchor="ctr" anchorCtr="0">
              <a:normAutofit lnSpcReduction="10000"/>
            </a:bodyPr>
            <a:p>
              <a:pPr algn="l">
                <a:lnSpc>
                  <a:spcPct val="100000"/>
                </a:lnSpc>
              </a:pPr>
              <a:r>
                <a:rPr lang="zh-CN" altLang="en-US" b="1" spc="100">
                  <a:solidFill>
                    <a:srgbClr val="FFFFFF"/>
                  </a:solidFill>
                  <a:uFillTx/>
                  <a:latin typeface="Microsoft YaHei Bold" panose="020B0703020204020201" charset="-122"/>
                  <a:ea typeface="Microsoft YaHei Bold" panose="020B0703020204020201" charset="-122"/>
                </a:rPr>
                <a:t>（三）执行时要持之以恒</a:t>
              </a:r>
              <a:endParaRPr lang="zh-CN" altLang="en-US" b="1" spc="100">
                <a:solidFill>
                  <a:srgbClr val="FFFFFF"/>
                </a:solidFill>
                <a:uFillTx/>
                <a:latin typeface="Microsoft YaHei Bold" panose="020B0703020204020201" charset="-122"/>
                <a:ea typeface="Microsoft YaHei Bold" panose="020B0703020204020201" charset="-122"/>
              </a:endParaRPr>
            </a:p>
          </p:txBody>
        </p:sp>
        <p:sp>
          <p:nvSpPr>
            <p:cNvPr id="4" name="文本框 3"/>
            <p:cNvSpPr txBox="1"/>
            <p:nvPr>
              <p:custDataLst>
                <p:tags r:id="rId35"/>
              </p:custDataLst>
            </p:nvPr>
          </p:nvSpPr>
          <p:spPr>
            <a:xfrm>
              <a:off x="12690" y="4839"/>
              <a:ext cx="4535" cy="2835"/>
            </a:xfrm>
            <a:prstGeom prst="rect">
              <a:avLst/>
            </a:prstGeom>
            <a:noFill/>
          </p:spPr>
          <p:txBody>
            <a:bodyPr wrap="square" rtlCol="0">
              <a:normAutofit/>
            </a:bodyPr>
            <a:p>
              <a:pPr lvl="0" algn="just">
                <a:lnSpc>
                  <a:spcPct val="130000"/>
                </a:lnSpc>
                <a:spcAft>
                  <a:spcPts val="1000"/>
                </a:spcAft>
                <a:buClrTx/>
                <a:buSzTx/>
                <a:buFontTx/>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规章制度的执行要有章必循，避免前紧后松，要多</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督促</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多检查，形成习惯。同时在执行时要不断总结，对内容要进行调整和充实，使其更加完善。</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spTree>
    <p:custDataLst>
      <p:tags r:id="rId3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97505" y="2767965"/>
            <a:ext cx="63969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四</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幼儿园组织机构的设置</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62315" cy="768350"/>
          </a:xfrm>
          <a:prstGeom prst="rect">
            <a:avLst/>
          </a:prstGeom>
        </p:spPr>
        <p:txBody>
          <a:bodyPr vert="horz" wrap="square" rtlCol="0" anchor="t" anchorCtr="0">
            <a:normAutofit/>
          </a:bodyPr>
          <a:p>
            <a:pPr lvl="0" algn="l">
              <a:lnSpc>
                <a:spcPct val="90000"/>
              </a:lnSpc>
              <a:buClrTx/>
              <a:buSzTx/>
              <a:buFontTx/>
            </a:pPr>
            <a:r>
              <a:rPr lang="zh-CN" altLang="en-US" sz="4400">
                <a:latin typeface="+mj-lt"/>
                <a:ea typeface="+mj-ea"/>
                <a:cs typeface="+mj-cs"/>
                <a:sym typeface="+mn-ea"/>
              </a:rPr>
              <a:t>一、幼儿园的组织机构</a:t>
            </a:r>
            <a:endParaRPr lang="zh-CN" altLang="en-US" sz="4400">
              <a:latin typeface="+mj-lt"/>
              <a:ea typeface="+mj-ea"/>
              <a:cs typeface="+mj-cs"/>
              <a:sym typeface="+mn-ea"/>
            </a:endParaRPr>
          </a:p>
        </p:txBody>
      </p:sp>
      <p:sp>
        <p:nvSpPr>
          <p:cNvPr id="3" name="文本框 2"/>
          <p:cNvSpPr txBox="1"/>
          <p:nvPr/>
        </p:nvSpPr>
        <p:spPr>
          <a:xfrm>
            <a:off x="2675890" y="2813596"/>
            <a:ext cx="6840000" cy="2861310"/>
          </a:xfrm>
          <a:prstGeom prst="rect">
            <a:avLst/>
          </a:prstGeom>
          <a:noFill/>
        </p:spPr>
        <p:txBody>
          <a:bodyPr wrap="square" rtlCol="0" anchor="ctr" anchorCtr="0">
            <a:spAutoFit/>
          </a:bodyPr>
          <a:p>
            <a:pPr marL="0" indent="0">
              <a:lnSpc>
                <a:spcPct val="150000"/>
              </a:lnSpc>
              <a:buNone/>
            </a:pPr>
            <a:r>
              <a:rPr lang="zh-CN" altLang="en-US" sz="2000" dirty="0">
                <a:sym typeface="+mn-ea"/>
              </a:rPr>
              <a:t>建立科学的、符合实际需要的组织机构是对幼儿园进行科学管理的重要条件，是实现幼儿园目标的组织保证。</a:t>
            </a:r>
            <a:endParaRPr lang="zh-CN" altLang="en-US" sz="2000" dirty="0">
              <a:sym typeface="+mn-ea"/>
            </a:endParaRPr>
          </a:p>
          <a:p>
            <a:pPr marL="0" indent="0">
              <a:lnSpc>
                <a:spcPct val="150000"/>
              </a:lnSpc>
              <a:buNone/>
            </a:pPr>
            <a:r>
              <a:rPr lang="zh-CN" altLang="en-US" sz="2000" dirty="0">
                <a:sym typeface="+mn-ea"/>
              </a:rPr>
              <a:t>幼儿园的组织机构有行政组织与非行政组织。</a:t>
            </a:r>
            <a:r>
              <a:rPr lang="zh-CN" altLang="en-US" sz="2000" b="1" dirty="0">
                <a:solidFill>
                  <a:schemeClr val="accent3">
                    <a:lumMod val="75000"/>
                  </a:schemeClr>
                </a:solidFill>
                <a:latin typeface="Microsoft YaHei Bold" panose="020B0703020204020201" charset="-122"/>
                <a:ea typeface="Microsoft YaHei Bold" panose="020B0703020204020201" charset="-122"/>
                <a:sym typeface="+mn-ea"/>
              </a:rPr>
              <a:t>行政组织是指园长领导下的办事机构。</a:t>
            </a:r>
            <a:r>
              <a:rPr lang="zh-CN" altLang="en-US" sz="2000" dirty="0">
                <a:sym typeface="+mn-ea"/>
              </a:rPr>
              <a:t>非行政组织有党、团、工会组织和其他群众组织。只有健全行政组织，完善非行政组织，管理才能行之有效。</a:t>
            </a:r>
            <a:endParaRPr lang="zh-CN" altLang="en-US" sz="2000" dirty="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62315" cy="768350"/>
          </a:xfrm>
          <a:prstGeom prst="rect">
            <a:avLst/>
          </a:prstGeom>
        </p:spPr>
        <p:txBody>
          <a:bodyPr vert="horz" wrap="square" rtlCol="0" anchor="t" anchorCtr="0">
            <a:normAutofit/>
          </a:bodyPr>
          <a:p>
            <a:pPr lvl="0" algn="l">
              <a:lnSpc>
                <a:spcPct val="90000"/>
              </a:lnSpc>
              <a:buClrTx/>
              <a:buSzTx/>
              <a:buFontTx/>
            </a:pPr>
            <a:r>
              <a:rPr lang="zh-CN" altLang="en-US" sz="4400">
                <a:latin typeface="+mj-lt"/>
                <a:ea typeface="+mj-ea"/>
                <a:cs typeface="+mj-cs"/>
                <a:sym typeface="+mn-ea"/>
              </a:rPr>
              <a:t>二、幼儿园组织机构设置的依据</a:t>
            </a:r>
            <a:endParaRPr lang="zh-CN" altLang="en-US" sz="4400">
              <a:latin typeface="+mj-lt"/>
              <a:ea typeface="+mj-ea"/>
              <a:cs typeface="+mj-cs"/>
              <a:sym typeface="+mn-ea"/>
            </a:endParaRPr>
          </a:p>
        </p:txBody>
      </p:sp>
      <p:sp>
        <p:nvSpPr>
          <p:cNvPr id="3" name="文本框 2"/>
          <p:cNvSpPr txBox="1"/>
          <p:nvPr/>
        </p:nvSpPr>
        <p:spPr>
          <a:xfrm>
            <a:off x="2675890" y="3044419"/>
            <a:ext cx="6840000" cy="2399665"/>
          </a:xfrm>
          <a:prstGeom prst="rect">
            <a:avLst/>
          </a:prstGeom>
          <a:noFill/>
        </p:spPr>
        <p:txBody>
          <a:bodyPr wrap="square" rtlCol="0" anchor="ctr" anchorCtr="0">
            <a:spAutoFit/>
          </a:bodyPr>
          <a:p>
            <a:pPr marL="0" indent="0">
              <a:lnSpc>
                <a:spcPct val="150000"/>
              </a:lnSpc>
              <a:buNone/>
            </a:pPr>
            <a:r>
              <a:rPr lang="zh-CN" altLang="en-US" sz="2000" dirty="0">
                <a:sym typeface="+mn-ea"/>
              </a:rPr>
              <a:t>依据上级有关规定，参照《幼儿园工作规程》《幼儿园管理条例》中的有关规定，设置园所机构。</a:t>
            </a:r>
            <a:endParaRPr lang="zh-CN" altLang="en-US" sz="2000" dirty="0">
              <a:sym typeface="+mn-ea"/>
            </a:endParaRPr>
          </a:p>
          <a:p>
            <a:pPr marL="0" indent="0">
              <a:lnSpc>
                <a:spcPct val="150000"/>
              </a:lnSpc>
              <a:buNone/>
            </a:pPr>
            <a:r>
              <a:rPr lang="zh-CN" altLang="en-US" sz="2000" dirty="0">
                <a:sym typeface="+mn-ea"/>
              </a:rPr>
              <a:t>机构设置要从实际出发，因园制宜，要根据幼儿园的规模、类型、性质、环境、人力、经费等条件来确定。</a:t>
            </a:r>
            <a:endParaRPr lang="zh-CN" altLang="en-US" sz="2000" dirty="0">
              <a:sym typeface="+mn-ea"/>
            </a:endParaRPr>
          </a:p>
          <a:p>
            <a:pPr marL="0" indent="0">
              <a:lnSpc>
                <a:spcPct val="150000"/>
              </a:lnSpc>
              <a:buNone/>
            </a:pPr>
            <a:r>
              <a:rPr lang="zh-CN" altLang="en-US" sz="2000" dirty="0">
                <a:sym typeface="+mn-ea"/>
              </a:rPr>
              <a:t>职能部门要精兵简政，保证保教人员的配备。</a:t>
            </a:r>
            <a:endParaRPr lang="zh-CN" altLang="en-US" sz="2000" dirty="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62315" cy="768350"/>
          </a:xfrm>
          <a:prstGeom prst="rect">
            <a:avLst/>
          </a:prstGeom>
        </p:spPr>
        <p:txBody>
          <a:bodyPr vert="horz" wrap="square" rtlCol="0" anchor="t" anchorCtr="0">
            <a:normAutofit/>
          </a:bodyPr>
          <a:p>
            <a:pPr lvl="0" algn="l">
              <a:lnSpc>
                <a:spcPct val="90000"/>
              </a:lnSpc>
              <a:buClrTx/>
              <a:buSzTx/>
              <a:buFontTx/>
            </a:pPr>
            <a:r>
              <a:rPr lang="zh-CN" altLang="en-US" sz="4400">
                <a:latin typeface="+mj-lt"/>
                <a:ea typeface="+mj-ea"/>
                <a:cs typeface="+mj-cs"/>
                <a:sym typeface="+mn-ea"/>
              </a:rPr>
              <a:t>三、幼儿园的行政组织机构</a:t>
            </a:r>
            <a:endParaRPr lang="zh-CN" altLang="en-US" sz="4400">
              <a:latin typeface="+mj-lt"/>
              <a:ea typeface="+mj-ea"/>
              <a:cs typeface="+mj-cs"/>
              <a:sym typeface="+mn-ea"/>
            </a:endParaRPr>
          </a:p>
        </p:txBody>
      </p:sp>
      <p:sp>
        <p:nvSpPr>
          <p:cNvPr id="3" name="文本框 2"/>
          <p:cNvSpPr txBox="1"/>
          <p:nvPr/>
        </p:nvSpPr>
        <p:spPr>
          <a:xfrm>
            <a:off x="2675890" y="2813597"/>
            <a:ext cx="6840000" cy="2861310"/>
          </a:xfrm>
          <a:prstGeom prst="rect">
            <a:avLst/>
          </a:prstGeom>
          <a:noFill/>
        </p:spPr>
        <p:txBody>
          <a:bodyPr wrap="square" rtlCol="0" anchor="ctr" anchorCtr="0">
            <a:spAutoFit/>
          </a:bodyPr>
          <a:p>
            <a:pPr marL="0" indent="0">
              <a:lnSpc>
                <a:spcPct val="150000"/>
              </a:lnSpc>
              <a:buNone/>
            </a:pPr>
            <a:r>
              <a:rPr lang="zh-CN" altLang="en-US" sz="2000" dirty="0">
                <a:sym typeface="+mn-ea"/>
              </a:rPr>
              <a:t>幼儿园的行政组织机构是在园长的领导下，为实现幼儿园保教工作目标，保证保教活动顺利开展，对幼儿园人力、物力、时空、信息施加管理的办事机构。幼儿园的工作大致分为保教工作、卫生保健工作、总务后勤工作。幼儿园的基层行政单位是班级，在园长和保教主任的领导下，完成教养幼儿的任务。</a:t>
            </a:r>
            <a:endParaRPr lang="zh-CN" altLang="en-US" sz="2000" dirty="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62315" cy="768350"/>
          </a:xfrm>
          <a:prstGeom prst="rect">
            <a:avLst/>
          </a:prstGeom>
        </p:spPr>
        <p:txBody>
          <a:bodyPr vert="horz" wrap="square" rtlCol="0" anchor="t" anchorCtr="0">
            <a:normAutofit/>
          </a:bodyPr>
          <a:p>
            <a:pPr lvl="0" algn="l">
              <a:lnSpc>
                <a:spcPct val="90000"/>
              </a:lnSpc>
              <a:buClrTx/>
              <a:buSzTx/>
              <a:buFontTx/>
            </a:pPr>
            <a:r>
              <a:rPr lang="zh-CN" altLang="en-US" sz="4400">
                <a:latin typeface="+mj-lt"/>
                <a:ea typeface="+mj-ea"/>
                <a:cs typeface="+mj-cs"/>
                <a:sym typeface="+mn-ea"/>
              </a:rPr>
              <a:t>四、幼儿园的非行政组织</a:t>
            </a:r>
            <a:endParaRPr lang="zh-CN" altLang="en-US" sz="4400">
              <a:latin typeface="+mj-lt"/>
              <a:ea typeface="+mj-ea"/>
              <a:cs typeface="+mj-cs"/>
              <a:sym typeface="+mn-ea"/>
            </a:endParaRPr>
          </a:p>
        </p:txBody>
      </p:sp>
      <p:sp>
        <p:nvSpPr>
          <p:cNvPr id="3" name="文本框 2"/>
          <p:cNvSpPr txBox="1"/>
          <p:nvPr/>
        </p:nvSpPr>
        <p:spPr>
          <a:xfrm>
            <a:off x="2675890" y="2582775"/>
            <a:ext cx="6840000" cy="3322955"/>
          </a:xfrm>
          <a:prstGeom prst="rect">
            <a:avLst/>
          </a:prstGeom>
          <a:noFill/>
        </p:spPr>
        <p:txBody>
          <a:bodyPr wrap="square" rtlCol="0" anchor="ctr" anchorCtr="0">
            <a:spAutoFit/>
          </a:bodyPr>
          <a:p>
            <a:pPr marL="0" indent="0">
              <a:lnSpc>
                <a:spcPct val="150000"/>
              </a:lnSpc>
              <a:buNone/>
            </a:pPr>
            <a:r>
              <a:rPr lang="zh-CN" altLang="en-US" sz="2000" dirty="0">
                <a:sym typeface="+mn-ea"/>
              </a:rPr>
              <a:t>在幼儿园的非行政组织中，党的基层组织——党支部负责保证监督幼儿园的办园方向，同时担负着对教职员工进行思想政治教育的任务。全体党员要充分发挥先锋模范作用，身先士卒，团结全体教职员工共同完成保教工作任务。共青团组织、工会组织等要重视调动全体团员和工会会员的积极性，发挥管理助手的作用，组织丰富多彩的活动，从各方面促进幼儿园工作的开展，以实现幼儿园的工作目标。</a:t>
            </a:r>
            <a:endParaRPr lang="zh-CN" altLang="en-US" sz="2000" dirty="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631190"/>
            <a:ext cx="10507345" cy="705485"/>
          </a:xfrm>
        </p:spPr>
        <p:txBody>
          <a:bodyPr vert="horz" rtlCol="0" anchor="t" anchorCtr="0">
            <a:normAutofit/>
          </a:bodyPr>
          <a:p>
            <a:pPr lvl="0" algn="l">
              <a:buClrTx/>
              <a:buSzTx/>
              <a:buFontTx/>
            </a:pPr>
            <a:r>
              <a:rPr lang="zh-CN" altLang="en-US">
                <a:sym typeface="+mn-ea"/>
              </a:rPr>
              <a:t>五、实行分层管理</a:t>
            </a:r>
            <a:endParaRPr lang="zh-CN" altLang="en-US">
              <a:sym typeface="+mn-ea"/>
            </a:endParaRPr>
          </a:p>
        </p:txBody>
      </p:sp>
      <p:pic>
        <p:nvPicPr>
          <p:cNvPr id="2" name="图片 1" descr="图片1"/>
          <p:cNvPicPr>
            <a:picLocks noChangeAspect="1"/>
          </p:cNvPicPr>
          <p:nvPr>
            <p:custDataLst>
              <p:tags r:id="rId1"/>
            </p:custDataLst>
          </p:nvPr>
        </p:nvPicPr>
        <p:blipFill>
          <a:blip r:embed="rId2"/>
          <a:stretch>
            <a:fillRect/>
          </a:stretch>
        </p:blipFill>
        <p:spPr>
          <a:xfrm>
            <a:off x="1020445" y="1336675"/>
            <a:ext cx="2421255" cy="5118100"/>
          </a:xfrm>
          <a:prstGeom prst="rect">
            <a:avLst/>
          </a:prstGeom>
        </p:spPr>
      </p:pic>
      <p:grpSp>
        <p:nvGrpSpPr>
          <p:cNvPr id="12" name="组合 11"/>
          <p:cNvGrpSpPr/>
          <p:nvPr/>
        </p:nvGrpSpPr>
        <p:grpSpPr>
          <a:xfrm>
            <a:off x="2590800" y="1692910"/>
            <a:ext cx="8397875" cy="844777"/>
            <a:chOff x="4060" y="2606"/>
            <a:chExt cx="13225" cy="1330"/>
          </a:xfrm>
        </p:grpSpPr>
        <p:cxnSp>
          <p:nvCxnSpPr>
            <p:cNvPr id="81" name="肘形连接符 80"/>
            <p:cNvCxnSpPr>
              <a:stCxn id="74" idx="3"/>
            </p:cNvCxnSpPr>
            <p:nvPr>
              <p:custDataLst>
                <p:tags r:id="rId3"/>
              </p:custDataLst>
            </p:nvPr>
          </p:nvCxnSpPr>
          <p:spPr>
            <a:xfrm>
              <a:off x="8214" y="3369"/>
              <a:ext cx="9071" cy="397"/>
            </a:xfrm>
            <a:prstGeom prst="bentConnector3">
              <a:avLst>
                <a:gd name="adj1" fmla="val 5330"/>
              </a:avLst>
            </a:prstGeom>
            <a:ln w="25400">
              <a:solidFill>
                <a:schemeClr val="accent4"/>
              </a:solidFill>
              <a:prstDash val="dash"/>
              <a:tailEnd type="oval"/>
            </a:ln>
          </p:spPr>
          <p:style>
            <a:lnRef idx="1">
              <a:srgbClr val="6963ED"/>
            </a:lnRef>
            <a:fillRef idx="0">
              <a:srgbClr val="6963ED"/>
            </a:fillRef>
            <a:effectRef idx="0">
              <a:srgbClr val="6963ED"/>
            </a:effectRef>
            <a:fontRef idx="minor">
              <a:srgbClr val="000000"/>
            </a:fontRef>
          </p:style>
        </p:cxnSp>
        <p:sp>
          <p:nvSpPr>
            <p:cNvPr id="74" name="圆角矩形 73"/>
            <p:cNvSpPr/>
            <p:nvPr>
              <p:custDataLst>
                <p:tags r:id="rId4"/>
              </p:custDataLst>
            </p:nvPr>
          </p:nvSpPr>
          <p:spPr>
            <a:xfrm>
              <a:off x="5379" y="2944"/>
              <a:ext cx="2835" cy="85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5"/>
              </p:custDataLst>
            </p:nvPr>
          </p:nvSpPr>
          <p:spPr>
            <a:xfrm>
              <a:off x="4060" y="2802"/>
              <a:ext cx="1134" cy="1134"/>
            </a:xfrm>
            <a:prstGeom prst="ellipse">
              <a:avLst/>
            </a:prstGeom>
            <a:solidFill>
              <a:schemeClr val="accent4">
                <a:lumMod val="20000"/>
                <a:lumOff val="80000"/>
              </a:scheme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4" name="图片 3" descr="31393935333132383b31393939333838353bb4b4d2e2"/>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400" y="3142"/>
              <a:ext cx="454" cy="454"/>
            </a:xfrm>
            <a:prstGeom prst="rect">
              <a:avLst/>
            </a:prstGeom>
          </p:spPr>
        </p:pic>
        <p:sp>
          <p:nvSpPr>
            <p:cNvPr id="13" name="文本框 12"/>
            <p:cNvSpPr txBox="1"/>
            <p:nvPr>
              <p:custDataLst>
                <p:tags r:id="rId9"/>
              </p:custDataLst>
            </p:nvPr>
          </p:nvSpPr>
          <p:spPr>
            <a:xfrm>
              <a:off x="5606" y="3086"/>
              <a:ext cx="2381" cy="567"/>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a:solidFill>
                    <a:srgbClr val="FFFFFF"/>
                  </a:solidFill>
                  <a:effectLst/>
                  <a:uFillTx/>
                  <a:latin typeface="微软雅黑" panose="020B0503020204020204" charset="-122"/>
                  <a:ea typeface="Microsoft YaHei Regular" panose="020B0503020204020204" charset="-122"/>
                </a:rPr>
                <a:t>园长层</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14" name="文本框 13"/>
            <p:cNvSpPr txBox="1"/>
            <p:nvPr>
              <p:custDataLst>
                <p:tags r:id="rId10"/>
              </p:custDataLst>
            </p:nvPr>
          </p:nvSpPr>
          <p:spPr>
            <a:xfrm>
              <a:off x="8774" y="2606"/>
              <a:ext cx="8504" cy="1135"/>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7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sym typeface="+mn-ea"/>
                </a:rPr>
                <a:t>第一层为园长层，为指挥决策层，包括副园长、党组织和工会的基层组织负责人在内的领导层。</a:t>
              </a:r>
              <a:endParaRPr lang="zh-CN" altLang="en-US" sz="17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17" name="组合 16"/>
          <p:cNvGrpSpPr/>
          <p:nvPr/>
        </p:nvGrpSpPr>
        <p:grpSpPr>
          <a:xfrm>
            <a:off x="2993390" y="3486150"/>
            <a:ext cx="8429625" cy="851512"/>
            <a:chOff x="4714" y="5350"/>
            <a:chExt cx="13275" cy="1341"/>
          </a:xfrm>
        </p:grpSpPr>
        <p:cxnSp>
          <p:nvCxnSpPr>
            <p:cNvPr id="82" name="肘形连接符 81"/>
            <p:cNvCxnSpPr>
              <a:stCxn id="75" idx="3"/>
            </p:cNvCxnSpPr>
            <p:nvPr>
              <p:custDataLst>
                <p:tags r:id="rId11"/>
              </p:custDataLst>
            </p:nvPr>
          </p:nvCxnSpPr>
          <p:spPr>
            <a:xfrm>
              <a:off x="8918" y="6124"/>
              <a:ext cx="9071" cy="397"/>
            </a:xfrm>
            <a:prstGeom prst="bentConnector3">
              <a:avLst>
                <a:gd name="adj1" fmla="val 5615"/>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sp>
          <p:nvSpPr>
            <p:cNvPr id="75" name="圆角矩形 74"/>
            <p:cNvSpPr/>
            <p:nvPr>
              <p:custDataLst>
                <p:tags r:id="rId12"/>
              </p:custDataLst>
            </p:nvPr>
          </p:nvSpPr>
          <p:spPr>
            <a:xfrm>
              <a:off x="6083" y="5699"/>
              <a:ext cx="2835" cy="850"/>
            </a:xfrm>
            <a:prstGeom prst="roundRect">
              <a:avLst>
                <a:gd name="adj" fmla="val 50000"/>
              </a:avLst>
            </a:prstGeom>
            <a:solidFill>
              <a:srgbClr val="6963ED"/>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5" name="椭圆 4"/>
            <p:cNvSpPr/>
            <p:nvPr>
              <p:custDataLst>
                <p:tags r:id="rId13"/>
              </p:custDataLst>
            </p:nvPr>
          </p:nvSpPr>
          <p:spPr>
            <a:xfrm>
              <a:off x="4714" y="5557"/>
              <a:ext cx="1134" cy="1134"/>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72" name="图片 71" descr="31393935333132383b31393939333930323bc8d5b3ccbcc6bba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54" y="5897"/>
              <a:ext cx="454" cy="454"/>
            </a:xfrm>
            <a:prstGeom prst="rect">
              <a:avLst/>
            </a:prstGeom>
          </p:spPr>
        </p:pic>
        <p:sp>
          <p:nvSpPr>
            <p:cNvPr id="15" name="文本框 14"/>
            <p:cNvSpPr txBox="1"/>
            <p:nvPr>
              <p:custDataLst>
                <p:tags r:id="rId17"/>
              </p:custDataLst>
            </p:nvPr>
          </p:nvSpPr>
          <p:spPr>
            <a:xfrm>
              <a:off x="6295" y="5841"/>
              <a:ext cx="2381" cy="567"/>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charset="-122"/>
                  <a:ea typeface="Microsoft YaHei Regular" panose="020B0503020204020204" charset="-122"/>
                </a:rPr>
                <a:t>中间层</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20" name="文本框 19"/>
            <p:cNvSpPr txBox="1"/>
            <p:nvPr>
              <p:custDataLst>
                <p:tags r:id="rId18"/>
              </p:custDataLst>
            </p:nvPr>
          </p:nvSpPr>
          <p:spPr>
            <a:xfrm>
              <a:off x="9464" y="5350"/>
              <a:ext cx="8504" cy="1133"/>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rPr>
                <a:t>第二层是中间层，为执行管理层，包括各部门的负责人，他们在管理系统中负有承上启下的作用。</a:t>
              </a:r>
              <a:endPar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endParaRPr>
            </a:p>
          </p:txBody>
        </p:sp>
      </p:grpSp>
      <p:grpSp>
        <p:nvGrpSpPr>
          <p:cNvPr id="18" name="组合 17"/>
          <p:cNvGrpSpPr/>
          <p:nvPr/>
        </p:nvGrpSpPr>
        <p:grpSpPr>
          <a:xfrm>
            <a:off x="2590800" y="5286058"/>
            <a:ext cx="8060690" cy="720090"/>
            <a:chOff x="4060" y="8264"/>
            <a:chExt cx="12694" cy="1134"/>
          </a:xfrm>
        </p:grpSpPr>
        <p:sp>
          <p:nvSpPr>
            <p:cNvPr id="79" name="圆角矩形 78"/>
            <p:cNvSpPr/>
            <p:nvPr>
              <p:custDataLst>
                <p:tags r:id="rId19"/>
              </p:custDataLst>
            </p:nvPr>
          </p:nvSpPr>
          <p:spPr>
            <a:xfrm>
              <a:off x="5415" y="8418"/>
              <a:ext cx="2835" cy="85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20"/>
              </p:custDataLst>
            </p:nvPr>
          </p:nvSpPr>
          <p:spPr>
            <a:xfrm>
              <a:off x="4060" y="8264"/>
              <a:ext cx="1134" cy="1134"/>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73" name="图片 72" descr="31393935333132383b31393939333930343bccd8cae2c8d5d7d3"/>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400" y="8604"/>
              <a:ext cx="454" cy="454"/>
            </a:xfrm>
            <a:prstGeom prst="rect">
              <a:avLst/>
            </a:prstGeom>
          </p:spPr>
        </p:pic>
        <p:sp>
          <p:nvSpPr>
            <p:cNvPr id="19" name="文本框 18"/>
            <p:cNvSpPr txBox="1"/>
            <p:nvPr>
              <p:custDataLst>
                <p:tags r:id="rId24"/>
              </p:custDataLst>
            </p:nvPr>
          </p:nvSpPr>
          <p:spPr>
            <a:xfrm>
              <a:off x="5642" y="8554"/>
              <a:ext cx="2381" cy="567"/>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charset="-122"/>
                  <a:ea typeface="Microsoft YaHei Regular" panose="020B0503020204020204" charset="-122"/>
                </a:rPr>
                <a:t>基层</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24" name="文本框 23"/>
            <p:cNvSpPr txBox="1"/>
            <p:nvPr>
              <p:custDataLst>
                <p:tags r:id="rId25"/>
              </p:custDataLst>
            </p:nvPr>
          </p:nvSpPr>
          <p:spPr>
            <a:xfrm>
              <a:off x="8811" y="8543"/>
              <a:ext cx="7370" cy="652"/>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rPr>
                <a:t>第三层是基层，为执行层或具体工作层。</a:t>
              </a:r>
              <a:endPar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endParaRPr>
            </a:p>
          </p:txBody>
        </p:sp>
        <p:cxnSp>
          <p:nvCxnSpPr>
            <p:cNvPr id="16" name="肘形连接符 15"/>
            <p:cNvCxnSpPr>
              <a:stCxn id="79" idx="3"/>
            </p:cNvCxnSpPr>
            <p:nvPr>
              <p:custDataLst>
                <p:tags r:id="rId26"/>
              </p:custDataLst>
            </p:nvPr>
          </p:nvCxnSpPr>
          <p:spPr>
            <a:xfrm>
              <a:off x="8250" y="8843"/>
              <a:ext cx="8504" cy="397"/>
            </a:xfrm>
            <a:prstGeom prst="bentConnector3">
              <a:avLst>
                <a:gd name="adj1" fmla="val 5454"/>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grpSp>
      <p:sp>
        <p:nvSpPr>
          <p:cNvPr id="21" name="文本框 20"/>
          <p:cNvSpPr txBox="1"/>
          <p:nvPr/>
        </p:nvSpPr>
        <p:spPr>
          <a:xfrm>
            <a:off x="309880" y="2058353"/>
            <a:ext cx="2268000" cy="3688080"/>
          </a:xfrm>
          <a:prstGeom prst="rect">
            <a:avLst/>
          </a:prstGeom>
          <a:noFill/>
        </p:spPr>
        <p:txBody>
          <a:bodyPr wrap="square" rtlCol="0" anchor="ctr" anchorCtr="0">
            <a:spAutoFit/>
          </a:bodyPr>
          <a:p>
            <a:pPr marL="0" indent="0" algn="just" fontAlgn="auto">
              <a:lnSpc>
                <a:spcPct val="130000"/>
              </a:lnSpc>
              <a:spcBef>
                <a:spcPts val="0"/>
              </a:spcBef>
              <a:spcAft>
                <a:spcPts val="0"/>
              </a:spcAft>
              <a:buNone/>
            </a:pPr>
            <a:r>
              <a:rPr lang="zh-CN" altLang="en-US" dirty="0">
                <a:latin typeface="Microsoft YaHei Regular" panose="020B0503020204020204" charset="-122"/>
                <a:ea typeface="Microsoft YaHei Regular" panose="020B0503020204020204" charset="-122"/>
                <a:sym typeface="+mn-ea"/>
              </a:rPr>
              <a:t>要很好地发挥幼儿园机构的组织职能，就需要实行分层管理，使各层次各部门之间关系明确、职责权限分明。管理层次因幼儿园的规模大小而有所不同，但一般来说，大多分为三层，称为三级管理。</a:t>
            </a:r>
            <a:endParaRPr lang="zh-CN" altLang="en-US" dirty="0">
              <a:latin typeface="Microsoft YaHei Regular" panose="020B0503020204020204" charset="-122"/>
              <a:ea typeface="Microsoft YaHei Regular" panose="020B0503020204020204" charset="-122"/>
              <a:sym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62315" cy="768350"/>
          </a:xfrm>
          <a:prstGeom prst="rect">
            <a:avLst/>
          </a:prstGeom>
        </p:spPr>
        <p:txBody>
          <a:bodyPr vert="horz" wrap="square" rtlCol="0" anchor="t">
            <a:normAutofit/>
          </a:bodyPr>
          <a:p>
            <a:pPr lvl="0" algn="l">
              <a:lnSpc>
                <a:spcPct val="90000"/>
              </a:lnSpc>
              <a:buClrTx/>
              <a:buSzTx/>
              <a:buFontTx/>
            </a:pPr>
            <a:r>
              <a:rPr lang="zh-CN" altLang="en-US" sz="4400">
                <a:latin typeface="+mj-lt"/>
                <a:ea typeface="+mj-ea"/>
                <a:cs typeface="+mj-cs"/>
                <a:sym typeface="+mn-ea"/>
              </a:rPr>
              <a:t>六、幼儿园的人员编制</a:t>
            </a:r>
            <a:endParaRPr lang="zh-CN" altLang="en-US" sz="4400">
              <a:latin typeface="+mj-lt"/>
              <a:ea typeface="+mj-ea"/>
              <a:cs typeface="+mj-cs"/>
              <a:sym typeface="+mn-ea"/>
            </a:endParaRPr>
          </a:p>
        </p:txBody>
      </p:sp>
      <p:sp>
        <p:nvSpPr>
          <p:cNvPr id="3" name="文本框 2"/>
          <p:cNvSpPr txBox="1"/>
          <p:nvPr/>
        </p:nvSpPr>
        <p:spPr>
          <a:xfrm>
            <a:off x="2675890" y="3044420"/>
            <a:ext cx="6840000" cy="2399665"/>
          </a:xfrm>
          <a:prstGeom prst="rect">
            <a:avLst/>
          </a:prstGeom>
          <a:noFill/>
        </p:spPr>
        <p:txBody>
          <a:bodyPr wrap="square" rtlCol="0" anchor="ctr" anchorCtr="0">
            <a:spAutoFit/>
          </a:bodyPr>
          <a:p>
            <a:pPr marL="0" indent="0" algn="just">
              <a:lnSpc>
                <a:spcPct val="150000"/>
              </a:lnSpc>
              <a:buNone/>
            </a:pPr>
            <a:r>
              <a:rPr lang="zh-CN" altLang="en-US" sz="2000" dirty="0">
                <a:sym typeface="+mn-ea"/>
              </a:rPr>
              <a:t>《幼儿园工作规程》第三十八条规定： 幼儿园按照国家相关规定设园长、副园长、教师、保育员、卫生保健人员、炊事员和其他工作人员等岗位，配足配齐教职工。</a:t>
            </a:r>
            <a:endParaRPr lang="zh-CN" altLang="en-US" sz="2000" dirty="0">
              <a:sym typeface="+mn-ea"/>
            </a:endParaRPr>
          </a:p>
          <a:p>
            <a:pPr marL="0" indent="0" algn="just">
              <a:lnSpc>
                <a:spcPct val="150000"/>
              </a:lnSpc>
              <a:buNone/>
            </a:pPr>
            <a:r>
              <a:rPr lang="zh-CN" altLang="en-US" sz="2000" dirty="0">
                <a:sym typeface="+mn-ea"/>
              </a:rPr>
              <a:t>关于城市幼儿园各类人员的配备标准，可参照国家教委 1979 年颁布的《城市幼儿园工作条例》中的有关规定。</a:t>
            </a:r>
            <a:endParaRPr lang="zh-CN" altLang="en-US" sz="2000" dirty="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3054033"/>
            <a:ext cx="324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315210"/>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7210" y="1153160"/>
            <a:ext cx="8362315" cy="768350"/>
          </a:xfrm>
          <a:prstGeom prst="rect">
            <a:avLst/>
          </a:prstGeom>
        </p:spPr>
        <p:txBody>
          <a:bodyPr vert="horz" wrap="square" rtlCol="0" anchor="t">
            <a:normAutofit/>
          </a:bodyPr>
          <a:p>
            <a:pPr lvl="0" algn="l">
              <a:lnSpc>
                <a:spcPct val="90000"/>
              </a:lnSpc>
              <a:buClrTx/>
              <a:buSzTx/>
              <a:buFontTx/>
            </a:pPr>
            <a:r>
              <a:rPr lang="zh-CN" altLang="en-US" sz="4400">
                <a:latin typeface="+mj-lt"/>
                <a:ea typeface="+mj-ea"/>
                <a:cs typeface="+mj-cs"/>
                <a:sym typeface="+mn-ea"/>
              </a:rPr>
              <a:t>七、幼儿园的领导体制改革</a:t>
            </a:r>
            <a:endParaRPr lang="zh-CN" altLang="en-US" sz="4400">
              <a:latin typeface="+mj-lt"/>
              <a:ea typeface="+mj-ea"/>
              <a:cs typeface="+mj-cs"/>
              <a:sym typeface="+mn-ea"/>
            </a:endParaRPr>
          </a:p>
        </p:txBody>
      </p:sp>
      <p:sp>
        <p:nvSpPr>
          <p:cNvPr id="3" name="文本框 2"/>
          <p:cNvSpPr txBox="1"/>
          <p:nvPr/>
        </p:nvSpPr>
        <p:spPr>
          <a:xfrm>
            <a:off x="2675890" y="2813598"/>
            <a:ext cx="6840000" cy="2861310"/>
          </a:xfrm>
          <a:prstGeom prst="rect">
            <a:avLst/>
          </a:prstGeom>
          <a:noFill/>
        </p:spPr>
        <p:txBody>
          <a:bodyPr wrap="square" rtlCol="0" anchor="ctr" anchorCtr="0">
            <a:spAutoFit/>
          </a:bodyPr>
          <a:p>
            <a:pPr marL="0" indent="0" algn="just">
              <a:lnSpc>
                <a:spcPct val="150000"/>
              </a:lnSpc>
              <a:buNone/>
            </a:pPr>
            <a:r>
              <a:rPr lang="zh-CN" altLang="en-US" sz="2000" dirty="0">
                <a:sym typeface="+mn-ea"/>
              </a:rPr>
              <a:t>幼儿园的领导体制对管理来说具有决定性的意义，是幼儿园管理体制的核心，起主导作用。我国幼儿园领导体制改革的内容是：全面实行园长负责制，加强幼儿园党的建设，发挥基层党支部的保证监督作用，建立和健全教职工代表大会制度，加强民主管理和民主监督。改革的核心内容是全面实施园长负责制。</a:t>
            </a:r>
            <a:endParaRPr lang="zh-CN" altLang="en-US" sz="2000" dirty="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416685" y="1802765"/>
            <a:ext cx="3458210" cy="3458210"/>
            <a:chOff x="1921" y="2109"/>
            <a:chExt cx="6224" cy="6224"/>
          </a:xfrm>
          <a:blipFill rotWithShape="1">
            <a:blip r:embed="rId1"/>
            <a:tile tx="0" ty="0" sx="100000" sy="100000" flip="none" algn="tl"/>
          </a:blipFill>
          <a:effectLst>
            <a:outerShdw blurRad="50800" dist="38100" dir="2700000" algn="tl" rotWithShape="0">
              <a:prstClr val="black">
                <a:alpha val="20000"/>
              </a:prstClr>
            </a:outerShdw>
          </a:effectLst>
        </p:grpSpPr>
        <p:sp>
          <p:nvSpPr>
            <p:cNvPr id="3" name="圆角矩形 2"/>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userDrawn="1"/>
        </p:nvSpPr>
        <p:spPr>
          <a:xfrm>
            <a:off x="5659755" y="2508885"/>
            <a:ext cx="5040000" cy="783590"/>
          </a:xfrm>
          <a:prstGeom prst="rect">
            <a:avLst/>
          </a:prstGeom>
          <a:noFill/>
        </p:spPr>
        <p:txBody>
          <a:bodyPr vert="horz" wrap="square" rtlCol="0">
            <a:noAutofit/>
          </a:bodyPr>
          <a:p>
            <a:pPr algn="just">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园长负责制是指幼儿园工作由园长统一领导、全面负责的幼儿园组织制度。</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0" name="文本框"/>
          <p:cNvSpPr txBox="1"/>
          <p:nvPr/>
        </p:nvSpPr>
        <p:spPr>
          <a:xfrm>
            <a:off x="5659755" y="3608705"/>
            <a:ext cx="3856355" cy="368300"/>
          </a:xfrm>
          <a:prstGeom prst="rect">
            <a:avLst/>
          </a:prstGeom>
          <a:noFill/>
        </p:spPr>
        <p:txBody>
          <a:bodyPr vert="horz" wrap="square" rtlCol="0">
            <a:spAutoFit/>
          </a:bodyPr>
          <a:p>
            <a:pPr marL="285750" indent="-285750" algn="l">
              <a:buFont typeface="Wingdings" panose="05000000000000000000" charset="0"/>
              <a:buChar char="l"/>
            </a:pPr>
            <a:r>
              <a:rPr lang="en-US" altLang="zh-CN" b="1" dirty="0">
                <a:solidFill>
                  <a:srgbClr val="5A97A6"/>
                </a:solidFill>
                <a:effectLst/>
                <a:latin typeface="Microsoft YaHei Bold" panose="020B0703020204020201" charset="-122"/>
                <a:ea typeface="Microsoft YaHei Bold" panose="020B0703020204020201" charset="-122"/>
              </a:rPr>
              <a:t>2. 园长负责制的结构</a:t>
            </a:r>
            <a:endParaRPr lang="en-US" altLang="zh-CN" b="1" dirty="0">
              <a:solidFill>
                <a:srgbClr val="5A97A6"/>
              </a:solidFill>
              <a:effectLst/>
              <a:latin typeface="Microsoft YaHei Bold" panose="020B0703020204020201" charset="-122"/>
              <a:ea typeface="Microsoft YaHei Bold" panose="020B0703020204020201" charset="-122"/>
            </a:endParaRPr>
          </a:p>
        </p:txBody>
      </p:sp>
      <p:sp>
        <p:nvSpPr>
          <p:cNvPr id="11" name="文本框 10"/>
          <p:cNvSpPr txBox="1"/>
          <p:nvPr userDrawn="1"/>
        </p:nvSpPr>
        <p:spPr>
          <a:xfrm>
            <a:off x="5659755" y="4138930"/>
            <a:ext cx="5040000" cy="1329055"/>
          </a:xfrm>
          <a:prstGeom prst="rect">
            <a:avLst/>
          </a:prstGeom>
          <a:noFill/>
        </p:spPr>
        <p:txBody>
          <a:bodyPr vert="horz" wrap="square" rtlCol="0">
            <a:noAutofit/>
          </a:bodyPr>
          <a:p>
            <a:pPr algn="just">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根据《中共中央关于教育体制改革的决定》《幼儿园工作规程》和《幼儿园管理条例》中的有关规定对幼儿园的领导关系与领导结构 幼儿园园长负责制</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just">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做了具体规定。</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2" name="文本框"/>
          <p:cNvSpPr txBox="1"/>
          <p:nvPr/>
        </p:nvSpPr>
        <p:spPr>
          <a:xfrm>
            <a:off x="5659755" y="1915795"/>
            <a:ext cx="3856355" cy="368300"/>
          </a:xfrm>
          <a:prstGeom prst="rect">
            <a:avLst/>
          </a:prstGeom>
          <a:noFill/>
        </p:spPr>
        <p:txBody>
          <a:bodyPr vert="horz" wrap="square" rtlCol="0">
            <a:spAutoFit/>
          </a:bodyPr>
          <a:p>
            <a:pPr marL="285750" indent="-285750" algn="l">
              <a:buFont typeface="Wingdings" panose="05000000000000000000" charset="0"/>
              <a:buChar char="l"/>
            </a:pPr>
            <a:r>
              <a:rPr lang="en-US" altLang="zh-CN" b="1" dirty="0">
                <a:solidFill>
                  <a:srgbClr val="5A97A6"/>
                </a:solidFill>
                <a:effectLst/>
                <a:latin typeface="Microsoft YaHei Bold" panose="020B0703020204020201" charset="-122"/>
                <a:ea typeface="Microsoft YaHei Bold" panose="020B0703020204020201" charset="-122"/>
              </a:rPr>
              <a:t>1. 园长负责制的含义</a:t>
            </a:r>
            <a:endParaRPr lang="en-US" altLang="zh-CN" b="1" dirty="0">
              <a:solidFill>
                <a:srgbClr val="5A97A6"/>
              </a:solidFill>
              <a:effectLst/>
              <a:latin typeface="Microsoft YaHei Bold" panose="020B0703020204020201" charset="-122"/>
              <a:ea typeface="Microsoft YaHei Bold" panose="020B07030202040202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idx="4294967295"/>
          </p:nvPr>
        </p:nvSpPr>
        <p:spPr>
          <a:xfrm>
            <a:off x="932180" y="608330"/>
            <a:ext cx="10507345" cy="705485"/>
          </a:xfrm>
        </p:spPr>
        <p:txBody>
          <a:bodyPr/>
          <a:p>
            <a:r>
              <a:rPr lang="zh-CN" altLang="en-US" sz="3600">
                <a:solidFill>
                  <a:schemeClr val="tx1"/>
                </a:solidFill>
              </a:rPr>
              <a:t>园长负责制的结构</a:t>
            </a:r>
            <a:endParaRPr lang="zh-CN" altLang="en-US" sz="3600">
              <a:solidFill>
                <a:schemeClr val="tx1"/>
              </a:solidFill>
            </a:endParaRPr>
          </a:p>
        </p:txBody>
      </p:sp>
      <p:grpSp>
        <p:nvGrpSpPr>
          <p:cNvPr id="9" name="组合 8"/>
          <p:cNvGrpSpPr/>
          <p:nvPr/>
        </p:nvGrpSpPr>
        <p:grpSpPr>
          <a:xfrm>
            <a:off x="932180" y="3006090"/>
            <a:ext cx="10259060" cy="1774825"/>
            <a:chOff x="1188" y="4988"/>
            <a:chExt cx="16156" cy="2795"/>
          </a:xfrm>
        </p:grpSpPr>
        <p:sp>
          <p:nvSpPr>
            <p:cNvPr id="54" name="椭圆 53"/>
            <p:cNvSpPr/>
            <p:nvPr>
              <p:custDataLst>
                <p:tags r:id="rId1"/>
              </p:custDataLst>
            </p:nvPr>
          </p:nvSpPr>
          <p:spPr>
            <a:xfrm>
              <a:off x="1188" y="5836"/>
              <a:ext cx="1037" cy="1037"/>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5" name="椭圆 54"/>
            <p:cNvSpPr/>
            <p:nvPr>
              <p:custDataLst>
                <p:tags r:id="rId2"/>
              </p:custDataLst>
            </p:nvPr>
          </p:nvSpPr>
          <p:spPr>
            <a:xfrm>
              <a:off x="1265" y="5913"/>
              <a:ext cx="883" cy="883"/>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6" name="椭圆 55"/>
            <p:cNvSpPr/>
            <p:nvPr>
              <p:custDataLst>
                <p:tags r:id="rId3"/>
              </p:custDataLst>
            </p:nvPr>
          </p:nvSpPr>
          <p:spPr>
            <a:xfrm>
              <a:off x="1347" y="5994"/>
              <a:ext cx="719" cy="719"/>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7" name="图片 56" descr="32313538333935363b32313538333935333bbfceb1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480" y="6127"/>
              <a:ext cx="454" cy="454"/>
            </a:xfrm>
            <a:prstGeom prst="rect">
              <a:avLst/>
            </a:prstGeom>
          </p:spPr>
        </p:pic>
        <p:sp>
          <p:nvSpPr>
            <p:cNvPr id="65" name="圆角矩形 64"/>
            <p:cNvSpPr/>
            <p:nvPr>
              <p:custDataLst>
                <p:tags r:id="rId7"/>
              </p:custDataLst>
            </p:nvPr>
          </p:nvSpPr>
          <p:spPr>
            <a:xfrm>
              <a:off x="2604" y="5175"/>
              <a:ext cx="14740" cy="2608"/>
            </a:xfrm>
            <a:prstGeom prst="roundRect">
              <a:avLst>
                <a:gd name="adj" fmla="val 12203"/>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2" name="燕尾形 71"/>
            <p:cNvSpPr/>
            <p:nvPr>
              <p:custDataLst>
                <p:tags r:id="rId8"/>
              </p:custDataLst>
            </p:nvPr>
          </p:nvSpPr>
          <p:spPr>
            <a:xfrm>
              <a:off x="2604" y="4988"/>
              <a:ext cx="1811" cy="332"/>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0" name="文本框 169"/>
            <p:cNvSpPr txBox="1"/>
            <p:nvPr>
              <p:custDataLst>
                <p:tags r:id="rId9"/>
              </p:custDataLst>
            </p:nvPr>
          </p:nvSpPr>
          <p:spPr>
            <a:xfrm>
              <a:off x="2888" y="5479"/>
              <a:ext cx="14173" cy="454"/>
            </a:xfrm>
            <a:prstGeom prst="rect">
              <a:avLst/>
            </a:prstGeom>
            <a:noFill/>
          </p:spPr>
          <p:txBody>
            <a:bodyPr wrap="square" bIns="0" rtlCol="0"/>
            <a:p>
              <a:r>
                <a:rPr lang="zh-CN" altLang="en-US" b="1" spc="100">
                  <a:solidFill>
                    <a:srgbClr val="58B6E5"/>
                  </a:solidFill>
                  <a:uFillTx/>
                  <a:latin typeface="Microsoft YaHei Bold" panose="020B0703020204020201" charset="-122"/>
                  <a:ea typeface="Microsoft YaHei Bold" panose="020B0703020204020201" charset="-122"/>
                </a:rPr>
                <a:t>（2）党组织保证监督。</a:t>
              </a:r>
              <a:endParaRPr lang="zh-CN" altLang="en-US" b="1" spc="100">
                <a:solidFill>
                  <a:srgbClr val="58B6E5"/>
                </a:solidFill>
                <a:uFillTx/>
                <a:latin typeface="Microsoft YaHei Bold" panose="020B0703020204020201" charset="-122"/>
                <a:ea typeface="Microsoft YaHei Bold" panose="020B0703020204020201" charset="-122"/>
              </a:endParaRPr>
            </a:p>
          </p:txBody>
        </p:sp>
        <p:sp>
          <p:nvSpPr>
            <p:cNvPr id="171" name="文本框 170"/>
            <p:cNvSpPr txBox="1"/>
            <p:nvPr>
              <p:custDataLst>
                <p:tags r:id="rId10"/>
              </p:custDataLst>
            </p:nvPr>
          </p:nvSpPr>
          <p:spPr>
            <a:xfrm>
              <a:off x="2888" y="5954"/>
              <a:ext cx="14173" cy="1304"/>
            </a:xfrm>
            <a:prstGeom prst="rect">
              <a:avLst/>
            </a:prstGeom>
            <a:noFill/>
          </p:spPr>
          <p:txBody>
            <a:bodyPr wrap="square" rtlCol="0">
              <a:noAutofit/>
            </a:bodyPr>
            <a:p>
              <a:pPr algn="just" fontAlgn="auto">
                <a:lnSpc>
                  <a:spcPct val="130000"/>
                </a:lnSpc>
                <a:spcAft>
                  <a:spcPts val="100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随着园长负责制的实施，幼儿园党组织主要起保证监督作用，党组织要保证监督党和国家的方针政策的贯彻执行情况；要尊重和支持园长依法正确行使职权，维护行政的统一领导指挥，同时积极参与幼儿园重大问题的决策。</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grpSp>
        <p:nvGrpSpPr>
          <p:cNvPr id="8" name="组合 7"/>
          <p:cNvGrpSpPr/>
          <p:nvPr/>
        </p:nvGrpSpPr>
        <p:grpSpPr>
          <a:xfrm>
            <a:off x="932815" y="4894580"/>
            <a:ext cx="10258425" cy="1486535"/>
            <a:chOff x="1189" y="7588"/>
            <a:chExt cx="16155" cy="2341"/>
          </a:xfrm>
        </p:grpSpPr>
        <p:sp>
          <p:nvSpPr>
            <p:cNvPr id="58" name="椭圆 57"/>
            <p:cNvSpPr/>
            <p:nvPr>
              <p:custDataLst>
                <p:tags r:id="rId11"/>
              </p:custDataLst>
            </p:nvPr>
          </p:nvSpPr>
          <p:spPr>
            <a:xfrm>
              <a:off x="1189" y="8436"/>
              <a:ext cx="1037" cy="1037"/>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9" name="椭圆 58"/>
            <p:cNvSpPr/>
            <p:nvPr>
              <p:custDataLst>
                <p:tags r:id="rId12"/>
              </p:custDataLst>
            </p:nvPr>
          </p:nvSpPr>
          <p:spPr>
            <a:xfrm>
              <a:off x="1266" y="8513"/>
              <a:ext cx="883" cy="883"/>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0" name="椭圆 59"/>
            <p:cNvSpPr/>
            <p:nvPr>
              <p:custDataLst>
                <p:tags r:id="rId13"/>
              </p:custDataLst>
            </p:nvPr>
          </p:nvSpPr>
          <p:spPr>
            <a:xfrm>
              <a:off x="1348" y="8595"/>
              <a:ext cx="719" cy="719"/>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61" name="图片 60" descr="32313538333935363b32313538333933383bcae9bcdc"/>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481" y="8727"/>
              <a:ext cx="454" cy="454"/>
            </a:xfrm>
            <a:prstGeom prst="rect">
              <a:avLst/>
            </a:prstGeom>
          </p:spPr>
        </p:pic>
        <p:sp>
          <p:nvSpPr>
            <p:cNvPr id="68" name="圆角矩形 67"/>
            <p:cNvSpPr/>
            <p:nvPr>
              <p:custDataLst>
                <p:tags r:id="rId17"/>
              </p:custDataLst>
            </p:nvPr>
          </p:nvSpPr>
          <p:spPr>
            <a:xfrm>
              <a:off x="2604" y="7775"/>
              <a:ext cx="14740" cy="2154"/>
            </a:xfrm>
            <a:prstGeom prst="roundRect">
              <a:avLst>
                <a:gd name="adj" fmla="val 10415"/>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1" name="燕尾形 70"/>
            <p:cNvSpPr/>
            <p:nvPr>
              <p:custDataLst>
                <p:tags r:id="rId18"/>
              </p:custDataLst>
            </p:nvPr>
          </p:nvSpPr>
          <p:spPr>
            <a:xfrm>
              <a:off x="2604" y="7588"/>
              <a:ext cx="1811" cy="332"/>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 name="文本框 1"/>
            <p:cNvSpPr txBox="1"/>
            <p:nvPr>
              <p:custDataLst>
                <p:tags r:id="rId19"/>
              </p:custDataLst>
            </p:nvPr>
          </p:nvSpPr>
          <p:spPr>
            <a:xfrm>
              <a:off x="2888" y="8081"/>
              <a:ext cx="14173" cy="454"/>
            </a:xfrm>
            <a:prstGeom prst="rect">
              <a:avLst/>
            </a:prstGeom>
            <a:noFill/>
          </p:spPr>
          <p:txBody>
            <a:bodyPr wrap="square" bIns="0" rtlCol="0"/>
            <a:p>
              <a:r>
                <a:rPr lang="zh-CN" altLang="en-US" b="1" spc="100">
                  <a:solidFill>
                    <a:srgbClr val="56CA95"/>
                  </a:solidFill>
                  <a:uFillTx/>
                  <a:latin typeface="Microsoft YaHei Bold" panose="020B0703020204020201" charset="-122"/>
                  <a:ea typeface="Microsoft YaHei Bold" panose="020B0703020204020201" charset="-122"/>
                </a:rPr>
                <a:t>（3）教职工民主管理和民主监督。</a:t>
              </a:r>
              <a:endParaRPr lang="zh-CN" altLang="en-US" b="1" spc="100">
                <a:solidFill>
                  <a:srgbClr val="56CA95"/>
                </a:solidFill>
                <a:uFillTx/>
                <a:latin typeface="Microsoft YaHei Bold" panose="020B0703020204020201" charset="-122"/>
                <a:ea typeface="Microsoft YaHei Bold" panose="020B0703020204020201" charset="-122"/>
              </a:endParaRPr>
            </a:p>
          </p:txBody>
        </p:sp>
        <p:sp>
          <p:nvSpPr>
            <p:cNvPr id="3" name="文本框 2"/>
            <p:cNvSpPr txBox="1"/>
            <p:nvPr>
              <p:custDataLst>
                <p:tags r:id="rId20"/>
              </p:custDataLst>
            </p:nvPr>
          </p:nvSpPr>
          <p:spPr>
            <a:xfrm>
              <a:off x="2888" y="8556"/>
              <a:ext cx="14173" cy="1134"/>
            </a:xfrm>
            <a:prstGeom prst="rect">
              <a:avLst/>
            </a:prstGeom>
            <a:noFill/>
          </p:spPr>
          <p:txBody>
            <a:bodyPr wrap="square" rtlCol="0">
              <a:noAutofit/>
            </a:bodyPr>
            <a:p>
              <a:pPr algn="just" fontAlgn="auto">
                <a:lnSpc>
                  <a:spcPct val="130000"/>
                </a:lnSpc>
                <a:spcAft>
                  <a:spcPts val="100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《幼儿园工作规程》中指出：幼儿园应当建立园务委员会。园务委员会由园长、副园长、党组织负责人和保教、卫生保健、财会等方面工作人员的代表以及幼儿家长代表组成。</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grpSp>
        <p:nvGrpSpPr>
          <p:cNvPr id="7" name="组合 6"/>
          <p:cNvGrpSpPr/>
          <p:nvPr/>
        </p:nvGrpSpPr>
        <p:grpSpPr>
          <a:xfrm>
            <a:off x="932815" y="1405890"/>
            <a:ext cx="10258425" cy="1486535"/>
            <a:chOff x="1189" y="2314"/>
            <a:chExt cx="16155" cy="2341"/>
          </a:xfrm>
        </p:grpSpPr>
        <p:sp>
          <p:nvSpPr>
            <p:cNvPr id="50" name="椭圆 49"/>
            <p:cNvSpPr/>
            <p:nvPr>
              <p:custDataLst>
                <p:tags r:id="rId21"/>
              </p:custDataLst>
            </p:nvPr>
          </p:nvSpPr>
          <p:spPr>
            <a:xfrm>
              <a:off x="1189" y="3162"/>
              <a:ext cx="1037" cy="1037"/>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1" name="椭圆 50"/>
            <p:cNvSpPr/>
            <p:nvPr>
              <p:custDataLst>
                <p:tags r:id="rId22"/>
              </p:custDataLst>
            </p:nvPr>
          </p:nvSpPr>
          <p:spPr>
            <a:xfrm>
              <a:off x="1266" y="3239"/>
              <a:ext cx="883" cy="883"/>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2" name="椭圆 51"/>
            <p:cNvSpPr/>
            <p:nvPr>
              <p:custDataLst>
                <p:tags r:id="rId23"/>
              </p:custDataLst>
            </p:nvPr>
          </p:nvSpPr>
          <p:spPr>
            <a:xfrm>
              <a:off x="1348" y="3321"/>
              <a:ext cx="719" cy="719"/>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3" name="图片 52" descr="32313538333935363b32313538333933373bcae9bcae"/>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453" y="3427"/>
              <a:ext cx="510" cy="510"/>
            </a:xfrm>
            <a:prstGeom prst="rect">
              <a:avLst/>
            </a:prstGeom>
          </p:spPr>
        </p:pic>
        <p:sp>
          <p:nvSpPr>
            <p:cNvPr id="62" name="圆角矩形 61"/>
            <p:cNvSpPr/>
            <p:nvPr>
              <p:custDataLst>
                <p:tags r:id="rId27"/>
              </p:custDataLst>
            </p:nvPr>
          </p:nvSpPr>
          <p:spPr>
            <a:xfrm>
              <a:off x="2604" y="2501"/>
              <a:ext cx="14740" cy="2154"/>
            </a:xfrm>
            <a:prstGeom prst="roundRect">
              <a:avLst>
                <a:gd name="adj" fmla="val 10415"/>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3" name="燕尾形 72"/>
            <p:cNvSpPr/>
            <p:nvPr>
              <p:custDataLst>
                <p:tags r:id="rId28"/>
              </p:custDataLst>
            </p:nvPr>
          </p:nvSpPr>
          <p:spPr>
            <a:xfrm>
              <a:off x="2604" y="2314"/>
              <a:ext cx="1811" cy="332"/>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 name="文本框 3"/>
            <p:cNvSpPr txBox="1"/>
            <p:nvPr>
              <p:custDataLst>
                <p:tags r:id="rId29"/>
              </p:custDataLst>
            </p:nvPr>
          </p:nvSpPr>
          <p:spPr>
            <a:xfrm>
              <a:off x="2888" y="2791"/>
              <a:ext cx="14173" cy="454"/>
            </a:xfrm>
            <a:prstGeom prst="rect">
              <a:avLst/>
            </a:prstGeom>
            <a:noFill/>
          </p:spPr>
          <p:txBody>
            <a:bodyPr wrap="square" bIns="0" rtlCol="0"/>
            <a:p>
              <a:r>
                <a:rPr lang="zh-CN" altLang="en-US" b="1" spc="100">
                  <a:solidFill>
                    <a:srgbClr val="6096E6"/>
                  </a:solidFill>
                  <a:uFillTx/>
                  <a:latin typeface="Microsoft YaHei Bold" panose="020B0703020204020201" charset="-122"/>
                  <a:ea typeface="Microsoft YaHei Bold" panose="020B0703020204020201" charset="-122"/>
                </a:rPr>
                <a:t>（1）园长全面负责。</a:t>
              </a:r>
              <a:endParaRPr lang="zh-CN" altLang="en-US" b="1" spc="100">
                <a:solidFill>
                  <a:srgbClr val="6096E6"/>
                </a:solidFill>
                <a:uFillTx/>
                <a:latin typeface="Microsoft YaHei Bold" panose="020B0703020204020201" charset="-122"/>
                <a:ea typeface="Microsoft YaHei Bold" panose="020B0703020204020201" charset="-122"/>
              </a:endParaRPr>
            </a:p>
          </p:txBody>
        </p:sp>
        <p:sp>
          <p:nvSpPr>
            <p:cNvPr id="5" name="文本框 4"/>
            <p:cNvSpPr txBox="1"/>
            <p:nvPr>
              <p:custDataLst>
                <p:tags r:id="rId30"/>
              </p:custDataLst>
            </p:nvPr>
          </p:nvSpPr>
          <p:spPr>
            <a:xfrm>
              <a:off x="2888" y="3266"/>
              <a:ext cx="14173" cy="1134"/>
            </a:xfrm>
            <a:prstGeom prst="rect">
              <a:avLst/>
            </a:prstGeom>
            <a:noFill/>
          </p:spPr>
          <p:txBody>
            <a:bodyPr wrap="square" rtlCol="0">
              <a:noAutofit/>
            </a:bodyPr>
            <a:p>
              <a:pPr algn="just" fontAlgn="auto">
                <a:lnSpc>
                  <a:spcPct val="130000"/>
                </a:lnSpc>
                <a:spcAft>
                  <a:spcPts val="100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园长是幼儿园的法人代表，园长对幼儿园的重大问题具有决策指挥权，有用人权及监督权，对幼儿园的办园方向、教育质量、行政管理实行统一领导，全面负责。</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240915"/>
            <a:ext cx="8938895" cy="3414395"/>
          </a:xfrm>
          <a:prstGeom prst="rect">
            <a:avLst/>
          </a:prstGeom>
          <a:noFill/>
        </p:spPr>
        <p:txBody>
          <a:bodyPr vert="horz" wrap="square" rtlCol="0" anchor="ctr" anchorCtr="0">
            <a:noAutofit/>
          </a:bodyPr>
          <a:p>
            <a:pPr marL="0" indent="0">
              <a:lnSpc>
                <a:spcPct val="150000"/>
              </a:lnSpc>
              <a:buNone/>
            </a:pPr>
            <a:r>
              <a:rPr lang="en-US" altLang="zh-CN" dirty="0">
                <a:ea typeface="宋体" panose="02010600030101010101" pitchFamily="2" charset="-122"/>
                <a:sym typeface="+mn-ea"/>
              </a:rPr>
              <a:t>1.</a:t>
            </a:r>
            <a:r>
              <a:rPr lang="zh-CN" altLang="en-US" dirty="0">
                <a:ea typeface="宋体" panose="02010600030101010101" pitchFamily="2" charset="-122"/>
                <a:sym typeface="+mn-ea"/>
              </a:rPr>
              <a:t>我国学前教育管理实行“地方负责，分级管理和有关部门分工负责”的管理原则。</a:t>
            </a:r>
            <a:endParaRPr lang="zh-CN" altLang="en-US" dirty="0">
              <a:ea typeface="宋体" panose="02010600030101010101" pitchFamily="2" charset="-122"/>
            </a:endParaRPr>
          </a:p>
          <a:p>
            <a:pPr marL="0" indent="0">
              <a:lnSpc>
                <a:spcPct val="150000"/>
              </a:lnSpc>
              <a:buNone/>
            </a:pPr>
            <a:r>
              <a:rPr lang="en-US" altLang="zh-CN" dirty="0">
                <a:ea typeface="宋体" panose="02010600030101010101" pitchFamily="2" charset="-122"/>
                <a:sym typeface="+mn-ea"/>
              </a:rPr>
              <a:t>2.</a:t>
            </a:r>
            <a:r>
              <a:rPr lang="zh-CN" altLang="en-US" dirty="0">
                <a:ea typeface="宋体" panose="02010600030101010101" pitchFamily="2" charset="-122"/>
                <a:sym typeface="+mn-ea"/>
              </a:rPr>
              <a:t>学前教育管理应遵循：方向性、一切为了孩子、促进学前教育发展、保教结合、民主管理、科学管理等原则。</a:t>
            </a:r>
            <a:endParaRPr lang="zh-CN" altLang="en-US" dirty="0">
              <a:ea typeface="宋体" panose="02010600030101010101" pitchFamily="2" charset="-122"/>
            </a:endParaRPr>
          </a:p>
          <a:p>
            <a:pPr marL="0" indent="0">
              <a:lnSpc>
                <a:spcPct val="150000"/>
              </a:lnSpc>
              <a:buNone/>
            </a:pPr>
            <a:r>
              <a:rPr lang="en-US" altLang="zh-CN" dirty="0">
                <a:ea typeface="宋体" panose="02010600030101010101" pitchFamily="2" charset="-122"/>
                <a:sym typeface="+mn-ea"/>
              </a:rPr>
              <a:t>3.</a:t>
            </a:r>
            <a:r>
              <a:rPr lang="zh-CN" altLang="en-US" dirty="0">
                <a:ea typeface="宋体" panose="02010600030101010101" pitchFamily="2" charset="-122"/>
                <a:sym typeface="+mn-ea"/>
              </a:rPr>
              <a:t>我国学前教育机构的管理制度由两大部分组成，一方面是国家的法律、法规；另一方面是幼儿园根据实际制订的各种规章制度。</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426460" y="2857500"/>
            <a:ext cx="5339080" cy="829945"/>
          </a:xfrm>
          <a:prstGeom prst="rect">
            <a:avLst/>
          </a:prstGeom>
          <a:noFill/>
          <a:effectLst/>
        </p:spPr>
        <p:txBody>
          <a:bodyPr wrap="square" rtlCol="0">
            <a:spAutoFit/>
          </a:bodyPr>
          <a:p>
            <a:pPr algn="ctr"/>
            <a:r>
              <a:rPr sz="4800">
                <a:solidFill>
                  <a:srgbClr val="5A97A6"/>
                </a:solidFill>
                <a:latin typeface="思源黑体旧字形 Normal" panose="020B0400000000000000" charset="-128"/>
                <a:ea typeface="思源黑体旧字形 Normal" panose="020B0400000000000000" charset="-128"/>
              </a:rPr>
              <a:t>学前教育宏观管理</a:t>
            </a:r>
            <a:endParaRPr sz="4800">
              <a:solidFill>
                <a:srgbClr val="5A97A6"/>
              </a:solidFill>
              <a:latin typeface="思源黑体旧字形 Normal" panose="020B0400000000000000" charset="-128"/>
              <a:ea typeface="思源黑体旧字形 Normal" panose="020B0400000000000000" charset="-128"/>
            </a:endParaRPr>
          </a:p>
        </p:txBody>
      </p:sp>
      <p:sp>
        <p:nvSpPr>
          <p:cNvPr id="55" name="矩形 54"/>
          <p:cNvSpPr/>
          <p:nvPr/>
        </p:nvSpPr>
        <p:spPr>
          <a:xfrm>
            <a:off x="2800985" y="3902710"/>
            <a:ext cx="6591300" cy="901700"/>
          </a:xfrm>
          <a:prstGeom prst="rect">
            <a:avLst/>
          </a:prstGeom>
        </p:spPr>
        <p:txBody>
          <a:bodyPr wrap="square">
            <a:spAutoFit/>
          </a:bodyPr>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红缨幼儿园有一个制度规定：教师每月迟到三次就取消全勤奖。但在平时的执行</a:t>
            </a:r>
            <a:endParaRPr lang="en-US" altLang="zh-CN" sz="1200">
              <a:latin typeface="思源黑体旧字形 Light" panose="020B0300000000000000" charset="-128"/>
              <a:ea typeface="思源黑体旧字形 Light" panose="020B0300000000000000" charset="-128"/>
              <a:sym typeface="+mn-ea"/>
            </a:endParaRPr>
          </a:p>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过程中，有一些老师因为一些原因，迟到一两分钟园长就没给算迟到。</a:t>
            </a:r>
            <a:endParaRPr lang="en-US" altLang="zh-CN" sz="1200">
              <a:latin typeface="思源黑体旧字形 Light" panose="020B0300000000000000" charset="-128"/>
              <a:ea typeface="思源黑体旧字形 Light" panose="020B0300000000000000" charset="-128"/>
              <a:sym typeface="+mn-ea"/>
            </a:endParaRPr>
          </a:p>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可有一名张老师，每天都会晚那么几分钟，园长批评她，她还振振有词：别人</a:t>
            </a:r>
            <a:endParaRPr lang="en-US" altLang="zh-CN" sz="1200">
              <a:latin typeface="思源黑体旧字形 Light" panose="020B0300000000000000" charset="-128"/>
              <a:ea typeface="思源黑体旧字形 Light" panose="020B0300000000000000" charset="-128"/>
              <a:sym typeface="+mn-ea"/>
            </a:endParaRPr>
          </a:p>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迟到了都不算，为什么批评我？如果你是园长，你会怎么办？</a:t>
            </a:r>
            <a:endParaRPr lang="en-US" altLang="zh-CN" sz="1200">
              <a:latin typeface="思源黑体旧字形 Light" panose="020B0300000000000000" charset="-128"/>
              <a:ea typeface="思源黑体旧字形 Light" panose="020B0300000000000000" charset="-128"/>
              <a:sym typeface="+mn-ea"/>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a:t>
            </a: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二</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4946015" y="2787650"/>
            <a:ext cx="6176010" cy="2395220"/>
          </a:xfrm>
          <a:prstGeom prst="rect">
            <a:avLst/>
          </a:prstGeom>
        </p:spPr>
        <p:txBody>
          <a:bodyPr vert="horz" wrap="square" lIns="0" tIns="0" bIns="0" rtlCol="0" anchor="t" anchorCtr="0">
            <a:noAutofit/>
          </a:bodyPr>
          <a:p>
            <a:pPr algn="just">
              <a:lnSpc>
                <a:spcPct val="150000"/>
              </a:lnSpc>
            </a:pPr>
            <a:r>
              <a:rPr lang="zh-CN" altLang="en-US" sz="2000" dirty="0">
                <a:latin typeface="Arial" panose="020B0604020202020204" pitchFamily="34" charset="0"/>
                <a:sym typeface="+mn-ea"/>
              </a:rPr>
              <a:t>学习有关的法律、法规文件，领会其精神实质。到各区县的幼儿教育行政部门调查，到附近幼儿园搞调查研究，了解幼儿园的行政体制改革的情况，以及幼儿园的管理原则、管理体制、管理方法及各种规章制度的制定和执行情况。</a:t>
            </a:r>
            <a:endParaRPr lang="zh-CN" altLang="en-US" sz="2000" dirty="0">
              <a:solidFill>
                <a:schemeClr val="dk1"/>
              </a:solidFill>
              <a:latin typeface="Times New Roman" panose="0202060305040502030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2"/>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学前建议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nvSpPr>
        <p:spPr>
          <a:xfrm>
            <a:off x="4269105" y="9258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nvSpPr>
        <p:spPr>
          <a:xfrm>
            <a:off x="4280535" y="1282700"/>
            <a:ext cx="5944870" cy="137096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理解我国当前的学前教育管理体制。</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掌握学前教育管理原则，理解每一个原则的含义。</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掌握什么是岗位责任制。</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4. 掌握园长负责制的含义。</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nvSpPr>
        <p:spPr>
          <a:xfrm>
            <a:off x="5022850" y="29070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nvSpPr>
        <p:spPr>
          <a:xfrm>
            <a:off x="5034280" y="32639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1. 宏观上知道怎样管理一所幼儿园。</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2. 根据幼儿园的实际，学会制定幼儿园的岗位职责。</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3. 学会制定幼儿园规章制度的方法。</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nvSpPr>
        <p:spPr>
          <a:xfrm>
            <a:off x="4257675" y="46215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nvSpPr>
        <p:spPr>
          <a:xfrm>
            <a:off x="4269105" y="49784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学会在幼儿园的管理过程中，把握住正确的政治方向。</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学会充分发扬民主，调动全体教师的积极性和主动性。</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严明纪律和制度，以身作则，率先垂范。</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nvGrpSpPr>
        <p:grpSpPr>
          <a:xfrm>
            <a:off x="959485" y="1779905"/>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a:t>
              </a:r>
              <a:r>
                <a:rPr lang="zh-CN" altLang="en-US" sz="2000" b="1">
                  <a:solidFill>
                    <a:schemeClr val="bg1"/>
                  </a:solidFill>
                  <a:latin typeface="Microsoft YaHei Bold" panose="020B0703020204020201" charset="-122"/>
                  <a:ea typeface="Microsoft YaHei Bold" panose="020B0703020204020201" charset="-122"/>
                </a:rPr>
                <a:t>习目标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887855"/>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799080"/>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799080"/>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1" name="组合 40"/>
          <p:cNvGrpSpPr/>
          <p:nvPr/>
        </p:nvGrpSpPr>
        <p:grpSpPr>
          <a:xfrm>
            <a:off x="5744210" y="3158490"/>
            <a:ext cx="5370195" cy="453390"/>
            <a:chOff x="9236" y="4989"/>
            <a:chExt cx="8457" cy="714"/>
          </a:xfrm>
        </p:grpSpPr>
        <p:sp>
          <p:nvSpPr>
            <p:cNvPr id="39" name="Object 109"/>
            <p:cNvSpPr txBox="1"/>
            <p:nvPr>
              <p:custDataLst>
                <p:tags r:id="rId5"/>
              </p:custDataLst>
            </p:nvPr>
          </p:nvSpPr>
          <p:spPr>
            <a:xfrm>
              <a:off x="10323" y="4989"/>
              <a:ext cx="7370" cy="714"/>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当前我国学前教育的管理体制。</a:t>
              </a:r>
              <a:endParaRPr lang="zh-CN" altLang="en-US" sz="2000" dirty="0">
                <a:solidFill>
                  <a:schemeClr val="dk1"/>
                </a:solidFill>
                <a:latin typeface="Times New Roman" panose="02020603050405020304" charset="0"/>
                <a:ea typeface="汉仪铁线黑-35简" charset="0"/>
                <a:sym typeface="+mn-ea"/>
              </a:endParaRPr>
            </a:p>
          </p:txBody>
        </p:sp>
        <p:sp>
          <p:nvSpPr>
            <p:cNvPr id="40" name="Object 1012"/>
            <p:cNvSpPr txBox="1"/>
            <p:nvPr>
              <p:custDataLst>
                <p:tags r:id="rId6"/>
              </p:custDataLst>
            </p:nvPr>
          </p:nvSpPr>
          <p:spPr>
            <a:xfrm>
              <a:off x="9236" y="5054"/>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01</a:t>
              </a:r>
              <a:endParaRPr lang="zh-CN" altLang="en-US" sz="2400" b="0" i="0" dirty="0">
                <a:solidFill>
                  <a:srgbClr val="5A97A6"/>
                </a:solidFill>
                <a:latin typeface="Times New Roman" panose="02020603050405020304" charset="0"/>
                <a:ea typeface="汉仪铁线黑-35简" charset="0"/>
                <a:cs typeface="汉仪铁线黑-35简" charset="0"/>
              </a:endParaRPr>
            </a:p>
          </p:txBody>
        </p:sp>
      </p:grpSp>
      <p:grpSp>
        <p:nvGrpSpPr>
          <p:cNvPr id="44" name="组合 43"/>
          <p:cNvGrpSpPr/>
          <p:nvPr/>
        </p:nvGrpSpPr>
        <p:grpSpPr>
          <a:xfrm>
            <a:off x="5744210" y="3855085"/>
            <a:ext cx="5370195" cy="452120"/>
            <a:chOff x="9236" y="6227"/>
            <a:chExt cx="8457" cy="712"/>
          </a:xfrm>
        </p:grpSpPr>
        <p:sp>
          <p:nvSpPr>
            <p:cNvPr id="42" name="Object 1010"/>
            <p:cNvSpPr txBox="1"/>
            <p:nvPr>
              <p:custDataLst>
                <p:tags r:id="rId7"/>
              </p:custDataLst>
            </p:nvPr>
          </p:nvSpPr>
          <p:spPr>
            <a:xfrm>
              <a:off x="10323" y="6227"/>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我国学前教育的管理原则和方法。</a:t>
              </a:r>
              <a:endParaRPr lang="zh-CN" altLang="en-US" sz="2000" dirty="0">
                <a:solidFill>
                  <a:schemeClr val="dk1"/>
                </a:solidFill>
                <a:latin typeface="Times New Roman" panose="02020603050405020304" charset="0"/>
                <a:ea typeface="汉仪铁线黑-35简" charset="0"/>
                <a:sym typeface="+mn-ea"/>
              </a:endParaRPr>
            </a:p>
          </p:txBody>
        </p:sp>
        <p:sp>
          <p:nvSpPr>
            <p:cNvPr id="43" name="Object 1012"/>
            <p:cNvSpPr txBox="1"/>
            <p:nvPr>
              <p:custDataLst>
                <p:tags r:id="rId8"/>
              </p:custDataLst>
            </p:nvPr>
          </p:nvSpPr>
          <p:spPr>
            <a:xfrm>
              <a:off x="9236" y="6292"/>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7" name="组合 46"/>
          <p:cNvGrpSpPr/>
          <p:nvPr/>
        </p:nvGrpSpPr>
        <p:grpSpPr>
          <a:xfrm>
            <a:off x="5744210" y="4550410"/>
            <a:ext cx="5370195" cy="452120"/>
            <a:chOff x="9236" y="7363"/>
            <a:chExt cx="8457" cy="712"/>
          </a:xfrm>
        </p:grpSpPr>
        <p:sp>
          <p:nvSpPr>
            <p:cNvPr id="45" name="Object 1011"/>
            <p:cNvSpPr txBox="1"/>
            <p:nvPr>
              <p:custDataLst>
                <p:tags r:id="rId9"/>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学前教育管理过程中的各种规章制度。</a:t>
              </a:r>
              <a:endParaRPr lang="zh-CN" altLang="en-US" sz="2000" dirty="0">
                <a:solidFill>
                  <a:schemeClr val="dk1"/>
                </a:solidFill>
                <a:latin typeface="Times New Roman" panose="02020603050405020304" charset="0"/>
                <a:ea typeface="汉仪铁线黑-35简" charset="0"/>
                <a:sym typeface="+mn-ea"/>
              </a:endParaRPr>
            </a:p>
          </p:txBody>
        </p:sp>
        <p:sp>
          <p:nvSpPr>
            <p:cNvPr id="46" name="Object 1012"/>
            <p:cNvSpPr txBox="1"/>
            <p:nvPr>
              <p:custDataLst>
                <p:tags r:id="rId10"/>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3</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学前教育行政</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3*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3*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3*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3*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3*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3*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3*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3*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0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3*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3*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3*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3*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3*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3*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3*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3*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1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3*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9_3*l_h_i*1_3_1"/>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9_3*l_h_i*1_3_2"/>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9_3*l_h_i*1_3_3"/>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9_3*l_h_i*1_3_4"/>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9_3*l_h_i*1_3_5"/>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9_3*l_h_x*1_3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9_3*l_h_a*1_3_1"/>
  <p:tag name="KSO_WM_TEMPLATE_CATEGORY" val="diagram"/>
  <p:tag name="KSO_WM_TEMPLATE_INDEX" val="2022805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2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9_3*l_h_f*1_3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04_4*l_h_a*1_1_1"/>
  <p:tag name="KSO_WM_UNIT_LAYERLEVEL" val="1_1_1"/>
  <p:tag name="KSO_WM_UNIT_TEXT_FILL_FORE_SCHEMECOLOR_INDEX" val="5"/>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1_1"/>
  <p:tag name="KSO_WM_UNIT_ID" val="diagram20228004_4*l_h_f*1_1_1"/>
  <p:tag name="KSO_WM_UNIT_LAYERLEVEL" val="1_1_1"/>
  <p:tag name="KSO_WM_UNIT_TEXT_FILL_FORE_SCHEMECOLOR_INDEX" val="14"/>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04_4*l_h_a*1_2_1"/>
  <p:tag name="KSO_WM_UNIT_LAYERLEVEL" val="1_1_1"/>
  <p:tag name="KSO_WM_UNIT_TEXT_FILL_FORE_SCHEMECOLOR_INDEX" val="6"/>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2_1"/>
  <p:tag name="KSO_WM_UNIT_ID" val="diagram20228004_4*l_h_f*1_2_1"/>
  <p:tag name="KSO_WM_UNIT_LAYERLEVEL" val="1_1_1"/>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24478_3*l_h_i*1_1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ID" val="diagram20228004_4*l_h_a*1_3_1"/>
  <p:tag name="KSO_WM_UNIT_LAYERLEVEL" val="1_1_1"/>
  <p:tag name="KSO_WM_UNIT_TEXT_FILL_FORE_SCHEMECOLOR_INDEX" val="7"/>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3_1"/>
  <p:tag name="KSO_WM_UNIT_ID" val="diagram20228004_4*l_h_f*1_3_1"/>
  <p:tag name="KSO_WM_UNIT_LAYERLEVEL" val="1_1_1"/>
  <p:tag name="KSO_WM_UNIT_TEXT_FILL_FORE_SCHEMECOLOR_INDEX" val="14"/>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4_1"/>
  <p:tag name="KSO_WM_UNIT_ID" val="diagram20228004_4*l_h_a*1_4_1"/>
  <p:tag name="KSO_WM_UNIT_LAYERLEVEL" val="1_1_1"/>
  <p:tag name="KSO_WM_UNIT_TEXT_FILL_FORE_SCHEMECOLOR_INDEX" val="8"/>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4_1"/>
  <p:tag name="KSO_WM_UNIT_ID" val="diagram20228004_4*l_h_f*1_4_1"/>
  <p:tag name="KSO_WM_UNIT_LAYERLEVEL" val="1_1_1"/>
  <p:tag name="KSO_WM_UNIT_TEXT_FILL_FORE_SCHEMECOLOR_INDEX" val="14"/>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3"/>
  <p:tag name="KSO_WM_UNIT_ID" val="diagram20228004_4*l_h_i*1_1_3"/>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4"/>
  <p:tag name="KSO_WM_UNIT_ID" val="diagram20228004_4*l_h_i*1_1_4"/>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1"/>
  <p:tag name="KSO_WM_UNIT_ID" val="diagram20228004_4*l_h_i*1_1_1"/>
  <p:tag name="KSO_WM_UNIT_FILL_FORE_SCHEMECOLOR_INDEX" val="5"/>
  <p:tag name="KSO_WM_UNIT_FILL_TYPE" val="1"/>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2"/>
  <p:tag name="KSO_WM_UNIT_ID" val="diagram20228004_4*l_h_i*1_1_2"/>
  <p:tag name="KSO_WM_UNIT_FILL_FORE_SCHEMECOLOR_INDEX" val="5"/>
  <p:tag name="KSO_WM_UNIT_FILL_TYPE" val="1"/>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5"/>
  <p:tag name="KSO_WM_UNIT_ID" val="diagram20228004_4*l_h_i*1_1_5"/>
  <p:tag name="KSO_WM_UNIT_TEXT_FILL_FORE_SCHEMECOLOR_INDEX" val="5"/>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08*108"/>
  <p:tag name="KSO_WM_DIAGRAM_GROUP_CODE" val="l1-1"/>
  <p:tag name="KSO_WM_UNIT_TYPE" val="l_h_x"/>
  <p:tag name="KSO_WM_UNIT_INDEX" val="1_1_1"/>
  <p:tag name="KSO_WM_UNIT_ID" val="diagram20228004_4*l_h_x*1_1_1"/>
  <p:tag name="KSO_WM_UNIT_LAYERLEVEL" val="1_1_1"/>
  <p:tag name="KSO_WM_UNIT_USESOURCEFORMAT_APPLY" val="1"/>
</p:tagLst>
</file>

<file path=ppt/tags/tag14.xml><?xml version="1.0" encoding="utf-8"?>
<p:tagLst xmlns:p="http://schemas.openxmlformats.org/presentationml/2006/main">
  <p:tag name="KSO_WM_UNIT_BLOCK" val="0"/>
  <p:tag name="KSO_WM_UNIT_DEC_AREA_ID" val="d8bd1d45f63a4e35a4535faab8b528e2"/>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478_3*l_h_a*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4"/>
  <p:tag name="KSO_WM_UNIT_ID" val="diagram20228004_4*l_h_i*1_2_4"/>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5"/>
  <p:tag name="KSO_WM_UNIT_ID" val="diagram20228004_4*l_h_i*1_2_5"/>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2_2"/>
  <p:tag name="KSO_WM_UNIT_ID" val="diagram20228004_4*l_h_i*1_2_2"/>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2_3"/>
  <p:tag name="KSO_WM_UNIT_ID" val="diagram20228004_4*l_h_i*1_2_3"/>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2_1"/>
  <p:tag name="KSO_WM_UNIT_ID" val="diagram20228004_4*l_h_i*1_2_1"/>
  <p:tag name="KSO_WM_UNIT_LAYERLEVEL" val="1_1_1"/>
  <p:tag name="KSO_WM_UNIT_TEXT_FILL_FORE_SCHEMECOLOR_INDEX" val="6"/>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13*113"/>
  <p:tag name="KSO_WM_DIAGRAM_GROUP_CODE" val="l1-1"/>
  <p:tag name="KSO_WM_UNIT_TYPE" val="l_h_x"/>
  <p:tag name="KSO_WM_UNIT_INDEX" val="1_2_1"/>
  <p:tag name="KSO_WM_UNIT_ID" val="diagram20228004_4*l_h_x*1_2_1"/>
  <p:tag name="KSO_WM_UNIT_LAYERLEVEL" val="1_1_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3"/>
  <p:tag name="KSO_WM_UNIT_ID" val="diagram20228004_4*l_h_i*1_3_3"/>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4"/>
  <p:tag name="KSO_WM_UNIT_ID" val="diagram20228004_4*l_h_i*1_3_4"/>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3_1"/>
  <p:tag name="KSO_WM_UNIT_ID" val="diagram20228004_4*l_h_i*1_3_1"/>
  <p:tag name="KSO_WM_UNIT_LAYERLEVEL" val="1_1_1"/>
  <p:tag name="KSO_WM_UNIT_FILL_FORE_SCHEMECOLOR_INDEX" val="7"/>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3_2"/>
  <p:tag name="KSO_WM_UNIT_ID" val="diagram20228004_4*l_h_i*1_3_2"/>
  <p:tag name="KSO_WM_UNIT_LAYERLEVEL" val="1_1_1"/>
  <p:tag name="KSO_WM_UNIT_FILL_FORE_SCHEMECOLOR_INDEX" val="7"/>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24478_3*l_h_i*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5"/>
  <p:tag name="KSO_WM_UNIT_ID" val="diagram20228004_4*l_h_i*1_3_5"/>
  <p:tag name="KSO_WM_UNIT_TEXT_FILL_FORE_SCHEMECOLOR_INDEX" val="7"/>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17*117"/>
  <p:tag name="KSO_WM_DIAGRAM_GROUP_CODE" val="l1-1"/>
  <p:tag name="KSO_WM_UNIT_TYPE" val="l_h_x"/>
  <p:tag name="KSO_WM_UNIT_INDEX" val="1_3_1"/>
  <p:tag name="KSO_WM_UNIT_ID" val="diagram20228004_4*l_h_x*1_3_1"/>
  <p:tag name="KSO_WM_UNIT_LAYERLEVEL" val="1_1_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1"/>
  <p:tag name="KSO_WM_UNIT_ID" val="diagram20228004_4*l_h_i*1_4_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2"/>
  <p:tag name="KSO_WM_UNIT_ID" val="diagram20228004_4*l_h_i*1_4_2"/>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3"/>
  <p:tag name="KSO_WM_UNIT_ID" val="diagram20228004_4*l_h_i*1_4_3"/>
  <p:tag name="KSO_WM_UNIT_FILL_FORE_SCHEMECOLOR_INDEX" val="8"/>
  <p:tag name="KSO_WM_UNIT_FILL_TYPE" val="1"/>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4"/>
  <p:tag name="KSO_WM_UNIT_ID" val="diagram20228004_4*l_h_i*1_4_4"/>
  <p:tag name="KSO_WM_UNIT_FILL_FORE_SCHEMECOLOR_INDEX" val="8"/>
  <p:tag name="KSO_WM_UNIT_FILL_TYPE" val="1"/>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5"/>
  <p:tag name="KSO_WM_UNIT_ID" val="diagram20228004_4*l_h_i*1_4_5"/>
  <p:tag name="KSO_WM_UNIT_TEXT_FILL_FORE_SCHEMECOLOR_INDEX" val="8"/>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6*126"/>
  <p:tag name="KSO_WM_DIAGRAM_GROUP_CODE" val="l1-1"/>
  <p:tag name="KSO_WM_UNIT_TYPE" val="l_h_x"/>
  <p:tag name="KSO_WM_UNIT_INDEX" val="1_4_1"/>
  <p:tag name="KSO_WM_UNIT_ID" val="diagram20228004_4*l_h_x*1_4_1"/>
  <p:tag name="KSO_WM_UNIT_LAYERLEVEL" val="1_1_1"/>
  <p:tag name="KSO_WM_UNIT_USESOURCEFORMAT_APPLY" val="1"/>
</p:tagLst>
</file>

<file path=ppt/tags/tag158.xml><?xml version="1.0" encoding="utf-8"?>
<p:tagLst xmlns:p="http://schemas.openxmlformats.org/presentationml/2006/main">
  <p:tag name="KSO_WM_SPECIAL_SOURCE" val="bdnull"/>
  <p:tag name="KSO_WM_SLIDE_ID" val="diagram20228004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8004"/>
  <p:tag name="KSO_WM_SLIDE_ITEM_CNT" val="4"/>
  <p:tag name="KSO_WM_DIAGRAM_GROUP_CODE" val="l1-1"/>
  <p:tag name="KSO_WM_SLIDE_DIAGTYPE" val="l"/>
  <p:tag name="KSO_WM_SLIDE_LAYOUT" val="a_b_l"/>
  <p:tag name="KSO_WM_SLIDE_LAYOUT_CNT" val="1_1_1"/>
  <p:tag name="KSO_WM_SLIDE_TYPE" val="text"/>
  <p:tag name="KSO_WM_SLIDE_SUBTYPE" val="diag"/>
  <p:tag name="KSO_WM_SLIDE_SIZE" val="873.9*280.398"/>
  <p:tag name="KSO_WM_SLIDE_POSITION" val="46.15*167.35"/>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6*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6*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6*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6*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6*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6*l_h_i*1_4_1"/>
  <p:tag name="KSO_WM_TEMPLATE_CATEGORY" val="diagram"/>
  <p:tag name="KSO_WM_TEMPLATE_INDEX" val="2022807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5_6*l_h_i*1_5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75_6*l_h_i*1_6_1"/>
  <p:tag name="KSO_WM_TEMPLATE_CATEGORY" val="diagram"/>
  <p:tag name="KSO_WM_TEMPLATE_INDEX" val="2022807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6*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6*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6*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6*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6*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6*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6*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5_6*l_h_i*1_5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75_6*l_h_i*1_5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75_6*l_h_i*1_6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75_6*l_h_i*1_6_3"/>
  <p:tag name="KSO_WM_TEMPLATE_CATEGORY" val="diagram"/>
  <p:tag name="KSO_WM_TEMPLATE_INDEX" val="2022807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6*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7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6*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8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6*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6*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5_6*l_h_a*1_5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75_6*l_h_a*1_6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6*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6*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6*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6*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75_6*l_h_i*1_5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6_1"/>
  <p:tag name="KSO_WM_UNIT_ID" val="diagram20228075_6*l_h_i*1_6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6*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6*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6*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6*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75_6*l_h_i*1_5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28075_6*l_h_i*1_6_1"/>
  <p:tag name="KSO_WM_TEMPLATE_CATEGORY" val="diagram"/>
  <p:tag name="KSO_WM_TEMPLATE_INDEX" val="20228075"/>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196.xml><?xml version="1.0" encoding="utf-8"?>
<p:tagLst xmlns:p="http://schemas.openxmlformats.org/presentationml/2006/main">
  <p:tag name="KSO_WM_SPECIAL_SOURCE" val="bdnull"/>
  <p:tag name="KSO_WM_SLIDE_ID" val="diagram20228075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075"/>
  <p:tag name="KSO_WM_SLIDE_TYPE" val="text"/>
  <p:tag name="KSO_WM_SLIDE_SUBTYPE" val="diag"/>
  <p:tag name="KSO_WM_SLIDE_SIZE" val="960.8*417.3"/>
  <p:tag name="KSO_WM_SLIDE_POSITION" val="0*105.5"/>
  <p:tag name="KSO_WM_DIAGRAM_GROUP_CODE" val="l1-1"/>
  <p:tag name="KSO_WM_SLIDE_DIAGTYPE" val="l"/>
  <p:tag name="KSO_WM_SLIDE_LAYOUT" val="a_b_l"/>
  <p:tag name="KSO_WM_SLIDE_LAYOUT_CNT" val="1_1_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3_4*l_h_i*1_1_1"/>
  <p:tag name="KSO_WM_TEMPLATE_CATEGORY" val="diagram"/>
  <p:tag name="KSO_WM_TEMPLATE_INDEX" val="202279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3_4*l_h_i*1_2_1"/>
  <p:tag name="KSO_WM_TEMPLATE_CATEGORY" val="diagram"/>
  <p:tag name="KSO_WM_TEMPLATE_INDEX" val="20227963"/>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63_4*l_h_i*1_4_1"/>
  <p:tag name="KSO_WM_TEMPLATE_CATEGORY" val="diagram"/>
  <p:tag name="KSO_WM_TEMPLATE_INDEX" val="2022796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3_4*l_h_i*1_3_1"/>
  <p:tag name="KSO_WM_TEMPLATE_CATEGORY" val="diagram"/>
  <p:tag name="KSO_WM_TEMPLATE_INDEX" val="2022796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63_4*l_h_a*1_4_1"/>
  <p:tag name="KSO_WM_TEMPLATE_CATEGORY" val="diagram"/>
  <p:tag name="KSO_WM_TEMPLATE_INDEX" val="20227963"/>
  <p:tag name="KSO_WM_UNIT_LAYERLEVEL" val="1_1_1"/>
  <p:tag name="KSO_WM_TAG_VERSION" val="1.0"/>
  <p:tag name="KSO_WM_BEAUTIFY_FLAG" val="#wm#"/>
  <p:tag name="KSO_WM_UNIT_USESOURCEFORMAT_APPLY" val="1"/>
</p:tagLst>
</file>

<file path=ppt/tags/tag202.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3_4*l_h_a*1_3_1"/>
  <p:tag name="KSO_WM_TEMPLATE_CATEGORY" val="diagram"/>
  <p:tag name="KSO_WM_TEMPLATE_INDEX" val="20227963"/>
  <p:tag name="KSO_WM_UNIT_LAYERLEVEL" val="1_1_1"/>
  <p:tag name="KSO_WM_TAG_VERSION" val="1.0"/>
  <p:tag name="KSO_WM_BEAUTIFY_FLAG" val="#wm#"/>
  <p:tag name="KSO_WM_UNIT_USESOURCEFORMAT_APPLY" val="1"/>
</p:tagLst>
</file>

<file path=ppt/tags/tag20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3_4*l_h_a*1_1_1"/>
  <p:tag name="KSO_WM_TEMPLATE_CATEGORY" val="diagram"/>
  <p:tag name="KSO_WM_TEMPLATE_INDEX" val="20227963"/>
  <p:tag name="KSO_WM_UNIT_LAYERLEVEL" val="1_1_1"/>
  <p:tag name="KSO_WM_TAG_VERSION" val="1.0"/>
  <p:tag name="KSO_WM_BEAUTIFY_FLAG" val="#wm#"/>
  <p:tag name="KSO_WM_UNIT_USESOURCEFORMAT_APPLY" val="1"/>
</p:tagLst>
</file>

<file path=ppt/tags/tag20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3_4*l_h_a*1_2_1"/>
  <p:tag name="KSO_WM_TEMPLATE_CATEGORY" val="diagram"/>
  <p:tag name="KSO_WM_TEMPLATE_INDEX" val="20227963"/>
  <p:tag name="KSO_WM_UNIT_LAYERLEVEL" val="1_1_1"/>
  <p:tag name="KSO_WM_TAG_VERSION" val="1.0"/>
  <p:tag name="KSO_WM_BEAUTIFY_FLAG" val="#wm#"/>
  <p:tag name="KSO_WM_UNIT_USESOURCEFORMAT_APPLY" val="1"/>
</p:tagLst>
</file>

<file path=ppt/tags/tag205.xml><?xml version="1.0" encoding="utf-8"?>
<p:tagLst xmlns:p="http://schemas.openxmlformats.org/presentationml/2006/main">
  <p:tag name="KSO_WM_SPECIAL_SOURCE" val="bdnull"/>
  <p:tag name="KSO_WM_SLIDE_ID" val="diagram2022796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963"/>
  <p:tag name="KSO_WM_SLIDE_TYPE" val="text"/>
  <p:tag name="KSO_WM_SLIDE_SUBTYPE" val="diag"/>
  <p:tag name="KSO_WM_SLIDE_SIZE" val="789.4*455.65"/>
  <p:tag name="KSO_WM_SLIDE_POSITION" val="76.85*84.35"/>
  <p:tag name="KSO_WM_DIAGRAM_GROUP_CODE" val="l1-1"/>
  <p:tag name="KSO_WM_SLIDE_DIAGTYPE" val="l"/>
  <p:tag name="KSO_WM_SLIDE_LAYOUT" val="a_l"/>
  <p:tag name="KSO_WM_SLIDE_LAYOUT_CNT" val="1_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3_3*l_h_i*1_1_1"/>
  <p:tag name="KSO_WM_TEMPLATE_CATEGORY" val="diagram"/>
  <p:tag name="KSO_WM_TEMPLATE_INDEX" val="202279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3_3*l_h_i*1_2_1"/>
  <p:tag name="KSO_WM_TEMPLATE_CATEGORY" val="diagram"/>
  <p:tag name="KSO_WM_TEMPLATE_INDEX" val="20227963"/>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3_3*l_h_i*1_3_1"/>
  <p:tag name="KSO_WM_TEMPLATE_CATEGORY" val="diagram"/>
  <p:tag name="KSO_WM_TEMPLATE_INDEX" val="2022796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3_3*l_h_a*1_3_1"/>
  <p:tag name="KSO_WM_TEMPLATE_CATEGORY" val="diagram"/>
  <p:tag name="KSO_WM_TEMPLATE_INDEX" val="20227963"/>
  <p:tag name="KSO_WM_UNIT_LAYERLEVEL" val="1_1_1"/>
  <p:tag name="KSO_WM_TAG_VERSION" val="1.0"/>
  <p:tag name="KSO_WM_BEAUTIFY_FLAG" val="#wm#"/>
  <p:tag name="KSO_WM_UNIT_USESOURCEFORMAT_APPLY" val="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10.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3_3*l_h_a*1_1_1"/>
  <p:tag name="KSO_WM_TEMPLATE_CATEGORY" val="diagram"/>
  <p:tag name="KSO_WM_TEMPLATE_INDEX" val="20227963"/>
  <p:tag name="KSO_WM_UNIT_LAYERLEVEL" val="1_1_1"/>
  <p:tag name="KSO_WM_TAG_VERSION" val="1.0"/>
  <p:tag name="KSO_WM_BEAUTIFY_FLAG" val="#wm#"/>
  <p:tag name="KSO_WM_UNIT_USESOURCEFORMAT_APPLY" val="1"/>
</p:tagLst>
</file>

<file path=ppt/tags/tag211.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3_3*l_h_a*1_2_1"/>
  <p:tag name="KSO_WM_TEMPLATE_CATEGORY" val="diagram"/>
  <p:tag name="KSO_WM_TEMPLATE_INDEX" val="20227963"/>
  <p:tag name="KSO_WM_UNIT_LAYERLEVEL" val="1_1_1"/>
  <p:tag name="KSO_WM_TAG_VERSION" val="1.0"/>
  <p:tag name="KSO_WM_BEAUTIFY_FLAG" val="#wm#"/>
  <p:tag name="KSO_WM_UNIT_USESOURCEFORMAT_APPLY" val="1"/>
</p:tagLst>
</file>

<file path=ppt/tags/tag212.xml><?xml version="1.0" encoding="utf-8"?>
<p:tagLst xmlns:p="http://schemas.openxmlformats.org/presentationml/2006/main">
  <p:tag name="KSO_WM_SPECIAL_SOURCE" val="bdnull"/>
  <p:tag name="KSO_WM_SLIDE_ID" val="diagram20227963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7963"/>
  <p:tag name="KSO_WM_SLIDE_TYPE" val="text"/>
  <p:tag name="KSO_WM_SLIDE_SUBTYPE" val="diag"/>
  <p:tag name="KSO_WM_SLIDE_SIZE" val="683.85*455.65"/>
  <p:tag name="KSO_WM_SLIDE_POSITION" val="182.4*84.35"/>
  <p:tag name="KSO_WM_DIAGRAM_GROUP_CODE" val="l1-1"/>
  <p:tag name="KSO_WM_SLIDE_DIAGTYPE" val="l"/>
  <p:tag name="KSO_WM_SLIDE_LAYOUT" val="a_l"/>
  <p:tag name="KSO_WM_SLIDE_LAYOUT_CNT" val="1_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938_4*m_h_z*1_2_1"/>
  <p:tag name="KSO_WM_TEMPLATE_CATEGORY" val="diagram"/>
  <p:tag name="KSO_WM_TEMPLATE_INDEX" val="20227938"/>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938_4*m_h_z*1_3_1"/>
  <p:tag name="KSO_WM_TEMPLATE_CATEGORY" val="diagram"/>
  <p:tag name="KSO_WM_TEMPLATE_INDEX" val="20227938"/>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27938_4*m_h_z*1_4_1"/>
  <p:tag name="KSO_WM_TEMPLATE_CATEGORY" val="diagram"/>
  <p:tag name="KSO_WM_TEMPLATE_INDEX" val="20227938"/>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16.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938_4*m_h_a*1_4_1"/>
  <p:tag name="KSO_WM_TEMPLATE_CATEGORY" val="diagram"/>
  <p:tag name="KSO_WM_TEMPLATE_INDEX" val="20227938"/>
  <p:tag name="KSO_WM_UNIT_LAYERLEVEL" val="1_1_1"/>
  <p:tag name="KSO_WM_TAG_VERSION" val="1.0"/>
  <p:tag name="KSO_WM_BEAUTIFY_FLAG" val="#wm#"/>
  <p:tag name="KSO_WM_UNIT_VALUE" val="6"/>
  <p:tag name="KSO_WM_UNIT_TEXT_FILL_FORE_SCHEMECOLOR_INDEX" val="8"/>
  <p:tag name="KSO_WM_UNIT_TEXT_FILL_TYPE" val="1"/>
  <p:tag name="KSO_WM_UNIT_USESOURCEFORMAT_APPLY" val="1"/>
</p:tagLst>
</file>

<file path=ppt/tags/tag217.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27938_4*m_h_f*1_4_1"/>
  <p:tag name="KSO_WM_TEMPLATE_CATEGORY" val="diagram"/>
  <p:tag name="KSO_WM_TEMPLATE_INDEX" val="20227938"/>
  <p:tag name="KSO_WM_UNIT_LAYERLEVEL" val="1_1_1"/>
  <p:tag name="KSO_WM_TAG_VERSION" val="1.0"/>
  <p:tag name="KSO_WM_BEAUTIFY_FLAG" val="#wm#"/>
  <p:tag name="KSO_WM_UNIT_VALUE" val="36"/>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938_4*m_h_a*1_2_1"/>
  <p:tag name="KSO_WM_TEMPLATE_CATEGORY" val="diagram"/>
  <p:tag name="KSO_WM_TEMPLATE_INDEX" val="20227938"/>
  <p:tag name="KSO_WM_UNIT_LAYERLEVEL" val="1_1_1"/>
  <p:tag name="KSO_WM_TAG_VERSION" val="1.0"/>
  <p:tag name="KSO_WM_BEAUTIFY_FLAG" val="#wm#"/>
  <p:tag name="KSO_WM_UNIT_VALUE" val="6"/>
  <p:tag name="KSO_WM_UNIT_TEXT_FILL_FORE_SCHEMECOLOR_INDEX" val="6"/>
  <p:tag name="KSO_WM_UNIT_TEXT_FILL_TYPE" val="1"/>
  <p:tag name="KSO_WM_UNIT_USESOURCEFORMAT_APPLY" val="1"/>
</p:tagLst>
</file>

<file path=ppt/tags/tag219.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7938_4*m_h_f*1_2_1"/>
  <p:tag name="KSO_WM_TEMPLATE_CATEGORY" val="diagram"/>
  <p:tag name="KSO_WM_TEMPLATE_INDEX" val="20227938"/>
  <p:tag name="KSO_WM_UNIT_LAYERLEVEL" val="1_1_1"/>
  <p:tag name="KSO_WM_TAG_VERSION" val="1.0"/>
  <p:tag name="KSO_WM_BEAUTIFY_FLAG" val="#wm#"/>
  <p:tag name="KSO_WM_UNIT_VALUE" val="36"/>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20.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938_4*m_h_a*1_1_1"/>
  <p:tag name="KSO_WM_TEMPLATE_CATEGORY" val="diagram"/>
  <p:tag name="KSO_WM_TEMPLATE_INDEX" val="20227938"/>
  <p:tag name="KSO_WM_UNIT_LAYERLEVEL" val="1_1_1"/>
  <p:tag name="KSO_WM_TAG_VERSION" val="1.0"/>
  <p:tag name="KSO_WM_BEAUTIFY_FLAG" val="#wm#"/>
  <p:tag name="KSO_WM_UNIT_VALUE" val="6"/>
  <p:tag name="KSO_WM_UNIT_TEXT_FILL_FORE_SCHEMECOLOR_INDEX" val="5"/>
  <p:tag name="KSO_WM_UNIT_TEXT_FILL_TYPE" val="1"/>
  <p:tag name="KSO_WM_UNIT_USESOURCEFORMAT_APPLY" val="1"/>
</p:tagLst>
</file>

<file path=ppt/tags/tag221.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38_4*m_h_f*1_1_1"/>
  <p:tag name="KSO_WM_TEMPLATE_CATEGORY" val="diagram"/>
  <p:tag name="KSO_WM_TEMPLATE_INDEX" val="202279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938_4*m_h_a*1_3_1"/>
  <p:tag name="KSO_WM_TEMPLATE_CATEGORY" val="diagram"/>
  <p:tag name="KSO_WM_TEMPLATE_INDEX" val="2022793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23.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938_4*m_h_f*1_3_1"/>
  <p:tag name="KSO_WM_TEMPLATE_CATEGORY" val="diagram"/>
  <p:tag name="KSO_WM_TEMPLATE_INDEX" val="20227938"/>
  <p:tag name="KSO_WM_UNIT_LAYERLEVEL" val="1_1_1"/>
  <p:tag name="KSO_WM_TAG_VERSION" val="1.0"/>
  <p:tag name="KSO_WM_BEAUTIFY_FLAG" val="#wm#"/>
  <p:tag name="KSO_WM_UNIT_VALUE" val="36"/>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938_4*m_h_i*1_2_1"/>
  <p:tag name="KSO_WM_TEMPLATE_CATEGORY" val="diagram"/>
  <p:tag name="KSO_WM_TEMPLATE_INDEX" val="20227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938_4*m_h_i*1_2_2"/>
  <p:tag name="KSO_WM_TEMPLATE_CATEGORY" val="diagram"/>
  <p:tag name="KSO_WM_TEMPLATE_INDEX" val="202279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7938_4*m_h_i*1_2_3"/>
  <p:tag name="KSO_WM_TEMPLATE_CATEGORY" val="diagram"/>
  <p:tag name="KSO_WM_TEMPLATE_INDEX" val="2022793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27938_4*m_h_i*1_2_4"/>
  <p:tag name="KSO_WM_TEMPLATE_CATEGORY" val="diagram"/>
  <p:tag name="KSO_WM_TEMPLATE_INDEX" val="20227938"/>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228.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7938_4*m_h_x*1_2_1"/>
  <p:tag name="KSO_WM_TEMPLATE_CATEGORY" val="diagram"/>
  <p:tag name="KSO_WM_TEMPLATE_INDEX" val="20227938"/>
  <p:tag name="KSO_WM_UNIT_LAYERLEVEL" val="1_1_1"/>
  <p:tag name="KSO_WM_TAG_VERSION" val="1.0"/>
  <p:tag name="KSO_WM_BEAUTIFY_FLAG" val="#wm#"/>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938_4*m_h_i*1_3_1"/>
  <p:tag name="KSO_WM_TEMPLATE_CATEGORY" val="diagram"/>
  <p:tag name="KSO_WM_TEMPLATE_INDEX" val="20227938"/>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3_1"/>
  <p:tag name="KSO_WM_UNIT_ID" val="diagram20228000_3*l_h_i*1_3_1"/>
  <p:tag name="KSO_WM_UNIT_LAYERLEVEL" val="1_1_1"/>
  <p:tag name="KSO_WM_UNIT_FILL_FORE_SCHEMECOLOR_INDEX" val="7"/>
  <p:tag name="KSO_WM_UNIT_FILL_TYPE" val="1"/>
  <p:tag name="KSO_WM_UNIT_TEXT_FILL_FORE_SCHEMECOLOR_INDEX" val="2"/>
  <p:tag name="KSO_WM_UNIT_TEXT_FILL_TYPE" val="1"/>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938_4*m_h_i*1_3_2"/>
  <p:tag name="KSO_WM_TEMPLATE_CATEGORY" val="diagram"/>
  <p:tag name="KSO_WM_TEMPLATE_INDEX" val="202279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27938_4*m_h_i*1_3_3"/>
  <p:tag name="KSO_WM_TEMPLATE_CATEGORY" val="diagram"/>
  <p:tag name="KSO_WM_TEMPLATE_INDEX" val="2022793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27938_4*m_h_i*1_3_4"/>
  <p:tag name="KSO_WM_TEMPLATE_CATEGORY" val="diagram"/>
  <p:tag name="KSO_WM_TEMPLATE_INDEX" val="20227938"/>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33.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7938_4*m_h_x*1_3_1"/>
  <p:tag name="KSO_WM_TEMPLATE_CATEGORY" val="diagram"/>
  <p:tag name="KSO_WM_TEMPLATE_INDEX" val="20227938"/>
  <p:tag name="KSO_WM_UNIT_LAYERLEVEL" val="1_1_1"/>
  <p:tag name="KSO_WM_TAG_VERSION" val="1.0"/>
  <p:tag name="KSO_WM_BEAUTIFY_FLAG" val="#wm#"/>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938_4*m_h_i*1_1_1"/>
  <p:tag name="KSO_WM_TEMPLATE_CATEGORY" val="diagram"/>
  <p:tag name="KSO_WM_TEMPLATE_INDEX" val="20227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938_4*m_h_i*1_1_2"/>
  <p:tag name="KSO_WM_TEMPLATE_CATEGORY" val="diagram"/>
  <p:tag name="KSO_WM_TEMPLATE_INDEX" val="202279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27938_4*m_h_i*1_1_3"/>
  <p:tag name="KSO_WM_TEMPLATE_CATEGORY" val="diagram"/>
  <p:tag name="KSO_WM_TEMPLATE_INDEX" val="2022793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27938_4*m_h_i*1_1_4"/>
  <p:tag name="KSO_WM_TEMPLATE_CATEGORY" val="diagram"/>
  <p:tag name="KSO_WM_TEMPLATE_INDEX" val="20227938"/>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38.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7938_4*m_h_x*1_1_1"/>
  <p:tag name="KSO_WM_TEMPLATE_CATEGORY" val="diagram"/>
  <p:tag name="KSO_WM_TEMPLATE_INDEX" val="20227938"/>
  <p:tag name="KSO_WM_UNIT_LAYERLEVEL" val="1_1_1"/>
  <p:tag name="KSO_WM_TAG_VERSION" val="1.0"/>
  <p:tag name="KSO_WM_BEAUTIFY_FLAG" val="#wm#"/>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938_4*m_h_i*1_4_1"/>
  <p:tag name="KSO_WM_TEMPLATE_CATEGORY" val="diagram"/>
  <p:tag name="KSO_WM_TEMPLATE_INDEX" val="20227938"/>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DIAGRAM_GROUP_CODE" val="l1-1"/>
  <p:tag name="KSO_WM_UNIT_TYPE" val="l_h_a"/>
  <p:tag name="KSO_WM_UNIT_INDEX" val="1_3_1"/>
  <p:tag name="KSO_WM_UNIT_ID" val="diagram20228000_3*l_h_a*1_3_1"/>
  <p:tag name="KSO_WM_UNIT_LAYERLEVEL" val="1_1_1"/>
  <p:tag name="KSO_WM_UNIT_TEXT_FILL_FORE_SCHEMECOLOR_INDEX" val="7"/>
  <p:tag name="KSO_WM_UNIT_TEXT_FILL_TYPE" val="1"/>
  <p:tag name="KSO_WM_UNIT_USESOURCEFORMAT_APPLY"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938_4*m_h_i*1_4_2"/>
  <p:tag name="KSO_WM_TEMPLATE_CATEGORY" val="diagram"/>
  <p:tag name="KSO_WM_TEMPLATE_INDEX" val="202279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27938_4*m_h_i*1_4_3"/>
  <p:tag name="KSO_WM_TEMPLATE_CATEGORY" val="diagram"/>
  <p:tag name="KSO_WM_TEMPLATE_INDEX" val="2022793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27938_4*m_h_i*1_4_4"/>
  <p:tag name="KSO_WM_TEMPLATE_CATEGORY" val="diagram"/>
  <p:tag name="KSO_WM_TEMPLATE_INDEX" val="20227938"/>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243.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27938_4*m_h_x*1_4_1"/>
  <p:tag name="KSO_WM_TEMPLATE_CATEGORY" val="diagram"/>
  <p:tag name="KSO_WM_TEMPLATE_INDEX" val="20227938"/>
  <p:tag name="KSO_WM_UNIT_LAYERLEVEL" val="1_1_1"/>
  <p:tag name="KSO_WM_TAG_VERSION" val="1.0"/>
  <p:tag name="KSO_WM_BEAUTIFY_FLAG" val="#wm#"/>
  <p:tag name="KSO_WM_UNIT_USESOURCEFORMAT_APPLY" val="1"/>
</p:tagLst>
</file>

<file path=ppt/tags/tag244.xml><?xml version="1.0" encoding="utf-8"?>
<p:tagLst xmlns:p="http://schemas.openxmlformats.org/presentationml/2006/main">
  <p:tag name="KSO_WM_SPECIAL_SOURCE" val="bdnull"/>
  <p:tag name="KSO_WM_SLIDE_ID" val="diagram20227938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938"/>
  <p:tag name="KSO_WM_DIAGRAM_GROUP_CODE" val="m1-1"/>
  <p:tag name="KSO_WM_SLIDE_DIAGTYPE" val="m"/>
  <p:tag name="KSO_WM_SLIDE_LAYOUT" val="a_m"/>
  <p:tag name="KSO_WM_SLIDE_LAYOUT_CNT" val="1_1"/>
  <p:tag name="KSO_WM_SLIDE_TYPE" val="text"/>
  <p:tag name="KSO_WM_SLIDE_SUBTYPE" val="diag"/>
  <p:tag name="KSO_WM_SLIDE_SIZE" val="774.7*370"/>
  <p:tag name="KSO_WM_SLIDE_POSITION" val="114.7*126.35"/>
</p:tagLst>
</file>

<file path=ppt/tags/tag245.xml><?xml version="1.0" encoding="utf-8"?>
<p:tagLst xmlns:p="http://schemas.openxmlformats.org/presentationml/2006/main">
  <p:tag name="KSO_WM_BEAUTIFY_FLAG" val="#wm#"/>
  <p:tag name="KSO_WM_TEMPLATE_CATEGORY" val="custom"/>
  <p:tag name="KSO_WM_TEMPLATE_INDEX" val="20205081"/>
</p:tagLst>
</file>

<file path=ppt/tags/tag246.xml><?xml version="1.0" encoding="utf-8"?>
<p:tagLst xmlns:p="http://schemas.openxmlformats.org/presentationml/2006/main">
  <p:tag name="KSO_WM_BEAUTIFY_FLAG" val="#wm#"/>
  <p:tag name="KSO_WM_TEMPLATE_CATEGORY" val="custom"/>
  <p:tag name="KSO_WM_TEMPLATE_INDEX" val="20205081"/>
</p:tagLst>
</file>

<file path=ppt/tags/tag247.xml><?xml version="1.0" encoding="utf-8"?>
<p:tagLst xmlns:p="http://schemas.openxmlformats.org/presentationml/2006/main">
  <p:tag name="KSO_WM_BEAUTIFY_FLAG" val="#wm#"/>
  <p:tag name="KSO_WM_TEMPLATE_CATEGORY" val="custom"/>
  <p:tag name="KSO_WM_TEMPLATE_INDEX" val="20205081"/>
</p:tagLst>
</file>

<file path=ppt/tags/tag248.xml><?xml version="1.0" encoding="utf-8"?>
<p:tagLst xmlns:p="http://schemas.openxmlformats.org/presentationml/2006/main">
  <p:tag name="KSO_WM_BEAUTIFY_FLAG" val="#wm#"/>
  <p:tag name="KSO_WM_TEMPLATE_CATEGORY" val="custom"/>
  <p:tag name="KSO_WM_TEMPLATE_INDEX" val="20205081"/>
</p:tagLst>
</file>

<file path=ppt/tags/tag24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6_4*l_h_f*1_1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SUBTYPE" val="a"/>
  <p:tag name="KSO_WM_UNIT_PRESET_TEXT" val="单击此处输入你的正文，文字是您思想"/>
  <p:tag name="KSO_WM_UNIT_NOCLEAR" val="0"/>
  <p:tag name="KSO_WM_DIAGRAM_GROUP_CODE" val="l1-1"/>
  <p:tag name="KSO_WM_UNIT_TYPE" val="l_h_f"/>
  <p:tag name="KSO_WM_UNIT_INDEX" val="1_3_1"/>
  <p:tag name="KSO_WM_UNIT_ID" val="diagram20228000_3*l_h_f*1_3_1"/>
  <p:tag name="KSO_WM_UNIT_LAYERLEVEL" val="1_1_1"/>
  <p:tag name="KSO_WM_UNIT_TEXT_FILL_FORE_SCHEMECOLOR_INDEX" val="14"/>
  <p:tag name="KSO_WM_UNIT_TEXT_FILL_TYPE" val="1"/>
  <p:tag name="KSO_WM_UNIT_USESOURCEFORMAT_APPLY" val="1"/>
</p:tagLst>
</file>

<file path=ppt/tags/tag250.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6_4*l_h_i*1_1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1.xml><?xml version="1.0" encoding="utf-8"?>
<p:tagLst xmlns:p="http://schemas.openxmlformats.org/presentationml/2006/main">
  <p:tag name="KSO_WM_UNIT_LINE_FORE_SCHEMECOLOR_INDEX_BRIGHTNESS" val="0.4"/>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6_4*l_h_i*1_1_2"/>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2.xml><?xml version="1.0" encoding="utf-8"?>
<p:tagLst xmlns:p="http://schemas.openxmlformats.org/presentationml/2006/main">
  <p:tag name="KSO_WM_UNIT_LINE_FORE_SCHEMECOLOR_INDEX_BRIGHTNESS" val="0.4"/>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6_4*l_h_i*1_2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6_4*l_h_f*1_2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4.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6_4*l_h_i*1_2_2"/>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5.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76_4*l_h_i*1_2_3"/>
  <p:tag name="KSO_WM_TEMPLATE_CATEGORY" val="diagram"/>
  <p:tag name="KSO_WM_TEMPLATE_INDEX" val="2022797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56.xml><?xml version="1.0" encoding="utf-8"?>
<p:tagLst xmlns:p="http://schemas.openxmlformats.org/presentationml/2006/main">
  <p:tag name="KSO_WM_UNIT_TEXT_FILL_FORE_SCHEMECOLOR_INDEX_BRIGHTNESS" val="-0.25"/>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6_4*l_h_a*1_2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7.xml><?xml version="1.0" encoding="utf-8"?>
<p:tagLst xmlns:p="http://schemas.openxmlformats.org/presentationml/2006/main">
  <p:tag name="KSO_WM_UNIT_LINE_FORE_SCHEMECOLOR_INDEX_BRIGHTNESS" val="-0.5"/>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76_4*l_h_i*1_2_4"/>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6_4*l_h_i*1_3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59.xml><?xml version="1.0" encoding="utf-8"?>
<p:tagLst xmlns:p="http://schemas.openxmlformats.org/presentationml/2006/main">
  <p:tag name="KSO_WM_UNIT_TEXT_FILL_FORE_SCHEMECOLOR_INDEX_BRIGHTNESS" val="-0.25"/>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6_4*l_h_a*1_3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3_2"/>
  <p:tag name="KSO_WM_UNIT_ID" val="diagram20228000_3*l_h_i*1_3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0.xml><?xml version="1.0" encoding="utf-8"?>
<p:tagLst xmlns:p="http://schemas.openxmlformats.org/presentationml/2006/main">
  <p:tag name="KSO_WM_UNIT_LINE_FORE_SCHEMECOLOR_INDEX_BRIGHTNESS" val="-0.5"/>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6_4*l_h_i*1_3_2"/>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61.xml><?xml version="1.0" encoding="utf-8"?>
<p:tagLst xmlns:p="http://schemas.openxmlformats.org/presentationml/2006/main">
  <p:tag name="KSO_WM_UNIT_LINE_FORE_SCHEMECOLOR_INDEX_BRIGHTNESS" val="0.4"/>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76_4*l_h_i*1_4_3"/>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6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6_4*l_h_f*1_4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63.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76_4*l_h_i*1_4_4"/>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6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6_4*l_h_f*1_3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65.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76_4*l_h_i*1_3_3"/>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66.xml><?xml version="1.0" encoding="utf-8"?>
<p:tagLst xmlns:p="http://schemas.openxmlformats.org/presentationml/2006/main">
  <p:tag name="KSO_WM_UNIT_LINE_FORE_SCHEMECOLOR_INDEX_BRIGHTNESS" val="0.4"/>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76_4*l_h_i*1_3_4"/>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6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76_4*l_i*1_4"/>
  <p:tag name="KSO_WM_TEMPLATE_CATEGORY" val="diagram"/>
  <p:tag name="KSO_WM_TEMPLATE_INDEX" val="20227976"/>
  <p:tag name="KSO_WM_UNIT_LAYERLEVEL" val="1_1"/>
  <p:tag name="KSO_WM_TAG_VERSION" val="1.0"/>
  <p:tag name="KSO_WM_BEAUTIFY_FLAG" val="#wm#"/>
  <p:tag name="KSO_WM_UNIT_USESOURCEFORMAT_APPLY" val="1"/>
</p:tagLst>
</file>

<file path=ppt/tags/tag268.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6_4*l_h_i*1_4_1"/>
  <p:tag name="KSO_WM_TEMPLATE_CATEGORY" val="diagram"/>
  <p:tag name="KSO_WM_TEMPLATE_INDEX" val="2022797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69.xml><?xml version="1.0" encoding="utf-8"?>
<p:tagLst xmlns:p="http://schemas.openxmlformats.org/presentationml/2006/main">
  <p:tag name="KSO_WM_UNIT_TEXT_FILL_FORE_SCHEMECOLOR_INDEX_BRIGHTNESS" val="-0.25"/>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6_4*l_h_a*1_4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3_3"/>
  <p:tag name="KSO_WM_UNIT_ID" val="diagram20228000_3*l_h_i*1_3_3"/>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UNIT_LINE_FORE_SCHEMECOLOR_INDEX_BRIGHTNESS" val="-0.5"/>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6_4*l_h_i*1_4_2"/>
  <p:tag name="KSO_WM_TEMPLATE_CATEGORY" val="diagram"/>
  <p:tag name="KSO_WM_TEMPLATE_INDEX" val="20227976"/>
  <p:tag name="KSO_WM_UNIT_LAYERLEVEL" val="1_1_1"/>
  <p:tag name="KSO_WM_TAG_VERSION" val="1.0"/>
  <p:tag name="KSO_WM_BEAUTIFY_FLAG" val="#wm#"/>
  <p:tag name="KSO_WM_UNIT_TEXT_FORE_SCHEMECOLOR_INDEX" val="5"/>
  <p:tag name="KSO_WM_UNIT_TEXT_LINE_FILL_TYPE" val="2"/>
  <p:tag name="KSO_WM_UNIT_USESOURCEFORMAT_APPLY" val="1"/>
</p:tagLst>
</file>

<file path=ppt/tags/tag271.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6_4*l_i*1_3"/>
  <p:tag name="KSO_WM_TEMPLATE_CATEGORY" val="diagram"/>
  <p:tag name="KSO_WM_TEMPLATE_INDEX" val="20227976"/>
  <p:tag name="KSO_WM_UNIT_LAYERLEVEL" val="1_1"/>
  <p:tag name="KSO_WM_TAG_VERSION" val="1.0"/>
  <p:tag name="KSO_WM_BEAUTIFY_FLAG" val="#wm#"/>
  <p:tag name="KSO_WM_UNIT_USESOURCEFORMAT_APPLY" val="1"/>
</p:tagLst>
</file>

<file path=ppt/tags/tag27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6_4*l_i*1_1"/>
  <p:tag name="KSO_WM_TEMPLATE_CATEGORY" val="diagram"/>
  <p:tag name="KSO_WM_TEMPLATE_INDEX" val="20227976"/>
  <p:tag name="KSO_WM_UNIT_LAYERLEVEL" val="1_1"/>
  <p:tag name="KSO_WM_TAG_VERSION" val="1.0"/>
  <p:tag name="KSO_WM_BEAUTIFY_FLAG" val="#wm#"/>
  <p:tag name="KSO_WM_UNIT_USESOURCEFORMAT_APPLY" val="1"/>
</p:tagLst>
</file>

<file path=ppt/tags/tag27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76_4*l_h_i*1_1_3"/>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74.xml><?xml version="1.0" encoding="utf-8"?>
<p:tagLst xmlns:p="http://schemas.openxmlformats.org/presentationml/2006/main">
  <p:tag name="KSO_WM_UNIT_TEXT_FILL_FORE_SCHEMECOLOR_INDEX_BRIGHTNESS" val="-0.25"/>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6_4*l_h_a*1_1_1"/>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75.xml><?xml version="1.0" encoding="utf-8"?>
<p:tagLst xmlns:p="http://schemas.openxmlformats.org/presentationml/2006/main">
  <p:tag name="KSO_WM_UNIT_LINE_FORE_SCHEMECOLOR_INDEX_BRIGHTNESS" val="-0.5"/>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76_4*l_h_i*1_1_4"/>
  <p:tag name="KSO_WM_TEMPLATE_CATEGORY" val="diagram"/>
  <p:tag name="KSO_WM_TEMPLATE_INDEX" val="20227976"/>
  <p:tag name="KSO_WM_UNIT_LAYERLEVEL" val="1_1_1"/>
  <p:tag name="KSO_WM_TAG_VERSION" val="1.0"/>
  <p:tag name="KSO_WM_BEAUTIFY_FLAG" val="#wm#"/>
  <p:tag name="KSO_WM_UNIT_USESOURCEFORMAT_APPLY" val="1"/>
</p:tagLst>
</file>

<file path=ppt/tags/tag276.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6_4*l_i*1_2"/>
  <p:tag name="KSO_WM_TEMPLATE_CATEGORY" val="diagram"/>
  <p:tag name="KSO_WM_TEMPLATE_INDEX" val="20227976"/>
  <p:tag name="KSO_WM_UNIT_LAYERLEVEL" val="1_1"/>
  <p:tag name="KSO_WM_TAG_VERSION" val="1.0"/>
  <p:tag name="KSO_WM_BEAUTIFY_FLAG" val="#wm#"/>
  <p:tag name="KSO_WM_UNIT_USESOURCEFORMAT_APPLY" val="1"/>
</p:tagLst>
</file>

<file path=ppt/tags/tag277.xml><?xml version="1.0" encoding="utf-8"?>
<p:tagLst xmlns:p="http://schemas.openxmlformats.org/presentationml/2006/main">
  <p:tag name="KSO_WM_SPECIAL_SOURCE" val="bdnull"/>
  <p:tag name="KSO_WM_SLIDE_ID" val="diagram20227976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976"/>
  <p:tag name="KSO_WM_DIAGRAM_GROUP_CODE" val="l1-1"/>
  <p:tag name="KSO_WM_SLIDE_DIAGTYPE" val="l"/>
  <p:tag name="KSO_WM_SLIDE_LAYOUT" val="a_l"/>
  <p:tag name="KSO_WM_SLIDE_LAYOUT_CNT" val="1_1"/>
  <p:tag name="KSO_WM_SLIDE_TYPE" val="text"/>
  <p:tag name="KSO_WM_SLIDE_SUBTYPE" val="diag"/>
  <p:tag name="KSO_WM_SLIDE_SIZE" val="679.65*367.55"/>
  <p:tag name="KSO_WM_SLIDE_POSITION" val="128.9*86.3"/>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5_3*l_i*1_1"/>
  <p:tag name="KSO_WM_TEMPLATE_CATEGORY" val="diagram"/>
  <p:tag name="KSO_WM_TEMPLATE_INDEX" val="20228065"/>
  <p:tag name="KSO_WM_UNIT_LAYERLEVEL" val="1_1"/>
  <p:tag name="KSO_WM_TAG_VERSION" val="1.0"/>
  <p:tag name="KSO_WM_BEAUTIFY_FLAG" val="#wm#"/>
  <p:tag name="KSO_WM_UNIT_LINE_FORE_SCHEMECOLOR_INDEX" val="8"/>
  <p:tag name="KSO_WM_UNIT_LINE_FILL_TYPE" val="2"/>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5_3*l_h_i*1_3_1"/>
  <p:tag name="KSO_WM_TEMPLATE_CATEGORY" val="diagram"/>
  <p:tag name="KSO_WM_TEMPLATE_INDEX" val="20228065"/>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2_1"/>
  <p:tag name="KSO_WM_UNIT_ID" val="diagram20228000_3*l_h_i*1_2_1"/>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5_3*l_h_i*1_1_1"/>
  <p:tag name="KSO_WM_TEMPLATE_CATEGORY" val="diagram"/>
  <p:tag name="KSO_WM_TEMPLATE_INDEX" val="20228065"/>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5_3*l_h_i*1_1_2"/>
  <p:tag name="KSO_WM_TEMPLATE_CATEGORY" val="diagram"/>
  <p:tag name="KSO_WM_TEMPLATE_INDEX" val="20228065"/>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5_3*l_h_i*1_1_3"/>
  <p:tag name="KSO_WM_TEMPLATE_CATEGORY" val="diagram"/>
  <p:tag name="KSO_WM_TEMPLATE_INDEX" val="20228065"/>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5_3*l_h_i*1_1_4"/>
  <p:tag name="KSO_WM_TEMPLATE_CATEGORY" val="diagram"/>
  <p:tag name="KSO_WM_TEMPLATE_INDEX" val="2022806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5_3*l_h_i*1_3_2"/>
  <p:tag name="KSO_WM_TEMPLATE_CATEGORY" val="diagram"/>
  <p:tag name="KSO_WM_TEMPLATE_INDEX" val="20228065"/>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5_3*l_h_i*1_3_3"/>
  <p:tag name="KSO_WM_TEMPLATE_CATEGORY" val="diagram"/>
  <p:tag name="KSO_WM_TEMPLATE_INDEX" val="20228065"/>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5_3*l_h_i*1_3_4"/>
  <p:tag name="KSO_WM_TEMPLATE_CATEGORY" val="diagram"/>
  <p:tag name="KSO_WM_TEMPLATE_INDEX" val="2022806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5_3*l_h_x*1_1_1"/>
  <p:tag name="KSO_WM_TEMPLATE_CATEGORY" val="diagram"/>
  <p:tag name="KSO_WM_TEMPLATE_INDEX" val="20228065"/>
  <p:tag name="KSO_WM_UNIT_LAYERLEVEL" val="1_1_1"/>
  <p:tag name="KSO_WM_TAG_VERSION" val="1.0"/>
  <p:tag name="KSO_WM_BEAUTIFY_FLAG" val="#wm#"/>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5_3*l_h_i*1_2_1"/>
  <p:tag name="KSO_WM_TEMPLATE_CATEGORY" val="diagram"/>
  <p:tag name="KSO_WM_TEMPLATE_INDEX" val="20228065"/>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5_3*l_h_i*1_2_2"/>
  <p:tag name="KSO_WM_TEMPLATE_CATEGORY" val="diagram"/>
  <p:tag name="KSO_WM_TEMPLATE_INDEX" val="20228065"/>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2_2"/>
  <p:tag name="KSO_WM_UNIT_ID" val="diagram20228000_3*l_h_i*1_2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5_3*l_h_i*1_2_3"/>
  <p:tag name="KSO_WM_TEMPLATE_CATEGORY" val="diagram"/>
  <p:tag name="KSO_WM_TEMPLATE_INDEX" val="20228065"/>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5_3*l_h_i*1_2_4"/>
  <p:tag name="KSO_WM_TEMPLATE_CATEGORY" val="diagram"/>
  <p:tag name="KSO_WM_TEMPLATE_INDEX" val="2022806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5_3*l_h_x*1_2_1"/>
  <p:tag name="KSO_WM_TEMPLATE_CATEGORY" val="diagram"/>
  <p:tag name="KSO_WM_TEMPLATE_INDEX" val="20228065"/>
  <p:tag name="KSO_WM_UNIT_LAYERLEVEL" val="1_1_1"/>
  <p:tag name="KSO_WM_TAG_VERSION" val="1.0"/>
  <p:tag name="KSO_WM_BEAUTIFY_FLAG" val="#wm#"/>
  <p:tag name="KSO_WM_UNIT_USESOURCEFORMAT_APPLY" val="1"/>
</p:tagLst>
</file>

<file path=ppt/tags/tag293.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5_3*l_h_x*1_3_1"/>
  <p:tag name="KSO_WM_TEMPLATE_CATEGORY" val="diagram"/>
  <p:tag name="KSO_WM_TEMPLATE_INDEX" val="20228065"/>
  <p:tag name="KSO_WM_UNIT_LAYERLEVEL" val="1_1_1"/>
  <p:tag name="KSO_WM_TAG_VERSION" val="1.0"/>
  <p:tag name="KSO_WM_BEAUTIFY_FLAG" val="#wm#"/>
  <p:tag name="KSO_WM_UNIT_USESOURCEFORMAT_APPLY" val="1"/>
</p:tagLst>
</file>

<file path=ppt/tags/tag29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5_3*l_h_a*1_1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5_3*l_h_a*1_3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5_3*l_h_a*1_2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9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5_3*l_h_f*1_3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5_3*l_h_f*1_1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5_3*l_h_f*1_2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2_3"/>
  <p:tag name="KSO_WM_UNIT_ID" val="diagram20228000_3*l_h_i*1_2_3"/>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KSO_WM_SPECIAL_SOURCE" val="bdnull"/>
  <p:tag name="KSO_WM_SLIDE_ID" val="diagram20228065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65"/>
  <p:tag name="KSO_WM_SLIDE_TYPE" val="text"/>
  <p:tag name="KSO_WM_SLIDE_SUBTYPE" val="diag"/>
  <p:tag name="KSO_WM_SLIDE_SIZE" val="412.75*344.35"/>
  <p:tag name="KSO_WM_SLIDE_POSITION" val="273.65*136.7"/>
  <p:tag name="KSO_WM_DIAGRAM_GROUP_CODE" val="l1-1"/>
  <p:tag name="KSO_WM_SLIDE_DIAGTYPE" val="l"/>
  <p:tag name="KSO_WM_SLIDE_LAYOUT" val="a_l"/>
  <p:tag name="KSO_WM_SLIDE_LAYOUT_CNT" val="1_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7_3*l_h_i*1_2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7_3*l_h_i*1_1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7_3*l_h_i*1_1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7_3*l_h_i*1_1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7_3*l_h_i*1_1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7_3*l_h_i*1_1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77_3*l_h_i*1_1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77_3*l_h_i*1_1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77_3*l_h_i*1_1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1_1"/>
  <p:tag name="KSO_WM_UNIT_ID" val="diagram20228000_3*l_h_i*1_1_1"/>
  <p:tag name="KSO_WM_UNIT_LAYERLEVEL" val="1_1_1"/>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8077_3*l_h_i*1_1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7_3*l_h_a*1_1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1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7_3*l_h_f*1_1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7_3*l_h_i*1_2_3"/>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7_3*l_h_i*1_2_4"/>
  <p:tag name="KSO_WM_TEMPLATE_CATEGORY" val="diagram"/>
  <p:tag name="KSO_WM_TEMPLATE_INDEX" val="202280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7_3*l_h_i*1_2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77_3*l_h_i*1_2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77_3*l_h_i*1_2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77_3*l_h_i*1_2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8077_3*l_h_i*1_2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31*131"/>
  <p:tag name="KSO_WM_DIAGRAM_GROUP_CODE" val="l1-1"/>
  <p:tag name="KSO_WM_UNIT_TYPE" val="l_h_x"/>
  <p:tag name="KSO_WM_UNIT_INDEX" val="1_1_1"/>
  <p:tag name="KSO_WM_UNIT_ID" val="diagram20228000_3*l_h_x*1_1_1"/>
  <p:tag name="KSO_WM_UNIT_LAYERLEVEL" val="1_1_1"/>
  <p:tag name="KSO_WM_UNIT_USESOURCEFORMAT_APPLY"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8077_3*l_h_i*1_2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7_3*l_h_i*1_2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7_3*l_h_a*1_2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2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7_3*l_h_f*1_2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7_3*l_h_i*1_3_2"/>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7_3*l_h_i*1_3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7_3*l_h_i*1_3_3"/>
  <p:tag name="KSO_WM_TEMPLATE_CATEGORY" val="diagram"/>
  <p:tag name="KSO_WM_TEMPLATE_INDEX" val="202280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7_3*l_h_i*1_3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7_3*l_h_i*1_3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77_3*l_h_i*1_3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1_2"/>
  <p:tag name="KSO_WM_UNIT_ID" val="diagram20228000_3*l_h_i*1_1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77_3*l_h_i*1_3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77_3*l_h_i*1_3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8077_3*l_h_i*1_3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8077_3*l_h_i*1_3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7_3*l_h_a*1_3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3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7_3*l_h_f*1_3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SPECIAL_SOURCE" val="bdnull"/>
  <p:tag name="KSO_WM_SLIDE_ID" val="diagram20228077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77"/>
  <p:tag name="KSO_WM_SLIDE_TYPE" val="text"/>
  <p:tag name="KSO_WM_SLIDE_SUBTYPE" val="diag"/>
  <p:tag name="KSO_WM_SLIDE_SIZE" val="599.25*239.2"/>
  <p:tag name="KSO_WM_SLIDE_POSITION" val="182.05*167.4"/>
  <p:tag name="KSO_WM_DIAGRAM_GROUP_CODE" val="l1-1"/>
  <p:tag name="KSO_WM_SLIDE_DIAGTYPE" val="l"/>
  <p:tag name="KSO_WM_SLIDE_LAYOUT" val="a_l"/>
  <p:tag name="KSO_WM_SLIDE_LAYOUT_CNT" val="1_1"/>
</p:tagLst>
</file>

<file path=ppt/tags/tag337.xml><?xml version="1.0" encoding="utf-8"?>
<p:tagLst xmlns:p="http://schemas.openxmlformats.org/presentationml/2006/main">
  <p:tag name="KSO_WM_BEAUTIFY_FLAG" val="#wm#"/>
  <p:tag name="KSO_WM_TEMPLATE_CATEGORY" val="custom"/>
  <p:tag name="KSO_WM_TEMPLATE_INDEX" val="20205081"/>
</p:tagLst>
</file>

<file path=ppt/tags/tag338.xml><?xml version="1.0" encoding="utf-8"?>
<p:tagLst xmlns:p="http://schemas.openxmlformats.org/presentationml/2006/main">
  <p:tag name="KSO_WM_BEAUTIFY_FLAG" val="#wm#"/>
  <p:tag name="KSO_WM_TEMPLATE_CATEGORY" val="custom"/>
  <p:tag name="KSO_WM_TEMPLATE_INDEX" val="20205081"/>
</p:tagLst>
</file>

<file path=ppt/tags/tag339.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1_3"/>
  <p:tag name="KSO_WM_UNIT_ID" val="diagram20228000_3*l_h_i*1_1_3"/>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BEAUTIFY_FLAG" val="#wm#"/>
  <p:tag name="KSO_WM_TEMPLATE_CATEGORY" val="custom"/>
  <p:tag name="KSO_WM_TEMPLATE_INDEX" val="20205081"/>
</p:tagLst>
</file>

<file path=ppt/tags/tag341.xml><?xml version="1.0" encoding="utf-8"?>
<p:tagLst xmlns:p="http://schemas.openxmlformats.org/presentationml/2006/main">
  <p:tag name="KSO_WM_BEAUTIFY_FLAG" val="#wm#"/>
  <p:tag name="KSO_WM_TEMPLATE_CATEGORY" val="custom"/>
  <p:tag name="KSO_WM_TEMPLATE_INDEX" val="2020508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343.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345.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7.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9.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3*l_h_i*1_2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30*130"/>
  <p:tag name="KSO_WM_DIAGRAM_GROUP_CODE" val="l1-1"/>
  <p:tag name="KSO_WM_UNIT_TYPE" val="l_h_x"/>
  <p:tag name="KSO_WM_UNIT_INDEX" val="1_2_1"/>
  <p:tag name="KSO_WM_UNIT_ID" val="diagram20228000_3*l_h_x*1_2_1"/>
  <p:tag name="KSO_WM_UNIT_LAYERLEVEL" val="1_1_1"/>
  <p:tag name="KSO_WM_UNIT_USESOURCEFORMAT_APPLY" val="1"/>
</p:tagLst>
</file>

<file path=ppt/tags/tag35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4_3*l_h_i*1_2_2"/>
  <p:tag name="KSO_WM_TEMPLATE_CATEGORY" val="diagram"/>
  <p:tag name="KSO_WM_TEMPLATE_INDEX" val="20227964"/>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351.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3*l_h_i*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3*l_h_x*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4_3*l_h_a*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3*l_h_f*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356.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8.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42*142"/>
  <p:tag name="KSO_WM_DIAGRAM_GROUP_CODE" val="l1-1"/>
  <p:tag name="KSO_WM_UNIT_TYPE" val="l_h_x"/>
  <p:tag name="KSO_WM_UNIT_INDEX" val="1_3_1"/>
  <p:tag name="KSO_WM_UNIT_ID" val="diagram20228000_3*l_h_x*1_3_1"/>
  <p:tag name="KSO_WM_UNIT_LAYERLEVEL" val="1_1_1"/>
  <p:tag name="KSO_WM_UNIT_USESOURCEFORMAT_APPLY" val="1"/>
</p:tagLst>
</file>

<file path=ppt/tags/tag360.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61.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362.xml><?xml version="1.0" encoding="utf-8"?>
<p:tagLst xmlns:p="http://schemas.openxmlformats.org/presentationml/2006/main">
  <p:tag name="KSO_WM_BEAUTIFY_FLAG" val="#wm#"/>
  <p:tag name="KSO_WM_TEMPLATE_CATEGORY" val="custom"/>
  <p:tag name="KSO_WM_TEMPLATE_INDEX" val="20205081"/>
</p:tagLst>
</file>

<file path=ppt/tags/tag363.xml><?xml version="1.0" encoding="utf-8"?>
<p:tagLst xmlns:p="http://schemas.openxmlformats.org/presentationml/2006/main">
  <p:tag name="KSO_WM_BEAUTIFY_FLAG" val="#wm#"/>
  <p:tag name="KSO_WM_TEMPLATE_CATEGORY" val="custom"/>
  <p:tag name="KSO_WM_TEMPLATE_INDEX" val="20205081"/>
</p:tagLst>
</file>

<file path=ppt/tags/tag364.xml><?xml version="1.0" encoding="utf-8"?>
<p:tagLst xmlns:p="http://schemas.openxmlformats.org/presentationml/2006/main">
  <p:tag name="KSO_WM_BEAUTIFY_FLAG" val="#wm#"/>
  <p:tag name="KSO_WM_TEMPLATE_CATEGORY" val="custom"/>
  <p:tag name="KSO_WM_TEMPLATE_INDEX" val="2020508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3*l_h_i*1_2_3"/>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3*l_h_i*1_2_4"/>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3*l_h_i*1_2_5"/>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3*l_h_x*1_2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3*l_h_i*1_2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UNIT_VALUE" val="10"/>
  <p:tag name="KSO_WM_DIAGRAM_GROUP_CODE" val="l1-1"/>
  <p:tag name="KSO_WM_UNIT_TYPE" val="l_h_a"/>
  <p:tag name="KSO_WM_UNIT_INDEX" val="1_1_1"/>
  <p:tag name="KSO_WM_UNIT_ID" val="diagram20228000_3*l_h_a*1_1_1"/>
  <p:tag name="KSO_WM_UNIT_LAYERLEVEL" val="1_1_1"/>
  <p:tag name="KSO_WM_UNIT_TEXT_FILL_FORE_SCHEMECOLOR_INDEX" val="10"/>
  <p:tag name="KSO_WM_UNIT_TEXT_FILL_TYPE" val="1"/>
  <p:tag name="KSO_WM_UNIT_USESOURCEFORMAT_APPLY"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3*l_h_i*1_2_2"/>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3*l_h_a*1_2_1"/>
  <p:tag name="KSO_WM_TEMPLATE_CATEGORY" val="diagram"/>
  <p:tag name="KSO_WM_TEMPLATE_INDEX" val="2022805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7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3*l_h_f*1_2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3*l_h_i*1_3_3"/>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3*l_h_i*1_3_4"/>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3*l_h_i*1_3_5"/>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3*l_h_x*1_3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3*l_h_i*1_3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3*l_h_i*1_3_2"/>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3*l_h_a*1_3_1"/>
  <p:tag name="KSO_WM_TEMPLATE_CATEGORY" val="diagram"/>
  <p:tag name="KSO_WM_TEMPLATE_INDEX" val="2022805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UNIT_VALUE" val="44"/>
  <p:tag name="KSO_WM_DIAGRAM_GROUP_CODE" val="l1-1"/>
  <p:tag name="KSO_WM_UNIT_TYPE" val="l_h_f"/>
  <p:tag name="KSO_WM_UNIT_INDEX" val="1_1_1"/>
  <p:tag name="KSO_WM_UNIT_ID" val="diagram20228000_3*l_h_f*1_1_1"/>
  <p:tag name="KSO_WM_UNIT_LAYERLEVEL" val="1_1_1"/>
  <p:tag name="KSO_WM_UNIT_TEXT_FILL_FORE_SCHEMECOLOR_INDEX" val="14"/>
  <p:tag name="KSO_WM_UNIT_TEXT_FILL_TYPE" val="1"/>
  <p:tag name="KSO_WM_UNIT_USESOURCEFORMAT_APPLY" val="1"/>
</p:tagLst>
</file>

<file path=ppt/tags/tag38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3*l_h_f*1_3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3*l_h_i*1_1_3"/>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3*l_h_i*1_1_4"/>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3*l_h_i*1_1_5"/>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3*l_h_x*1_1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3*l_h_i*1_1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3*l_h_i*1_1_2"/>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3*l_h_a*1_1_1"/>
  <p:tag name="KSO_WM_TEMPLATE_CATEGORY" val="diagram"/>
  <p:tag name="KSO_WM_TEMPLATE_INDEX" val="2022805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8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3*l_h_f*1_1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SPECIAL_SOURCE" val="bdnull"/>
  <p:tag name="KSO_WM_SLIDE_ID" val="diagram20228058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58"/>
  <p:tag name="KSO_WM_SLIDE_TYPE" val="text"/>
  <p:tag name="KSO_WM_SLIDE_SUBTYPE" val="diag"/>
  <p:tag name="KSO_WM_SLIDE_SIZE" val="403.2*384.9"/>
  <p:tag name="KSO_WM_SLIDE_POSITION" val="278.4*98.7"/>
  <p:tag name="KSO_WM_DIAGRAM_GROUP_CODE" val="l1-1"/>
  <p:tag name="KSO_WM_SLIDE_DIAGTYPE" val="l"/>
  <p:tag name="KSO_WM_SLIDE_LAYOUT" val="a_l"/>
  <p:tag name="KSO_WM_SLIDE_LAYOUT_CNT" val="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UNIT_VALUE" val="44"/>
  <p:tag name="KSO_WM_DIAGRAM_GROUP_CODE" val="l1-1"/>
  <p:tag name="KSO_WM_UNIT_TYPE" val="l_h_f"/>
  <p:tag name="KSO_WM_UNIT_INDEX" val="1_2_1"/>
  <p:tag name="KSO_WM_UNIT_ID" val="diagram20228000_3*l_h_f*1_2_1"/>
  <p:tag name="KSO_WM_UNIT_LAYERLEVEL" val="1_1_1"/>
  <p:tag name="KSO_WM_UNIT_TEXT_FILL_FORE_SCHEMECOLOR_INDEX" val="14"/>
  <p:tag name="KSO_WM_UNIT_TEXT_FILL_TYPE" val="1"/>
  <p:tag name="KSO_WM_UNIT_USESOURCEFORMAT_APPLY" val="1"/>
</p:tagLst>
</file>

<file path=ppt/tags/tag390.xml><?xml version="1.0" encoding="utf-8"?>
<p:tagLst xmlns:p="http://schemas.openxmlformats.org/presentationml/2006/main">
  <p:tag name="KSO_WM_BEAUTIFY_FLAG" val="#wm#"/>
  <p:tag name="KSO_WM_TEMPLATE_CATEGORY" val="custom"/>
  <p:tag name="KSO_WM_TEMPLATE_INDEX" val="20205081"/>
</p:tagLst>
</file>

<file path=ppt/tags/tag3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92.xml><?xml version="1.0" encoding="utf-8"?>
<p:tagLst xmlns:p="http://schemas.openxmlformats.org/presentationml/2006/main">
  <p:tag name="COMMONDATA" val="eyJoZGlkIjoiYThkMzk3NzM1NjI1NTg5NjFmNzQyY2UyOTg2MjEzNGMifQ=="/>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DIAGRAM_GROUP_CODE" val="l1-1"/>
  <p:tag name="KSO_WM_UNIT_TYPE" val="l_h_a"/>
  <p:tag name="KSO_WM_UNIT_INDEX" val="1_2_1"/>
  <p:tag name="KSO_WM_UNIT_ID" val="diagram20228000_3*l_h_a*1_2_1"/>
  <p:tag name="KSO_WM_UNIT_LAYERLEVEL" val="1_1_1"/>
  <p:tag name="KSO_WM_UNIT_TEXT_FILL_FORE_SCHEMECOLOR_INDEX" val="6"/>
  <p:tag name="KSO_WM_UNIT_TEXT_FILL_TYPE" val="1"/>
  <p:tag name="KSO_WM_UNIT_USESOURCEFORMAT_APPLY" val="1"/>
</p:tagLst>
</file>

<file path=ppt/tags/tag41.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2.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69_3*l_h_i*1_1_1"/>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4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669_3*l_h_i*1_1_2"/>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4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669_3*l_h_a*1_1_1"/>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4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227669_3*l_h_i*1_1_3"/>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4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669_3*l_h_i*1_1_4"/>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4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69_3*l_h_i*1_2_1"/>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4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669_3*l_h_i*1_2_2"/>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69_3*l_h_a*1_2_1"/>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227669_3*l_h_i*1_2_3"/>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2.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669_3*l_h_i*1_2_4"/>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3.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69_3*l_h_i*1_3_1"/>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669_3*l_h_i*1_3_2"/>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69_3*l_h_a*1_3_1"/>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227669_3*l_h_i*1_3_3"/>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669_3*l_h_i*1_3_4"/>
  <p:tag name="KSO_WM_TEMPLATE_CATEGORY" val="diagram"/>
  <p:tag name="KSO_WM_TEMPLATE_INDEX" val="20227669"/>
  <p:tag name="KSO_WM_UNIT_LAYERLEVEL" val="1_1_1"/>
  <p:tag name="KSO_WM_TAG_VERSION" val="1.0"/>
  <p:tag name="KSO_WM_BEAUTIFY_FLAG" val="#wm#"/>
  <p:tag name="KSO_WM_UNIT_USESOURCEFORMAT_APPLY" val="1"/>
</p:tagLst>
</file>

<file path=ppt/tags/tag58.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676_3*l_h_i*1_1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676_3*l_h_i*1_1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VALUE" val="187*18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676_3*l_h_x*1_1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676_3*l_h_i*1_1_3"/>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6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676_3*l_h_a*1_1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676_3*l_h_i*1_1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676_3*l_h_i*1_1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676_3*l_h_i*1_2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676_3*l_h_i*1_2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676_3*l_h_x*1_2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676_3*l_h_i*1_2_3"/>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7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676_3*l_h_a*1_2_1"/>
  <p:tag name="KSO_WM_TEMPLATE_CATEGORY" val="diagram"/>
  <p:tag name="KSO_WM_TEMPLATE_INDEX" val="2022867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676_3*l_h_i*1_2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676_3*l_h_i*1_2_1"/>
  <p:tag name="KSO_WM_TEMPLATE_CATEGORY" val="diagram"/>
  <p:tag name="KSO_WM_TEMPLATE_INDEX" val="2022867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676_3*l_h_i*1_3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676_3*l_h_i*1_3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676_3*l_h_x*1_3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676_3*l_h_i*1_3_3"/>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676_3*l_h_a*1_3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676_3*l_h_i*1_3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676_3*l_h_i*1_3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80.xml><?xml version="1.0" encoding="utf-8"?>
<p:tagLst xmlns:p="http://schemas.openxmlformats.org/presentationml/2006/main">
  <p:tag name="KSO_WM_SPECIAL_SOURCE" val="bdnull"/>
  <p:tag name="KSO_WM_SLIDE_ID" val="diagram20228676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676"/>
  <p:tag name="KSO_WM_SLIDE_TYPE" val="text"/>
  <p:tag name="KSO_WM_SLIDE_SUBTYPE" val="diag"/>
  <p:tag name="KSO_WM_SLIDE_SIZE" val="798.2*154.6"/>
  <p:tag name="KSO_WM_SLIDE_POSITION" val="80.9*183.1"/>
  <p:tag name="KSO_WM_DIAGRAM_GROUP_CODE" val="l1-1"/>
  <p:tag name="KSO_WM_SLIDE_DIAGTYPE" val="l"/>
  <p:tag name="KSO_WM_SLIDE_LAYOUT" val="l"/>
  <p:tag name="KSO_WM_SLIDE_LAYOUT_CNT" val="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72_3*n_h_i*1_1_1"/>
  <p:tag name="KSO_WM_TEMPLATE_CATEGORY" val="diagram"/>
  <p:tag name="KSO_WM_TEMPLATE_INDEX" val="20227972"/>
  <p:tag name="KSO_WM_UNIT_LAYERLEVEL" val="1_1_1"/>
  <p:tag name="KSO_WM_TAG_VERSION" val="1.0"/>
  <p:tag name="KSO_WM_BEAUTIFY_FLAG" val="#wm#"/>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20227972_3*n_h_h_i*1_1_3_2"/>
  <p:tag name="KSO_WM_TEMPLATE_CATEGORY" val="diagram"/>
  <p:tag name="KSO_WM_TEMPLATE_INDEX" val="20227972"/>
  <p:tag name="KSO_WM_UNIT_LAYERLEVEL" val="1_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3"/>
  <p:tag name="KSO_WM_UNIT_ID" val="diagram20227972_3*n_h_h_i*1_1_2_3"/>
  <p:tag name="KSO_WM_UNIT_FILL_FORE_SCHEMECOLOR_INDEX" val="10"/>
  <p:tag name="KSO_WM_UNIT_FILL_TYPE" val="1"/>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h_a"/>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a*1_1_1_1"/>
  <p:tag name="KSO_WM_UNIT_TEXT_FILL_FORE_SCHEMECOLOR_INDEX" val="5"/>
  <p:tag name="KSO_WM_UNIT_TEXT_FILL_TYPE" val="1"/>
  <p:tag name="KSO_WM_UNIT_USESOURCEFORMAT_APPLY" val="1"/>
</p:tagLst>
</file>

<file path=ppt/tags/tag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ID" val="diagram20227972_3*n_h_h_a*1_1_3_1"/>
  <p:tag name="KSO_WM_TEMPLATE_CATEGORY" val="diagram"/>
  <p:tag name="KSO_WM_TEMPLATE_INDEX" val="20227972"/>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TEMPLATE_CATEGORY" val="diagram"/>
  <p:tag name="KSO_WM_TEMPLATE_INDEX" val="20227972"/>
  <p:tag name="KSO_WM_UNIT_LAYERLEVEL" val="1_1_1_1"/>
  <p:tag name="KSO_WM_TAG_VERSION" val="1.0"/>
  <p:tag name="KSO_WM_BEAUTIFY_FLAG" val="#wm#"/>
  <p:tag name="KSO_WM_UNIT_VALUE" val="6"/>
  <p:tag name="KSO_WM_UNIT_INDEX" val="1_1_2_1"/>
  <p:tag name="KSO_WM_UNIT_ID" val="diagram20227972_3*n_h_h_a*1_1_2_1"/>
  <p:tag name="KSO_WM_UNIT_TEXT_FILL_FORE_SCHEMECOLOR_INDEX" val="10"/>
  <p:tag name="KSO_WM_UNIT_TEXT_FILL_TYPE" val="1"/>
  <p:tag name="KSO_WM_UNIT_USESOURCEFORMAT_APPLY" val="1"/>
</p:tagLst>
</file>

<file path=ppt/tags/tag8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972_3*n_h_a*1_1_1"/>
  <p:tag name="KSO_WM_TEMPLATE_CATEGORY" val="diagram"/>
  <p:tag name="KSO_WM_TEMPLATE_INDEX" val="2022797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9.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3"/>
  <p:tag name="KSO_WM_UNIT_ID" val="diagram20227972_3*n_h_h_i*1_1_1_3"/>
  <p:tag name="KSO_WM_UNIT_FILL_FORE_SCHEMECOLOR_INDEX" val="5"/>
  <p:tag name="KSO_WM_UNIT_FILL_TYPE"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x*1_1_2_1"/>
  <p:tag name="KSO_WM_UNIT_USESOURCEFORMAT_APPLY" val="1"/>
</p:tagLst>
</file>

<file path=ppt/tags/tag92.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x*1_1_1_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2"/>
  <p:tag name="KSO_WM_UNIT_ID" val="diagram20227972_3*n_h_h_i*1_1_1_2"/>
  <p:tag name="KSO_WM_UNIT_FILL_FORE_SCHEMECOLOR_INDEX" val="5"/>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i*1_1_1_1"/>
  <p:tag name="KSO_WM_UNIT_FILL_FORE_SCHEMECOLOR_INDEX" val="5"/>
  <p:tag name="KSO_WM_UNIT_FILL_TYPE" val="1"/>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i*1_1_2_1"/>
  <p:tag name="KSO_WM_UNIT_FILL_FORE_SCHEMECOLOR_INDEX" val="10"/>
  <p:tag name="KSO_WM_UNIT_FILL_TYPE" val="1"/>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20227972_3*n_h_h_x*1_1_3_1"/>
  <p:tag name="KSO_WM_TEMPLATE_CATEGORY" val="diagram"/>
  <p:tag name="KSO_WM_TEMPLATE_INDEX" val="20227972"/>
  <p:tag name="KSO_WM_UNIT_LAYERLEVEL" val="1_1_1_1"/>
  <p:tag name="KSO_WM_TAG_VERSION" val="1.0"/>
  <p:tag name="KSO_WM_BEAUTIFY_FLAG" val="#wm#"/>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227972_3*n_h_h_i*1_1_3_1"/>
  <p:tag name="KSO_WM_TEMPLATE_CATEGORY" val="diagram"/>
  <p:tag name="KSO_WM_TEMPLATE_INDEX" val="20227972"/>
  <p:tag name="KSO_WM_UNIT_LAYERLEVEL" val="1_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2"/>
  <p:tag name="KSO_WM_UNIT_ID" val="diagram20227972_3*n_h_h_i*1_1_2_2"/>
  <p:tag name="KSO_WM_UNIT_FILL_FORE_SCHEMECOLOR_INDEX" val="7"/>
  <p:tag name="KSO_WM_UNIT_FILL_TYPE" val="1"/>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6757</Words>
  <Application>WPS 演示</Application>
  <PresentationFormat>宽屏</PresentationFormat>
  <Paragraphs>473</Paragraphs>
  <Slides>44</Slides>
  <Notes>4</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44</vt:i4>
      </vt:variant>
    </vt:vector>
  </HeadingPairs>
  <TitlesOfParts>
    <vt:vector size="72"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Times New Roman</vt:lpstr>
      <vt:lpstr>汉仪铁线黑-35简</vt:lpstr>
      <vt:lpstr>微软雅黑</vt:lpstr>
      <vt:lpstr>Microsoft YaHei Regular</vt:lpstr>
      <vt:lpstr>Microsoft YaHei Bold</vt:lpstr>
      <vt:lpstr>汉仪汉黑简</vt:lpstr>
      <vt:lpstr>方正艺黑简体</vt:lpstr>
      <vt:lpstr>Book Antiqua</vt:lpstr>
      <vt:lpstr>Arial Unicode MS</vt:lpstr>
      <vt:lpstr>Calibri</vt:lpstr>
      <vt:lpstr>思源黑体 CN Regular</vt:lpstr>
      <vt:lpstr>思源黑体 CN Bold</vt:lpstr>
      <vt:lpstr>MiSans Bold</vt:lpstr>
      <vt:lpstr>MiSans</vt:lpstr>
      <vt:lpstr>思源黑体 CN Light</vt:lpstr>
      <vt:lpstr>Wingdings</vt:lpstr>
      <vt:lpstr>Lucida Sans</vt:lpstr>
      <vt:lpstr>Lucida Sans Unicode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三、学前教育行政体制与改革</vt:lpstr>
      <vt:lpstr>“地方负责，分级管理和有关部门分工负责”的体制与原则具体包含以下含义。</vt:lpstr>
      <vt:lpstr>（二）学前教育管理体制的改革</vt:lpstr>
      <vt:lpstr>从政府层面上要做到以下几点对策</vt:lpstr>
      <vt:lpstr>加强民主管理要注意以下几个方面的工作</vt:lpstr>
      <vt:lpstr>PowerPoint 演示文稿</vt:lpstr>
      <vt:lpstr>PowerPoint 演示文稿</vt:lpstr>
      <vt:lpstr>（二）学前教育管理原则的依据</vt:lpstr>
      <vt:lpstr>我国学前教育的性质、任务和目标</vt:lpstr>
      <vt:lpstr>管理的规律</vt:lpstr>
      <vt:lpstr>（三）学前教育管理的基本原则</vt:lpstr>
      <vt:lpstr>坚持方向性原则要注意做到以下几点</vt:lpstr>
      <vt:lpstr>“一切为了孩子”这一原则要求管理者做到以下几点</vt:lpstr>
      <vt:lpstr>二、学前教育管理研究的方法</vt:lpstr>
      <vt:lpstr>PowerPoint 演示文稿</vt:lpstr>
      <vt:lpstr>PowerPoint 演示文稿</vt:lpstr>
      <vt:lpstr>PowerPoint 演示文稿</vt:lpstr>
      <vt:lpstr>PowerPoint 演示文稿</vt:lpstr>
      <vt:lpstr>幼儿园规章制度的类型</vt:lpstr>
      <vt:lpstr>二、制定和编排规章制度的基本要求</vt:lpstr>
      <vt:lpstr>三、规章制度执行时应注意的问题</vt:lpstr>
      <vt:lpstr>PowerPoint 演示文稿</vt:lpstr>
      <vt:lpstr>PowerPoint 演示文稿</vt:lpstr>
      <vt:lpstr>PowerPoint 演示文稿</vt:lpstr>
      <vt:lpstr>PowerPoint 演示文稿</vt:lpstr>
      <vt:lpstr>PowerPoint 演示文稿</vt:lpstr>
      <vt:lpstr>五、实行分层管理</vt:lpstr>
      <vt:lpstr>PowerPoint 演示文稿</vt:lpstr>
      <vt:lpstr>PowerPoint 演示文稿</vt:lpstr>
      <vt:lpstr>PowerPoint 演示文稿</vt:lpstr>
      <vt:lpstr>园长负责制的结构</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209</cp:revision>
  <dcterms:created xsi:type="dcterms:W3CDTF">2025-07-30T14:58:00Z</dcterms:created>
  <dcterms:modified xsi:type="dcterms:W3CDTF">2025-07-31T12:28:36Z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B7989C2EFA84475596882BCA5034F701_13</vt:lpwstr>
  </property>
  <property fmtid="{D5CDD505-2E9C-101B-9397-08002B2CF9AE}" pid="4" name="KSOTemplateUUID">
    <vt:lpwstr>v1.0_mb_QHfKzYawdZ4GRMiybnlD6w==</vt:lpwstr>
  </property>
</Properties>
</file>