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9"/>
  </p:handoutMasterIdLst>
  <p:sldIdLst>
    <p:sldId id="435" r:id="rId3"/>
    <p:sldId id="451" r:id="rId4"/>
    <p:sldId id="452" r:id="rId5"/>
    <p:sldId id="453" r:id="rId6"/>
    <p:sldId id="412" r:id="rId7"/>
    <p:sldId id="457" r:id="rId8"/>
    <p:sldId id="454" r:id="rId9"/>
    <p:sldId id="456" r:id="rId10"/>
    <p:sldId id="504" r:id="rId11"/>
    <p:sldId id="539" r:id="rId12"/>
    <p:sldId id="459" r:id="rId13"/>
    <p:sldId id="540" r:id="rId14"/>
    <p:sldId id="505" r:id="rId16"/>
    <p:sldId id="483" r:id="rId17"/>
    <p:sldId id="499" r:id="rId18"/>
    <p:sldId id="541" r:id="rId19"/>
    <p:sldId id="462" r:id="rId20"/>
    <p:sldId id="543" r:id="rId21"/>
    <p:sldId id="542" r:id="rId22"/>
    <p:sldId id="544" r:id="rId23"/>
    <p:sldId id="546" r:id="rId24"/>
    <p:sldId id="545" r:id="rId25"/>
    <p:sldId id="547" r:id="rId26"/>
    <p:sldId id="537" r:id="rId27"/>
    <p:sldId id="53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F7FF0"/>
    <a:srgbClr val="5A97A6"/>
    <a:srgbClr val="E8E58C"/>
    <a:srgbClr val="DBCA6C"/>
    <a:srgbClr val="D1D675"/>
    <a:srgbClr val="7BABB8"/>
    <a:srgbClr val="CBFED9"/>
    <a:srgbClr val="BEF3FA"/>
    <a:srgbClr val="F68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69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89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7"/>
          <p:cNvSpPr>
            <a:spLocks noChangeArrowheads="1"/>
          </p:cNvSpPr>
          <p:nvPr/>
        </p:nvSpPr>
        <p:spPr bwMode="gray">
          <a:xfrm rot="21127602">
            <a:off x="332317" y="273050"/>
            <a:ext cx="5689600" cy="40846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gray">
          <a:xfrm rot="20388955">
            <a:off x="966087" y="1225863"/>
            <a:ext cx="6502400" cy="465980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" b="-4656"/>
            </a:stretch>
          </a:blipFill>
          <a:ln w="57150">
            <a:solidFill>
              <a:schemeClr val="bg2"/>
            </a:solidFill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2054" name="Picture 12" descr="01"/>
          <p:cNvPicPr>
            <a:picLocks noChangeAspect="1"/>
          </p:cNvPicPr>
          <p:nvPr/>
        </p:nvPicPr>
        <p:blipFill>
          <a:blip r:embed="rId4"/>
          <a:srcRect l="15326" b="6250"/>
          <a:stretch>
            <a:fillRect/>
          </a:stretch>
        </p:blipFill>
        <p:spPr>
          <a:xfrm>
            <a:off x="3289300" y="0"/>
            <a:ext cx="280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Freeform 7"/>
          <p:cNvSpPr/>
          <p:nvPr/>
        </p:nvSpPr>
        <p:spPr bwMode="gray">
          <a:xfrm>
            <a:off x="3860800" y="0"/>
            <a:ext cx="8331200" cy="6858000"/>
          </a:xfrm>
          <a:custGeom>
            <a:avLst/>
            <a:gdLst>
              <a:gd name="T0" fmla="*/ 305 w 3936"/>
              <a:gd name="T1" fmla="*/ 4317 h 4320"/>
              <a:gd name="T2" fmla="*/ 0 w 3936"/>
              <a:gd name="T3" fmla="*/ 0 h 4320"/>
              <a:gd name="T4" fmla="*/ 3936 w 3936"/>
              <a:gd name="T5" fmla="*/ 0 h 4320"/>
              <a:gd name="T6" fmla="*/ 3936 w 3936"/>
              <a:gd name="T7" fmla="*/ 4320 h 4320"/>
              <a:gd name="T8" fmla="*/ 305 w 3936"/>
              <a:gd name="T9" fmla="*/ 4317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56" name="Picture 29" descr="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6167" y="0"/>
            <a:ext cx="512233" cy="61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30" descr="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5200" y="1193800"/>
            <a:ext cx="529167" cy="63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4000" y="1295400"/>
            <a:ext cx="7518400" cy="1012825"/>
          </a:xfrm>
        </p:spPr>
        <p:txBody>
          <a:bodyPr/>
          <a:lstStyle>
            <a:lvl1pPr algn="r">
              <a:defRPr sz="55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78400" y="2514600"/>
            <a:ext cx="6604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77000"/>
            <a:ext cx="2844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77000"/>
            <a:ext cx="3860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77000"/>
            <a:ext cx="2844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D4ABD3-B893-4595-9C26-91EE0860D02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image" Target="../media/image28.svg"/><Relationship Id="rId2" Type="http://schemas.openxmlformats.org/officeDocument/2006/relationships/tags" Target="../tags/tag21.xml"/><Relationship Id="rId19" Type="http://schemas.openxmlformats.org/officeDocument/2006/relationships/image" Target="../media/image27.png"/><Relationship Id="rId18" Type="http://schemas.openxmlformats.org/officeDocument/2006/relationships/tags" Target="../tags/tag33.xml"/><Relationship Id="rId17" Type="http://schemas.openxmlformats.org/officeDocument/2006/relationships/image" Target="../media/image26.svg"/><Relationship Id="rId16" Type="http://schemas.openxmlformats.org/officeDocument/2006/relationships/image" Target="../media/image25.png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image" Target="../media/image24.svg"/><Relationship Id="rId11" Type="http://schemas.openxmlformats.org/officeDocument/2006/relationships/image" Target="../media/image23.png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1" Type="http://schemas.openxmlformats.org/officeDocument/2006/relationships/notesSlide" Target="../notesSlides/notesSlide1.xml"/><Relationship Id="rId30" Type="http://schemas.openxmlformats.org/officeDocument/2006/relationships/slideLayout" Target="../slideLayouts/slideLayout15.xml"/><Relationship Id="rId3" Type="http://schemas.openxmlformats.org/officeDocument/2006/relationships/tags" Target="../tags/tag42.xml"/><Relationship Id="rId29" Type="http://schemas.openxmlformats.org/officeDocument/2006/relationships/tags" Target="../tags/tag68.xml"/><Relationship Id="rId28" Type="http://schemas.openxmlformats.org/officeDocument/2006/relationships/tags" Target="../tags/tag67.xml"/><Relationship Id="rId27" Type="http://schemas.openxmlformats.org/officeDocument/2006/relationships/tags" Target="../tags/tag66.xml"/><Relationship Id="rId26" Type="http://schemas.openxmlformats.org/officeDocument/2006/relationships/tags" Target="../tags/tag65.xml"/><Relationship Id="rId25" Type="http://schemas.openxmlformats.org/officeDocument/2006/relationships/tags" Target="../tags/tag64.xml"/><Relationship Id="rId24" Type="http://schemas.openxmlformats.org/officeDocument/2006/relationships/tags" Target="../tags/tag63.xml"/><Relationship Id="rId23" Type="http://schemas.openxmlformats.org/officeDocument/2006/relationships/tags" Target="../tags/tag62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4" Type="http://schemas.openxmlformats.org/officeDocument/2006/relationships/slideLayout" Target="../slideLayouts/slideLayout17.xml"/><Relationship Id="rId23" Type="http://schemas.openxmlformats.org/officeDocument/2006/relationships/tags" Target="../tags/tag85.xml"/><Relationship Id="rId22" Type="http://schemas.openxmlformats.org/officeDocument/2006/relationships/tags" Target="../tags/tag84.xml"/><Relationship Id="rId21" Type="http://schemas.openxmlformats.org/officeDocument/2006/relationships/image" Target="../media/image35.svg"/><Relationship Id="rId20" Type="http://schemas.openxmlformats.org/officeDocument/2006/relationships/image" Target="../media/image34.png"/><Relationship Id="rId2" Type="http://schemas.openxmlformats.org/officeDocument/2006/relationships/image" Target="../media/image29.png"/><Relationship Id="rId19" Type="http://schemas.openxmlformats.org/officeDocument/2006/relationships/tags" Target="../tags/tag83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image" Target="../media/image33.svg"/><Relationship Id="rId12" Type="http://schemas.openxmlformats.org/officeDocument/2006/relationships/image" Target="../media/image32.png"/><Relationship Id="rId11" Type="http://schemas.openxmlformats.org/officeDocument/2006/relationships/tags" Target="../tags/tag77.xml"/><Relationship Id="rId10" Type="http://schemas.openxmlformats.org/officeDocument/2006/relationships/image" Target="../media/image31.svg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7" Type="http://schemas.openxmlformats.org/officeDocument/2006/relationships/slideLayout" Target="../slideLayouts/slideLayout20.xml"/><Relationship Id="rId26" Type="http://schemas.openxmlformats.org/officeDocument/2006/relationships/tags" Target="../tags/tag124.xml"/><Relationship Id="rId25" Type="http://schemas.openxmlformats.org/officeDocument/2006/relationships/tags" Target="../tags/tag123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7" Type="http://schemas.openxmlformats.org/officeDocument/2006/relationships/slideLayout" Target="../slideLayouts/slideLayout22.xml"/><Relationship Id="rId36" Type="http://schemas.openxmlformats.org/officeDocument/2006/relationships/tags" Target="../tags/tag151.xml"/><Relationship Id="rId35" Type="http://schemas.openxmlformats.org/officeDocument/2006/relationships/tags" Target="../tags/tag150.xml"/><Relationship Id="rId34" Type="http://schemas.openxmlformats.org/officeDocument/2006/relationships/tags" Target="../tags/tag149.xml"/><Relationship Id="rId33" Type="http://schemas.openxmlformats.org/officeDocument/2006/relationships/image" Target="../media/image47.svg"/><Relationship Id="rId32" Type="http://schemas.openxmlformats.org/officeDocument/2006/relationships/image" Target="../media/image46.png"/><Relationship Id="rId31" Type="http://schemas.openxmlformats.org/officeDocument/2006/relationships/tags" Target="../tags/tag148.xml"/><Relationship Id="rId30" Type="http://schemas.openxmlformats.org/officeDocument/2006/relationships/tags" Target="../tags/tag147.xml"/><Relationship Id="rId3" Type="http://schemas.openxmlformats.org/officeDocument/2006/relationships/tags" Target="../tags/tag128.xml"/><Relationship Id="rId29" Type="http://schemas.openxmlformats.org/officeDocument/2006/relationships/tags" Target="../tags/tag146.xml"/><Relationship Id="rId28" Type="http://schemas.openxmlformats.org/officeDocument/2006/relationships/image" Target="../media/image45.svg"/><Relationship Id="rId27" Type="http://schemas.openxmlformats.org/officeDocument/2006/relationships/image" Target="../media/image44.png"/><Relationship Id="rId26" Type="http://schemas.openxmlformats.org/officeDocument/2006/relationships/tags" Target="../tags/tag145.xml"/><Relationship Id="rId25" Type="http://schemas.openxmlformats.org/officeDocument/2006/relationships/tags" Target="../tags/tag144.xml"/><Relationship Id="rId24" Type="http://schemas.openxmlformats.org/officeDocument/2006/relationships/tags" Target="../tags/tag143.xml"/><Relationship Id="rId23" Type="http://schemas.openxmlformats.org/officeDocument/2006/relationships/tags" Target="../tags/tag142.xml"/><Relationship Id="rId22" Type="http://schemas.openxmlformats.org/officeDocument/2006/relationships/image" Target="../media/image43.svg"/><Relationship Id="rId21" Type="http://schemas.openxmlformats.org/officeDocument/2006/relationships/image" Target="../media/image42.png"/><Relationship Id="rId20" Type="http://schemas.openxmlformats.org/officeDocument/2006/relationships/tags" Target="../tags/tag141.xml"/><Relationship Id="rId2" Type="http://schemas.openxmlformats.org/officeDocument/2006/relationships/tags" Target="../tags/tag127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image" Target="../media/image41.svg"/><Relationship Id="rId15" Type="http://schemas.openxmlformats.org/officeDocument/2006/relationships/image" Target="../media/image40.png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image" Target="../media/image39.svg"/><Relationship Id="rId1" Type="http://schemas.openxmlformats.org/officeDocument/2006/relationships/tags" Target="../tags/tag1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3" Type="http://schemas.openxmlformats.org/officeDocument/2006/relationships/slideLayout" Target="../slideLayouts/slideLayout23.xml"/><Relationship Id="rId42" Type="http://schemas.openxmlformats.org/officeDocument/2006/relationships/tags" Target="../tags/tag183.xml"/><Relationship Id="rId41" Type="http://schemas.openxmlformats.org/officeDocument/2006/relationships/tags" Target="../tags/tag182.xml"/><Relationship Id="rId40" Type="http://schemas.openxmlformats.org/officeDocument/2006/relationships/tags" Target="../tags/tag181.xml"/><Relationship Id="rId4" Type="http://schemas.openxmlformats.org/officeDocument/2006/relationships/tags" Target="../tags/tag155.xml"/><Relationship Id="rId39" Type="http://schemas.openxmlformats.org/officeDocument/2006/relationships/tags" Target="../tags/tag180.xml"/><Relationship Id="rId38" Type="http://schemas.openxmlformats.org/officeDocument/2006/relationships/image" Target="../media/image57.svg"/><Relationship Id="rId37" Type="http://schemas.openxmlformats.org/officeDocument/2006/relationships/image" Target="../media/image56.png"/><Relationship Id="rId36" Type="http://schemas.openxmlformats.org/officeDocument/2006/relationships/tags" Target="../tags/tag179.xml"/><Relationship Id="rId35" Type="http://schemas.openxmlformats.org/officeDocument/2006/relationships/tags" Target="../tags/tag178.xml"/><Relationship Id="rId34" Type="http://schemas.openxmlformats.org/officeDocument/2006/relationships/tags" Target="../tags/tag177.xml"/><Relationship Id="rId33" Type="http://schemas.openxmlformats.org/officeDocument/2006/relationships/tags" Target="../tags/tag176.xml"/><Relationship Id="rId32" Type="http://schemas.openxmlformats.org/officeDocument/2006/relationships/tags" Target="../tags/tag175.xml"/><Relationship Id="rId31" Type="http://schemas.openxmlformats.org/officeDocument/2006/relationships/tags" Target="../tags/tag174.xml"/><Relationship Id="rId30" Type="http://schemas.openxmlformats.org/officeDocument/2006/relationships/image" Target="../media/image55.svg"/><Relationship Id="rId3" Type="http://schemas.openxmlformats.org/officeDocument/2006/relationships/tags" Target="../tags/tag154.xml"/><Relationship Id="rId29" Type="http://schemas.openxmlformats.org/officeDocument/2006/relationships/image" Target="../media/image54.png"/><Relationship Id="rId28" Type="http://schemas.openxmlformats.org/officeDocument/2006/relationships/tags" Target="../tags/tag173.xml"/><Relationship Id="rId27" Type="http://schemas.openxmlformats.org/officeDocument/2006/relationships/tags" Target="../tags/tag172.xml"/><Relationship Id="rId26" Type="http://schemas.openxmlformats.org/officeDocument/2006/relationships/tags" Target="../tags/tag171.xml"/><Relationship Id="rId25" Type="http://schemas.openxmlformats.org/officeDocument/2006/relationships/tags" Target="../tags/tag170.xml"/><Relationship Id="rId24" Type="http://schemas.openxmlformats.org/officeDocument/2006/relationships/tags" Target="../tags/tag169.xml"/><Relationship Id="rId23" Type="http://schemas.openxmlformats.org/officeDocument/2006/relationships/tags" Target="../tags/tag168.xml"/><Relationship Id="rId22" Type="http://schemas.openxmlformats.org/officeDocument/2006/relationships/image" Target="../media/image53.svg"/><Relationship Id="rId21" Type="http://schemas.openxmlformats.org/officeDocument/2006/relationships/image" Target="../media/image52.png"/><Relationship Id="rId20" Type="http://schemas.openxmlformats.org/officeDocument/2006/relationships/tags" Target="../tags/tag167.xml"/><Relationship Id="rId2" Type="http://schemas.openxmlformats.org/officeDocument/2006/relationships/tags" Target="../tags/tag153.xml"/><Relationship Id="rId19" Type="http://schemas.openxmlformats.org/officeDocument/2006/relationships/tags" Target="../tags/tag166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image" Target="../media/image51.svg"/><Relationship Id="rId13" Type="http://schemas.openxmlformats.org/officeDocument/2006/relationships/image" Target="../media/image50.png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8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8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7.xml"/><Relationship Id="rId2" Type="http://schemas.openxmlformats.org/officeDocument/2006/relationships/image" Target="../media/image13.jpe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21.svg"/><Relationship Id="rId7" Type="http://schemas.openxmlformats.org/officeDocument/2006/relationships/image" Target="../media/image20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0" Type="http://schemas.openxmlformats.org/officeDocument/2006/relationships/slideLayout" Target="../slideLayouts/slideLayout10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22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学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2545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前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33925" y="2425065"/>
            <a:ext cx="386778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の教育</a:t>
            </a:r>
            <a:r>
              <a:rPr lang="zh-CN" altLang="en-US" sz="54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管理</a:t>
            </a:r>
            <a:endParaRPr lang="zh-CN" altLang="en-US" sz="54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 userDrawn="1"/>
        </p:nvSpPr>
        <p:spPr>
          <a:xfrm>
            <a:off x="4142105" y="3255645"/>
            <a:ext cx="5277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教材编写立足于学前教育师资培养的实际，着眼于夯实学生的基本理论和基本能力，致力于培养符合时代要求、具有良好专业素养的新型幼儿教师，力求体现时代性、科学性。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7820" y="4098925"/>
            <a:ext cx="5040000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“知识链接”“</a:t>
            </a:r>
            <a:r>
              <a:rPr lang="zh-CN"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  <a:sym typeface="+mn-ea"/>
              </a:rPr>
              <a:t>德育课堂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”“考点聚焦”“案例评析”“思考与练习”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思源黑体旧字形 Light" charset="0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9245" y="736600"/>
            <a:ext cx="11989435" cy="110299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一、幼儿园总务后勤工作管理的意义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六边形 18"/>
          <p:cNvSpPr/>
          <p:nvPr>
            <p:custDataLst>
              <p:tags r:id="rId1"/>
            </p:custDataLst>
          </p:nvPr>
        </p:nvSpPr>
        <p:spPr>
          <a:xfrm rot="16200000">
            <a:off x="5285105" y="3510915"/>
            <a:ext cx="1576705" cy="1358265"/>
          </a:xfrm>
          <a:prstGeom prst="hexagon">
            <a:avLst>
              <a:gd name="adj" fmla="val 29236"/>
              <a:gd name="vf" fmla="val 115470"/>
            </a:avLst>
          </a:prstGeom>
          <a:ln>
            <a:noFill/>
          </a:ln>
        </p:spPr>
        <p:style>
          <a:lnRef idx="2">
            <a:srgbClr val="9A86C3">
              <a:shade val="50000"/>
            </a:srgbClr>
          </a:lnRef>
          <a:fillRef idx="1">
            <a:srgbClr val="9A86C3"/>
          </a:fillRef>
          <a:effectRef idx="0">
            <a:srgbClr val="9A86C3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3517900" y="5493385"/>
            <a:ext cx="5111750" cy="39878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ctr"/>
            <a:r>
              <a:rPr lang="zh-CN" altLang="en-US" sz="2000" spc="100">
                <a:solidFill>
                  <a:srgbClr val="9A86C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（三）总务后勤工作管理是调动教职员工积极性的重要因素</a:t>
            </a:r>
            <a:endParaRPr lang="zh-CN" altLang="en-US" sz="2000" spc="100">
              <a:solidFill>
                <a:srgbClr val="9A86C3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3"/>
            </p:custDataLst>
          </p:nvPr>
        </p:nvSpPr>
        <p:spPr>
          <a:xfrm>
            <a:off x="3315970" y="5864225"/>
            <a:ext cx="5515610" cy="628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>
                <a:solidFill>
                  <a:srgbClr val="FFFFFF">
                    <a:lumMod val="50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总务工作是一项服务性的工作，不仅要为幼儿服务，还担负着为教职员工生活服务的任务。</a:t>
            </a:r>
            <a:endParaRPr lang="zh-CN" altLang="en-US" sz="1400" spc="150">
              <a:solidFill>
                <a:srgbClr val="FFFFFF">
                  <a:lumMod val="50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85815" y="4772660"/>
            <a:ext cx="375920" cy="375920"/>
            <a:chOff x="9269" y="7678"/>
            <a:chExt cx="592" cy="592"/>
          </a:xfrm>
        </p:grpSpPr>
        <p:sp>
          <p:nvSpPr>
            <p:cNvPr id="41" name="椭圆 40"/>
            <p:cNvSpPr/>
            <p:nvPr>
              <p:custDataLst>
                <p:tags r:id="rId4"/>
              </p:custDataLst>
            </p:nvPr>
          </p:nvSpPr>
          <p:spPr>
            <a:xfrm>
              <a:off x="9269" y="7678"/>
              <a:ext cx="592" cy="59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>
                  <a:lumMod val="85000"/>
                </a:srgbClr>
              </a:solidFill>
            </a:ln>
          </p:spPr>
          <p:style>
            <a:lnRef idx="2">
              <a:srgbClr val="636190">
                <a:shade val="50000"/>
              </a:srgbClr>
            </a:lnRef>
            <a:fillRef idx="1">
              <a:srgbClr val="636190"/>
            </a:fillRef>
            <a:effectRef idx="0">
              <a:srgbClr val="636190"/>
            </a:effectRef>
            <a:fontRef idx="minor">
              <a:srgbClr val="FFFFFF"/>
            </a:fontRef>
          </p:style>
          <p:txBody>
            <a:bodyPr rtlCol="0" anchor="ctr" anchorCtr="0"/>
            <a:p>
              <a:pPr algn="ctr"/>
              <a:endParaRPr lang="zh-CN" altLang="en-US" sz="1600"/>
            </a:p>
          </p:txBody>
        </p:sp>
        <p:sp>
          <p:nvSpPr>
            <p:cNvPr id="46" name="文本框 45"/>
            <p:cNvSpPr txBox="1"/>
            <p:nvPr>
              <p:custDataLst>
                <p:tags r:id="rId5"/>
              </p:custDataLst>
            </p:nvPr>
          </p:nvSpPr>
          <p:spPr>
            <a:xfrm>
              <a:off x="9365" y="7684"/>
              <a:ext cx="400" cy="58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en-US" altLang="zh-CN" sz="150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3</a:t>
              </a:r>
              <a:endParaRPr lang="en-US" altLang="zh-CN" sz="150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sp>
        <p:nvSpPr>
          <p:cNvPr id="17" name="六边形 16"/>
          <p:cNvSpPr/>
          <p:nvPr>
            <p:custDataLst>
              <p:tags r:id="rId6"/>
            </p:custDataLst>
          </p:nvPr>
        </p:nvSpPr>
        <p:spPr>
          <a:xfrm rot="16200000">
            <a:off x="6036945" y="2207895"/>
            <a:ext cx="1576705" cy="1358265"/>
          </a:xfrm>
          <a:prstGeom prst="hexagon">
            <a:avLst>
              <a:gd name="adj" fmla="val 29236"/>
              <a:gd name="vf" fmla="val 115470"/>
            </a:avLst>
          </a:prstGeom>
          <a:ln>
            <a:noFill/>
          </a:ln>
        </p:spPr>
        <p:style>
          <a:lnRef idx="2">
            <a:srgbClr val="9F92B0">
              <a:shade val="50000"/>
            </a:srgbClr>
          </a:lnRef>
          <a:fillRef idx="1">
            <a:srgbClr val="9F92B0"/>
          </a:fillRef>
          <a:effectRef idx="0">
            <a:srgbClr val="9F92B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953250" y="3295650"/>
            <a:ext cx="375920" cy="375920"/>
            <a:chOff x="10950" y="5364"/>
            <a:chExt cx="592" cy="592"/>
          </a:xfrm>
        </p:grpSpPr>
        <p:sp>
          <p:nvSpPr>
            <p:cNvPr id="39" name="椭圆 38"/>
            <p:cNvSpPr/>
            <p:nvPr>
              <p:custDataLst>
                <p:tags r:id="rId7"/>
              </p:custDataLst>
            </p:nvPr>
          </p:nvSpPr>
          <p:spPr>
            <a:xfrm>
              <a:off x="10950" y="5364"/>
              <a:ext cx="592" cy="59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>
                  <a:lumMod val="85000"/>
                </a:srgbClr>
              </a:solidFill>
            </a:ln>
          </p:spPr>
          <p:style>
            <a:lnRef idx="2">
              <a:srgbClr val="636190">
                <a:shade val="50000"/>
              </a:srgbClr>
            </a:lnRef>
            <a:fillRef idx="1">
              <a:srgbClr val="636190"/>
            </a:fillRef>
            <a:effectRef idx="0">
              <a:srgbClr val="636190"/>
            </a:effectRef>
            <a:fontRef idx="minor">
              <a:srgbClr val="FFFFFF"/>
            </a:fontRef>
          </p:style>
          <p:txBody>
            <a:bodyPr rtlCol="0" anchor="ctr" anchorCtr="0"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>
              <p:custDataLst>
                <p:tags r:id="rId8"/>
              </p:custDataLst>
            </p:nvPr>
          </p:nvSpPr>
          <p:spPr>
            <a:xfrm>
              <a:off x="11028" y="5370"/>
              <a:ext cx="436" cy="58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80000"/>
            </a:bodyPr>
            <a:p>
              <a:pPr algn="ctr"/>
              <a:r>
                <a:rPr lang="en-US" altLang="zh-CN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2</a:t>
              </a:r>
              <a:endPara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sp>
        <p:nvSpPr>
          <p:cNvPr id="15" name="六边形 14"/>
          <p:cNvSpPr/>
          <p:nvPr>
            <p:custDataLst>
              <p:tags r:id="rId9"/>
            </p:custDataLst>
          </p:nvPr>
        </p:nvSpPr>
        <p:spPr>
          <a:xfrm rot="16200000">
            <a:off x="4526915" y="2207895"/>
            <a:ext cx="1576705" cy="1358265"/>
          </a:xfrm>
          <a:prstGeom prst="hexagon">
            <a:avLst>
              <a:gd name="adj" fmla="val 29236"/>
              <a:gd name="vf" fmla="val 115470"/>
            </a:avLst>
          </a:prstGeom>
          <a:solidFill>
            <a:srgbClr val="CEB4D7">
              <a:lumMod val="75000"/>
            </a:srgbClr>
          </a:solidFill>
          <a:ln>
            <a:solidFill>
              <a:srgbClr val="FFFFFF"/>
            </a:solidFill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 descr="343435383135323b333635393131393bcec4b5b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55870" y="2613660"/>
            <a:ext cx="471170" cy="4711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798060" y="3295650"/>
            <a:ext cx="375920" cy="375920"/>
            <a:chOff x="7556" y="5352"/>
            <a:chExt cx="592" cy="592"/>
          </a:xfrm>
        </p:grpSpPr>
        <p:sp>
          <p:nvSpPr>
            <p:cNvPr id="38" name="椭圆 37"/>
            <p:cNvSpPr/>
            <p:nvPr>
              <p:custDataLst>
                <p:tags r:id="rId13"/>
              </p:custDataLst>
            </p:nvPr>
          </p:nvSpPr>
          <p:spPr>
            <a:xfrm>
              <a:off x="7556" y="5352"/>
              <a:ext cx="592" cy="59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>
                  <a:lumMod val="85000"/>
                </a:srgbClr>
              </a:solidFill>
            </a:ln>
          </p:spPr>
          <p:style>
            <a:lnRef idx="2">
              <a:srgbClr val="636190">
                <a:shade val="50000"/>
              </a:srgbClr>
            </a:lnRef>
            <a:fillRef idx="1">
              <a:srgbClr val="636190"/>
            </a:fillRef>
            <a:effectRef idx="0">
              <a:srgbClr val="636190"/>
            </a:effectRef>
            <a:fontRef idx="minor">
              <a:srgbClr val="FFFFFF"/>
            </a:fontRef>
          </p:style>
          <p:txBody>
            <a:bodyPr rtlCol="0" anchor="ctr" anchorCtr="0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>
              <p:custDataLst>
                <p:tags r:id="rId14"/>
              </p:custDataLst>
            </p:nvPr>
          </p:nvSpPr>
          <p:spPr>
            <a:xfrm>
              <a:off x="7621" y="5358"/>
              <a:ext cx="462" cy="580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 fontScale="90000"/>
            </a:bodyPr>
            <a:p>
              <a:pPr algn="ctr"/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1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pic>
        <p:nvPicPr>
          <p:cNvPr id="7" name="图片 6" descr="343435383037343b343532333833383bbcf4b5b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91935" y="2625725"/>
            <a:ext cx="466725" cy="466725"/>
          </a:xfrm>
          <a:prstGeom prst="rect">
            <a:avLst/>
          </a:prstGeom>
        </p:spPr>
      </p:pic>
      <p:pic>
        <p:nvPicPr>
          <p:cNvPr id="5" name="图片 4" descr="343439383331313b343532303032343bb7a2b2bcb9dcc0ed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817870" y="3934460"/>
            <a:ext cx="511175" cy="5111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1"/>
            </p:custDataLst>
          </p:nvPr>
        </p:nvSpPr>
        <p:spPr>
          <a:xfrm>
            <a:off x="492760" y="1891030"/>
            <a:ext cx="4010025" cy="70802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r"/>
            <a:r>
              <a:rPr lang="zh-CN" altLang="en-US" sz="2000" b="1" spc="100">
                <a:solidFill>
                  <a:srgbClr val="CEB4D7">
                    <a:lumMod val="75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（一）总务后勤工作是做好学前教育管理工作的物质基础</a:t>
            </a:r>
            <a:endParaRPr lang="zh-CN" altLang="en-US" sz="2000" b="1" spc="100">
              <a:solidFill>
                <a:srgbClr val="CEB4D7">
                  <a:lumMod val="75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2"/>
            </p:custDataLst>
          </p:nvPr>
        </p:nvSpPr>
        <p:spPr>
          <a:xfrm>
            <a:off x="936625" y="2601595"/>
            <a:ext cx="3559810" cy="1760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>
                <a:solidFill>
                  <a:srgbClr val="FFFFFF">
                    <a:lumMod val="50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幼儿园管理的各个要素都要通过总务工作来体现，它涉及幼儿园的财、物、事。</a:t>
            </a:r>
            <a:endParaRPr lang="zh-CN" altLang="en-US" sz="1400" spc="150">
              <a:solidFill>
                <a:srgbClr val="FFFFFF">
                  <a:lumMod val="50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3"/>
            </p:custDataLst>
          </p:nvPr>
        </p:nvSpPr>
        <p:spPr>
          <a:xfrm>
            <a:off x="7580630" y="2601595"/>
            <a:ext cx="3559810" cy="1223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>
                <a:solidFill>
                  <a:srgbClr val="FFFFFF">
                    <a:lumMod val="50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总务后勤工作涉及面广、事杂、头绪多、跨度大，是由许多部门组成的，如物资供应部门、基建维修部门、园内绿化部门等。</a:t>
            </a:r>
            <a:endParaRPr lang="zh-CN" altLang="en-US" sz="1400" spc="150">
              <a:solidFill>
                <a:srgbClr val="FFFFFF">
                  <a:lumMod val="50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4"/>
            </p:custDataLst>
          </p:nvPr>
        </p:nvSpPr>
        <p:spPr>
          <a:xfrm>
            <a:off x="7570470" y="1891030"/>
            <a:ext cx="4009390" cy="70802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l"/>
            <a:r>
              <a:rPr lang="zh-CN" altLang="en-US" sz="2000" b="1" spc="100">
                <a:solidFill>
                  <a:srgbClr val="9F92B0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（二）总务后勤工作是提高保教工作质量的重要支柱</a:t>
            </a:r>
            <a:endParaRPr lang="zh-CN" altLang="en-US" sz="2000" b="1" spc="100">
              <a:solidFill>
                <a:srgbClr val="9F92B0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0535" y="631190"/>
            <a:ext cx="11586210" cy="148272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二、幼儿园总务后勤工作管理的任务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425" y="1592898"/>
            <a:ext cx="10980000" cy="470789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（1）创设良好的幼儿园环境，提供安静、舒适的环境，为幼儿服务、为保教工作服务、为全体教职员工服务。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（2）完善幼儿园的保教设施设备，做好先行工作。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（3）严格执行国家财经纪律，健全财物制度，勤俭办园，让有限的经费发挥最大的效益。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（4）以人为本，科学管理，对后勤人员进行教育理论的学习教育，确定后勤为教学服务的信念。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（5）定期对全园教职员工进行节水节电、爱护公物等方面的教育，树立“服务育人、管理育人”的思想。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（6）组织幼儿园各种用品的采购和供应。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（7）做好幼儿园安全保卫工作。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（8）协调各方面的关系，做到求真、务实、优质、高效。</a:t>
            </a:r>
            <a:endParaRPr lang="zh-CN" altLang="en-US" sz="2000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71805" y="388620"/>
            <a:ext cx="11448415" cy="1259840"/>
          </a:xfrm>
        </p:spPr>
        <p:txBody>
          <a:bodyPr>
            <a:normAutofit/>
          </a:bodyPr>
          <a:p>
            <a:r>
              <a:rPr>
                <a:solidFill>
                  <a:schemeClr val="tx1"/>
                </a:solidFill>
                <a:sym typeface="+mn-ea"/>
              </a:rPr>
              <a:t>三、幼儿园总务后勤工作管理的特点</a:t>
            </a:r>
            <a:endParaRPr>
              <a:solidFill>
                <a:schemeClr val="tx1"/>
              </a:solidFill>
              <a:sym typeface="+mn-ea"/>
            </a:endParaRPr>
          </a:p>
        </p:txBody>
      </p:sp>
      <p:sp>
        <p:nvSpPr>
          <p:cNvPr id="112" name="圆角矩形 111"/>
          <p:cNvSpPr/>
          <p:nvPr>
            <p:custDataLst>
              <p:tags r:id="rId1"/>
            </p:custDataLst>
          </p:nvPr>
        </p:nvSpPr>
        <p:spPr>
          <a:xfrm>
            <a:off x="5062855" y="1524635"/>
            <a:ext cx="6480000" cy="2160000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56CA9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13" name="任意多边形 112"/>
          <p:cNvSpPr/>
          <p:nvPr>
            <p:custDataLst>
              <p:tags r:id="rId2"/>
            </p:custDataLst>
          </p:nvPr>
        </p:nvSpPr>
        <p:spPr>
          <a:xfrm>
            <a:off x="5254625" y="120205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6CA9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14" name="任意多边形 113"/>
          <p:cNvSpPr/>
          <p:nvPr>
            <p:custDataLst>
              <p:tags r:id="rId3"/>
            </p:custDataLst>
          </p:nvPr>
        </p:nvSpPr>
        <p:spPr>
          <a:xfrm>
            <a:off x="5012690" y="120205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6CA9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4"/>
            </p:custDataLst>
          </p:nvPr>
        </p:nvSpPr>
        <p:spPr>
          <a:xfrm>
            <a:off x="5148580" y="131064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03</a:t>
            </a:r>
            <a:endParaRPr lang="en-US" altLang="zh-CN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41" name="文本框 140"/>
          <p:cNvSpPr txBox="1"/>
          <p:nvPr>
            <p:custDataLst>
              <p:tags r:id="rId5"/>
            </p:custDataLst>
          </p:nvPr>
        </p:nvSpPr>
        <p:spPr>
          <a:xfrm>
            <a:off x="5656580" y="1295400"/>
            <a:ext cx="144000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b="1" spc="2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复杂性</a:t>
            </a:r>
            <a:endParaRPr lang="zh-CN" altLang="en-US" sz="2000" b="1" spc="2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77" name="平行四边形 176"/>
          <p:cNvSpPr/>
          <p:nvPr>
            <p:custDataLst>
              <p:tags r:id="rId6"/>
            </p:custDataLst>
          </p:nvPr>
        </p:nvSpPr>
        <p:spPr>
          <a:xfrm>
            <a:off x="10368280" y="3588385"/>
            <a:ext cx="1449070" cy="179705"/>
          </a:xfrm>
          <a:prstGeom prst="parallelogram">
            <a:avLst/>
          </a:prstGeom>
          <a:gradFill>
            <a:gsLst>
              <a:gs pos="0">
                <a:srgbClr val="56CA9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2" name="文本框 141"/>
          <p:cNvSpPr txBox="1"/>
          <p:nvPr>
            <p:custDataLst>
              <p:tags r:id="rId7"/>
            </p:custDataLst>
          </p:nvPr>
        </p:nvSpPr>
        <p:spPr>
          <a:xfrm>
            <a:off x="5148580" y="1767205"/>
            <a:ext cx="6299835" cy="161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总务后勤工作的复杂性，首先是由工作任务的复杂性决定的。其次，总务后勤工作对象复杂，要面对幼儿园的人、财、物、时间、空间、信息等方面。最后，总务后勤工作内容复杂，它涉及人的思想、积极性的调动，生活、工作的关怀、照顾，幼儿园的流动资产、固定资产的管理，幼儿园资金运转的管理，时间、空间、信息等的管理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07" name="圆角矩形 106"/>
          <p:cNvSpPr/>
          <p:nvPr>
            <p:custDataLst>
              <p:tags r:id="rId8"/>
            </p:custDataLst>
          </p:nvPr>
        </p:nvSpPr>
        <p:spPr>
          <a:xfrm>
            <a:off x="631190" y="4412615"/>
            <a:ext cx="3960000" cy="1980000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58B6E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08" name="任意多边形 107"/>
          <p:cNvSpPr/>
          <p:nvPr>
            <p:custDataLst>
              <p:tags r:id="rId9"/>
            </p:custDataLst>
          </p:nvPr>
        </p:nvSpPr>
        <p:spPr>
          <a:xfrm>
            <a:off x="822960" y="405574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8B6E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09" name="任意多边形 108"/>
          <p:cNvSpPr/>
          <p:nvPr>
            <p:custDataLst>
              <p:tags r:id="rId10"/>
            </p:custDataLst>
          </p:nvPr>
        </p:nvSpPr>
        <p:spPr>
          <a:xfrm>
            <a:off x="581025" y="405574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8B6E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11"/>
            </p:custDataLst>
          </p:nvPr>
        </p:nvSpPr>
        <p:spPr>
          <a:xfrm>
            <a:off x="716915" y="416433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02</a:t>
            </a:r>
            <a:endParaRPr lang="en-US" altLang="zh-CN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9" name="文本框 138"/>
          <p:cNvSpPr txBox="1"/>
          <p:nvPr>
            <p:custDataLst>
              <p:tags r:id="rId12"/>
            </p:custDataLst>
          </p:nvPr>
        </p:nvSpPr>
        <p:spPr>
          <a:xfrm>
            <a:off x="1120775" y="4149090"/>
            <a:ext cx="144000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b="1" spc="2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全局性</a:t>
            </a:r>
            <a:endParaRPr lang="zh-CN" altLang="en-US" sz="2000" b="1" spc="2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40" name="文本框 139"/>
          <p:cNvSpPr txBox="1"/>
          <p:nvPr>
            <p:custDataLst>
              <p:tags r:id="rId13"/>
            </p:custDataLst>
          </p:nvPr>
        </p:nvSpPr>
        <p:spPr>
          <a:xfrm>
            <a:off x="721360" y="4605020"/>
            <a:ext cx="3780155" cy="161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总务后勤工作人员要从全局出发，以幼儿园总体目标为依据，积极地与各部门取得联系，考虑总体，方便他人，顾全大局，实现优质服务，保障其他工作的顺利开展。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78" name="平行四边形 177"/>
          <p:cNvSpPr/>
          <p:nvPr>
            <p:custDataLst>
              <p:tags r:id="rId14"/>
            </p:custDataLst>
          </p:nvPr>
        </p:nvSpPr>
        <p:spPr>
          <a:xfrm>
            <a:off x="3372485" y="6298565"/>
            <a:ext cx="1440000" cy="179705"/>
          </a:xfrm>
          <a:prstGeom prst="parallelogram">
            <a:avLst/>
          </a:prstGeom>
          <a:gradFill>
            <a:gsLst>
              <a:gs pos="0">
                <a:srgbClr val="58B6E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>
            <p:custDataLst>
              <p:tags r:id="rId15"/>
            </p:custDataLst>
          </p:nvPr>
        </p:nvSpPr>
        <p:spPr>
          <a:xfrm>
            <a:off x="631190" y="1524635"/>
            <a:ext cx="3960000" cy="2160000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6096E6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86" name="任意多边形 85"/>
          <p:cNvSpPr/>
          <p:nvPr>
            <p:custDataLst>
              <p:tags r:id="rId16"/>
            </p:custDataLst>
          </p:nvPr>
        </p:nvSpPr>
        <p:spPr>
          <a:xfrm>
            <a:off x="822960" y="120205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6096E6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87" name="任意多边形 86"/>
          <p:cNvSpPr/>
          <p:nvPr>
            <p:custDataLst>
              <p:tags r:id="rId17"/>
            </p:custDataLst>
          </p:nvPr>
        </p:nvSpPr>
        <p:spPr>
          <a:xfrm>
            <a:off x="581025" y="120205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6096E6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18"/>
            </p:custDataLst>
          </p:nvPr>
        </p:nvSpPr>
        <p:spPr>
          <a:xfrm>
            <a:off x="716915" y="131064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01</a:t>
            </a:r>
            <a:endParaRPr lang="en-US" altLang="zh-CN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8" name="文本框 137"/>
          <p:cNvSpPr txBox="1"/>
          <p:nvPr>
            <p:custDataLst>
              <p:tags r:id="rId19"/>
            </p:custDataLst>
          </p:nvPr>
        </p:nvSpPr>
        <p:spPr>
          <a:xfrm>
            <a:off x="1120775" y="1295400"/>
            <a:ext cx="144000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b="1" spc="2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服务性</a:t>
            </a:r>
            <a:endParaRPr lang="zh-CN" altLang="en-US" sz="2000" b="1" spc="2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47" name="文本框 146"/>
          <p:cNvSpPr txBox="1"/>
          <p:nvPr>
            <p:custDataLst>
              <p:tags r:id="rId20"/>
            </p:custDataLst>
          </p:nvPr>
        </p:nvSpPr>
        <p:spPr>
          <a:xfrm>
            <a:off x="721360" y="1767205"/>
            <a:ext cx="3780000" cy="126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总务后勤工作就其在幼儿园的地位与任务来说，是一项服务性的工作，即为保教服务，为幼儿服务，为教职工服务，为家长服务，为幼儿园的全部工作服务。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79" name="平行四边形 178"/>
          <p:cNvSpPr/>
          <p:nvPr>
            <p:custDataLst>
              <p:tags r:id="rId21"/>
            </p:custDataLst>
          </p:nvPr>
        </p:nvSpPr>
        <p:spPr>
          <a:xfrm>
            <a:off x="3372485" y="3588385"/>
            <a:ext cx="1440000" cy="179705"/>
          </a:xfrm>
          <a:prstGeom prst="parallelogram">
            <a:avLst/>
          </a:prstGeom>
          <a:gradFill>
            <a:gsLst>
              <a:gs pos="0">
                <a:srgbClr val="6096E6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>
            <p:custDataLst>
              <p:tags r:id="rId22"/>
            </p:custDataLst>
          </p:nvPr>
        </p:nvSpPr>
        <p:spPr>
          <a:xfrm>
            <a:off x="5062855" y="4411345"/>
            <a:ext cx="5580000" cy="1980000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FFBA5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18" name="任意多边形 117"/>
          <p:cNvSpPr/>
          <p:nvPr>
            <p:custDataLst>
              <p:tags r:id="rId23"/>
            </p:custDataLst>
          </p:nvPr>
        </p:nvSpPr>
        <p:spPr>
          <a:xfrm>
            <a:off x="5254625" y="405574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FFBA5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19" name="任意多边形 118"/>
          <p:cNvSpPr/>
          <p:nvPr>
            <p:custDataLst>
              <p:tags r:id="rId24"/>
            </p:custDataLst>
          </p:nvPr>
        </p:nvSpPr>
        <p:spPr>
          <a:xfrm>
            <a:off x="5012690" y="4055745"/>
            <a:ext cx="2160000" cy="539750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FFBA5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25"/>
            </p:custDataLst>
          </p:nvPr>
        </p:nvSpPr>
        <p:spPr>
          <a:xfrm>
            <a:off x="5254625" y="416433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04</a:t>
            </a:r>
            <a:endParaRPr lang="en-US" altLang="zh-CN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45" name="文本框 144"/>
          <p:cNvSpPr txBox="1"/>
          <p:nvPr>
            <p:custDataLst>
              <p:tags r:id="rId26"/>
            </p:custDataLst>
          </p:nvPr>
        </p:nvSpPr>
        <p:spPr>
          <a:xfrm>
            <a:off x="5148580" y="4605020"/>
            <a:ext cx="5400000" cy="161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总务后勤工作要严格执行国家有关政策制度。总务后勤工作接触面广，需要同许多部门沟通、联系、交往，需要了解各个相关方面的政策，如经费财务、基建、职工福利待遇、知识分子政策等；又如，招生、编班、收费等，也涉及国家有关教育的政策法规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46" name="文本框 145"/>
          <p:cNvSpPr txBox="1"/>
          <p:nvPr>
            <p:custDataLst>
              <p:tags r:id="rId27"/>
            </p:custDataLst>
          </p:nvPr>
        </p:nvSpPr>
        <p:spPr>
          <a:xfrm>
            <a:off x="5783580" y="4149090"/>
            <a:ext cx="144000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b="1" spc="2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政策性</a:t>
            </a:r>
            <a:endParaRPr lang="zh-CN" altLang="en-US" sz="2000" b="1" spc="2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82" name="平行四边形 181"/>
          <p:cNvSpPr/>
          <p:nvPr>
            <p:custDataLst>
              <p:tags r:id="rId28"/>
            </p:custDataLst>
          </p:nvPr>
        </p:nvSpPr>
        <p:spPr>
          <a:xfrm>
            <a:off x="9373870" y="6298565"/>
            <a:ext cx="1449070" cy="179705"/>
          </a:xfrm>
          <a:prstGeom prst="parallelogram">
            <a:avLst/>
          </a:prstGeom>
          <a:gradFill>
            <a:gsLst>
              <a:gs pos="0">
                <a:srgbClr val="FFBA5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90140" y="2767965"/>
            <a:ext cx="741172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</a:t>
            </a:r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二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幼儿园总务后勤工作管理的内容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644525" y="93345"/>
            <a:ext cx="10441940" cy="129730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一、财务管理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 descr="图片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185" y="1390650"/>
            <a:ext cx="2160000" cy="5040000"/>
          </a:xfrm>
          <a:prstGeom prst="rect">
            <a:avLst/>
          </a:prstGeom>
        </p:spPr>
      </p:pic>
      <p:cxnSp>
        <p:nvCxnSpPr>
          <p:cNvPr id="81" name="肘形连接符 80"/>
          <p:cNvCxnSpPr>
            <a:stCxn id="74" idx="3"/>
          </p:cNvCxnSpPr>
          <p:nvPr>
            <p:custDataLst>
              <p:tags r:id="rId3"/>
            </p:custDataLst>
          </p:nvPr>
        </p:nvCxnSpPr>
        <p:spPr>
          <a:xfrm>
            <a:off x="5744210" y="3306445"/>
            <a:ext cx="5940000" cy="252000"/>
          </a:xfrm>
          <a:prstGeom prst="bentConnector3">
            <a:avLst>
              <a:gd name="adj1" fmla="val 5330"/>
            </a:avLst>
          </a:prstGeom>
          <a:ln w="25400">
            <a:solidFill>
              <a:schemeClr val="accent4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sp>
        <p:nvSpPr>
          <p:cNvPr id="79" name="圆角矩形 78"/>
          <p:cNvSpPr/>
          <p:nvPr>
            <p:custDataLst>
              <p:tags r:id="rId4"/>
            </p:custDataLst>
          </p:nvPr>
        </p:nvSpPr>
        <p:spPr>
          <a:xfrm>
            <a:off x="2647950" y="4411345"/>
            <a:ext cx="3096895" cy="539750"/>
          </a:xfrm>
          <a:prstGeom prst="roundRect">
            <a:avLst>
              <a:gd name="adj" fmla="val 50000"/>
            </a:avLst>
          </a:prstGeom>
          <a:solidFill>
            <a:srgbClr val="8DD809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圆角矩形 73"/>
          <p:cNvSpPr/>
          <p:nvPr>
            <p:custDataLst>
              <p:tags r:id="rId5"/>
            </p:custDataLst>
          </p:nvPr>
        </p:nvSpPr>
        <p:spPr>
          <a:xfrm>
            <a:off x="2647950" y="3036570"/>
            <a:ext cx="3096000" cy="53975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1805940" y="4321470"/>
            <a:ext cx="720090" cy="720090"/>
          </a:xfrm>
          <a:prstGeom prst="ellipse">
            <a:avLst/>
          </a:prstGeom>
          <a:solidFill>
            <a:srgbClr val="8DD809">
              <a:lumMod val="40000"/>
              <a:lumOff val="6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1805940" y="2946627"/>
            <a:ext cx="720090" cy="72009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 descr="31393935333132383b31393939333838353bb4b4d2e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21840" y="3162527"/>
            <a:ext cx="288290" cy="288290"/>
          </a:xfrm>
          <a:prstGeom prst="rect">
            <a:avLst/>
          </a:prstGeom>
        </p:spPr>
      </p:pic>
      <p:pic>
        <p:nvPicPr>
          <p:cNvPr id="73" name="图片 72" descr="31393935333132383b31393939333930343bccd8cae2c8d5d7d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21840" y="4537370"/>
            <a:ext cx="288290" cy="28829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2792095" y="3126740"/>
            <a:ext cx="2736000" cy="360045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FFFFFF"/>
                </a:solidFill>
                <a:effectLst/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（一）财务管理的内容</a:t>
            </a:r>
            <a:endParaRPr lang="zh-CN" altLang="en-US" sz="1600" b="1">
              <a:solidFill>
                <a:srgbClr val="FFFFFF"/>
              </a:solidFill>
              <a:effectLst/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6149340" y="1297305"/>
            <a:ext cx="5476875" cy="2160905"/>
          </a:xfrm>
          <a:prstGeom prst="rect">
            <a:avLst/>
          </a:prstGeom>
          <a:noFill/>
        </p:spPr>
        <p:txBody>
          <a:bodyPr wrap="square" rtlCol="0" anchor="b" anchorCtr="0">
            <a:noAutofit/>
            <a:scene3d>
              <a:camera prst="orthographicFront"/>
              <a:lightRig rig="threePt" dir="t"/>
            </a:scene3d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幼儿园的财务管理包括以下几个方面。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1. 预算管理：预算管理是指经过一定程序和方法核定的幼儿园的年度收支预计。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2. 收支管理：收支管理是指幼儿园各种收支的计划、组织和控制。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3. 健全财务制度。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4. 加强财务监督。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2792095" y="4501515"/>
            <a:ext cx="2736000" cy="360045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600" b="1">
                <a:solidFill>
                  <a:srgbClr val="FFFFFF"/>
                </a:solidFill>
                <a:effectLst/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（二）财务管理的注意事项</a:t>
            </a:r>
            <a:endParaRPr lang="zh-CN" altLang="en-US" sz="1600" b="1">
              <a:solidFill>
                <a:srgbClr val="FFFFFF"/>
              </a:solidFill>
              <a:effectLst/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149975" y="4474210"/>
            <a:ext cx="4728845" cy="1349375"/>
          </a:xfrm>
          <a:prstGeom prst="rect">
            <a:avLst/>
          </a:prstGeom>
          <a:noFill/>
        </p:spPr>
        <p:txBody>
          <a:bodyPr wrap="square" rtlCol="0" anchor="t" anchorCtr="0">
            <a:noAutofit/>
            <a:scene3d>
              <a:camera prst="orthographicFront"/>
              <a:lightRig rig="threePt" dir="t"/>
            </a:scene3d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在财务管理工作中应该注意的事项有以下几个方面。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1. 处理好收入与支出的平衡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2. 处理好投入与产出的关系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3. 处理好开源与节流的关系</a:t>
            </a:r>
            <a:endParaRPr lang="zh-CN" altLang="en-US" sz="1600" dirty="0"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 rot="0">
            <a:off x="352425" y="3338830"/>
            <a:ext cx="1143000" cy="1143000"/>
            <a:chOff x="1572" y="5521"/>
            <a:chExt cx="1800" cy="1800"/>
          </a:xfrm>
        </p:grpSpPr>
        <p:sp>
          <p:nvSpPr>
            <p:cNvPr id="8" name="椭圆 7"/>
            <p:cNvSpPr/>
            <p:nvPr>
              <p:custDataLst>
                <p:tags r:id="rId18"/>
              </p:custDataLst>
            </p:nvPr>
          </p:nvSpPr>
          <p:spPr>
            <a:xfrm>
              <a:off x="1572" y="5521"/>
              <a:ext cx="1800" cy="1800"/>
            </a:xfrm>
            <a:prstGeom prst="ellipse">
              <a:avLst/>
            </a:prstGeom>
            <a:solidFill>
              <a:srgbClr val="8F7FF0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85000"/>
                  <a:alpha val="40000"/>
                </a:srgbClr>
              </a:outerShdw>
            </a:effectLst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90" name="图片 89" descr="31393935333132383b31393939333930313bbcbccaf5b1a8b1ed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864" y="5813"/>
              <a:ext cx="1215" cy="1215"/>
            </a:xfrm>
            <a:prstGeom prst="rect">
              <a:avLst/>
            </a:prstGeom>
          </p:spPr>
        </p:pic>
      </p:grpSp>
      <p:cxnSp>
        <p:nvCxnSpPr>
          <p:cNvPr id="16" name="肘形连接符 15"/>
          <p:cNvCxnSpPr>
            <a:stCxn id="79" idx="3"/>
          </p:cNvCxnSpPr>
          <p:nvPr>
            <p:custDataLst>
              <p:tags r:id="rId22"/>
            </p:custDataLst>
          </p:nvPr>
        </p:nvCxnSpPr>
        <p:spPr>
          <a:xfrm flipV="1">
            <a:off x="5744845" y="4438015"/>
            <a:ext cx="5641340" cy="243205"/>
          </a:xfrm>
          <a:prstGeom prst="bentConnector3">
            <a:avLst>
              <a:gd name="adj1" fmla="val 5402"/>
            </a:avLst>
          </a:prstGeom>
          <a:ln w="25400">
            <a:solidFill>
              <a:srgbClr val="8DD809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7210" y="1153160"/>
            <a:ext cx="83623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>
                <a:solidFill>
                  <a:schemeClr val="tx1"/>
                </a:solidFill>
                <a:latin typeface="方正艺黑简体" panose="03000509000000000000" charset="-122"/>
                <a:ea typeface="方正艺黑简体" panose="03000509000000000000" charset="-122"/>
              </a:rPr>
              <a:t>二、财产管理</a:t>
            </a:r>
            <a:endParaRPr lang="zh-CN" altLang="en-US" sz="4800">
              <a:solidFill>
                <a:schemeClr val="tx1"/>
              </a:solidFill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534513"/>
            <a:ext cx="6840000" cy="33229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pc="-100" dirty="0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幼儿园的财产管理是对幼儿园物质财富的计划、组织、使用和保管的活动。财产包括固定资产和流动资产。固定资产是指单位价值较大、可以使用多年、并能保持原有实物形态的的物品。固定资产包括房屋、设备、图书、音像资料、大型玩具设备等。流动资产是指低值易耗品，使用期限较短，在使用过程中不能保持原有实物形态的物品。如：各种材料，低值易耗品等。流动资产还包括现金、银行存款、应收账款等。</a:t>
            </a:r>
            <a:endParaRPr lang="zh-CN" altLang="en-US" sz="2000" b="1" spc="-100" dirty="0">
              <a:solidFill>
                <a:schemeClr val="tx1"/>
              </a:solidFill>
              <a:uFillTx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885" y="530225"/>
            <a:ext cx="10984230" cy="1122680"/>
          </a:xfrm>
        </p:spPr>
        <p:txBody>
          <a:bodyPr vert="horz" rtlCol="0" anchor="b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（一）财产管理的内容</a:t>
            </a:r>
            <a:endParaRPr lang="zh-CN" altLang="en-US">
              <a:latin typeface="Microsoft YaHei Bold" panose="020B0703020204020201" charset="-122"/>
              <a:ea typeface="Microsoft YaHei Bold" panose="020B0703020204020201" charset="-122"/>
              <a:sym typeface="+mn-ea"/>
            </a:endParaRPr>
          </a:p>
        </p:txBody>
      </p:sp>
      <p:sp>
        <p:nvSpPr>
          <p:cNvPr id="3" name="椭圆 2"/>
          <p:cNvSpPr/>
          <p:nvPr>
            <p:custDataLst>
              <p:tags r:id="rId1"/>
            </p:custDataLst>
          </p:nvPr>
        </p:nvSpPr>
        <p:spPr>
          <a:xfrm>
            <a:off x="8842375" y="3038475"/>
            <a:ext cx="1559560" cy="1559560"/>
          </a:xfrm>
          <a:prstGeom prst="ellipse">
            <a:avLst/>
          </a:prstGeom>
          <a:solidFill>
            <a:srgbClr val="552EEF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8989695" y="3185795"/>
            <a:ext cx="1264920" cy="126492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77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 descr="343435383037343b343533303738313bb1e3c0fbccf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62110" y="3458210"/>
            <a:ext cx="720090" cy="72009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24000"/>
              </a:srgbClr>
            </a:outerShdw>
          </a:effectLst>
        </p:spPr>
      </p:pic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7520623" y="2412365"/>
            <a:ext cx="617855" cy="617855"/>
          </a:xfrm>
          <a:prstGeom prst="ellipse">
            <a:avLst/>
          </a:prstGeom>
          <a:solidFill>
            <a:srgbClr val="7578EC"/>
          </a:solidFill>
          <a:ln>
            <a:noFill/>
          </a:ln>
          <a:effectLst>
            <a:outerShdw blurRad="88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 anchorCtr="0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3935730" y="2059305"/>
            <a:ext cx="326263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000" b="1" spc="300">
                <a:solidFill>
                  <a:srgbClr val="7578EC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固定资产的管理</a:t>
            </a:r>
            <a:endParaRPr lang="zh-CN" altLang="en-US" sz="2000" b="1" spc="300">
              <a:solidFill>
                <a:srgbClr val="7578EC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872490" y="2479040"/>
            <a:ext cx="6325870" cy="1264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b="1">
                <a:solidFill>
                  <a:srgbClr val="8F7FF0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首先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，建立固定资产的管理制度，如固定资产验收制度、财产保管制度、固定资产报废报修制度、固定资产索赔制度等。</a:t>
            </a:r>
            <a:r>
              <a:rPr lang="zh-CN" altLang="en-US" sz="1600" b="1">
                <a:solidFill>
                  <a:srgbClr val="8F7FF0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其次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，保证人员负责管理，建立固定资产的管理人员岗位责任制。</a:t>
            </a:r>
            <a:r>
              <a:rPr lang="zh-CN" altLang="en-US" sz="1600" b="1">
                <a:solidFill>
                  <a:srgbClr val="8F7FF0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最后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，管理者要定期清点核对，如有丢失要追究当事人的责任。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7575550" y="2559050"/>
            <a:ext cx="508000" cy="32258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80000"/>
          </a:bodyPr>
          <a:p>
            <a:pPr algn="ctr"/>
            <a:r>
              <a:rPr lang="en-US" altLang="zh-CN" sz="2000" spc="30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01</a:t>
            </a:r>
            <a:endParaRPr lang="en-US" altLang="zh-CN" sz="2000" spc="300">
              <a:solidFill>
                <a:srgbClr val="FFFFFF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7520623" y="4144645"/>
            <a:ext cx="617855" cy="617855"/>
          </a:xfrm>
          <a:prstGeom prst="ellipse">
            <a:avLst/>
          </a:prstGeom>
          <a:solidFill>
            <a:srgbClr val="F18703"/>
          </a:solidFill>
          <a:ln>
            <a:noFill/>
          </a:ln>
          <a:effectLst>
            <a:outerShdw blurRad="88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 anchorCtr="0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3468370" y="4150360"/>
            <a:ext cx="372999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000" b="1" spc="300">
                <a:solidFill>
                  <a:srgbClr val="F18703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材料和低值易耗品的管理</a:t>
            </a:r>
            <a:endParaRPr lang="zh-CN" altLang="en-US" sz="2000" b="1" spc="300">
              <a:solidFill>
                <a:srgbClr val="F18703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872490" y="4570095"/>
            <a:ext cx="6325870" cy="1960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b="1">
                <a:solidFill>
                  <a:schemeClr val="accent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首先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，建账管理，账目清楚。要建立购物账和领物明细登记账，要每日盘点，并要两账相符。</a:t>
            </a:r>
            <a:r>
              <a:rPr lang="zh-CN" altLang="en-US" sz="1600" b="1">
                <a:solidFill>
                  <a:schemeClr val="accent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其次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，对儿童和教师的日常教养、卫生保健等工作所需的物品进行分类管理，储备数量适当。</a:t>
            </a:r>
            <a:r>
              <a:rPr lang="zh-CN" altLang="en-US" sz="1600" b="1">
                <a:solidFill>
                  <a:schemeClr val="accent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最后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  <a:sym typeface="+mn-ea"/>
              </a:rPr>
              <a:t>，对一些教具进行定期整理，使每一件教具都能充分发挥作用，也可以发动教师自制教具，以保证保教工作的顺利进行。</a:t>
            </a:r>
            <a:endParaRPr lang="zh-CN" altLang="en-US" sz="16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7575550" y="4292600"/>
            <a:ext cx="508000" cy="32258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80000"/>
          </a:bodyPr>
          <a:p>
            <a:pPr algn="ctr"/>
            <a:r>
              <a:rPr lang="en-US" altLang="zh-CN" sz="2000" spc="30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02</a:t>
            </a:r>
            <a:endParaRPr lang="en-US" altLang="zh-CN" sz="2000" spc="300">
              <a:solidFill>
                <a:srgbClr val="FFFFFF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241935" y="64770"/>
            <a:ext cx="11265535" cy="140144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（二）财产管理的注意事项</a:t>
            </a:r>
            <a:endParaRPr lang="zh-CN" altLang="en-US">
              <a:solidFill>
                <a:schemeClr val="tx1"/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241935" y="3138170"/>
            <a:ext cx="11703685" cy="1570355"/>
          </a:xfrm>
          <a:custGeom>
            <a:avLst/>
            <a:gdLst>
              <a:gd name="connsiteX0" fmla="*/ 0 w 19216"/>
              <a:gd name="connsiteY0" fmla="*/ 371 h 2473"/>
              <a:gd name="connsiteX1" fmla="*/ 3760 w 19216"/>
              <a:gd name="connsiteY1" fmla="*/ 220 h 2473"/>
              <a:gd name="connsiteX2" fmla="*/ 7756 w 19216"/>
              <a:gd name="connsiteY2" fmla="*/ 2455 h 2473"/>
              <a:gd name="connsiteX3" fmla="*/ 13595 w 19216"/>
              <a:gd name="connsiteY3" fmla="*/ 1157 h 2473"/>
              <a:gd name="connsiteX4" fmla="*/ 17109 w 19216"/>
              <a:gd name="connsiteY4" fmla="*/ 1750 h 2473"/>
              <a:gd name="connsiteX5" fmla="*/ 19216 w 19216"/>
              <a:gd name="connsiteY5" fmla="*/ 580 h 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6" h="2473">
                <a:moveTo>
                  <a:pt x="0" y="371"/>
                </a:moveTo>
                <a:cubicBezTo>
                  <a:pt x="670" y="284"/>
                  <a:pt x="2187" y="-315"/>
                  <a:pt x="3760" y="220"/>
                </a:cubicBezTo>
                <a:cubicBezTo>
                  <a:pt x="5333" y="755"/>
                  <a:pt x="5789" y="2267"/>
                  <a:pt x="7756" y="2455"/>
                </a:cubicBezTo>
                <a:cubicBezTo>
                  <a:pt x="9723" y="2642"/>
                  <a:pt x="11838" y="1348"/>
                  <a:pt x="13595" y="1157"/>
                </a:cubicBezTo>
                <a:cubicBezTo>
                  <a:pt x="15353" y="967"/>
                  <a:pt x="16059" y="1976"/>
                  <a:pt x="17109" y="1750"/>
                </a:cubicBezTo>
                <a:cubicBezTo>
                  <a:pt x="18159" y="1524"/>
                  <a:pt x="17784" y="985"/>
                  <a:pt x="19216" y="580"/>
                </a:cubicBezTo>
              </a:path>
            </a:pathLst>
          </a:custGeom>
          <a:noFill/>
          <a:ln w="31750">
            <a:solidFill>
              <a:srgbClr val="7578EC"/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1016635" y="3799840"/>
            <a:ext cx="2160000" cy="1800000"/>
          </a:xfrm>
          <a:prstGeom prst="roundRect">
            <a:avLst>
              <a:gd name="adj" fmla="val 13299"/>
            </a:avLst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7578EC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椭圆 40"/>
          <p:cNvSpPr/>
          <p:nvPr>
            <p:custDataLst>
              <p:tags r:id="rId3"/>
            </p:custDataLst>
          </p:nvPr>
        </p:nvSpPr>
        <p:spPr>
          <a:xfrm>
            <a:off x="2833370" y="3394075"/>
            <a:ext cx="142875" cy="142875"/>
          </a:xfrm>
          <a:prstGeom prst="ellipse">
            <a:avLst/>
          </a:prstGeom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4682490" y="459105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6636385" y="430403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椭圆 46"/>
          <p:cNvSpPr/>
          <p:nvPr>
            <p:custDataLst>
              <p:tags r:id="rId6"/>
            </p:custDataLst>
          </p:nvPr>
        </p:nvSpPr>
        <p:spPr>
          <a:xfrm>
            <a:off x="8439785" y="3787775"/>
            <a:ext cx="142875" cy="142875"/>
          </a:xfrm>
          <a:prstGeom prst="ellipse">
            <a:avLst/>
          </a:prstGeom>
          <a:solidFill>
            <a:srgbClr val="552EE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>
            <p:custDataLst>
              <p:tags r:id="rId7"/>
            </p:custDataLst>
          </p:nvPr>
        </p:nvSpPr>
        <p:spPr>
          <a:xfrm>
            <a:off x="953135" y="3727450"/>
            <a:ext cx="2160000" cy="1800000"/>
          </a:xfrm>
          <a:prstGeom prst="roundRect">
            <a:avLst>
              <a:gd name="adj" fmla="val 12629"/>
            </a:avLst>
          </a:prstGeom>
          <a:gradFill>
            <a:gsLst>
              <a:gs pos="0">
                <a:srgbClr val="F7B802"/>
              </a:gs>
              <a:gs pos="100000">
                <a:srgbClr val="7578EC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>
            <p:custDataLst>
              <p:tags r:id="rId8"/>
            </p:custDataLst>
          </p:nvPr>
        </p:nvSpPr>
        <p:spPr>
          <a:xfrm>
            <a:off x="3936365" y="2487295"/>
            <a:ext cx="2160000" cy="180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7B802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>
            <p:custDataLst>
              <p:tags r:id="rId9"/>
            </p:custDataLst>
          </p:nvPr>
        </p:nvSpPr>
        <p:spPr>
          <a:xfrm>
            <a:off x="3863975" y="2414905"/>
            <a:ext cx="2160000" cy="1800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7B802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>
            <p:custDataLst>
              <p:tags r:id="rId10"/>
            </p:custDataLst>
          </p:nvPr>
        </p:nvSpPr>
        <p:spPr>
          <a:xfrm>
            <a:off x="6403340" y="4617720"/>
            <a:ext cx="2520000" cy="180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18703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>
            <p:custDataLst>
              <p:tags r:id="rId11"/>
            </p:custDataLst>
          </p:nvPr>
        </p:nvSpPr>
        <p:spPr>
          <a:xfrm>
            <a:off x="6342380" y="4545330"/>
            <a:ext cx="2520000" cy="1800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35B06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>
            <p:custDataLst>
              <p:tags r:id="rId12"/>
            </p:custDataLst>
          </p:nvPr>
        </p:nvSpPr>
        <p:spPr>
          <a:xfrm>
            <a:off x="8025765" y="1586865"/>
            <a:ext cx="3240000" cy="216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>
                    <a:lumMod val="60000"/>
                    <a:lumOff val="40000"/>
                  </a:srgbClr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>
            <p:custDataLst>
              <p:tags r:id="rId13"/>
            </p:custDataLst>
          </p:nvPr>
        </p:nvSpPr>
        <p:spPr>
          <a:xfrm>
            <a:off x="7953375" y="1514475"/>
            <a:ext cx="3240000" cy="2160000"/>
          </a:xfrm>
          <a:prstGeom prst="roundRect">
            <a:avLst/>
          </a:prstGeom>
          <a:gradFill>
            <a:gsLst>
              <a:gs pos="0">
                <a:srgbClr val="552EEF">
                  <a:lumMod val="60000"/>
                  <a:lumOff val="40000"/>
                </a:srgbClr>
              </a:gs>
              <a:gs pos="100000">
                <a:srgbClr val="552EEF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>
            <p:custDataLst>
              <p:tags r:id="rId14"/>
            </p:custDataLst>
          </p:nvPr>
        </p:nvSpPr>
        <p:spPr>
          <a:xfrm>
            <a:off x="1132840" y="4280535"/>
            <a:ext cx="1800225" cy="96012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just"/>
            <a:r>
              <a:rPr lang="zh-CN" altLang="en-US" b="1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幼儿园管理者要提高对财产管理工作意义的认识。</a:t>
            </a:r>
            <a:endParaRPr lang="zh-CN" altLang="en-US" b="1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5"/>
            </p:custDataLst>
          </p:nvPr>
        </p:nvSpPr>
        <p:spPr>
          <a:xfrm>
            <a:off x="4043680" y="3040380"/>
            <a:ext cx="1800225" cy="96012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ctr"/>
            <a:r>
              <a:rPr lang="zh-CN" altLang="en-US" b="1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制定必要的规章制度以保证财产管理有章可循。</a:t>
            </a:r>
            <a:endParaRPr lang="zh-CN" altLang="en-US" b="1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6"/>
            </p:custDataLst>
          </p:nvPr>
        </p:nvSpPr>
        <p:spPr>
          <a:xfrm>
            <a:off x="6522085" y="5034280"/>
            <a:ext cx="2160000" cy="120904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just"/>
            <a:r>
              <a:rPr lang="zh-CN" altLang="en-US" b="1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每学期末要对幼儿园的财产进行清理，保证账物相符、账账相符。</a:t>
            </a:r>
            <a:endParaRPr lang="zh-CN" altLang="en-US" b="1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8" name="文本框 97"/>
          <p:cNvSpPr txBox="1"/>
          <p:nvPr>
            <p:custDataLst>
              <p:tags r:id="rId17"/>
            </p:custDataLst>
          </p:nvPr>
        </p:nvSpPr>
        <p:spPr>
          <a:xfrm>
            <a:off x="8086725" y="2032000"/>
            <a:ext cx="3136265" cy="69469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l"/>
            <a:r>
              <a:rPr lang="zh-CN" altLang="en-US" b="1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在财产管理中要渗透思想工作，做到管理育人。要对孩子进行爱护公物和勤俭节约教育，并注意提高教师师德和自身榜样的作用。</a:t>
            </a:r>
            <a:endParaRPr lang="zh-CN" altLang="en-US" b="1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69010" y="3760470"/>
            <a:ext cx="474980" cy="427990"/>
            <a:chOff x="2535" y="5913"/>
            <a:chExt cx="748" cy="674"/>
          </a:xfrm>
        </p:grpSpPr>
        <p:sp>
          <p:nvSpPr>
            <p:cNvPr id="111" name="椭圆 110"/>
            <p:cNvSpPr/>
            <p:nvPr>
              <p:custDataLst>
                <p:tags r:id="rId18"/>
              </p:custDataLst>
            </p:nvPr>
          </p:nvSpPr>
          <p:spPr>
            <a:xfrm>
              <a:off x="2572" y="591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>
              <p:custDataLst>
                <p:tags r:id="rId19"/>
              </p:custDataLst>
            </p:nvPr>
          </p:nvSpPr>
          <p:spPr>
            <a:xfrm>
              <a:off x="2535" y="601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7578EC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01</a:t>
              </a:r>
              <a:endParaRPr lang="en-US" altLang="zh-CN" sz="2000" spc="300">
                <a:solidFill>
                  <a:srgbClr val="7578EC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82385" y="4598035"/>
            <a:ext cx="474980" cy="427990"/>
            <a:chOff x="10452" y="6603"/>
            <a:chExt cx="748" cy="674"/>
          </a:xfrm>
        </p:grpSpPr>
        <p:sp>
          <p:nvSpPr>
            <p:cNvPr id="113" name="椭圆 112"/>
            <p:cNvSpPr/>
            <p:nvPr>
              <p:custDataLst>
                <p:tags r:id="rId20"/>
              </p:custDataLst>
            </p:nvPr>
          </p:nvSpPr>
          <p:spPr>
            <a:xfrm>
              <a:off x="10489" y="660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>
              <p:custDataLst>
                <p:tags r:id="rId21"/>
              </p:custDataLst>
            </p:nvPr>
          </p:nvSpPr>
          <p:spPr>
            <a:xfrm>
              <a:off x="10452" y="670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1870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03</a:t>
              </a:r>
              <a:endParaRPr lang="en-US" altLang="zh-CN" sz="2000" spc="300">
                <a:solidFill>
                  <a:srgbClr val="F1870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10965" y="2471420"/>
            <a:ext cx="474980" cy="427990"/>
            <a:chOff x="6754" y="3128"/>
            <a:chExt cx="748" cy="674"/>
          </a:xfrm>
        </p:grpSpPr>
        <p:sp>
          <p:nvSpPr>
            <p:cNvPr id="112" name="椭圆 111"/>
            <p:cNvSpPr/>
            <p:nvPr>
              <p:custDataLst>
                <p:tags r:id="rId22"/>
              </p:custDataLst>
            </p:nvPr>
          </p:nvSpPr>
          <p:spPr>
            <a:xfrm>
              <a:off x="6791" y="3128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>
              <p:custDataLst>
                <p:tags r:id="rId23"/>
              </p:custDataLst>
            </p:nvPr>
          </p:nvSpPr>
          <p:spPr>
            <a:xfrm>
              <a:off x="6754" y="3227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7B80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02</a:t>
              </a:r>
              <a:endParaRPr lang="en-US" altLang="zh-CN" sz="2000" spc="300">
                <a:solidFill>
                  <a:srgbClr val="F7B80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98460" y="1567180"/>
            <a:ext cx="474980" cy="427990"/>
            <a:chOff x="12617" y="1974"/>
            <a:chExt cx="748" cy="674"/>
          </a:xfrm>
        </p:grpSpPr>
        <p:sp>
          <p:nvSpPr>
            <p:cNvPr id="114" name="椭圆 113"/>
            <p:cNvSpPr/>
            <p:nvPr>
              <p:custDataLst>
                <p:tags r:id="rId24"/>
              </p:custDataLst>
            </p:nvPr>
          </p:nvSpPr>
          <p:spPr>
            <a:xfrm>
              <a:off x="12654" y="1974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>
              <p:custDataLst>
                <p:tags r:id="rId25"/>
              </p:custDataLst>
            </p:nvPr>
          </p:nvSpPr>
          <p:spPr>
            <a:xfrm>
              <a:off x="12617" y="2073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>
                      <a:lumMod val="60000"/>
                      <a:lumOff val="40000"/>
                    </a:srgbClr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04</a:t>
              </a:r>
              <a:endParaRPr lang="en-US" altLang="zh-CN" sz="2000" spc="300">
                <a:solidFill>
                  <a:srgbClr val="552EEF">
                    <a:lumMod val="60000"/>
                    <a:lumOff val="4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07210" y="1153160"/>
            <a:ext cx="8362315" cy="829945"/>
          </a:xfrm>
          <a:prstGeom prst="rect">
            <a:avLst/>
          </a:prstGeom>
        </p:spPr>
        <p:txBody>
          <a:bodyPr vert="horz" wrap="square" rtlCol="0" anchor="b" anchorCtr="0">
            <a:normAutofit/>
          </a:bodyPr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三、环境设备管理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3534955"/>
            <a:ext cx="684000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marL="0" indent="0">
              <a:lnSpc>
                <a:spcPct val="200000"/>
              </a:lnSpc>
              <a:buNone/>
            </a:pPr>
            <a:r>
              <a:rPr lang="zh-CN" altLang="en-US" sz="2000" b="1" spc="-100" dirty="0">
                <a:solidFill>
                  <a:schemeClr val="tx1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（一）环境设备管理的内容</a:t>
            </a:r>
            <a:endParaRPr lang="zh-CN" altLang="en-US" sz="2000" b="1" spc="-100" dirty="0">
              <a:solidFill>
                <a:schemeClr val="tx1"/>
              </a:solidFill>
              <a:uFillTx/>
              <a:latin typeface="Microsoft YaHei Bold" panose="020B0703020204020201" charset="-122"/>
              <a:ea typeface="Microsoft YaHei Bold" panose="020B0703020204020201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000" b="1" spc="-100" dirty="0">
                <a:solidFill>
                  <a:schemeClr val="tx1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（二）环境设备管理的注意事项</a:t>
            </a:r>
            <a:endParaRPr lang="zh-CN" altLang="en-US" sz="2000" b="1" spc="-100" dirty="0">
              <a:solidFill>
                <a:schemeClr val="tx1"/>
              </a:solidFill>
              <a:uFillTx/>
              <a:latin typeface="Microsoft YaHei Bold" panose="020B0703020204020201" charset="-122"/>
              <a:ea typeface="Microsoft YaHei Bold" panose="020B07030202040202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4" name="肘形连接符 13"/>
          <p:cNvCxnSpPr/>
          <p:nvPr>
            <p:custDataLst>
              <p:tags r:id="rId1"/>
            </p:custDataLst>
          </p:nvPr>
        </p:nvCxnSpPr>
        <p:spPr>
          <a:xfrm>
            <a:off x="4808855" y="3513455"/>
            <a:ext cx="913765" cy="2238375"/>
          </a:xfrm>
          <a:prstGeom prst="bentConnector3">
            <a:avLst>
              <a:gd name="adj1" fmla="val 50035"/>
            </a:avLst>
          </a:prstGeom>
          <a:ln w="28575">
            <a:solidFill>
              <a:srgbClr val="FFBA55"/>
            </a:solidFill>
            <a:prstDash val="dash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cxnSp>
        <p:nvCxnSpPr>
          <p:cNvPr id="13" name="肘形连接符 12"/>
          <p:cNvCxnSpPr/>
          <p:nvPr>
            <p:custDataLst>
              <p:tags r:id="rId2"/>
            </p:custDataLst>
          </p:nvPr>
        </p:nvCxnSpPr>
        <p:spPr>
          <a:xfrm flipV="1">
            <a:off x="4808855" y="2764790"/>
            <a:ext cx="913765" cy="748665"/>
          </a:xfrm>
          <a:prstGeom prst="bentConnector3">
            <a:avLst>
              <a:gd name="adj1" fmla="val 50035"/>
            </a:avLst>
          </a:prstGeom>
          <a:ln w="28575">
            <a:solidFill>
              <a:srgbClr val="58B6E5"/>
            </a:solidFill>
            <a:prstDash val="dash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cxnSp>
        <p:nvCxnSpPr>
          <p:cNvPr id="12" name="肘形连接符 11"/>
          <p:cNvCxnSpPr/>
          <p:nvPr>
            <p:custDataLst>
              <p:tags r:id="rId3"/>
            </p:custDataLst>
          </p:nvPr>
        </p:nvCxnSpPr>
        <p:spPr>
          <a:xfrm>
            <a:off x="4808855" y="3513455"/>
            <a:ext cx="913765" cy="744855"/>
          </a:xfrm>
          <a:prstGeom prst="bentConnector3">
            <a:avLst>
              <a:gd name="adj1" fmla="val 50035"/>
            </a:avLst>
          </a:prstGeom>
          <a:ln w="28575">
            <a:solidFill>
              <a:srgbClr val="56CA95"/>
            </a:solidFill>
            <a:prstDash val="dash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cxnSp>
        <p:nvCxnSpPr>
          <p:cNvPr id="9" name="肘形连接符 8"/>
          <p:cNvCxnSpPr/>
          <p:nvPr>
            <p:custDataLst>
              <p:tags r:id="rId4"/>
            </p:custDataLst>
          </p:nvPr>
        </p:nvCxnSpPr>
        <p:spPr>
          <a:xfrm rot="10800000" flipV="1">
            <a:off x="4808855" y="1271270"/>
            <a:ext cx="913765" cy="2242185"/>
          </a:xfrm>
          <a:prstGeom prst="bentConnector3">
            <a:avLst>
              <a:gd name="adj1" fmla="val 49965"/>
            </a:avLst>
          </a:prstGeom>
          <a:ln w="28575">
            <a:solidFill>
              <a:srgbClr val="6096E6"/>
            </a:solidFill>
            <a:prstDash val="dash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sp>
        <p:nvSpPr>
          <p:cNvPr id="3" name="圆角矩形 2"/>
          <p:cNvSpPr/>
          <p:nvPr>
            <p:custDataLst>
              <p:tags r:id="rId5"/>
            </p:custDataLst>
          </p:nvPr>
        </p:nvSpPr>
        <p:spPr>
          <a:xfrm>
            <a:off x="5722620" y="847110"/>
            <a:ext cx="5220000" cy="828000"/>
          </a:xfrm>
          <a:prstGeom prst="roundRect">
            <a:avLst/>
          </a:prstGeom>
          <a:solidFill>
            <a:srgbClr val="6096E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6004243" y="797878"/>
            <a:ext cx="926465" cy="926465"/>
          </a:xfrm>
          <a:prstGeom prst="ellipse">
            <a:avLst/>
          </a:prstGeom>
          <a:solidFill>
            <a:srgbClr val="6096E6"/>
          </a:solidFill>
          <a:ln w="101600">
            <a:solidFill>
              <a:srgbClr val="FFFFFF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7"/>
            </p:custDataLst>
          </p:nvPr>
        </p:nvSpPr>
        <p:spPr>
          <a:xfrm>
            <a:off x="7056120" y="919110"/>
            <a:ext cx="3780000" cy="68400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0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1. 创建清洁、安全、安静、无污染、绿化、美观的幼儿园环境</a:t>
            </a:r>
            <a:endParaRPr lang="zh-CN" altLang="en-US">
              <a:solidFill>
                <a:schemeClr val="tx1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39" name="图片 38" descr="343435383038363b343532323337393bc9cfcad0cdcbb3f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28715" y="1022350"/>
            <a:ext cx="477520" cy="477520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5722620" y="2352695"/>
            <a:ext cx="5220000" cy="828000"/>
          </a:xfrm>
          <a:prstGeom prst="roundRect">
            <a:avLst/>
          </a:prstGeom>
          <a:solidFill>
            <a:srgbClr val="58B6E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12"/>
            </p:custDataLst>
          </p:nvPr>
        </p:nvSpPr>
        <p:spPr>
          <a:xfrm>
            <a:off x="6004243" y="2303463"/>
            <a:ext cx="926465" cy="926465"/>
          </a:xfrm>
          <a:prstGeom prst="ellipse">
            <a:avLst/>
          </a:prstGeom>
          <a:solidFill>
            <a:srgbClr val="58B6E5"/>
          </a:solidFill>
          <a:ln w="101600">
            <a:solidFill>
              <a:srgbClr val="FFFFFF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7056120" y="2424695"/>
            <a:ext cx="3780000" cy="68400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0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2. 加强管理，充分利用户外环境的教育作用，促进儿童发展</a:t>
            </a:r>
            <a:endParaRPr lang="zh-CN" altLang="en-US">
              <a:solidFill>
                <a:schemeClr val="tx1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40" name="图片 39" descr="343435383038363b343532323338323bcee5c1a6c4a3d0c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228715" y="2527935"/>
            <a:ext cx="477520" cy="477520"/>
          </a:xfrm>
          <a:prstGeom prst="rect">
            <a:avLst/>
          </a:prstGeom>
          <a:effectLst>
            <a:outerShdw blurRad="38100" dist="38100" dir="5400000" algn="ctr" rotWithShape="0">
              <a:srgbClr val="58B6E5">
                <a:lumMod val="50000"/>
                <a:alpha val="60000"/>
              </a:srgbClr>
            </a:outerShdw>
          </a:effectLst>
        </p:spPr>
      </p:pic>
      <p:sp>
        <p:nvSpPr>
          <p:cNvPr id="6" name="圆角矩形 5"/>
          <p:cNvSpPr/>
          <p:nvPr>
            <p:custDataLst>
              <p:tags r:id="rId17"/>
            </p:custDataLst>
          </p:nvPr>
        </p:nvSpPr>
        <p:spPr>
          <a:xfrm>
            <a:off x="5722620" y="5335925"/>
            <a:ext cx="5220000" cy="828000"/>
          </a:xfrm>
          <a:prstGeom prst="roundRect">
            <a:avLst/>
          </a:prstGeom>
          <a:solidFill>
            <a:srgbClr val="FFBA5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8"/>
            </p:custDataLst>
          </p:nvPr>
        </p:nvSpPr>
        <p:spPr>
          <a:xfrm>
            <a:off x="6004243" y="5286693"/>
            <a:ext cx="926465" cy="926465"/>
          </a:xfrm>
          <a:prstGeom prst="ellipse">
            <a:avLst/>
          </a:prstGeom>
          <a:solidFill>
            <a:srgbClr val="FFBA55"/>
          </a:solidFill>
          <a:ln w="101600">
            <a:solidFill>
              <a:srgbClr val="FFFFFF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7056120" y="5407925"/>
            <a:ext cx="3780000" cy="68400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0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4. 幼儿园设施、设备的管理</a:t>
            </a:r>
            <a:endParaRPr lang="zh-CN" altLang="en-US">
              <a:solidFill>
                <a:schemeClr val="tx1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41" name="图片 40" descr="343435383038363b343532323338353bc8abc7f2bbaf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28715" y="5511165"/>
            <a:ext cx="477520" cy="477520"/>
          </a:xfrm>
          <a:prstGeom prst="rect">
            <a:avLst/>
          </a:prstGeom>
          <a:effectLst>
            <a:outerShdw blurRad="38100" dist="38100" dir="5400000" algn="ctr" rotWithShape="0">
              <a:srgbClr val="FFBA55">
                <a:lumMod val="50000"/>
                <a:alpha val="60000"/>
              </a:srgbClr>
            </a:outerShdw>
          </a:effectLst>
        </p:spPr>
      </p:pic>
      <p:sp>
        <p:nvSpPr>
          <p:cNvPr id="5" name="圆角矩形 4"/>
          <p:cNvSpPr/>
          <p:nvPr>
            <p:custDataLst>
              <p:tags r:id="rId23"/>
            </p:custDataLst>
          </p:nvPr>
        </p:nvSpPr>
        <p:spPr>
          <a:xfrm>
            <a:off x="5722620" y="3838595"/>
            <a:ext cx="5220000" cy="828000"/>
          </a:xfrm>
          <a:prstGeom prst="roundRect">
            <a:avLst/>
          </a:prstGeom>
          <a:solidFill>
            <a:srgbClr val="56CA9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24"/>
            </p:custDataLst>
          </p:nvPr>
        </p:nvSpPr>
        <p:spPr>
          <a:xfrm>
            <a:off x="6004243" y="3789363"/>
            <a:ext cx="926465" cy="926465"/>
          </a:xfrm>
          <a:prstGeom prst="ellipse">
            <a:avLst/>
          </a:prstGeom>
          <a:solidFill>
            <a:srgbClr val="56CA95"/>
          </a:solidFill>
          <a:ln w="101600">
            <a:solidFill>
              <a:srgbClr val="FFFFFF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7056120" y="3910595"/>
            <a:ext cx="3780000" cy="68400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0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3. 房舍的使用管理</a:t>
            </a:r>
            <a:endParaRPr lang="zh-CN" altLang="en-US">
              <a:solidFill>
                <a:schemeClr val="tx1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43" name="图片 42" descr="343435383038363b343532323430323bcdc6b9e3b7bdb0b8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228715" y="4013835"/>
            <a:ext cx="477520" cy="477520"/>
          </a:xfrm>
          <a:prstGeom prst="rect">
            <a:avLst/>
          </a:prstGeom>
          <a:effectLst>
            <a:outerShdw blurRad="38100" dist="38100" dir="5400000" algn="ctr" rotWithShape="0">
              <a:srgbClr val="56CA95">
                <a:lumMod val="50000"/>
                <a:alpha val="60000"/>
              </a:srgbClr>
            </a:outerShdw>
          </a:effectLst>
        </p:spPr>
      </p:pic>
      <p:sp>
        <p:nvSpPr>
          <p:cNvPr id="7" name="圆角矩形 6"/>
          <p:cNvSpPr/>
          <p:nvPr>
            <p:custDataLst>
              <p:tags r:id="rId29"/>
            </p:custDataLst>
          </p:nvPr>
        </p:nvSpPr>
        <p:spPr>
          <a:xfrm>
            <a:off x="2621280" y="3001010"/>
            <a:ext cx="2187575" cy="1024890"/>
          </a:xfrm>
          <a:prstGeom prst="roundRect">
            <a:avLst/>
          </a:prstGeom>
          <a:solidFill>
            <a:srgbClr val="6096E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30"/>
            </p:custDataLst>
          </p:nvPr>
        </p:nvSpPr>
        <p:spPr>
          <a:xfrm>
            <a:off x="3136900" y="2935605"/>
            <a:ext cx="1155700" cy="1155700"/>
          </a:xfrm>
          <a:prstGeom prst="ellipse">
            <a:avLst/>
          </a:prstGeom>
          <a:solidFill>
            <a:srgbClr val="6096E6"/>
          </a:solidFill>
          <a:ln w="101600">
            <a:solidFill>
              <a:srgbClr val="FFFFFF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 descr="343435383038363b343532323339363bd5bdc2d4c4bfb1ea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387725" y="3185795"/>
            <a:ext cx="654685" cy="654685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sp>
        <p:nvSpPr>
          <p:cNvPr id="8" name="椭圆 7"/>
          <p:cNvSpPr/>
          <p:nvPr>
            <p:custDataLst>
              <p:tags r:id="rId34"/>
            </p:custDataLst>
          </p:nvPr>
        </p:nvSpPr>
        <p:spPr>
          <a:xfrm>
            <a:off x="1541780" y="1358265"/>
            <a:ext cx="440690" cy="440690"/>
          </a:xfrm>
          <a:prstGeom prst="ellipse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5"/>
            </p:custDataLst>
          </p:nvPr>
        </p:nvSpPr>
        <p:spPr>
          <a:xfrm>
            <a:off x="1632585" y="0"/>
            <a:ext cx="1155700" cy="5752465"/>
          </a:xfrm>
          <a:prstGeom prst="rect">
            <a:avLst/>
          </a:prstGeom>
        </p:spPr>
        <p:txBody>
          <a:bodyPr vert="horz" wrap="square" bIns="45720" rtlCol="0" anchor="b" anchorCtr="0">
            <a:normAutofit fontScale="70000"/>
          </a:bodyPr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（一）环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境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设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备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管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理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的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内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400">
                <a:latin typeface="Microsoft YaHei Bold" panose="020B0703020204020201" charset="-122"/>
                <a:ea typeface="Microsoft YaHei Bold" panose="020B0703020204020201" charset="-122"/>
                <a:cs typeface="+mj-cs"/>
                <a:sym typeface="+mn-ea"/>
              </a:rPr>
              <a:t>容</a:t>
            </a:r>
            <a:endParaRPr lang="zh-CN" altLang="en-US" sz="4400">
              <a:latin typeface="Microsoft YaHei Bold" panose="020B0703020204020201" charset="-122"/>
              <a:ea typeface="Microsoft YaHei Bold" panose="020B0703020204020201" charset="-122"/>
              <a:cs typeface="+mj-cs"/>
              <a:sym typeface="+mn-ea"/>
            </a:endParaRPr>
          </a:p>
        </p:txBody>
      </p:sp>
    </p:spTree>
    <p:custDataLst>
      <p:tags r:id="rId36"/>
    </p:custDataLst>
  </p:cSld>
  <p:clrMapOvr>
    <a:masterClrMapping/>
  </p:clrMapOvr>
  <p:transition spd="slow"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25" y="3054033"/>
            <a:ext cx="378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项目一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绪论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8800" y="3054033"/>
            <a:ext cx="378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项目二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学前教育宏观管理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2825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项目三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学前教育管理过程与目标管理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8800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项目四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学前教育保教工作管理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2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3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4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347980" y="135255"/>
            <a:ext cx="8754110" cy="1332865"/>
          </a:xfrm>
        </p:spPr>
        <p:txBody>
          <a:bodyPr vert="horz" wrap="square" rtlCol="0" anchor="b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>
                <a:latin typeface="Microsoft YaHei Bold" panose="020B0703020204020201" charset="-122"/>
                <a:ea typeface="Microsoft YaHei Bold" panose="020B0703020204020201" charset="-122"/>
                <a:sym typeface="+mn-ea"/>
              </a:rPr>
              <a:t>（二）环境设备管理的注意事项</a:t>
            </a:r>
            <a:endParaRPr lang="zh-CN" altLang="en-US">
              <a:latin typeface="Microsoft YaHei Bold" panose="020B0703020204020201" charset="-122"/>
              <a:ea typeface="Microsoft YaHei Bold" panose="020B0703020204020201" charset="-122"/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1"/>
            </p:custDataLst>
          </p:nvPr>
        </p:nvSpPr>
        <p:spPr>
          <a:xfrm>
            <a:off x="429260" y="3786505"/>
            <a:ext cx="11333480" cy="23812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6096E6">
                  <a:lumMod val="5000"/>
                  <a:lumOff val="95000"/>
                </a:srgbClr>
              </a:gs>
              <a:gs pos="13000">
                <a:srgbClr val="6096E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0">
            <a:off x="1437005" y="2806065"/>
            <a:ext cx="1215390" cy="1706245"/>
            <a:chOff x="2787" y="4079"/>
            <a:chExt cx="1914" cy="2687"/>
          </a:xfrm>
        </p:grpSpPr>
        <p:sp>
          <p:nvSpPr>
            <p:cNvPr id="11" name="圆角矩形 10"/>
            <p:cNvSpPr/>
            <p:nvPr>
              <p:custDataLst>
                <p:tags r:id="rId2"/>
              </p:custDataLst>
            </p:nvPr>
          </p:nvSpPr>
          <p:spPr>
            <a:xfrm rot="2640000">
              <a:off x="2787" y="4852"/>
              <a:ext cx="1915" cy="191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114300" dist="50800" dir="5400000" algn="ctr" rotWithShape="0">
                <a:srgbClr val="000000">
                  <a:alpha val="4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>
              <p:custDataLst>
                <p:tags r:id="rId3"/>
              </p:custDataLst>
            </p:nvPr>
          </p:nvSpPr>
          <p:spPr>
            <a:xfrm rot="2640000">
              <a:off x="3002" y="5067"/>
              <a:ext cx="1485" cy="1485"/>
            </a:xfrm>
            <a:prstGeom prst="roundRect">
              <a:avLst/>
            </a:prstGeom>
            <a:noFill/>
            <a:ln w="69850">
              <a:gradFill>
                <a:gsLst>
                  <a:gs pos="100000">
                    <a:srgbClr val="6096E6">
                      <a:lumMod val="60000"/>
                      <a:lumOff val="40000"/>
                    </a:srgbClr>
                  </a:gs>
                  <a:gs pos="0">
                    <a:srgbClr val="6096E6"/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393700" dist="50800" dir="5400000" algn="ctr" rotWithShape="0">
                <a:srgbClr val="FFFFFF">
                  <a:alpha val="18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343435383037343b343532333833373bb9abcbbe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47" y="5413"/>
              <a:ext cx="794" cy="79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18000"/>
                </a:srgbClr>
              </a:outerShdw>
            </a:effectLst>
          </p:spPr>
        </p:pic>
        <p:grpSp>
          <p:nvGrpSpPr>
            <p:cNvPr id="21" name="组合 20"/>
            <p:cNvGrpSpPr/>
            <p:nvPr/>
          </p:nvGrpSpPr>
          <p:grpSpPr>
            <a:xfrm>
              <a:off x="3317" y="4079"/>
              <a:ext cx="854" cy="854"/>
              <a:chOff x="3317" y="4079"/>
              <a:chExt cx="854" cy="854"/>
            </a:xfrm>
          </p:grpSpPr>
          <p:sp>
            <p:nvSpPr>
              <p:cNvPr id="37" name="椭圆 36"/>
              <p:cNvSpPr/>
              <p:nvPr>
                <p:custDataLst>
                  <p:tags r:id="rId7"/>
                </p:custDataLst>
              </p:nvPr>
            </p:nvSpPr>
            <p:spPr>
              <a:xfrm>
                <a:off x="3317" y="4079"/>
                <a:ext cx="855" cy="8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dist="50800" dir="5400000" algn="ctr" rotWithShape="0">
                  <a:srgbClr val="FFFFFF">
                    <a:lumMod val="65000"/>
                    <a:alpha val="32000"/>
                  </a:srgbClr>
                </a:outerShdw>
              </a:effectLst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3344" y="4252"/>
                <a:ext cx="800" cy="508"/>
              </a:xfrm>
              <a:prstGeom prst="rect">
                <a:avLst/>
              </a:prstGeom>
              <a:noFill/>
            </p:spPr>
            <p:txBody>
              <a:bodyPr wrap="square" bIns="0" rtlCol="0">
                <a:normAutofit fontScale="80000"/>
              </a:bodyPr>
              <a:p>
                <a:r>
                  <a:rPr lang="en-US" altLang="zh-CN" sz="2000" spc="300">
                    <a:solidFill>
                      <a:srgbClr val="58B6E5"/>
                    </a:solidFill>
                    <a:uFillTx/>
                    <a:latin typeface="思源黑体 CN Medium" panose="020B0500000000000000" charset="-122"/>
                    <a:ea typeface="思源黑体 CN Medium" panose="020B0500000000000000" charset="-122"/>
                  </a:rPr>
                  <a:t>01</a:t>
                </a:r>
                <a:endParaRPr lang="en-US" altLang="zh-CN" sz="2000" spc="300">
                  <a:solidFill>
                    <a:srgbClr val="58B6E5"/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51" name="文本框 50"/>
          <p:cNvSpPr txBox="1"/>
          <p:nvPr>
            <p:custDataLst>
              <p:tags r:id="rId9"/>
            </p:custDataLst>
          </p:nvPr>
        </p:nvSpPr>
        <p:spPr>
          <a:xfrm>
            <a:off x="511810" y="2176780"/>
            <a:ext cx="3060000" cy="353060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 algn="ctr"/>
            <a:r>
              <a:rPr lang="zh-CN" altLang="en-US" b="1">
                <a:solidFill>
                  <a:srgbClr val="6096E6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根据儿童特点，符合安全、卫生和教育的要求</a:t>
            </a:r>
            <a:endParaRPr lang="zh-CN" altLang="en-US" b="1">
              <a:solidFill>
                <a:srgbClr val="6096E6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0">
            <a:off x="3451225" y="3296920"/>
            <a:ext cx="1215390" cy="1706880"/>
            <a:chOff x="5683" y="4852"/>
            <a:chExt cx="1914" cy="2688"/>
          </a:xfrm>
        </p:grpSpPr>
        <p:sp>
          <p:nvSpPr>
            <p:cNvPr id="12" name="圆角矩形 11"/>
            <p:cNvSpPr/>
            <p:nvPr>
              <p:custDataLst>
                <p:tags r:id="rId10"/>
              </p:custDataLst>
            </p:nvPr>
          </p:nvSpPr>
          <p:spPr>
            <a:xfrm rot="2640000">
              <a:off x="5683" y="4852"/>
              <a:ext cx="1915" cy="191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114300" dist="50800" dir="5400000" algn="ctr" rotWithShape="0">
                <a:srgbClr val="000000">
                  <a:alpha val="4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>
              <p:custDataLst>
                <p:tags r:id="rId11"/>
              </p:custDataLst>
            </p:nvPr>
          </p:nvSpPr>
          <p:spPr>
            <a:xfrm rot="2640000">
              <a:off x="5898" y="5067"/>
              <a:ext cx="1485" cy="1485"/>
            </a:xfrm>
            <a:prstGeom prst="roundRect">
              <a:avLst/>
            </a:prstGeom>
            <a:noFill/>
            <a:ln w="69850">
              <a:gradFill>
                <a:gsLst>
                  <a:gs pos="100000">
                    <a:srgbClr val="58B6E5">
                      <a:lumMod val="60000"/>
                      <a:lumOff val="40000"/>
                    </a:srgbClr>
                  </a:gs>
                  <a:gs pos="0">
                    <a:srgbClr val="58B6E5"/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393700" dist="50800" dir="5400000" algn="ctr" rotWithShape="0">
                <a:srgbClr val="FFFFFF">
                  <a:alpha val="18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9" name="图片 28" descr="343435383037343b343532333835313bc7e5b5a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243" y="5413"/>
              <a:ext cx="794" cy="79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18000"/>
                </a:srgbClr>
              </a:outerShdw>
            </a:effectLst>
          </p:spPr>
        </p:pic>
        <p:grpSp>
          <p:nvGrpSpPr>
            <p:cNvPr id="25" name="组合 24"/>
            <p:cNvGrpSpPr/>
            <p:nvPr/>
          </p:nvGrpSpPr>
          <p:grpSpPr>
            <a:xfrm rot="0">
              <a:off x="6213" y="6686"/>
              <a:ext cx="854" cy="854"/>
              <a:chOff x="6213" y="6686"/>
              <a:chExt cx="854" cy="854"/>
            </a:xfrm>
          </p:grpSpPr>
          <p:sp>
            <p:nvSpPr>
              <p:cNvPr id="39" name="椭圆 38"/>
              <p:cNvSpPr/>
              <p:nvPr>
                <p:custDataLst>
                  <p:tags r:id="rId15"/>
                </p:custDataLst>
              </p:nvPr>
            </p:nvSpPr>
            <p:spPr>
              <a:xfrm>
                <a:off x="6213" y="6686"/>
                <a:ext cx="855" cy="8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dist="50800" dir="15600000" algn="ctr" rotWithShape="0">
                  <a:srgbClr val="FFFFFF">
                    <a:lumMod val="65000"/>
                    <a:alpha val="32000"/>
                  </a:srgbClr>
                </a:outerShdw>
              </a:effectLst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240" y="6859"/>
                <a:ext cx="800" cy="508"/>
              </a:xfrm>
              <a:prstGeom prst="rect">
                <a:avLst/>
              </a:prstGeom>
              <a:noFill/>
            </p:spPr>
            <p:txBody>
              <a:bodyPr wrap="square" bIns="0" rtlCol="0">
                <a:normAutofit fontScale="80000"/>
              </a:bodyPr>
              <a:p>
                <a:r>
                  <a:rPr lang="en-US" altLang="zh-CN" sz="2000" spc="300">
                    <a:solidFill>
                      <a:srgbClr val="58B6E5"/>
                    </a:solidFill>
                    <a:uFillTx/>
                    <a:latin typeface="思源黑体 CN Medium" panose="020B0500000000000000" charset="-122"/>
                    <a:ea typeface="思源黑体 CN Medium" panose="020B0500000000000000" charset="-122"/>
                  </a:rPr>
                  <a:t>02</a:t>
                </a:r>
                <a:endParaRPr lang="en-US" altLang="zh-CN" sz="2000" spc="300">
                  <a:solidFill>
                    <a:srgbClr val="58B6E5"/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53" name="文本框 52"/>
          <p:cNvSpPr txBox="1"/>
          <p:nvPr>
            <p:custDataLst>
              <p:tags r:id="rId17"/>
            </p:custDataLst>
          </p:nvPr>
        </p:nvSpPr>
        <p:spPr>
          <a:xfrm>
            <a:off x="2528570" y="5280025"/>
            <a:ext cx="3060000" cy="35306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ctr"/>
            <a:r>
              <a:rPr lang="zh-CN" altLang="en-US" b="1">
                <a:solidFill>
                  <a:srgbClr val="58B6E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根据幼儿园的实际情况讲求实效，勤俭办园</a:t>
            </a:r>
            <a:endParaRPr lang="zh-CN" altLang="en-US" b="1">
              <a:solidFill>
                <a:srgbClr val="58B6E5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0">
            <a:off x="5465445" y="2806065"/>
            <a:ext cx="1215390" cy="1706245"/>
            <a:chOff x="8579" y="4079"/>
            <a:chExt cx="1914" cy="2687"/>
          </a:xfrm>
        </p:grpSpPr>
        <p:sp>
          <p:nvSpPr>
            <p:cNvPr id="13" name="圆角矩形 12"/>
            <p:cNvSpPr/>
            <p:nvPr>
              <p:custDataLst>
                <p:tags r:id="rId18"/>
              </p:custDataLst>
            </p:nvPr>
          </p:nvSpPr>
          <p:spPr>
            <a:xfrm rot="2640000">
              <a:off x="8579" y="4852"/>
              <a:ext cx="1915" cy="191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114300" dist="50800" dir="5400000" algn="ctr" rotWithShape="0">
                <a:srgbClr val="000000">
                  <a:alpha val="4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>
              <p:custDataLst>
                <p:tags r:id="rId19"/>
              </p:custDataLst>
            </p:nvPr>
          </p:nvSpPr>
          <p:spPr>
            <a:xfrm rot="2640000">
              <a:off x="8794" y="5067"/>
              <a:ext cx="1485" cy="1485"/>
            </a:xfrm>
            <a:prstGeom prst="roundRect">
              <a:avLst/>
            </a:prstGeom>
            <a:noFill/>
            <a:ln w="69850">
              <a:gradFill>
                <a:gsLst>
                  <a:gs pos="100000">
                    <a:srgbClr val="56CA95">
                      <a:lumMod val="60000"/>
                      <a:lumOff val="40000"/>
                    </a:srgbClr>
                  </a:gs>
                  <a:gs pos="0">
                    <a:srgbClr val="56CA95"/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393700" dist="50800" dir="5400000" algn="ctr" rotWithShape="0">
                <a:srgbClr val="FFFFFF">
                  <a:alpha val="18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0" name="图片 29" descr="343435383037343b343532333834333bb9a4d7f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139" y="5413"/>
              <a:ext cx="794" cy="79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18000"/>
                </a:srgbClr>
              </a:outerShdw>
            </a:effectLst>
          </p:spPr>
        </p:pic>
        <p:grpSp>
          <p:nvGrpSpPr>
            <p:cNvPr id="26" name="组合 25"/>
            <p:cNvGrpSpPr/>
            <p:nvPr/>
          </p:nvGrpSpPr>
          <p:grpSpPr>
            <a:xfrm>
              <a:off x="9109" y="4079"/>
              <a:ext cx="854" cy="854"/>
              <a:chOff x="9109" y="4079"/>
              <a:chExt cx="854" cy="854"/>
            </a:xfrm>
          </p:grpSpPr>
          <p:sp>
            <p:nvSpPr>
              <p:cNvPr id="45" name="椭圆 44"/>
              <p:cNvSpPr/>
              <p:nvPr>
                <p:custDataLst>
                  <p:tags r:id="rId23"/>
                </p:custDataLst>
              </p:nvPr>
            </p:nvSpPr>
            <p:spPr>
              <a:xfrm>
                <a:off x="9109" y="4079"/>
                <a:ext cx="855" cy="8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dist="50800" dir="5400000" algn="ctr" rotWithShape="0">
                  <a:srgbClr val="FFFFFF">
                    <a:lumMod val="65000"/>
                    <a:alpha val="32000"/>
                  </a:srgbClr>
                </a:outerShdw>
              </a:effectLst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9136" y="4252"/>
                <a:ext cx="800" cy="508"/>
              </a:xfrm>
              <a:prstGeom prst="rect">
                <a:avLst/>
              </a:prstGeom>
              <a:noFill/>
            </p:spPr>
            <p:txBody>
              <a:bodyPr wrap="square" bIns="0" rtlCol="0">
                <a:normAutofit fontScale="80000"/>
              </a:bodyPr>
              <a:p>
                <a:r>
                  <a:rPr lang="en-US" altLang="zh-CN" sz="2000" spc="300">
                    <a:solidFill>
                      <a:srgbClr val="58B6E5"/>
                    </a:solidFill>
                    <a:uFillTx/>
                    <a:latin typeface="思源黑体 CN Medium" panose="020B0500000000000000" charset="-122"/>
                    <a:ea typeface="思源黑体 CN Medium" panose="020B0500000000000000" charset="-122"/>
                  </a:rPr>
                  <a:t>03</a:t>
                </a:r>
                <a:endParaRPr lang="en-US" altLang="zh-CN" sz="2000" spc="300">
                  <a:solidFill>
                    <a:srgbClr val="58B6E5"/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55" name="文本框 54"/>
          <p:cNvSpPr txBox="1"/>
          <p:nvPr>
            <p:custDataLst>
              <p:tags r:id="rId25"/>
            </p:custDataLst>
          </p:nvPr>
        </p:nvSpPr>
        <p:spPr>
          <a:xfrm>
            <a:off x="4566285" y="2176780"/>
            <a:ext cx="3060000" cy="353060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 algn="ctr"/>
            <a:r>
              <a:rPr lang="zh-CN" altLang="en-US" b="1">
                <a:solidFill>
                  <a:srgbClr val="56CA9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充分利用环境和设备对儿童进行教育</a:t>
            </a:r>
            <a:endParaRPr lang="zh-CN" altLang="en-US" b="1">
              <a:solidFill>
                <a:srgbClr val="56CA95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rot="0">
            <a:off x="7479665" y="3296920"/>
            <a:ext cx="1215390" cy="1706880"/>
            <a:chOff x="11475" y="4852"/>
            <a:chExt cx="1914" cy="2688"/>
          </a:xfrm>
        </p:grpSpPr>
        <p:sp>
          <p:nvSpPr>
            <p:cNvPr id="14" name="圆角矩形 13"/>
            <p:cNvSpPr/>
            <p:nvPr>
              <p:custDataLst>
                <p:tags r:id="rId26"/>
              </p:custDataLst>
            </p:nvPr>
          </p:nvSpPr>
          <p:spPr>
            <a:xfrm rot="2640000">
              <a:off x="11475" y="4852"/>
              <a:ext cx="1915" cy="191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114300" dist="50800" dir="5400000" algn="ctr" rotWithShape="0">
                <a:srgbClr val="000000">
                  <a:alpha val="4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>
              <p:custDataLst>
                <p:tags r:id="rId27"/>
              </p:custDataLst>
            </p:nvPr>
          </p:nvSpPr>
          <p:spPr>
            <a:xfrm rot="18960000" flipH="1">
              <a:off x="11690" y="5067"/>
              <a:ext cx="1485" cy="1485"/>
            </a:xfrm>
            <a:prstGeom prst="roundRect">
              <a:avLst/>
            </a:prstGeom>
            <a:noFill/>
            <a:ln w="69850">
              <a:gradFill>
                <a:gsLst>
                  <a:gs pos="100000">
                    <a:srgbClr val="FFBA55">
                      <a:lumMod val="60000"/>
                      <a:lumOff val="40000"/>
                    </a:srgbClr>
                  </a:gs>
                  <a:gs pos="0">
                    <a:srgbClr val="FFBA55"/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393700" dist="50800" dir="5400000" algn="ctr" rotWithShape="0">
                <a:srgbClr val="FFFFFF">
                  <a:alpha val="18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1" name="图片 30" descr="343435383037343b343532333834323bbdb1b1ad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2035" y="5413"/>
              <a:ext cx="794" cy="79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18000"/>
                </a:srgbClr>
              </a:outerShdw>
            </a:effectLst>
          </p:spPr>
        </p:pic>
        <p:grpSp>
          <p:nvGrpSpPr>
            <p:cNvPr id="27" name="组合 26"/>
            <p:cNvGrpSpPr/>
            <p:nvPr/>
          </p:nvGrpSpPr>
          <p:grpSpPr>
            <a:xfrm>
              <a:off x="12005" y="6686"/>
              <a:ext cx="854" cy="854"/>
              <a:chOff x="12005" y="6686"/>
              <a:chExt cx="854" cy="854"/>
            </a:xfrm>
          </p:grpSpPr>
          <p:sp>
            <p:nvSpPr>
              <p:cNvPr id="41" name="椭圆 40"/>
              <p:cNvSpPr/>
              <p:nvPr>
                <p:custDataLst>
                  <p:tags r:id="rId31"/>
                </p:custDataLst>
              </p:nvPr>
            </p:nvSpPr>
            <p:spPr>
              <a:xfrm>
                <a:off x="12005" y="6686"/>
                <a:ext cx="855" cy="8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dist="50800" dir="15600000" algn="ctr" rotWithShape="0">
                  <a:srgbClr val="FFFFFF">
                    <a:lumMod val="65000"/>
                    <a:alpha val="32000"/>
                  </a:srgbClr>
                </a:outerShdw>
              </a:effectLst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12032" y="6859"/>
                <a:ext cx="800" cy="508"/>
              </a:xfrm>
              <a:prstGeom prst="rect">
                <a:avLst/>
              </a:prstGeom>
              <a:noFill/>
            </p:spPr>
            <p:txBody>
              <a:bodyPr wrap="square" bIns="0" rtlCol="0">
                <a:normAutofit fontScale="80000"/>
              </a:bodyPr>
              <a:p>
                <a:r>
                  <a:rPr lang="en-US" altLang="zh-CN" sz="2000" spc="300">
                    <a:solidFill>
                      <a:srgbClr val="58B6E5"/>
                    </a:solidFill>
                    <a:uFillTx/>
                    <a:latin typeface="思源黑体 CN Medium" panose="020B0500000000000000" charset="-122"/>
                    <a:ea typeface="思源黑体 CN Medium" panose="020B0500000000000000" charset="-122"/>
                  </a:rPr>
                  <a:t>04</a:t>
                </a:r>
                <a:endParaRPr lang="en-US" altLang="zh-CN" sz="2000" spc="300">
                  <a:solidFill>
                    <a:srgbClr val="58B6E5"/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57" name="文本框 56"/>
          <p:cNvSpPr txBox="1"/>
          <p:nvPr>
            <p:custDataLst>
              <p:tags r:id="rId33"/>
            </p:custDataLst>
          </p:nvPr>
        </p:nvSpPr>
        <p:spPr>
          <a:xfrm>
            <a:off x="6557010" y="5280025"/>
            <a:ext cx="3060000" cy="353060"/>
          </a:xfrm>
          <a:prstGeom prst="rect">
            <a:avLst/>
          </a:prstGeom>
          <a:noFill/>
        </p:spPr>
        <p:txBody>
          <a:bodyPr wrap="square" bIns="0" rtlCol="0" anchor="t" anchorCtr="0">
            <a:noAutofit/>
          </a:bodyPr>
          <a:p>
            <a:pPr algn="ctr"/>
            <a:r>
              <a:rPr lang="zh-CN" altLang="en-US" b="1">
                <a:solidFill>
                  <a:srgbClr val="FFBA55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场地、设施、设备等维护、维修要保证儿童健康和安全</a:t>
            </a:r>
            <a:endParaRPr lang="zh-CN" altLang="en-US" b="1">
              <a:solidFill>
                <a:srgbClr val="FFBA55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 rot="0">
            <a:off x="9493885" y="2806065"/>
            <a:ext cx="1215390" cy="1706245"/>
            <a:chOff x="14371" y="4079"/>
            <a:chExt cx="1914" cy="2687"/>
          </a:xfrm>
        </p:grpSpPr>
        <p:sp>
          <p:nvSpPr>
            <p:cNvPr id="15" name="圆角矩形 14"/>
            <p:cNvSpPr/>
            <p:nvPr>
              <p:custDataLst>
                <p:tags r:id="rId34"/>
              </p:custDataLst>
            </p:nvPr>
          </p:nvSpPr>
          <p:spPr>
            <a:xfrm rot="2640000">
              <a:off x="14371" y="4852"/>
              <a:ext cx="1915" cy="191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114300" dist="50800" dir="5400000" algn="ctr" rotWithShape="0">
                <a:srgbClr val="000000">
                  <a:alpha val="4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>
              <p:custDataLst>
                <p:tags r:id="rId35"/>
              </p:custDataLst>
            </p:nvPr>
          </p:nvSpPr>
          <p:spPr>
            <a:xfrm rot="18960000" flipH="1">
              <a:off x="14586" y="5067"/>
              <a:ext cx="1485" cy="1485"/>
            </a:xfrm>
            <a:prstGeom prst="roundRect">
              <a:avLst/>
            </a:prstGeom>
            <a:noFill/>
            <a:ln w="69850">
              <a:gradFill>
                <a:gsLst>
                  <a:gs pos="100000">
                    <a:srgbClr val="F18870">
                      <a:lumMod val="60000"/>
                      <a:lumOff val="40000"/>
                    </a:srgbClr>
                  </a:gs>
                  <a:gs pos="0">
                    <a:srgbClr val="F18870"/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393700" dist="50800" dir="5400000" algn="ctr" rotWithShape="0">
                <a:srgbClr val="FFFFFF">
                  <a:alpha val="18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2" name="图片 31" descr="343435383037343b343533303738313bb1e3c0fbccf9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14931" y="5413"/>
              <a:ext cx="794" cy="79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18000"/>
                </a:srgbClr>
              </a:outerShdw>
            </a:effectLst>
          </p:spPr>
        </p:pic>
        <p:grpSp>
          <p:nvGrpSpPr>
            <p:cNvPr id="33" name="组合 32"/>
            <p:cNvGrpSpPr/>
            <p:nvPr/>
          </p:nvGrpSpPr>
          <p:grpSpPr>
            <a:xfrm>
              <a:off x="14901" y="4079"/>
              <a:ext cx="854" cy="854"/>
              <a:chOff x="14901" y="4079"/>
              <a:chExt cx="854" cy="854"/>
            </a:xfrm>
          </p:grpSpPr>
          <p:sp>
            <p:nvSpPr>
              <p:cNvPr id="47" name="椭圆 46"/>
              <p:cNvSpPr/>
              <p:nvPr>
                <p:custDataLst>
                  <p:tags r:id="rId39"/>
                </p:custDataLst>
              </p:nvPr>
            </p:nvSpPr>
            <p:spPr>
              <a:xfrm>
                <a:off x="14901" y="4079"/>
                <a:ext cx="855" cy="8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dist="50800" dir="5400000" algn="ctr" rotWithShape="0">
                  <a:srgbClr val="FFFFFF">
                    <a:lumMod val="65000"/>
                    <a:alpha val="32000"/>
                  </a:srgbClr>
                </a:outerShdw>
              </a:effectLst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14928" y="4252"/>
                <a:ext cx="800" cy="508"/>
              </a:xfrm>
              <a:prstGeom prst="rect">
                <a:avLst/>
              </a:prstGeom>
              <a:noFill/>
            </p:spPr>
            <p:txBody>
              <a:bodyPr wrap="square" bIns="0" rtlCol="0">
                <a:normAutofit fontScale="80000"/>
              </a:bodyPr>
              <a:p>
                <a:r>
                  <a:rPr lang="en-US" altLang="zh-CN" sz="2000" spc="300">
                    <a:solidFill>
                      <a:srgbClr val="58B6E5"/>
                    </a:solidFill>
                    <a:uFillTx/>
                    <a:latin typeface="思源黑体 CN Medium" panose="020B0500000000000000" charset="-122"/>
                    <a:ea typeface="思源黑体 CN Medium" panose="020B0500000000000000" charset="-122"/>
                  </a:rPr>
                  <a:t>05</a:t>
                </a:r>
                <a:endParaRPr lang="en-US" altLang="zh-CN" sz="2000" spc="300">
                  <a:solidFill>
                    <a:srgbClr val="58B6E5"/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60" name="文本框 59"/>
          <p:cNvSpPr txBox="1"/>
          <p:nvPr>
            <p:custDataLst>
              <p:tags r:id="rId41"/>
            </p:custDataLst>
          </p:nvPr>
        </p:nvSpPr>
        <p:spPr>
          <a:xfrm>
            <a:off x="8571865" y="2176780"/>
            <a:ext cx="3060000" cy="353060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 algn="ctr"/>
            <a:r>
              <a:rPr lang="zh-CN" altLang="en-US" b="1">
                <a:solidFill>
                  <a:srgbClr val="F18870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用严格的环境设备管理来教育所有的教职员工，增强服务意识，一切为了孩子</a:t>
            </a:r>
            <a:endParaRPr lang="zh-CN" altLang="en-US" b="1">
              <a:solidFill>
                <a:srgbClr val="F18870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4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334645" y="0"/>
            <a:ext cx="10894060" cy="1341120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四、事务性工作管理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695960" y="2292985"/>
            <a:ext cx="10800000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1. 招生编班工作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按照《规程》中的规定，幼儿园一般“每年秋季招生，平时如有缺额可随时补招”。招生工作的步骤如下。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（1）拟定招生布告，做好本园实际情况介绍，公布拟招人数、报名时间、地点、注意事项等。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（2）组织招生报名工作，家长要填详细报名单，幼儿园要发放儿童体检表，要求家长领儿童到指定的医院进行体检，对各方面合格的儿童发放录取通知书。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（3）按录取名单编班，建立新生入园名册，新生入园资料卡等。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（4）对现在班级要做好升班工作，做好交接班工作。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（5）做好开学前的各项准备工作。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960" y="1530350"/>
            <a:ext cx="10800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（一）事务性工作内容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516890" y="0"/>
            <a:ext cx="10673715" cy="1530350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四、事务性工作管理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695960" y="2292985"/>
            <a:ext cx="10800000" cy="42462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2. 生活制度和一日作息时间的制定和编排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幼儿园要根据园所情况、幼儿年龄特点制定生活制度和一日作息时间，幼儿园的生活制度要从儿童的特点出发，重视儿童生理和心理的发展情况。比如：儿童两餐间隔时间不得少于 3.5 小时，儿童午睡时间不得少于 2 小时，每天户外活动时间在 2 小时以上等。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3. 档案资料管理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幼儿园的档案资料是管理中一项重要的工作，它记录了幼儿园的发展史，是办园的历程史，有利于管理工作不断积累经验，不断寻找发现规律，不断提高管理水平。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幼儿园的档案资料主要有人事档案、职工业务档案、图书、玩教具资料，保健工作档案、财会档案等。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4. 其他事务性工作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其他事务性工作包括防寒防冻，防暑降温，防蝇治蚊等。</a:t>
            </a:r>
            <a:endParaRPr lang="en-US" altLang="zh-CN" dirty="0"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960" y="1530350"/>
            <a:ext cx="10800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（一）事务性工作内容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/>
          </p:nvPr>
        </p:nvSpPr>
        <p:spPr>
          <a:xfrm>
            <a:off x="412750" y="128905"/>
            <a:ext cx="9849485" cy="1228090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四、事务性工作管理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695960" y="2292985"/>
            <a:ext cx="10800000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1. 各项管理要及时准确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Microsoft YaHei Bold" panose="020B0703020204020201" charset="-122"/>
              </a:rPr>
              <a:t>不管是招生、编班、生活制度的制定还是档案的管理都要做到及时准确，不能有偏差。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2. 要本着为家长服务，为儿童发展负责的原则进行管理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Microsoft YaHei Bold" panose="020B0703020204020201" charset="-122"/>
              </a:rPr>
              <a:t>幼儿园事务性工作的管理要与儿童家长密切配合，征求家长的意见和建议，为家长服务。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3. 提高服务意识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幼儿园工作人员要树立“孩子的事，无小事”的思想，处处耐心细致，踏实严谨工作，管理要规范、到位，提高服务孩子、服务家长的意识。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 dirty="0"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rPr>
              <a:t>4. 逐步用现代化的手段完善管理，提高管理水平</a:t>
            </a:r>
            <a:endParaRPr lang="en-US" altLang="zh-CN" b="1" dirty="0">
              <a:latin typeface="Microsoft YaHei Bold" panose="020B0703020204020201" charset="-122"/>
              <a:ea typeface="Microsoft YaHei Bold" panose="020B0703020204020201" charset="-122"/>
              <a:cs typeface="Microsoft YaHei Bold" panose="020B07030202040202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960" y="1530350"/>
            <a:ext cx="10800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（二）事务性管理工作的注意事项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050665" y="938530"/>
            <a:ext cx="4091305" cy="521970"/>
            <a:chOff x="6347" y="1478"/>
            <a:chExt cx="6443" cy="822"/>
          </a:xfrm>
        </p:grpSpPr>
        <p:sp>
          <p:nvSpPr>
            <p:cNvPr id="20" name="文本框 19"/>
            <p:cNvSpPr txBox="1"/>
            <p:nvPr/>
          </p:nvSpPr>
          <p:spPr>
            <a:xfrm>
              <a:off x="8213" y="1478"/>
              <a:ext cx="2711" cy="822"/>
            </a:xfrm>
            <a:prstGeom prst="rect">
              <a:avLst/>
            </a:prstGeom>
            <a:noFill/>
            <a:effectLst/>
          </p:spPr>
          <p:txBody>
            <a:bodyPr wrap="square" rtlCol="0" anchor="ctr" anchorCtr="0">
              <a:spAutoFit/>
            </a:bodyPr>
            <a:p>
              <a:pPr algn="dist"/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本章小</a:t>
              </a:r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节</a:t>
              </a:r>
              <a:endParaRPr lang="zh-CN" altLang="en-US" sz="2800" b="1">
                <a:solidFill>
                  <a:srgbClr val="5A97A6"/>
                </a:solidFill>
                <a:latin typeface="Microsoft YaHei Bold" panose="020B0703020204020201" charset="-122"/>
                <a:ea typeface="Microsoft YaHei Bold" panose="020B07030202040202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347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53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 userDrawn="1"/>
        </p:nvSpPr>
        <p:spPr>
          <a:xfrm>
            <a:off x="1791335" y="2240915"/>
            <a:ext cx="8938895" cy="3415030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总务后勤工作是搞好学前教育工作的物质基础，是提高保教工作质量的重要支柱，是调动教职工的积极性的重要因素。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总务后勤工作具有服务性，全局性，复杂性和政策性的特点。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总务后勤工作管理的内容包括：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一、财务工作管理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二、财产管理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三、环境设备管理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四、事务性工作管理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1335" y="1993265"/>
            <a:ext cx="4773930" cy="166370"/>
            <a:chOff x="2821" y="3139"/>
            <a:chExt cx="7518" cy="262"/>
          </a:xfrm>
        </p:grpSpPr>
        <p:sp>
          <p:nvSpPr>
            <p:cNvPr id="34" name="矩形 33"/>
            <p:cNvSpPr/>
            <p:nvPr/>
          </p:nvSpPr>
          <p:spPr>
            <a:xfrm>
              <a:off x="28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7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7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6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82590" y="5737225"/>
            <a:ext cx="4773930" cy="166370"/>
            <a:chOff x="8634" y="8673"/>
            <a:chExt cx="7518" cy="262"/>
          </a:xfrm>
        </p:grpSpPr>
        <p:sp>
          <p:nvSpPr>
            <p:cNvPr id="38" name="矩形 37"/>
            <p:cNvSpPr/>
            <p:nvPr/>
          </p:nvSpPr>
          <p:spPr>
            <a:xfrm>
              <a:off x="86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06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25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45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722360" y="74974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感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0980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谢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45100" y="2365375"/>
            <a:ext cx="328866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大家</a:t>
            </a:r>
            <a:r>
              <a:rPr lang="zh-CN" altLang="en-US" sz="60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聆听</a:t>
            </a:r>
            <a:endParaRPr lang="zh-CN" altLang="en-US" sz="60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5A97A6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4142105" y="3255645"/>
            <a:ext cx="5148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教材编写立足于学前教育师资培养的实际，着眼于夯实学生的基本理论和基本能力，致力于培养符合时代要求、具有良好专业素养的新型幼儿教师，力求体现时代性、科学性。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7820" y="4098925"/>
            <a:ext cx="5040000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“知识链接”“</a:t>
            </a:r>
            <a:r>
              <a:rPr lang="zh-CN"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  <a:sym typeface="+mn-ea"/>
              </a:rPr>
              <a:t>德育课堂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”“考点聚焦”“案例评析”“思考与练习”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思源黑体旧字形 Light" charset="0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25" y="2869248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项目五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学前教育卫生保健工作管理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8800" y="2869248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项目六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学前教育总务后勤工作管理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2825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项目七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学前教育的环境资源管理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8800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项目八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学前教育的人力资源管理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5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6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7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8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1620" y="2869248"/>
            <a:ext cx="324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项目九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学前教育教科研工作管理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7595" y="3054033"/>
            <a:ext cx="324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项目十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学前全纳教育管理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1620" y="4247833"/>
            <a:ext cx="324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项目十一　学前教育工作评价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7595" y="4432618"/>
            <a:ext cx="324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附录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108000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9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315210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10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3693795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11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3693795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12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273935" y="2857500"/>
            <a:ext cx="7759065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学前教育总务后勤工作管理</a:t>
            </a:r>
            <a:endParaRPr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800985" y="3902710"/>
            <a:ext cx="6591300" cy="49657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2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一个学前教育机构，如果不能很好地做好总务、后勤、财务等方面的管理，就不可能生存下去。管理者既要有统筹物质资源、监管和控制预算的坚韧的心，又要有对孩子和教育事业的温柔的爱。</a:t>
            </a:r>
            <a:endParaRPr lang="en-US" altLang="zh-CN" sz="12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3520" y="1997075"/>
            <a:ext cx="41249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六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9" name="Object 109"/>
          <p:cNvSpPr txBox="1"/>
          <p:nvPr>
            <p:custDataLst>
              <p:tags r:id="rId1"/>
            </p:custDataLst>
          </p:nvPr>
        </p:nvSpPr>
        <p:spPr>
          <a:xfrm>
            <a:off x="6106795" y="2701775"/>
            <a:ext cx="5039995" cy="648000"/>
          </a:xfrm>
          <a:prstGeom prst="rect">
            <a:avLst/>
          </a:prstGeom>
        </p:spPr>
        <p:txBody>
          <a:bodyPr vert="horz" wrap="square" lIns="0" tIns="0" bIns="0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学习本章内容，请幼儿园总务后勤主任讲解幼儿园总务后勤工作的意义及基本要求，实地考查幼儿园的总务后勤工作，并提出建设性意见和建议。</a:t>
            </a:r>
            <a:endParaRPr lang="zh-CN" altLang="en-US" sz="2000" dirty="0">
              <a:solidFill>
                <a:schemeClr val="dk1"/>
              </a:solidFill>
              <a:latin typeface="Times New Roman" panose="02020603050405020304" charset="0"/>
              <a:ea typeface="汉仪铁线黑-35简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40485" y="1374140"/>
            <a:ext cx="3605530" cy="4110355"/>
            <a:chOff x="2111" y="2297"/>
            <a:chExt cx="5678" cy="6473"/>
          </a:xfrm>
        </p:grpSpPr>
        <p:sp>
          <p:nvSpPr>
            <p:cNvPr id="5" name="矩形 4"/>
            <p:cNvSpPr/>
            <p:nvPr/>
          </p:nvSpPr>
          <p:spPr>
            <a:xfrm>
              <a:off x="2111" y="2297"/>
              <a:ext cx="3711" cy="5349"/>
            </a:xfrm>
            <a:prstGeom prst="rect">
              <a:avLst/>
            </a:prstGeom>
            <a:solidFill>
              <a:srgbClr val="E8E58C">
                <a:alpha val="56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6" name="图片 5" descr="macbook-air-flower-bouquet-and-magazines-on-white-table-839443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0" y="4048"/>
              <a:ext cx="3541" cy="47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8" name="文本框"/>
            <p:cNvSpPr txBox="1"/>
            <p:nvPr/>
          </p:nvSpPr>
          <p:spPr>
            <a:xfrm>
              <a:off x="3820" y="2627"/>
              <a:ext cx="3969" cy="11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indent="0" algn="dist">
                <a:buNone/>
              </a:pPr>
              <a:r>
                <a:rPr lang="zh-CN" altLang="en-US" sz="4000" dirty="0">
                  <a:solidFill>
                    <a:srgbClr val="5A97A6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学</a:t>
              </a:r>
              <a:r>
                <a:rPr lang="zh-CN" altLang="en-US" sz="4000" dirty="0">
                  <a:solidFill>
                    <a:srgbClr val="5A97A6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习建议</a:t>
              </a:r>
              <a:endParaRPr lang="zh-CN" altLang="en-US" sz="4000" dirty="0">
                <a:solidFill>
                  <a:srgbClr val="5A97A6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"/>
          <p:cNvSpPr txBox="1"/>
          <p:nvPr/>
        </p:nvSpPr>
        <p:spPr>
          <a:xfrm>
            <a:off x="4269105" y="10274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知识目标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280535" y="1384300"/>
            <a:ext cx="5944870" cy="10509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1. 了解总务后勤工作的内容。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2. 掌握总务后勤工作管理的特点。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3. 掌握幼儿园总务工作管理的基本要求。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5022850" y="27419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技能目标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034280" y="3098800"/>
            <a:ext cx="5944870" cy="10509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1. 学会制定幼儿园财务制度。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2. 学会幼儿园的财务监管。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3. 学会幼儿园固定资产及财产的管理。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257675" y="44564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素质目标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269105" y="4813300"/>
            <a:ext cx="5944870" cy="730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1. 增强服务意识。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2. 提高财物管理能力。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9485" y="1779905"/>
            <a:ext cx="3484880" cy="3298190"/>
            <a:chOff x="1606" y="2866"/>
            <a:chExt cx="5488" cy="5194"/>
          </a:xfrm>
        </p:grpSpPr>
        <p:sp>
          <p:nvSpPr>
            <p:cNvPr id="2" name="椭圆 1"/>
            <p:cNvSpPr/>
            <p:nvPr/>
          </p:nvSpPr>
          <p:spPr>
            <a:xfrm>
              <a:off x="2572" y="3832"/>
              <a:ext cx="3263" cy="3263"/>
            </a:xfrm>
            <a:prstGeom prst="ellipse">
              <a:avLst/>
            </a:prstGeom>
            <a:solidFill>
              <a:srgbClr val="5A97A6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弧形 2"/>
            <p:cNvSpPr/>
            <p:nvPr/>
          </p:nvSpPr>
          <p:spPr>
            <a:xfrm>
              <a:off x="1606" y="2866"/>
              <a:ext cx="5194" cy="5194"/>
            </a:xfrm>
            <a:prstGeom prst="arc">
              <a:avLst>
                <a:gd name="adj1" fmla="val 15254478"/>
                <a:gd name="adj2" fmla="val 5458351"/>
              </a:avLst>
            </a:prstGeom>
            <a:ln w="25400">
              <a:solidFill>
                <a:srgbClr val="5A9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358" y="3046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285" y="5059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358" y="7049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31" y="5421"/>
              <a:ext cx="2343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dist"/>
              <a:r>
                <a:rPr lang="zh-CN" altLang="en-US" sz="2000" b="1">
                  <a:solidFill>
                    <a:schemeClr val="bg1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学前目标</a:t>
              </a:r>
              <a:endParaRPr lang="zh-CN" altLang="en-US" sz="2000" b="1">
                <a:solidFill>
                  <a:schemeClr val="bg1"/>
                </a:solidFill>
                <a:latin typeface="Microsoft YaHei Bold" panose="020B0703020204020201" charset="-122"/>
                <a:ea typeface="Microsoft YaHei Bold" panose="020B0703020204020201" charset="-122"/>
              </a:endParaRPr>
            </a:p>
          </p:txBody>
        </p:sp>
        <p:pic>
          <p:nvPicPr>
            <p:cNvPr id="27" name="图片 26" descr="453042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526" y="3215"/>
              <a:ext cx="472" cy="47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 descr="4522493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58" y="5217"/>
              <a:ext cx="492" cy="49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9" name="图片 28" descr="452247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00" y="4367"/>
              <a:ext cx="1204" cy="120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3" name="图片 12" descr="4522478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50" y="7141"/>
              <a:ext cx="624" cy="62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9"/>
    </p:custDataLst>
  </p:cSld>
  <p:clrMapOvr>
    <a:masterClrMapping/>
  </p:clrMapOvr>
  <p:transition spd="slow"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9" name="Object 107"/>
          <p:cNvSpPr txBox="1"/>
          <p:nvPr>
            <p:custDataLst>
              <p:tags r:id="rId1"/>
            </p:custDataLst>
          </p:nvPr>
        </p:nvSpPr>
        <p:spPr>
          <a:xfrm>
            <a:off x="5615940" y="1465580"/>
            <a:ext cx="2844000" cy="900000"/>
          </a:xfrm>
          <a:prstGeom prst="rect">
            <a:avLst/>
          </a:prstGeom>
        </p:spPr>
        <p:txBody>
          <a:bodyPr vert="horz" wrap="square" tIns="0" bIns="0" rtlCol="0" anchor="b" anchorCtr="0">
            <a:noAutofit/>
          </a:bodyPr>
          <a:p>
            <a:pPr algn="l">
              <a:lnSpc>
                <a:spcPct val="100000"/>
              </a:lnSpc>
            </a:pPr>
            <a:r>
              <a:rPr lang="zh-CN" sz="6400" b="0" i="0" spc="430" dirty="0">
                <a:solidFill>
                  <a:srgbClr val="000000"/>
                </a:solidFill>
                <a:latin typeface="Times New Roman" panose="02020603050405020304" charset="0"/>
                <a:ea typeface="汉仪汉黑简" charset="0"/>
              </a:rPr>
              <a:t>知识</a:t>
            </a:r>
            <a:r>
              <a:rPr lang="zh-CN" sz="6400" b="0" i="0" spc="430" dirty="0">
                <a:solidFill>
                  <a:srgbClr val="000000"/>
                </a:solidFill>
                <a:latin typeface="Times New Roman" panose="02020603050405020304" charset="0"/>
                <a:ea typeface="汉仪汉黑简" charset="0"/>
              </a:rPr>
              <a:t>点</a:t>
            </a:r>
            <a:endParaRPr lang="zh-CN" sz="6400" b="0" i="0" spc="430" dirty="0">
              <a:solidFill>
                <a:srgbClr val="000000"/>
              </a:solidFill>
              <a:latin typeface="Times New Roman" panose="02020603050405020304" charset="0"/>
              <a:ea typeface="汉仪汉黑简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"/>
            </p:custDataLst>
          </p:nvPr>
        </p:nvCxnSpPr>
        <p:spPr>
          <a:xfrm>
            <a:off x="5734217" y="2376805"/>
            <a:ext cx="2698115" cy="0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3"/>
            </p:custDataLst>
          </p:nvPr>
        </p:nvCxnSpPr>
        <p:spPr>
          <a:xfrm>
            <a:off x="5731677" y="2376805"/>
            <a:ext cx="504825" cy="0"/>
          </a:xfrm>
          <a:prstGeom prst="line">
            <a:avLst/>
          </a:prstGeom>
          <a:ln w="8890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745615" y="1699895"/>
            <a:ext cx="3458210" cy="3458210"/>
            <a:chOff x="1921" y="2109"/>
            <a:chExt cx="6224" cy="6224"/>
          </a:xfrm>
          <a:blipFill rotWithShape="1"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4" name="圆角矩形 33"/>
            <p:cNvSpPr/>
            <p:nvPr/>
          </p:nvSpPr>
          <p:spPr>
            <a:xfrm>
              <a:off x="2389" y="210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533" y="336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921" y="463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309" y="5910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222" y="7171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744210" y="3432810"/>
            <a:ext cx="5370195" cy="452120"/>
            <a:chOff x="9236" y="6227"/>
            <a:chExt cx="8457" cy="712"/>
          </a:xfrm>
        </p:grpSpPr>
        <p:sp>
          <p:nvSpPr>
            <p:cNvPr id="42" name="Object 1010"/>
            <p:cNvSpPr txBox="1"/>
            <p:nvPr>
              <p:custDataLst>
                <p:tags r:id="rId5"/>
              </p:custDataLst>
            </p:nvPr>
          </p:nvSpPr>
          <p:spPr>
            <a:xfrm>
              <a:off x="10323" y="6227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幼儿园总务后勤工作管理的特点。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3" name="Object 1012"/>
            <p:cNvSpPr txBox="1"/>
            <p:nvPr>
              <p:custDataLst>
                <p:tags r:id="rId6"/>
              </p:custDataLst>
            </p:nvPr>
          </p:nvSpPr>
          <p:spPr>
            <a:xfrm>
              <a:off x="9236" y="6292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1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44210" y="4128135"/>
            <a:ext cx="5370195" cy="452120"/>
            <a:chOff x="9236" y="7363"/>
            <a:chExt cx="8457" cy="712"/>
          </a:xfrm>
        </p:grpSpPr>
        <p:sp>
          <p:nvSpPr>
            <p:cNvPr id="45" name="Object 1011"/>
            <p:cNvSpPr txBox="1"/>
            <p:nvPr>
              <p:custDataLst>
                <p:tags r:id="rId7"/>
              </p:custDataLst>
            </p:nvPr>
          </p:nvSpPr>
          <p:spPr>
            <a:xfrm>
              <a:off x="10323" y="7363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幼儿园总务工作管理的基本要求。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6" name="Object 1012"/>
            <p:cNvSpPr txBox="1"/>
            <p:nvPr>
              <p:custDataLst>
                <p:tags r:id="rId8"/>
              </p:custDataLst>
            </p:nvPr>
          </p:nvSpPr>
          <p:spPr>
            <a:xfrm>
              <a:off x="9236" y="7428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2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44210" y="4823460"/>
            <a:ext cx="5370195" cy="452120"/>
            <a:chOff x="9236" y="7363"/>
            <a:chExt cx="8457" cy="712"/>
          </a:xfrm>
        </p:grpSpPr>
        <p:sp>
          <p:nvSpPr>
            <p:cNvPr id="49" name="Object 1011"/>
            <p:cNvSpPr txBox="1"/>
            <p:nvPr>
              <p:custDataLst>
                <p:tags r:id="rId9"/>
              </p:custDataLst>
            </p:nvPr>
          </p:nvSpPr>
          <p:spPr>
            <a:xfrm>
              <a:off x="10323" y="7363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幼儿园环境设备管理的注意事项。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50" name="Object 1012"/>
            <p:cNvSpPr txBox="1"/>
            <p:nvPr>
              <p:custDataLst>
                <p:tags r:id="rId10"/>
              </p:custDataLst>
            </p:nvPr>
          </p:nvSpPr>
          <p:spPr>
            <a:xfrm>
              <a:off x="9236" y="7428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3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 spd="slow"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24505" y="2459990"/>
            <a:ext cx="6389370" cy="1938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任务一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幼儿园总务后勤工作管理的意义、任务与特点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</p:sld>
</file>

<file path=ppt/tags/tag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p="http://schemas.openxmlformats.org/presentationml/2006/main">
  <p:tag name="KSO_WM_UNIT_BLOCK" val="0"/>
  <p:tag name="KSO_WM_UNIT_DEC_AREA_ID" val="90eeb9d8a53d4657b8fed13d3f0f791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4478_3*i*1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22380c7771fd4df19b6354cb33d79910"/>
  <p:tag name="KSO_WM_UNIT_LINE_FORE_SCHEMECOLOR_INDEX_BRIGHTNESS" val="0"/>
  <p:tag name="KSO_WM_UNIT_LINE_FORE_SCHEMECOLOR_INDEX" val="5"/>
  <p:tag name="KSO_WM_UNIT_LINE_FILL_TYPE" val="2"/>
  <p:tag name="KSO_WM_UNIT_USESOURCEFORMAT_APPLY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5_4*l_h_i*1_1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5_4*l_h_i*1_1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5_4*l_h_i*1_2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5_4*l_h_i*1_2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5_4*l_h_i*1_3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5_4*l_h_i*1_3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BLOCK" val="0"/>
  <p:tag name="KSO_WM_UNIT_DEC_AREA_ID" val="12ede0b1b49c4a6f87533a00b4cc21fa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24478_3*i*2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22380c7771fd4df19b6354cb33d79910"/>
  <p:tag name="KSO_WM_UNIT_LINE_FORE_SCHEMECOLOR_INDEX_BRIGHTNESS" val="-0.25"/>
  <p:tag name="KSO_WM_UNIT_LINE_FORE_SCHEMECOLOR_INDEX" val="5"/>
  <p:tag name="KSO_WM_UNIT_LINE_FILL_TYPE" val="2"/>
  <p:tag name="KSO_WM_UNIT_USESOURCEFORMAT_APPLY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5_4*l_h_i*1_4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5_4*l_h_i*1_4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5_4*l_h_a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5_4*l_h_a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5_4*l_h_a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5_4*l_h_a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BLOCK" val="0"/>
  <p:tag name="KSO_WM_UNIT_DEC_AREA_ID" val="d8bd1d45f63a4e35a4535faab8b528e2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24478_3*l_h_a*1_2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228120_4*n_h_h_i*1_2_4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LINE_FORE_SCHEMECOLOR_INDEX" val="8"/>
  <p:tag name="KSO_WM_UNIT_LINE_FILL_TYPE" val="2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28120_4*n_h_h_i*1_2_2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28120_4*n_h_h_i*1_2_3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LINE_FORE_SCHEMECOLOR_INDEX" val="7"/>
  <p:tag name="KSO_WM_UNIT_LINE_FILL_TYPE" val="2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28120_4*n_h_h_i*1_2_1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24478_3*l_h_i*1_2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28120_4*n_h_h_i*1_2_1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28120_4*n_h_h_i*1_2_1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28120_4*n_h_h_a*1_2_1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3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28120_4*n_h_h_x*1_2_1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5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8120_4*n_h_h_i*1_2_2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228120_4*n_h_h_i*1_2_2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8120_4*n_h_h_a*1_2_2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7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8120_4*n_h_h_x*1_2_2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6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28120_4*n_h_h_i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228120_4*n_h_h_i*1_2_4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.xml><?xml version="1.0" encoding="utf-8"?>
<p:tagLst xmlns:p="http://schemas.openxmlformats.org/presentationml/2006/main">
  <p:tag name="KSO_WM_UNIT_BLOCK" val="0"/>
  <p:tag name="KSO_WM_UNIT_DEC_AREA_ID" val="fe5412bb000943da87f8572bdc22f9a7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24478_3*l_h_a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4_1"/>
  <p:tag name="KSO_WM_UNIT_ID" val="diagram20228120_4*n_h_h_a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1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4_1"/>
  <p:tag name="KSO_WM_UNIT_ID" val="diagram20228120_4*n_h_h_x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8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28120_4*n_h_h_i*1_2_3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228120_4*n_h_h_i*1_2_3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228120_4*n_h_h_a*1_2_3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5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28120_4*n_h_h_x*1_2_3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7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28120_4*n_h_i*1_1_2"/>
  <p:tag name="KSO_WM_TEMPLATE_CATEGORY" val="diagram"/>
  <p:tag name="KSO_WM_TEMPLATE_INDEX" val="2022812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8120_4*n_h_i*1_1_1"/>
  <p:tag name="KSO_WM_TEMPLATE_CATEGORY" val="diagram"/>
  <p:tag name="KSO_WM_TEMPLATE_INDEX" val="2022812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8.xml><?xml version="1.0" encoding="utf-8"?>
<p:tagLst xmlns:p="http://schemas.openxmlformats.org/presentationml/2006/main">
  <p:tag name="KSO_WM_UNIT_VALUE" val="182*18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x"/>
  <p:tag name="KSO_WM_UNIT_INDEX" val="1_1_1"/>
  <p:tag name="KSO_WM_UNIT_ID" val="diagram20228120_4*n_h_x*1_1_1"/>
  <p:tag name="KSO_WM_TEMPLATE_CATEGORY" val="diagram"/>
  <p:tag name="KSO_WM_TEMPLATE_INDEX" val="20228120"/>
  <p:tag name="KSO_WM_UNIT_LAYERLEVEL" val="1_1_1"/>
  <p:tag name="KSO_WM_TAG_VERSION" val="1.0"/>
  <p:tag name="KSO_WM_BEAUTIFY_FLAG" val="#wm#"/>
  <p:tag name="KSO_WM_UNIT_SHADOW_SCHEMECOLOR_INDEX" val="5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28120_4*n_h_i*1_1_3"/>
  <p:tag name="KSO_WM_TEMPLATE_CATEGORY" val="diagram"/>
  <p:tag name="KSO_WM_TEMPLATE_INDEX" val="2022812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5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24478_3*l_h_i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5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大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28120_4*n_h_a*1_1_1"/>
  <p:tag name="KSO_WM_TEMPLATE_CATEGORY" val="diagram"/>
  <p:tag name="KSO_WM_TEMPLATE_INDEX" val="2022812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89.2250393700788,&quot;left&quot;:121.4,&quot;top&quot;:0,&quot;width&quot;:740.2236220472441}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63_5*l_i*1_1"/>
  <p:tag name="KSO_WM_TEMPLATE_CATEGORY" val="diagram"/>
  <p:tag name="KSO_WM_TEMPLATE_INDEX" val="2022806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63_5*l_h_i*1_1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63_5*l_h_i*1_1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SHADOW_SCHEMECOLOR_INDEX" val="14"/>
  <p:tag name="KSO_WM_UNIT_TEXT_FILL_FORE_SCHEMECOLOR_INDEX" val="2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63_5*l_h_x*1_1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SHADOW_SCHEMECOLOR_INDEX" val="13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063_5*l_h_i*1_1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6"/>
  <p:tag name="KSO_WM_UNIT_TEXT_FILL_FORE_SCHEMECOLOR_INDEX" val="2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63_5*l_h_i*1_1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3_5*l_h_a*1_1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63_5*l_h_i*1_2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BLOCK" val="0"/>
  <p:tag name="KSO_WM_UNIT_DEC_AREA_ID" val="fe5412bb000943da87f8572bdc22f9a7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24478_3*l_h_a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63_5*l_h_i*1_2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SHADOW_SCHEMECOLOR_INDEX" val="14"/>
  <p:tag name="KSO_WM_UNIT_TEXT_FILL_FORE_SCHEMECOLOR_INDEX" val="2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63_5*l_h_x*1_2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SHADOW_SCHEMECOLOR_INDEX" val="13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063_5*l_h_i*1_2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6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63_5*l_h_i*1_2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63_5*l_h_a*1_2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63_5*l_h_i*1_3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63_5*l_h_i*1_3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SHADOW_SCHEMECOLOR_INDEX" val="14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063_5*l_h_x*1_3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SHADOW_SCHEMECOLOR_INDEX" val="13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063_5*l_h_i*1_3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6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63_5*l_h_i*1_3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24478_3*l_h_i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7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63_5*l_h_a*1_3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63_5*l_h_i*1_4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63_5*l_h_i*1_4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SHADOW_SCHEMECOLOR_INDEX" val="14"/>
  <p:tag name="KSO_WM_UNIT_TEXT_FILL_FORE_SCHEMECOLOR_INDEX" val="2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063_5*l_h_x*1_4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SHADOW_SCHEMECOLOR_INDEX" val="13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063_5*l_h_i*1_4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6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63_5*l_h_i*1_4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63_5*l_h_a*1_4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63_5*l_h_i*1_5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63_5*l_h_i*1_5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SHADOW_SCHEMECOLOR_INDEX" val="14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8063_5*l_h_x*1_5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SHADOW_SCHEMECOLOR_INDEX" val="13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063_5*l_h_i*1_5_2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6"/>
  <p:tag name="KSO_WM_UNIT_TEXT_FILL_FORE_SCHEMECOLOR_INDEX" val="2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063_5*l_h_i*1_5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63_5*l_h_a*1_5_1"/>
  <p:tag name="KSO_WM_TEMPLATE_CATEGORY" val="diagram"/>
  <p:tag name="KSO_WM_TEMPLATE_INDEX" val="20228063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184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185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186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9.xml><?xml version="1.0" encoding="utf-8"?>
<p:tagLst xmlns:p="http://schemas.openxmlformats.org/presentationml/2006/main">
  <p:tag name="COMMONDATA" val="eyJoZGlkIjoiYThkMzk3NzM1NjI1NTg5NjFmNzQyY2UyOTg2MjEzNGMifQ==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TYPE" val="l_h_i"/>
  <p:tag name="KSO_WM_UNIT_INDEX" val="1_3_1"/>
  <p:tag name="KSO_WM_UNIT_ID" val="diagram20228000_3*l_h_i*1_3_1"/>
  <p:tag name="KSO_WM_UNIT_LAYERLEVEL" val="1_1_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ISCONTENTSTITLE" val="0"/>
  <p:tag name="KSO_WM_UNIT_ISNUMDGMTITLE" val="0"/>
  <p:tag name="KSO_WM_UNIT_PRESET_TEXT" val="单击添加小标题"/>
  <p:tag name="KSO_WM_UNIT_NOCLEAR" val="0"/>
  <p:tag name="KSO_WM_DIAGRAM_GROUP_CODE" val="l1-1"/>
  <p:tag name="KSO_WM_UNIT_TYPE" val="l_h_a"/>
  <p:tag name="KSO_WM_UNIT_INDEX" val="1_3_1"/>
  <p:tag name="KSO_WM_UNIT_ID" val="diagram20228000_3*l_h_a*1_3_1"/>
  <p:tag name="KSO_WM_UNIT_LAYERLEVEL" val="1_1_1"/>
  <p:tag name="KSO_WM_UNIT_TEXT_FILL_FORE_SCHEMECOLOR_INDEX" val="7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SUBTYPE" val="a"/>
  <p:tag name="KSO_WM_UNIT_PRESET_TEXT" val="单击此处输入你的正文，文字是您思想"/>
  <p:tag name="KSO_WM_UNIT_NOCLEAR" val="0"/>
  <p:tag name="KSO_WM_DIAGRAM_GROUP_CODE" val="l1-1"/>
  <p:tag name="KSO_WM_UNIT_TYPE" val="l_h_f"/>
  <p:tag name="KSO_WM_UNIT_INDEX" val="1_3_1"/>
  <p:tag name="KSO_WM_UNIT_ID" val="diagram20228000_3*l_h_f*1_3_1"/>
  <p:tag name="KSO_WM_UNIT_LAYERLEVEL" val="1_1_1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e"/>
  <p:tag name="KSO_WM_UNIT_TYPE" val="l_h_i"/>
  <p:tag name="KSO_WM_UNIT_LAYERLEVEL" val="1_1_1"/>
  <p:tag name="KSO_WM_UNIT_INDEX" val="1_3_2"/>
  <p:tag name="KSO_WM_UNIT_ID" val="diagram20228000_3*l_h_i*1_3_2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d"/>
  <p:tag name="KSO_WM_UNIT_TYPE" val="l_h_i"/>
  <p:tag name="KSO_WM_UNIT_LAYERLEVEL" val="1_1_1"/>
  <p:tag name="KSO_WM_UNIT_INDEX" val="1_3_3"/>
  <p:tag name="KSO_WM_UNIT_ID" val="diagram20228000_3*l_h_i*1_3_3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TYPE" val="l_h_i"/>
  <p:tag name="KSO_WM_UNIT_INDEX" val="1_2_1"/>
  <p:tag name="KSO_WM_UNIT_ID" val="diagram20228000_3*l_h_i*1_2_1"/>
  <p:tag name="KSO_WM_UNIT_LAYERLEVEL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e"/>
  <p:tag name="KSO_WM_UNIT_TYPE" val="l_h_i"/>
  <p:tag name="KSO_WM_UNIT_LAYERLEVEL" val="1_1_1"/>
  <p:tag name="KSO_WM_UNIT_INDEX" val="1_2_2"/>
  <p:tag name="KSO_WM_UNIT_ID" val="diagram20228000_3*l_h_i*1_2_2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d"/>
  <p:tag name="KSO_WM_UNIT_TYPE" val="l_h_i"/>
  <p:tag name="KSO_WM_UNIT_LAYERLEVEL" val="1_1_1"/>
  <p:tag name="KSO_WM_UNIT_INDEX" val="1_2_3"/>
  <p:tag name="KSO_WM_UNIT_ID" val="diagram20228000_3*l_h_i*1_2_3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TYPE" val="l_h_i"/>
  <p:tag name="KSO_WM_UNIT_INDEX" val="1_1_1"/>
  <p:tag name="KSO_WM_UNIT_ID" val="diagram20228000_3*l_h_i*1_1_1"/>
  <p:tag name="KSO_WM_UNIT_LAYERLEVEL" val="1_1_1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VALUE" val="131*131"/>
  <p:tag name="KSO_WM_DIAGRAM_GROUP_CODE" val="l1-1"/>
  <p:tag name="KSO_WM_UNIT_TYPE" val="l_h_x"/>
  <p:tag name="KSO_WM_UNIT_INDEX" val="1_1_1"/>
  <p:tag name="KSO_WM_UNIT_ID" val="diagram20228000_3*l_h_x*1_1_1"/>
  <p:tag name="KSO_WM_UNIT_LAYERLEVEL" val="1_1_1"/>
  <p:tag name="KSO_WM_UNIT_USESOURCEFORMAT_APPLY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e"/>
  <p:tag name="KSO_WM_UNIT_TYPE" val="l_h_i"/>
  <p:tag name="KSO_WM_UNIT_LAYERLEVEL" val="1_1_1"/>
  <p:tag name="KSO_WM_UNIT_INDEX" val="1_1_2"/>
  <p:tag name="KSO_WM_UNIT_ID" val="diagram20228000_3*l_h_i*1_1_2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DIAGRAM_GROUP_CODE" val="l1-1"/>
  <p:tag name="KSO_WM_UNIT_SUBTYPE" val="d"/>
  <p:tag name="KSO_WM_UNIT_TYPE" val="l_h_i"/>
  <p:tag name="KSO_WM_UNIT_LAYERLEVEL" val="1_1_1"/>
  <p:tag name="KSO_WM_UNIT_INDEX" val="1_1_3"/>
  <p:tag name="KSO_WM_UNIT_ID" val="diagram20228000_3*l_h_i*1_1_3"/>
  <p:tag name="KSO_WM_UNIT_TEXT_FILL_FORE_SCHEMECOLOR_INDEX" val="13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2_1"/>
  <p:tag name="KSO_WM_UNIT_ID" val="diagram20228000_3*l_h_x*1_2_1"/>
  <p:tag name="KSO_WM_UNIT_LAYERLEVEL" val="1_1_1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VALUE" val="142*142"/>
  <p:tag name="KSO_WM_DIAGRAM_GROUP_CODE" val="l1-1"/>
  <p:tag name="KSO_WM_UNIT_TYPE" val="l_h_x"/>
  <p:tag name="KSO_WM_UNIT_INDEX" val="1_3_1"/>
  <p:tag name="KSO_WM_UNIT_ID" val="diagram20228000_3*l_h_x*1_3_1"/>
  <p:tag name="KSO_WM_UNIT_LAYERLEVEL" val="1_1_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ISCONTENTSTITLE" val="0"/>
  <p:tag name="KSO_WM_UNIT_ISNUMDGMTITLE" val="0"/>
  <p:tag name="KSO_WM_UNIT_PRESET_TEXT" val="单击添加小标题"/>
  <p:tag name="KSO_WM_UNIT_NOCLEAR" val="0"/>
  <p:tag name="KSO_WM_UNIT_VALUE" val="10"/>
  <p:tag name="KSO_WM_DIAGRAM_GROUP_CODE" val="l1-1"/>
  <p:tag name="KSO_WM_UNIT_TYPE" val="l_h_a"/>
  <p:tag name="KSO_WM_UNIT_INDEX" val="1_1_1"/>
  <p:tag name="KSO_WM_UNIT_ID" val="diagram20228000_3*l_h_a*1_1_1"/>
  <p:tag name="KSO_WM_UNIT_LAYERLEVEL" val="1_1_1"/>
  <p:tag name="KSO_WM_UNIT_TEXT_FILL_FORE_SCHEMECOLOR_INDEX" val="10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SUBTYPE" val="a"/>
  <p:tag name="KSO_WM_UNIT_PRESET_TEXT" val="单击此处输入你的正文，文字是您思想的提炼，为了最终演示发布的良好效果"/>
  <p:tag name="KSO_WM_UNIT_NOCLEAR" val="0"/>
  <p:tag name="KSO_WM_UNIT_VALUE" val="44"/>
  <p:tag name="KSO_WM_DIAGRAM_GROUP_CODE" val="l1-1"/>
  <p:tag name="KSO_WM_UNIT_TYPE" val="l_h_f"/>
  <p:tag name="KSO_WM_UNIT_INDEX" val="1_1_1"/>
  <p:tag name="KSO_WM_UNIT_ID" val="diagram20228000_3*l_h_f*1_1_1"/>
  <p:tag name="KSO_WM_UNIT_LAYERLEVEL" val="1_1_1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SUBTYPE" val="a"/>
  <p:tag name="KSO_WM_UNIT_PRESET_TEXT" val="单击此处输入你的正文，文字是您思想的提炼，为了最终演示发布的良好效果"/>
  <p:tag name="KSO_WM_UNIT_NOCLEAR" val="0"/>
  <p:tag name="KSO_WM_UNIT_VALUE" val="44"/>
  <p:tag name="KSO_WM_DIAGRAM_GROUP_CODE" val="l1-1"/>
  <p:tag name="KSO_WM_UNIT_TYPE" val="l_h_f"/>
  <p:tag name="KSO_WM_UNIT_INDEX" val="1_2_1"/>
  <p:tag name="KSO_WM_UNIT_ID" val="diagram20228000_3*l_h_f*1_2_1"/>
  <p:tag name="KSO_WM_UNIT_LAYERLEVEL" val="1_1_1"/>
  <p:tag name="KSO_WM_UNIT_TEXT_FILL_FORE_SCHEMECOLOR_INDEX" val="14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000"/>
  <p:tag name="KSO_WM_TAG_VERSION" val="1.0"/>
  <p:tag name="KSO_WM_BEAUTIFY_FLAG" val="#wm#"/>
  <p:tag name="KSO_WM_UNIT_ISCONTENTSTITLE" val="0"/>
  <p:tag name="KSO_WM_UNIT_ISNUMDGMTITLE" val="0"/>
  <p:tag name="KSO_WM_UNIT_PRESET_TEXT" val="单击添加小标题"/>
  <p:tag name="KSO_WM_UNIT_NOCLEAR" val="0"/>
  <p:tag name="KSO_WM_DIAGRAM_GROUP_CODE" val="l1-1"/>
  <p:tag name="KSO_WM_UNIT_TYPE" val="l_h_a"/>
  <p:tag name="KSO_WM_UNIT_INDEX" val="1_2_1"/>
  <p:tag name="KSO_WM_UNIT_ID" val="diagram20228000_3*l_h_a*1_2_1"/>
  <p:tag name="KSO_WM_UNIT_LAYERLEVEL" val="1_1_1"/>
  <p:tag name="KSO_WM_UNIT_TEXT_FILL_FORE_SCHEMECOLOR_INDEX" val="6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SPECIAL_SOURCE" val="bdnull"/>
  <p:tag name="KSO_WM_SLIDE_ID" val="diagram20228000_3"/>
  <p:tag name="KSO_WM_TEMPLATE_SUBCATEGORY" val="0"/>
  <p:tag name="KSO_WM_TEMPLATE_MASTER_TYPE" val="1"/>
  <p:tag name="KSO_WM_TEMPLATE_COLOR_TYPE" val="0"/>
  <p:tag name="KSO_WM_SLIDE_INDEX" val="3"/>
  <p:tag name="KSO_WM_TAG_VERSION" val="1.0"/>
  <p:tag name="KSO_WM_BEAUTIFY_FLAG" val="#wm#"/>
  <p:tag name="KSO_WM_TEMPLATE_CATEGORY" val="diagram"/>
  <p:tag name="KSO_WM_TEMPLATE_INDEX" val="20228000"/>
  <p:tag name="KSO_WM_SLIDE_TYPE" val="text"/>
  <p:tag name="KSO_WM_SLIDE_SUBTYPE" val="diag"/>
  <p:tag name="KSO_WM_SLIDE_ITEM_CNT" val="3"/>
  <p:tag name="KSO_WM_SLIDE_SIZE" val="803.45*296.338"/>
  <p:tag name="KSO_WM_SLIDE_POSITION" val="73.75*181.95"/>
  <p:tag name="KSO_WM_DIAGRAM_GROUP_CODE" val="l1-1"/>
  <p:tag name="KSO_WM_SLIDE_DIAGTYPE" val="l"/>
  <p:tag name="KSO_WM_SLIDE_LAYOUT" val="a_b_l"/>
  <p:tag name="KSO_WM_SLIDE_LAYOUT_CNT" val="1_1_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6_4*l_h_i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6_4*l_h_i*1_3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6_4*l_h_i*1_3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6_4*l_h_i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6_4*l_h_a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76_4*l_h_i*1_3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6_4*l_h_f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6_4*l_h_i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6_4*l_h_i*1_2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6_4*l_h_i*1_2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6_4*l_h_i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6_4*l_h_a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6_4*l_h_f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76_4*l_h_i*1_2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76_4*l_h_i*1_1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6_4*l_h_i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6_4*l_h_i*1_1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6_4*l_h_i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6_4*l_h_a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6_4*l_h_f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BLOCK" val="0"/>
  <p:tag name="KSO_WM_UNIT_DEC_AREA_ID" val="35a81cb8d5e045398372547216584a43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24478_3*l_h_a*1_1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UNIT_VALUE" val="10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6_4*l_h_i*1_1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6_4*l_h_i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6_4*l_h_i*1_4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6_4*l_h_i*1_4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6_4*l_h_i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6_4*l_h_f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6_4*l_h_a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8076_4*l_h_i*1_4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SPECIAL_SOURCE" val="bdnull"/>
  <p:tag name="KSO_WM_SLIDE_ID" val="diagram20228076_4"/>
  <p:tag name="KSO_WM_TEMPLATE_SUBCATEGORY" val="0"/>
  <p:tag name="KSO_WM_TEMPLATE_MASTER_TYPE" val="1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diagram"/>
  <p:tag name="KSO_WM_TEMPLATE_INDEX" val="20228076"/>
  <p:tag name="KSO_WM_SLIDE_TYPE" val="text"/>
  <p:tag name="KSO_WM_SLIDE_SUBTYPE" val="diag"/>
  <p:tag name="KSO_WM_SLIDE_SIZE" val="843.95*320.9"/>
  <p:tag name="KSO_WM_SLIDE_POSITION" val="61.05*140.35"/>
  <p:tag name="KSO_WM_DIAGRAM_GROUP_CODE" val="l1-1"/>
  <p:tag name="KSO_WM_SLIDE_DIAGTYPE" val="l"/>
  <p:tag name="KSO_WM_SLIDE_LAYOUT" val="a_l"/>
  <p:tag name="KSO_WM_SLIDE_LAYOUT_CNT" val="1_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7964_3*l_i*1_4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7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64_3*l_h_i*1_1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2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64_3*l_h_i*1_3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64_3*l_h_i*1_1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FILL_FORE_SCHEMECOLOR_INDEX_BRIGHTNESS" val="0.4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64_3*l_h_i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5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64_3*l_h_i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6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64_3*l_h_x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7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64_3*l_h_x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64_3*l_h_a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79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64_3*l_h_f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64_3*l_h_a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81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64_3*l_h_f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8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7964_3*l_i*1_2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83.xml><?xml version="1.0" encoding="utf-8"?>
<p:tagLst xmlns:p="http://schemas.openxmlformats.org/presentationml/2006/main">
  <p:tag name="KSO_WM_UNIT_VALUE" val="214*2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7964_3*l_x*1_1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8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64_3*l_h_i*1_3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85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60_2*l_i*1_1"/>
  <p:tag name="KSO_WM_TEMPLATE_CATEGORY" val="diagram"/>
  <p:tag name="KSO_WM_TEMPLATE_INDEX" val="20228060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60_2*l_i*1_2"/>
  <p:tag name="KSO_WM_TEMPLATE_CATEGORY" val="diagram"/>
  <p:tag name="KSO_WM_TEMPLATE_INDEX" val="20228060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60_2*l_x*1_1"/>
  <p:tag name="KSO_WM_TEMPLATE_CATEGORY" val="diagram"/>
  <p:tag name="KSO_WM_TEMPLATE_INDEX" val="20228060"/>
  <p:tag name="KSO_WM_UNIT_LAYERLEVEL" val="1_1"/>
  <p:tag name="KSO_WM_TAG_VERSION" val="1.0"/>
  <p:tag name="KSO_WM_BEAUTIFY_FLAG" val="#wm#"/>
  <p:tag name="KSO_WM_UNIT_SHADOW_SCHEMECOLOR_INDEX" val="13"/>
  <p:tag name="KSO_WM_UNIT_USESOURCEFORMAT_APPLY" val="1"/>
</p:tagLst>
</file>

<file path=ppt/tags/tag9.xml><?xml version="1.0" encoding="utf-8"?>
<p:tagLst xmlns:p="http://schemas.openxmlformats.org/presentationml/2006/main">
  <p:tag name="KSO_WM_UNIT_DEFAULT_FONT" val="60;66;2"/>
  <p:tag name="KSO_WM_UNIT_BLOCK" val="0"/>
  <p:tag name="KSO_WM_UNIT_DEC_AREA_ID" val="0e49b91f6e874f979047629453468b2a"/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4478_3*a*1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ASSEMBLE_CHIP_INDEX" val="22380c7771fd4df19b6354cb33d79910"/>
  <p:tag name="KSO_WM_UNIT_USESOURCEFORMAT_APPLY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60_2*l_h_i*1_1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0_2*l_h_a*1_1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60_2*l_h_f*1_1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60_2*l_h_i*1_1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60_2*l_h_i*1_2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60_2*l_h_a*1_2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60_2*l_h_f*1_2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60_2*l_h_i*1_2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SPECIAL_SOURCE" val="bdnull"/>
  <p:tag name="KSO_WM_SLIDE_ID" val="diagram20228060_2"/>
  <p:tag name="KSO_WM_TEMPLATE_SUBCATEGORY" val="0"/>
  <p:tag name="KSO_WM_TEMPLATE_MASTER_TYPE" val="1"/>
  <p:tag name="KSO_WM_TEMPLATE_COLOR_TYPE" val="0"/>
  <p:tag name="KSO_WM_SLIDE_ITEM_CNT" val="2"/>
  <p:tag name="KSO_WM_SLIDE_INDEX" val="2"/>
  <p:tag name="KSO_WM_TAG_VERSION" val="1.0"/>
  <p:tag name="KSO_WM_BEAUTIFY_FLAG" val="#wm#"/>
  <p:tag name="KSO_WM_TEMPLATE_CATEGORY" val="diagram"/>
  <p:tag name="KSO_WM_TEMPLATE_INDEX" val="20228060"/>
  <p:tag name="KSO_WM_SLIDE_TYPE" val="text"/>
  <p:tag name="KSO_WM_SLIDE_SUBTYPE" val="diag"/>
  <p:tag name="KSO_WM_SLIDE_SIZE" val="544.35*186.1"/>
  <p:tag name="KSO_WM_SLIDE_POSITION" val="205.4*206.15"/>
  <p:tag name="KSO_WM_DIAGRAM_GROUP_CODE" val="l1-1"/>
  <p:tag name="KSO_WM_SLIDE_DIAGTYPE" val="l"/>
  <p:tag name="KSO_WM_SLIDE_LAYOUT" val="a_b_l"/>
  <p:tag name="KSO_WM_SLIDE_LAYOUT_CNT" val="1_1_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5_4*l_i*1_1"/>
  <p:tag name="KSO_WM_TEMPLATE_CATEGORY" val="diagram"/>
  <p:tag name="KSO_WM_TEMPLATE_INDEX" val="20228075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3784</Words>
  <Application>WPS 演示</Application>
  <PresentationFormat>宽屏</PresentationFormat>
  <Paragraphs>330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1" baseType="lpstr">
      <vt:lpstr>Arial</vt:lpstr>
      <vt:lpstr>宋体</vt:lpstr>
      <vt:lpstr>Wingdings</vt:lpstr>
      <vt:lpstr>Arial</vt:lpstr>
      <vt:lpstr>黑体</vt:lpstr>
      <vt:lpstr>思源黑体旧字形 ExtraLight</vt:lpstr>
      <vt:lpstr>思源黑体旧字形 Light</vt:lpstr>
      <vt:lpstr>思源黑体旧字形 Light</vt:lpstr>
      <vt:lpstr>思源黑体旧字形 Normal</vt:lpstr>
      <vt:lpstr>Times New Roman</vt:lpstr>
      <vt:lpstr>汉仪铁线黑-35简</vt:lpstr>
      <vt:lpstr>微软雅黑</vt:lpstr>
      <vt:lpstr>Microsoft YaHei Regular</vt:lpstr>
      <vt:lpstr>Microsoft YaHei Bold</vt:lpstr>
      <vt:lpstr>汉仪汉黑简</vt:lpstr>
      <vt:lpstr>方正艺黑简体</vt:lpstr>
      <vt:lpstr>思源黑体 CN Bold</vt:lpstr>
      <vt:lpstr>思源黑体 CN Regular</vt:lpstr>
      <vt:lpstr>Book Antiqua</vt:lpstr>
      <vt:lpstr>Arial Unicode MS</vt:lpstr>
      <vt:lpstr>Calibri</vt:lpstr>
      <vt:lpstr>MiSans</vt:lpstr>
      <vt:lpstr>思源黑体 CN Medium</vt:lpstr>
      <vt:lpstr>Lucida Sans</vt:lpstr>
      <vt:lpstr>Lucida Sans Unicode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一、幼儿园总务后勤工作管理的意义</vt:lpstr>
      <vt:lpstr>二、幼儿园总务后勤工作管理的任务</vt:lpstr>
      <vt:lpstr>三、幼儿园总务后勤工作管理的特点</vt:lpstr>
      <vt:lpstr>PowerPoint 演示文稿</vt:lpstr>
      <vt:lpstr>一、财务管理</vt:lpstr>
      <vt:lpstr>PowerPoint 演示文稿</vt:lpstr>
      <vt:lpstr>（一）财产管理的内容</vt:lpstr>
      <vt:lpstr>（二）财产管理的注意事项</vt:lpstr>
      <vt:lpstr>PowerPoint 演示文稿</vt:lpstr>
      <vt:lpstr>PowerPoint 演示文稿</vt:lpstr>
      <vt:lpstr>（二）环境设备管理的注意事项</vt:lpstr>
      <vt:lpstr>四、事务性工作管理</vt:lpstr>
      <vt:lpstr>四、事务性工作管理</vt:lpstr>
      <vt:lpstr>四、事务性工作管理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207</cp:revision>
  <dcterms:created xsi:type="dcterms:W3CDTF">2025-07-30T13:34:00Z</dcterms:created>
  <dcterms:modified xsi:type="dcterms:W3CDTF">2025-07-31T12:31:28Z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D5A4C605848A4A13852048EEFF877CE3_13</vt:lpwstr>
  </property>
  <property fmtid="{D5CDD505-2E9C-101B-9397-08002B2CF9AE}" pid="4" name="KSOTemplateUUID">
    <vt:lpwstr>v1.0_mb_QHfKzYawdZ4GRMiybnlD6w==</vt:lpwstr>
  </property>
</Properties>
</file>