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0.svg" ContentType="image/svg+xml"/>
  <Override PartName="/ppt/media/image102.svg" ContentType="image/svg+xml"/>
  <Override PartName="/ppt/media/image104.svg" ContentType="image/svg+xml"/>
  <Override PartName="/ppt/media/image106.svg" ContentType="image/svg+xml"/>
  <Override PartName="/ppt/media/image108.svg" ContentType="image/svg+xml"/>
  <Override PartName="/ppt/media/image110.svg" ContentType="image/svg+xml"/>
  <Override PartName="/ppt/media/image112.svg" ContentType="image/svg+xml"/>
  <Override PartName="/ppt/media/image114.svg" ContentType="image/svg+xml"/>
  <Override PartName="/ppt/media/image116.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media/image84.svg" ContentType="image/svg+xml"/>
  <Override PartName="/ppt/media/image86.svg" ContentType="image/svg+xml"/>
  <Override PartName="/ppt/media/image88.svg" ContentType="image/svg+xml"/>
  <Override PartName="/ppt/media/image90.svg" ContentType="image/svg+xml"/>
  <Override PartName="/ppt/media/image92.svg" ContentType="image/svg+xml"/>
  <Override PartName="/ppt/media/image94.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45"/>
  </p:handoutMasterIdLst>
  <p:sldIdLst>
    <p:sldId id="435" r:id="rId3"/>
    <p:sldId id="451" r:id="rId4"/>
    <p:sldId id="452" r:id="rId5"/>
    <p:sldId id="453" r:id="rId6"/>
    <p:sldId id="412" r:id="rId7"/>
    <p:sldId id="457" r:id="rId8"/>
    <p:sldId id="454" r:id="rId9"/>
    <p:sldId id="456" r:id="rId10"/>
    <p:sldId id="504" r:id="rId11"/>
    <p:sldId id="501" r:id="rId12"/>
    <p:sldId id="539" r:id="rId13"/>
    <p:sldId id="540" r:id="rId14"/>
    <p:sldId id="541" r:id="rId15"/>
    <p:sldId id="543" r:id="rId16"/>
    <p:sldId id="545" r:id="rId17"/>
    <p:sldId id="544" r:id="rId18"/>
    <p:sldId id="505" r:id="rId19"/>
    <p:sldId id="546" r:id="rId20"/>
    <p:sldId id="547" r:id="rId21"/>
    <p:sldId id="549" r:id="rId22"/>
    <p:sldId id="550" r:id="rId23"/>
    <p:sldId id="551" r:id="rId24"/>
    <p:sldId id="552" r:id="rId25"/>
    <p:sldId id="553" r:id="rId26"/>
    <p:sldId id="554" r:id="rId27"/>
    <p:sldId id="555" r:id="rId28"/>
    <p:sldId id="459" r:id="rId29"/>
    <p:sldId id="548" r:id="rId30"/>
    <p:sldId id="503" r:id="rId31"/>
    <p:sldId id="506" r:id="rId32"/>
    <p:sldId id="499" r:id="rId33"/>
    <p:sldId id="556" r:id="rId34"/>
    <p:sldId id="462" r:id="rId35"/>
    <p:sldId id="557" r:id="rId36"/>
    <p:sldId id="558" r:id="rId38"/>
    <p:sldId id="559" r:id="rId39"/>
    <p:sldId id="560" r:id="rId40"/>
    <p:sldId id="561" r:id="rId41"/>
    <p:sldId id="537" r:id="rId42"/>
    <p:sldId id="562" r:id="rId43"/>
    <p:sldId id="538"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355.xml"/><Relationship Id="rId5" Type="http://schemas.openxmlformats.org/officeDocument/2006/relationships/slide" Target="slides/slide3.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image" Target="../media/image1.jpeg"/><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5"/>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6" Type="http://schemas.openxmlformats.org/officeDocument/2006/relationships/slideLayout" Target="../slideLayouts/slideLayout17.xml"/><Relationship Id="rId75" Type="http://schemas.openxmlformats.org/officeDocument/2006/relationships/tags" Target="../tags/tag59.xml"/><Relationship Id="rId74" Type="http://schemas.openxmlformats.org/officeDocument/2006/relationships/tags" Target="../tags/tag58.xml"/><Relationship Id="rId73" Type="http://schemas.openxmlformats.org/officeDocument/2006/relationships/image" Target="../media/image64.svg"/><Relationship Id="rId72" Type="http://schemas.openxmlformats.org/officeDocument/2006/relationships/image" Target="../media/image63.png"/><Relationship Id="rId71" Type="http://schemas.openxmlformats.org/officeDocument/2006/relationships/tags" Target="../tags/tag57.xml"/><Relationship Id="rId70" Type="http://schemas.openxmlformats.org/officeDocument/2006/relationships/image" Target="../media/image62.svg"/><Relationship Id="rId7" Type="http://schemas.openxmlformats.org/officeDocument/2006/relationships/tags" Target="../tags/tag33.xml"/><Relationship Id="rId69" Type="http://schemas.openxmlformats.org/officeDocument/2006/relationships/image" Target="../media/image61.png"/><Relationship Id="rId68" Type="http://schemas.openxmlformats.org/officeDocument/2006/relationships/tags" Target="../tags/tag56.xml"/><Relationship Id="rId67" Type="http://schemas.openxmlformats.org/officeDocument/2006/relationships/image" Target="../media/image60.svg"/><Relationship Id="rId66" Type="http://schemas.openxmlformats.org/officeDocument/2006/relationships/image" Target="../media/image59.png"/><Relationship Id="rId65" Type="http://schemas.openxmlformats.org/officeDocument/2006/relationships/tags" Target="../tags/tag55.xml"/><Relationship Id="rId64" Type="http://schemas.openxmlformats.org/officeDocument/2006/relationships/image" Target="../media/image58.svg"/><Relationship Id="rId63" Type="http://schemas.openxmlformats.org/officeDocument/2006/relationships/image" Target="../media/image57.png"/><Relationship Id="rId62" Type="http://schemas.openxmlformats.org/officeDocument/2006/relationships/tags" Target="../tags/tag54.xml"/><Relationship Id="rId61" Type="http://schemas.openxmlformats.org/officeDocument/2006/relationships/image" Target="../media/image56.svg"/><Relationship Id="rId60" Type="http://schemas.openxmlformats.org/officeDocument/2006/relationships/image" Target="../media/image55.png"/><Relationship Id="rId6" Type="http://schemas.openxmlformats.org/officeDocument/2006/relationships/tags" Target="../tags/tag32.xml"/><Relationship Id="rId59" Type="http://schemas.openxmlformats.org/officeDocument/2006/relationships/tags" Target="../tags/tag53.xml"/><Relationship Id="rId58" Type="http://schemas.openxmlformats.org/officeDocument/2006/relationships/image" Target="../media/image54.svg"/><Relationship Id="rId57" Type="http://schemas.openxmlformats.org/officeDocument/2006/relationships/image" Target="../media/image53.png"/><Relationship Id="rId56" Type="http://schemas.openxmlformats.org/officeDocument/2006/relationships/tags" Target="../tags/tag52.xml"/><Relationship Id="rId55" Type="http://schemas.openxmlformats.org/officeDocument/2006/relationships/image" Target="../media/image52.svg"/><Relationship Id="rId54" Type="http://schemas.openxmlformats.org/officeDocument/2006/relationships/image" Target="../media/image51.png"/><Relationship Id="rId53" Type="http://schemas.openxmlformats.org/officeDocument/2006/relationships/tags" Target="../tags/tag51.xml"/><Relationship Id="rId52" Type="http://schemas.openxmlformats.org/officeDocument/2006/relationships/image" Target="../media/image50.svg"/><Relationship Id="rId51" Type="http://schemas.openxmlformats.org/officeDocument/2006/relationships/image" Target="../media/image49.png"/><Relationship Id="rId50" Type="http://schemas.openxmlformats.org/officeDocument/2006/relationships/tags" Target="../tags/tag50.xml"/><Relationship Id="rId5" Type="http://schemas.openxmlformats.org/officeDocument/2006/relationships/tags" Target="../tags/tag31.xml"/><Relationship Id="rId49" Type="http://schemas.openxmlformats.org/officeDocument/2006/relationships/image" Target="../media/image48.svg"/><Relationship Id="rId48" Type="http://schemas.openxmlformats.org/officeDocument/2006/relationships/image" Target="../media/image47.png"/><Relationship Id="rId47" Type="http://schemas.openxmlformats.org/officeDocument/2006/relationships/tags" Target="../tags/tag49.xml"/><Relationship Id="rId46" Type="http://schemas.openxmlformats.org/officeDocument/2006/relationships/image" Target="../media/image46.svg"/><Relationship Id="rId45" Type="http://schemas.openxmlformats.org/officeDocument/2006/relationships/image" Target="../media/image45.png"/><Relationship Id="rId44" Type="http://schemas.openxmlformats.org/officeDocument/2006/relationships/tags" Target="../tags/tag48.xml"/><Relationship Id="rId43" Type="http://schemas.openxmlformats.org/officeDocument/2006/relationships/image" Target="../media/image44.svg"/><Relationship Id="rId42" Type="http://schemas.openxmlformats.org/officeDocument/2006/relationships/image" Target="../media/image43.png"/><Relationship Id="rId41" Type="http://schemas.openxmlformats.org/officeDocument/2006/relationships/tags" Target="../tags/tag47.xml"/><Relationship Id="rId40" Type="http://schemas.openxmlformats.org/officeDocument/2006/relationships/image" Target="../media/image42.svg"/><Relationship Id="rId4" Type="http://schemas.openxmlformats.org/officeDocument/2006/relationships/tags" Target="../tags/tag30.xml"/><Relationship Id="rId39" Type="http://schemas.openxmlformats.org/officeDocument/2006/relationships/image" Target="../media/image41.png"/><Relationship Id="rId38" Type="http://schemas.openxmlformats.org/officeDocument/2006/relationships/tags" Target="../tags/tag46.xml"/><Relationship Id="rId37" Type="http://schemas.openxmlformats.org/officeDocument/2006/relationships/image" Target="../media/image40.svg"/><Relationship Id="rId36" Type="http://schemas.openxmlformats.org/officeDocument/2006/relationships/image" Target="../media/image39.png"/><Relationship Id="rId35" Type="http://schemas.openxmlformats.org/officeDocument/2006/relationships/tags" Target="../tags/tag45.xml"/><Relationship Id="rId34" Type="http://schemas.openxmlformats.org/officeDocument/2006/relationships/image" Target="../media/image38.svg"/><Relationship Id="rId33" Type="http://schemas.openxmlformats.org/officeDocument/2006/relationships/image" Target="../media/image37.png"/><Relationship Id="rId32" Type="http://schemas.openxmlformats.org/officeDocument/2006/relationships/tags" Target="../tags/tag44.xml"/><Relationship Id="rId31" Type="http://schemas.openxmlformats.org/officeDocument/2006/relationships/image" Target="../media/image36.svg"/><Relationship Id="rId30" Type="http://schemas.openxmlformats.org/officeDocument/2006/relationships/image" Target="../media/image35.png"/><Relationship Id="rId3" Type="http://schemas.openxmlformats.org/officeDocument/2006/relationships/tags" Target="../tags/tag29.xml"/><Relationship Id="rId29" Type="http://schemas.openxmlformats.org/officeDocument/2006/relationships/tags" Target="../tags/tag43.xml"/><Relationship Id="rId28" Type="http://schemas.openxmlformats.org/officeDocument/2006/relationships/image" Target="../media/image34.svg"/><Relationship Id="rId27" Type="http://schemas.openxmlformats.org/officeDocument/2006/relationships/image" Target="../media/image33.png"/><Relationship Id="rId26" Type="http://schemas.openxmlformats.org/officeDocument/2006/relationships/tags" Target="../tags/tag42.xml"/><Relationship Id="rId25" Type="http://schemas.openxmlformats.org/officeDocument/2006/relationships/image" Target="../media/image32.svg"/><Relationship Id="rId24" Type="http://schemas.openxmlformats.org/officeDocument/2006/relationships/image" Target="../media/image31.png"/><Relationship Id="rId23" Type="http://schemas.openxmlformats.org/officeDocument/2006/relationships/tags" Target="../tags/tag41.xml"/><Relationship Id="rId22" Type="http://schemas.openxmlformats.org/officeDocument/2006/relationships/image" Target="../media/image30.svg"/><Relationship Id="rId21" Type="http://schemas.openxmlformats.org/officeDocument/2006/relationships/image" Target="../media/image29.png"/><Relationship Id="rId20" Type="http://schemas.openxmlformats.org/officeDocument/2006/relationships/tags" Target="../tags/tag40.xml"/><Relationship Id="rId2" Type="http://schemas.openxmlformats.org/officeDocument/2006/relationships/tags" Target="../tags/tag28.xml"/><Relationship Id="rId19" Type="http://schemas.openxmlformats.org/officeDocument/2006/relationships/image" Target="../media/image28.svg"/><Relationship Id="rId18" Type="http://schemas.openxmlformats.org/officeDocument/2006/relationships/image" Target="../media/image27.png"/><Relationship Id="rId17" Type="http://schemas.openxmlformats.org/officeDocument/2006/relationships/tags" Target="../tags/tag39.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38.xml"/><Relationship Id="rId13" Type="http://schemas.openxmlformats.org/officeDocument/2006/relationships/image" Target="../media/image24.svg"/><Relationship Id="rId12" Type="http://schemas.openxmlformats.org/officeDocument/2006/relationships/image" Target="../media/image23.png"/><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9" Type="http://schemas.openxmlformats.org/officeDocument/2006/relationships/image" Target="../media/image70.svg"/><Relationship Id="rId8" Type="http://schemas.openxmlformats.org/officeDocument/2006/relationships/image" Target="../media/image69.png"/><Relationship Id="rId7" Type="http://schemas.openxmlformats.org/officeDocument/2006/relationships/tags" Target="../tags/tag62.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tags" Target="../tags/tag61.xml"/><Relationship Id="rId3" Type="http://schemas.openxmlformats.org/officeDocument/2006/relationships/image" Target="../media/image66.svg"/><Relationship Id="rId2" Type="http://schemas.openxmlformats.org/officeDocument/2006/relationships/image" Target="../media/image65.png"/><Relationship Id="rId14" Type="http://schemas.openxmlformats.org/officeDocument/2006/relationships/slideLayout" Target="../slideLayouts/slideLayout18.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2" Type="http://schemas.openxmlformats.org/officeDocument/2006/relationships/slideLayout" Target="../slideLayouts/slideLayout19.xml"/><Relationship Id="rId41" Type="http://schemas.openxmlformats.org/officeDocument/2006/relationships/tags" Target="../tags/tag97.xml"/><Relationship Id="rId40" Type="http://schemas.openxmlformats.org/officeDocument/2006/relationships/image" Target="../media/image80.svg"/><Relationship Id="rId4" Type="http://schemas.openxmlformats.org/officeDocument/2006/relationships/tags" Target="../tags/tag70.xml"/><Relationship Id="rId39" Type="http://schemas.openxmlformats.org/officeDocument/2006/relationships/image" Target="../media/image79.png"/><Relationship Id="rId38" Type="http://schemas.openxmlformats.org/officeDocument/2006/relationships/tags" Target="../tags/tag96.xml"/><Relationship Id="rId37" Type="http://schemas.openxmlformats.org/officeDocument/2006/relationships/tags" Target="../tags/tag95.xml"/><Relationship Id="rId36" Type="http://schemas.openxmlformats.org/officeDocument/2006/relationships/image" Target="../media/image78.svg"/><Relationship Id="rId35" Type="http://schemas.openxmlformats.org/officeDocument/2006/relationships/image" Target="../media/image77.png"/><Relationship Id="rId34" Type="http://schemas.openxmlformats.org/officeDocument/2006/relationships/tags" Target="../tags/tag94.xml"/><Relationship Id="rId33" Type="http://schemas.openxmlformats.org/officeDocument/2006/relationships/tags" Target="../tags/tag93.xml"/><Relationship Id="rId32" Type="http://schemas.openxmlformats.org/officeDocument/2006/relationships/tags" Target="../tags/tag92.xml"/><Relationship Id="rId31" Type="http://schemas.openxmlformats.org/officeDocument/2006/relationships/tags" Target="../tags/tag91.xml"/><Relationship Id="rId30" Type="http://schemas.openxmlformats.org/officeDocument/2006/relationships/tags" Target="../tags/tag90.xml"/><Relationship Id="rId3" Type="http://schemas.openxmlformats.org/officeDocument/2006/relationships/tags" Target="../tags/tag69.xml"/><Relationship Id="rId29" Type="http://schemas.openxmlformats.org/officeDocument/2006/relationships/image" Target="../media/image76.svg"/><Relationship Id="rId28" Type="http://schemas.openxmlformats.org/officeDocument/2006/relationships/image" Target="../media/image75.png"/><Relationship Id="rId27" Type="http://schemas.openxmlformats.org/officeDocument/2006/relationships/tags" Target="../tags/tag89.xml"/><Relationship Id="rId26" Type="http://schemas.openxmlformats.org/officeDocument/2006/relationships/tags" Target="../tags/tag88.xml"/><Relationship Id="rId25" Type="http://schemas.openxmlformats.org/officeDocument/2006/relationships/tags" Target="../tags/tag87.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image" Target="../media/image74.svg"/><Relationship Id="rId21" Type="http://schemas.openxmlformats.org/officeDocument/2006/relationships/image" Target="../media/image73.png"/><Relationship Id="rId20" Type="http://schemas.openxmlformats.org/officeDocument/2006/relationships/tags" Target="../tags/tag84.xml"/><Relationship Id="rId2" Type="http://schemas.openxmlformats.org/officeDocument/2006/relationships/tags" Target="../tags/tag68.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image" Target="../media/image72.svg"/><Relationship Id="rId11" Type="http://schemas.openxmlformats.org/officeDocument/2006/relationships/image" Target="../media/image71.png"/><Relationship Id="rId10" Type="http://schemas.openxmlformats.org/officeDocument/2006/relationships/tags" Target="../tags/tag76.xml"/><Relationship Id="rId1" Type="http://schemas.openxmlformats.org/officeDocument/2006/relationships/tags" Target="../tags/tag6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98.xml"/></Relationships>
</file>

<file path=ppt/slides/_rels/slide18.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media/image82.svg"/><Relationship Id="rId7" Type="http://schemas.openxmlformats.org/officeDocument/2006/relationships/image" Target="../media/image81.png"/><Relationship Id="rId6" Type="http://schemas.openxmlformats.org/officeDocument/2006/relationships/tags" Target="../tags/tag104.xml"/><Relationship Id="rId5" Type="http://schemas.openxmlformats.org/officeDocument/2006/relationships/tags" Target="../tags/tag103.xml"/><Relationship Id="rId42" Type="http://schemas.openxmlformats.org/officeDocument/2006/relationships/slideLayout" Target="../slideLayouts/slideLayout21.xml"/><Relationship Id="rId41" Type="http://schemas.openxmlformats.org/officeDocument/2006/relationships/tags" Target="../tags/tag129.xml"/><Relationship Id="rId40" Type="http://schemas.openxmlformats.org/officeDocument/2006/relationships/image" Target="../media/image90.svg"/><Relationship Id="rId4" Type="http://schemas.openxmlformats.org/officeDocument/2006/relationships/tags" Target="../tags/tag102.xml"/><Relationship Id="rId39" Type="http://schemas.openxmlformats.org/officeDocument/2006/relationships/image" Target="../media/image89.png"/><Relationship Id="rId38" Type="http://schemas.openxmlformats.org/officeDocument/2006/relationships/tags" Target="../tags/tag128.xml"/><Relationship Id="rId37" Type="http://schemas.openxmlformats.org/officeDocument/2006/relationships/tags" Target="../tags/tag127.xml"/><Relationship Id="rId36" Type="http://schemas.openxmlformats.org/officeDocument/2006/relationships/tags" Target="../tags/tag126.xml"/><Relationship Id="rId35" Type="http://schemas.openxmlformats.org/officeDocument/2006/relationships/tags" Target="../tags/tag125.xml"/><Relationship Id="rId34" Type="http://schemas.openxmlformats.org/officeDocument/2006/relationships/tags" Target="../tags/tag124.xml"/><Relationship Id="rId33" Type="http://schemas.openxmlformats.org/officeDocument/2006/relationships/tags" Target="../tags/tag123.xml"/><Relationship Id="rId32" Type="http://schemas.openxmlformats.org/officeDocument/2006/relationships/image" Target="../media/image88.svg"/><Relationship Id="rId31" Type="http://schemas.openxmlformats.org/officeDocument/2006/relationships/image" Target="../media/image87.png"/><Relationship Id="rId30" Type="http://schemas.openxmlformats.org/officeDocument/2006/relationships/tags" Target="../tags/tag122.xml"/><Relationship Id="rId3" Type="http://schemas.openxmlformats.org/officeDocument/2006/relationships/tags" Target="../tags/tag101.xml"/><Relationship Id="rId29" Type="http://schemas.openxmlformats.org/officeDocument/2006/relationships/tags" Target="../tags/tag121.xml"/><Relationship Id="rId28" Type="http://schemas.openxmlformats.org/officeDocument/2006/relationships/tags" Target="../tags/tag120.xml"/><Relationship Id="rId27" Type="http://schemas.openxmlformats.org/officeDocument/2006/relationships/tags" Target="../tags/tag119.xml"/><Relationship Id="rId26" Type="http://schemas.openxmlformats.org/officeDocument/2006/relationships/tags" Target="../tags/tag118.xml"/><Relationship Id="rId25" Type="http://schemas.openxmlformats.org/officeDocument/2006/relationships/tags" Target="../tags/tag117.xml"/><Relationship Id="rId24" Type="http://schemas.openxmlformats.org/officeDocument/2006/relationships/image" Target="../media/image86.svg"/><Relationship Id="rId23" Type="http://schemas.openxmlformats.org/officeDocument/2006/relationships/image" Target="../media/image85.png"/><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tags" Target="../tags/tag114.xml"/><Relationship Id="rId2" Type="http://schemas.openxmlformats.org/officeDocument/2006/relationships/tags" Target="../tags/tag100.xml"/><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image" Target="../media/image84.svg"/><Relationship Id="rId15" Type="http://schemas.openxmlformats.org/officeDocument/2006/relationships/image" Target="../media/image83.png"/><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9.xml"/></Relationships>
</file>

<file path=ppt/slides/_rels/slide19.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6" Type="http://schemas.openxmlformats.org/officeDocument/2006/relationships/slideLayout" Target="../slideLayouts/slideLayout43.xml"/><Relationship Id="rId25" Type="http://schemas.openxmlformats.org/officeDocument/2006/relationships/tags" Target="../tags/tag154.xml"/><Relationship Id="rId24" Type="http://schemas.openxmlformats.org/officeDocument/2006/relationships/tags" Target="../tags/tag153.xml"/><Relationship Id="rId23" Type="http://schemas.openxmlformats.org/officeDocument/2006/relationships/tags" Target="../tags/tag152.xml"/><Relationship Id="rId22" Type="http://schemas.openxmlformats.org/officeDocument/2006/relationships/tags" Target="../tags/tag151.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tags" Target="../tags/tag131.xml"/><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3" Type="http://schemas.openxmlformats.org/officeDocument/2006/relationships/slideLayout" Target="../slideLayouts/slideLayout44.xml"/><Relationship Id="rId32" Type="http://schemas.openxmlformats.org/officeDocument/2006/relationships/tags" Target="../tags/tag180.xml"/><Relationship Id="rId31" Type="http://schemas.openxmlformats.org/officeDocument/2006/relationships/image" Target="../media/image96.svg"/><Relationship Id="rId30" Type="http://schemas.openxmlformats.org/officeDocument/2006/relationships/image" Target="../media/image95.png"/><Relationship Id="rId3" Type="http://schemas.openxmlformats.org/officeDocument/2006/relationships/tags" Target="../tags/tag157.xml"/><Relationship Id="rId29" Type="http://schemas.openxmlformats.org/officeDocument/2006/relationships/tags" Target="../tags/tag179.xml"/><Relationship Id="rId28" Type="http://schemas.openxmlformats.org/officeDocument/2006/relationships/image" Target="../media/image94.svg"/><Relationship Id="rId27" Type="http://schemas.openxmlformats.org/officeDocument/2006/relationships/image" Target="../media/image93.png"/><Relationship Id="rId26" Type="http://schemas.openxmlformats.org/officeDocument/2006/relationships/tags" Target="../tags/tag178.xml"/><Relationship Id="rId25" Type="http://schemas.openxmlformats.org/officeDocument/2006/relationships/image" Target="../media/image92.svg"/><Relationship Id="rId24" Type="http://schemas.openxmlformats.org/officeDocument/2006/relationships/image" Target="../media/image91.png"/><Relationship Id="rId23" Type="http://schemas.openxmlformats.org/officeDocument/2006/relationships/tags" Target="../tags/tag177.xml"/><Relationship Id="rId22" Type="http://schemas.openxmlformats.org/officeDocument/2006/relationships/tags" Target="../tags/tag176.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tags" Target="../tags/tag156.xml"/><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18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8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8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8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18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87.xml"/></Relationships>
</file>

<file path=ppt/slides/_rels/slide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7" Type="http://schemas.openxmlformats.org/officeDocument/2006/relationships/slideLayout" Target="../slideLayouts/slideLayout29.xml"/><Relationship Id="rId26" Type="http://schemas.openxmlformats.org/officeDocument/2006/relationships/tags" Target="../tags/tag213.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29.xml.rels><?xml version="1.0" encoding="UTF-8" standalone="yes"?>
<Relationships xmlns="http://schemas.openxmlformats.org/package/2006/relationships"><Relationship Id="rId9" Type="http://schemas.openxmlformats.org/officeDocument/2006/relationships/image" Target="../media/image70.svg"/><Relationship Id="rId8" Type="http://schemas.openxmlformats.org/officeDocument/2006/relationships/image" Target="../media/image69.png"/><Relationship Id="rId7" Type="http://schemas.openxmlformats.org/officeDocument/2006/relationships/tags" Target="../tags/tag216.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tags" Target="../tags/tag215.xml"/><Relationship Id="rId3" Type="http://schemas.openxmlformats.org/officeDocument/2006/relationships/image" Target="../media/image66.svg"/><Relationship Id="rId2" Type="http://schemas.openxmlformats.org/officeDocument/2006/relationships/image" Target="../media/image65.png"/><Relationship Id="rId17" Type="http://schemas.openxmlformats.org/officeDocument/2006/relationships/slideLayout" Target="../slideLayouts/slideLayout30.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2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225.xml"/></Relationships>
</file>

<file path=ppt/slides/_rels/slide32.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98.svg"/><Relationship Id="rId7" Type="http://schemas.openxmlformats.org/officeDocument/2006/relationships/image" Target="../media/image97.png"/><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1" Type="http://schemas.openxmlformats.org/officeDocument/2006/relationships/slideLayout" Target="../slideLayouts/slideLayout33.xml"/><Relationship Id="rId20" Type="http://schemas.openxmlformats.org/officeDocument/2006/relationships/tags" Target="../tags/tag241.xml"/><Relationship Id="rId2" Type="http://schemas.openxmlformats.org/officeDocument/2006/relationships/tags" Target="../tags/tag227.xml"/><Relationship Id="rId19" Type="http://schemas.openxmlformats.org/officeDocument/2006/relationships/tags" Target="../tags/tag240.xml"/><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image" Target="../media/image100.svg"/><Relationship Id="rId14" Type="http://schemas.openxmlformats.org/officeDocument/2006/relationships/image" Target="../media/image99.png"/><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tags" Target="../tags/tag226.xml"/></Relationships>
</file>

<file path=ppt/slides/_rels/slide33.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7" Type="http://schemas.openxmlformats.org/officeDocument/2006/relationships/slideLayout" Target="../slideLayouts/slideLayout34.xml"/><Relationship Id="rId26" Type="http://schemas.openxmlformats.org/officeDocument/2006/relationships/tags" Target="../tags/tag267.xml"/><Relationship Id="rId25" Type="http://schemas.openxmlformats.org/officeDocument/2006/relationships/tags" Target="../tags/tag266.xml"/><Relationship Id="rId24" Type="http://schemas.openxmlformats.org/officeDocument/2006/relationships/tags" Target="../tags/tag265.xml"/><Relationship Id="rId23" Type="http://schemas.openxmlformats.org/officeDocument/2006/relationships/tags" Target="../tags/tag264.xml"/><Relationship Id="rId22" Type="http://schemas.openxmlformats.org/officeDocument/2006/relationships/tags" Target="../tags/tag263.xml"/><Relationship Id="rId21" Type="http://schemas.openxmlformats.org/officeDocument/2006/relationships/tags" Target="../tags/tag262.xml"/><Relationship Id="rId20" Type="http://schemas.openxmlformats.org/officeDocument/2006/relationships/tags" Target="../tags/tag261.xml"/><Relationship Id="rId2" Type="http://schemas.openxmlformats.org/officeDocument/2006/relationships/tags" Target="../tags/tag243.xml"/><Relationship Id="rId19" Type="http://schemas.openxmlformats.org/officeDocument/2006/relationships/tags" Target="../tags/tag260.xml"/><Relationship Id="rId18" Type="http://schemas.openxmlformats.org/officeDocument/2006/relationships/tags" Target="../tags/tag259.xml"/><Relationship Id="rId17" Type="http://schemas.openxmlformats.org/officeDocument/2006/relationships/tags" Target="../tags/tag258.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tags" Target="../tags/tag242.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5.xml"/><Relationship Id="rId3" Type="http://schemas.openxmlformats.org/officeDocument/2006/relationships/tags" Target="../tags/tag269.xml"/><Relationship Id="rId2" Type="http://schemas.openxmlformats.org/officeDocument/2006/relationships/image" Target="../media/image13.jpeg"/><Relationship Id="rId1" Type="http://schemas.openxmlformats.org/officeDocument/2006/relationships/tags" Target="../tags/tag268.xml"/></Relationships>
</file>

<file path=ppt/slides/_rels/slide35.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0" Type="http://schemas.openxmlformats.org/officeDocument/2006/relationships/slideLayout" Target="../slideLayouts/slideLayout36.xml"/><Relationship Id="rId2" Type="http://schemas.openxmlformats.org/officeDocument/2006/relationships/tags" Target="../tags/tag271.xml"/><Relationship Id="rId19" Type="http://schemas.openxmlformats.org/officeDocument/2006/relationships/tags" Target="../tags/tag284.xml"/><Relationship Id="rId18" Type="http://schemas.openxmlformats.org/officeDocument/2006/relationships/image" Target="../media/image104.svg"/><Relationship Id="rId17" Type="http://schemas.openxmlformats.org/officeDocument/2006/relationships/image" Target="../media/image103.png"/><Relationship Id="rId16" Type="http://schemas.openxmlformats.org/officeDocument/2006/relationships/tags" Target="../tags/tag283.xml"/><Relationship Id="rId15" Type="http://schemas.openxmlformats.org/officeDocument/2006/relationships/image" Target="../media/image102.svg"/><Relationship Id="rId14" Type="http://schemas.openxmlformats.org/officeDocument/2006/relationships/image" Target="../media/image101.png"/><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36.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0" Type="http://schemas.openxmlformats.org/officeDocument/2006/relationships/slideLayout" Target="../slideLayouts/slideLayout37.xml"/><Relationship Id="rId2" Type="http://schemas.openxmlformats.org/officeDocument/2006/relationships/tags" Target="../tags/tag286.xml"/><Relationship Id="rId19" Type="http://schemas.openxmlformats.org/officeDocument/2006/relationships/tags" Target="../tags/tag299.xml"/><Relationship Id="rId18" Type="http://schemas.openxmlformats.org/officeDocument/2006/relationships/image" Target="../media/image104.svg"/><Relationship Id="rId17" Type="http://schemas.openxmlformats.org/officeDocument/2006/relationships/image" Target="../media/image103.png"/><Relationship Id="rId16" Type="http://schemas.openxmlformats.org/officeDocument/2006/relationships/tags" Target="../tags/tag298.xml"/><Relationship Id="rId15" Type="http://schemas.openxmlformats.org/officeDocument/2006/relationships/image" Target="../media/image102.svg"/><Relationship Id="rId14" Type="http://schemas.openxmlformats.org/officeDocument/2006/relationships/image" Target="../media/image101.png"/><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37.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8" Type="http://schemas.openxmlformats.org/officeDocument/2006/relationships/slideLayout" Target="../slideLayouts/slideLayout38.xml"/><Relationship Id="rId37" Type="http://schemas.openxmlformats.org/officeDocument/2006/relationships/tags" Target="../tags/tag326.xml"/><Relationship Id="rId36" Type="http://schemas.openxmlformats.org/officeDocument/2006/relationships/image" Target="../media/image114.svg"/><Relationship Id="rId35" Type="http://schemas.openxmlformats.org/officeDocument/2006/relationships/image" Target="../media/image113.png"/><Relationship Id="rId34" Type="http://schemas.openxmlformats.org/officeDocument/2006/relationships/tags" Target="../tags/tag325.xml"/><Relationship Id="rId33" Type="http://schemas.openxmlformats.org/officeDocument/2006/relationships/tags" Target="../tags/tag324.xml"/><Relationship Id="rId32" Type="http://schemas.openxmlformats.org/officeDocument/2006/relationships/tags" Target="../tags/tag323.xml"/><Relationship Id="rId31" Type="http://schemas.openxmlformats.org/officeDocument/2006/relationships/tags" Target="../tags/tag322.xml"/><Relationship Id="rId30" Type="http://schemas.openxmlformats.org/officeDocument/2006/relationships/tags" Target="../tags/tag321.xml"/><Relationship Id="rId3" Type="http://schemas.openxmlformats.org/officeDocument/2006/relationships/tags" Target="../tags/tag302.xml"/><Relationship Id="rId29" Type="http://schemas.openxmlformats.org/officeDocument/2006/relationships/tags" Target="../tags/tag320.xml"/><Relationship Id="rId28" Type="http://schemas.openxmlformats.org/officeDocument/2006/relationships/tags" Target="../tags/tag319.xml"/><Relationship Id="rId27" Type="http://schemas.openxmlformats.org/officeDocument/2006/relationships/tags" Target="../tags/tag318.xml"/><Relationship Id="rId26" Type="http://schemas.openxmlformats.org/officeDocument/2006/relationships/tags" Target="../tags/tag317.xml"/><Relationship Id="rId25" Type="http://schemas.openxmlformats.org/officeDocument/2006/relationships/image" Target="../media/image112.svg"/><Relationship Id="rId24" Type="http://schemas.openxmlformats.org/officeDocument/2006/relationships/image" Target="../media/image111.png"/><Relationship Id="rId23" Type="http://schemas.openxmlformats.org/officeDocument/2006/relationships/tags" Target="../tags/tag316.xml"/><Relationship Id="rId22" Type="http://schemas.openxmlformats.org/officeDocument/2006/relationships/image" Target="../media/image110.svg"/><Relationship Id="rId21" Type="http://schemas.openxmlformats.org/officeDocument/2006/relationships/image" Target="../media/image109.png"/><Relationship Id="rId20" Type="http://schemas.openxmlformats.org/officeDocument/2006/relationships/tags" Target="../tags/tag315.xml"/><Relationship Id="rId2" Type="http://schemas.openxmlformats.org/officeDocument/2006/relationships/tags" Target="../tags/tag301.xml"/><Relationship Id="rId19" Type="http://schemas.openxmlformats.org/officeDocument/2006/relationships/image" Target="../media/image108.svg"/><Relationship Id="rId18" Type="http://schemas.openxmlformats.org/officeDocument/2006/relationships/image" Target="../media/image107.png"/><Relationship Id="rId17" Type="http://schemas.openxmlformats.org/officeDocument/2006/relationships/tags" Target="../tags/tag314.xml"/><Relationship Id="rId16" Type="http://schemas.openxmlformats.org/officeDocument/2006/relationships/image" Target="../media/image106.svg"/><Relationship Id="rId15" Type="http://schemas.openxmlformats.org/officeDocument/2006/relationships/image" Target="../media/image105.png"/><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_rels/slide38.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8" Type="http://schemas.openxmlformats.org/officeDocument/2006/relationships/slideLayout" Target="../slideLayouts/slideLayout39.xml"/><Relationship Id="rId27" Type="http://schemas.openxmlformats.org/officeDocument/2006/relationships/tags" Target="../tags/tag351.xml"/><Relationship Id="rId26" Type="http://schemas.openxmlformats.org/officeDocument/2006/relationships/image" Target="../media/image116.svg"/><Relationship Id="rId25" Type="http://schemas.openxmlformats.org/officeDocument/2006/relationships/image" Target="../media/image115.png"/><Relationship Id="rId24" Type="http://schemas.openxmlformats.org/officeDocument/2006/relationships/tags" Target="../tags/tag350.xml"/><Relationship Id="rId23" Type="http://schemas.openxmlformats.org/officeDocument/2006/relationships/tags" Target="../tags/tag349.xml"/><Relationship Id="rId22" Type="http://schemas.openxmlformats.org/officeDocument/2006/relationships/tags" Target="../tags/tag348.xml"/><Relationship Id="rId21" Type="http://schemas.openxmlformats.org/officeDocument/2006/relationships/tags" Target="../tags/tag347.xml"/><Relationship Id="rId20" Type="http://schemas.openxmlformats.org/officeDocument/2006/relationships/tags" Target="../tags/tag346.xml"/><Relationship Id="rId2" Type="http://schemas.openxmlformats.org/officeDocument/2006/relationships/tags" Target="../tags/tag328.xml"/><Relationship Id="rId19" Type="http://schemas.openxmlformats.org/officeDocument/2006/relationships/tags" Target="../tags/tag345.xml"/><Relationship Id="rId18" Type="http://schemas.openxmlformats.org/officeDocument/2006/relationships/tags" Target="../tags/tag344.xml"/><Relationship Id="rId17" Type="http://schemas.openxmlformats.org/officeDocument/2006/relationships/tags" Target="../tags/tag343.xml"/><Relationship Id="rId16" Type="http://schemas.openxmlformats.org/officeDocument/2006/relationships/tags" Target="../tags/tag342.xml"/><Relationship Id="rId15" Type="http://schemas.openxmlformats.org/officeDocument/2006/relationships/tags" Target="../tags/tag341.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35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35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10.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22.png"/><Relationship Id="rId3" Type="http://schemas.openxmlformats.org/officeDocument/2006/relationships/tags" Target="../tags/tag14.xml"/><Relationship Id="rId2" Type="http://schemas.openxmlformats.org/officeDocument/2006/relationships/tags" Target="../tags/tag13.xml"/><Relationship Id="rId12" Type="http://schemas.openxmlformats.org/officeDocument/2006/relationships/slideLayout" Target="../slideLayouts/slideLayout11.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p:txBody>
          <a:bodyPr anchor="b" anchorCtr="0"/>
          <a:p>
            <a:r>
              <a:rPr lang="zh-CN" altLang="en-US">
                <a:solidFill>
                  <a:schemeClr val="bg1"/>
                </a:solidFill>
              </a:rPr>
              <a:t>一、学前教育领导者的角色与职责</a:t>
            </a:r>
            <a:endParaRPr lang="zh-CN" altLang="en-US">
              <a:solidFill>
                <a:schemeClr val="bg1"/>
              </a:solidFill>
            </a:endParaRPr>
          </a:p>
        </p:txBody>
      </p:sp>
      <p:sp>
        <p:nvSpPr>
          <p:cNvPr id="68" name="文本框 67"/>
          <p:cNvSpPr txBox="1"/>
          <p:nvPr userDrawn="1"/>
        </p:nvSpPr>
        <p:spPr>
          <a:xfrm>
            <a:off x="786130" y="2229485"/>
            <a:ext cx="10620000" cy="2861310"/>
          </a:xfrm>
          <a:prstGeom prst="rect">
            <a:avLst/>
          </a:prstGeom>
          <a:noFill/>
        </p:spPr>
        <p:txBody>
          <a:bodyPr vert="horz" wrap="square"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园长是幼儿园的法人代表。幼儿园实行园长负责制，园长是幼儿园行政工作的领导者，对幼儿园工作全面负责，并具有与其责任相一致的权利：决策指挥权、人事财务权、奖惩权等。幼儿园教育指导目标的实现要由以园长为首的领导集体通过计划、组织、指挥、协调、控制等活动去达到。因此，园长是办好幼儿园的核心人物，在圆满完成幼儿园任务、促进幼儿健康发展中处于关键地位。园长的一言一行代表着幼儿园的形象，园长的素质决定着幼儿园的发展方向和整体质量。</a:t>
            </a:r>
            <a:endParaRPr lang="en-US" altLang="zh-CN" sz="2000" dirty="0"/>
          </a:p>
        </p:txBody>
      </p:sp>
      <p:sp>
        <p:nvSpPr>
          <p:cNvPr id="2" name="标题 66"/>
          <p:cNvSpPr>
            <a:spLocks noGrp="1"/>
          </p:cNvSpPr>
          <p:nvPr/>
        </p:nvSpPr>
        <p:spPr>
          <a:xfrm>
            <a:off x="786130" y="1557020"/>
            <a:ext cx="10620000" cy="540000"/>
          </a:xfrm>
        </p:spPr>
        <p:txBody>
          <a:bodyPr vert="horz" lIns="90000" tIns="46800" rIns="90000" bIns="46800" rtlCol="0" anchor="ctr" anchorCtr="0">
            <a:normAutofit/>
          </a:bodyPr>
          <a:lstStyle>
            <a:lvl1pPr marL="0" marR="0" lvl="0" algn="l" defTabSz="914400" rtl="0" eaLnBrk="1" fontAlgn="auto" latinLnBrk="0" hangingPunct="1">
              <a:lnSpc>
                <a:spcPct val="100000"/>
              </a:lnSpc>
              <a:spcBef>
                <a:spcPct val="0"/>
              </a:spcBef>
              <a:buNone/>
              <a:defRPr kumimoji="0" lang="zh-CN" altLang="en-US" sz="32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sz="2400"/>
              <a:t>（一）园长的角色</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p:txBody>
          <a:bodyPr anchor="b" anchorCtr="0"/>
          <a:p>
            <a:r>
              <a:rPr lang="zh-CN" altLang="en-US">
                <a:solidFill>
                  <a:schemeClr val="bg1"/>
                </a:solidFill>
              </a:rPr>
              <a:t>一、学前教育领导者的角色与职责</a:t>
            </a:r>
            <a:endParaRPr lang="zh-CN" altLang="en-US">
              <a:solidFill>
                <a:schemeClr val="bg1"/>
              </a:solidFill>
            </a:endParaRPr>
          </a:p>
        </p:txBody>
      </p:sp>
      <p:sp>
        <p:nvSpPr>
          <p:cNvPr id="68" name="文本框 67"/>
          <p:cNvSpPr txBox="1"/>
          <p:nvPr userDrawn="1"/>
        </p:nvSpPr>
        <p:spPr>
          <a:xfrm>
            <a:off x="786130" y="1844675"/>
            <a:ext cx="10620000" cy="4767580"/>
          </a:xfrm>
          <a:prstGeom prst="rect">
            <a:avLst/>
          </a:prstGeom>
          <a:noFill/>
        </p:spPr>
        <p:txBody>
          <a:bodyPr vert="horz"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良好的素质和能力只说明了具有当园长的可能性，要真正当好园长，还必须明确园长的工作职能，从工作绩效来衡量其管理成效。《幼儿园工作规程》第七章规定了“幼儿园园长负责幼儿园的全面工作”，并对园长主要职责作了规定。</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（1）贯彻执行国家的有关法律、法规、方针、政策和地方的相关规定，负责建立并组织执行幼儿园的各项规章制度；</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（2）负责保育教育、卫生保健、安全保卫工作；</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（3）负责按照有关规定聘任、调配教职工，指导、检查和评估教师以及其他工作人员的工作，并给予奖惩；</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（4）负责教职工的思想工作，组织业务学习，并为他们的学习、进修、教育研究创造必要的条件；</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（5）关心教职工的身心健康，维护他们的合法权益，改善他们的工作条件；</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（6）组织管理园舍、设备和经费；</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（7）组织和指导家长工作；</a:t>
            </a:r>
            <a:endParaRPr lang="en-US" altLang="zh-CN" dirty="0"/>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en-US" altLang="zh-CN" dirty="0"/>
              <a:t>（8）负责与社区的联系和合作</a:t>
            </a:r>
            <a:r>
              <a:rPr lang="zh-CN" altLang="en-US" dirty="0"/>
              <a:t>。</a:t>
            </a:r>
            <a:endParaRPr lang="zh-CN" altLang="en-US" dirty="0"/>
          </a:p>
        </p:txBody>
      </p:sp>
      <p:sp>
        <p:nvSpPr>
          <p:cNvPr id="2" name="标题 66"/>
          <p:cNvSpPr>
            <a:spLocks noGrp="1"/>
          </p:cNvSpPr>
          <p:nvPr/>
        </p:nvSpPr>
        <p:spPr>
          <a:xfrm>
            <a:off x="786130" y="1196975"/>
            <a:ext cx="10620000" cy="648000"/>
          </a:xfrm>
        </p:spPr>
        <p:txBody>
          <a:bodyPr vert="horz" lIns="90000" tIns="46800" rIns="90000" bIns="46800" rtlCol="0" anchor="ctr" anchorCtr="0">
            <a:normAutofit/>
          </a:bodyPr>
          <a:lstStyle>
            <a:lvl1pPr marL="0" marR="0" lvl="0" algn="l" defTabSz="914400" rtl="0" eaLnBrk="1" fontAlgn="auto" latinLnBrk="0" hangingPunct="1">
              <a:lnSpc>
                <a:spcPct val="100000"/>
              </a:lnSpc>
              <a:spcBef>
                <a:spcPct val="0"/>
              </a:spcBef>
              <a:buNone/>
              <a:defRPr kumimoji="0" lang="zh-CN" altLang="en-US" sz="32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sz="2400"/>
              <a:t>（二）园长的职责</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15620" y="109855"/>
            <a:ext cx="11499850" cy="1199515"/>
          </a:xfrm>
        </p:spPr>
        <p:txBody>
          <a:bodyPr anchor="b" anchorCtr="0"/>
          <a:p>
            <a:r>
              <a:rPr lang="zh-CN" altLang="en-US">
                <a:solidFill>
                  <a:schemeClr val="tx1"/>
                </a:solidFill>
              </a:rPr>
              <a:t>一、学前教育领导者的角色与职责</a:t>
            </a:r>
            <a:endParaRPr lang="zh-CN" altLang="en-US">
              <a:solidFill>
                <a:schemeClr val="tx1"/>
              </a:solidFill>
            </a:endParaRPr>
          </a:p>
        </p:txBody>
      </p:sp>
      <p:sp>
        <p:nvSpPr>
          <p:cNvPr id="68" name="文本框 67"/>
          <p:cNvSpPr txBox="1"/>
          <p:nvPr userDrawn="1"/>
        </p:nvSpPr>
        <p:spPr>
          <a:xfrm>
            <a:off x="786130" y="1309370"/>
            <a:ext cx="10620000" cy="5125720"/>
          </a:xfrm>
          <a:prstGeom prst="rect">
            <a:avLst/>
          </a:prstGeom>
          <a:noFill/>
        </p:spPr>
        <p:txBody>
          <a:bodyPr vert="horz" wrap="square" rtlCol="0">
            <a:spAutoFit/>
          </a:bodyPr>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根据相关条例和规程中提出的园长的主要职责规定，结合本幼儿园的实际情况，具体要求园长做到以下几个方面。</a:t>
            </a:r>
            <a:endParaRPr lang="en-US" altLang="zh-CN" spc="-100" dirty="0">
              <a:solidFill>
                <a:schemeClr val="tx1"/>
              </a:solidFill>
              <a:uFillTx/>
            </a:endParaRPr>
          </a:p>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（1）认真贯彻执行国家有关幼儿教育的法律、法规、方针、政策，执行上级主管部门的批示和决议，坚持正确的办园方向。</a:t>
            </a:r>
            <a:endParaRPr lang="en-US" altLang="zh-CN" spc="-100" dirty="0">
              <a:solidFill>
                <a:schemeClr val="tx1"/>
              </a:solidFill>
              <a:uFillTx/>
            </a:endParaRPr>
          </a:p>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2）从实际出发，深入细致地做好全园教职工的思想政治工作，经常对全园职工进行为人师表职业道德教育，把师德教育和共产主义劳动态度教育结合起来；维护教职工的正当权益，关心并逐步改善教职工的生活和工作条件，发挥教职工（或教职工代表）代表大会在幼儿园民主管理中的作用，调动和发挥教职工的主动性、积极性及创造性。</a:t>
            </a:r>
            <a:endParaRPr lang="en-US" altLang="zh-CN" spc="-100" dirty="0">
              <a:solidFill>
                <a:schemeClr val="tx1"/>
              </a:solidFill>
              <a:uFillTx/>
            </a:endParaRPr>
          </a:p>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3）主持幼儿园的保教工作。负责主持制订全园工作计划，主持召开全园各种会议；领导和组织安全保卫、卫生保健工作，贯彻有关的法规和规章，确保幼儿在园安全、卫生和健康；深入一线指导检查和评估全园各岗位的工作，领导和组织教育工作，贯彻执行国家幼儿园课程标准，促进幼儿身心和谐发展。</a:t>
            </a:r>
            <a:endParaRPr lang="en-US" altLang="zh-CN" spc="-100" dirty="0">
              <a:solidFill>
                <a:schemeClr val="tx1"/>
              </a:solidFill>
              <a:uFillTx/>
            </a:endParaRPr>
          </a:p>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（4）领导和组织行政工作，制定人员编制，负责工作人员的聘任、调配、晋升、奖惩等工作。</a:t>
            </a:r>
            <a:endParaRPr lang="en-US" altLang="zh-CN" spc="-100" dirty="0">
              <a:solidFill>
                <a:schemeClr val="tx1"/>
              </a:solidFill>
              <a:uFillTx/>
            </a:endParaRPr>
          </a:p>
          <a:p>
            <a:pPr indent="431800" algn="just" fontAlgn="auto">
              <a:lnSpc>
                <a:spcPct val="14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（5）负责制定招生方案，并组织实施和审批。</a:t>
            </a:r>
            <a:endParaRPr lang="en-US" altLang="zh-CN" spc="-100"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321945" y="212725"/>
            <a:ext cx="10894060" cy="1096645"/>
          </a:xfrm>
        </p:spPr>
        <p:txBody>
          <a:bodyPr anchor="b" anchorCtr="0"/>
          <a:p>
            <a:r>
              <a:rPr lang="zh-CN" altLang="en-US">
                <a:solidFill>
                  <a:schemeClr val="tx1"/>
                </a:solidFill>
              </a:rPr>
              <a:t>一、学前教育领导者的角色与职责</a:t>
            </a:r>
            <a:endParaRPr lang="zh-CN" altLang="en-US">
              <a:solidFill>
                <a:schemeClr val="tx1"/>
              </a:solidFill>
            </a:endParaRPr>
          </a:p>
        </p:txBody>
      </p:sp>
      <p:sp>
        <p:nvSpPr>
          <p:cNvPr id="68" name="文本框 67"/>
          <p:cNvSpPr txBox="1"/>
          <p:nvPr userDrawn="1"/>
        </p:nvSpPr>
        <p:spPr>
          <a:xfrm>
            <a:off x="786130" y="1631950"/>
            <a:ext cx="10620000" cy="2999740"/>
          </a:xfrm>
          <a:prstGeom prst="rect">
            <a:avLst/>
          </a:prstGeom>
          <a:noFill/>
        </p:spPr>
        <p:txBody>
          <a:bodyPr vert="horz" wrap="square" rtlCol="0">
            <a:spAutoFit/>
          </a:bodyPr>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（6）负责对每位副园长工作的督促检查，指导副园长做好各项工作。副园长要重点抓好教学、科研工作、卫生保健及膳食管理工作。</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（7）及时了解国内外有关托幼工作的信息动态，吸取经验，改进工作。</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（8）负责园舍、设备、财产、绿化和经费的合理使用，做好幼儿园建设的长远规划，改善办园环境。</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（9）密切与家长和社区的联系，向家长和社区宣传正确的教育思想和科学育儿知识，争取家长和社区支持幼儿园工作。</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（10）负责对每位副园长工作的督促检查。</a:t>
            </a:r>
            <a:endParaRPr lang="en-US" altLang="zh-CN" spc="-100"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nvPr>
        </p:nvSpPr>
        <p:spPr>
          <a:xfrm>
            <a:off x="508000" y="473075"/>
            <a:ext cx="11191875" cy="803275"/>
          </a:xfrm>
        </p:spPr>
        <p:txBody>
          <a:bodyPr/>
          <a:p>
            <a:r>
              <a:rPr lang="zh-CN" altLang="en-US">
                <a:solidFill>
                  <a:schemeClr val="tx1"/>
                </a:solidFill>
              </a:rPr>
              <a:t>二、学前教育领导者的素质</a:t>
            </a:r>
            <a:endParaRPr lang="zh-CN" altLang="en-US">
              <a:solidFill>
                <a:schemeClr val="tx1"/>
              </a:solidFill>
            </a:endParaRPr>
          </a:p>
        </p:txBody>
      </p:sp>
      <p:sp>
        <p:nvSpPr>
          <p:cNvPr id="39" name="文本框 38"/>
          <p:cNvSpPr txBox="1"/>
          <p:nvPr>
            <p:custDataLst>
              <p:tags r:id="rId1"/>
            </p:custDataLst>
          </p:nvPr>
        </p:nvSpPr>
        <p:spPr>
          <a:xfrm>
            <a:off x="633095" y="2245995"/>
            <a:ext cx="2850515" cy="376555"/>
          </a:xfrm>
          <a:prstGeom prst="rect">
            <a:avLst/>
          </a:prstGeom>
          <a:noFill/>
        </p:spPr>
        <p:txBody>
          <a:bodyPr wrap="square" bIns="0" rtlCol="0">
            <a:noAutofit/>
          </a:bodyPr>
          <a:p>
            <a:pPr algn="r"/>
            <a:r>
              <a:rPr lang="zh-CN" altLang="en-US" sz="2000" spc="300">
                <a:solidFill>
                  <a:srgbClr val="00D0FF">
                    <a:lumMod val="50000"/>
                  </a:srgbClr>
                </a:solidFill>
                <a:uFillTx/>
                <a:latin typeface="思源黑体 CN Bold" panose="020B0800000000000000" charset="-122"/>
                <a:ea typeface="思源黑体 CN Bold" panose="020B0800000000000000" charset="-122"/>
              </a:rPr>
              <a:t>（一）认知品质</a:t>
            </a:r>
            <a:endParaRPr lang="zh-CN" altLang="en-US" sz="2000" spc="300">
              <a:solidFill>
                <a:srgbClr val="00D0FF">
                  <a:lumMod val="50000"/>
                </a:srgbClr>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2"/>
            </p:custDataLst>
          </p:nvPr>
        </p:nvSpPr>
        <p:spPr>
          <a:xfrm>
            <a:off x="507365" y="2641600"/>
            <a:ext cx="2976245" cy="1024255"/>
          </a:xfrm>
          <a:prstGeom prst="rect">
            <a:avLst/>
          </a:prstGeom>
          <a:noFill/>
        </p:spPr>
        <p:txBody>
          <a:bodyPr wrap="square" rtlCol="0">
            <a:noAutofit/>
          </a:bodyPr>
          <a:p>
            <a:pPr algn="r" fontAlgn="auto">
              <a:lnSpc>
                <a:spcPct val="12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认知过程是一个复杂的心理活动过程，人的认知水平不仅与人的行为有直接联系，而且与人的情感和意志有密切联系。</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23" name="文本框 22"/>
          <p:cNvSpPr txBox="1"/>
          <p:nvPr>
            <p:custDataLst>
              <p:tags r:id="rId3"/>
            </p:custDataLst>
          </p:nvPr>
        </p:nvSpPr>
        <p:spPr>
          <a:xfrm>
            <a:off x="923290" y="4268470"/>
            <a:ext cx="3130550" cy="376555"/>
          </a:xfrm>
          <a:prstGeom prst="rect">
            <a:avLst/>
          </a:prstGeom>
          <a:noFill/>
        </p:spPr>
        <p:txBody>
          <a:bodyPr wrap="square" bIns="0" rtlCol="0">
            <a:noAutofit/>
          </a:bodyPr>
          <a:p>
            <a:pPr algn="r"/>
            <a:r>
              <a:rPr lang="zh-CN" altLang="en-US" sz="2000" spc="300">
                <a:solidFill>
                  <a:srgbClr val="00D0FF">
                    <a:lumMod val="50000"/>
                  </a:srgbClr>
                </a:solidFill>
                <a:uFillTx/>
                <a:latin typeface="思源黑体 CN Bold" panose="020B0800000000000000" charset="-122"/>
                <a:ea typeface="思源黑体 CN Bold" panose="020B0800000000000000" charset="-122"/>
              </a:rPr>
              <a:t>（二）情感品质</a:t>
            </a:r>
            <a:endParaRPr lang="zh-CN" altLang="en-US" sz="2000" spc="300">
              <a:solidFill>
                <a:srgbClr val="00D0FF">
                  <a:lumMod val="50000"/>
                </a:srgbClr>
              </a:solidFill>
              <a:uFillTx/>
              <a:latin typeface="思源黑体 CN Bold" panose="020B0800000000000000" charset="-122"/>
              <a:ea typeface="思源黑体 CN Bold" panose="020B0800000000000000" charset="-122"/>
            </a:endParaRPr>
          </a:p>
        </p:txBody>
      </p:sp>
      <p:sp>
        <p:nvSpPr>
          <p:cNvPr id="24" name="文本框 23"/>
          <p:cNvSpPr txBox="1"/>
          <p:nvPr>
            <p:custDataLst>
              <p:tags r:id="rId4"/>
            </p:custDataLst>
          </p:nvPr>
        </p:nvSpPr>
        <p:spPr>
          <a:xfrm>
            <a:off x="515620" y="4645025"/>
            <a:ext cx="3538220" cy="664210"/>
          </a:xfrm>
          <a:prstGeom prst="rect">
            <a:avLst/>
          </a:prstGeom>
          <a:noFill/>
        </p:spPr>
        <p:txBody>
          <a:bodyPr wrap="square" rtlCol="0">
            <a:noAutofit/>
          </a:bodyPr>
          <a:p>
            <a:pPr algn="r" fontAlgn="auto">
              <a:lnSpc>
                <a:spcPct val="12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教育管理的实践证明，园长的情感和情绪以及教师之间的感情联系，对园长的心理健康、对提高幼儿园管理效能具有重要的影响。</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25" name="文本框 24"/>
          <p:cNvSpPr txBox="1"/>
          <p:nvPr>
            <p:custDataLst>
              <p:tags r:id="rId5"/>
            </p:custDataLst>
          </p:nvPr>
        </p:nvSpPr>
        <p:spPr>
          <a:xfrm>
            <a:off x="4897755" y="5228590"/>
            <a:ext cx="2228850" cy="376555"/>
          </a:xfrm>
          <a:prstGeom prst="rect">
            <a:avLst/>
          </a:prstGeom>
          <a:noFill/>
        </p:spPr>
        <p:txBody>
          <a:bodyPr wrap="square" bIns="0" rtlCol="0">
            <a:noAutofit/>
          </a:bodyPr>
          <a:p>
            <a:pPr algn="ctr"/>
            <a:r>
              <a:rPr lang="zh-CN" altLang="en-US" sz="2000" spc="300">
                <a:solidFill>
                  <a:srgbClr val="02BBF3">
                    <a:lumMod val="50000"/>
                  </a:srgbClr>
                </a:solidFill>
                <a:uFillTx/>
                <a:latin typeface="思源黑体 CN Bold" panose="020B0800000000000000" charset="-122"/>
                <a:ea typeface="思源黑体 CN Bold" panose="020B0800000000000000" charset="-122"/>
              </a:rPr>
              <a:t>（三）意志品质</a:t>
            </a:r>
            <a:endParaRPr lang="zh-CN" altLang="en-US" sz="2000" spc="300">
              <a:solidFill>
                <a:srgbClr val="02BBF3">
                  <a:lumMod val="50000"/>
                </a:srgbClr>
              </a:solidFill>
              <a:uFillTx/>
              <a:latin typeface="思源黑体 CN Bold" panose="020B0800000000000000" charset="-122"/>
              <a:ea typeface="思源黑体 CN Bold" panose="020B0800000000000000" charset="-122"/>
            </a:endParaRPr>
          </a:p>
        </p:txBody>
      </p:sp>
      <p:sp>
        <p:nvSpPr>
          <p:cNvPr id="26" name="文本框 25"/>
          <p:cNvSpPr txBox="1"/>
          <p:nvPr>
            <p:custDataLst>
              <p:tags r:id="rId6"/>
            </p:custDataLst>
          </p:nvPr>
        </p:nvSpPr>
        <p:spPr>
          <a:xfrm>
            <a:off x="4212590" y="5605145"/>
            <a:ext cx="3526790" cy="895985"/>
          </a:xfrm>
          <a:prstGeom prst="rect">
            <a:avLst/>
          </a:prstGeom>
          <a:noFill/>
        </p:spPr>
        <p:txBody>
          <a:bodyPr wrap="square" rtlCol="0">
            <a:noAutofit/>
          </a:bodyPr>
          <a:p>
            <a:pPr algn="ctr" fontAlgn="auto">
              <a:lnSpc>
                <a:spcPct val="12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园长的意志是在教育管理过程中，为了实现管理目标，而自觉克服困难时所表现出来的心理品质。</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29" name="文本框 28"/>
          <p:cNvSpPr txBox="1"/>
          <p:nvPr>
            <p:custDataLst>
              <p:tags r:id="rId7"/>
            </p:custDataLst>
          </p:nvPr>
        </p:nvSpPr>
        <p:spPr>
          <a:xfrm>
            <a:off x="8443595" y="2209800"/>
            <a:ext cx="2983230" cy="376555"/>
          </a:xfrm>
          <a:prstGeom prst="rect">
            <a:avLst/>
          </a:prstGeom>
          <a:noFill/>
        </p:spPr>
        <p:txBody>
          <a:bodyPr wrap="square" bIns="0" rtlCol="0">
            <a:noAutofit/>
          </a:bodyPr>
          <a:p>
            <a:pPr algn="l"/>
            <a:r>
              <a:rPr lang="zh-CN" altLang="en-US" sz="2000" spc="300">
                <a:solidFill>
                  <a:srgbClr val="0084CE">
                    <a:lumMod val="50000"/>
                  </a:srgbClr>
                </a:solidFill>
                <a:uFillTx/>
                <a:latin typeface="思源黑体 CN Bold" panose="020B0800000000000000" charset="-122"/>
                <a:ea typeface="思源黑体 CN Bold" panose="020B0800000000000000" charset="-122"/>
              </a:rPr>
              <a:t>（五）性格特征</a:t>
            </a:r>
            <a:endParaRPr lang="zh-CN" altLang="en-US" sz="2000" spc="300">
              <a:solidFill>
                <a:srgbClr val="0084CE">
                  <a:lumMod val="50000"/>
                </a:srgbClr>
              </a:solidFill>
              <a:uFillTx/>
              <a:latin typeface="思源黑体 CN Bold" panose="020B0800000000000000" charset="-122"/>
              <a:ea typeface="思源黑体 CN Bold" panose="020B0800000000000000" charset="-122"/>
            </a:endParaRPr>
          </a:p>
        </p:txBody>
      </p:sp>
      <p:sp>
        <p:nvSpPr>
          <p:cNvPr id="30" name="文本框 29"/>
          <p:cNvSpPr txBox="1"/>
          <p:nvPr>
            <p:custDataLst>
              <p:tags r:id="rId8"/>
            </p:custDataLst>
          </p:nvPr>
        </p:nvSpPr>
        <p:spPr>
          <a:xfrm>
            <a:off x="8443595" y="2605405"/>
            <a:ext cx="3340735" cy="1477645"/>
          </a:xfrm>
          <a:prstGeom prst="rect">
            <a:avLst/>
          </a:prstGeom>
          <a:noFill/>
        </p:spPr>
        <p:txBody>
          <a:bodyPr wrap="square" rtlCol="0">
            <a:noAutofit/>
          </a:bodyPr>
          <a:p>
            <a:pPr algn="l" fontAlgn="auto">
              <a:lnSpc>
                <a:spcPct val="12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园长应具有良好的性格特征。良好的性格特征表现在：刚毅果断、有胆有识；乐观开朗、宽厚待人；沉着冷静、实事求是；热情活泼、勇于开拓。</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31" name="文本框 30"/>
          <p:cNvSpPr txBox="1"/>
          <p:nvPr>
            <p:custDataLst>
              <p:tags r:id="rId9"/>
            </p:custDataLst>
          </p:nvPr>
        </p:nvSpPr>
        <p:spPr>
          <a:xfrm>
            <a:off x="7956550" y="4292600"/>
            <a:ext cx="2520315" cy="376555"/>
          </a:xfrm>
          <a:prstGeom prst="rect">
            <a:avLst/>
          </a:prstGeom>
          <a:noFill/>
        </p:spPr>
        <p:txBody>
          <a:bodyPr wrap="square" bIns="0" rtlCol="0">
            <a:noAutofit/>
          </a:bodyPr>
          <a:p>
            <a:pPr algn="l"/>
            <a:r>
              <a:rPr lang="zh-CN" altLang="en-US" sz="2000" spc="300">
                <a:solidFill>
                  <a:srgbClr val="0097DB">
                    <a:lumMod val="50000"/>
                  </a:srgbClr>
                </a:solidFill>
                <a:uFillTx/>
                <a:latin typeface="思源黑体 CN Bold" panose="020B0800000000000000" charset="-122"/>
                <a:ea typeface="思源黑体 CN Bold" panose="020B0800000000000000" charset="-122"/>
              </a:rPr>
              <a:t>（四）才能</a:t>
            </a:r>
            <a:endParaRPr lang="zh-CN" altLang="en-US" sz="2000" spc="300">
              <a:solidFill>
                <a:srgbClr val="0097DB">
                  <a:lumMod val="50000"/>
                </a:srgbClr>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0"/>
            </p:custDataLst>
          </p:nvPr>
        </p:nvSpPr>
        <p:spPr>
          <a:xfrm>
            <a:off x="7956550" y="4669155"/>
            <a:ext cx="3743325" cy="1833880"/>
          </a:xfrm>
          <a:prstGeom prst="rect">
            <a:avLst/>
          </a:prstGeom>
          <a:noFill/>
        </p:spPr>
        <p:txBody>
          <a:bodyPr wrap="square" rtlCol="0">
            <a:noAutofit/>
          </a:bodyPr>
          <a:p>
            <a:pPr algn="l" fontAlgn="auto">
              <a:lnSpc>
                <a:spcPct val="12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园长的才能是指在实施教育管理活动中多种组织能力的有机结合，包括：知识因素、智力水平、领导方法和管理活动的经验等。其中，知识是基础，智力是核心。领导方法和实践经验也是构成园长才能的重要因素。</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pic>
        <p:nvPicPr>
          <p:cNvPr id="22" name="图片 21"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20400000">
            <a:off x="5027295" y="1692910"/>
            <a:ext cx="1703705" cy="1703705"/>
          </a:xfrm>
          <a:prstGeom prst="rect">
            <a:avLst/>
          </a:prstGeom>
        </p:spPr>
      </p:pic>
      <p:pic>
        <p:nvPicPr>
          <p:cNvPr id="18" name="图片 17" descr="1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20400000">
            <a:off x="5300980" y="3852545"/>
            <a:ext cx="1220470" cy="1277620"/>
          </a:xfrm>
          <a:prstGeom prst="rect">
            <a:avLst/>
          </a:prstGeom>
        </p:spPr>
      </p:pic>
      <p:pic>
        <p:nvPicPr>
          <p:cNvPr id="20" name="图片 19" descr="1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20400000">
            <a:off x="4300220" y="3435985"/>
            <a:ext cx="1209675" cy="1289050"/>
          </a:xfrm>
          <a:prstGeom prst="rect">
            <a:avLst/>
          </a:prstGeom>
        </p:spPr>
      </p:pic>
      <p:pic>
        <p:nvPicPr>
          <p:cNvPr id="2" name="图片 1" descr="1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20400000">
            <a:off x="4389755" y="3533140"/>
            <a:ext cx="1028700" cy="1096645"/>
          </a:xfrm>
          <a:prstGeom prst="rect">
            <a:avLst/>
          </a:prstGeom>
        </p:spPr>
      </p:pic>
      <p:pic>
        <p:nvPicPr>
          <p:cNvPr id="4" name="图片 3" descr="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20400000">
            <a:off x="6325870" y="2468245"/>
            <a:ext cx="643890" cy="598805"/>
          </a:xfrm>
          <a:prstGeom prst="rect">
            <a:avLst/>
          </a:prstGeom>
        </p:spPr>
      </p:pic>
      <p:pic>
        <p:nvPicPr>
          <p:cNvPr id="6" name="图片 5" descr="4"/>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rot="20400000">
            <a:off x="6135370" y="2856865"/>
            <a:ext cx="519430" cy="689610"/>
          </a:xfrm>
          <a:prstGeom prst="rect">
            <a:avLst/>
          </a:prstGeom>
        </p:spPr>
      </p:pic>
      <p:pic>
        <p:nvPicPr>
          <p:cNvPr id="7" name="图片 6" descr="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rot="20400000">
            <a:off x="5126990" y="2903220"/>
            <a:ext cx="643890" cy="621665"/>
          </a:xfrm>
          <a:prstGeom prst="rect">
            <a:avLst/>
          </a:prstGeom>
        </p:spPr>
      </p:pic>
      <p:pic>
        <p:nvPicPr>
          <p:cNvPr id="8" name="图片 7" descr="6"/>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20400000">
            <a:off x="4716780" y="2540000"/>
            <a:ext cx="678180" cy="531495"/>
          </a:xfrm>
          <a:prstGeom prst="rect">
            <a:avLst/>
          </a:prstGeom>
        </p:spPr>
      </p:pic>
      <p:pic>
        <p:nvPicPr>
          <p:cNvPr id="10" name="图片 9" descr="8"/>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rot="20400000">
            <a:off x="3471545" y="2557145"/>
            <a:ext cx="1220470" cy="1266190"/>
          </a:xfrm>
          <a:prstGeom prst="rect">
            <a:avLst/>
          </a:prstGeom>
        </p:spPr>
      </p:pic>
      <p:pic>
        <p:nvPicPr>
          <p:cNvPr id="11" name="图片 10" descr="9"/>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rot="20400000">
            <a:off x="3569335" y="2651125"/>
            <a:ext cx="1040130" cy="1074420"/>
          </a:xfrm>
          <a:prstGeom prst="rect">
            <a:avLst/>
          </a:prstGeom>
        </p:spPr>
      </p:pic>
      <p:pic>
        <p:nvPicPr>
          <p:cNvPr id="14" name="图片 13" descr="12"/>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rot="20400000">
            <a:off x="7082790" y="2446020"/>
            <a:ext cx="1231900" cy="1266190"/>
          </a:xfrm>
          <a:prstGeom prst="rect">
            <a:avLst/>
          </a:prstGeom>
        </p:spPr>
      </p:pic>
      <p:pic>
        <p:nvPicPr>
          <p:cNvPr id="15" name="图片 14" descr="13"/>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rot="20400000">
            <a:off x="5398135" y="3951605"/>
            <a:ext cx="1040130" cy="1074420"/>
          </a:xfrm>
          <a:prstGeom prst="rect">
            <a:avLst/>
          </a:prstGeom>
        </p:spPr>
      </p:pic>
      <p:pic>
        <p:nvPicPr>
          <p:cNvPr id="16" name="图片 15" descr="14"/>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rot="20400000">
            <a:off x="6551930" y="3387725"/>
            <a:ext cx="1209675" cy="1289050"/>
          </a:xfrm>
          <a:prstGeom prst="rect">
            <a:avLst/>
          </a:prstGeom>
        </p:spPr>
      </p:pic>
      <p:pic>
        <p:nvPicPr>
          <p:cNvPr id="17" name="图片 16" descr="15"/>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rot="20400000">
            <a:off x="6629400" y="3490595"/>
            <a:ext cx="1028700" cy="1096645"/>
          </a:xfrm>
          <a:prstGeom prst="rect">
            <a:avLst/>
          </a:prstGeom>
        </p:spPr>
      </p:pic>
      <p:pic>
        <p:nvPicPr>
          <p:cNvPr id="19" name="图片 18" descr="17"/>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rot="20400000">
            <a:off x="7193280" y="2538730"/>
            <a:ext cx="1028065" cy="1085215"/>
          </a:xfrm>
          <a:prstGeom prst="rect">
            <a:avLst/>
          </a:prstGeom>
        </p:spPr>
      </p:pic>
      <p:pic>
        <p:nvPicPr>
          <p:cNvPr id="21" name="图片 20" descr="20"/>
          <p:cNvPicPr>
            <a:picLocks noChangeAspect="1"/>
          </p:cNvPicPr>
          <p:nvPr>
            <p:custDataLst>
              <p:tags r:id="rId56"/>
            </p:custDataLst>
          </p:nvPr>
        </p:nvPicPr>
        <p:blipFill>
          <a:blip r:embed="rId57">
            <a:extLst>
              <a:ext uri="{96DAC541-7B7A-43D3-8B79-37D633B846F1}">
                <asvg:svgBlip xmlns:asvg="http://schemas.microsoft.com/office/drawing/2016/SVG/main" r:embed="rId58"/>
              </a:ext>
            </a:extLst>
          </a:blip>
          <a:stretch>
            <a:fillRect/>
          </a:stretch>
        </p:blipFill>
        <p:spPr>
          <a:xfrm rot="20400000">
            <a:off x="5691505" y="3028950"/>
            <a:ext cx="485775" cy="712470"/>
          </a:xfrm>
          <a:prstGeom prst="rect">
            <a:avLst/>
          </a:prstGeom>
        </p:spPr>
      </p:pic>
      <p:pic>
        <p:nvPicPr>
          <p:cNvPr id="3" name="图片 2" descr="343435383038363b343532323337393bc9cfcad0cdcbb3f6"/>
          <p:cNvPicPr>
            <a:picLocks noChangeAspect="1"/>
          </p:cNvPicPr>
          <p:nvPr>
            <p:custDataLst>
              <p:tags r:id="rId59"/>
            </p:custDataLst>
          </p:nvPr>
        </p:nvPicPr>
        <p:blipFill>
          <a:blip r:embed="rId60">
            <a:extLst>
              <a:ext uri="{96DAC541-7B7A-43D3-8B79-37D633B846F1}">
                <asvg:svgBlip xmlns:asvg="http://schemas.microsoft.com/office/drawing/2016/SVG/main" r:embed="rId61"/>
              </a:ext>
            </a:extLst>
          </a:blip>
          <a:stretch>
            <a:fillRect/>
          </a:stretch>
        </p:blipFill>
        <p:spPr>
          <a:xfrm rot="20400000">
            <a:off x="3882390" y="2917825"/>
            <a:ext cx="505460" cy="505460"/>
          </a:xfrm>
          <a:prstGeom prst="rect">
            <a:avLst/>
          </a:prstGeom>
          <a:effectLst>
            <a:outerShdw blurRad="38100" dist="25400" dir="5400000" algn="ctr" rotWithShape="0">
              <a:srgbClr val="00D0FF">
                <a:lumMod val="50000"/>
                <a:alpha val="60000"/>
              </a:srgbClr>
            </a:outerShdw>
          </a:effectLst>
        </p:spPr>
      </p:pic>
      <p:pic>
        <p:nvPicPr>
          <p:cNvPr id="5" name="图片 4" descr="343435383038363b343532323338323bcee5c1a6c4a3d0cd"/>
          <p:cNvPicPr>
            <a:picLocks noChangeAspect="1"/>
          </p:cNvPicPr>
          <p:nvPr>
            <p:custDataLst>
              <p:tags r:id="rId62"/>
            </p:custDataLst>
          </p:nvPr>
        </p:nvPicPr>
        <p:blipFill>
          <a:blip r:embed="rId63">
            <a:extLst>
              <a:ext uri="{96DAC541-7B7A-43D3-8B79-37D633B846F1}">
                <asvg:svgBlip xmlns:asvg="http://schemas.microsoft.com/office/drawing/2016/SVG/main" r:embed="rId64"/>
              </a:ext>
            </a:extLst>
          </a:blip>
          <a:stretch>
            <a:fillRect/>
          </a:stretch>
        </p:blipFill>
        <p:spPr>
          <a:xfrm rot="20400000">
            <a:off x="4645025" y="3862705"/>
            <a:ext cx="505460" cy="505460"/>
          </a:xfrm>
          <a:prstGeom prst="rect">
            <a:avLst/>
          </a:prstGeom>
          <a:effectLst>
            <a:outerShdw blurRad="38100" dist="25400" dir="5400000" algn="ctr" rotWithShape="0">
              <a:srgbClr val="02BBF3">
                <a:lumMod val="50000"/>
                <a:alpha val="60000"/>
              </a:srgbClr>
            </a:outerShdw>
          </a:effectLst>
        </p:spPr>
      </p:pic>
      <p:pic>
        <p:nvPicPr>
          <p:cNvPr id="33" name="图片 32" descr="343435383038363b343532323338353bc8abc7f2bbaf"/>
          <p:cNvPicPr>
            <a:picLocks noChangeAspect="1"/>
          </p:cNvPicPr>
          <p:nvPr>
            <p:custDataLst>
              <p:tags r:id="rId65"/>
            </p:custDataLst>
          </p:nvPr>
        </p:nvPicPr>
        <p:blipFill>
          <a:blip r:embed="rId66">
            <a:extLst>
              <a:ext uri="{96DAC541-7B7A-43D3-8B79-37D633B846F1}">
                <asvg:svgBlip xmlns:asvg="http://schemas.microsoft.com/office/drawing/2016/SVG/main" r:embed="rId67"/>
              </a:ext>
            </a:extLst>
          </a:blip>
          <a:stretch>
            <a:fillRect/>
          </a:stretch>
        </p:blipFill>
        <p:spPr>
          <a:xfrm rot="20400000">
            <a:off x="6872605" y="3797935"/>
            <a:ext cx="505460" cy="505460"/>
          </a:xfrm>
          <a:prstGeom prst="rect">
            <a:avLst/>
          </a:prstGeom>
          <a:effectLst>
            <a:outerShdw blurRad="38100" dist="25400" dir="5400000" algn="ctr" rotWithShape="0">
              <a:srgbClr val="0097DB">
                <a:lumMod val="50000"/>
                <a:alpha val="60000"/>
              </a:srgbClr>
            </a:outerShdw>
          </a:effectLst>
        </p:spPr>
      </p:pic>
      <p:pic>
        <p:nvPicPr>
          <p:cNvPr id="35" name="图片 34" descr="343435383038363b343532323430323bcdc6b9e3b7bdb0b8"/>
          <p:cNvPicPr>
            <a:picLocks noChangeAspect="1"/>
          </p:cNvPicPr>
          <p:nvPr>
            <p:custDataLst>
              <p:tags r:id="rId68"/>
            </p:custDataLst>
          </p:nvPr>
        </p:nvPicPr>
        <p:blipFill>
          <a:blip r:embed="rId69">
            <a:extLst>
              <a:ext uri="{96DAC541-7B7A-43D3-8B79-37D633B846F1}">
                <asvg:svgBlip xmlns:asvg="http://schemas.microsoft.com/office/drawing/2016/SVG/main" r:embed="rId70"/>
              </a:ext>
            </a:extLst>
          </a:blip>
          <a:stretch>
            <a:fillRect/>
          </a:stretch>
        </p:blipFill>
        <p:spPr>
          <a:xfrm rot="20400000">
            <a:off x="5735320" y="4211955"/>
            <a:ext cx="505460" cy="505460"/>
          </a:xfrm>
          <a:prstGeom prst="rect">
            <a:avLst/>
          </a:prstGeom>
          <a:effectLst>
            <a:outerShdw blurRad="38100" dist="25400" dir="5400000" algn="ctr" rotWithShape="0">
              <a:srgbClr val="01A9E7">
                <a:lumMod val="50000"/>
                <a:alpha val="60000"/>
              </a:srgbClr>
            </a:outerShdw>
          </a:effectLst>
        </p:spPr>
      </p:pic>
      <p:pic>
        <p:nvPicPr>
          <p:cNvPr id="36" name="图片 35" descr="343435383038363b343532323430383bd3aacffab2bcbed6"/>
          <p:cNvPicPr>
            <a:picLocks noChangeAspect="1"/>
          </p:cNvPicPr>
          <p:nvPr>
            <p:custDataLst>
              <p:tags r:id="rId71"/>
            </p:custDataLst>
          </p:nvPr>
        </p:nvPicPr>
        <p:blipFill>
          <a:blip r:embed="rId72">
            <a:extLst>
              <a:ext uri="{96DAC541-7B7A-43D3-8B79-37D633B846F1}">
                <asvg:svgBlip xmlns:asvg="http://schemas.microsoft.com/office/drawing/2016/SVG/main" r:embed="rId73"/>
              </a:ext>
            </a:extLst>
          </a:blip>
          <a:stretch>
            <a:fillRect/>
          </a:stretch>
        </p:blipFill>
        <p:spPr>
          <a:xfrm rot="20400000">
            <a:off x="7501255" y="2811780"/>
            <a:ext cx="505460" cy="505460"/>
          </a:xfrm>
          <a:prstGeom prst="rect">
            <a:avLst/>
          </a:prstGeom>
          <a:effectLst>
            <a:outerShdw blurRad="38100" dist="25400" dir="5400000" algn="ctr" rotWithShape="0">
              <a:srgbClr val="0084CE">
                <a:lumMod val="50000"/>
                <a:alpha val="60000"/>
              </a:srgbClr>
            </a:outerShdw>
          </a:effectLst>
        </p:spPr>
      </p:pic>
      <p:sp>
        <p:nvSpPr>
          <p:cNvPr id="66" name="文本框 65"/>
          <p:cNvSpPr txBox="1"/>
          <p:nvPr>
            <p:custDataLst>
              <p:tags r:id="rId74"/>
            </p:custDataLst>
          </p:nvPr>
        </p:nvSpPr>
        <p:spPr>
          <a:xfrm>
            <a:off x="3353435" y="1247140"/>
            <a:ext cx="5244465" cy="415290"/>
          </a:xfrm>
          <a:prstGeom prst="rect">
            <a:avLst/>
          </a:prstGeom>
          <a:noFill/>
        </p:spPr>
        <p:txBody>
          <a:bodyPr wrap="square" bIns="0" rtlCol="0">
            <a:noAutofit/>
          </a:bodyPr>
          <a:p>
            <a:pPr algn="ctr"/>
            <a:r>
              <a:rPr lang="zh-CN" altLang="en-US" sz="2000">
                <a:solidFill>
                  <a:srgbClr val="000000">
                    <a:lumMod val="65000"/>
                    <a:lumOff val="35000"/>
                  </a:srgbClr>
                </a:solidFill>
                <a:uFillTx/>
                <a:latin typeface="微软雅黑" panose="020B0503020204020204" charset="-122"/>
                <a:ea typeface="Microsoft YaHei Regular" panose="020B0503020204020204" charset="-122"/>
              </a:rPr>
              <a:t>良好的心理品质包括以下几个方面。</a:t>
            </a:r>
            <a:endParaRPr lang="zh-CN" altLang="en-US" sz="2000">
              <a:solidFill>
                <a:srgbClr val="000000">
                  <a:lumMod val="65000"/>
                  <a:lumOff val="35000"/>
                </a:srgbClr>
              </a:solidFill>
              <a:uFillTx/>
              <a:latin typeface="微软雅黑" panose="020B0503020204020204" charset="-122"/>
              <a:ea typeface="Microsoft YaHei Regular" panose="020B0503020204020204" charset="-122"/>
            </a:endParaRPr>
          </a:p>
        </p:txBody>
      </p:sp>
    </p:spTree>
    <p:custDataLst>
      <p:tags r:id="rId7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67055" y="-154305"/>
            <a:ext cx="10945495" cy="1842770"/>
          </a:xfrm>
        </p:spPr>
        <p:txBody>
          <a:bodyPr anchor="b" anchorCtr="0">
            <a:normAutofit/>
          </a:bodyPr>
          <a:p>
            <a:r>
              <a:rPr lang="zh-CN" altLang="en-US" sz="2665" spc="0">
                <a:solidFill>
                  <a:schemeClr val="tx1"/>
                </a:solidFill>
                <a:uFillTx/>
                <a:latin typeface="Arial Bold" panose="020B0604020202090204" charset="0"/>
                <a:ea typeface="Microsoft YaHei Bold" panose="020B0703020204020201" charset="-122"/>
              </a:rPr>
              <a:t>幼儿园园长良好的认知品质是其端正办园方向，获得信息，从而制定出正确决策的基础，其良好的认知品质主要表现在以下几个方面。</a:t>
            </a:r>
            <a:endParaRPr lang="zh-CN" altLang="en-US" sz="2665" spc="0">
              <a:solidFill>
                <a:schemeClr val="tx1"/>
              </a:solidFill>
              <a:uFillTx/>
              <a:latin typeface="Arial Bold" panose="020B0604020202090204" charset="0"/>
              <a:ea typeface="Microsoft YaHei Bold" panose="020B0703020204020201" charset="-122"/>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64934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192905" y="3948430"/>
            <a:ext cx="3322955" cy="1562735"/>
          </a:xfrm>
          <a:prstGeom prst="rect">
            <a:avLst/>
          </a:prstGeom>
        </p:spPr>
      </p:pic>
      <p:sp>
        <p:nvSpPr>
          <p:cNvPr id="10" name="文本框 9"/>
          <p:cNvSpPr txBox="1"/>
          <p:nvPr>
            <p:custDataLst>
              <p:tags r:id="rId10"/>
            </p:custDataLst>
          </p:nvPr>
        </p:nvSpPr>
        <p:spPr>
          <a:xfrm>
            <a:off x="5852795" y="3792955"/>
            <a:ext cx="2700000" cy="398780"/>
          </a:xfrm>
          <a:prstGeom prst="rect">
            <a:avLst/>
          </a:prstGeom>
          <a:noFill/>
        </p:spPr>
        <p:txBody>
          <a:bodyPr wrap="square" rtlCol="0" anchor="ctr" anchorCtr="0">
            <a:spAutoFit/>
          </a:bodyPr>
          <a:p>
            <a:pPr algn="ctr"/>
            <a:r>
              <a:rPr lang="zh-CN" altLang="en-US" sz="2000">
                <a:solidFill>
                  <a:schemeClr val="bg1"/>
                </a:solidFill>
                <a:uFillTx/>
                <a:latin typeface="微软雅黑" panose="020B0503020204020204" charset="-122"/>
                <a:ea typeface="Microsoft YaHei Regular" panose="020B0503020204020204" charset="-122"/>
              </a:rPr>
              <a:t>有正确的角色认知</a:t>
            </a:r>
            <a:endParaRPr lang="zh-CN" altLang="en-US" sz="2000">
              <a:solidFill>
                <a:schemeClr val="bg1"/>
              </a:solidFill>
              <a:uFillTx/>
              <a:latin typeface="微软雅黑" panose="020B0503020204020204" charset="-122"/>
              <a:ea typeface="Microsoft YaHei Regular" panose="020B0503020204020204" charset="-122"/>
            </a:endParaRPr>
          </a:p>
        </p:txBody>
      </p:sp>
      <p:sp>
        <p:nvSpPr>
          <p:cNvPr id="12" name="文本框 11"/>
          <p:cNvSpPr txBox="1"/>
          <p:nvPr>
            <p:custDataLst>
              <p:tags r:id="rId11"/>
            </p:custDataLst>
          </p:nvPr>
        </p:nvSpPr>
        <p:spPr>
          <a:xfrm>
            <a:off x="4404360" y="4530825"/>
            <a:ext cx="2700000" cy="398780"/>
          </a:xfrm>
          <a:prstGeom prst="rect">
            <a:avLst/>
          </a:prstGeom>
          <a:noFill/>
        </p:spPr>
        <p:txBody>
          <a:bodyPr wrap="square" rtlCol="0" anchor="ctr" anchorCtr="0">
            <a:spAutoFit/>
          </a:bodyPr>
          <a:p>
            <a:pPr algn="ctr"/>
            <a:r>
              <a:rPr lang="zh-CN" altLang="en-US" sz="2000">
                <a:solidFill>
                  <a:schemeClr val="bg1"/>
                </a:solidFill>
                <a:uFillTx/>
                <a:latin typeface="微软雅黑" panose="020B0503020204020204" charset="-122"/>
                <a:ea typeface="Microsoft YaHei Regular" panose="020B0503020204020204" charset="-122"/>
              </a:rPr>
              <a:t>有良好的自我意识</a:t>
            </a:r>
            <a:endParaRPr lang="zh-CN" altLang="en-US" sz="2000">
              <a:solidFill>
                <a:schemeClr val="bg1"/>
              </a:solidFill>
              <a:uFillTx/>
              <a:latin typeface="微软雅黑" panose="020B0503020204020204" charset="-122"/>
              <a:ea typeface="Microsoft YaHei Regular" panose="020B0503020204020204" charset="-122"/>
            </a:endParaRPr>
          </a:p>
        </p:txBody>
      </p:sp>
      <p:sp>
        <p:nvSpPr>
          <p:cNvPr id="4" name="文本框 3"/>
          <p:cNvSpPr txBox="1"/>
          <p:nvPr/>
        </p:nvSpPr>
        <p:spPr>
          <a:xfrm>
            <a:off x="326390" y="2134870"/>
            <a:ext cx="3322955" cy="2030095"/>
          </a:xfrm>
          <a:prstGeom prst="rect">
            <a:avLst/>
          </a:prstGeom>
          <a:noFill/>
        </p:spPr>
        <p:txBody>
          <a:bodyPr wrap="square" rtlCol="0" anchor="t">
            <a:spAutoFit/>
          </a:bodyPr>
          <a:p>
            <a:r>
              <a:rPr lang="zh-CN" altLang="en-US"/>
              <a:t>认知品质突出表现在对相关的政策、法规，对幼儿教育事业有正确、深刻的认识和理解上。园长应了解并深刻理解相关的政策、法规，正确认识和贯彻落实党的教育方针及各项政策、法规。</a:t>
            </a:r>
            <a:endParaRPr lang="zh-CN" altLang="en-US"/>
          </a:p>
        </p:txBody>
      </p:sp>
      <p:sp>
        <p:nvSpPr>
          <p:cNvPr id="5" name="文本框 4"/>
          <p:cNvSpPr txBox="1"/>
          <p:nvPr/>
        </p:nvSpPr>
        <p:spPr>
          <a:xfrm>
            <a:off x="8861425" y="2285365"/>
            <a:ext cx="3084195" cy="3415030"/>
          </a:xfrm>
          <a:prstGeom prst="rect">
            <a:avLst/>
          </a:prstGeom>
          <a:noFill/>
        </p:spPr>
        <p:txBody>
          <a:bodyPr wrap="square" rtlCol="0" anchor="t">
            <a:spAutoFit/>
          </a:bodyPr>
          <a:p>
            <a:r>
              <a:rPr lang="zh-CN" altLang="en-US"/>
              <a:t>角色是指一个人在特定的社会和团体中占有的身份和地位。园长的角色认知是指对</a:t>
            </a:r>
            <a:endParaRPr lang="zh-CN" altLang="en-US"/>
          </a:p>
          <a:p>
            <a:r>
              <a:rPr lang="zh-CN" altLang="en-US"/>
              <a:t>自己担任的职务、权利、责任和自己的园长行为是否符合社会标准的认识。它包括：对自己的园长职务与园长责任有正确的认知和理解；对自己的权利和权利的使用有正确的认识和理解；对自己与上下级的关系有正确的认识和理解。</a:t>
            </a:r>
            <a:endParaRPr lang="zh-CN" altLang="en-US"/>
          </a:p>
        </p:txBody>
      </p:sp>
      <p:sp>
        <p:nvSpPr>
          <p:cNvPr id="7" name="文本框 6"/>
          <p:cNvSpPr txBox="1"/>
          <p:nvPr/>
        </p:nvSpPr>
        <p:spPr>
          <a:xfrm>
            <a:off x="326390" y="4530725"/>
            <a:ext cx="3866515" cy="2030095"/>
          </a:xfrm>
          <a:prstGeom prst="rect">
            <a:avLst/>
          </a:prstGeom>
          <a:noFill/>
        </p:spPr>
        <p:txBody>
          <a:bodyPr wrap="square" rtlCol="0" anchor="t">
            <a:spAutoFit/>
          </a:bodyPr>
          <a:p>
            <a:r>
              <a:rPr lang="zh-CN" altLang="en-US"/>
              <a:t>自我意识是人对自己心理和行为的认识和评价。俗话说：“人贵有自知之明。”完整的自我意识包括四个方面：对当前自身状态特点的认识；对未来的自身个性面貌的构想；对过去自身状况特点的认识；对他人心目中的自己形象的认识。</a:t>
            </a:r>
            <a:endParaRPr lang="zh-CN" altLang="en-US"/>
          </a:p>
        </p:txBody>
      </p:sp>
      <p:sp>
        <p:nvSpPr>
          <p:cNvPr id="38" name="文本框 37"/>
          <p:cNvSpPr txBox="1"/>
          <p:nvPr>
            <p:custDataLst>
              <p:tags r:id="rId12"/>
            </p:custDataLst>
          </p:nvPr>
        </p:nvSpPr>
        <p:spPr>
          <a:xfrm>
            <a:off x="3683000" y="2833053"/>
            <a:ext cx="3084195" cy="706755"/>
          </a:xfrm>
          <a:prstGeom prst="rect">
            <a:avLst/>
          </a:prstGeom>
          <a:noFill/>
        </p:spPr>
        <p:txBody>
          <a:bodyPr wrap="square" rtlCol="0" anchor="ctr" anchorCtr="0">
            <a:spAutoFit/>
          </a:bodyPr>
          <a:p>
            <a:pPr algn="r"/>
            <a:r>
              <a:rPr lang="zh-CN" altLang="en-US" sz="2000">
                <a:solidFill>
                  <a:schemeClr val="bg1"/>
                </a:solidFill>
                <a:uFillTx/>
                <a:latin typeface="微软雅黑" panose="020B0503020204020204" charset="-122"/>
                <a:ea typeface="Microsoft YaHei Regular" panose="020B0503020204020204" charset="-122"/>
              </a:rPr>
              <a:t>对相关的政策、法规，对幼教事业有深刻的认识</a:t>
            </a:r>
            <a:endParaRPr lang="zh-CN" altLang="en-US" sz="2000">
              <a:solidFill>
                <a:schemeClr val="bg1"/>
              </a:solidFill>
              <a:uFillTx/>
              <a:latin typeface="微软雅黑" panose="020B0503020204020204" charset="-122"/>
              <a:ea typeface="Microsoft YaHei Regular"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标题 15"/>
          <p:cNvSpPr>
            <a:spLocks noGrp="1"/>
          </p:cNvSpPr>
          <p:nvPr>
            <p:ph type="title"/>
          </p:nvPr>
        </p:nvSpPr>
        <p:spPr>
          <a:xfrm>
            <a:off x="269875" y="643890"/>
            <a:ext cx="11207750" cy="800735"/>
          </a:xfrm>
        </p:spPr>
        <p:txBody>
          <a:bodyPr>
            <a:normAutofit/>
          </a:bodyPr>
          <a:p>
            <a:r>
              <a:rPr lang="zh-CN" altLang="en-US">
                <a:solidFill>
                  <a:schemeClr val="tx1"/>
                </a:solidFill>
              </a:rPr>
              <a:t>幼儿园园长必须注意自己在情感方面的修养。</a:t>
            </a:r>
            <a:endParaRPr lang="zh-CN" altLang="en-US">
              <a:solidFill>
                <a:schemeClr val="tx1"/>
              </a:solidFill>
            </a:endParaRPr>
          </a:p>
        </p:txBody>
      </p:sp>
      <p:sp>
        <p:nvSpPr>
          <p:cNvPr id="4" name="椭圆 3"/>
          <p:cNvSpPr/>
          <p:nvPr>
            <p:custDataLst>
              <p:tags r:id="rId1"/>
            </p:custDataLst>
          </p:nvPr>
        </p:nvSpPr>
        <p:spPr>
          <a:xfrm>
            <a:off x="3785235" y="2123440"/>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 name="椭圆 4"/>
          <p:cNvSpPr/>
          <p:nvPr>
            <p:custDataLst>
              <p:tags r:id="rId2"/>
            </p:custDataLst>
          </p:nvPr>
        </p:nvSpPr>
        <p:spPr>
          <a:xfrm>
            <a:off x="5918835" y="2123440"/>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 name="椭圆 5"/>
          <p:cNvSpPr/>
          <p:nvPr>
            <p:custDataLst>
              <p:tags r:id="rId3"/>
            </p:custDataLst>
          </p:nvPr>
        </p:nvSpPr>
        <p:spPr>
          <a:xfrm>
            <a:off x="8103870" y="2123440"/>
            <a:ext cx="945515" cy="928370"/>
          </a:xfrm>
          <a:prstGeom prst="ellipse">
            <a:avLst/>
          </a:prstGeom>
          <a:gradFill>
            <a:gsLst>
              <a:gs pos="0">
                <a:srgbClr val="DA4767">
                  <a:lumMod val="20000"/>
                  <a:lumOff val="80000"/>
                </a:srgbClr>
              </a:gs>
              <a:gs pos="100000">
                <a:srgbClr val="DA4767"/>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 name="椭圆 14"/>
          <p:cNvSpPr/>
          <p:nvPr>
            <p:custDataLst>
              <p:tags r:id="rId4"/>
            </p:custDataLst>
          </p:nvPr>
        </p:nvSpPr>
        <p:spPr>
          <a:xfrm>
            <a:off x="10229850" y="2123440"/>
            <a:ext cx="945515" cy="928370"/>
          </a:xfrm>
          <a:prstGeom prst="ellipse">
            <a:avLst/>
          </a:prstGeom>
          <a:gradFill>
            <a:gsLst>
              <a:gs pos="0">
                <a:srgbClr val="ED6E68">
                  <a:lumMod val="20000"/>
                  <a:lumOff val="80000"/>
                </a:srgbClr>
              </a:gs>
              <a:gs pos="100000">
                <a:srgbClr val="ED6E68"/>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 name="椭圆 2"/>
          <p:cNvSpPr/>
          <p:nvPr>
            <p:custDataLst>
              <p:tags r:id="rId5"/>
            </p:custDataLst>
          </p:nvPr>
        </p:nvSpPr>
        <p:spPr>
          <a:xfrm>
            <a:off x="1612265" y="2123440"/>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0" name="矩形 39"/>
          <p:cNvSpPr/>
          <p:nvPr>
            <p:custDataLst>
              <p:tags r:id="rId6"/>
            </p:custDataLst>
          </p:nvPr>
        </p:nvSpPr>
        <p:spPr>
          <a:xfrm>
            <a:off x="9378950" y="2171700"/>
            <a:ext cx="334645" cy="3672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1" name="等腰三角形 40"/>
          <p:cNvSpPr/>
          <p:nvPr>
            <p:custDataLst>
              <p:tags r:id="rId7"/>
            </p:custDataLst>
          </p:nvPr>
        </p:nvSpPr>
        <p:spPr>
          <a:xfrm rot="5400000">
            <a:off x="9592945" y="3696970"/>
            <a:ext cx="495300" cy="254000"/>
          </a:xfrm>
          <a:prstGeom prst="triangle">
            <a:avLst/>
          </a:prstGeom>
          <a:solidFill>
            <a:srgbClr val="ED6E68"/>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2" name="等腰三角形 41"/>
          <p:cNvSpPr/>
          <p:nvPr>
            <p:custDataLst>
              <p:tags r:id="rId8"/>
            </p:custDataLst>
          </p:nvPr>
        </p:nvSpPr>
        <p:spPr>
          <a:xfrm rot="5400000">
            <a:off x="9480550" y="369697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56" name="文本框 55"/>
          <p:cNvSpPr txBox="1"/>
          <p:nvPr>
            <p:custDataLst>
              <p:tags r:id="rId9"/>
            </p:custDataLst>
          </p:nvPr>
        </p:nvSpPr>
        <p:spPr>
          <a:xfrm flipH="1">
            <a:off x="9965690" y="3148965"/>
            <a:ext cx="1512000" cy="2736850"/>
          </a:xfrm>
          <a:prstGeom prst="rect">
            <a:avLst/>
          </a:prstGeom>
          <a:noFill/>
        </p:spPr>
        <p:txBody>
          <a:bodyPr wrap="square" bIns="0" rtlCol="0">
            <a:noAutofit/>
          </a:bodyPr>
          <a:p>
            <a:pPr algn="ctr">
              <a:lnSpc>
                <a:spcPct val="150000"/>
              </a:lnSpc>
            </a:pPr>
            <a:r>
              <a:rPr lang="zh-CN" altLang="en-US" sz="2000">
                <a:solidFill>
                  <a:srgbClr val="ED6E68"/>
                </a:solidFill>
                <a:uFillTx/>
                <a:latin typeface="微软雅黑" panose="020B0503020204020204" charset="-122"/>
                <a:ea typeface="Microsoft YaHei Regular" panose="020B0503020204020204" charset="-122"/>
              </a:rPr>
              <a:t>5. 对被领导者的情感变化的体察力</a:t>
            </a:r>
            <a:endParaRPr lang="zh-CN" altLang="en-US" sz="2000">
              <a:solidFill>
                <a:srgbClr val="ED6E68"/>
              </a:solidFill>
              <a:uFillTx/>
              <a:latin typeface="微软雅黑" panose="020B0503020204020204" charset="-122"/>
              <a:ea typeface="Microsoft YaHei Regular" panose="020B0503020204020204" charset="-122"/>
            </a:endParaRPr>
          </a:p>
        </p:txBody>
      </p:sp>
      <p:pic>
        <p:nvPicPr>
          <p:cNvPr id="66" name="图片 65" descr="32313538313534373b32313538313534323bbde2bef6b7bdb0b8"/>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0529570" y="2413635"/>
            <a:ext cx="347980" cy="347980"/>
          </a:xfrm>
          <a:prstGeom prst="rect">
            <a:avLst/>
          </a:prstGeom>
        </p:spPr>
      </p:pic>
      <p:sp>
        <p:nvSpPr>
          <p:cNvPr id="9" name="矩形 8"/>
          <p:cNvSpPr/>
          <p:nvPr>
            <p:custDataLst>
              <p:tags r:id="rId13"/>
            </p:custDataLst>
          </p:nvPr>
        </p:nvSpPr>
        <p:spPr>
          <a:xfrm>
            <a:off x="2919095" y="2171700"/>
            <a:ext cx="334645" cy="3672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14"/>
            </p:custDataLst>
          </p:nvPr>
        </p:nvSpPr>
        <p:spPr>
          <a:xfrm rot="5400000">
            <a:off x="3133090" y="3696970"/>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1" name="等腰三角形 10"/>
          <p:cNvSpPr/>
          <p:nvPr>
            <p:custDataLst>
              <p:tags r:id="rId15"/>
            </p:custDataLst>
          </p:nvPr>
        </p:nvSpPr>
        <p:spPr>
          <a:xfrm rot="5400000">
            <a:off x="3020695" y="369697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6" name="矩形 35"/>
          <p:cNvSpPr/>
          <p:nvPr>
            <p:custDataLst>
              <p:tags r:id="rId16"/>
            </p:custDataLst>
          </p:nvPr>
        </p:nvSpPr>
        <p:spPr>
          <a:xfrm>
            <a:off x="7239000" y="2171700"/>
            <a:ext cx="334645" cy="3672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7" name="等腰三角形 36"/>
          <p:cNvSpPr/>
          <p:nvPr>
            <p:custDataLst>
              <p:tags r:id="rId17"/>
            </p:custDataLst>
          </p:nvPr>
        </p:nvSpPr>
        <p:spPr>
          <a:xfrm rot="5400000">
            <a:off x="7452995" y="3696970"/>
            <a:ext cx="495300" cy="254000"/>
          </a:xfrm>
          <a:prstGeom prst="triangl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8" name="等腰三角形 37"/>
          <p:cNvSpPr/>
          <p:nvPr>
            <p:custDataLst>
              <p:tags r:id="rId18"/>
            </p:custDataLst>
          </p:nvPr>
        </p:nvSpPr>
        <p:spPr>
          <a:xfrm rot="5400000">
            <a:off x="7340600" y="369697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9" name="文本框 48"/>
          <p:cNvSpPr txBox="1"/>
          <p:nvPr>
            <p:custDataLst>
              <p:tags r:id="rId19"/>
            </p:custDataLst>
          </p:nvPr>
        </p:nvSpPr>
        <p:spPr>
          <a:xfrm flipH="1">
            <a:off x="7827645" y="3148965"/>
            <a:ext cx="1512000" cy="2687320"/>
          </a:xfrm>
          <a:prstGeom prst="rect">
            <a:avLst/>
          </a:prstGeom>
          <a:noFill/>
        </p:spPr>
        <p:txBody>
          <a:bodyPr wrap="square" bIns="0" rtlCol="0">
            <a:noAutofit/>
          </a:bodyPr>
          <a:p>
            <a:pPr algn="ctr">
              <a:lnSpc>
                <a:spcPct val="150000"/>
              </a:lnSpc>
            </a:pPr>
            <a:r>
              <a:rPr lang="zh-CN" altLang="en-US" sz="2000">
                <a:solidFill>
                  <a:srgbClr val="DA4767"/>
                </a:solidFill>
                <a:uFillTx/>
                <a:latin typeface="微软雅黑" panose="020B0503020204020204" charset="-122"/>
                <a:ea typeface="Microsoft YaHei Regular" panose="020B0503020204020204" charset="-122"/>
              </a:rPr>
              <a:t>4. 情感的表达能力</a:t>
            </a:r>
            <a:endParaRPr lang="zh-CN" altLang="en-US" sz="2000">
              <a:solidFill>
                <a:srgbClr val="DA4767"/>
              </a:solidFill>
              <a:uFillTx/>
              <a:latin typeface="微软雅黑" panose="020B0503020204020204" charset="-122"/>
              <a:ea typeface="Microsoft YaHei Regular" panose="020B0503020204020204" charset="-122"/>
            </a:endParaRPr>
          </a:p>
        </p:txBody>
      </p:sp>
      <p:pic>
        <p:nvPicPr>
          <p:cNvPr id="65" name="图片 64" descr="32313538313534373b32313538313534313bbde2bef6b7bdb0b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404225" y="2413635"/>
            <a:ext cx="347980" cy="347980"/>
          </a:xfrm>
          <a:prstGeom prst="rect">
            <a:avLst/>
          </a:prstGeom>
        </p:spPr>
      </p:pic>
      <p:sp>
        <p:nvSpPr>
          <p:cNvPr id="12" name="矩形 11"/>
          <p:cNvSpPr/>
          <p:nvPr>
            <p:custDataLst>
              <p:tags r:id="rId23"/>
            </p:custDataLst>
          </p:nvPr>
        </p:nvSpPr>
        <p:spPr>
          <a:xfrm>
            <a:off x="5089525" y="2171700"/>
            <a:ext cx="334645" cy="3672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3" name="等腰三角形 12"/>
          <p:cNvSpPr/>
          <p:nvPr>
            <p:custDataLst>
              <p:tags r:id="rId24"/>
            </p:custDataLst>
          </p:nvPr>
        </p:nvSpPr>
        <p:spPr>
          <a:xfrm rot="5400000">
            <a:off x="5303520" y="369697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4" name="等腰三角形 13"/>
          <p:cNvSpPr/>
          <p:nvPr>
            <p:custDataLst>
              <p:tags r:id="rId25"/>
            </p:custDataLst>
          </p:nvPr>
        </p:nvSpPr>
        <p:spPr>
          <a:xfrm rot="5400000">
            <a:off x="5191125" y="369697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6" name="文本框 45"/>
          <p:cNvSpPr txBox="1"/>
          <p:nvPr>
            <p:custDataLst>
              <p:tags r:id="rId26"/>
            </p:custDataLst>
          </p:nvPr>
        </p:nvSpPr>
        <p:spPr>
          <a:xfrm flipH="1">
            <a:off x="5673090" y="3148965"/>
            <a:ext cx="1512000" cy="2729865"/>
          </a:xfrm>
          <a:prstGeom prst="rect">
            <a:avLst/>
          </a:prstGeom>
          <a:noFill/>
        </p:spPr>
        <p:txBody>
          <a:bodyPr wrap="square" bIns="0" rtlCol="0">
            <a:noAutofit/>
          </a:bodyPr>
          <a:p>
            <a:pPr algn="ctr">
              <a:lnSpc>
                <a:spcPct val="150000"/>
              </a:lnSpc>
            </a:pPr>
            <a:r>
              <a:rPr lang="zh-CN" altLang="en-US" sz="2000">
                <a:solidFill>
                  <a:srgbClr val="00B0F0"/>
                </a:solidFill>
                <a:uFillTx/>
                <a:latin typeface="微软雅黑" panose="020B0503020204020204" charset="-122"/>
                <a:ea typeface="Microsoft YaHei Regular" panose="020B0503020204020204" charset="-122"/>
              </a:rPr>
              <a:t>3. 情感的自控力</a:t>
            </a:r>
            <a:endParaRPr lang="zh-CN" altLang="en-US" sz="2000">
              <a:solidFill>
                <a:srgbClr val="00B0F0"/>
              </a:solidFill>
              <a:uFillTx/>
              <a:latin typeface="微软雅黑" panose="020B0503020204020204" charset="-122"/>
              <a:ea typeface="Microsoft YaHei Regular" panose="020B0503020204020204" charset="-122"/>
            </a:endParaRPr>
          </a:p>
        </p:txBody>
      </p:sp>
      <p:pic>
        <p:nvPicPr>
          <p:cNvPr id="61" name="图片 60" descr="32313538313534373b32313538313532363bb7d6ce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218555" y="2413635"/>
            <a:ext cx="347980" cy="347980"/>
          </a:xfrm>
          <a:prstGeom prst="rect">
            <a:avLst/>
          </a:prstGeom>
        </p:spPr>
      </p:pic>
      <p:sp>
        <p:nvSpPr>
          <p:cNvPr id="2" name="矩形 1"/>
          <p:cNvSpPr/>
          <p:nvPr>
            <p:custDataLst>
              <p:tags r:id="rId30"/>
            </p:custDataLst>
          </p:nvPr>
        </p:nvSpPr>
        <p:spPr>
          <a:xfrm>
            <a:off x="741045" y="2171700"/>
            <a:ext cx="334645" cy="3672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7" name="等腰三角形 6"/>
          <p:cNvSpPr/>
          <p:nvPr>
            <p:custDataLst>
              <p:tags r:id="rId31"/>
            </p:custDataLst>
          </p:nvPr>
        </p:nvSpPr>
        <p:spPr>
          <a:xfrm rot="5400000">
            <a:off x="955040" y="3696970"/>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8" name="等腰三角形 7"/>
          <p:cNvSpPr/>
          <p:nvPr>
            <p:custDataLst>
              <p:tags r:id="rId32"/>
            </p:custDataLst>
          </p:nvPr>
        </p:nvSpPr>
        <p:spPr>
          <a:xfrm rot="5400000">
            <a:off x="842645" y="369697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4" name="文本框 43"/>
          <p:cNvSpPr txBox="1"/>
          <p:nvPr>
            <p:custDataLst>
              <p:tags r:id="rId33"/>
            </p:custDataLst>
          </p:nvPr>
        </p:nvSpPr>
        <p:spPr>
          <a:xfrm flipH="1">
            <a:off x="1338580" y="3148965"/>
            <a:ext cx="1512000" cy="2734945"/>
          </a:xfrm>
          <a:prstGeom prst="rect">
            <a:avLst/>
          </a:prstGeom>
          <a:noFill/>
        </p:spPr>
        <p:txBody>
          <a:bodyPr wrap="square" bIns="0" rtlCol="0">
            <a:noAutofit/>
          </a:bodyPr>
          <a:p>
            <a:pPr algn="ctr">
              <a:lnSpc>
                <a:spcPct val="150000"/>
              </a:lnSpc>
            </a:pPr>
            <a:r>
              <a:rPr lang="zh-CN" altLang="en-US" sz="2000">
                <a:solidFill>
                  <a:srgbClr val="FA8024"/>
                </a:solidFill>
                <a:uFillTx/>
                <a:latin typeface="微软雅黑" panose="020B0503020204020204" charset="-122"/>
                <a:ea typeface="Microsoft YaHei Regular" panose="020B0503020204020204" charset="-122"/>
              </a:rPr>
              <a:t>1. 高度的事业心和责任感</a:t>
            </a:r>
            <a:endParaRPr lang="zh-CN" altLang="en-US" sz="2000">
              <a:solidFill>
                <a:srgbClr val="FA8024"/>
              </a:solidFill>
              <a:uFillTx/>
              <a:latin typeface="微软雅黑" panose="020B0503020204020204" charset="-122"/>
              <a:ea typeface="Microsoft YaHei Regular" panose="020B0503020204020204" charset="-122"/>
            </a:endParaRPr>
          </a:p>
        </p:txBody>
      </p:sp>
      <p:pic>
        <p:nvPicPr>
          <p:cNvPr id="62" name="图片 61" descr="32313538313534373b32313538313533333bbdb1b1a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911985" y="2413635"/>
            <a:ext cx="347980" cy="347980"/>
          </a:xfrm>
          <a:prstGeom prst="rect">
            <a:avLst/>
          </a:prstGeom>
        </p:spPr>
      </p:pic>
      <p:sp>
        <p:nvSpPr>
          <p:cNvPr id="31" name="文本框 30"/>
          <p:cNvSpPr txBox="1"/>
          <p:nvPr>
            <p:custDataLst>
              <p:tags r:id="rId37"/>
            </p:custDataLst>
          </p:nvPr>
        </p:nvSpPr>
        <p:spPr>
          <a:xfrm flipH="1">
            <a:off x="3542665" y="3148965"/>
            <a:ext cx="1512000" cy="2734945"/>
          </a:xfrm>
          <a:prstGeom prst="rect">
            <a:avLst/>
          </a:prstGeom>
          <a:noFill/>
        </p:spPr>
        <p:txBody>
          <a:bodyPr wrap="square" bIns="0" rtlCol="0">
            <a:noAutofit/>
          </a:bodyPr>
          <a:p>
            <a:pPr algn="ctr">
              <a:lnSpc>
                <a:spcPct val="150000"/>
              </a:lnSpc>
            </a:pPr>
            <a:r>
              <a:rPr lang="zh-CN" altLang="en-US" sz="2000">
                <a:solidFill>
                  <a:srgbClr val="885EFB"/>
                </a:solidFill>
                <a:uFillTx/>
                <a:latin typeface="微软雅黑" panose="020B0503020204020204" charset="-122"/>
                <a:ea typeface="Microsoft YaHei Regular" panose="020B0503020204020204" charset="-122"/>
              </a:rPr>
              <a:t>2. 尊重、关心和热爱教职员工</a:t>
            </a:r>
            <a:endParaRPr lang="zh-CN" altLang="en-US" sz="2000">
              <a:solidFill>
                <a:srgbClr val="885EFB"/>
              </a:solidFill>
              <a:uFillTx/>
              <a:latin typeface="微软雅黑"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084955" y="2413635"/>
            <a:ext cx="347980" cy="347980"/>
          </a:xfrm>
          <a:prstGeom prst="rect">
            <a:avLst/>
          </a:prstGeom>
        </p:spPr>
      </p:pic>
    </p:spTree>
    <p:custDataLst>
      <p:tags r:id="rId4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教师队伍建设</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2420" y="567055"/>
            <a:ext cx="11510010" cy="820420"/>
          </a:xfrm>
        </p:spPr>
        <p:txBody>
          <a:bodyPr/>
          <a:p>
            <a:r>
              <a:rPr lang="zh-CN" altLang="en-US"/>
              <a:t>一、教师的任职资格</a:t>
            </a:r>
            <a:endParaRPr lang="zh-CN" altLang="en-US"/>
          </a:p>
        </p:txBody>
      </p:sp>
      <p:grpSp>
        <p:nvGrpSpPr>
          <p:cNvPr id="24" name="组合 23"/>
          <p:cNvGrpSpPr/>
          <p:nvPr/>
        </p:nvGrpSpPr>
        <p:grpSpPr>
          <a:xfrm>
            <a:off x="534670" y="2583815"/>
            <a:ext cx="2160270" cy="3762375"/>
            <a:chOff x="842" y="4070"/>
            <a:chExt cx="3402" cy="5925"/>
          </a:xfrm>
        </p:grpSpPr>
        <p:sp>
          <p:nvSpPr>
            <p:cNvPr id="3" name="同侧圆角矩形 2"/>
            <p:cNvSpPr/>
            <p:nvPr>
              <p:custDataLst>
                <p:tags r:id="rId1"/>
              </p:custDataLst>
            </p:nvPr>
          </p:nvSpPr>
          <p:spPr>
            <a:xfrm>
              <a:off x="842" y="4495"/>
              <a:ext cx="3402" cy="5500"/>
            </a:xfrm>
            <a:prstGeom prst="round2SameRect">
              <a:avLst>
                <a:gd name="adj1" fmla="val 8305"/>
                <a:gd name="adj2" fmla="val 0"/>
              </a:avLst>
            </a:prstGeom>
            <a:solidFill>
              <a:srgbClr val="FFFFFF"/>
            </a:solidFill>
            <a:ln>
              <a:gradFill>
                <a:gsLst>
                  <a:gs pos="0">
                    <a:srgbClr val="6096E6"/>
                  </a:gs>
                  <a:gs pos="100000">
                    <a:srgbClr val="6096E6">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9" name="同侧圆角矩形 18"/>
            <p:cNvSpPr/>
            <p:nvPr>
              <p:custDataLst>
                <p:tags r:id="rId2"/>
              </p:custDataLst>
            </p:nvPr>
          </p:nvSpPr>
          <p:spPr>
            <a:xfrm flipV="1">
              <a:off x="842" y="9892"/>
              <a:ext cx="3402" cy="103"/>
            </a:xfrm>
            <a:prstGeom prst="round2SameRect">
              <a:avLst>
                <a:gd name="adj1" fmla="val 50000"/>
                <a:gd name="adj2" fmla="val 0"/>
              </a:avLst>
            </a:prstGeom>
            <a:solidFill>
              <a:srgbClr val="6096E6"/>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4" name="圆角矩形 73"/>
            <p:cNvSpPr/>
            <p:nvPr>
              <p:custDataLst>
                <p:tags r:id="rId3"/>
              </p:custDataLst>
            </p:nvPr>
          </p:nvSpPr>
          <p:spPr>
            <a:xfrm>
              <a:off x="1409" y="9450"/>
              <a:ext cx="2268" cy="340"/>
            </a:xfrm>
            <a:prstGeom prst="roundRect">
              <a:avLst>
                <a:gd name="adj" fmla="val 50000"/>
              </a:avLst>
            </a:prstGeom>
            <a:solidFill>
              <a:srgbClr val="6096E6"/>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p>
          </p:txBody>
        </p:sp>
        <p:sp>
          <p:nvSpPr>
            <p:cNvPr id="79" name="文本框 78"/>
            <p:cNvSpPr txBox="1"/>
            <p:nvPr>
              <p:custDataLst>
                <p:tags r:id="rId4"/>
              </p:custDataLst>
            </p:nvPr>
          </p:nvSpPr>
          <p:spPr>
            <a:xfrm>
              <a:off x="956" y="5133"/>
              <a:ext cx="3175" cy="4122"/>
            </a:xfrm>
            <a:prstGeom prst="rect">
              <a:avLst/>
            </a:prstGeom>
            <a:noFill/>
          </p:spPr>
          <p:txBody>
            <a:bodyPr wrap="square" bIns="0" rtlCol="0">
              <a:noAutofit/>
            </a:bodyPr>
            <a:p>
              <a:pPr algn="ctr">
                <a:lnSpc>
                  <a:spcPct val="115000"/>
                </a:lnSpc>
                <a:spcBef>
                  <a:spcPts val="0"/>
                </a:spcBef>
                <a:spcAft>
                  <a:spcPts val="0"/>
                </a:spcAft>
              </a:pPr>
              <a:r>
                <a:rPr lang="zh-CN" altLang="en-US">
                  <a:solidFill>
                    <a:srgbClr val="6096E6"/>
                  </a:solidFill>
                  <a:uFillTx/>
                  <a:latin typeface="微软雅黑" panose="020B0503020204020204" charset="-122"/>
                  <a:ea typeface="Microsoft YaHei Regular" panose="020B0503020204020204" charset="-122"/>
                </a:rPr>
                <a:t>（一）</a:t>
              </a:r>
              <a:endParaRPr lang="zh-CN" altLang="en-US">
                <a:solidFill>
                  <a:srgbClr val="6096E6"/>
                </a:solidFill>
                <a:uFillTx/>
                <a:latin typeface="微软雅黑" panose="020B0503020204020204" charset="-122"/>
                <a:ea typeface="Microsoft YaHei Regular" panose="020B0503020204020204" charset="-122"/>
              </a:endParaRPr>
            </a:p>
            <a:p>
              <a:pPr algn="ctr">
                <a:lnSpc>
                  <a:spcPct val="115000"/>
                </a:lnSpc>
                <a:spcBef>
                  <a:spcPts val="0"/>
                </a:spcBef>
                <a:spcAft>
                  <a:spcPts val="0"/>
                </a:spcAft>
              </a:pPr>
              <a:r>
                <a:rPr lang="zh-CN" altLang="en-US">
                  <a:solidFill>
                    <a:srgbClr val="6096E6"/>
                  </a:solidFill>
                  <a:uFillTx/>
                  <a:latin typeface="微软雅黑" panose="020B0503020204020204" charset="-122"/>
                  <a:ea typeface="Microsoft YaHei Regular" panose="020B0503020204020204" charset="-122"/>
                </a:rPr>
                <a:t>幼儿教师必须接受大学专科以上教育，必须具备丰富的专业知识，懂得儿童的学习是植根于他们自己的各项活动之中的</a:t>
              </a:r>
              <a:endParaRPr lang="zh-CN" altLang="en-US">
                <a:solidFill>
                  <a:srgbClr val="6096E6"/>
                </a:solidFill>
                <a:uFillTx/>
                <a:latin typeface="微软雅黑" panose="020B0503020204020204" charset="-122"/>
                <a:ea typeface="Microsoft YaHei Regular" panose="020B0503020204020204" charset="-122"/>
              </a:endParaRPr>
            </a:p>
          </p:txBody>
        </p:sp>
        <p:grpSp>
          <p:nvGrpSpPr>
            <p:cNvPr id="4" name="组合 3"/>
            <p:cNvGrpSpPr/>
            <p:nvPr/>
          </p:nvGrpSpPr>
          <p:grpSpPr>
            <a:xfrm rot="0">
              <a:off x="2130" y="4070"/>
              <a:ext cx="826" cy="826"/>
              <a:chOff x="2011" y="4997"/>
              <a:chExt cx="826" cy="826"/>
            </a:xfrm>
          </p:grpSpPr>
          <p:sp>
            <p:nvSpPr>
              <p:cNvPr id="42" name="椭圆 41"/>
              <p:cNvSpPr/>
              <p:nvPr>
                <p:custDataLst>
                  <p:tags r:id="rId5"/>
                </p:custDataLst>
              </p:nvPr>
            </p:nvSpPr>
            <p:spPr>
              <a:xfrm>
                <a:off x="2011" y="4997"/>
                <a:ext cx="827" cy="827"/>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87" name="图片 86" descr="32313538333935363b32313538333933383bcae9bcdc"/>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197" y="5183"/>
                <a:ext cx="454" cy="454"/>
              </a:xfrm>
              <a:prstGeom prst="rect">
                <a:avLst/>
              </a:prstGeom>
            </p:spPr>
          </p:pic>
        </p:grpSp>
      </p:grpSp>
      <p:grpSp>
        <p:nvGrpSpPr>
          <p:cNvPr id="26" name="组合 25"/>
          <p:cNvGrpSpPr/>
          <p:nvPr/>
        </p:nvGrpSpPr>
        <p:grpSpPr>
          <a:xfrm>
            <a:off x="2760980" y="3206750"/>
            <a:ext cx="2160270" cy="3139440"/>
            <a:chOff x="4345" y="5050"/>
            <a:chExt cx="3402" cy="4944"/>
          </a:xfrm>
        </p:grpSpPr>
        <p:sp>
          <p:nvSpPr>
            <p:cNvPr id="20" name="同侧圆角矩形 19"/>
            <p:cNvSpPr/>
            <p:nvPr>
              <p:custDataLst>
                <p:tags r:id="rId9"/>
              </p:custDataLst>
            </p:nvPr>
          </p:nvSpPr>
          <p:spPr>
            <a:xfrm>
              <a:off x="4345" y="5460"/>
              <a:ext cx="3402" cy="4535"/>
            </a:xfrm>
            <a:prstGeom prst="round2SameRect">
              <a:avLst>
                <a:gd name="adj1" fmla="val 8305"/>
                <a:gd name="adj2" fmla="val 0"/>
              </a:avLst>
            </a:prstGeom>
            <a:solidFill>
              <a:srgbClr val="FFFFFF"/>
            </a:solidFill>
            <a:ln>
              <a:gradFill>
                <a:gsLst>
                  <a:gs pos="0">
                    <a:srgbClr val="58B6E5"/>
                  </a:gs>
                  <a:gs pos="100000">
                    <a:srgbClr val="58B6E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6" name="同侧圆角矩形 35"/>
            <p:cNvSpPr/>
            <p:nvPr>
              <p:custDataLst>
                <p:tags r:id="rId10"/>
              </p:custDataLst>
            </p:nvPr>
          </p:nvSpPr>
          <p:spPr>
            <a:xfrm flipV="1">
              <a:off x="4345" y="9892"/>
              <a:ext cx="3402" cy="103"/>
            </a:xfrm>
            <a:prstGeom prst="round2SameRect">
              <a:avLst>
                <a:gd name="adj1" fmla="val 50000"/>
                <a:gd name="adj2" fmla="val 0"/>
              </a:avLst>
            </a:prstGeom>
            <a:solidFill>
              <a:srgbClr val="58B6E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4" name="文本框 33"/>
            <p:cNvSpPr txBox="1"/>
            <p:nvPr>
              <p:custDataLst>
                <p:tags r:id="rId11"/>
              </p:custDataLst>
            </p:nvPr>
          </p:nvSpPr>
          <p:spPr>
            <a:xfrm>
              <a:off x="4487" y="6159"/>
              <a:ext cx="3118" cy="3096"/>
            </a:xfrm>
            <a:prstGeom prst="rect">
              <a:avLst/>
            </a:prstGeom>
            <a:noFill/>
          </p:spPr>
          <p:txBody>
            <a:bodyPr wrap="square" bIns="0" rtlCol="0">
              <a:noAutofit/>
            </a:bodyPr>
            <a:p>
              <a:pPr algn="ctr">
                <a:lnSpc>
                  <a:spcPct val="115000"/>
                </a:lnSpc>
                <a:spcBef>
                  <a:spcPts val="0"/>
                </a:spcBef>
                <a:spcAft>
                  <a:spcPts val="0"/>
                </a:spcAft>
              </a:pPr>
              <a:r>
                <a:rPr lang="zh-CN" altLang="en-US">
                  <a:solidFill>
                    <a:srgbClr val="58B6E5"/>
                  </a:solidFill>
                  <a:uFillTx/>
                  <a:latin typeface="微软雅黑" panose="020B0503020204020204" charset="-122"/>
                  <a:ea typeface="Microsoft YaHei Regular" panose="020B0503020204020204" charset="-122"/>
                </a:rPr>
                <a:t>（二）</a:t>
              </a:r>
              <a:endParaRPr lang="zh-CN" altLang="en-US">
                <a:solidFill>
                  <a:srgbClr val="58B6E5"/>
                </a:solidFill>
                <a:uFillTx/>
                <a:latin typeface="微软雅黑" panose="020B0503020204020204" charset="-122"/>
                <a:ea typeface="Microsoft YaHei Regular" panose="020B0503020204020204" charset="-122"/>
              </a:endParaRPr>
            </a:p>
            <a:p>
              <a:pPr algn="ctr">
                <a:lnSpc>
                  <a:spcPct val="115000"/>
                </a:lnSpc>
                <a:spcBef>
                  <a:spcPts val="0"/>
                </a:spcBef>
                <a:spcAft>
                  <a:spcPts val="0"/>
                </a:spcAft>
              </a:pPr>
              <a:r>
                <a:rPr lang="zh-CN" altLang="en-US">
                  <a:solidFill>
                    <a:srgbClr val="58B6E5"/>
                  </a:solidFill>
                  <a:uFillTx/>
                  <a:latin typeface="微软雅黑" panose="020B0503020204020204" charset="-122"/>
                  <a:ea typeface="Microsoft YaHei Regular" panose="020B0503020204020204" charset="-122"/>
                </a:rPr>
                <a:t>幼儿教师应该很好地掌握儿童发展的理论并懂得如何将这些理论付诸实践</a:t>
              </a:r>
              <a:endParaRPr lang="zh-CN" altLang="en-US">
                <a:solidFill>
                  <a:srgbClr val="58B6E5"/>
                </a:solidFill>
                <a:uFillTx/>
                <a:latin typeface="微软雅黑" panose="020B0503020204020204" charset="-122"/>
                <a:ea typeface="Microsoft YaHei Regular" panose="020B0503020204020204" charset="-122"/>
              </a:endParaRPr>
            </a:p>
          </p:txBody>
        </p:sp>
        <p:sp>
          <p:nvSpPr>
            <p:cNvPr id="73" name="圆角矩形 72"/>
            <p:cNvSpPr/>
            <p:nvPr>
              <p:custDataLst>
                <p:tags r:id="rId12"/>
              </p:custDataLst>
            </p:nvPr>
          </p:nvSpPr>
          <p:spPr>
            <a:xfrm>
              <a:off x="4912" y="9450"/>
              <a:ext cx="2268" cy="340"/>
            </a:xfrm>
            <a:prstGeom prst="roundRect">
              <a:avLst>
                <a:gd name="adj" fmla="val 50000"/>
              </a:avLst>
            </a:prstGeom>
            <a:solidFill>
              <a:srgbClr val="58B6E5"/>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p>
          </p:txBody>
        </p:sp>
        <p:grpSp>
          <p:nvGrpSpPr>
            <p:cNvPr id="10" name="组合 9"/>
            <p:cNvGrpSpPr/>
            <p:nvPr/>
          </p:nvGrpSpPr>
          <p:grpSpPr>
            <a:xfrm rot="0">
              <a:off x="5633" y="5050"/>
              <a:ext cx="826" cy="826"/>
              <a:chOff x="5513" y="5719"/>
              <a:chExt cx="826" cy="826"/>
            </a:xfrm>
          </p:grpSpPr>
          <p:sp>
            <p:nvSpPr>
              <p:cNvPr id="81" name="椭圆 80"/>
              <p:cNvSpPr/>
              <p:nvPr>
                <p:custDataLst>
                  <p:tags r:id="rId13"/>
                </p:custDataLst>
              </p:nvPr>
            </p:nvSpPr>
            <p:spPr>
              <a:xfrm>
                <a:off x="5513" y="5719"/>
                <a:ext cx="827" cy="827"/>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88" name="图片 87" descr="32313538333935363b32313538333935323bd3cabcf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699" y="5905"/>
                <a:ext cx="454" cy="454"/>
              </a:xfrm>
              <a:prstGeom prst="rect">
                <a:avLst/>
              </a:prstGeom>
            </p:spPr>
          </p:pic>
        </p:grpSp>
      </p:grpSp>
      <p:grpSp>
        <p:nvGrpSpPr>
          <p:cNvPr id="27" name="组合 26"/>
          <p:cNvGrpSpPr/>
          <p:nvPr/>
        </p:nvGrpSpPr>
        <p:grpSpPr>
          <a:xfrm>
            <a:off x="4987290" y="2592705"/>
            <a:ext cx="2160270" cy="3753485"/>
            <a:chOff x="7880" y="4083"/>
            <a:chExt cx="3402" cy="5911"/>
          </a:xfrm>
        </p:grpSpPr>
        <p:sp>
          <p:nvSpPr>
            <p:cNvPr id="37" name="同侧圆角矩形 36"/>
            <p:cNvSpPr/>
            <p:nvPr>
              <p:custDataLst>
                <p:tags r:id="rId17"/>
              </p:custDataLst>
            </p:nvPr>
          </p:nvSpPr>
          <p:spPr>
            <a:xfrm>
              <a:off x="7880" y="4496"/>
              <a:ext cx="3402" cy="5499"/>
            </a:xfrm>
            <a:prstGeom prst="round2SameRect">
              <a:avLst>
                <a:gd name="adj1" fmla="val 8305"/>
                <a:gd name="adj2" fmla="val 0"/>
              </a:avLst>
            </a:prstGeom>
            <a:solidFill>
              <a:srgbClr val="FFFFFF"/>
            </a:solidFill>
            <a:ln>
              <a:gradFill>
                <a:gsLst>
                  <a:gs pos="0">
                    <a:srgbClr val="56CA95"/>
                  </a:gs>
                  <a:gs pos="100000">
                    <a:srgbClr val="56CA9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1" name="同侧圆角矩形 70"/>
            <p:cNvSpPr/>
            <p:nvPr>
              <p:custDataLst>
                <p:tags r:id="rId18"/>
              </p:custDataLst>
            </p:nvPr>
          </p:nvSpPr>
          <p:spPr>
            <a:xfrm flipV="1">
              <a:off x="7880" y="9892"/>
              <a:ext cx="3402" cy="103"/>
            </a:xfrm>
            <a:prstGeom prst="round2SameRect">
              <a:avLst>
                <a:gd name="adj1" fmla="val 50000"/>
                <a:gd name="adj2" fmla="val 0"/>
              </a:avLst>
            </a:prstGeom>
            <a:solidFill>
              <a:srgbClr val="56CA9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9" name="文本框 28"/>
            <p:cNvSpPr txBox="1"/>
            <p:nvPr>
              <p:custDataLst>
                <p:tags r:id="rId19"/>
              </p:custDataLst>
            </p:nvPr>
          </p:nvSpPr>
          <p:spPr>
            <a:xfrm>
              <a:off x="8022" y="5135"/>
              <a:ext cx="3118" cy="4120"/>
            </a:xfrm>
            <a:prstGeom prst="rect">
              <a:avLst/>
            </a:prstGeom>
            <a:noFill/>
          </p:spPr>
          <p:txBody>
            <a:bodyPr wrap="square" bIns="0" rtlCol="0">
              <a:noAutofit/>
            </a:bodyPr>
            <a:p>
              <a:pPr algn="ctr">
                <a:lnSpc>
                  <a:spcPct val="115000"/>
                </a:lnSpc>
                <a:spcBef>
                  <a:spcPts val="0"/>
                </a:spcBef>
                <a:spcAft>
                  <a:spcPts val="0"/>
                </a:spcAft>
              </a:pPr>
              <a:r>
                <a:rPr lang="zh-CN" altLang="en-US">
                  <a:solidFill>
                    <a:srgbClr val="56CA95"/>
                  </a:solidFill>
                  <a:uFillTx/>
                  <a:latin typeface="微软雅黑" panose="020B0503020204020204" charset="-122"/>
                  <a:ea typeface="Microsoft YaHei Regular" panose="020B0503020204020204" charset="-122"/>
                </a:rPr>
                <a:t>（三）</a:t>
              </a:r>
              <a:endParaRPr lang="zh-CN" altLang="en-US">
                <a:solidFill>
                  <a:srgbClr val="56CA95"/>
                </a:solidFill>
                <a:uFillTx/>
                <a:latin typeface="微软雅黑" panose="020B0503020204020204" charset="-122"/>
                <a:ea typeface="Microsoft YaHei Regular" panose="020B0503020204020204" charset="-122"/>
              </a:endParaRPr>
            </a:p>
            <a:p>
              <a:pPr algn="ctr">
                <a:lnSpc>
                  <a:spcPct val="115000"/>
                </a:lnSpc>
                <a:spcBef>
                  <a:spcPts val="0"/>
                </a:spcBef>
                <a:spcAft>
                  <a:spcPts val="0"/>
                </a:spcAft>
              </a:pPr>
              <a:r>
                <a:rPr lang="zh-CN" altLang="en-US">
                  <a:solidFill>
                    <a:srgbClr val="56CA95"/>
                  </a:solidFill>
                  <a:uFillTx/>
                  <a:latin typeface="微软雅黑" panose="020B0503020204020204" charset="-122"/>
                  <a:ea typeface="Microsoft YaHei Regular" panose="020B0503020204020204" charset="-122"/>
                </a:rPr>
                <a:t>幼儿教师必须懂得游戏在儿童身心发展中的重要意义，必须掌握组织丰富多彩的游戏活动所需的技能技巧</a:t>
              </a:r>
              <a:endParaRPr lang="zh-CN" altLang="en-US">
                <a:solidFill>
                  <a:srgbClr val="56CA95"/>
                </a:solidFill>
                <a:uFillTx/>
                <a:latin typeface="微软雅黑" panose="020B0503020204020204" charset="-122"/>
                <a:ea typeface="Microsoft YaHei Regular" panose="020B0503020204020204" charset="-122"/>
              </a:endParaRPr>
            </a:p>
          </p:txBody>
        </p:sp>
        <p:sp>
          <p:nvSpPr>
            <p:cNvPr id="66" name="圆角矩形 65"/>
            <p:cNvSpPr/>
            <p:nvPr>
              <p:custDataLst>
                <p:tags r:id="rId20"/>
              </p:custDataLst>
            </p:nvPr>
          </p:nvSpPr>
          <p:spPr>
            <a:xfrm>
              <a:off x="8447" y="9450"/>
              <a:ext cx="2268" cy="340"/>
            </a:xfrm>
            <a:prstGeom prst="roundRect">
              <a:avLst>
                <a:gd name="adj" fmla="val 50000"/>
              </a:avLst>
            </a:prstGeom>
            <a:solidFill>
              <a:srgbClr val="56CA95"/>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p>
          </p:txBody>
        </p:sp>
        <p:grpSp>
          <p:nvGrpSpPr>
            <p:cNvPr id="22" name="组合 21"/>
            <p:cNvGrpSpPr/>
            <p:nvPr/>
          </p:nvGrpSpPr>
          <p:grpSpPr>
            <a:xfrm>
              <a:off x="9168" y="4083"/>
              <a:ext cx="826" cy="826"/>
              <a:chOff x="9377" y="5261"/>
              <a:chExt cx="826" cy="826"/>
            </a:xfrm>
          </p:grpSpPr>
          <p:sp>
            <p:nvSpPr>
              <p:cNvPr id="82" name="椭圆 81"/>
              <p:cNvSpPr/>
              <p:nvPr>
                <p:custDataLst>
                  <p:tags r:id="rId21"/>
                </p:custDataLst>
              </p:nvPr>
            </p:nvSpPr>
            <p:spPr>
              <a:xfrm>
                <a:off x="9377" y="5261"/>
                <a:ext cx="827" cy="827"/>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89" name="图片 88" descr="32313538333935363b32313538333935343bbadab0e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563" y="5447"/>
                <a:ext cx="454" cy="454"/>
              </a:xfrm>
              <a:prstGeom prst="rect">
                <a:avLst/>
              </a:prstGeom>
            </p:spPr>
          </p:pic>
        </p:grpSp>
      </p:grpSp>
      <p:grpSp>
        <p:nvGrpSpPr>
          <p:cNvPr id="28" name="组合 27"/>
          <p:cNvGrpSpPr/>
          <p:nvPr/>
        </p:nvGrpSpPr>
        <p:grpSpPr>
          <a:xfrm>
            <a:off x="7213600" y="1384300"/>
            <a:ext cx="2160270" cy="4961890"/>
            <a:chOff x="11364" y="2180"/>
            <a:chExt cx="3402" cy="7814"/>
          </a:xfrm>
        </p:grpSpPr>
        <p:sp>
          <p:nvSpPr>
            <p:cNvPr id="72" name="同侧圆角矩形 71"/>
            <p:cNvSpPr/>
            <p:nvPr>
              <p:custDataLst>
                <p:tags r:id="rId25"/>
              </p:custDataLst>
            </p:nvPr>
          </p:nvSpPr>
          <p:spPr>
            <a:xfrm>
              <a:off x="11364" y="2598"/>
              <a:ext cx="3402" cy="7397"/>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8" name="同侧圆角矩形 77"/>
            <p:cNvSpPr/>
            <p:nvPr>
              <p:custDataLst>
                <p:tags r:id="rId26"/>
              </p:custDataLst>
            </p:nvPr>
          </p:nvSpPr>
          <p:spPr>
            <a:xfrm flipV="1">
              <a:off x="11364" y="9892"/>
              <a:ext cx="3402" cy="103"/>
            </a:xfrm>
            <a:prstGeom prst="round2SameRect">
              <a:avLst>
                <a:gd name="adj1" fmla="val 50000"/>
                <a:gd name="adj2" fmla="val 0"/>
              </a:avLst>
            </a:prstGeom>
            <a:solidFill>
              <a:srgbClr val="FFBA5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1" name="文本框 20"/>
            <p:cNvSpPr txBox="1"/>
            <p:nvPr>
              <p:custDataLst>
                <p:tags r:id="rId27"/>
              </p:custDataLst>
            </p:nvPr>
          </p:nvSpPr>
          <p:spPr>
            <a:xfrm>
              <a:off x="11506" y="3225"/>
              <a:ext cx="3118" cy="6030"/>
            </a:xfrm>
            <a:prstGeom prst="rect">
              <a:avLst/>
            </a:prstGeom>
            <a:noFill/>
          </p:spPr>
          <p:txBody>
            <a:bodyPr wrap="square" bIns="0" rtlCol="0">
              <a:noAutofit/>
            </a:bodyPr>
            <a:p>
              <a:pPr algn="ctr">
                <a:lnSpc>
                  <a:spcPct val="115000"/>
                </a:lnSpc>
                <a:spcBef>
                  <a:spcPts val="0"/>
                </a:spcBef>
                <a:spcAft>
                  <a:spcPts val="0"/>
                </a:spcAft>
              </a:pPr>
              <a:r>
                <a:rPr lang="zh-CN" altLang="en-US">
                  <a:solidFill>
                    <a:srgbClr val="FFBA55"/>
                  </a:solidFill>
                  <a:uFillTx/>
                  <a:latin typeface="微软雅黑" panose="020B0503020204020204" charset="-122"/>
                  <a:ea typeface="Microsoft YaHei Regular" panose="020B0503020204020204" charset="-122"/>
                </a:rPr>
                <a:t>（四）</a:t>
              </a:r>
              <a:endParaRPr lang="zh-CN" altLang="en-US">
                <a:solidFill>
                  <a:srgbClr val="FFBA55"/>
                </a:solidFill>
                <a:uFillTx/>
                <a:latin typeface="微软雅黑" panose="020B0503020204020204" charset="-122"/>
                <a:ea typeface="Microsoft YaHei Regular" panose="020B0503020204020204" charset="-122"/>
              </a:endParaRPr>
            </a:p>
            <a:p>
              <a:pPr algn="ctr">
                <a:lnSpc>
                  <a:spcPct val="115000"/>
                </a:lnSpc>
                <a:spcBef>
                  <a:spcPts val="0"/>
                </a:spcBef>
                <a:spcAft>
                  <a:spcPts val="0"/>
                </a:spcAft>
              </a:pPr>
              <a:r>
                <a:rPr lang="zh-CN" altLang="en-US">
                  <a:solidFill>
                    <a:srgbClr val="FFBA55"/>
                  </a:solidFill>
                  <a:uFillTx/>
                  <a:latin typeface="微软雅黑" panose="020B0503020204020204" charset="-122"/>
                  <a:ea typeface="Microsoft YaHei Regular" panose="020B0503020204020204" charset="-122"/>
                </a:rPr>
                <a:t>幼儿教师必须懂得家庭是儿童学习和发展的一个基本环节，注意研究家庭的不同结构和价值观，学会怎样与家长合作的各种技能，在家长的配合下提高儿童教育的质量</a:t>
              </a:r>
              <a:endParaRPr lang="zh-CN" altLang="en-US">
                <a:solidFill>
                  <a:srgbClr val="FFBA55"/>
                </a:solidFill>
                <a:uFillTx/>
                <a:latin typeface="微软雅黑" panose="020B0503020204020204" charset="-122"/>
                <a:ea typeface="Microsoft YaHei Regular" panose="020B0503020204020204" charset="-122"/>
              </a:endParaRPr>
            </a:p>
          </p:txBody>
        </p:sp>
        <p:sp>
          <p:nvSpPr>
            <p:cNvPr id="75" name="圆角矩形 74"/>
            <p:cNvSpPr/>
            <p:nvPr>
              <p:custDataLst>
                <p:tags r:id="rId28"/>
              </p:custDataLst>
            </p:nvPr>
          </p:nvSpPr>
          <p:spPr>
            <a:xfrm>
              <a:off x="11931" y="9450"/>
              <a:ext cx="2268" cy="340"/>
            </a:xfrm>
            <a:prstGeom prst="roundRect">
              <a:avLst>
                <a:gd name="adj" fmla="val 50000"/>
              </a:avLst>
            </a:prstGeom>
            <a:solidFill>
              <a:srgbClr val="FFBA55"/>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p>
          </p:txBody>
        </p:sp>
        <p:grpSp>
          <p:nvGrpSpPr>
            <p:cNvPr id="23" name="组合 22"/>
            <p:cNvGrpSpPr/>
            <p:nvPr/>
          </p:nvGrpSpPr>
          <p:grpSpPr>
            <a:xfrm>
              <a:off x="12652" y="2180"/>
              <a:ext cx="826" cy="826"/>
              <a:chOff x="12861" y="4723"/>
              <a:chExt cx="826" cy="826"/>
            </a:xfrm>
          </p:grpSpPr>
          <p:sp>
            <p:nvSpPr>
              <p:cNvPr id="83" name="椭圆 82"/>
              <p:cNvSpPr/>
              <p:nvPr>
                <p:custDataLst>
                  <p:tags r:id="rId29"/>
                </p:custDataLst>
              </p:nvPr>
            </p:nvSpPr>
            <p:spPr>
              <a:xfrm>
                <a:off x="12861" y="4723"/>
                <a:ext cx="827" cy="827"/>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90" name="图片 89" descr="32313538333935363b32313538333934303bcae9b1b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3047" y="4909"/>
                <a:ext cx="454" cy="454"/>
              </a:xfrm>
              <a:prstGeom prst="rect">
                <a:avLst/>
              </a:prstGeom>
            </p:spPr>
          </p:pic>
        </p:grpSp>
      </p:grpSp>
      <p:grpSp>
        <p:nvGrpSpPr>
          <p:cNvPr id="31" name="组合 30"/>
          <p:cNvGrpSpPr/>
          <p:nvPr/>
        </p:nvGrpSpPr>
        <p:grpSpPr>
          <a:xfrm>
            <a:off x="9439910" y="3464560"/>
            <a:ext cx="2160270" cy="2881630"/>
            <a:chOff x="14867" y="5456"/>
            <a:chExt cx="3402" cy="4538"/>
          </a:xfrm>
        </p:grpSpPr>
        <p:sp>
          <p:nvSpPr>
            <p:cNvPr id="7" name="同侧圆角矩形 6"/>
            <p:cNvSpPr/>
            <p:nvPr>
              <p:custDataLst>
                <p:tags r:id="rId33"/>
              </p:custDataLst>
            </p:nvPr>
          </p:nvSpPr>
          <p:spPr>
            <a:xfrm>
              <a:off x="14867" y="5878"/>
              <a:ext cx="3402" cy="4117"/>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1" name="同侧圆角矩形 10"/>
            <p:cNvSpPr/>
            <p:nvPr>
              <p:custDataLst>
                <p:tags r:id="rId34"/>
              </p:custDataLst>
            </p:nvPr>
          </p:nvSpPr>
          <p:spPr>
            <a:xfrm flipV="1">
              <a:off x="14867" y="9892"/>
              <a:ext cx="3402" cy="103"/>
            </a:xfrm>
            <a:prstGeom prst="round2SameRect">
              <a:avLst>
                <a:gd name="adj1" fmla="val 50000"/>
                <a:gd name="adj2" fmla="val 0"/>
              </a:avLst>
            </a:prstGeom>
            <a:solidFill>
              <a:srgbClr val="F18870"/>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7" name="文本框 16"/>
            <p:cNvSpPr txBox="1"/>
            <p:nvPr>
              <p:custDataLst>
                <p:tags r:id="rId35"/>
              </p:custDataLst>
            </p:nvPr>
          </p:nvSpPr>
          <p:spPr>
            <a:xfrm>
              <a:off x="15009" y="6651"/>
              <a:ext cx="3118" cy="2604"/>
            </a:xfrm>
            <a:prstGeom prst="rect">
              <a:avLst/>
            </a:prstGeom>
            <a:noFill/>
          </p:spPr>
          <p:txBody>
            <a:bodyPr wrap="square" bIns="0" rtlCol="0">
              <a:noAutofit/>
            </a:bodyPr>
            <a:p>
              <a:pPr algn="ctr">
                <a:lnSpc>
                  <a:spcPct val="115000"/>
                </a:lnSpc>
                <a:spcBef>
                  <a:spcPts val="0"/>
                </a:spcBef>
                <a:spcAft>
                  <a:spcPts val="0"/>
                </a:spcAft>
              </a:pPr>
              <a:r>
                <a:rPr lang="zh-CN" altLang="en-US">
                  <a:solidFill>
                    <a:srgbClr val="F18870"/>
                  </a:solidFill>
                  <a:uFillTx/>
                  <a:latin typeface="微软雅黑" panose="020B0503020204020204" charset="-122"/>
                  <a:ea typeface="Microsoft YaHei Regular" panose="020B0503020204020204" charset="-122"/>
                </a:rPr>
                <a:t>（五）</a:t>
              </a:r>
              <a:endParaRPr lang="zh-CN" altLang="en-US">
                <a:solidFill>
                  <a:srgbClr val="F18870"/>
                </a:solidFill>
                <a:uFillTx/>
                <a:latin typeface="微软雅黑" panose="020B0503020204020204" charset="-122"/>
                <a:ea typeface="Microsoft YaHei Regular" panose="020B0503020204020204" charset="-122"/>
              </a:endParaRPr>
            </a:p>
            <a:p>
              <a:pPr algn="ctr">
                <a:lnSpc>
                  <a:spcPct val="115000"/>
                </a:lnSpc>
                <a:spcBef>
                  <a:spcPts val="0"/>
                </a:spcBef>
                <a:spcAft>
                  <a:spcPts val="0"/>
                </a:spcAft>
              </a:pPr>
              <a:r>
                <a:rPr lang="zh-CN" altLang="en-US">
                  <a:solidFill>
                    <a:srgbClr val="F18870"/>
                  </a:solidFill>
                  <a:uFillTx/>
                  <a:latin typeface="微软雅黑" panose="020B0503020204020204" charset="-122"/>
                  <a:ea typeface="Microsoft YaHei Regular" panose="020B0503020204020204" charset="-122"/>
                </a:rPr>
                <a:t>幼儿教师需要掌握指导和协调其他成人一起进行教学工作的能力</a:t>
              </a:r>
              <a:endParaRPr lang="zh-CN" altLang="en-US">
                <a:solidFill>
                  <a:srgbClr val="F18870"/>
                </a:solidFill>
                <a:uFillTx/>
                <a:latin typeface="微软雅黑" panose="020B0503020204020204" charset="-122"/>
                <a:ea typeface="Microsoft YaHei Regular" panose="020B0503020204020204" charset="-122"/>
              </a:endParaRPr>
            </a:p>
          </p:txBody>
        </p:sp>
        <p:sp>
          <p:nvSpPr>
            <p:cNvPr id="76" name="圆角矩形 75"/>
            <p:cNvSpPr/>
            <p:nvPr>
              <p:custDataLst>
                <p:tags r:id="rId36"/>
              </p:custDataLst>
            </p:nvPr>
          </p:nvSpPr>
          <p:spPr>
            <a:xfrm>
              <a:off x="15434" y="9450"/>
              <a:ext cx="2268" cy="340"/>
            </a:xfrm>
            <a:prstGeom prst="roundRect">
              <a:avLst>
                <a:gd name="adj" fmla="val 50000"/>
              </a:avLst>
            </a:prstGeom>
            <a:solidFill>
              <a:srgbClr val="F18870"/>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p>
          </p:txBody>
        </p:sp>
        <p:grpSp>
          <p:nvGrpSpPr>
            <p:cNvPr id="30" name="组合 29"/>
            <p:cNvGrpSpPr/>
            <p:nvPr/>
          </p:nvGrpSpPr>
          <p:grpSpPr>
            <a:xfrm>
              <a:off x="16155" y="5456"/>
              <a:ext cx="826" cy="826"/>
              <a:chOff x="16155" y="4487"/>
              <a:chExt cx="826" cy="826"/>
            </a:xfrm>
          </p:grpSpPr>
          <p:sp>
            <p:nvSpPr>
              <p:cNvPr id="84" name="椭圆 83"/>
              <p:cNvSpPr/>
              <p:nvPr>
                <p:custDataLst>
                  <p:tags r:id="rId37"/>
                </p:custDataLst>
              </p:nvPr>
            </p:nvSpPr>
            <p:spPr>
              <a:xfrm>
                <a:off x="16155" y="4487"/>
                <a:ext cx="827" cy="827"/>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91" name="图片 90" descr="32313538333935363b32313538333934333bb6d4bbb0"/>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16341" y="4673"/>
                <a:ext cx="454" cy="454"/>
              </a:xfrm>
              <a:prstGeom prst="rect">
                <a:avLst/>
              </a:prstGeom>
            </p:spPr>
          </p:pic>
        </p:grpSp>
      </p:grpSp>
    </p:spTree>
    <p:custDataLst>
      <p:tags r:id="rId4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473710" y="460375"/>
            <a:ext cx="11245215" cy="828040"/>
          </a:xfrm>
        </p:spPr>
        <p:txBody>
          <a:bodyPr>
            <a:normAutofit/>
          </a:bodyPr>
          <a:p>
            <a:r>
              <a:rPr>
                <a:solidFill>
                  <a:schemeClr val="tx1"/>
                </a:solidFill>
                <a:sym typeface="+mn-ea"/>
              </a:rPr>
              <a:t>二、教师的基本理念</a:t>
            </a:r>
            <a:endParaRPr>
              <a:solidFill>
                <a:schemeClr val="tx1"/>
              </a:solidFill>
              <a:sym typeface="+mn-ea"/>
            </a:endParaRPr>
          </a:p>
        </p:txBody>
      </p:sp>
      <p:sp>
        <p:nvSpPr>
          <p:cNvPr id="112" name="圆角矩形 111"/>
          <p:cNvSpPr/>
          <p:nvPr>
            <p:custDataLst>
              <p:tags r:id="rId1"/>
            </p:custDataLst>
          </p:nvPr>
        </p:nvSpPr>
        <p:spPr>
          <a:xfrm>
            <a:off x="6457315" y="1699260"/>
            <a:ext cx="4788000" cy="1980000"/>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649085" y="137973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407150" y="137973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1" name="文本框 140"/>
          <p:cNvSpPr txBox="1"/>
          <p:nvPr>
            <p:custDataLst>
              <p:tags r:id="rId4"/>
            </p:custDataLst>
          </p:nvPr>
        </p:nvSpPr>
        <p:spPr>
          <a:xfrm>
            <a:off x="6565900" y="1473200"/>
            <a:ext cx="237236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（二）师德为先</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2" name="文本框 141"/>
          <p:cNvSpPr txBox="1"/>
          <p:nvPr>
            <p:custDataLst>
              <p:tags r:id="rId5"/>
            </p:custDataLst>
          </p:nvPr>
        </p:nvSpPr>
        <p:spPr>
          <a:xfrm>
            <a:off x="6565265" y="2005330"/>
            <a:ext cx="4572000" cy="153416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热爱学前教育事业，具有职业理想，践行社会主义核心价值体系，履行教师职业道德规范。</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7" name="平行四边形 176"/>
          <p:cNvSpPr/>
          <p:nvPr>
            <p:custDataLst>
              <p:tags r:id="rId6"/>
            </p:custDataLst>
          </p:nvPr>
        </p:nvSpPr>
        <p:spPr>
          <a:xfrm>
            <a:off x="9968230" y="3564890"/>
            <a:ext cx="1449070" cy="180000"/>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7"/>
            </p:custDataLst>
          </p:nvPr>
        </p:nvSpPr>
        <p:spPr>
          <a:xfrm>
            <a:off x="825500" y="4352290"/>
            <a:ext cx="4788000" cy="1980000"/>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8"/>
            </p:custDataLst>
          </p:nvPr>
        </p:nvSpPr>
        <p:spPr>
          <a:xfrm>
            <a:off x="1017270" y="3996565"/>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9"/>
            </p:custDataLst>
          </p:nvPr>
        </p:nvSpPr>
        <p:spPr>
          <a:xfrm>
            <a:off x="775335" y="3996565"/>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9" name="文本框 138"/>
          <p:cNvSpPr txBox="1"/>
          <p:nvPr>
            <p:custDataLst>
              <p:tags r:id="rId10"/>
            </p:custDataLst>
          </p:nvPr>
        </p:nvSpPr>
        <p:spPr>
          <a:xfrm>
            <a:off x="941070" y="4090035"/>
            <a:ext cx="2261235"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（三）能力为重</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0" name="文本框 139"/>
          <p:cNvSpPr txBox="1"/>
          <p:nvPr>
            <p:custDataLst>
              <p:tags r:id="rId11"/>
            </p:custDataLst>
          </p:nvPr>
        </p:nvSpPr>
        <p:spPr>
          <a:xfrm>
            <a:off x="941070" y="4645025"/>
            <a:ext cx="4572000" cy="82800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把学前教育理论与保教实践相结合，突出保教实践能力；研究幼儿，遵循幼儿成长规律，提升保教工作的专业化水平；坚持实践、反思、再实践、再反思，不断提高专业能力。</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8" name="平行四边形 177"/>
          <p:cNvSpPr/>
          <p:nvPr>
            <p:custDataLst>
              <p:tags r:id="rId12"/>
            </p:custDataLst>
          </p:nvPr>
        </p:nvSpPr>
        <p:spPr>
          <a:xfrm>
            <a:off x="4412615" y="6221730"/>
            <a:ext cx="1449070" cy="180000"/>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825500" y="1699260"/>
            <a:ext cx="4788000" cy="1980000"/>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4"/>
            </p:custDataLst>
          </p:nvPr>
        </p:nvSpPr>
        <p:spPr>
          <a:xfrm>
            <a:off x="1017270" y="137973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5"/>
            </p:custDataLst>
          </p:nvPr>
        </p:nvSpPr>
        <p:spPr>
          <a:xfrm>
            <a:off x="775335" y="1379730"/>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8" name="文本框 137"/>
          <p:cNvSpPr txBox="1"/>
          <p:nvPr>
            <p:custDataLst>
              <p:tags r:id="rId16"/>
            </p:custDataLst>
          </p:nvPr>
        </p:nvSpPr>
        <p:spPr>
          <a:xfrm>
            <a:off x="941070" y="1473200"/>
            <a:ext cx="2261235"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（一）幼儿为本</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17"/>
            </p:custDataLst>
          </p:nvPr>
        </p:nvSpPr>
        <p:spPr>
          <a:xfrm>
            <a:off x="941070" y="2003425"/>
            <a:ext cx="4572000" cy="153416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尊重幼儿权益，以幼儿为主体，充分调动和发挥幼儿的主动性；遵循幼儿身心发展特点和保教活动规律，为幼儿提供适合的教育，保障幼儿快乐健康成长。</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79" name="平行四边形 178"/>
          <p:cNvSpPr/>
          <p:nvPr>
            <p:custDataLst>
              <p:tags r:id="rId18"/>
            </p:custDataLst>
          </p:nvPr>
        </p:nvSpPr>
        <p:spPr>
          <a:xfrm>
            <a:off x="4412615" y="3564890"/>
            <a:ext cx="1449070" cy="180000"/>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7" name="圆角矩形 116"/>
          <p:cNvSpPr/>
          <p:nvPr>
            <p:custDataLst>
              <p:tags r:id="rId19"/>
            </p:custDataLst>
          </p:nvPr>
        </p:nvSpPr>
        <p:spPr>
          <a:xfrm>
            <a:off x="6457315" y="4352290"/>
            <a:ext cx="4788000" cy="1980000"/>
          </a:xfrm>
          <a:prstGeom prst="roundRect">
            <a:avLst>
              <a:gd name="adj" fmla="val 7587"/>
            </a:avLst>
          </a:prstGeom>
          <a:solidFill>
            <a:srgbClr val="FFFFFF"/>
          </a:solidFill>
          <a:ln w="15875">
            <a:gradFill>
              <a:gsLst>
                <a:gs pos="0">
                  <a:srgbClr val="6096E6">
                    <a:alpha val="5000"/>
                  </a:srgbClr>
                </a:gs>
                <a:gs pos="100000">
                  <a:srgbClr val="FFBA5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8" name="任意多边形 117"/>
          <p:cNvSpPr/>
          <p:nvPr>
            <p:custDataLst>
              <p:tags r:id="rId20"/>
            </p:custDataLst>
          </p:nvPr>
        </p:nvSpPr>
        <p:spPr>
          <a:xfrm>
            <a:off x="6649085" y="3996565"/>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9" name="任意多边形 118"/>
          <p:cNvSpPr/>
          <p:nvPr>
            <p:custDataLst>
              <p:tags r:id="rId21"/>
            </p:custDataLst>
          </p:nvPr>
        </p:nvSpPr>
        <p:spPr>
          <a:xfrm>
            <a:off x="6407150" y="3996565"/>
            <a:ext cx="3636645" cy="54000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5" name="文本框 144"/>
          <p:cNvSpPr txBox="1"/>
          <p:nvPr>
            <p:custDataLst>
              <p:tags r:id="rId22"/>
            </p:custDataLst>
          </p:nvPr>
        </p:nvSpPr>
        <p:spPr>
          <a:xfrm>
            <a:off x="6565265" y="4641215"/>
            <a:ext cx="4572000" cy="82800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rPr>
              <a:t>学习先进的学前教育理论，了解国内外学前教育改革与发展的经验和做法；优化知识结构，提高文化素养；具有终身学习与持续发展的意识和能力，做终身学习的典范。</a:t>
            </a:r>
            <a:endParaRPr lang="zh-CN" altLang="en-US" sz="17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6" name="文本框 145"/>
          <p:cNvSpPr txBox="1"/>
          <p:nvPr>
            <p:custDataLst>
              <p:tags r:id="rId23"/>
            </p:custDataLst>
          </p:nvPr>
        </p:nvSpPr>
        <p:spPr>
          <a:xfrm>
            <a:off x="6565900" y="4090035"/>
            <a:ext cx="2499360" cy="353060"/>
          </a:xfrm>
          <a:prstGeom prst="rect">
            <a:avLst/>
          </a:prstGeom>
          <a:noFill/>
        </p:spPr>
        <p:txBody>
          <a:bodyPr wrap="square" bIns="0" rtlCol="0">
            <a:noAutofit/>
          </a:bodyPr>
          <a:p>
            <a:pPr algn="l"/>
            <a:r>
              <a:rPr lang="zh-CN" altLang="en-US" sz="2000" b="1" spc="200">
                <a:solidFill>
                  <a:srgbClr val="FFFFFF"/>
                </a:solidFill>
                <a:uFillTx/>
                <a:latin typeface="Microsoft YaHei Bold" panose="020B0703020204020201" charset="-122"/>
                <a:ea typeface="Microsoft YaHei Bold" panose="020B0703020204020201" charset="-122"/>
              </a:rPr>
              <a:t>（四）终身学习</a:t>
            </a:r>
            <a:endParaRPr lang="zh-CN" altLang="en-US" sz="2000" b="1" spc="200">
              <a:solidFill>
                <a:srgbClr val="FFFFFF"/>
              </a:solidFill>
              <a:uFillTx/>
              <a:latin typeface="Microsoft YaHei Bold" panose="020B0703020204020201" charset="-122"/>
              <a:ea typeface="Microsoft YaHei Bold" panose="020B0703020204020201" charset="-122"/>
            </a:endParaRPr>
          </a:p>
        </p:txBody>
      </p:sp>
      <p:sp>
        <p:nvSpPr>
          <p:cNvPr id="182" name="平行四边形 181"/>
          <p:cNvSpPr/>
          <p:nvPr>
            <p:custDataLst>
              <p:tags r:id="rId24"/>
            </p:custDataLst>
          </p:nvPr>
        </p:nvSpPr>
        <p:spPr>
          <a:xfrm>
            <a:off x="9968230" y="6221730"/>
            <a:ext cx="1449070" cy="180000"/>
          </a:xfrm>
          <a:prstGeom prst="parallelogram">
            <a:avLst/>
          </a:prstGeom>
          <a:gradFill>
            <a:gsLst>
              <a:gs pos="0">
                <a:srgbClr val="FFBA5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516890" y="565785"/>
            <a:ext cx="11577320" cy="1510665"/>
          </a:xfrm>
        </p:spPr>
        <p:txBody>
          <a:bodyPr/>
          <a:p>
            <a:r>
              <a:rPr lang="zh-CN" altLang="en-US">
                <a:solidFill>
                  <a:schemeClr val="tx1"/>
                </a:solidFill>
              </a:rPr>
              <a:t>三、教师素质</a:t>
            </a:r>
            <a:endParaRPr lang="zh-CN" altLang="en-US">
              <a:solidFill>
                <a:schemeClr val="tx1"/>
              </a:solidFill>
            </a:endParaRPr>
          </a:p>
        </p:txBody>
      </p:sp>
      <p:sp>
        <p:nvSpPr>
          <p:cNvPr id="2" name="椭圆 1"/>
          <p:cNvSpPr/>
          <p:nvPr>
            <p:custDataLst>
              <p:tags r:id="rId1"/>
            </p:custDataLst>
          </p:nvPr>
        </p:nvSpPr>
        <p:spPr>
          <a:xfrm>
            <a:off x="1419543" y="2492058"/>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2"/>
            </p:custDataLst>
          </p:nvPr>
        </p:nvSpPr>
        <p:spPr>
          <a:xfrm>
            <a:off x="1696085" y="276860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9" name="弧形 8"/>
          <p:cNvSpPr/>
          <p:nvPr>
            <p:custDataLst>
              <p:tags r:id="rId3"/>
            </p:custDataLst>
          </p:nvPr>
        </p:nvSpPr>
        <p:spPr>
          <a:xfrm flipH="1">
            <a:off x="796925" y="182626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935990" y="212471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2" name="椭圆 11"/>
          <p:cNvSpPr/>
          <p:nvPr>
            <p:custDataLst>
              <p:tags r:id="rId5"/>
            </p:custDataLst>
          </p:nvPr>
        </p:nvSpPr>
        <p:spPr>
          <a:xfrm>
            <a:off x="426720" y="348996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882650" y="485521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4879975" y="25400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722495" y="25400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4879975" y="37719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722495" y="37719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4879975" y="514477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4722495" y="514477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3"/>
            </p:custDataLst>
          </p:nvPr>
        </p:nvSpPr>
        <p:spPr>
          <a:xfrm>
            <a:off x="5360670" y="2257425"/>
            <a:ext cx="2915920" cy="81089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（一）儿童的生理发育、心理发展和学习活动</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5" name="文本框 64"/>
          <p:cNvSpPr txBox="1"/>
          <p:nvPr>
            <p:custDataLst>
              <p:tags r:id="rId14"/>
            </p:custDataLst>
          </p:nvPr>
        </p:nvSpPr>
        <p:spPr>
          <a:xfrm>
            <a:off x="5360670" y="3644265"/>
            <a:ext cx="2915920" cy="50101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（二）家庭和社区关系</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66" name="文本框 65"/>
          <p:cNvSpPr txBox="1"/>
          <p:nvPr>
            <p:custDataLst>
              <p:tags r:id="rId15"/>
            </p:custDataLst>
          </p:nvPr>
        </p:nvSpPr>
        <p:spPr>
          <a:xfrm>
            <a:off x="5360670" y="4862195"/>
            <a:ext cx="2915920" cy="81089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（三）课程结构、教学内容的设置及实施</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57" name="椭圆 56"/>
          <p:cNvSpPr/>
          <p:nvPr>
            <p:custDataLst>
              <p:tags r:id="rId16"/>
            </p:custDataLst>
          </p:nvPr>
        </p:nvSpPr>
        <p:spPr>
          <a:xfrm>
            <a:off x="8528685" y="316928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8" name="椭圆 57"/>
          <p:cNvSpPr/>
          <p:nvPr>
            <p:custDataLst>
              <p:tags r:id="rId17"/>
            </p:custDataLst>
          </p:nvPr>
        </p:nvSpPr>
        <p:spPr>
          <a:xfrm>
            <a:off x="8371205" y="316928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0" name="椭圆 59"/>
          <p:cNvSpPr/>
          <p:nvPr>
            <p:custDataLst>
              <p:tags r:id="rId18"/>
            </p:custDataLst>
          </p:nvPr>
        </p:nvSpPr>
        <p:spPr>
          <a:xfrm>
            <a:off x="8528685" y="455612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1" name="椭圆 60"/>
          <p:cNvSpPr/>
          <p:nvPr>
            <p:custDataLst>
              <p:tags r:id="rId19"/>
            </p:custDataLst>
          </p:nvPr>
        </p:nvSpPr>
        <p:spPr>
          <a:xfrm>
            <a:off x="8371205" y="450786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70" name="文本框 69"/>
          <p:cNvSpPr txBox="1"/>
          <p:nvPr>
            <p:custDataLst>
              <p:tags r:id="rId20"/>
            </p:custDataLst>
          </p:nvPr>
        </p:nvSpPr>
        <p:spPr>
          <a:xfrm>
            <a:off x="9034145" y="2886710"/>
            <a:ext cx="2635885" cy="81089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（四）健康、安全和营养</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1" name="文本框 70"/>
          <p:cNvSpPr txBox="1"/>
          <p:nvPr>
            <p:custDataLst>
              <p:tags r:id="rId21"/>
            </p:custDataLst>
          </p:nvPr>
        </p:nvSpPr>
        <p:spPr>
          <a:xfrm>
            <a:off x="9034145" y="4273550"/>
            <a:ext cx="2635885" cy="810895"/>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（五）实习经验和个人职业修养</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3" name="文本框 72"/>
          <p:cNvSpPr txBox="1"/>
          <p:nvPr>
            <p:custDataLst>
              <p:tags r:id="rId22"/>
            </p:custDataLst>
          </p:nvPr>
        </p:nvSpPr>
        <p:spPr>
          <a:xfrm>
            <a:off x="1741170" y="3739515"/>
            <a:ext cx="2204720" cy="353060"/>
          </a:xfrm>
          <a:prstGeom prst="rect">
            <a:avLst/>
          </a:prstGeom>
          <a:noFill/>
        </p:spPr>
        <p:txBody>
          <a:bodyPr wrap="square" bIns="0" rtlCol="0" anchor="ctr" anchorCtr="0">
            <a:noAutofit/>
          </a:bodyPr>
          <a:p>
            <a:pPr algn="ctr"/>
            <a:r>
              <a:rPr lang="zh-CN" altLang="en-US" sz="2000">
                <a:solidFill>
                  <a:srgbClr val="FFFFFF"/>
                </a:solidFill>
                <a:uFillTx/>
                <a:latin typeface="微软雅黑" panose="020B0503020204020204" charset="-122"/>
                <a:ea typeface="Microsoft YaHei Regular" panose="020B0503020204020204" charset="-122"/>
                <a:cs typeface="Microsoft YaHei Regular" panose="020B0503020204020204" charset="-122"/>
              </a:rPr>
              <a:t>合格的幼儿教师应该具有下列5个领域的有关知识和能力</a:t>
            </a:r>
            <a:endParaRPr lang="zh-CN" altLang="en-US" sz="2000">
              <a:solidFill>
                <a:srgbClr val="FFFFFF"/>
              </a:solidFill>
              <a:uFillTx/>
              <a:latin typeface="微软雅黑" panose="020B0503020204020204" charset="-122"/>
              <a:ea typeface="Microsoft YaHei Regular" panose="020B0503020204020204" charset="-122"/>
              <a:cs typeface="Microsoft YaHei Regular" panose="020B0503020204020204" charset="-122"/>
            </a:endParaRPr>
          </a:p>
        </p:txBody>
      </p:sp>
      <p:pic>
        <p:nvPicPr>
          <p:cNvPr id="86" name="图片 85" descr="343435383036303b343532343136343bcfeec4bfb7b6cea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131570" y="2320290"/>
            <a:ext cx="360045" cy="360045"/>
          </a:xfrm>
          <a:prstGeom prst="rect">
            <a:avLst/>
          </a:prstGeom>
        </p:spPr>
      </p:pic>
      <p:pic>
        <p:nvPicPr>
          <p:cNvPr id="87" name="图片 86" descr="343435383036303b343532343136353bcfeec4bfc6c0c9f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22300" y="3685540"/>
            <a:ext cx="360045" cy="360045"/>
          </a:xfrm>
          <a:prstGeom prst="rect">
            <a:avLst/>
          </a:prstGeom>
        </p:spPr>
      </p:pic>
      <p:pic>
        <p:nvPicPr>
          <p:cNvPr id="91" name="图片 90" descr="343435383036303b343532343136363bcfeec4bfbdf8b6c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1078230" y="5050790"/>
            <a:ext cx="360045" cy="360045"/>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770360" cy="1341755"/>
          </a:xfrm>
        </p:spPr>
        <p:txBody>
          <a:bodyPr anchor="b" anchorCtr="0"/>
          <a:p>
            <a:r>
              <a:rPr lang="zh-CN" altLang="en-US">
                <a:solidFill>
                  <a:schemeClr val="tx1"/>
                </a:solidFill>
              </a:rPr>
              <a:t>（一）儿童的生理发育、心理发展和学习活动</a:t>
            </a:r>
            <a:endParaRPr lang="zh-CN" altLang="en-US">
              <a:solidFill>
                <a:schemeClr val="tx1"/>
              </a:solidFill>
            </a:endParaRPr>
          </a:p>
        </p:txBody>
      </p:sp>
      <p:sp>
        <p:nvSpPr>
          <p:cNvPr id="68" name="文本框 67"/>
          <p:cNvSpPr txBox="1"/>
          <p:nvPr userDrawn="1"/>
        </p:nvSpPr>
        <p:spPr>
          <a:xfrm>
            <a:off x="335915" y="1549742"/>
            <a:ext cx="11520000" cy="4661535"/>
          </a:xfrm>
          <a:prstGeom prst="rect">
            <a:avLst/>
          </a:prstGeom>
          <a:noFill/>
        </p:spPr>
        <p:txBody>
          <a:bodyPr vert="horz" wrap="square" rtlCol="0" anchor="ctr" anchorCtr="0">
            <a:spAutoFit/>
          </a:bodyPr>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（1）幼儿的身体发育的理论，包括胎儿期、新生儿期、婴儿期、幼儿期和小学初期的儿童的不同生理特征和行为方式。</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（2）幼儿的认知发展理论，包括儿童的早期经验与其认知发展个别差异之间的相互关系。</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（3）幼儿对言语交际的感知和表达过程以及语言的发展。</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（4）幼儿情绪的、社会的和道德的发展，包括社会同一性的出现和自尊心的发展。</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（5）幼儿身心发展各个方面的统一性和综合性，幼儿个性差异是怎样影响其身心各方面发展的。</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（6）游戏的重要性，儿童积极参与游戏对其感知和运动发展以及对以后认知、感知和语言发展的重要意义。</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（7）儿童周围的生态环境对全面提高儿童的营养水平，促进儿童运动，感知、认知和心理各方面发展的重要意义。</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（8）如何发现儿童情绪障碍、不良行为习惯的苗头。怎样帮助儿童消除情绪障碍，改正不良习惯。</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（9）观察和记录幼儿的行为，正确地指导、评价孩子的行为，以便能正确认识儿童的个性行为特征。</a:t>
            </a:r>
            <a:endParaRPr lang="en-US" altLang="zh-CN" spc="-100" dirty="0">
              <a:solidFill>
                <a:schemeClr val="tx1"/>
              </a:solidFill>
              <a:uFillTx/>
            </a:endParaRPr>
          </a:p>
          <a:p>
            <a:pPr indent="431800" algn="just" fontAlgn="auto">
              <a:lnSpc>
                <a:spcPct val="150000"/>
              </a:lnSpc>
              <a:spcBef>
                <a:spcPts val="0"/>
              </a:spcBef>
              <a:spcAft>
                <a:spcPts val="0"/>
              </a:spcAft>
              <a:extLst>
                <a:ext uri="{35155182-B16C-46BC-9424-99874614C6A1}">
                  <wpsdc:indentchars xmlns:wpsdc="http://www.wps.cn/officeDocument/2017/drawingmlCustomData" val="200" checksum="1433669454"/>
                </a:ext>
              </a:extLst>
            </a:pPr>
            <a:r>
              <a:rPr lang="en-US" altLang="zh-CN" spc="-100" dirty="0">
                <a:solidFill>
                  <a:schemeClr val="tx1"/>
                </a:solidFill>
                <a:uFillTx/>
              </a:rPr>
              <a:t>（10）儿童心理发展检测量表的作用及其局限性。</a:t>
            </a:r>
            <a:endParaRPr lang="en-US" altLang="zh-CN" spc="-100"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856085" cy="1134110"/>
          </a:xfrm>
        </p:spPr>
        <p:txBody>
          <a:bodyPr anchor="b" anchorCtr="0"/>
          <a:p>
            <a:r>
              <a:rPr lang="zh-CN" altLang="en-US">
                <a:solidFill>
                  <a:schemeClr val="tx1"/>
                </a:solidFill>
              </a:rPr>
              <a:t>（二）家庭和社区关系</a:t>
            </a:r>
            <a:endParaRPr lang="zh-CN" altLang="en-US">
              <a:solidFill>
                <a:schemeClr val="tx1"/>
              </a:solidFill>
            </a:endParaRPr>
          </a:p>
        </p:txBody>
      </p:sp>
      <p:sp>
        <p:nvSpPr>
          <p:cNvPr id="68" name="文本框 67"/>
          <p:cNvSpPr txBox="1"/>
          <p:nvPr userDrawn="1"/>
        </p:nvSpPr>
        <p:spPr>
          <a:xfrm>
            <a:off x="335915" y="1134135"/>
            <a:ext cx="11520000" cy="5492750"/>
          </a:xfrm>
          <a:prstGeom prst="rect">
            <a:avLst/>
          </a:prstGeom>
          <a:noFill/>
        </p:spPr>
        <p:txBody>
          <a:bodyPr vert="horz" wrap="square" rtlCol="0" anchor="ctr" anchorCtr="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（1）为家长讲解有关儿童生理发育、心理发展和学习过程的基本原理，清楚地阐述怎样为幼儿制订一个合适的教育计划以及社区对教育计划的实施所应给予的支持和帮助等。</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（2）清楚地讲解有关心理发展迟缓的概念，掌握为心理发展迟缓或处于心理发展迟缓危险中的儿童进行早期服务的理论。</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（3）为家长和幼儿提供信息咨询、家教指导等服务，发挥其帮助家庭和幼儿的重要角色作用。</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（4）懂得家长作为儿童最初的保育者和非正规教师应承担的角色作用，懂得家长尊重儿童的重要性，明确家长和教师的合作在幼儿教育工作中的重要意义。</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（5）懂得儿童是怎样影响父母、亲友、其他家庭成员和社区的，同时又是怎样受到这些因素的影响的。</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（6）懂得怎样同家长们合作，怎样支持和指导家长们，特别是帮助那些有特殊需要的家庭。</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（7）协助家庭评价儿童的发展情况，善于用一种清楚而有指导意义的方式向家庭成员和其他幼教工作人员报告评价的结果，在设定教学目标时能做到既适合儿童发展的需要，又切实可行。</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（8）了解预防机构、早期矫治、社区环境的综合治理和其他特殊教育项目等特殊社区教育服务项目的功能及重要性。</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856085" cy="1341755"/>
          </a:xfrm>
        </p:spPr>
        <p:txBody>
          <a:bodyPr anchor="b" anchorCtr="0"/>
          <a:p>
            <a:r>
              <a:rPr lang="zh-CN" altLang="en-US">
                <a:solidFill>
                  <a:schemeClr val="tx1"/>
                </a:solidFill>
              </a:rPr>
              <a:t>（三）课程结构、教学内容的设置及实施</a:t>
            </a:r>
            <a:endParaRPr lang="zh-CN" altLang="en-US">
              <a:solidFill>
                <a:schemeClr val="tx1"/>
              </a:solidFill>
            </a:endParaRPr>
          </a:p>
        </p:txBody>
      </p:sp>
      <p:sp>
        <p:nvSpPr>
          <p:cNvPr id="68" name="文本框 67"/>
          <p:cNvSpPr txBox="1"/>
          <p:nvPr userDrawn="1"/>
        </p:nvSpPr>
        <p:spPr>
          <a:xfrm>
            <a:off x="335915" y="1341780"/>
            <a:ext cx="11520000" cy="5077460"/>
          </a:xfrm>
          <a:prstGeom prst="rect">
            <a:avLst/>
          </a:prstGeom>
          <a:noFill/>
        </p:spPr>
        <p:txBody>
          <a:bodyPr vert="horz" wrap="square" rtlCol="0" anchor="ctr" anchorCtr="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（1）善于通过观察、记录和评价儿童的行为来设计教育环境，组织合适的教育活动，实现人与环境、教与学之间的相互影响。</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（2）正确地运用有关儿童发展、学习和评价的理论去计划、组织教育活动，创设环境，实现相互影响。</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（3）懂得怎样设计和使用学习环境，善于管理时间、空间和材料，使教育活动适合儿童的年龄、文化背景和特殊需要。</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（4）掌握身体发育的理论并付诸实践，以促进儿童运动神经技能和运动技能的发展。</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（5）根据儿童发展的需要和兴趣设计综合性课程并付诸实践，善于把具有社会文化传统价值的教学内容和儿童的家庭生活经验结合起来，融为一体。</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（6）具备运用游戏、主题活动和专题活动等方式组织教育活动的经验，使教育活动融儿童情绪的、身体的、社会的和认知的发展为一体。</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（7）善于创设和管理学习环境，让儿童自我选择、自我决定、自由探索，在操作各种材料的直接经验中实现与他人、与环境的相互影响。</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615420" cy="1341755"/>
          </a:xfrm>
        </p:spPr>
        <p:txBody>
          <a:bodyPr anchor="b" anchorCtr="0"/>
          <a:p>
            <a:r>
              <a:rPr lang="zh-CN" altLang="en-US">
                <a:solidFill>
                  <a:schemeClr val="tx1"/>
                </a:solidFill>
              </a:rPr>
              <a:t>（三）课程结构、教学内容的设置及实施</a:t>
            </a:r>
            <a:endParaRPr lang="zh-CN" altLang="en-US">
              <a:solidFill>
                <a:schemeClr val="tx1"/>
              </a:solidFill>
            </a:endParaRPr>
          </a:p>
        </p:txBody>
      </p:sp>
      <p:sp>
        <p:nvSpPr>
          <p:cNvPr id="68" name="文本框 67"/>
          <p:cNvSpPr txBox="1"/>
          <p:nvPr userDrawn="1"/>
        </p:nvSpPr>
        <p:spPr>
          <a:xfrm>
            <a:off x="335915" y="1341780"/>
            <a:ext cx="11520000" cy="5077460"/>
          </a:xfrm>
          <a:prstGeom prst="rect">
            <a:avLst/>
          </a:prstGeom>
          <a:noFill/>
        </p:spPr>
        <p:txBody>
          <a:bodyPr vert="horz" wrap="square" rtlCol="0" anchor="ctr" anchorCtr="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8）善于运用包括游戏、自由提问、小组讨论、解决疑难问题，协作计划等发展性理论和方法，并具备怎样帮助幼儿发展其求知性好奇心，怎样鼓励儿童敢于发现和解决疑问，善于做出决定并成为独立的学习者等一系列实际经验。</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（9）善于指导个人活动和小组活动，帮助儿童在自我探索、自己解决问题的过程中建立知识结构；同时，鼓励儿童在小组活动中互相帮助，共同解决困难，以发展儿童的自我控制力和积极的自尊心。</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（10）赞许和支持儿童表现出的那些有可能增长心智的机敏性、好奇心、自信心和真实地表达自己的观点的行为，鼓励儿童积极主动地参加到能启迪心智、产生疑问、解决困难、增进交往等创造性活动之中。</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（11）帮助儿童掌握有助于提高身体健康和自我安全保护的技能。</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（12）善于在课程设计的各个领域把多种文化（无文化偏见的）学科和个人经验综合起来。</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（13）参与和帮助其他幼教工作者进行家庭中心评估活动，为残疾幼儿制订并施行个别服务和教育的计划。</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（14）补充修改课程内容，使之适应所有儿童包括那些可能是天才的、残疾的、发展迟缓的或处于发展迟缓不利境地的不同儿童的需要。</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692890" cy="1908810"/>
          </a:xfrm>
        </p:spPr>
        <p:txBody>
          <a:bodyPr anchor="b" anchorCtr="0"/>
          <a:p>
            <a:r>
              <a:rPr lang="zh-CN" altLang="en-US">
                <a:solidFill>
                  <a:schemeClr val="tx1"/>
                </a:solidFill>
              </a:rPr>
              <a:t>（四）健康、安全和营养</a:t>
            </a:r>
            <a:endParaRPr lang="zh-CN" altLang="en-US">
              <a:solidFill>
                <a:schemeClr val="tx1"/>
              </a:solidFill>
            </a:endParaRPr>
          </a:p>
        </p:txBody>
      </p:sp>
      <p:sp>
        <p:nvSpPr>
          <p:cNvPr id="68" name="文本框 67"/>
          <p:cNvSpPr txBox="1"/>
          <p:nvPr userDrawn="1"/>
        </p:nvSpPr>
        <p:spPr>
          <a:xfrm>
            <a:off x="335915" y="3003893"/>
            <a:ext cx="11520000" cy="1753235"/>
          </a:xfrm>
          <a:prstGeom prst="rect">
            <a:avLst/>
          </a:prstGeom>
          <a:noFill/>
        </p:spPr>
        <p:txBody>
          <a:bodyPr vert="horz" wrap="square" rtlCol="0" anchor="ctr" anchorCtr="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这一组标准包括怎样去创设管理一个有利于乳儿期、婴儿期、幼儿期和小学年龄阶段的儿童的健康、安全和营养的基本管理程序以及根据儿童常见病和传染病防治而进行健康和安全管理的基本程序。</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（1）能使用合适的健康评估程序，并向有关的社区卫生健康和社会服务机构报告儿童健康或治疗情况。</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（2）能辨别和评价幼儿教育环境中有害健康和不利于安全的因素，并能采取正确的步骤去矫正。</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705590" cy="1341755"/>
          </a:xfrm>
        </p:spPr>
        <p:txBody>
          <a:bodyPr anchor="b" anchorCtr="0"/>
          <a:p>
            <a:r>
              <a:rPr lang="zh-CN" altLang="en-US">
                <a:solidFill>
                  <a:schemeClr val="tx1"/>
                </a:solidFill>
              </a:rPr>
              <a:t>（五）实习经验和个人职业修养</a:t>
            </a:r>
            <a:endParaRPr lang="zh-CN" altLang="en-US">
              <a:solidFill>
                <a:schemeClr val="tx1"/>
              </a:solidFill>
            </a:endParaRPr>
          </a:p>
        </p:txBody>
      </p:sp>
      <p:sp>
        <p:nvSpPr>
          <p:cNvPr id="68" name="文本框 67"/>
          <p:cNvSpPr txBox="1"/>
          <p:nvPr userDrawn="1"/>
        </p:nvSpPr>
        <p:spPr>
          <a:xfrm>
            <a:off x="335915" y="1341780"/>
            <a:ext cx="11520000" cy="5077460"/>
          </a:xfrm>
          <a:prstGeom prst="rect">
            <a:avLst/>
          </a:prstGeom>
          <a:noFill/>
        </p:spPr>
        <p:txBody>
          <a:bodyPr vert="horz" wrap="square" rtlCol="0" anchor="ctr" anchorCtr="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（1）在专业人员和课程理论的指导下，通过实习把理论和实践紧密地结合起来。</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（2）能阐述个人关于幼儿教学的哲学观点，有能力把自己有关幼儿的发展、学习和健康方面的个人兴趣和责任感付诸实践。</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（3）懂得幼儿教育的历史、哲学观点和社会文化传统是如何影响当前的幼儿教育实践和未来发展的。</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（4）懂得现行理论书刊、社会趋势、法规和其他社会方针政策是怎样影响幼儿、家庭、幼儿教育事业和幼儿教育工作者的。</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（5）善于把有价值的教育理论观点、职业道德规范等结合起来并运用于教育实践，并善于与同事紧密合作，共同为幼儿的发展和学习设计一个安全的、合适的活动环境。</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（6）能代表幼儿教育机构、家长参与各种有利于幼教事业发展的社会倡导性活动，以提高保教工作者的专业水平和工作条件。</a:t>
            </a:r>
            <a:endParaRPr lang="en-US" altLang="zh-CN" dirty="0">
              <a:solidFill>
                <a:schemeClr val="tx1"/>
              </a:solidFill>
              <a:uFillTx/>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（7）懂得终身职业教育的重要性，积极参加各种专业活动，比如参加各种学会、热心学术团体的组织工作和学术活动等。</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97240"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四、教师的选聘和任用</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156495"/>
            <a:ext cx="6840000" cy="1938020"/>
          </a:xfrm>
          <a:prstGeom prst="rect">
            <a:avLst/>
          </a:prstGeom>
          <a:noFill/>
        </p:spPr>
        <p:txBody>
          <a:bodyPr wrap="square" rtlCol="0" anchor="ctr" anchorCtr="0">
            <a:spAutoFit/>
          </a:bodyPr>
          <a:p>
            <a:pPr>
              <a:lnSpc>
                <a:spcPct val="150000"/>
              </a:lnSpc>
            </a:pPr>
            <a:r>
              <a:rPr lang="zh-CN" altLang="en-US" sz="2000" b="1" kern="0" spc="100" noProof="0" dirty="0" smtClean="0">
                <a:ln>
                  <a:noFill/>
                </a:ln>
                <a:solidFill>
                  <a:schemeClr val="tx1"/>
                </a:solidFill>
                <a:effectLst/>
                <a:uLnTx/>
                <a:uFillTx/>
                <a:latin typeface="+mj-lt"/>
                <a:ea typeface="宋体" panose="02010600030101010101" pitchFamily="2" charset="-122"/>
                <a:cs typeface="+mj-cs"/>
                <a:sym typeface="+mn-ea"/>
              </a:rPr>
              <a:t>人员的选聘是保证教职工队伍质量的第一关，它影响着幼儿园内部风气与人际关系的形成，它关系到保教质量的提高。因此，在选用人员时要遵循现代管理的用人观，把好“进人”关。</a:t>
            </a:r>
            <a:endParaRPr lang="zh-CN" altLang="en-US" sz="2000" b="1" kern="0" spc="100" noProof="0" dirty="0" smtClean="0">
              <a:ln>
                <a:noFill/>
              </a:ln>
              <a:solidFill>
                <a:schemeClr val="tx1"/>
              </a:solidFill>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151130" y="525780"/>
            <a:ext cx="12040870" cy="1245235"/>
          </a:xfrm>
        </p:spPr>
        <p:txBody>
          <a:bodyPr/>
          <a:p>
            <a:r>
              <a:rPr lang="zh-CN" altLang="en-US"/>
              <a:t>（一）选用人员应遵循的原则</a:t>
            </a:r>
            <a:endParaRPr lang="zh-CN" altLang="en-US"/>
          </a:p>
        </p:txBody>
      </p:sp>
      <p:sp>
        <p:nvSpPr>
          <p:cNvPr id="5" name="任意多边形 4"/>
          <p:cNvSpPr/>
          <p:nvPr>
            <p:custDataLst>
              <p:tags r:id="rId1"/>
            </p:custDataLst>
          </p:nvPr>
        </p:nvSpPr>
        <p:spPr>
          <a:xfrm>
            <a:off x="231140" y="2941320"/>
            <a:ext cx="1171384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996315" y="4028440"/>
            <a:ext cx="2880000" cy="2016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462020" y="370205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97450" y="443230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4368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561705" y="359092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905510" y="3942715"/>
            <a:ext cx="2880000" cy="2016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61460" y="2127885"/>
            <a:ext cx="2880000" cy="2016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76370" y="2038985"/>
            <a:ext cx="2880000" cy="2016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99885" y="4371340"/>
            <a:ext cx="2880000" cy="2016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284980"/>
            <a:ext cx="2880000" cy="2016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8237855" y="1576705"/>
            <a:ext cx="2880000" cy="2016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8147685" y="1478280"/>
            <a:ext cx="2880000" cy="2016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263015" y="4432300"/>
            <a:ext cx="2160000" cy="330200"/>
          </a:xfrm>
          <a:prstGeom prst="rect">
            <a:avLst/>
          </a:prstGeom>
          <a:noFill/>
        </p:spPr>
        <p:txBody>
          <a:bodyPr wrap="square" bIns="0" rtlCol="0">
            <a:noAutofit/>
          </a:bodyPr>
          <a:p>
            <a:pPr algn="ctr"/>
            <a:r>
              <a:rPr lang="zh-CN" altLang="en-US" sz="2000" b="1">
                <a:solidFill>
                  <a:srgbClr val="FFFFFF"/>
                </a:solidFill>
                <a:uFillTx/>
                <a:latin typeface="Microsoft YaHei Bold" panose="020B0703020204020201" charset="-122"/>
                <a:ea typeface="Microsoft YaHei Bold" panose="020B0703020204020201" charset="-122"/>
              </a:rPr>
              <a:t>因事用人的原则</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4336415" y="2529205"/>
            <a:ext cx="2160000" cy="330200"/>
          </a:xfrm>
          <a:prstGeom prst="rect">
            <a:avLst/>
          </a:prstGeom>
          <a:noFill/>
        </p:spPr>
        <p:txBody>
          <a:bodyPr wrap="square" bIns="0" rtlCol="0">
            <a:noAutofit/>
          </a:bodyPr>
          <a:p>
            <a:pPr algn="ctr"/>
            <a:r>
              <a:rPr lang="zh-CN" altLang="en-US" sz="2000" b="1">
                <a:solidFill>
                  <a:srgbClr val="FFFFFF"/>
                </a:solidFill>
                <a:uFillTx/>
                <a:latin typeface="Microsoft YaHei Bold" panose="020B0703020204020201" charset="-122"/>
                <a:ea typeface="Microsoft YaHei Bold" panose="020B0703020204020201" charset="-122"/>
              </a:rPr>
              <a:t>用人之长的原则</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969125" y="4507865"/>
            <a:ext cx="2160270" cy="645160"/>
          </a:xfrm>
          <a:prstGeom prst="rect">
            <a:avLst/>
          </a:prstGeom>
          <a:noFill/>
        </p:spPr>
        <p:txBody>
          <a:bodyPr wrap="square" bIns="0" rtlCol="0">
            <a:noAutofit/>
          </a:bodyPr>
          <a:p>
            <a:pPr algn="ctr"/>
            <a:r>
              <a:rPr lang="zh-CN" altLang="en-US" sz="2000" b="1">
                <a:solidFill>
                  <a:srgbClr val="FFFFFF"/>
                </a:solidFill>
                <a:uFillTx/>
                <a:latin typeface="Microsoft YaHei Bold" panose="020B0703020204020201" charset="-122"/>
                <a:ea typeface="Microsoft YaHei Bold" panose="020B0703020204020201" charset="-122"/>
              </a:rPr>
              <a:t>用人唯贤，严格要求的原则</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507095" y="1946910"/>
            <a:ext cx="2160000" cy="330200"/>
          </a:xfrm>
          <a:prstGeom prst="rect">
            <a:avLst/>
          </a:prstGeom>
          <a:noFill/>
        </p:spPr>
        <p:txBody>
          <a:bodyPr wrap="square" bIns="0" rtlCol="0" anchor="b"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用人唯精，重视效益的原则</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111" name="椭圆 110"/>
          <p:cNvSpPr/>
          <p:nvPr>
            <p:custDataLst>
              <p:tags r:id="rId18"/>
            </p:custDataLst>
          </p:nvPr>
        </p:nvSpPr>
        <p:spPr>
          <a:xfrm>
            <a:off x="969645" y="399605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2" name="椭圆 111"/>
          <p:cNvSpPr/>
          <p:nvPr>
            <p:custDataLst>
              <p:tags r:id="rId19"/>
            </p:custDataLst>
          </p:nvPr>
        </p:nvSpPr>
        <p:spPr>
          <a:xfrm>
            <a:off x="4022725" y="209867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3" name="椭圆 112"/>
          <p:cNvSpPr/>
          <p:nvPr>
            <p:custDataLst>
              <p:tags r:id="rId20"/>
            </p:custDataLst>
          </p:nvPr>
        </p:nvSpPr>
        <p:spPr>
          <a:xfrm>
            <a:off x="6661150" y="432308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4" name="椭圆 113"/>
          <p:cNvSpPr/>
          <p:nvPr>
            <p:custDataLst>
              <p:tags r:id="rId21"/>
            </p:custDataLst>
          </p:nvPr>
        </p:nvSpPr>
        <p:spPr>
          <a:xfrm>
            <a:off x="8204200" y="151892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22"/>
            </p:custDataLst>
          </p:nvPr>
        </p:nvSpPr>
        <p:spPr>
          <a:xfrm>
            <a:off x="946150" y="4058920"/>
            <a:ext cx="474980" cy="30162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sp>
        <p:nvSpPr>
          <p:cNvPr id="119" name="文本框 118"/>
          <p:cNvSpPr txBox="1"/>
          <p:nvPr>
            <p:custDataLst>
              <p:tags r:id="rId23"/>
            </p:custDataLst>
          </p:nvPr>
        </p:nvSpPr>
        <p:spPr>
          <a:xfrm>
            <a:off x="6637020" y="4388485"/>
            <a:ext cx="474980" cy="30162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sp>
        <p:nvSpPr>
          <p:cNvPr id="120" name="文本框 119"/>
          <p:cNvSpPr txBox="1"/>
          <p:nvPr>
            <p:custDataLst>
              <p:tags r:id="rId24"/>
            </p:custDataLst>
          </p:nvPr>
        </p:nvSpPr>
        <p:spPr>
          <a:xfrm>
            <a:off x="3999230" y="2157730"/>
            <a:ext cx="474980" cy="30162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sp>
        <p:nvSpPr>
          <p:cNvPr id="121" name="文本框 120"/>
          <p:cNvSpPr txBox="1"/>
          <p:nvPr>
            <p:custDataLst>
              <p:tags r:id="rId25"/>
            </p:custDataLst>
          </p:nvPr>
        </p:nvSpPr>
        <p:spPr>
          <a:xfrm>
            <a:off x="8180705" y="1581785"/>
            <a:ext cx="474980" cy="30162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sp>
        <p:nvSpPr>
          <p:cNvPr id="7" name="文本框 6"/>
          <p:cNvSpPr txBox="1"/>
          <p:nvPr/>
        </p:nvSpPr>
        <p:spPr>
          <a:xfrm>
            <a:off x="1075690" y="4866640"/>
            <a:ext cx="2540000" cy="922020"/>
          </a:xfrm>
          <a:prstGeom prst="rect">
            <a:avLst/>
          </a:prstGeom>
          <a:noFill/>
        </p:spPr>
        <p:txBody>
          <a:bodyPr wrap="square" rtlCol="0" anchor="t">
            <a:spAutoFit/>
          </a:bodyPr>
          <a:p>
            <a:r>
              <a:rPr lang="zh-CN" altLang="en-US"/>
              <a:t>因事用人即以工作为重，人员的安排服从工作的需要。</a:t>
            </a:r>
            <a:endParaRPr lang="zh-CN" altLang="en-US"/>
          </a:p>
        </p:txBody>
      </p:sp>
      <p:sp>
        <p:nvSpPr>
          <p:cNvPr id="8" name="文本框 7"/>
          <p:cNvSpPr txBox="1"/>
          <p:nvPr/>
        </p:nvSpPr>
        <p:spPr>
          <a:xfrm>
            <a:off x="4146550" y="2959100"/>
            <a:ext cx="2540000" cy="645160"/>
          </a:xfrm>
          <a:prstGeom prst="rect">
            <a:avLst/>
          </a:prstGeom>
          <a:noFill/>
        </p:spPr>
        <p:txBody>
          <a:bodyPr wrap="square" rtlCol="0" anchor="t">
            <a:spAutoFit/>
          </a:bodyPr>
          <a:p>
            <a:r>
              <a:rPr lang="zh-CN" altLang="en-US"/>
              <a:t>扬长避短是用人的基本原则之一。</a:t>
            </a:r>
            <a:endParaRPr lang="zh-CN" altLang="en-US"/>
          </a:p>
        </p:txBody>
      </p:sp>
      <p:sp>
        <p:nvSpPr>
          <p:cNvPr id="9" name="文本框 8"/>
          <p:cNvSpPr txBox="1"/>
          <p:nvPr/>
        </p:nvSpPr>
        <p:spPr>
          <a:xfrm>
            <a:off x="6778625" y="5287010"/>
            <a:ext cx="2540000" cy="922020"/>
          </a:xfrm>
          <a:prstGeom prst="rect">
            <a:avLst/>
          </a:prstGeom>
          <a:noFill/>
        </p:spPr>
        <p:txBody>
          <a:bodyPr wrap="square" rtlCol="0" anchor="t">
            <a:spAutoFit/>
          </a:bodyPr>
          <a:p>
            <a:r>
              <a:rPr lang="zh-CN" altLang="en-US"/>
              <a:t>人的能力有大小，水平有高低，在用人过程中要坚持用人唯贤。</a:t>
            </a:r>
            <a:endParaRPr lang="zh-CN" altLang="en-US"/>
          </a:p>
        </p:txBody>
      </p:sp>
      <p:sp>
        <p:nvSpPr>
          <p:cNvPr id="10" name="文本框 9"/>
          <p:cNvSpPr txBox="1"/>
          <p:nvPr/>
        </p:nvSpPr>
        <p:spPr>
          <a:xfrm>
            <a:off x="8317865" y="2277110"/>
            <a:ext cx="2540000" cy="1198880"/>
          </a:xfrm>
          <a:prstGeom prst="rect">
            <a:avLst/>
          </a:prstGeom>
          <a:noFill/>
        </p:spPr>
        <p:txBody>
          <a:bodyPr wrap="square" rtlCol="0" anchor="t">
            <a:spAutoFit/>
          </a:bodyPr>
          <a:p>
            <a:r>
              <a:rPr lang="zh-CN" altLang="en-US"/>
              <a:t>选用人员力求以最少的投入获得最佳的绩效，这是商品经济追求效益的基本要求。</a:t>
            </a:r>
            <a:endParaRPr lang="zh-CN" altLang="en-US"/>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127635"/>
            <a:ext cx="11859895" cy="1663700"/>
          </a:xfrm>
        </p:spPr>
        <p:txBody>
          <a:bodyPr anchor="b" anchorCtr="0"/>
          <a:p>
            <a:r>
              <a:rPr lang="zh-CN" altLang="en-US"/>
              <a:t>（二）创造条件合理用人，充分发挥教职工的作用</a:t>
            </a:r>
            <a:endParaRPr lang="zh-CN" altLang="en-US"/>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36855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211195"/>
            <a:ext cx="3380105" cy="1562735"/>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3948430"/>
            <a:ext cx="3368040" cy="1562735"/>
          </a:xfrm>
          <a:prstGeom prst="rect">
            <a:avLst/>
          </a:prstGeom>
        </p:spPr>
      </p:pic>
      <p:sp>
        <p:nvSpPr>
          <p:cNvPr id="38" name="文本框 37"/>
          <p:cNvSpPr txBox="1"/>
          <p:nvPr>
            <p:custDataLst>
              <p:tags r:id="rId10"/>
            </p:custDataLst>
          </p:nvPr>
        </p:nvSpPr>
        <p:spPr>
          <a:xfrm>
            <a:off x="474345" y="1858010"/>
            <a:ext cx="3049270" cy="1753235"/>
          </a:xfrm>
          <a:prstGeom prst="rect">
            <a:avLst/>
          </a:prstGeom>
          <a:noFill/>
        </p:spPr>
        <p:txBody>
          <a:bodyPr wrap="square" rtlCol="0" anchor="b" anchorCtr="0">
            <a:spAutoFit/>
          </a:bodyPr>
          <a:p>
            <a:pPr algn="r"/>
            <a:r>
              <a:rPr lang="zh-CN" altLang="en-US">
                <a:solidFill>
                  <a:schemeClr val="tx1"/>
                </a:solidFill>
                <a:uFillTx/>
                <a:latin typeface="微软雅黑" panose="020B0503020204020204" charset="-122"/>
                <a:ea typeface="Microsoft YaHei Regular" panose="020B0503020204020204" charset="-122"/>
              </a:rPr>
              <a:t>事物既有共性又有个性，人亦如此。。“知人”方能“善任”，在全面掌握上述情况的基础上，要妥善安排每位员工的工作。做到用人之长，避人之短。</a:t>
            </a:r>
            <a:endParaRPr lang="zh-CN" altLang="en-US">
              <a:solidFill>
                <a:schemeClr val="tx1"/>
              </a:solidFill>
              <a:uFillTx/>
              <a:latin typeface="微软雅黑" panose="020B0503020204020204" charset="-122"/>
              <a:ea typeface="Microsoft YaHei Regular" panose="020B0503020204020204" charset="-122"/>
            </a:endParaRPr>
          </a:p>
        </p:txBody>
      </p:sp>
      <p:sp>
        <p:nvSpPr>
          <p:cNvPr id="10" name="文本框 9"/>
          <p:cNvSpPr txBox="1"/>
          <p:nvPr>
            <p:custDataLst>
              <p:tags r:id="rId11"/>
            </p:custDataLst>
          </p:nvPr>
        </p:nvSpPr>
        <p:spPr>
          <a:xfrm>
            <a:off x="8776335" y="2667100"/>
            <a:ext cx="2700000" cy="2584450"/>
          </a:xfrm>
          <a:prstGeom prst="rect">
            <a:avLst/>
          </a:prstGeom>
          <a:noFill/>
        </p:spPr>
        <p:txBody>
          <a:bodyPr wrap="square" rtlCol="0" anchor="ctr" anchorCtr="0">
            <a:spAutoFit/>
          </a:bodyPr>
          <a:p>
            <a:pPr algn="l"/>
            <a:r>
              <a:rPr lang="zh-CN" altLang="en-US">
                <a:solidFill>
                  <a:schemeClr val="tx1"/>
                </a:solidFill>
                <a:uFillTx/>
                <a:latin typeface="微软雅黑" panose="020B0503020204020204" charset="-122"/>
                <a:ea typeface="Microsoft YaHei Regular" panose="020B0503020204020204" charset="-122"/>
              </a:rPr>
              <a:t>现代组织行为学研究表明，工作绩效与工作人数并非成正比，不是人数越多工作绩效越高。相反，有时会出现一个人能干好的工作，由两个人干时完成得不好的现象。因此，工作绩效的提高还取决于组织内部工作人员的结构。</a:t>
            </a:r>
            <a:endParaRPr lang="zh-CN" altLang="en-US">
              <a:solidFill>
                <a:schemeClr val="tx1"/>
              </a:solidFill>
              <a:uFillTx/>
              <a:latin typeface="微软雅黑" panose="020B0503020204020204" charset="-122"/>
              <a:ea typeface="Microsoft YaHei Regular" panose="020B0503020204020204" charset="-122"/>
            </a:endParaRPr>
          </a:p>
        </p:txBody>
      </p:sp>
      <p:sp>
        <p:nvSpPr>
          <p:cNvPr id="12" name="文本框 11"/>
          <p:cNvSpPr txBox="1"/>
          <p:nvPr>
            <p:custDataLst>
              <p:tags r:id="rId12"/>
            </p:custDataLst>
          </p:nvPr>
        </p:nvSpPr>
        <p:spPr>
          <a:xfrm>
            <a:off x="474980" y="4268470"/>
            <a:ext cx="3489325" cy="2030095"/>
          </a:xfrm>
          <a:prstGeom prst="rect">
            <a:avLst/>
          </a:prstGeom>
          <a:noFill/>
        </p:spPr>
        <p:txBody>
          <a:bodyPr wrap="square" rtlCol="0" anchor="t" anchorCtr="0">
            <a:spAutoFit/>
          </a:bodyPr>
          <a:p>
            <a:pPr algn="r"/>
            <a:r>
              <a:rPr lang="zh-CN" altLang="en-US">
                <a:solidFill>
                  <a:schemeClr val="tx1"/>
                </a:solidFill>
                <a:uFillTx/>
                <a:latin typeface="微软雅黑" panose="020B0503020204020204" charset="-122"/>
                <a:ea typeface="Microsoft YaHei Regular" panose="020B0503020204020204" charset="-122"/>
              </a:rPr>
              <a:t>教师对成就、自尊和知识的需要特别强烈，他们的特长及才能需要得到表现，他们的价值需要得到认可。需要是人活动的原动力，它要求园领导为员工提供表现才能的机会，这种机会是以委以责任的形式来体现的。</a:t>
            </a:r>
            <a:endParaRPr lang="zh-CN" altLang="en-US">
              <a:solidFill>
                <a:schemeClr val="tx1"/>
              </a:solidFill>
              <a:uFillTx/>
              <a:latin typeface="微软雅黑" panose="020B0503020204020204" charset="-122"/>
              <a:ea typeface="Microsoft YaHei Regular" panose="020B0503020204020204" charset="-122"/>
            </a:endParaRPr>
          </a:p>
        </p:txBody>
      </p:sp>
      <p:sp>
        <p:nvSpPr>
          <p:cNvPr id="21" name="文本框 20"/>
          <p:cNvSpPr txBox="1"/>
          <p:nvPr>
            <p:custDataLst>
              <p:tags r:id="rId13"/>
            </p:custDataLst>
          </p:nvPr>
        </p:nvSpPr>
        <p:spPr>
          <a:xfrm>
            <a:off x="3690620" y="2915285"/>
            <a:ext cx="2990850" cy="460375"/>
          </a:xfrm>
          <a:prstGeom prst="rect">
            <a:avLst/>
          </a:prstGeom>
          <a:noFill/>
        </p:spPr>
        <p:txBody>
          <a:bodyPr wrap="square" rtlCol="0">
            <a:noAutofit/>
          </a:bodyPr>
          <a:p>
            <a:pPr algn="ctr"/>
            <a:r>
              <a:rPr lang="en-US" altLang="zh-CN" sz="2000">
                <a:solidFill>
                  <a:srgbClr val="FFFFFF"/>
                </a:solidFill>
                <a:latin typeface="Microsoft YaHei Regular" panose="020B0503020204020204" charset="-122"/>
                <a:ea typeface="Microsoft YaHei Regular" panose="020B0503020204020204" charset="-122"/>
              </a:rPr>
              <a:t>1.知人善任，各得其所</a:t>
            </a:r>
            <a:endParaRPr lang="en-US" altLang="zh-CN" sz="2000">
              <a:solidFill>
                <a:srgbClr val="FFFFFF"/>
              </a:solidFill>
              <a:latin typeface="Microsoft YaHei Regular" panose="020B0503020204020204" charset="-122"/>
              <a:ea typeface="Microsoft YaHei Regular" panose="020B0503020204020204" charset="-122"/>
            </a:endParaRPr>
          </a:p>
        </p:txBody>
      </p:sp>
      <p:sp>
        <p:nvSpPr>
          <p:cNvPr id="24" name="文本框 23"/>
          <p:cNvSpPr txBox="1"/>
          <p:nvPr>
            <p:custDataLst>
              <p:tags r:id="rId14"/>
            </p:custDataLst>
          </p:nvPr>
        </p:nvSpPr>
        <p:spPr>
          <a:xfrm>
            <a:off x="5875655" y="3762375"/>
            <a:ext cx="2900680" cy="460375"/>
          </a:xfrm>
          <a:prstGeom prst="rect">
            <a:avLst/>
          </a:prstGeom>
          <a:noFill/>
        </p:spPr>
        <p:txBody>
          <a:bodyPr wrap="square" rtlCol="0">
            <a:noAutofit/>
          </a:bodyPr>
          <a:p>
            <a:r>
              <a:rPr lang="en-US" altLang="zh-CN" sz="2000">
                <a:solidFill>
                  <a:srgbClr val="FFFFFF"/>
                </a:solidFill>
                <a:latin typeface="Microsoft YaHei Regular" panose="020B0503020204020204" charset="-122"/>
                <a:ea typeface="Microsoft YaHei Regular" panose="020B0503020204020204" charset="-122"/>
              </a:rPr>
              <a:t>2. 优势互补，合理结构</a:t>
            </a:r>
            <a:endParaRPr lang="en-US" altLang="zh-CN" sz="2000">
              <a:solidFill>
                <a:srgbClr val="FFFFFF"/>
              </a:solidFill>
              <a:latin typeface="Microsoft YaHei Regular" panose="020B0503020204020204" charset="-122"/>
              <a:ea typeface="Microsoft YaHei Regular" panose="020B0503020204020204" charset="-122"/>
            </a:endParaRPr>
          </a:p>
        </p:txBody>
      </p:sp>
      <p:sp>
        <p:nvSpPr>
          <p:cNvPr id="25" name="文本框 24"/>
          <p:cNvSpPr txBox="1"/>
          <p:nvPr>
            <p:custDataLst>
              <p:tags r:id="rId15"/>
            </p:custDataLst>
          </p:nvPr>
        </p:nvSpPr>
        <p:spPr>
          <a:xfrm>
            <a:off x="4249420" y="4499610"/>
            <a:ext cx="2797175" cy="460375"/>
          </a:xfrm>
          <a:prstGeom prst="rect">
            <a:avLst/>
          </a:prstGeom>
          <a:noFill/>
        </p:spPr>
        <p:txBody>
          <a:bodyPr wrap="square" rtlCol="0">
            <a:noAutofit/>
          </a:bodyPr>
          <a:p>
            <a:r>
              <a:rPr lang="en-US" altLang="zh-CN" sz="2000">
                <a:solidFill>
                  <a:srgbClr val="FFFFFF"/>
                </a:solidFill>
                <a:latin typeface="Microsoft YaHei Regular" panose="020B0503020204020204" charset="-122"/>
                <a:ea typeface="Microsoft YaHei Regular" panose="020B0503020204020204" charset="-122"/>
              </a:rPr>
              <a:t>3. 充分表现，委以责任</a:t>
            </a:r>
            <a:endParaRPr lang="en-US" altLang="zh-CN" sz="2000">
              <a:solidFill>
                <a:srgbClr val="FFFFFF"/>
              </a:solidFill>
              <a:latin typeface="Microsoft YaHei Regular" panose="020B0503020204020204" charset="-122"/>
              <a:ea typeface="Microsoft YaHei Regular"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家长及社区工作</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一、家长及社区工作的意义</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3156496"/>
            <a:ext cx="6840000" cy="1938020"/>
          </a:xfrm>
          <a:prstGeom prst="rect">
            <a:avLst/>
          </a:prstGeom>
          <a:noFill/>
        </p:spPr>
        <p:txBody>
          <a:bodyPr wrap="square" rtlCol="0" anchor="ctr" anchorCtr="0">
            <a:spAutoFit/>
          </a:bodyPr>
          <a:p>
            <a:pPr marL="0" indent="0">
              <a:lnSpc>
                <a:spcPct val="150000"/>
              </a:lnSpc>
              <a:buNone/>
            </a:pPr>
            <a:r>
              <a:rPr lang="zh-CN" altLang="en-US" sz="2000" b="1" dirty="0">
                <a:ea typeface="宋体" panose="02010600030101010101" pitchFamily="2" charset="-122"/>
                <a:sym typeface="+mn-ea"/>
              </a:rPr>
              <a:t>家庭和社区作为幼儿重要的生活场所，其本身所具有的教育价值已成为近年来教育实践者和研究者关注的重要教育资源。</a:t>
            </a:r>
            <a:endParaRPr lang="zh-CN" altLang="en-US" sz="2000" b="1" dirty="0">
              <a:ea typeface="宋体" panose="02010600030101010101" pitchFamily="2" charset="-122"/>
              <a:sym typeface="+mn-ea"/>
            </a:endParaRPr>
          </a:p>
          <a:p>
            <a:pPr marL="0" indent="0">
              <a:lnSpc>
                <a:spcPct val="150000"/>
              </a:lnSpc>
              <a:buNone/>
            </a:pPr>
            <a:r>
              <a:rPr lang="zh-CN" altLang="en-US" sz="2000" b="1" dirty="0">
                <a:ea typeface="宋体" panose="02010600030101010101" pitchFamily="2" charset="-122"/>
                <a:sym typeface="+mn-ea"/>
              </a:rPr>
              <a:t>（一）家长工作的意义</a:t>
            </a:r>
            <a:endParaRPr lang="zh-CN" altLang="en-US" sz="2000" b="1" dirty="0">
              <a:ea typeface="宋体" panose="02010600030101010101" pitchFamily="2" charset="-122"/>
              <a:sym typeface="+mn-ea"/>
            </a:endParaRPr>
          </a:p>
          <a:p>
            <a:pPr marL="0" indent="0">
              <a:lnSpc>
                <a:spcPct val="150000"/>
              </a:lnSpc>
              <a:buNone/>
            </a:pPr>
            <a:r>
              <a:rPr lang="zh-CN" altLang="en-US" sz="2000" b="1" dirty="0">
                <a:ea typeface="宋体" panose="02010600030101010101" pitchFamily="2" charset="-122"/>
                <a:sym typeface="+mn-ea"/>
              </a:rPr>
              <a:t>（二）社区工作的意义</a:t>
            </a:r>
            <a:endParaRPr lang="zh-CN" altLang="en-US" sz="2000" b="1" dirty="0">
              <a:ea typeface="宋体" panose="02010600030101010101" pitchFamily="2" charset="-122"/>
              <a:sym typeface="+mn-ea"/>
            </a:endParaRPr>
          </a:p>
        </p:txBody>
      </p:sp>
    </p:spTree>
    <p:custDataLst>
      <p:tags r:id="rId1"/>
    </p:custDataLst>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0" y="527685"/>
            <a:ext cx="11402695" cy="867410"/>
          </a:xfrm>
        </p:spPr>
        <p:txBody>
          <a:bodyPr/>
          <a:p>
            <a:r>
              <a:rPr lang="zh-CN" altLang="en-US"/>
              <a:t>（一）家长工作的意义</a:t>
            </a:r>
            <a:endParaRPr lang="zh-CN" altLang="en-US"/>
          </a:p>
        </p:txBody>
      </p:sp>
      <p:cxnSp>
        <p:nvCxnSpPr>
          <p:cNvPr id="10" name="直接连接符 9"/>
          <p:cNvCxnSpPr/>
          <p:nvPr>
            <p:custDataLst>
              <p:tags r:id="rId1"/>
            </p:custDataLst>
          </p:nvPr>
        </p:nvCxnSpPr>
        <p:spPr>
          <a:xfrm>
            <a:off x="394970" y="3925570"/>
            <a:ext cx="11402695" cy="0"/>
          </a:xfrm>
          <a:prstGeom prst="line">
            <a:avLst/>
          </a:prstGeom>
          <a:ln w="19050" cmpd="sng">
            <a:solidFill>
              <a:srgbClr val="4AC44A">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2" name="椭圆 31"/>
          <p:cNvSpPr/>
          <p:nvPr>
            <p:custDataLst>
              <p:tags r:id="rId2"/>
            </p:custDataLst>
          </p:nvPr>
        </p:nvSpPr>
        <p:spPr>
          <a:xfrm>
            <a:off x="4454525" y="3349625"/>
            <a:ext cx="1028065" cy="1028065"/>
          </a:xfrm>
          <a:prstGeom prst="ellipse">
            <a:avLst/>
          </a:prstGeom>
          <a:noFill/>
          <a:ln>
            <a:solidFill>
              <a:srgbClr val="098902"/>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 name="椭圆形标注 1"/>
          <p:cNvSpPr/>
          <p:nvPr>
            <p:custDataLst>
              <p:tags r:id="rId3"/>
            </p:custDataLst>
          </p:nvPr>
        </p:nvSpPr>
        <p:spPr>
          <a:xfrm>
            <a:off x="4359275" y="3255010"/>
            <a:ext cx="1217930" cy="1217930"/>
          </a:xfrm>
          <a:prstGeom prst="wedgeEllipseCallout">
            <a:avLst>
              <a:gd name="adj1" fmla="val 1997"/>
              <a:gd name="adj2" fmla="val 71135"/>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 name="椭圆 2"/>
          <p:cNvSpPr/>
          <p:nvPr>
            <p:custDataLst>
              <p:tags r:id="rId4"/>
            </p:custDataLst>
          </p:nvPr>
        </p:nvSpPr>
        <p:spPr>
          <a:xfrm>
            <a:off x="4534535" y="3429635"/>
            <a:ext cx="868045" cy="868045"/>
          </a:xfrm>
          <a:prstGeom prst="ellipse">
            <a:avLst/>
          </a:prstGeom>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 name="椭圆 4"/>
          <p:cNvSpPr/>
          <p:nvPr>
            <p:custDataLst>
              <p:tags r:id="rId5"/>
            </p:custDataLst>
          </p:nvPr>
        </p:nvSpPr>
        <p:spPr>
          <a:xfrm>
            <a:off x="4359275" y="3429635"/>
            <a:ext cx="222885" cy="222885"/>
          </a:xfrm>
          <a:prstGeom prst="ellipse">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4" name="图片 3" descr="343538343130363b343538383237353bd3c3bba7"/>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747260" y="3643630"/>
            <a:ext cx="441325" cy="441325"/>
          </a:xfrm>
          <a:prstGeom prst="rect">
            <a:avLst/>
          </a:prstGeom>
        </p:spPr>
      </p:pic>
      <p:sp>
        <p:nvSpPr>
          <p:cNvPr id="31" name="椭圆 30"/>
          <p:cNvSpPr/>
          <p:nvPr>
            <p:custDataLst>
              <p:tags r:id="rId9"/>
            </p:custDataLst>
          </p:nvPr>
        </p:nvSpPr>
        <p:spPr>
          <a:xfrm>
            <a:off x="6710680" y="3350260"/>
            <a:ext cx="1028065" cy="1028065"/>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1" name="椭圆形标注 10"/>
          <p:cNvSpPr/>
          <p:nvPr>
            <p:custDataLst>
              <p:tags r:id="rId10"/>
            </p:custDataLst>
          </p:nvPr>
        </p:nvSpPr>
        <p:spPr>
          <a:xfrm flipV="1">
            <a:off x="6616065" y="3255010"/>
            <a:ext cx="1217930" cy="1217930"/>
          </a:xfrm>
          <a:prstGeom prst="wedgeEllipseCallout">
            <a:avLst>
              <a:gd name="adj1" fmla="val 1997"/>
              <a:gd name="adj2" fmla="val 71135"/>
            </a:avLst>
          </a:prstGeom>
          <a:noFill/>
          <a:ln>
            <a:solidFill>
              <a:srgbClr val="0A9307"/>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2" name="椭圆 11"/>
          <p:cNvSpPr/>
          <p:nvPr>
            <p:custDataLst>
              <p:tags r:id="rId11"/>
            </p:custDataLst>
          </p:nvPr>
        </p:nvSpPr>
        <p:spPr>
          <a:xfrm flipV="1">
            <a:off x="6790690" y="3430270"/>
            <a:ext cx="868045" cy="868045"/>
          </a:xfrm>
          <a:prstGeom prst="ellipse">
            <a:avLst/>
          </a:prstGeom>
          <a:solidFill>
            <a:srgbClr val="0A9307"/>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3" name="椭圆 12"/>
          <p:cNvSpPr/>
          <p:nvPr>
            <p:custDataLst>
              <p:tags r:id="rId12"/>
            </p:custDataLst>
          </p:nvPr>
        </p:nvSpPr>
        <p:spPr>
          <a:xfrm flipV="1">
            <a:off x="6616065" y="4075430"/>
            <a:ext cx="222885" cy="222885"/>
          </a:xfrm>
          <a:prstGeom prst="ellipse">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36" name="图片 35" descr="343538343130363b343538383331393bb8b4d6c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004050" y="3643630"/>
            <a:ext cx="441325" cy="441325"/>
          </a:xfrm>
          <a:prstGeom prst="rect">
            <a:avLst/>
          </a:prstGeom>
        </p:spPr>
      </p:pic>
      <p:sp>
        <p:nvSpPr>
          <p:cNvPr id="146" name="文本框 145"/>
          <p:cNvSpPr txBox="1"/>
          <p:nvPr>
            <p:custDataLst>
              <p:tags r:id="rId16"/>
            </p:custDataLst>
          </p:nvPr>
        </p:nvSpPr>
        <p:spPr>
          <a:xfrm>
            <a:off x="2105025" y="4805045"/>
            <a:ext cx="9000000" cy="353060"/>
          </a:xfrm>
          <a:prstGeom prst="rect">
            <a:avLst/>
          </a:prstGeom>
          <a:noFill/>
        </p:spPr>
        <p:txBody>
          <a:bodyPr wrap="square" bIns="0" rtlCol="0">
            <a:noAutofit/>
          </a:bodyPr>
          <a:p>
            <a:pPr algn="l"/>
            <a:r>
              <a:rPr lang="zh-CN" altLang="en-US" b="1">
                <a:solidFill>
                  <a:srgbClr val="098902"/>
                </a:solidFill>
                <a:uFillTx/>
                <a:latin typeface="Microsoft YaHei Bold" panose="020B0703020204020201" charset="-122"/>
                <a:ea typeface="Microsoft YaHei Bold" panose="020B0703020204020201" charset="-122"/>
              </a:rPr>
              <a:t>《幼儿园教育指导纲要》中还指出：</a:t>
            </a:r>
            <a:endParaRPr lang="zh-CN" altLang="en-US" b="1">
              <a:solidFill>
                <a:srgbClr val="098902"/>
              </a:solidFill>
              <a:uFillTx/>
              <a:latin typeface="Microsoft YaHei Bold" panose="020B0703020204020201" charset="-122"/>
              <a:ea typeface="Microsoft YaHei Bold" panose="020B0703020204020201" charset="-122"/>
            </a:endParaRPr>
          </a:p>
        </p:txBody>
      </p:sp>
      <p:sp>
        <p:nvSpPr>
          <p:cNvPr id="45" name="文本框 44"/>
          <p:cNvSpPr txBox="1"/>
          <p:nvPr>
            <p:custDataLst>
              <p:tags r:id="rId17"/>
            </p:custDataLst>
          </p:nvPr>
        </p:nvSpPr>
        <p:spPr>
          <a:xfrm>
            <a:off x="930910" y="1395095"/>
            <a:ext cx="10188000" cy="353060"/>
          </a:xfrm>
          <a:prstGeom prst="rect">
            <a:avLst/>
          </a:prstGeom>
          <a:noFill/>
        </p:spPr>
        <p:txBody>
          <a:bodyPr wrap="square" bIns="0" rtlCol="0">
            <a:noAutofit/>
          </a:bodyPr>
          <a:p>
            <a:pPr algn="r"/>
            <a:r>
              <a:rPr lang="zh-CN" altLang="en-US" b="1">
                <a:solidFill>
                  <a:srgbClr val="098902"/>
                </a:solidFill>
                <a:uFillTx/>
                <a:latin typeface="Microsoft YaHei Bold" panose="020B0703020204020201" charset="-122"/>
                <a:ea typeface="Microsoft YaHei Bold" panose="020B0703020204020201" charset="-122"/>
              </a:rPr>
              <a:t>《幼儿园教育指导纲要》总则中第二条指出：</a:t>
            </a:r>
            <a:endParaRPr lang="zh-CN" altLang="en-US" b="1">
              <a:solidFill>
                <a:srgbClr val="098902"/>
              </a:solidFill>
              <a:uFillTx/>
              <a:latin typeface="Microsoft YaHei Bold" panose="020B0703020204020201" charset="-122"/>
              <a:ea typeface="Microsoft YaHei Bold" panose="020B0703020204020201" charset="-122"/>
            </a:endParaRPr>
          </a:p>
        </p:txBody>
      </p:sp>
      <p:sp>
        <p:nvSpPr>
          <p:cNvPr id="8" name="文本框 7"/>
          <p:cNvSpPr txBox="1"/>
          <p:nvPr>
            <p:custDataLst>
              <p:tags r:id="rId18"/>
            </p:custDataLst>
          </p:nvPr>
        </p:nvSpPr>
        <p:spPr>
          <a:xfrm>
            <a:off x="930910" y="5177155"/>
            <a:ext cx="10188000" cy="1368000"/>
          </a:xfrm>
          <a:prstGeom prst="rect">
            <a:avLst/>
          </a:prstGeom>
          <a:noFill/>
        </p:spPr>
        <p:txBody>
          <a:bodyPr wrap="square" rtlCol="0" anchor="t" anchorCtr="0">
            <a:noAutofit/>
          </a:bodyPr>
          <a:p>
            <a:pPr lvl="0" algn="l" fontAlgn="auto">
              <a:lnSpc>
                <a:spcPct val="130000"/>
              </a:lnSpc>
              <a:spcAft>
                <a:spcPts val="1000"/>
              </a:spcAft>
              <a:buClrTx/>
              <a:buSzTx/>
              <a:buFontTx/>
            </a:pPr>
            <a:r>
              <a:rPr lang="zh-CN" altLang="en-US" sz="1600">
                <a:solidFill>
                  <a:schemeClr val="tx1"/>
                </a:solidFill>
                <a:uFillTx/>
                <a:latin typeface="Microsoft YaHei Regular" panose="020B0503020204020204" charset="-122"/>
                <a:ea typeface="Microsoft YaHei Regular" panose="020B0503020204020204" charset="-122"/>
                <a:cs typeface="思源黑体 CN Light" panose="020B0500000000000000" charset="-122"/>
                <a:sym typeface="+mn-ea"/>
              </a:rPr>
              <a:t>“家庭是幼儿园重要的合作伙伴。应本着尊重、平等、合作的原则，争取家长的理解、支持和主动参与，并积极支持、帮助家长提高教育能力。”家庭是幼儿成长的重要环境，家长是幼儿的第一任教师，对幼儿的发展起不可估量的重要影响作用。幼儿园谋求家长对幼儿园教育的理解、接纳与参与，做好家长工作，不断实现新的幼教改革背景下的家园合作共育，已经成为幼儿教育系统工程中的重要子工程。</a:t>
            </a:r>
            <a:endParaRPr lang="zh-CN" altLang="en-US" sz="1600">
              <a:solidFill>
                <a:schemeClr val="tx1"/>
              </a:solidFill>
              <a:uFillTx/>
              <a:latin typeface="Microsoft YaHei Regular" panose="020B0503020204020204" charset="-122"/>
              <a:ea typeface="Microsoft YaHei Regular" panose="020B0503020204020204" charset="-122"/>
              <a:cs typeface="思源黑体 CN Light" panose="020B0500000000000000" charset="-122"/>
              <a:sym typeface="+mn-ea"/>
            </a:endParaRPr>
          </a:p>
        </p:txBody>
      </p:sp>
      <p:sp>
        <p:nvSpPr>
          <p:cNvPr id="38" name="文本框 37"/>
          <p:cNvSpPr txBox="1"/>
          <p:nvPr>
            <p:custDataLst>
              <p:tags r:id="rId19"/>
            </p:custDataLst>
          </p:nvPr>
        </p:nvSpPr>
        <p:spPr>
          <a:xfrm>
            <a:off x="930910" y="1771015"/>
            <a:ext cx="10188000" cy="1068705"/>
          </a:xfrm>
          <a:prstGeom prst="rect">
            <a:avLst/>
          </a:prstGeom>
          <a:noFill/>
        </p:spPr>
        <p:txBody>
          <a:bodyPr wrap="square" rtlCol="0" anchor="t" anchorCtr="0">
            <a:noAutofit/>
          </a:bodyPr>
          <a:p>
            <a:pPr lvl="0" algn="r" fontAlgn="auto">
              <a:lnSpc>
                <a:spcPct val="130000"/>
              </a:lnSpc>
              <a:spcAft>
                <a:spcPts val="1000"/>
              </a:spcAft>
              <a:buClrTx/>
              <a:buSzTx/>
              <a:buFontTx/>
            </a:pPr>
            <a:r>
              <a:rPr lang="zh-CN" altLang="en-US" sz="1600">
                <a:solidFill>
                  <a:schemeClr val="tx1"/>
                </a:solidFill>
                <a:uFillTx/>
                <a:latin typeface="Microsoft YaHei Regular" panose="020B0503020204020204" charset="-122"/>
                <a:ea typeface="Microsoft YaHei Regular" panose="020B0503020204020204" charset="-122"/>
                <a:cs typeface="思源黑体 CN Light" panose="020B0500000000000000" charset="-122"/>
                <a:sym typeface="+mn-ea"/>
              </a:rPr>
              <a:t>“幼儿园教育是基础教育的重要组成部分，是我国学校教育和终身教育的奠基阶段，城乡各类幼儿园都应从实际出发，因地制宜地实施素质教育，为幼儿一生的发展打好基础。”这是对幼儿教育地位和作用规定的纲领性文件。幼儿教育的重要性不仅受到幼儿园的高度重视，而且也被越来越多的家长所充分认识。</a:t>
            </a:r>
            <a:endParaRPr lang="zh-CN" altLang="en-US" sz="1600">
              <a:solidFill>
                <a:schemeClr val="tx1"/>
              </a:solidFill>
              <a:uFillTx/>
              <a:latin typeface="Microsoft YaHei Regular" panose="020B0503020204020204" charset="-122"/>
              <a:ea typeface="Microsoft YaHei Regular" panose="020B0503020204020204" charset="-122"/>
              <a:cs typeface="思源黑体 CN Light" panose="020B0500000000000000" charset="-122"/>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618490" y="-141605"/>
            <a:ext cx="10762615" cy="1636395"/>
          </a:xfrm>
        </p:spPr>
        <p:txBody>
          <a:bodyPr anchor="b" anchorCtr="0"/>
          <a:p>
            <a:r>
              <a:rPr lang="zh-CN" altLang="en-US" sz="3600"/>
              <a:t>幼儿园家长工作的意义可以概括为以下几方面</a:t>
            </a:r>
            <a:endParaRPr lang="zh-CN" altLang="en-US" sz="3600"/>
          </a:p>
        </p:txBody>
      </p:sp>
      <p:sp>
        <p:nvSpPr>
          <p:cNvPr id="5" name="任意多边形 4"/>
          <p:cNvSpPr/>
          <p:nvPr>
            <p:custDataLst>
              <p:tags r:id="rId1"/>
            </p:custDataLst>
          </p:nvPr>
        </p:nvSpPr>
        <p:spPr>
          <a:xfrm>
            <a:off x="241935" y="2989580"/>
            <a:ext cx="1170368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2" name="圆角矩形 1"/>
          <p:cNvSpPr/>
          <p:nvPr>
            <p:custDataLst>
              <p:tags r:id="rId2"/>
            </p:custDataLst>
          </p:nvPr>
        </p:nvSpPr>
        <p:spPr>
          <a:xfrm>
            <a:off x="1283335" y="3854450"/>
            <a:ext cx="2160000" cy="1800000"/>
          </a:xfrm>
          <a:prstGeom prst="roundRect">
            <a:avLst>
              <a:gd name="adj" fmla="val 13299"/>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100070" y="344868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49190" y="4480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919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706485" y="36391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1219835" y="3782060"/>
            <a:ext cx="2160000" cy="1800000"/>
          </a:xfrm>
          <a:prstGeom prst="roundRect">
            <a:avLst>
              <a:gd name="adj" fmla="val 12629"/>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12565" y="2364105"/>
            <a:ext cx="2160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40175" y="2291715"/>
            <a:ext cx="2160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70040" y="4405630"/>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33324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8292465" y="1804035"/>
            <a:ext cx="216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8220075" y="1731645"/>
            <a:ext cx="216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266190" y="4335145"/>
            <a:ext cx="2067560" cy="694690"/>
          </a:xfrm>
          <a:prstGeom prst="rect">
            <a:avLst/>
          </a:prstGeom>
          <a:noFill/>
        </p:spPr>
        <p:txBody>
          <a:bodyPr wrap="square" bIns="0" rtlCol="0" anchor="t" anchorCtr="0">
            <a:noAutofit/>
          </a:bodyPr>
          <a:p>
            <a:pPr algn="ctr"/>
            <a:r>
              <a:rPr lang="zh-CN" altLang="en-US" b="1">
                <a:solidFill>
                  <a:srgbClr val="FFFFFF"/>
                </a:solidFill>
                <a:uFillTx/>
                <a:latin typeface="Microsoft YaHei Bold" panose="020B0703020204020201" charset="-122"/>
                <a:ea typeface="Microsoft YaHei Bold" panose="020B0703020204020201" charset="-122"/>
              </a:rPr>
              <a:t>做好家长工作，能够促进幼儿身心和谐发展、健康成长</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3986530" y="2917190"/>
            <a:ext cx="2067560" cy="694690"/>
          </a:xfrm>
          <a:prstGeom prst="rect">
            <a:avLst/>
          </a:prstGeom>
          <a:noFill/>
        </p:spPr>
        <p:txBody>
          <a:bodyPr wrap="square" bIns="0" rtlCol="0" anchor="t" anchorCtr="0">
            <a:noAutofit/>
          </a:bodyPr>
          <a:p>
            <a:pPr algn="ctr"/>
            <a:r>
              <a:rPr lang="zh-CN" altLang="en-US" b="1">
                <a:solidFill>
                  <a:srgbClr val="FFFFFF"/>
                </a:solidFill>
                <a:uFillTx/>
                <a:latin typeface="Microsoft YaHei Bold" panose="020B0703020204020201" charset="-122"/>
                <a:ea typeface="Microsoft YaHei Bold" panose="020B0703020204020201" charset="-122"/>
              </a:rPr>
              <a:t>做好家长工作，能够为幼儿园教育增添智慧和活力</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655435" y="4885690"/>
            <a:ext cx="2067560" cy="694690"/>
          </a:xfrm>
          <a:prstGeom prst="rect">
            <a:avLst/>
          </a:prstGeom>
          <a:noFill/>
        </p:spPr>
        <p:txBody>
          <a:bodyPr wrap="square" bIns="0" rtlCol="0" anchor="t" anchorCtr="0">
            <a:noAutofit/>
          </a:bodyPr>
          <a:p>
            <a:pPr algn="ctr"/>
            <a:r>
              <a:rPr lang="zh-CN" altLang="en-US" b="1">
                <a:solidFill>
                  <a:srgbClr val="FFFFFF"/>
                </a:solidFill>
                <a:uFillTx/>
                <a:latin typeface="Microsoft YaHei Bold" panose="020B0703020204020201" charset="-122"/>
                <a:ea typeface="Microsoft YaHei Bold" panose="020B0703020204020201" charset="-122"/>
              </a:rPr>
              <a:t>做好家长工作，能够使家长科学育儿</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263890" y="2359660"/>
            <a:ext cx="2067560" cy="694690"/>
          </a:xfrm>
          <a:prstGeom prst="rect">
            <a:avLst/>
          </a:prstGeom>
          <a:noFill/>
        </p:spPr>
        <p:txBody>
          <a:bodyPr wrap="square" bIns="0" rtlCol="0" anchor="t" anchorCtr="0">
            <a:noAutofit/>
          </a:bodyPr>
          <a:p>
            <a:pPr algn="ctr"/>
            <a:r>
              <a:rPr lang="zh-CN" altLang="en-US" b="1">
                <a:solidFill>
                  <a:srgbClr val="FFFFFF"/>
                </a:solidFill>
                <a:uFillTx/>
                <a:latin typeface="Microsoft YaHei Bold" panose="020B0703020204020201" charset="-122"/>
                <a:ea typeface="Microsoft YaHei Bold" panose="020B0703020204020201" charset="-122"/>
              </a:rPr>
              <a:t>做好家长工作，能更有效地实现亲子互动，构建学习型家庭</a:t>
            </a:r>
            <a:endParaRPr lang="zh-CN" altLang="en-US" b="1">
              <a:solidFill>
                <a:srgbClr val="FFFFFF"/>
              </a:solidFill>
              <a:uFillTx/>
              <a:latin typeface="Microsoft YaHei Bold" panose="020B0703020204020201" charset="-122"/>
              <a:ea typeface="Microsoft YaHei Bold" panose="020B0703020204020201" charset="-122"/>
            </a:endParaRPr>
          </a:p>
        </p:txBody>
      </p:sp>
      <p:grpSp>
        <p:nvGrpSpPr>
          <p:cNvPr id="4" name="组合 3"/>
          <p:cNvGrpSpPr/>
          <p:nvPr/>
        </p:nvGrpSpPr>
        <p:grpSpPr>
          <a:xfrm>
            <a:off x="1235710" y="3815080"/>
            <a:ext cx="474980" cy="427990"/>
            <a:chOff x="2535" y="5913"/>
            <a:chExt cx="748" cy="674"/>
          </a:xfrm>
        </p:grpSpPr>
        <p:sp>
          <p:nvSpPr>
            <p:cNvPr id="111" name="椭圆 110"/>
            <p:cNvSpPr/>
            <p:nvPr>
              <p:custDataLst>
                <p:tags r:id="rId18"/>
              </p:custDataLst>
            </p:nvPr>
          </p:nvSpPr>
          <p:spPr>
            <a:xfrm>
              <a:off x="2572" y="591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9"/>
              </p:custDataLst>
            </p:nvPr>
          </p:nvSpPr>
          <p:spPr>
            <a:xfrm>
              <a:off x="2535" y="6012"/>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6649085" y="4385945"/>
            <a:ext cx="474980" cy="427990"/>
            <a:chOff x="10452" y="6603"/>
            <a:chExt cx="748" cy="674"/>
          </a:xfrm>
        </p:grpSpPr>
        <p:sp>
          <p:nvSpPr>
            <p:cNvPr id="113" name="椭圆 112"/>
            <p:cNvSpPr/>
            <p:nvPr>
              <p:custDataLst>
                <p:tags r:id="rId20"/>
              </p:custDataLst>
            </p:nvPr>
          </p:nvSpPr>
          <p:spPr>
            <a:xfrm>
              <a:off x="10489" y="660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21"/>
              </p:custDataLst>
            </p:nvPr>
          </p:nvSpPr>
          <p:spPr>
            <a:xfrm>
              <a:off x="10452" y="6702"/>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987165" y="2348230"/>
            <a:ext cx="474980" cy="427990"/>
            <a:chOff x="6754" y="3128"/>
            <a:chExt cx="748" cy="674"/>
          </a:xfrm>
        </p:grpSpPr>
        <p:sp>
          <p:nvSpPr>
            <p:cNvPr id="112" name="椭圆 111"/>
            <p:cNvSpPr/>
            <p:nvPr>
              <p:custDataLst>
                <p:tags r:id="rId22"/>
              </p:custDataLst>
            </p:nvPr>
          </p:nvSpPr>
          <p:spPr>
            <a:xfrm>
              <a:off x="6791" y="3128"/>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23"/>
              </p:custDataLst>
            </p:nvPr>
          </p:nvSpPr>
          <p:spPr>
            <a:xfrm>
              <a:off x="6754" y="3227"/>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8" name="组合 7"/>
          <p:cNvGrpSpPr/>
          <p:nvPr/>
        </p:nvGrpSpPr>
        <p:grpSpPr>
          <a:xfrm>
            <a:off x="8265160" y="178435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1" name="文本框 120"/>
            <p:cNvSpPr txBox="1"/>
            <p:nvPr>
              <p:custDataLst>
                <p:tags r:id="rId25"/>
              </p:custDataLst>
            </p:nvPr>
          </p:nvSpPr>
          <p:spPr>
            <a:xfrm>
              <a:off x="12617" y="2073"/>
              <a:ext cx="748" cy="47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231775" y="665480"/>
            <a:ext cx="11486515" cy="1473835"/>
          </a:xfrm>
        </p:spPr>
        <p:txBody>
          <a:bodyPr/>
          <a:p>
            <a:r>
              <a:rPr lang="zh-CN" altLang="en-US"/>
              <a:t>（二）社区工作的意义</a:t>
            </a:r>
            <a:endParaRPr lang="zh-CN" altLang="en-US"/>
          </a:p>
        </p:txBody>
      </p:sp>
      <p:sp>
        <p:nvSpPr>
          <p:cNvPr id="5" name="右箭头 4"/>
          <p:cNvSpPr/>
          <p:nvPr/>
        </p:nvSpPr>
        <p:spPr>
          <a:xfrm flipH="1">
            <a:off x="3986530" y="5256213"/>
            <a:ext cx="792480" cy="494665"/>
          </a:xfrm>
          <a:prstGeom prst="rightArrow">
            <a:avLst/>
          </a:prstGeom>
          <a:solidFill>
            <a:srgbClr val="E8E58C"/>
          </a:solidFill>
          <a:ln w="25400">
            <a:noFill/>
          </a:ln>
          <a:effectLst>
            <a:outerShdw blurRad="508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右箭头 6"/>
          <p:cNvSpPr/>
          <p:nvPr/>
        </p:nvSpPr>
        <p:spPr>
          <a:xfrm flipH="1">
            <a:off x="3986530" y="2240598"/>
            <a:ext cx="792480" cy="494665"/>
          </a:xfrm>
          <a:prstGeom prst="rightArrow">
            <a:avLst/>
          </a:prstGeom>
          <a:solidFill>
            <a:srgbClr val="E8E58C"/>
          </a:solidFill>
          <a:ln w="25400">
            <a:noFill/>
          </a:ln>
          <a:effectLst>
            <a:outerShdw blurRad="508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nvSpPr>
        <p:spPr>
          <a:xfrm>
            <a:off x="7326630" y="5256213"/>
            <a:ext cx="792480" cy="494665"/>
          </a:xfrm>
          <a:prstGeom prst="rightArrow">
            <a:avLst/>
          </a:prstGeom>
          <a:solidFill>
            <a:srgbClr val="5A97A6"/>
          </a:solidFill>
          <a:ln w="25400">
            <a:noFill/>
          </a:ln>
          <a:effectLst>
            <a:outerShdw blurRad="508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右箭头 5"/>
          <p:cNvSpPr/>
          <p:nvPr/>
        </p:nvSpPr>
        <p:spPr>
          <a:xfrm>
            <a:off x="7326630" y="2240598"/>
            <a:ext cx="792480" cy="494665"/>
          </a:xfrm>
          <a:prstGeom prst="rightArrow">
            <a:avLst/>
          </a:prstGeom>
          <a:solidFill>
            <a:srgbClr val="5A97A6"/>
          </a:solidFill>
          <a:ln w="25400">
            <a:noFill/>
          </a:ln>
          <a:effectLst>
            <a:outerShdw blurRad="508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macbook-air-flower-bouquet-and-magazines-on-white-table-839443 (1)"/>
          <p:cNvPicPr>
            <a:picLocks noChangeAspect="1"/>
          </p:cNvPicPr>
          <p:nvPr>
            <p:custDataLst>
              <p:tags r:id="rId1"/>
            </p:custDataLst>
          </p:nvPr>
        </p:nvPicPr>
        <p:blipFill>
          <a:blip r:embed="rId2"/>
          <a:stretch>
            <a:fillRect/>
          </a:stretch>
        </p:blipFill>
        <p:spPr>
          <a:xfrm>
            <a:off x="4702810" y="2139315"/>
            <a:ext cx="2772410" cy="3697605"/>
          </a:xfrm>
          <a:prstGeom prst="rect">
            <a:avLst/>
          </a:prstGeom>
          <a:ln w="25400">
            <a:noFill/>
          </a:ln>
          <a:effectLst>
            <a:outerShdw blurRad="63500" algn="ctr" rotWithShape="0">
              <a:prstClr val="black">
                <a:alpha val="30000"/>
              </a:prstClr>
            </a:outerShdw>
          </a:effectLst>
        </p:spPr>
      </p:pic>
      <p:sp>
        <p:nvSpPr>
          <p:cNvPr id="15" name="文本框"/>
          <p:cNvSpPr txBox="1"/>
          <p:nvPr/>
        </p:nvSpPr>
        <p:spPr>
          <a:xfrm>
            <a:off x="8312150" y="1965960"/>
            <a:ext cx="3088005" cy="1753235"/>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（2）社区教育有益于使幼儿教育从封闭走向开放，注重家庭、教育机构与社区中各种教育因素的有机联系，发挥整体优化功能，提高教育质量。</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p:cNvSpPr txBox="1"/>
          <p:nvPr/>
        </p:nvSpPr>
        <p:spPr>
          <a:xfrm>
            <a:off x="8312150" y="4211320"/>
            <a:ext cx="3088005" cy="1476375"/>
          </a:xfrm>
          <a:prstGeom prst="rect">
            <a:avLst/>
          </a:prstGeom>
          <a:noFill/>
        </p:spPr>
        <p:txBody>
          <a:bodyPr vert="horz" wrap="square" rtlCol="0" anchor="b" anchorCtr="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（4）社区学前教育可以扩大幼儿教育的社会职能，有益于发挥教育对当地社会和社区发展的作用，推动两个文明建设。</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4" name="文本框"/>
          <p:cNvSpPr txBox="1"/>
          <p:nvPr/>
        </p:nvSpPr>
        <p:spPr>
          <a:xfrm>
            <a:off x="723265" y="1965960"/>
            <a:ext cx="3087370" cy="1753235"/>
          </a:xfrm>
          <a:prstGeom prst="rect">
            <a:avLst/>
          </a:prstGeom>
          <a:noFill/>
        </p:spPr>
        <p:txBody>
          <a:bodyPr vert="horz" wrap="square" rtlCol="0">
            <a:spAutoFit/>
          </a:bodyPr>
          <a:p>
            <a:pPr indent="0" algn="r">
              <a:buNone/>
            </a:pPr>
            <a:r>
              <a:rPr lang="zh-CN" altLang="en-US" dirty="0">
                <a:solidFill>
                  <a:srgbClr val="5A97A6"/>
                </a:solidFill>
                <a:effectLst/>
                <a:latin typeface="Microsoft YaHei Regular" panose="020B0503020204020204" charset="-122"/>
                <a:ea typeface="Microsoft YaHei Regular" panose="020B0503020204020204" charset="-122"/>
                <a:sym typeface="+mn-ea"/>
              </a:rPr>
              <a:t>（1）社区学前教育可以充分利用社会资源，包括当地的自然资源、人文资源等，广泛动员并组织协调各方面力量，发展幼教事业，为更多幼儿提供受教育的机会。</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8" name="文本框"/>
          <p:cNvSpPr txBox="1"/>
          <p:nvPr/>
        </p:nvSpPr>
        <p:spPr>
          <a:xfrm>
            <a:off x="735330" y="4488815"/>
            <a:ext cx="3075305" cy="1198880"/>
          </a:xfrm>
          <a:prstGeom prst="rect">
            <a:avLst/>
          </a:prstGeom>
          <a:noFill/>
        </p:spPr>
        <p:txBody>
          <a:bodyPr vert="horz" wrap="square" rtlCol="0" anchor="b" anchorCtr="0">
            <a:spAutoFit/>
          </a:bodyPr>
          <a:p>
            <a:pPr indent="0" algn="r">
              <a:buNone/>
            </a:pPr>
            <a:r>
              <a:rPr lang="zh-CN" altLang="en-US" dirty="0">
                <a:solidFill>
                  <a:srgbClr val="5A97A6"/>
                </a:solidFill>
                <a:effectLst/>
                <a:latin typeface="Microsoft YaHei Regular" panose="020B0503020204020204" charset="-122"/>
                <a:ea typeface="Microsoft YaHei Regular" panose="020B0503020204020204" charset="-122"/>
                <a:sym typeface="+mn-ea"/>
              </a:rPr>
              <a:t>（3）发展社区教育可以增强地方自主性，使幼儿教育更好地立足当地实际，因地制宜，形成各自的特色。</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Tree>
    <p:custDataLst>
      <p:tags r:id="rId3"/>
    </p:custDataLst>
  </p:cSld>
  <p:clrMapOvr>
    <a:masterClrMapping/>
  </p:clrMapOvr>
  <p:transition spd="slow" advTm="3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346075" y="657860"/>
            <a:ext cx="11499215" cy="1751330"/>
          </a:xfrm>
        </p:spPr>
        <p:txBody>
          <a:bodyPr/>
          <a:p>
            <a:r>
              <a:rPr lang="zh-CN" altLang="en-US"/>
              <a:t>二、家长及社区工作的任务和内容</a:t>
            </a:r>
            <a:endParaRPr lang="zh-CN" altLang="en-US"/>
          </a:p>
        </p:txBody>
      </p:sp>
      <p:cxnSp>
        <p:nvCxnSpPr>
          <p:cNvPr id="43" name="直接连接符 42"/>
          <p:cNvCxnSpPr/>
          <p:nvPr>
            <p:custDataLst>
              <p:tags r:id="rId1"/>
            </p:custDataLst>
          </p:nvPr>
        </p:nvCxnSpPr>
        <p:spPr>
          <a:xfrm flipV="1">
            <a:off x="5113020" y="2705100"/>
            <a:ext cx="1194435" cy="115252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2"/>
            </p:custDataLst>
          </p:nvPr>
        </p:nvCxnSpPr>
        <p:spPr>
          <a:xfrm flipH="1" flipV="1">
            <a:off x="6548755" y="2791460"/>
            <a:ext cx="584200" cy="124650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a:stCxn id="4" idx="3"/>
          </p:cNvCxnSpPr>
          <p:nvPr>
            <p:custDataLst>
              <p:tags r:id="rId3"/>
            </p:custDataLst>
          </p:nvPr>
        </p:nvCxnSpPr>
        <p:spPr>
          <a:xfrm>
            <a:off x="5304155" y="3549015"/>
            <a:ext cx="1665605" cy="54038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4"/>
            </p:custDataLst>
          </p:nvPr>
        </p:nvSpPr>
        <p:spPr>
          <a:xfrm>
            <a:off x="6671945" y="368046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5"/>
            </p:custDataLst>
          </p:nvPr>
        </p:nvSpPr>
        <p:spPr>
          <a:xfrm>
            <a:off x="6737350" y="374586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2" name="椭圆 31"/>
          <p:cNvSpPr/>
          <p:nvPr>
            <p:custDataLst>
              <p:tags r:id="rId6"/>
            </p:custDataLst>
          </p:nvPr>
        </p:nvSpPr>
        <p:spPr>
          <a:xfrm>
            <a:off x="6212840" y="2512695"/>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7"/>
            </p:custDataLst>
          </p:nvPr>
        </p:nvSpPr>
        <p:spPr>
          <a:xfrm>
            <a:off x="719455" y="2935605"/>
            <a:ext cx="3502660" cy="441325"/>
          </a:xfrm>
          <a:prstGeom prst="rect">
            <a:avLst/>
          </a:prstGeom>
          <a:noFill/>
        </p:spPr>
        <p:txBody>
          <a:bodyPr wrap="square" bIns="0" rtlCol="0">
            <a:noAutofit/>
          </a:bodyPr>
          <a:p>
            <a:pPr algn="r"/>
            <a:r>
              <a:rPr lang="zh-CN" altLang="en-US" sz="2000" b="1">
                <a:solidFill>
                  <a:srgbClr val="636190"/>
                </a:solidFill>
                <a:uFillTx/>
                <a:latin typeface="Microsoft YaHei Bold" panose="020B0703020204020201" charset="-122"/>
                <a:ea typeface="Microsoft YaHei Bold" panose="020B0703020204020201" charset="-122"/>
              </a:rPr>
              <a:t>（一）家长工作的主要内容</a:t>
            </a:r>
            <a:endParaRPr lang="zh-CN" altLang="en-US" sz="2000" b="1">
              <a:solidFill>
                <a:srgbClr val="636190"/>
              </a:solidFill>
              <a:uFillTx/>
              <a:latin typeface="Microsoft YaHei Bold" panose="020B0703020204020201" charset="-122"/>
              <a:ea typeface="Microsoft YaHei Bold" panose="020B0703020204020201" charset="-122"/>
            </a:endParaRPr>
          </a:p>
        </p:txBody>
      </p:sp>
      <p:sp>
        <p:nvSpPr>
          <p:cNvPr id="78" name="文本框 77"/>
          <p:cNvSpPr txBox="1"/>
          <p:nvPr>
            <p:custDataLst>
              <p:tags r:id="rId8"/>
            </p:custDataLst>
          </p:nvPr>
        </p:nvSpPr>
        <p:spPr>
          <a:xfrm>
            <a:off x="407035" y="3385820"/>
            <a:ext cx="3815080" cy="1751330"/>
          </a:xfrm>
          <a:prstGeom prst="rect">
            <a:avLst/>
          </a:prstGeom>
          <a:noFill/>
        </p:spPr>
        <p:txBody>
          <a:bodyPr wrap="square" bIns="46990" rtlCol="0">
            <a:noAutofit/>
          </a:bodyPr>
          <a:p>
            <a:pPr indent="-457200" algn="r"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1. 指导家庭教育</a:t>
            </a:r>
            <a:endParaRPr lang="zh-CN" altLang="en-US" sz="1600">
              <a:solidFill>
                <a:schemeClr val="tx1"/>
              </a:solidFill>
              <a:uFillTx/>
              <a:latin typeface="Microsoft YaHei Regular"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2. 实现家园同向、同步教育</a:t>
            </a:r>
            <a:endParaRPr lang="zh-CN" altLang="en-US" sz="1600">
              <a:solidFill>
                <a:schemeClr val="tx1"/>
              </a:solidFill>
              <a:uFillTx/>
              <a:latin typeface="Microsoft YaHei Regular"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3. 更好地为家长服务</a:t>
            </a:r>
            <a:endParaRPr lang="zh-CN" altLang="en-US" sz="1600">
              <a:solidFill>
                <a:schemeClr val="tx1"/>
              </a:solidFill>
              <a:uFillTx/>
              <a:latin typeface="Microsoft YaHei Regular"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4. 通过家长实现幼儿园和社会的互动</a:t>
            </a:r>
            <a:endParaRPr lang="zh-CN" altLang="en-US" sz="1600">
              <a:solidFill>
                <a:schemeClr val="tx1"/>
              </a:solidFill>
              <a:uFillTx/>
              <a:latin typeface="Microsoft YaHei Regular" panose="020B0503020204020204" charset="-122"/>
              <a:ea typeface="Microsoft YaHei Regular" panose="020B0503020204020204" charset="-122"/>
            </a:endParaRPr>
          </a:p>
        </p:txBody>
      </p:sp>
      <p:sp>
        <p:nvSpPr>
          <p:cNvPr id="2" name="文本框 1"/>
          <p:cNvSpPr txBox="1"/>
          <p:nvPr>
            <p:custDataLst>
              <p:tags r:id="rId9"/>
            </p:custDataLst>
          </p:nvPr>
        </p:nvSpPr>
        <p:spPr>
          <a:xfrm>
            <a:off x="7971155" y="3486785"/>
            <a:ext cx="3669665" cy="441325"/>
          </a:xfrm>
          <a:prstGeom prst="rect">
            <a:avLst/>
          </a:prstGeom>
          <a:noFill/>
        </p:spPr>
        <p:txBody>
          <a:bodyPr wrap="square" bIns="0" rtlCol="0">
            <a:noAutofit/>
          </a:bodyPr>
          <a:p>
            <a:pPr algn="l"/>
            <a:r>
              <a:rPr lang="zh-CN" altLang="en-US" sz="2000" b="1">
                <a:solidFill>
                  <a:srgbClr val="636190"/>
                </a:solidFill>
                <a:uFillTx/>
                <a:latin typeface="Microsoft YaHei Bold" panose="020B0703020204020201" charset="-122"/>
                <a:ea typeface="Microsoft YaHei Bold" panose="020B0703020204020201" charset="-122"/>
              </a:rPr>
              <a:t>（二）社区工作的主要内容</a:t>
            </a:r>
            <a:endParaRPr lang="zh-CN" altLang="en-US" sz="2000" b="1">
              <a:solidFill>
                <a:srgbClr val="636190"/>
              </a:solidFill>
              <a:uFillTx/>
              <a:latin typeface="Microsoft YaHei Bold" panose="020B0703020204020201" charset="-122"/>
              <a:ea typeface="Microsoft YaHei Bold" panose="020B0703020204020201" charset="-122"/>
            </a:endParaRPr>
          </a:p>
        </p:txBody>
      </p:sp>
      <p:sp>
        <p:nvSpPr>
          <p:cNvPr id="3" name="文本框 2"/>
          <p:cNvSpPr txBox="1"/>
          <p:nvPr>
            <p:custDataLst>
              <p:tags r:id="rId10"/>
            </p:custDataLst>
          </p:nvPr>
        </p:nvSpPr>
        <p:spPr>
          <a:xfrm>
            <a:off x="7971155" y="3937000"/>
            <a:ext cx="3669030" cy="1751330"/>
          </a:xfrm>
          <a:prstGeom prst="rect">
            <a:avLst/>
          </a:prstGeom>
          <a:noFill/>
        </p:spPr>
        <p:txBody>
          <a:bodyPr wrap="square" bIns="46990" rtlCol="0">
            <a:noAutofit/>
          </a:bodyPr>
          <a:p>
            <a:pPr indent="-457200" algn="l"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1. 幼儿园利用社区教育资源</a:t>
            </a:r>
            <a:endParaRPr lang="zh-CN" altLang="en-US" sz="1600">
              <a:solidFill>
                <a:schemeClr val="tx1"/>
              </a:solidFill>
              <a:uFillTx/>
              <a:latin typeface="Microsoft YaHei Regular" panose="020B0503020204020204" charset="-122"/>
              <a:ea typeface="Microsoft YaHei Regular" panose="020B0503020204020204" charset="-122"/>
            </a:endParaRPr>
          </a:p>
          <a:p>
            <a:pPr indent="-457200" algn="l"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2. 利用社区对幼儿进行情感教育</a:t>
            </a:r>
            <a:endParaRPr lang="zh-CN" altLang="en-US" sz="1600">
              <a:solidFill>
                <a:schemeClr val="tx1"/>
              </a:solidFill>
              <a:uFillTx/>
              <a:latin typeface="Microsoft YaHei Regular" panose="020B0503020204020204" charset="-122"/>
              <a:ea typeface="Microsoft YaHei Regular" panose="020B0503020204020204" charset="-122"/>
            </a:endParaRPr>
          </a:p>
          <a:p>
            <a:pPr indent="-457200" algn="l"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3. 利用社区能够扩展幼儿园的教育资源和空间</a:t>
            </a:r>
            <a:endParaRPr lang="zh-CN" altLang="en-US" sz="1600">
              <a:solidFill>
                <a:schemeClr val="tx1"/>
              </a:solidFill>
              <a:uFillTx/>
              <a:latin typeface="Microsoft YaHei Regular" panose="020B0503020204020204" charset="-122"/>
              <a:ea typeface="Microsoft YaHei Regular" panose="020B0503020204020204" charset="-122"/>
            </a:endParaRPr>
          </a:p>
        </p:txBody>
      </p:sp>
      <p:sp>
        <p:nvSpPr>
          <p:cNvPr id="71" name="椭圆 70"/>
          <p:cNvSpPr/>
          <p:nvPr>
            <p:custDataLst>
              <p:tags r:id="rId11"/>
            </p:custDataLst>
          </p:nvPr>
        </p:nvSpPr>
        <p:spPr>
          <a:xfrm>
            <a:off x="4733290" y="311150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2"/>
            </p:custDataLst>
          </p:nvPr>
        </p:nvSpPr>
        <p:spPr>
          <a:xfrm>
            <a:off x="4777740" y="315531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4" name="图片 3" descr="343435383038363b343532323339303bbacfcdacc7a9caf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040630" y="3416935"/>
            <a:ext cx="263525" cy="263525"/>
          </a:xfrm>
          <a:prstGeom prst="rect">
            <a:avLst/>
          </a:prstGeom>
        </p:spPr>
      </p:pic>
      <p:pic>
        <p:nvPicPr>
          <p:cNvPr id="7" name="图片 6" descr="343439383331313b343532303032343bb7a2b2bc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941185" y="3943350"/>
            <a:ext cx="304165" cy="27178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431165" y="762000"/>
            <a:ext cx="11460480" cy="1935480"/>
          </a:xfrm>
        </p:spPr>
        <p:txBody>
          <a:bodyPr/>
          <a:p>
            <a:r>
              <a:rPr lang="zh-CN" altLang="en-US"/>
              <a:t>三、家长及社区工作的形式方法</a:t>
            </a:r>
            <a:endParaRPr lang="zh-CN" altLang="en-US"/>
          </a:p>
        </p:txBody>
      </p:sp>
      <p:cxnSp>
        <p:nvCxnSpPr>
          <p:cNvPr id="43" name="直接连接符 42"/>
          <p:cNvCxnSpPr/>
          <p:nvPr>
            <p:custDataLst>
              <p:tags r:id="rId1"/>
            </p:custDataLst>
          </p:nvPr>
        </p:nvCxnSpPr>
        <p:spPr>
          <a:xfrm flipV="1">
            <a:off x="5113020" y="2705100"/>
            <a:ext cx="1194435" cy="115252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2"/>
            </p:custDataLst>
          </p:nvPr>
        </p:nvCxnSpPr>
        <p:spPr>
          <a:xfrm flipH="1" flipV="1">
            <a:off x="6548755" y="2791460"/>
            <a:ext cx="584200" cy="124650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a:stCxn id="4" idx="3"/>
          </p:cNvCxnSpPr>
          <p:nvPr>
            <p:custDataLst>
              <p:tags r:id="rId3"/>
            </p:custDataLst>
          </p:nvPr>
        </p:nvCxnSpPr>
        <p:spPr>
          <a:xfrm>
            <a:off x="5304155" y="3549015"/>
            <a:ext cx="1665605" cy="54038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4"/>
            </p:custDataLst>
          </p:nvPr>
        </p:nvSpPr>
        <p:spPr>
          <a:xfrm>
            <a:off x="6671945" y="368046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5"/>
            </p:custDataLst>
          </p:nvPr>
        </p:nvSpPr>
        <p:spPr>
          <a:xfrm>
            <a:off x="6737350" y="374586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2" name="椭圆 31"/>
          <p:cNvSpPr/>
          <p:nvPr>
            <p:custDataLst>
              <p:tags r:id="rId6"/>
            </p:custDataLst>
          </p:nvPr>
        </p:nvSpPr>
        <p:spPr>
          <a:xfrm>
            <a:off x="6212840" y="2512695"/>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7"/>
            </p:custDataLst>
          </p:nvPr>
        </p:nvSpPr>
        <p:spPr>
          <a:xfrm>
            <a:off x="743585" y="2706370"/>
            <a:ext cx="3502660" cy="441325"/>
          </a:xfrm>
          <a:prstGeom prst="rect">
            <a:avLst/>
          </a:prstGeom>
          <a:noFill/>
        </p:spPr>
        <p:txBody>
          <a:bodyPr wrap="square" bIns="0" rtlCol="0">
            <a:noAutofit/>
          </a:bodyPr>
          <a:p>
            <a:pPr algn="r"/>
            <a:r>
              <a:rPr lang="zh-CN" altLang="en-US" sz="2000" b="1">
                <a:solidFill>
                  <a:srgbClr val="636190"/>
                </a:solidFill>
                <a:uFillTx/>
                <a:latin typeface="Microsoft YaHei Bold" panose="020B0703020204020201" charset="-122"/>
                <a:ea typeface="Microsoft YaHei Bold" panose="020B0703020204020201" charset="-122"/>
              </a:rPr>
              <a:t>（一）家长工作的形式方法</a:t>
            </a:r>
            <a:endParaRPr lang="zh-CN" altLang="en-US" sz="2000" b="1">
              <a:solidFill>
                <a:srgbClr val="636190"/>
              </a:solidFill>
              <a:uFillTx/>
              <a:latin typeface="Microsoft YaHei Bold" panose="020B0703020204020201" charset="-122"/>
              <a:ea typeface="Microsoft YaHei Bold" panose="020B0703020204020201" charset="-122"/>
            </a:endParaRPr>
          </a:p>
        </p:txBody>
      </p:sp>
      <p:sp>
        <p:nvSpPr>
          <p:cNvPr id="78" name="文本框 77"/>
          <p:cNvSpPr txBox="1"/>
          <p:nvPr>
            <p:custDataLst>
              <p:tags r:id="rId8"/>
            </p:custDataLst>
          </p:nvPr>
        </p:nvSpPr>
        <p:spPr>
          <a:xfrm>
            <a:off x="431165" y="3156585"/>
            <a:ext cx="3815080" cy="2336165"/>
          </a:xfrm>
          <a:prstGeom prst="rect">
            <a:avLst/>
          </a:prstGeom>
          <a:noFill/>
        </p:spPr>
        <p:txBody>
          <a:bodyPr wrap="square" bIns="46990" rtlCol="0">
            <a:noAutofit/>
          </a:bodyPr>
          <a:p>
            <a:pPr indent="-457200" algn="r"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利用多种方法做好家长工作的前提是实现家园对话。家园对话就是家长和教师以完整性的主体意识参与到幼儿教育的活动中来，相互尊重、平等交往，在交流、理解、沟通与协调的基础上发掘、联合双方的优势。</a:t>
            </a:r>
            <a:endParaRPr lang="zh-CN" altLang="en-US" sz="1600">
              <a:solidFill>
                <a:schemeClr val="tx1"/>
              </a:solidFill>
              <a:uFillTx/>
              <a:latin typeface="Microsoft YaHei Regular" panose="020B0503020204020204" charset="-122"/>
              <a:ea typeface="Microsoft YaHei Regular" panose="020B0503020204020204" charset="-122"/>
            </a:endParaRPr>
          </a:p>
        </p:txBody>
      </p:sp>
      <p:sp>
        <p:nvSpPr>
          <p:cNvPr id="2" name="文本框 1"/>
          <p:cNvSpPr txBox="1"/>
          <p:nvPr>
            <p:custDataLst>
              <p:tags r:id="rId9"/>
            </p:custDataLst>
          </p:nvPr>
        </p:nvSpPr>
        <p:spPr>
          <a:xfrm>
            <a:off x="7971155" y="3305810"/>
            <a:ext cx="3669665" cy="441325"/>
          </a:xfrm>
          <a:prstGeom prst="rect">
            <a:avLst/>
          </a:prstGeom>
          <a:noFill/>
        </p:spPr>
        <p:txBody>
          <a:bodyPr wrap="square" bIns="0" rtlCol="0">
            <a:noAutofit/>
          </a:bodyPr>
          <a:p>
            <a:pPr algn="just"/>
            <a:r>
              <a:rPr lang="zh-CN" altLang="en-US" sz="2000" b="1">
                <a:solidFill>
                  <a:srgbClr val="636190"/>
                </a:solidFill>
                <a:uFillTx/>
                <a:latin typeface="Microsoft YaHei Bold" panose="020B0703020204020201" charset="-122"/>
                <a:ea typeface="Microsoft YaHei Bold" panose="020B0703020204020201" charset="-122"/>
              </a:rPr>
              <a:t>（二）社区工作的形式方法</a:t>
            </a:r>
            <a:endParaRPr lang="zh-CN" altLang="en-US" sz="2000" b="1">
              <a:solidFill>
                <a:srgbClr val="636190"/>
              </a:solidFill>
              <a:uFillTx/>
              <a:latin typeface="Microsoft YaHei Bold" panose="020B0703020204020201" charset="-122"/>
              <a:ea typeface="Microsoft YaHei Bold" panose="020B0703020204020201" charset="-122"/>
            </a:endParaRPr>
          </a:p>
        </p:txBody>
      </p:sp>
      <p:sp>
        <p:nvSpPr>
          <p:cNvPr id="3" name="文本框 2"/>
          <p:cNvSpPr txBox="1"/>
          <p:nvPr>
            <p:custDataLst>
              <p:tags r:id="rId10"/>
            </p:custDataLst>
          </p:nvPr>
        </p:nvSpPr>
        <p:spPr>
          <a:xfrm>
            <a:off x="7971155" y="3756025"/>
            <a:ext cx="3669030" cy="2615565"/>
          </a:xfrm>
          <a:prstGeom prst="rect">
            <a:avLst/>
          </a:prstGeom>
          <a:noFill/>
        </p:spPr>
        <p:txBody>
          <a:bodyPr wrap="square" bIns="46990" rtlCol="0">
            <a:noAutofit/>
          </a:bodyPr>
          <a:p>
            <a:pPr indent="-457200" algn="just" fontAlgn="auto">
              <a:lnSpc>
                <a:spcPct val="15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rPr>
              <a:t>《幼儿园教育指导纲要》组织与实施中提到：“充分利用自然环境和社区的教育资源，扩展幼儿生活和学习的空间。幼儿园同时应为社区的早期教育提供服务。”幼儿园和社区的合作互动，不但能够全面提高幼儿园的保教质量，而且也能够为社区营造一个良好的教育环境。</a:t>
            </a:r>
            <a:endParaRPr lang="zh-CN" altLang="en-US" sz="1600">
              <a:solidFill>
                <a:schemeClr val="tx1"/>
              </a:solidFill>
              <a:uFillTx/>
              <a:latin typeface="Microsoft YaHei Regular" panose="020B0503020204020204" charset="-122"/>
              <a:ea typeface="Microsoft YaHei Regular" panose="020B0503020204020204" charset="-122"/>
            </a:endParaRPr>
          </a:p>
        </p:txBody>
      </p:sp>
      <p:sp>
        <p:nvSpPr>
          <p:cNvPr id="71" name="椭圆 70"/>
          <p:cNvSpPr/>
          <p:nvPr>
            <p:custDataLst>
              <p:tags r:id="rId11"/>
            </p:custDataLst>
          </p:nvPr>
        </p:nvSpPr>
        <p:spPr>
          <a:xfrm>
            <a:off x="4733290" y="311150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2"/>
            </p:custDataLst>
          </p:nvPr>
        </p:nvSpPr>
        <p:spPr>
          <a:xfrm>
            <a:off x="4777740" y="315531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4" name="图片 3" descr="343435383038363b343532323339303bbacfcdacc7a9caf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040630" y="3416935"/>
            <a:ext cx="263525" cy="263525"/>
          </a:xfrm>
          <a:prstGeom prst="rect">
            <a:avLst/>
          </a:prstGeom>
        </p:spPr>
      </p:pic>
      <p:pic>
        <p:nvPicPr>
          <p:cNvPr id="7" name="图片 6" descr="343439383331313b343532303032343bb7a2b2bc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941185" y="3943350"/>
            <a:ext cx="304165" cy="27178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0" y="560705"/>
            <a:ext cx="11605260" cy="672465"/>
          </a:xfrm>
        </p:spPr>
        <p:txBody>
          <a:bodyPr/>
          <a:p>
            <a:r>
              <a:rPr lang="zh-CN" altLang="en-US"/>
              <a:t>（一）家长工作的形式方法</a:t>
            </a:r>
            <a:endParaRPr lang="zh-CN" altLang="en-US"/>
          </a:p>
        </p:txBody>
      </p:sp>
      <p:sp>
        <p:nvSpPr>
          <p:cNvPr id="3" name="椭圆 2"/>
          <p:cNvSpPr/>
          <p:nvPr>
            <p:custDataLst>
              <p:tags r:id="rId1"/>
            </p:custDataLst>
          </p:nvPr>
        </p:nvSpPr>
        <p:spPr>
          <a:xfrm flipH="1">
            <a:off x="4655820" y="2211705"/>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6" name="椭圆 5"/>
          <p:cNvSpPr/>
          <p:nvPr>
            <p:custDataLst>
              <p:tags r:id="rId2"/>
            </p:custDataLst>
          </p:nvPr>
        </p:nvSpPr>
        <p:spPr>
          <a:xfrm>
            <a:off x="4884420" y="4499610"/>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9" name="椭圆 8"/>
          <p:cNvSpPr/>
          <p:nvPr>
            <p:custDataLst>
              <p:tags r:id="rId3"/>
            </p:custDataLst>
          </p:nvPr>
        </p:nvSpPr>
        <p:spPr>
          <a:xfrm>
            <a:off x="6654165" y="44996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4"/>
            </p:custDataLst>
          </p:nvPr>
        </p:nvSpPr>
        <p:spPr>
          <a:xfrm>
            <a:off x="5003165" y="2016125"/>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1" name="椭圆 10"/>
          <p:cNvSpPr/>
          <p:nvPr>
            <p:custDataLst>
              <p:tags r:id="rId5"/>
            </p:custDataLst>
          </p:nvPr>
        </p:nvSpPr>
        <p:spPr>
          <a:xfrm>
            <a:off x="6654165" y="2016125"/>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2" name="文本框 11"/>
          <p:cNvSpPr txBox="1"/>
          <p:nvPr>
            <p:custDataLst>
              <p:tags r:id="rId6"/>
            </p:custDataLst>
          </p:nvPr>
        </p:nvSpPr>
        <p:spPr>
          <a:xfrm>
            <a:off x="2284730" y="1569085"/>
            <a:ext cx="2190750" cy="380365"/>
          </a:xfrm>
          <a:prstGeom prst="rect">
            <a:avLst/>
          </a:prstGeom>
          <a:noFill/>
        </p:spPr>
        <p:txBody>
          <a:bodyPr wrap="square" bIns="0" rtlCol="0">
            <a:noAutofit/>
            <a:scene3d>
              <a:camera prst="orthographicFront"/>
              <a:lightRig rig="threePt" dir="t"/>
            </a:scene3d>
          </a:bodyPr>
          <a:p>
            <a:pPr algn="r"/>
            <a:r>
              <a:rPr lang="zh-CN" altLang="en-US" sz="2000" b="1" spc="100">
                <a:solidFill>
                  <a:schemeClr val="accent5">
                    <a:lumMod val="75000"/>
                  </a:schemeClr>
                </a:solidFill>
                <a:effectLst/>
                <a:uFillTx/>
                <a:latin typeface="Microsoft YaHei Bold" panose="020B0703020204020201" charset="-122"/>
                <a:ea typeface="Microsoft YaHei Bold" panose="020B0703020204020201" charset="-122"/>
              </a:rPr>
              <a:t>1. 个别方式</a:t>
            </a:r>
            <a:endParaRPr lang="zh-CN" altLang="en-US" sz="2000" b="1" spc="100">
              <a:solidFill>
                <a:schemeClr val="accent5">
                  <a:lumMod val="75000"/>
                </a:schemeClr>
              </a:solidFill>
              <a:effectLst/>
              <a:uFillTx/>
              <a:latin typeface="Microsoft YaHei Bold" panose="020B0703020204020201" charset="-122"/>
              <a:ea typeface="Microsoft YaHei Bold" panose="020B0703020204020201" charset="-122"/>
            </a:endParaRPr>
          </a:p>
        </p:txBody>
      </p:sp>
      <p:sp>
        <p:nvSpPr>
          <p:cNvPr id="13" name="文本框 12"/>
          <p:cNvSpPr txBox="1"/>
          <p:nvPr>
            <p:custDataLst>
              <p:tags r:id="rId7"/>
            </p:custDataLst>
          </p:nvPr>
        </p:nvSpPr>
        <p:spPr>
          <a:xfrm>
            <a:off x="508000" y="1961515"/>
            <a:ext cx="3967480" cy="1515745"/>
          </a:xfrm>
          <a:prstGeom prst="rect">
            <a:avLst/>
          </a:prstGeom>
          <a:noFill/>
        </p:spPr>
        <p:txBody>
          <a:bodyPr wrap="square" rtlCol="0">
            <a:noAutofit/>
            <a:scene3d>
              <a:camera prst="orthographicFront"/>
              <a:lightRig rig="threePt" dir="t"/>
            </a:scene3d>
          </a:bodyPr>
          <a:p>
            <a:pPr algn="r" fontAlgn="auto">
              <a:lnSpc>
                <a:spcPct val="130000"/>
              </a:lnSpc>
              <a:spcBef>
                <a:spcPts val="0"/>
              </a:spcBef>
              <a:spcAft>
                <a:spcPts val="100"/>
              </a:spcAft>
            </a:pPr>
            <a:r>
              <a:rPr lang="zh-CN" altLang="en-US" sz="1600">
                <a:solidFill>
                  <a:schemeClr val="tx1"/>
                </a:solidFill>
                <a:effectLst/>
                <a:uFillTx/>
                <a:latin typeface="微软雅黑" panose="020B0503020204020204" charset="-122"/>
                <a:ea typeface="Microsoft YaHei Regular" panose="020B0503020204020204" charset="-122"/>
              </a:rPr>
              <a:t>（1）入园离园交谈。（2）电话或 E-mail 交流。（3）设立 BBS 论坛。（4）家园联系册。（5）家访。家访可以分为入园前家访和入园后家访两种。</a:t>
            </a:r>
            <a:endParaRPr lang="zh-CN" altLang="en-US" sz="1600">
              <a:solidFill>
                <a:schemeClr val="tx1"/>
              </a:solidFill>
              <a:effectLst/>
              <a:uFillTx/>
              <a:latin typeface="微软雅黑" panose="020B0503020204020204" charset="-122"/>
              <a:ea typeface="Microsoft YaHei Regular" panose="020B0503020204020204" charset="-122"/>
            </a:endParaRPr>
          </a:p>
        </p:txBody>
      </p:sp>
      <p:sp>
        <p:nvSpPr>
          <p:cNvPr id="16" name="文本框 15"/>
          <p:cNvSpPr txBox="1"/>
          <p:nvPr>
            <p:custDataLst>
              <p:tags r:id="rId8"/>
            </p:custDataLst>
          </p:nvPr>
        </p:nvSpPr>
        <p:spPr>
          <a:xfrm>
            <a:off x="2284730" y="4766945"/>
            <a:ext cx="2190750" cy="380365"/>
          </a:xfrm>
          <a:prstGeom prst="rect">
            <a:avLst/>
          </a:prstGeom>
          <a:noFill/>
        </p:spPr>
        <p:txBody>
          <a:bodyPr wrap="square" bIns="0" rtlCol="0">
            <a:noAutofit/>
            <a:scene3d>
              <a:camera prst="orthographicFront"/>
              <a:lightRig rig="threePt" dir="t"/>
            </a:scene3d>
          </a:bodyPr>
          <a:p>
            <a:pPr algn="r"/>
            <a:r>
              <a:rPr lang="zh-CN" altLang="en-US" sz="2000" b="1" spc="100">
                <a:solidFill>
                  <a:srgbClr val="00B0F0"/>
                </a:solidFill>
                <a:effectLst/>
                <a:uFillTx/>
                <a:latin typeface="Microsoft YaHei Bold" panose="020B0703020204020201" charset="-122"/>
                <a:ea typeface="Microsoft YaHei Bold" panose="020B0703020204020201" charset="-122"/>
              </a:rPr>
              <a:t>4. 家长委员会</a:t>
            </a:r>
            <a:endParaRPr lang="zh-CN" altLang="en-US" sz="2000" b="1" spc="100">
              <a:solidFill>
                <a:srgbClr val="00B0F0"/>
              </a:solidFill>
              <a:effectLst/>
              <a:uFillTx/>
              <a:latin typeface="Microsoft YaHei Bold" panose="020B0703020204020201" charset="-122"/>
              <a:ea typeface="Microsoft YaHei Bold" panose="020B0703020204020201" charset="-122"/>
            </a:endParaRPr>
          </a:p>
        </p:txBody>
      </p:sp>
      <p:sp>
        <p:nvSpPr>
          <p:cNvPr id="17" name="文本框 16"/>
          <p:cNvSpPr txBox="1"/>
          <p:nvPr>
            <p:custDataLst>
              <p:tags r:id="rId9"/>
            </p:custDataLst>
          </p:nvPr>
        </p:nvSpPr>
        <p:spPr>
          <a:xfrm>
            <a:off x="765810" y="5159375"/>
            <a:ext cx="3709670" cy="1142365"/>
          </a:xfrm>
          <a:prstGeom prst="rect">
            <a:avLst/>
          </a:prstGeom>
          <a:noFill/>
        </p:spPr>
        <p:txBody>
          <a:bodyPr wrap="square" rtlCol="0">
            <a:noAutofit/>
            <a:scene3d>
              <a:camera prst="orthographicFront"/>
              <a:lightRig rig="threePt" dir="t"/>
            </a:scene3d>
          </a:bodyPr>
          <a:p>
            <a:pPr algn="l" fontAlgn="auto">
              <a:lnSpc>
                <a:spcPct val="130000"/>
              </a:lnSpc>
              <a:spcBef>
                <a:spcPts val="0"/>
              </a:spcBef>
              <a:spcAft>
                <a:spcPts val="100"/>
              </a:spcAft>
            </a:pPr>
            <a:r>
              <a:rPr lang="zh-CN" altLang="en-US" sz="1600">
                <a:solidFill>
                  <a:schemeClr val="tx1"/>
                </a:solidFill>
                <a:effectLst/>
                <a:uFillTx/>
                <a:latin typeface="微软雅黑" panose="020B0503020204020204" charset="-122"/>
                <a:ea typeface="Microsoft YaHei Regular" panose="020B0503020204020204" charset="-122"/>
              </a:rPr>
              <a:t>家长委员会可以分为幼儿园家长委员会和班级家长委员会，幼儿园家长委员会可以在班级家长委员会的基础上产生。</a:t>
            </a:r>
            <a:endParaRPr lang="zh-CN" altLang="en-US" sz="1600">
              <a:solidFill>
                <a:schemeClr val="tx1"/>
              </a:solidFill>
              <a:effectLst/>
              <a:uFillTx/>
              <a:latin typeface="微软雅黑" panose="020B0503020204020204" charset="-122"/>
              <a:ea typeface="Microsoft YaHei Regular" panose="020B0503020204020204" charset="-122"/>
            </a:endParaRPr>
          </a:p>
        </p:txBody>
      </p:sp>
      <p:sp>
        <p:nvSpPr>
          <p:cNvPr id="18" name="文本框 17"/>
          <p:cNvSpPr txBox="1"/>
          <p:nvPr>
            <p:custDataLst>
              <p:tags r:id="rId10"/>
            </p:custDataLst>
          </p:nvPr>
        </p:nvSpPr>
        <p:spPr>
          <a:xfrm>
            <a:off x="7718425" y="1682750"/>
            <a:ext cx="2190750" cy="380365"/>
          </a:xfrm>
          <a:prstGeom prst="rect">
            <a:avLst/>
          </a:prstGeom>
          <a:noFill/>
        </p:spPr>
        <p:txBody>
          <a:bodyPr wrap="square" bIns="0" rtlCol="0">
            <a:noAutofit/>
            <a:scene3d>
              <a:camera prst="orthographicFront"/>
              <a:lightRig rig="threePt" dir="t"/>
            </a:scene3d>
          </a:bodyPr>
          <a:p>
            <a:pPr algn="l"/>
            <a:r>
              <a:rPr lang="zh-CN" altLang="en-US" sz="2000" b="1" spc="100">
                <a:solidFill>
                  <a:srgbClr val="7030A0"/>
                </a:solidFill>
                <a:effectLst/>
                <a:uFillTx/>
                <a:latin typeface="Microsoft YaHei Bold" panose="020B0703020204020201" charset="-122"/>
                <a:ea typeface="Microsoft YaHei Bold" panose="020B0703020204020201" charset="-122"/>
              </a:rPr>
              <a:t>2. 集体方式</a:t>
            </a:r>
            <a:endParaRPr lang="zh-CN" altLang="en-US" sz="2000" b="1" spc="100">
              <a:solidFill>
                <a:srgbClr val="7030A0"/>
              </a:solidFill>
              <a:effectLst/>
              <a:uFillTx/>
              <a:latin typeface="Microsoft YaHei Bold" panose="020B0703020204020201" charset="-122"/>
              <a:ea typeface="Microsoft YaHei Bold" panose="020B0703020204020201" charset="-122"/>
            </a:endParaRPr>
          </a:p>
        </p:txBody>
      </p:sp>
      <p:sp>
        <p:nvSpPr>
          <p:cNvPr id="19" name="文本框 18"/>
          <p:cNvSpPr txBox="1"/>
          <p:nvPr>
            <p:custDataLst>
              <p:tags r:id="rId11"/>
            </p:custDataLst>
          </p:nvPr>
        </p:nvSpPr>
        <p:spPr>
          <a:xfrm>
            <a:off x="7718425" y="2075180"/>
            <a:ext cx="3709670" cy="1716405"/>
          </a:xfrm>
          <a:prstGeom prst="rect">
            <a:avLst/>
          </a:prstGeom>
          <a:noFill/>
        </p:spPr>
        <p:txBody>
          <a:bodyPr wrap="square" rtlCol="0">
            <a:noAutofit/>
            <a:scene3d>
              <a:camera prst="orthographicFront"/>
              <a:lightRig rig="threePt" dir="t"/>
            </a:scene3d>
          </a:bodyPr>
          <a:p>
            <a:pPr algn="l" fontAlgn="auto">
              <a:lnSpc>
                <a:spcPct val="130000"/>
              </a:lnSpc>
              <a:spcBef>
                <a:spcPts val="0"/>
              </a:spcBef>
              <a:spcAft>
                <a:spcPts val="100"/>
              </a:spcAft>
            </a:pPr>
            <a:r>
              <a:rPr lang="zh-CN" altLang="en-US" sz="1600">
                <a:solidFill>
                  <a:schemeClr val="tx1"/>
                </a:solidFill>
                <a:effectLst/>
                <a:uFillTx/>
                <a:latin typeface="微软雅黑" panose="020B0503020204020204" charset="-122"/>
                <a:ea typeface="Microsoft YaHei Regular" panose="020B0503020204020204" charset="-122"/>
              </a:rPr>
              <a:t>（1）家长会。家长会可以分为全园家长会、年级家长会和班级家长会。</a:t>
            </a:r>
            <a:endParaRPr lang="zh-CN" altLang="en-US" sz="1600">
              <a:solidFill>
                <a:schemeClr val="tx1"/>
              </a:solidFill>
              <a:effectLst/>
              <a:uFillTx/>
              <a:latin typeface="微软雅黑" panose="020B0503020204020204" charset="-122"/>
              <a:ea typeface="Microsoft YaHei Regular" panose="020B0503020204020204" charset="-122"/>
            </a:endParaRPr>
          </a:p>
          <a:p>
            <a:pPr algn="l" fontAlgn="auto">
              <a:lnSpc>
                <a:spcPct val="130000"/>
              </a:lnSpc>
              <a:spcBef>
                <a:spcPts val="0"/>
              </a:spcBef>
              <a:spcAft>
                <a:spcPts val="100"/>
              </a:spcAft>
            </a:pPr>
            <a:r>
              <a:rPr lang="zh-CN" altLang="en-US" sz="1600">
                <a:solidFill>
                  <a:schemeClr val="tx1"/>
                </a:solidFill>
                <a:effectLst/>
                <a:uFillTx/>
                <a:latin typeface="微软雅黑" panose="020B0503020204020204" charset="-122"/>
                <a:ea typeface="Microsoft YaHei Regular" panose="020B0503020204020204" charset="-122"/>
              </a:rPr>
              <a:t>（2）家长开放日。家长开放日是指幼儿园定期或不定期对幼儿家长开放，家长可以观摩或参与幼儿园的教育活动。</a:t>
            </a:r>
            <a:endParaRPr lang="zh-CN" altLang="en-US" sz="1600">
              <a:solidFill>
                <a:schemeClr val="tx1"/>
              </a:solidFill>
              <a:effectLst/>
              <a:uFillTx/>
              <a:latin typeface="微软雅黑" panose="020B0503020204020204" charset="-122"/>
              <a:ea typeface="Microsoft YaHei Regular" panose="020B0503020204020204" charset="-122"/>
            </a:endParaRPr>
          </a:p>
        </p:txBody>
      </p:sp>
      <p:sp>
        <p:nvSpPr>
          <p:cNvPr id="20" name="文本框 19"/>
          <p:cNvSpPr txBox="1"/>
          <p:nvPr>
            <p:custDataLst>
              <p:tags r:id="rId12"/>
            </p:custDataLst>
          </p:nvPr>
        </p:nvSpPr>
        <p:spPr>
          <a:xfrm>
            <a:off x="7718425" y="4633595"/>
            <a:ext cx="2190750" cy="380365"/>
          </a:xfrm>
          <a:prstGeom prst="rect">
            <a:avLst/>
          </a:prstGeom>
          <a:noFill/>
        </p:spPr>
        <p:txBody>
          <a:bodyPr wrap="square" bIns="0" rtlCol="0">
            <a:noAutofit/>
            <a:scene3d>
              <a:camera prst="orthographicFront"/>
              <a:lightRig rig="threePt" dir="t"/>
            </a:scene3d>
          </a:bodyPr>
          <a:p>
            <a:pPr algn="l"/>
            <a:r>
              <a:rPr lang="zh-CN" altLang="en-US" sz="2000" b="1" spc="100">
                <a:solidFill>
                  <a:schemeClr val="accent4">
                    <a:lumMod val="75000"/>
                  </a:schemeClr>
                </a:solidFill>
                <a:effectLst/>
                <a:uFillTx/>
                <a:latin typeface="Microsoft YaHei Bold" panose="020B0703020204020201" charset="-122"/>
                <a:ea typeface="Microsoft YaHei Bold" panose="020B0703020204020201" charset="-122"/>
              </a:rPr>
              <a:t>3. 亲职教育</a:t>
            </a:r>
            <a:endParaRPr lang="zh-CN" altLang="en-US" sz="2000" b="1" spc="100">
              <a:solidFill>
                <a:schemeClr val="accent4">
                  <a:lumMod val="75000"/>
                </a:schemeClr>
              </a:solidFill>
              <a:effectLst/>
              <a:uFillTx/>
              <a:latin typeface="Microsoft YaHei Bold" panose="020B0703020204020201" charset="-122"/>
              <a:ea typeface="Microsoft YaHei Bold" panose="020B0703020204020201" charset="-122"/>
            </a:endParaRPr>
          </a:p>
        </p:txBody>
      </p:sp>
      <p:sp>
        <p:nvSpPr>
          <p:cNvPr id="21" name="文本框 20"/>
          <p:cNvSpPr txBox="1"/>
          <p:nvPr>
            <p:custDataLst>
              <p:tags r:id="rId13"/>
            </p:custDataLst>
          </p:nvPr>
        </p:nvSpPr>
        <p:spPr>
          <a:xfrm>
            <a:off x="7718425" y="5026025"/>
            <a:ext cx="3886835" cy="1142365"/>
          </a:xfrm>
          <a:prstGeom prst="rect">
            <a:avLst/>
          </a:prstGeom>
          <a:noFill/>
        </p:spPr>
        <p:txBody>
          <a:bodyPr wrap="square" rtlCol="0">
            <a:noAutofit/>
            <a:scene3d>
              <a:camera prst="orthographicFront"/>
              <a:lightRig rig="threePt" dir="t"/>
            </a:scene3d>
          </a:bodyPr>
          <a:p>
            <a:pPr algn="l" fontAlgn="auto">
              <a:lnSpc>
                <a:spcPct val="130000"/>
              </a:lnSpc>
              <a:spcBef>
                <a:spcPts val="0"/>
              </a:spcBef>
              <a:spcAft>
                <a:spcPts val="100"/>
              </a:spcAft>
            </a:pPr>
            <a:r>
              <a:rPr lang="zh-CN" altLang="en-US" sz="1600">
                <a:solidFill>
                  <a:schemeClr val="tx1"/>
                </a:solidFill>
                <a:effectLst/>
                <a:uFillTx/>
                <a:latin typeface="微软雅黑" panose="020B0503020204020204" charset="-122"/>
                <a:ea typeface="Microsoft YaHei Regular" panose="020B0503020204020204" charset="-122"/>
              </a:rPr>
              <a:t>亲职教育不仅使幼儿教育和社会实践紧密结合起来，还增强了家长参与策划、组织、实施幼儿园教育活动的主人翁意识。</a:t>
            </a:r>
            <a:endParaRPr lang="zh-CN" altLang="en-US" sz="1600">
              <a:solidFill>
                <a:schemeClr val="tx1"/>
              </a:solidFill>
              <a:effectLst/>
              <a:uFillTx/>
              <a:latin typeface="微软雅黑"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5064125" y="4679315"/>
            <a:ext cx="288290" cy="288290"/>
          </a:xfrm>
          <a:prstGeom prst="rect">
            <a:avLst/>
          </a:prstGeom>
        </p:spPr>
      </p:pic>
      <p:pic>
        <p:nvPicPr>
          <p:cNvPr id="28" name="图片 27" descr="333438343933313b333437363734343bc1c1b5e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237480" y="2703195"/>
            <a:ext cx="1716405" cy="1716405"/>
          </a:xfrm>
          <a:prstGeom prst="rect">
            <a:avLst/>
          </a:prstGeom>
        </p:spPr>
      </p:pic>
      <p:pic>
        <p:nvPicPr>
          <p:cNvPr id="31" name="图片 30" descr="333438343933313b333437363735343bcec4b5b5"/>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5182870" y="2195830"/>
            <a:ext cx="288290" cy="288290"/>
          </a:xfrm>
          <a:prstGeom prst="rect">
            <a:avLst/>
          </a:prstGeom>
        </p:spPr>
      </p:pic>
      <p:pic>
        <p:nvPicPr>
          <p:cNvPr id="32" name="图片 31" descr="333438343933313b333437363735363bc8d5c0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6833870" y="4679315"/>
            <a:ext cx="288290" cy="288290"/>
          </a:xfrm>
          <a:prstGeom prst="rect">
            <a:avLst/>
          </a:prstGeom>
        </p:spPr>
      </p:pic>
      <p:cxnSp>
        <p:nvCxnSpPr>
          <p:cNvPr id="35" name="直接箭头连接符 34"/>
          <p:cNvCxnSpPr/>
          <p:nvPr>
            <p:custDataLst>
              <p:tags r:id="rId26"/>
            </p:custDataLst>
          </p:nvPr>
        </p:nvCxnSpPr>
        <p:spPr>
          <a:xfrm flipH="1">
            <a:off x="2315210" y="1951355"/>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27"/>
            </p:custDataLst>
          </p:nvPr>
        </p:nvCxnSpPr>
        <p:spPr>
          <a:xfrm flipH="1">
            <a:off x="2315210" y="5149215"/>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28"/>
            </p:custDataLst>
          </p:nvPr>
        </p:nvCxnSpPr>
        <p:spPr>
          <a:xfrm>
            <a:off x="7718425" y="501586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29"/>
            </p:custDataLst>
          </p:nvPr>
        </p:nvCxnSpPr>
        <p:spPr>
          <a:xfrm>
            <a:off x="7718425" y="2065020"/>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30"/>
            </p:custDataLst>
          </p:nvPr>
        </p:nvSpPr>
        <p:spPr>
          <a:xfrm>
            <a:off x="4475480" y="2031365"/>
            <a:ext cx="3239770" cy="3239770"/>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endParaRPr>
          </a:p>
        </p:txBody>
      </p:sp>
      <p:sp>
        <p:nvSpPr>
          <p:cNvPr id="42" name="弧形 41"/>
          <p:cNvSpPr/>
          <p:nvPr>
            <p:custDataLst>
              <p:tags r:id="rId31"/>
            </p:custDataLst>
          </p:nvPr>
        </p:nvSpPr>
        <p:spPr>
          <a:xfrm>
            <a:off x="4475480" y="2031365"/>
            <a:ext cx="3239770" cy="3239770"/>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endParaRPr>
          </a:p>
        </p:txBody>
      </p:sp>
      <p:sp>
        <p:nvSpPr>
          <p:cNvPr id="43" name="弧形 42"/>
          <p:cNvSpPr/>
          <p:nvPr>
            <p:custDataLst>
              <p:tags r:id="rId32"/>
            </p:custDataLst>
          </p:nvPr>
        </p:nvSpPr>
        <p:spPr>
          <a:xfrm flipH="1">
            <a:off x="4475480" y="2031365"/>
            <a:ext cx="3239770" cy="3239770"/>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endParaRPr>
          </a:p>
        </p:txBody>
      </p:sp>
      <p:sp>
        <p:nvSpPr>
          <p:cNvPr id="45" name="弧形 44"/>
          <p:cNvSpPr/>
          <p:nvPr>
            <p:custDataLst>
              <p:tags r:id="rId33"/>
            </p:custDataLst>
          </p:nvPr>
        </p:nvSpPr>
        <p:spPr>
          <a:xfrm flipH="1">
            <a:off x="4475480" y="2031365"/>
            <a:ext cx="3239770" cy="3239770"/>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endParaRPr>
          </a:p>
        </p:txBody>
      </p:sp>
      <p:pic>
        <p:nvPicPr>
          <p:cNvPr id="14" name="图片 13" descr="333438343933313b333437363735303bb6d4bbb0"/>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flipH="1">
            <a:off x="6833870" y="2195830"/>
            <a:ext cx="288290" cy="28829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165100" y="572770"/>
            <a:ext cx="11834495" cy="995045"/>
          </a:xfrm>
        </p:spPr>
        <p:txBody>
          <a:bodyPr/>
          <a:p>
            <a:r>
              <a:rPr lang="zh-CN" altLang="en-US"/>
              <a:t>（二）社区工作的形式方法</a:t>
            </a:r>
            <a:endParaRPr lang="zh-CN" altLang="en-US"/>
          </a:p>
        </p:txBody>
      </p:sp>
      <p:sp>
        <p:nvSpPr>
          <p:cNvPr id="9" name="文本框 8"/>
          <p:cNvSpPr txBox="1"/>
          <p:nvPr>
            <p:custDataLst>
              <p:tags r:id="rId1"/>
            </p:custDataLst>
          </p:nvPr>
        </p:nvSpPr>
        <p:spPr>
          <a:xfrm flipH="1">
            <a:off x="356870" y="1901190"/>
            <a:ext cx="3649345" cy="2351405"/>
          </a:xfrm>
          <a:prstGeom prst="rect">
            <a:avLst/>
          </a:prstGeom>
          <a:noFill/>
          <a:ln w="9525">
            <a:noFill/>
          </a:ln>
        </p:spPr>
        <p:txBody>
          <a:bodyPr wrap="square">
            <a:noAutofit/>
          </a:bodyPr>
          <a:p>
            <a:pPr lvl="0" algn="r" fontAlgn="auto">
              <a:lnSpc>
                <a:spcPct val="130000"/>
              </a:lnSpc>
              <a:spcBef>
                <a:spcPts val="0"/>
              </a:spcBef>
              <a:spcAft>
                <a:spcPts val="1000"/>
              </a:spcAft>
              <a:buClrTx/>
              <a:buSzTx/>
              <a:buFontTx/>
            </a:pPr>
            <a:r>
              <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rPr>
              <a:t>幼儿园应该利用自身教育专业资源的优势，为社区提供培训指导的服务。幼儿园可以根据小区内家长的基本素质和特点，有计划地、定期组织园外的社区家长来幼儿园听专家或教师讲座，让家长具有先进的保教理念，掌握科学的育儿方法。</a:t>
            </a:r>
            <a:endPar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11" name="文本框 10"/>
          <p:cNvSpPr txBox="1"/>
          <p:nvPr>
            <p:custDataLst>
              <p:tags r:id="rId2"/>
            </p:custDataLst>
          </p:nvPr>
        </p:nvSpPr>
        <p:spPr>
          <a:xfrm flipH="1">
            <a:off x="902335" y="1490345"/>
            <a:ext cx="3103245" cy="410210"/>
          </a:xfrm>
          <a:prstGeom prst="rect">
            <a:avLst/>
          </a:prstGeom>
          <a:noFill/>
        </p:spPr>
        <p:txBody>
          <a:bodyPr wrap="square" bIns="0" rtlCol="0" anchor="ctr" anchorCtr="0">
            <a:noAutofit/>
          </a:bodyPr>
          <a:p>
            <a:pPr algn="r"/>
            <a:r>
              <a:rPr lang="zh-CN" sz="2000" b="1" dirty="0">
                <a:solidFill>
                  <a:srgbClr val="58BBDB">
                    <a:lumMod val="75000"/>
                  </a:srgbClr>
                </a:solidFill>
                <a:uFillTx/>
                <a:latin typeface="Microsoft YaHei Bold" panose="020B0703020204020201" charset="-122"/>
                <a:ea typeface="Microsoft YaHei Bold" panose="020B0703020204020201" charset="-122"/>
                <a:sym typeface="+mn-ea"/>
              </a:rPr>
              <a:t>1. 专家讲座</a:t>
            </a:r>
            <a:endParaRPr lang="zh-CN" sz="2000" b="1" dirty="0">
              <a:solidFill>
                <a:srgbClr val="58BBDB">
                  <a:lumMod val="75000"/>
                </a:srgbClr>
              </a:solidFill>
              <a:uFillTx/>
              <a:latin typeface="Microsoft YaHei Bold" panose="020B0703020204020201" charset="-122"/>
              <a:ea typeface="Microsoft YaHei Bold" panose="020B0703020204020201" charset="-122"/>
              <a:sym typeface="+mn-ea"/>
            </a:endParaRPr>
          </a:p>
        </p:txBody>
      </p:sp>
      <p:sp>
        <p:nvSpPr>
          <p:cNvPr id="21" name="文本框 20"/>
          <p:cNvSpPr txBox="1"/>
          <p:nvPr>
            <p:custDataLst>
              <p:tags r:id="rId3"/>
            </p:custDataLst>
          </p:nvPr>
        </p:nvSpPr>
        <p:spPr>
          <a:xfrm flipH="1">
            <a:off x="502920" y="5177155"/>
            <a:ext cx="3575050" cy="1373505"/>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600" spc="150">
                <a:uFillTx/>
                <a:latin typeface="Microsoft YaHei Regular" panose="020B0503020204020204" charset="-122"/>
                <a:ea typeface="Microsoft YaHei Regular" panose="020B0503020204020204" charset="-122"/>
                <a:cs typeface="思源黑体 CN Regular" panose="020B0500000000000000" charset="-122"/>
                <a:sym typeface="+mn-ea"/>
              </a:rPr>
              <a:t>幼儿园参与社区活动有很多种形式：①节假日共庆活动。②慰问、捐助等献爱心活动。③幼儿园与社区共建活动。</a:t>
            </a:r>
            <a:endParaRPr lang="zh-CN" altLang="en-US" sz="1600">
              <a:solidFill>
                <a:schemeClr val="tx1"/>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
        <p:nvSpPr>
          <p:cNvPr id="31" name="文本框 30"/>
          <p:cNvSpPr txBox="1"/>
          <p:nvPr>
            <p:custDataLst>
              <p:tags r:id="rId4"/>
            </p:custDataLst>
          </p:nvPr>
        </p:nvSpPr>
        <p:spPr>
          <a:xfrm flipH="1">
            <a:off x="487680" y="4585970"/>
            <a:ext cx="3518535" cy="491490"/>
          </a:xfrm>
          <a:prstGeom prst="rect">
            <a:avLst/>
          </a:prstGeom>
          <a:noFill/>
        </p:spPr>
        <p:txBody>
          <a:bodyPr wrap="square" bIns="0" rtlCol="0" anchor="ctr" anchorCtr="0">
            <a:noAutofit/>
          </a:bodyPr>
          <a:p>
            <a:pPr algn="r"/>
            <a:r>
              <a:rPr lang="zh-CN" sz="2000" b="1" dirty="0">
                <a:solidFill>
                  <a:srgbClr val="E447AA"/>
                </a:solidFill>
                <a:uFillTx/>
                <a:latin typeface="Microsoft YaHei Bold" panose="020B0703020204020201" charset="-122"/>
                <a:ea typeface="Microsoft YaHei Bold" panose="020B0703020204020201" charset="-122"/>
                <a:sym typeface="+mn-ea"/>
              </a:rPr>
              <a:t>4. 通过参与社区活动而服务社区</a:t>
            </a:r>
            <a:endParaRPr lang="zh-CN" sz="2000" b="1" dirty="0">
              <a:solidFill>
                <a:srgbClr val="E447AA"/>
              </a:solidFill>
              <a:uFillTx/>
              <a:latin typeface="Microsoft YaHei Bold" panose="020B0703020204020201" charset="-122"/>
              <a:ea typeface="Microsoft YaHei Bold" panose="020B0703020204020201" charset="-122"/>
              <a:sym typeface="+mn-ea"/>
            </a:endParaRPr>
          </a:p>
        </p:txBody>
      </p:sp>
      <p:sp>
        <p:nvSpPr>
          <p:cNvPr id="33" name="文本框 32"/>
          <p:cNvSpPr txBox="1"/>
          <p:nvPr>
            <p:custDataLst>
              <p:tags r:id="rId5"/>
            </p:custDataLst>
          </p:nvPr>
        </p:nvSpPr>
        <p:spPr>
          <a:xfrm flipH="1">
            <a:off x="8148955" y="1901190"/>
            <a:ext cx="3575050" cy="1778635"/>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rPr>
              <a:t>幼儿园不仅要“走到社区中去”，还要敞开大门让小区内的家长“走进幼儿园来”。幼儿园可以利用节假日实行开放，让家长走进幼儿园，了解幼儿园的环境和设施。另外，幼儿园新生入园前，可以对即将入园的幼儿和家长实行包括环境与保教活动在内的全面开放。</a:t>
            </a:r>
            <a:endPar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47" name="文本框 46"/>
          <p:cNvSpPr txBox="1"/>
          <p:nvPr>
            <p:custDataLst>
              <p:tags r:id="rId6"/>
            </p:custDataLst>
          </p:nvPr>
        </p:nvSpPr>
        <p:spPr>
          <a:xfrm flipH="1">
            <a:off x="8158480" y="1490345"/>
            <a:ext cx="3348990" cy="410845"/>
          </a:xfrm>
          <a:prstGeom prst="rect">
            <a:avLst/>
          </a:prstGeom>
          <a:noFill/>
        </p:spPr>
        <p:txBody>
          <a:bodyPr wrap="square" bIns="0" rtlCol="0" anchor="ctr" anchorCtr="0">
            <a:noAutofit/>
          </a:bodyPr>
          <a:p>
            <a:pPr algn="l"/>
            <a:r>
              <a:rPr lang="zh-CN" sz="2000" b="1" dirty="0">
                <a:solidFill>
                  <a:srgbClr val="DDEAF5">
                    <a:lumMod val="50000"/>
                  </a:srgbClr>
                </a:solidFill>
                <a:uFillTx/>
                <a:latin typeface="Microsoft YaHei Bold" panose="020B0703020204020201" charset="-122"/>
                <a:ea typeface="Microsoft YaHei Bold" panose="020B0703020204020201" charset="-122"/>
                <a:sym typeface="+mn-ea"/>
              </a:rPr>
              <a:t>2. 幼儿园开放活动</a:t>
            </a:r>
            <a:endParaRPr lang="zh-CN" sz="2000" b="1" dirty="0">
              <a:solidFill>
                <a:srgbClr val="DDEAF5">
                  <a:lumMod val="50000"/>
                </a:srgbClr>
              </a:solidFill>
              <a:uFillTx/>
              <a:latin typeface="Microsoft YaHei Bold" panose="020B0703020204020201" charset="-122"/>
              <a:ea typeface="Microsoft YaHei Bold" panose="020B0703020204020201" charset="-122"/>
              <a:sym typeface="+mn-ea"/>
            </a:endParaRPr>
          </a:p>
        </p:txBody>
      </p:sp>
      <p:sp>
        <p:nvSpPr>
          <p:cNvPr id="61" name="文本框 60"/>
          <p:cNvSpPr txBox="1"/>
          <p:nvPr>
            <p:custDataLst>
              <p:tags r:id="rId7"/>
            </p:custDataLst>
          </p:nvPr>
        </p:nvSpPr>
        <p:spPr>
          <a:xfrm flipH="1">
            <a:off x="8158480" y="5006340"/>
            <a:ext cx="3349625" cy="1373505"/>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rPr>
              <a:t>亲子教育是近年来兴起的一种早期教育模式，它以亲子园为主要教育机构，其中幼儿园内部的亲子班尤其受到广大家长的青睐。</a:t>
            </a:r>
            <a:endParaRPr lang="zh-CN" altLang="en-US" sz="1600" spc="150">
              <a:solidFill>
                <a:schemeClr val="tx1"/>
              </a:solidFill>
              <a:uFillTx/>
              <a:latin typeface="Microsoft YaHei Regular" panose="020B0503020204020204" charset="-122"/>
              <a:ea typeface="Microsoft YaHei Regular" panose="020B0503020204020204" charset="-122"/>
              <a:cs typeface="思源黑体 CN Regular" panose="020B0500000000000000" charset="-122"/>
              <a:sym typeface="+mn-ea"/>
            </a:endParaRPr>
          </a:p>
        </p:txBody>
      </p:sp>
      <p:sp>
        <p:nvSpPr>
          <p:cNvPr id="62" name="文本框 61"/>
          <p:cNvSpPr txBox="1"/>
          <p:nvPr>
            <p:custDataLst>
              <p:tags r:id="rId8"/>
            </p:custDataLst>
          </p:nvPr>
        </p:nvSpPr>
        <p:spPr>
          <a:xfrm flipH="1">
            <a:off x="8158480" y="4585970"/>
            <a:ext cx="2266315" cy="410210"/>
          </a:xfrm>
          <a:prstGeom prst="rect">
            <a:avLst/>
          </a:prstGeom>
          <a:noFill/>
        </p:spPr>
        <p:txBody>
          <a:bodyPr wrap="square" bIns="0" rtlCol="0" anchor="ctr" anchorCtr="0">
            <a:noAutofit/>
          </a:bodyPr>
          <a:p>
            <a:pPr algn="l"/>
            <a:r>
              <a:rPr lang="zh-CN" sz="2000" b="1" dirty="0">
                <a:solidFill>
                  <a:srgbClr val="FAF4A0">
                    <a:lumMod val="50000"/>
                  </a:srgbClr>
                </a:solidFill>
                <a:uFillTx/>
                <a:latin typeface="Microsoft YaHei Bold" panose="020B0703020204020201" charset="-122"/>
                <a:ea typeface="Microsoft YaHei Bold" panose="020B0703020204020201" charset="-122"/>
                <a:sym typeface="+mn-ea"/>
              </a:rPr>
              <a:t>3. 亲子教育机构</a:t>
            </a:r>
            <a:endParaRPr lang="zh-CN" sz="2000" b="1" dirty="0">
              <a:solidFill>
                <a:srgbClr val="FAF4A0">
                  <a:lumMod val="50000"/>
                </a:srgbClr>
              </a:solidFill>
              <a:uFillTx/>
              <a:latin typeface="Microsoft YaHei Bold" panose="020B0703020204020201" charset="-122"/>
              <a:ea typeface="Microsoft YaHei Bold" panose="020B0703020204020201" charset="-122"/>
              <a:sym typeface="+mn-ea"/>
            </a:endParaRPr>
          </a:p>
        </p:txBody>
      </p:sp>
      <p:sp>
        <p:nvSpPr>
          <p:cNvPr id="30" name="同心圆 29"/>
          <p:cNvSpPr/>
          <p:nvPr>
            <p:custDataLst>
              <p:tags r:id="rId9"/>
            </p:custDataLst>
          </p:nvPr>
        </p:nvSpPr>
        <p:spPr>
          <a:xfrm flipH="1">
            <a:off x="4134485" y="166560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solidFill>
                <a:srgbClr val="000000"/>
              </a:solidFill>
              <a:cs typeface="思源黑体 CN Regular" panose="020B0500000000000000" charset="-122"/>
            </a:endParaRPr>
          </a:p>
        </p:txBody>
      </p:sp>
      <p:sp>
        <p:nvSpPr>
          <p:cNvPr id="6" name="同心圆 5"/>
          <p:cNvSpPr/>
          <p:nvPr>
            <p:custDataLst>
              <p:tags r:id="rId10"/>
            </p:custDataLst>
          </p:nvPr>
        </p:nvSpPr>
        <p:spPr>
          <a:xfrm rot="5400000" flipH="1">
            <a:off x="4479925" y="201104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solidFill>
                <a:srgbClr val="000000"/>
              </a:solidFill>
              <a:cs typeface="思源黑体 CN Regular" panose="020B0500000000000000" charset="-122"/>
            </a:endParaRPr>
          </a:p>
        </p:txBody>
      </p:sp>
      <p:sp>
        <p:nvSpPr>
          <p:cNvPr id="7" name="椭圆 6"/>
          <p:cNvSpPr/>
          <p:nvPr>
            <p:custDataLst>
              <p:tags r:id="rId11"/>
            </p:custDataLst>
          </p:nvPr>
        </p:nvSpPr>
        <p:spPr>
          <a:xfrm>
            <a:off x="7106920" y="224472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cs typeface="思源黑体 CN Regular" panose="020B0500000000000000" charset="-122"/>
            </a:endParaRPr>
          </a:p>
        </p:txBody>
      </p:sp>
      <p:sp>
        <p:nvSpPr>
          <p:cNvPr id="8" name="椭圆 7"/>
          <p:cNvSpPr/>
          <p:nvPr>
            <p:custDataLst>
              <p:tags r:id="rId12"/>
            </p:custDataLst>
          </p:nvPr>
        </p:nvSpPr>
        <p:spPr>
          <a:xfrm>
            <a:off x="7140575" y="409765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cs typeface="思源黑体 CN Regular" panose="020B0500000000000000" charset="-122"/>
            </a:endParaRPr>
          </a:p>
        </p:txBody>
      </p:sp>
      <p:sp>
        <p:nvSpPr>
          <p:cNvPr id="2" name="椭圆 1"/>
          <p:cNvSpPr/>
          <p:nvPr>
            <p:custDataLst>
              <p:tags r:id="rId13"/>
            </p:custDataLst>
          </p:nvPr>
        </p:nvSpPr>
        <p:spPr>
          <a:xfrm flipH="1">
            <a:off x="4431665" y="224472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cs typeface="思源黑体 CN Regular" panose="020B0500000000000000" charset="-122"/>
            </a:endParaRPr>
          </a:p>
        </p:txBody>
      </p:sp>
      <p:sp>
        <p:nvSpPr>
          <p:cNvPr id="52" name="文本框 51"/>
          <p:cNvSpPr txBox="1"/>
          <p:nvPr>
            <p:custDataLst>
              <p:tags r:id="rId14"/>
            </p:custDataLst>
          </p:nvPr>
        </p:nvSpPr>
        <p:spPr>
          <a:xfrm>
            <a:off x="4481195" y="2404110"/>
            <a:ext cx="618490" cy="398780"/>
          </a:xfrm>
          <a:prstGeom prst="rect">
            <a:avLst/>
          </a:prstGeom>
          <a:noFill/>
        </p:spPr>
        <p:txBody>
          <a:bodyPr wrap="square" bIns="0" rtlCol="0">
            <a:no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5"/>
            </p:custDataLst>
          </p:nvPr>
        </p:nvSpPr>
        <p:spPr>
          <a:xfrm>
            <a:off x="7156450" y="2404110"/>
            <a:ext cx="618490" cy="398780"/>
          </a:xfrm>
          <a:prstGeom prst="rect">
            <a:avLst/>
          </a:prstGeom>
          <a:noFill/>
        </p:spPr>
        <p:txBody>
          <a:bodyPr wrap="square" bIns="0" rtlCol="0">
            <a:no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6"/>
            </p:custDataLst>
          </p:nvPr>
        </p:nvSpPr>
        <p:spPr>
          <a:xfrm>
            <a:off x="7190105" y="4257040"/>
            <a:ext cx="618490" cy="398780"/>
          </a:xfrm>
          <a:prstGeom prst="rect">
            <a:avLst/>
          </a:prstGeom>
          <a:noFill/>
        </p:spPr>
        <p:txBody>
          <a:bodyPr wrap="square" bIns="0" rtlCol="0">
            <a:no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7"/>
            </p:custDataLst>
          </p:nvPr>
        </p:nvSpPr>
        <p:spPr>
          <a:xfrm flipH="1">
            <a:off x="4318000" y="40976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8"/>
            </p:custDataLst>
          </p:nvPr>
        </p:nvSpPr>
        <p:spPr>
          <a:xfrm>
            <a:off x="4367530" y="4257040"/>
            <a:ext cx="618490" cy="398780"/>
          </a:xfrm>
          <a:prstGeom prst="rect">
            <a:avLst/>
          </a:prstGeom>
          <a:noFill/>
        </p:spPr>
        <p:txBody>
          <a:bodyPr wrap="square" bIns="0" rtlCol="0">
            <a:no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 name="椭圆 3"/>
          <p:cNvSpPr/>
          <p:nvPr>
            <p:custDataLst>
              <p:tags r:id="rId19"/>
            </p:custDataLst>
          </p:nvPr>
        </p:nvSpPr>
        <p:spPr>
          <a:xfrm>
            <a:off x="5409565" y="293528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mn-ea"/>
            </a:endParaRPr>
          </a:p>
        </p:txBody>
      </p:sp>
      <p:sp>
        <p:nvSpPr>
          <p:cNvPr id="42" name="同心圆 41"/>
          <p:cNvSpPr/>
          <p:nvPr>
            <p:custDataLst>
              <p:tags r:id="rId20"/>
            </p:custDataLst>
          </p:nvPr>
        </p:nvSpPr>
        <p:spPr>
          <a:xfrm flipH="1">
            <a:off x="4906645" y="243776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noAutofit/>
          </a:bodyP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1"/>
            </p:custDataLst>
          </p:nvPr>
        </p:nvGrpSpPr>
        <p:grpSpPr>
          <a:xfrm rot="0">
            <a:off x="5191125" y="2723515"/>
            <a:ext cx="1781810" cy="1779905"/>
            <a:chOff x="11317288" y="-5686262"/>
            <a:chExt cx="4924404" cy="4919848"/>
          </a:xfrm>
          <a:solidFill>
            <a:srgbClr val="58BBDB"/>
          </a:solidFill>
        </p:grpSpPr>
        <p:sp>
          <p:nvSpPr>
            <p:cNvPr id="57"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50255" y="3376295"/>
            <a:ext cx="491490" cy="491490"/>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864168"/>
            <a:ext cx="8938895" cy="2168525"/>
          </a:xfrm>
          <a:prstGeom prst="rect">
            <a:avLst/>
          </a:prstGeom>
          <a:noFill/>
        </p:spPr>
        <p:txBody>
          <a:bodyPr vert="horz" wrap="square" rtlCol="0" anchor="ctr" anchorCtr="0">
            <a:spAutoFit/>
          </a:bodyPr>
          <a:p>
            <a:pPr algn="just">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sym typeface="+mn-ea"/>
              </a:rPr>
              <a:t>1.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园长是幼儿园的法人代表。幼儿园实行园长负责制，园长是幼儿园行政工作的最高领导者，对幼儿园工作全面负责，并具有与其责任相一致的权利：决策指挥权、人事财务权、奖惩权等。</a:t>
            </a:r>
            <a:endParaRPr lang="zh-CN" altLang="en-US" dirty="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sym typeface="+mn-ea"/>
              </a:rPr>
              <a:t>2.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幼儿园园长应具有良好的心理品质，如良好的认知品质、情感品质、意志品质、性格特征以及综合的领导能力。</a:t>
            </a:r>
            <a:endParaRPr lang="en-US" altLang="zh-CN"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40915"/>
            <a:ext cx="8938895" cy="3415030"/>
          </a:xfrm>
          <a:prstGeom prst="rect">
            <a:avLst/>
          </a:prstGeom>
          <a:noFill/>
        </p:spPr>
        <p:txBody>
          <a:bodyPr vert="horz" wrap="square" rtlCol="0" anchor="ctr" anchorCtr="0">
            <a:spAutoFit/>
          </a:bodyPr>
          <a:p>
            <a:pPr algn="just">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sym typeface="+mn-ea"/>
              </a:rPr>
              <a:t>3.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幼儿教师必须接受大学专科以上教育，必须具备丰富的专业知识；能很好地掌握儿童发展的理论并懂得如何将这些理论付诸实践；懂得游戏在儿童身心发展中的重要意义，掌握组织游戏活动的技能技巧；懂得家庭是儿童学习和发展的一个基本环节，具备较强的家长工作能力；掌握指导和协调其他成人一起进行教学工作的能力。</a:t>
            </a:r>
            <a:endParaRPr lang="zh-CN" altLang="en-US" dirty="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sym typeface="+mn-ea"/>
              </a:rPr>
              <a:t>4.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家庭和社区作为幼儿重要的生活场所，具有重要的教育价值。幼儿园谋求家长对幼儿园教育的理解、接纳与参与，不断实现新的幼教改革背景下的家园合作共育，已经成为幼儿教育系统工程中的重要子工程；而幼儿园是社区的重要组织，幼儿园充分利用社区资源与社区合作共育也具有重大意义。</a:t>
            </a:r>
            <a:endParaRPr lang="en-US" altLang="zh-CN"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463165" y="2857500"/>
            <a:ext cx="726567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学前教育的人力资源管理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2800985" y="3902710"/>
            <a:ext cx="6591300" cy="901700"/>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人才是世界上所有宝贵的资本中最宝贵、最有决定意义的资本。要创办一所有竞争力的高质量、高档次的幼儿园，不仅需要幼儿教育人才，而且更需要对幼儿园人力资源进行科学有效的管理。作为幼儿园管理者怎样才能实现最优质的幼儿园人力资源管理目标，降低办学成本，提高办学经济效益、社会效益，是值得幼儿园管理者思考的话题。</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八</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775"/>
            <a:ext cx="5039995"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作为一名学前专业的学生不仅要能够成为合格的幼儿教师，同时也应该做好扮演园长角色的知识准备和能力准备。</a:t>
            </a:r>
            <a:endParaRPr lang="zh-CN" altLang="en-US" sz="2000" dirty="0">
              <a:solidFill>
                <a:schemeClr val="dk1"/>
              </a:solidFill>
              <a:latin typeface="Times New Roman" panose="02020603050405020304" charset="0"/>
              <a:ea typeface="汉仪铁线黑-35简" charset="0"/>
              <a:sym typeface="+mn-ea"/>
            </a:endParaRPr>
          </a:p>
        </p:txBody>
      </p:sp>
      <p:sp>
        <p:nvSpPr>
          <p:cNvPr id="45" name="Object 1011"/>
          <p:cNvSpPr txBox="1"/>
          <p:nvPr>
            <p:custDataLst>
              <p:tags r:id="rId2"/>
            </p:custDataLst>
          </p:nvPr>
        </p:nvSpPr>
        <p:spPr>
          <a:xfrm>
            <a:off x="6106795" y="4197962"/>
            <a:ext cx="4679950" cy="648000"/>
          </a:xfrm>
          <a:prstGeom prst="rect">
            <a:avLst/>
          </a:prstGeom>
        </p:spPr>
        <p:txBody>
          <a:bodyPr vert="horz" wrap="square" lIns="0" tIns="0" bIns="0" rtlCol="0" anchor="t" anchorCtr="0">
            <a:noAutofit/>
          </a:bodyPr>
          <a:p>
            <a:pPr>
              <a:lnSpc>
                <a:spcPct val="150000"/>
              </a:lnSpc>
            </a:pPr>
            <a:r>
              <a:rPr lang="zh-CN" altLang="en-US" sz="2000" dirty="0">
                <a:latin typeface="Arial" panose="020B0604020202020204" pitchFamily="34" charset="0"/>
                <a:sym typeface="+mn-ea"/>
              </a:rPr>
              <a:t>在实践中不断探索，补充幼儿园家长工作、社区工作的新内容，寻找新的有效途径。</a:t>
            </a:r>
            <a:endParaRPr lang="zh-CN" altLang="en-US" sz="2000" dirty="0">
              <a:solidFill>
                <a:schemeClr val="dk1"/>
              </a:solidFill>
              <a:latin typeface="Times New Roman" panose="0202060305040502030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3"/>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
        <p:nvSpPr>
          <p:cNvPr id="14" name="文本框 13"/>
          <p:cNvSpPr txBox="1"/>
          <p:nvPr>
            <p:custDataLst>
              <p:tags r:id="rId4"/>
            </p:custDataLst>
          </p:nvPr>
        </p:nvSpPr>
        <p:spPr>
          <a:xfrm>
            <a:off x="4799330" y="2518092"/>
            <a:ext cx="1076325" cy="1015365"/>
          </a:xfrm>
          <a:prstGeom prst="rect">
            <a:avLst/>
          </a:prstGeom>
          <a:noFill/>
        </p:spPr>
        <p:txBody>
          <a:bodyPr wrap="square" rIns="0" rtlCol="0" anchor="ctr" anchorCtr="0">
            <a:normAutofit/>
          </a:bodyPr>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01</a:t>
            </a:r>
            <a:endParaRPr lang="en-US" altLang="zh-CN" sz="6000" b="1" dirty="0">
              <a:solidFill>
                <a:schemeClr val="dk1"/>
              </a:solidFill>
              <a:latin typeface="Times New Roman" panose="02020603050405020304" charset="0"/>
              <a:ea typeface="汉仪铁线黑-35简" charset="0"/>
              <a:cs typeface="汉仪铁线黑-35简" charset="0"/>
            </a:endParaRPr>
          </a:p>
        </p:txBody>
      </p:sp>
      <p:sp>
        <p:nvSpPr>
          <p:cNvPr id="16" name="文本框 15"/>
          <p:cNvSpPr txBox="1"/>
          <p:nvPr>
            <p:custDataLst>
              <p:tags r:id="rId5"/>
            </p:custDataLst>
          </p:nvPr>
        </p:nvSpPr>
        <p:spPr>
          <a:xfrm>
            <a:off x="4799330" y="4017962"/>
            <a:ext cx="1076325" cy="1008000"/>
          </a:xfrm>
          <a:prstGeom prst="rect">
            <a:avLst/>
          </a:prstGeom>
          <a:noFill/>
        </p:spPr>
        <p:txBody>
          <a:bodyPr wrap="square" rIns="0" rtlCol="0" anchor="ctr" anchorCtr="0">
            <a:normAutofit lnSpcReduction="10000"/>
          </a:bodyPr>
          <a:lstStyle/>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02</a:t>
            </a:r>
            <a:endParaRPr lang="en-US" altLang="zh-CN" sz="6000" b="1" dirty="0">
              <a:solidFill>
                <a:schemeClr val="dk1"/>
              </a:solidFill>
              <a:latin typeface="Times New Roman" panose="02020603050405020304" charset="0"/>
              <a:ea typeface="汉仪铁线黑-35简" charset="0"/>
              <a:cs typeface="汉仪铁线黑-35简" charset="0"/>
            </a:endParaRPr>
          </a:p>
        </p:txBody>
      </p:sp>
    </p:spTree>
    <p:custDataLst>
      <p:tags r:id="rId6"/>
    </p:custData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147445"/>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504315"/>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了解园长的角色、职责及其应具备的基本素质。</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掌握幼儿教师的任职资格及教师素质。</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3. 领会家长及社区工作的任务和内容。</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30086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365500"/>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掌握作为一名合格的幼儿教师所必须具备的基本能力和素质。</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提高学生综合运用本项目知识分析问题和解决问题的能力。</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576445"/>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933315"/>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坚定热爱幼教事业的专业思想，不断加强提高自身素质和能力的自觉性。</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899920"/>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772285"/>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683510"/>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683510"/>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4" name="组合 43"/>
          <p:cNvGrpSpPr/>
          <p:nvPr/>
        </p:nvGrpSpPr>
        <p:grpSpPr>
          <a:xfrm>
            <a:off x="5744210" y="3432810"/>
            <a:ext cx="5370195" cy="452120"/>
            <a:chOff x="9236" y="6227"/>
            <a:chExt cx="8457" cy="712"/>
          </a:xfrm>
        </p:grpSpPr>
        <p:sp>
          <p:nvSpPr>
            <p:cNvPr id="42" name="Object 1010"/>
            <p:cNvSpPr txBox="1"/>
            <p:nvPr>
              <p:custDataLst>
                <p:tags r:id="rId5"/>
              </p:custDataLst>
            </p:nvPr>
          </p:nvSpPr>
          <p:spPr>
            <a:xfrm>
              <a:off x="10323" y="6227"/>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学前教育领导者应具备的素质。</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6"/>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1</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7" name="组合 46"/>
          <p:cNvGrpSpPr/>
          <p:nvPr/>
        </p:nvGrpSpPr>
        <p:grpSpPr>
          <a:xfrm>
            <a:off x="5744210" y="4128135"/>
            <a:ext cx="5370195" cy="452120"/>
            <a:chOff x="9236" y="7363"/>
            <a:chExt cx="8457" cy="712"/>
          </a:xfrm>
        </p:grpSpPr>
        <p:sp>
          <p:nvSpPr>
            <p:cNvPr id="45" name="Object 1011"/>
            <p:cNvSpPr txBox="1"/>
            <p:nvPr>
              <p:custDataLst>
                <p:tags r:id="rId7"/>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幼儿教师应该具有的素质。</a:t>
              </a:r>
              <a:endParaRPr lang="zh-CN" altLang="en-US" sz="2000" dirty="0">
                <a:solidFill>
                  <a:schemeClr val="dk1"/>
                </a:solidFill>
                <a:latin typeface="Times New Roman" panose="02020603050405020304" charset="0"/>
                <a:ea typeface="汉仪铁线黑-35简" charset="0"/>
                <a:sym typeface="+mn-ea"/>
              </a:endParaRPr>
            </a:p>
          </p:txBody>
        </p:sp>
        <p:sp>
          <p:nvSpPr>
            <p:cNvPr id="46" name="Object 1012"/>
            <p:cNvSpPr txBox="1"/>
            <p:nvPr>
              <p:custDataLst>
                <p:tags r:id="rId8"/>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823460"/>
            <a:ext cx="5370195" cy="452120"/>
            <a:chOff x="9236" y="7363"/>
            <a:chExt cx="8457" cy="712"/>
          </a:xfrm>
        </p:grpSpPr>
        <p:sp>
          <p:nvSpPr>
            <p:cNvPr id="49" name="Object 1011"/>
            <p:cNvSpPr txBox="1"/>
            <p:nvPr>
              <p:custDataLst>
                <p:tags r:id="rId9"/>
              </p:custDataLst>
            </p:nvPr>
          </p:nvSpPr>
          <p:spPr>
            <a:xfrm>
              <a:off x="10323" y="7363"/>
              <a:ext cx="7370" cy="713"/>
            </a:xfrm>
            <a:prstGeom prst="rect">
              <a:avLst/>
            </a:prstGeom>
          </p:spPr>
          <p:txBody>
            <a:bodyPr vert="horz" wrap="square" lIns="0" tIns="0" bIns="0" rtlCol="0" anchor="ctr" anchorCtr="0">
              <a:normAutofit/>
            </a:bodyPr>
            <a:p>
              <a:pPr>
                <a:lnSpc>
                  <a:spcPct val="100000"/>
                </a:lnSpc>
              </a:pPr>
              <a:r>
                <a:rPr lang="zh-CN" altLang="en-US" sz="2000" dirty="0">
                  <a:solidFill>
                    <a:schemeClr val="dk1"/>
                  </a:solidFill>
                  <a:latin typeface="Times New Roman" panose="02020603050405020304" charset="0"/>
                  <a:ea typeface="汉仪铁线黑-35简" charset="0"/>
                  <a:sym typeface="+mn-ea"/>
                </a:rPr>
                <a:t>家长及社区工作的任务和内容。</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10"/>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3</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11"/>
    </p:custData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领导者</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0_5*l_h_i*1_1_2"/>
  <p:tag name="KSO_WM_TEMPLATE_CATEGORY" val="diagram"/>
  <p:tag name="KSO_WM_TEMPLATE_INDEX" val="2022807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0_5*l_h_i*1_1_4"/>
  <p:tag name="KSO_WM_TEMPLATE_CATEGORY" val="diagram"/>
  <p:tag name="KSO_WM_TEMPLATE_INDEX" val="2022807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0_5*l_h_a*1_1_1"/>
  <p:tag name="KSO_WM_TEMPLATE_CATEGORY" val="diagram"/>
  <p:tag name="KSO_WM_TEMPLATE_INDEX" val="2022807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0_5*l_h_i*1_1_3"/>
  <p:tag name="KSO_WM_TEMPLATE_CATEGORY" val="diagram"/>
  <p:tag name="KSO_WM_TEMPLATE_INDEX" val="2022807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70_5*l_h_x*1_1_1"/>
  <p:tag name="KSO_WM_TEMPLATE_CATEGORY" val="diagram"/>
  <p:tag name="KSO_WM_TEMPLATE_INDEX" val="20228070"/>
  <p:tag name="KSO_WM_UNIT_LAYERLEVEL" val="1_1_1"/>
  <p:tag name="KSO_WM_TAG_VERSION" val="1.0"/>
  <p:tag name="KSO_WM_BEAUTIFY_FLAG" val="#wm#"/>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0_5*l_h_i*1_2_1"/>
  <p:tag name="KSO_WM_TEMPLATE_CATEGORY" val="diagram"/>
  <p:tag name="KSO_WM_TEMPLATE_INDEX" val="2022807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0_5*l_h_i*1_2_2"/>
  <p:tag name="KSO_WM_TEMPLATE_CATEGORY" val="diagram"/>
  <p:tag name="KSO_WM_TEMPLATE_INDEX" val="202280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0_5*l_h_a*1_2_1"/>
  <p:tag name="KSO_WM_TEMPLATE_CATEGORY" val="diagram"/>
  <p:tag name="KSO_WM_TEMPLATE_INDEX" val="2022807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0_5*l_h_i*1_2_3"/>
  <p:tag name="KSO_WM_TEMPLATE_CATEGORY" val="diagram"/>
  <p:tag name="KSO_WM_TEMPLATE_INDEX" val="202280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0_5*l_h_i*1_2_4"/>
  <p:tag name="KSO_WM_TEMPLATE_CATEGORY" val="diagram"/>
  <p:tag name="KSO_WM_TEMPLATE_INDEX" val="202280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1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70_5*l_h_x*1_2_1"/>
  <p:tag name="KSO_WM_TEMPLATE_CATEGORY" val="diagram"/>
  <p:tag name="KSO_WM_TEMPLATE_INDEX" val="20228070"/>
  <p:tag name="KSO_WM_UNIT_LAYERLEVEL" val="1_1_1"/>
  <p:tag name="KSO_WM_TAG_VERSION" val="1.0"/>
  <p:tag name="KSO_WM_BEAUTIFY_FLAG" val="#wm#"/>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0_5*l_h_i*1_3_1"/>
  <p:tag name="KSO_WM_TEMPLATE_CATEGORY" val="diagram"/>
  <p:tag name="KSO_WM_TEMPLATE_INDEX" val="2022807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0_5*l_h_i*1_3_2"/>
  <p:tag name="KSO_WM_TEMPLATE_CATEGORY" val="diagram"/>
  <p:tag name="KSO_WM_TEMPLATE_INDEX" val="2022807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0_5*l_h_a*1_3_1"/>
  <p:tag name="KSO_WM_TEMPLATE_CATEGORY" val="diagram"/>
  <p:tag name="KSO_WM_TEMPLATE_INDEX" val="2022807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0_5*l_h_i*1_3_3"/>
  <p:tag name="KSO_WM_TEMPLATE_CATEGORY" val="diagram"/>
  <p:tag name="KSO_WM_TEMPLATE_INDEX" val="2022807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0_5*l_h_i*1_3_4"/>
  <p:tag name="KSO_WM_TEMPLATE_CATEGORY" val="diagram"/>
  <p:tag name="KSO_WM_TEMPLATE_INDEX" val="2022807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70_5*l_h_x*1_3_1"/>
  <p:tag name="KSO_WM_TEMPLATE_CATEGORY" val="diagram"/>
  <p:tag name="KSO_WM_TEMPLATE_INDEX" val="20228070"/>
  <p:tag name="KSO_WM_UNIT_LAYERLEVEL" val="1_1_1"/>
  <p:tag name="KSO_WM_TAG_VERSION" val="1.0"/>
  <p:tag name="KSO_WM_BEAUTIFY_FLAG" val="#wm#"/>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0_5*l_h_i*1_4_1"/>
  <p:tag name="KSO_WM_TEMPLATE_CATEGORY" val="diagram"/>
  <p:tag name="KSO_WM_TEMPLATE_INDEX" val="2022807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0_5*l_h_i*1_4_2"/>
  <p:tag name="KSO_WM_TEMPLATE_CATEGORY" val="diagram"/>
  <p:tag name="KSO_WM_TEMPLATE_INDEX" val="2022807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0_5*l_h_a*1_4_1"/>
  <p:tag name="KSO_WM_TEMPLATE_CATEGORY" val="diagram"/>
  <p:tag name="KSO_WM_TEMPLATE_INDEX" val="2022807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0_5*l_h_i*1_4_3"/>
  <p:tag name="KSO_WM_TEMPLATE_CATEGORY" val="diagram"/>
  <p:tag name="KSO_WM_TEMPLATE_INDEX" val="2022807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0_5*l_h_i*1_4_4"/>
  <p:tag name="KSO_WM_TEMPLATE_CATEGORY" val="diagram"/>
  <p:tag name="KSO_WM_TEMPLATE_INDEX" val="2022807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70_5*l_h_x*1_4_1"/>
  <p:tag name="KSO_WM_TEMPLATE_CATEGORY" val="diagram"/>
  <p:tag name="KSO_WM_TEMPLATE_INDEX" val="20228070"/>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0_5*l_h_i*1_5_1"/>
  <p:tag name="KSO_WM_TEMPLATE_CATEGORY" val="diagram"/>
  <p:tag name="KSO_WM_TEMPLATE_INDEX" val="2022807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0_5*l_h_i*1_5_2"/>
  <p:tag name="KSO_WM_TEMPLATE_CATEGORY" val="diagram"/>
  <p:tag name="KSO_WM_TEMPLATE_INDEX" val="2022807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0_5*l_h_a*1_5_1"/>
  <p:tag name="KSO_WM_TEMPLATE_CATEGORY" val="diagram"/>
  <p:tag name="KSO_WM_TEMPLATE_INDEX" val="2022807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0_5*l_h_i*1_5_3"/>
  <p:tag name="KSO_WM_TEMPLATE_CATEGORY" val="diagram"/>
  <p:tag name="KSO_WM_TEMPLATE_INDEX" val="2022807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0_5*l_h_i*1_5_4"/>
  <p:tag name="KSO_WM_TEMPLATE_CATEGORY" val="diagram"/>
  <p:tag name="KSO_WM_TEMPLATE_INDEX" val="2022807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70_5*l_h_x*1_5_1"/>
  <p:tag name="KSO_WM_TEMPLATE_CATEGORY" val="diagram"/>
  <p:tag name="KSO_WM_TEMPLATE_INDEX" val="20228070"/>
  <p:tag name="KSO_WM_UNIT_LAYERLEVEL" val="1_1_1"/>
  <p:tag name="KSO_WM_TAG_VERSION" val="1.0"/>
  <p:tag name="KSO_WM_BEAUTIFY_FLAG" val="#wm#"/>
  <p:tag name="KSO_WM_UNIT_USESOURCEFORMAT_APPLY" val="1"/>
</p:tagLst>
</file>

<file path=ppt/tags/tag129.xml><?xml version="1.0" encoding="utf-8"?>
<p:tagLst xmlns:p="http://schemas.openxmlformats.org/presentationml/2006/main">
  <p:tag name="KSO_WM_SPECIAL_SOURCE" val="bdnull"/>
  <p:tag name="KSO_WM_SLIDE_ID" val="diagram20228070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70"/>
  <p:tag name="KSO_WM_SLIDE_TYPE" val="text"/>
  <p:tag name="KSO_WM_SLIDE_SUBTYPE" val="diag"/>
  <p:tag name="KSO_WM_SLIDE_SIZE" val="708.6*276.65"/>
  <p:tag name="KSO_WM_SLIDE_POSITION" val="125.7*154.95"/>
  <p:tag name="KSO_WM_DIAGRAM_GROUP_CODE" val="l1-1"/>
  <p:tag name="KSO_WM_SLIDE_DIAGTYPE" val="l"/>
  <p:tag name="KSO_WM_SLIDE_LAYOUT" val="a_l"/>
  <p:tag name="KSO_WM_SLIDE_LAYOUT_CNT" val="1_1"/>
</p:tagLst>
</file>

<file path=ppt/tags/tag1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6_4*l_h_i*1_4_2"/>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6_4*l_h_i*1_4_3"/>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6_4*l_h_f*1_4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6_4*l_h_a*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6_4*l_h_i*1_4_4"/>
  <p:tag name="KSO_WM_TEMPLATE_CATEGORY" val="diagram"/>
  <p:tag name="KSO_WM_TEMPLATE_INDEX" val="202280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SPECIAL_SOURCE" val="bdnull"/>
  <p:tag name="KSO_WM_SLIDE_ID" val="diagram20228076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6"/>
  <p:tag name="KSO_WM_SLIDE_TYPE" val="text"/>
  <p:tag name="KSO_WM_SLIDE_SUBTYPE" val="diag"/>
  <p:tag name="KSO_WM_SLIDE_SIZE" val="843.95*320.9"/>
  <p:tag name="KSO_WM_SLIDE_POSITION" val="61.05*140.35"/>
  <p:tag name="KSO_WM_DIAGRAM_GROUP_CODE" val="l1-1"/>
  <p:tag name="KSO_WM_SLIDE_DIAGTYPE" val="l"/>
  <p:tag name="KSO_WM_SLIDE_LAYOUT" val="a_l"/>
  <p:tag name="KSO_WM_SLIDE_LAYOUT_CNT" val="1_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5*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5*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5*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5*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5*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5*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5*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5*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5*l_h_i*1_2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5*l_h_i*1_2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5*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5*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5*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5*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5*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4_5*l_h_i*1_4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4_5*l_h_i*1_4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4_5*l_h_i*1_5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4_5*l_h_i*1_5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4_5*l_h_f*1_4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4_5*l_h_f*1_5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5*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5*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7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5*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7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5*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80.xml><?xml version="1.0" encoding="utf-8"?>
<p:tagLst xmlns:p="http://schemas.openxmlformats.org/presentationml/2006/main">
  <p:tag name="KSO_WM_SPECIAL_SOURCE" val="bdnull"/>
  <p:tag name="KSO_WM_SLIDE_ID" val="diagram20228074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74"/>
  <p:tag name="KSO_WM_SLIDE_TYPE" val="text"/>
  <p:tag name="KSO_WM_SLIDE_SUBTYPE" val="diag"/>
  <p:tag name="KSO_WM_SLIDE_SIZE" val="885.3*347.7"/>
  <p:tag name="KSO_WM_SLIDE_POSITION" val="37.4*131.45"/>
  <p:tag name="KSO_WM_DIAGRAM_GROUP_CODE" val="l1-1"/>
  <p:tag name="KSO_WM_SLIDE_DIAGTYPE" val="l"/>
  <p:tag name="KSO_WM_SLIDE_LAYOUT" val="a_l"/>
  <p:tag name="KSO_WM_SLIDE_LAYOUT_CNT" val="1_1"/>
</p:tagLst>
</file>

<file path=ppt/tags/tag18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2.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187.xml><?xml version="1.0" encoding="utf-8"?>
<p:tagLst xmlns:p="http://schemas.openxmlformats.org/presentationml/2006/main">
  <p:tag name="KSO_WM_BEAUTIFY_FLAG" val="#wm#"/>
  <p:tag name="KSO_WM_TEMPLATE_CATEGORY" val="custom"/>
  <p:tag name="KSO_WM_TEMPLATE_INDEX" val="2020508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213.xml><?xml version="1.0" encoding="utf-8"?>
<p:tagLst xmlns:p="http://schemas.openxmlformats.org/presentationml/2006/main">
  <p:tag name="KSO_WM_SPECIAL_SOURCE" val="bdnull"/>
  <p:tag name="KSO_WM_SLIDE_ID" val="diagram20228075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5"/>
  <p:tag name="KSO_WM_SLIDE_TYPE" val="text"/>
  <p:tag name="KSO_WM_SLIDE_SUBTYPE" val="diag"/>
  <p:tag name="KSO_WM_SLIDE_SIZE" val="960.8*401.6"/>
  <p:tag name="KSO_WM_SLIDE_POSITION" val="0*95.5"/>
  <p:tag name="KSO_WM_DIAGRAM_GROUP_CODE" val="l1-1"/>
  <p:tag name="KSO_WM_SLIDE_DIAGTYPE" val="l"/>
  <p:tag name="KSO_WM_SLIDE_LAYOUT" val="a_b_l"/>
  <p:tag name="KSO_WM_SLIDE_LAYOUT_CNT" val="1_1_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24.xml><?xml version="1.0" encoding="utf-8"?>
<p:tagLst xmlns:p="http://schemas.openxmlformats.org/presentationml/2006/main">
  <p:tag name="KSO_WM_BEAUTIFY_FLAG" val="#wm#"/>
  <p:tag name="KSO_WM_TEMPLATE_CATEGORY" val="custom"/>
  <p:tag name="KSO_WM_TEMPLATE_INDEX" val="20205081"/>
</p:tagLst>
</file>

<file path=ppt/tags/tag225.xml><?xml version="1.0" encoding="utf-8"?>
<p:tagLst xmlns:p="http://schemas.openxmlformats.org/presentationml/2006/main">
  <p:tag name="KSO_WM_BEAUTIFY_FLAG" val="#wm#"/>
  <p:tag name="KSO_WM_TEMPLATE_CATEGORY" val="custom"/>
  <p:tag name="KSO_WM_TEMPLATE_INDEX" val="2020508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2*l_i*1_1"/>
  <p:tag name="KSO_WM_TEMPLATE_CATEGORY" val="diagram"/>
  <p:tag name="KSO_WM_TEMPLATE_INDEX" val="20228065"/>
  <p:tag name="KSO_WM_UNIT_LAYERLEVEL" val="1_1"/>
  <p:tag name="KSO_WM_TAG_VERSION" val="1.0"/>
  <p:tag name="KSO_WM_BEAUTIFY_FLAG" val="#wm#"/>
  <p:tag name="KSO_WM_UNIT_LINE_FORE_SCHEMECOLOR_INDEX" val="8"/>
  <p:tag name="KSO_WM_UNIT_LINE_FILL_TYPE" val="2"/>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2*l_h_i*1_1_1"/>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2*l_h_i*1_1_2"/>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2*l_h_i*1_1_3"/>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2*l_h_i*1_1_4"/>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2*l_h_x*1_1_1"/>
  <p:tag name="KSO_WM_TEMPLATE_CATEGORY" val="diagram"/>
  <p:tag name="KSO_WM_TEMPLATE_INDEX" val="20228065"/>
  <p:tag name="KSO_WM_UNIT_LAYERLEVEL" val="1_1_1"/>
  <p:tag name="KSO_WM_TAG_VERSION" val="1.0"/>
  <p:tag name="KSO_WM_BEAUTIFY_FLAG" val="#wm#"/>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2*l_h_i*1_2_1"/>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2*l_h_i*1_2_2"/>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2*l_h_i*1_2_3"/>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2*l_h_i*1_2_4"/>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2*l_h_x*1_2_1"/>
  <p:tag name="KSO_WM_TEMPLATE_CATEGORY" val="diagram"/>
  <p:tag name="KSO_WM_TEMPLATE_INDEX" val="20228065"/>
  <p:tag name="KSO_WM_UNIT_LAYERLEVEL" val="1_1_1"/>
  <p:tag name="KSO_WM_TAG_VERSION" val="1.0"/>
  <p:tag name="KSO_WM_BEAUTIFY_FLAG" val="#wm#"/>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2*l_h_a*1_1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2*l_h_a*1_2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2*l_h_f*1_1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2*l_h_f*1_2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SPECIAL_SOURCE" val="bdnull"/>
  <p:tag name="KSO_WM_SLIDE_ID" val="diagram20228065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65"/>
  <p:tag name="KSO_WM_SLIDE_TYPE" val="text"/>
  <p:tag name="KSO_WM_SLIDE_SUBTYPE" val="diag"/>
  <p:tag name="KSO_WM_SLIDE_SIZE" val="311.45*351.4"/>
  <p:tag name="KSO_WM_SLIDE_POSITION" val="324.95*135.65"/>
  <p:tag name="KSO_WM_DIAGRAM_GROUP_CODE" val="l1-1"/>
  <p:tag name="KSO_WM_SLIDE_DIAGTYPE" val="l"/>
  <p:tag name="KSO_WM_SLIDE_LAYOUT" val="a_l"/>
  <p:tag name="KSO_WM_SLIDE_LAYOUT_CNT" val="1_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26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68.xml><?xml version="1.0" encoding="utf-8"?>
<p:tagLst xmlns:p="http://schemas.openxmlformats.org/presentationml/2006/main">
  <p:tag name="REFSHAPE" val="472634028"/>
</p:tagLst>
</file>

<file path=ppt/tags/tag269.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17_5*n_h_h_a*1_2_1_1"/>
  <p:tag name="KSO_WM_TEMPLATE_CATEGORY" val="diagram"/>
  <p:tag name="KSO_WM_TEMPLATE_INDEX" val="20228117"/>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2*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2*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2*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8_2*l_h_i*1_2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2*l_h_i*1_2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2*l_i*1_4"/>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2*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7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2*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2*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7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2*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117_5*n_h_h_f*1_2_1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2*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2*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2*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83.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2*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84.xml><?xml version="1.0" encoding="utf-8"?>
<p:tagLst xmlns:p="http://schemas.openxmlformats.org/presentationml/2006/main">
  <p:tag name="KSO_WM_SPECIAL_SOURCE" val="bdnull"/>
  <p:tag name="KSO_WM_SLIDE_ID" val="diagram20228038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38"/>
  <p:tag name="KSO_WM_SLIDE_TYPE" val="text"/>
  <p:tag name="KSO_WM_SLIDE_SUBTYPE" val="diag"/>
  <p:tag name="KSO_WM_SLIDE_SIZE" val="662.1*172.35"/>
  <p:tag name="KSO_WM_SLIDE_POSITION" val="149*197.85"/>
  <p:tag name="KSO_WM_DIAGRAM_GROUP_CODE" val="l1-1"/>
  <p:tag name="KSO_WM_SLIDE_DIAGTYPE" val="l"/>
  <p:tag name="KSO_WM_SLIDE_LAYOUT" val="a_b_l"/>
  <p:tag name="KSO_WM_SLIDE_LAYOUT_CNT" val="1_1_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2*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2*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2*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8_2*l_h_i*1_2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2*l_h_i*1_2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17_5*n_h_h_a*1_2_2_1"/>
  <p:tag name="KSO_WM_TEMPLATE_CATEGORY" val="diagram"/>
  <p:tag name="KSO_WM_TEMPLATE_INDEX" val="20228117"/>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2*l_i*1_4"/>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2*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2*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2*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2*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2*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2*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2*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98.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2*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99.xml><?xml version="1.0" encoding="utf-8"?>
<p:tagLst xmlns:p="http://schemas.openxmlformats.org/presentationml/2006/main">
  <p:tag name="KSO_WM_SPECIAL_SOURCE" val="bdnull"/>
  <p:tag name="KSO_WM_SLIDE_ID" val="diagram20228038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38"/>
  <p:tag name="KSO_WM_SLIDE_TYPE" val="text"/>
  <p:tag name="KSO_WM_SLIDE_SUBTYPE" val="diag"/>
  <p:tag name="KSO_WM_SLIDE_SIZE" val="662.1*172.35"/>
  <p:tag name="KSO_WM_SLIDE_POSITION" val="149*197.85"/>
  <p:tag name="KSO_WM_DIAGRAM_GROUP_CODE" val="l1-1"/>
  <p:tag name="KSO_WM_SLIDE_DIAGTYPE" val="l"/>
  <p:tag name="KSO_WM_SLIDE_LAYOUT" val="a_b_l"/>
  <p:tag name="KSO_WM_SLIDE_LAYOUT_CNT" val="1_1_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117_5*n_h_h_f*1_2_2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 name="KSO_WM_UNIT_USESOURCEFORMAT_APPLY" val="1"/>
</p:tagLst>
</file>

<file path=ppt/tags/tag301.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2.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3.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4.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5.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0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17_5*n_h_h_a*1_2_3_1"/>
  <p:tag name="KSO_WM_TEMPLATE_CATEGORY" val="diagram"/>
  <p:tag name="KSO_WM_TEMPLATE_INDEX" val="20228117"/>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31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4.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 name="KSO_WM_UNIT_USESOURCEFORMAT_APPLY" val="1"/>
</p:tagLst>
</file>

<file path=ppt/tags/tag31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1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2.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8117_5*n_h_h_f*1_2_3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2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 name="KSO_WM_UNIT_USESOURCEFORMAT_APPLY" val="1"/>
</p:tagLst>
</file>

<file path=ppt/tags/tag322.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 name="KSO_WM_UNIT_USESOURCEFORMAT_APPLY" val="1"/>
</p:tagLst>
</file>

<file path=ppt/tags/tag323.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 name="KSO_WM_UNIT_USESOURCEFORMAT_APPLY" val="1"/>
</p:tagLst>
</file>

<file path=ppt/tags/tag32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 name="KSO_WM_UNIT_USESOURCEFORMAT_APPLY" val="1"/>
</p:tagLst>
</file>

<file path=ppt/tags/tag32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 name="KSO_WM_UNIT_USESOURCEFORMAT_APPLY" val="1"/>
</p:tagLst>
</file>

<file path=ppt/tags/tag326.xml><?xml version="1.0" encoding="utf-8"?>
<p:tagLst xmlns:p="http://schemas.openxmlformats.org/presentationml/2006/main">
  <p:tag name="KSO_WM_SPECIAL_SOURCE" val="bdnull"/>
  <p:tag name="KSO_WM_SLIDE_ID" val="diagram20227967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67"/>
  <p:tag name="KSO_WM_SLIDE_TYPE" val="text"/>
  <p:tag name="KSO_WM_SLIDE_SUBTYPE" val="diag"/>
  <p:tag name="KSO_WM_SLIDE_ITEM_CNT" val="4"/>
  <p:tag name="KSO_WM_SLIDE_SIZE" val="839.35*311.55"/>
  <p:tag name="KSO_WM_SLIDE_POSITION" val="60.3*143.2"/>
  <p:tag name="KSO_WM_DIAGRAM_GROUP_CODE" val="q1-1"/>
  <p:tag name="KSO_WM_SLIDE_DIAGTYPE" val="q"/>
  <p:tag name="KSO_WM_SLIDE_LAYOUT" val="a_q"/>
  <p:tag name="KSO_WM_SLIDE_LAYOUT_CNT" val="1_1"/>
</p:tagLst>
</file>

<file path=ppt/tags/tag3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2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wm#"/>
  <p:tag name="KSO_WM_UNIT_TEXT_FILL_FORE_SCHEMECOLOR_INDEX" val="9"/>
  <p:tag name="KSO_WM_UNIT_TEXT_FILL_TYPE" val="1"/>
  <p:tag name="KSO_WM_UNIT_USESOURCEFORMAT_APPLY" val="1"/>
</p:tagLst>
</file>

<file path=ppt/tags/tag3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 name="KSO_WM_UNIT_USESOURCEFORMAT_APPLY" val="1"/>
</p:tagLst>
</file>

<file path=ppt/tags/tag33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33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28117_5*n_h_h_f*1_2_5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17_5*n_h_h_a*1_2_4_1"/>
  <p:tag name="KSO_WM_TEMPLATE_CATEGORY" val="diagram"/>
  <p:tag name="KSO_WM_TEMPLATE_INDEX" val="20228117"/>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35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 name="KSO_WM_UNIT_USESOURCEFORMAT_APPLY" val="1"/>
</p:tagLst>
</file>

<file path=ppt/tags/tag351.xml><?xml version="1.0" encoding="utf-8"?>
<p:tagLst xmlns:p="http://schemas.openxmlformats.org/presentationml/2006/main">
  <p:tag name="KSO_WM_BEAUTIFY_FLAG" val="#wm#"/>
  <p:tag name="KSO_WM_TEMPLATE_CATEGORY" val="diagram"/>
  <p:tag name="KSO_WM_TEMPLATE_INDEX" val="20227949"/>
  <p:tag name="KSO_WM_SPECIAL_SOURCE" val="bdnull"/>
  <p:tag name="KSO_WM_SLIDE_ID" val="diagram20227949_4"/>
  <p:tag name="KSO_WM_TEMPLATE_SUBCATEGORY" val="0"/>
  <p:tag name="KSO_WM_TEMPLATE_MASTER_TYPE" val="1"/>
  <p:tag name="KSO_WM_TEMPLATE_COLOR_TYPE" val="0"/>
  <p:tag name="KSO_WM_SLIDE_ITEM_CNT" val="4"/>
  <p:tag name="KSO_WM_SLIDE_INDEX" val="3"/>
  <p:tag name="KSO_WM_TAG_VERSION" val="1.0"/>
  <p:tag name="KSO_WM_SLIDE_TYPE" val="text"/>
  <p:tag name="KSO_WM_SLIDE_SUBTYPE" val="diag"/>
  <p:tag name="KSO_WM_SLIDE_SIZE" val="835.1*317.75"/>
  <p:tag name="KSO_WM_SLIDE_POSITION" val="71.05*115.95"/>
  <p:tag name="KSO_WM_DIAGRAM_GROUP_CODE" val="q1-1"/>
  <p:tag name="KSO_WM_SLIDE_DIAGTYPE" val="q"/>
  <p:tag name="KSO_WM_SLIDE_LAYOUT" val="a_q"/>
  <p:tag name="KSO_WM_SLIDE_LAYOUT_CNT" val="1_1"/>
</p:tagLst>
</file>

<file path=ppt/tags/tag352.xml><?xml version="1.0" encoding="utf-8"?>
<p:tagLst xmlns:p="http://schemas.openxmlformats.org/presentationml/2006/main">
  <p:tag name="KSO_WM_BEAUTIFY_FLAG" val="#wm#"/>
  <p:tag name="KSO_WM_TEMPLATE_CATEGORY" val="custom"/>
  <p:tag name="KSO_WM_TEMPLATE_INDEX" val="20205081"/>
</p:tagLst>
</file>

<file path=ppt/tags/tag353.xml><?xml version="1.0" encoding="utf-8"?>
<p:tagLst xmlns:p="http://schemas.openxmlformats.org/presentationml/2006/main">
  <p:tag name="KSO_WM_BEAUTIFY_FLAG" val="#wm#"/>
  <p:tag name="KSO_WM_TEMPLATE_CATEGORY" val="custom"/>
  <p:tag name="KSO_WM_TEMPLATE_INDEX" val="20205081"/>
</p:tagLst>
</file>

<file path=ppt/tags/tag3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5.xml><?xml version="1.0" encoding="utf-8"?>
<p:tagLst xmlns:p="http://schemas.openxmlformats.org/presentationml/2006/main">
  <p:tag name="COMMONDATA" val="eyJoZGlkIjoiYThkMzk3NzM1NjI1NTg5NjFmNzQyY2UyOTg2MjEzNGMifQ=="/>
</p:tagLst>
</file>

<file path=ppt/tags/tag36.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117_5*n_h_h_f*1_2_4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17_5*n_h_i*1_1_1"/>
  <p:tag name="KSO_WM_TEMPLATE_CATEGORY" val="diagram"/>
  <p:tag name="KSO_WM_TEMPLATE_INDEX" val="20228117"/>
  <p:tag name="KSO_WM_UNIT_LAYERLEVEL" val="1_1_1"/>
  <p:tag name="KSO_WM_TAG_VERSION" val="1.0"/>
  <p:tag name="KSO_WM_BEAUTIFY_FLAG" val="#wm#"/>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17_5*n_h_h_i*1_2_3_1"/>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17_5*n_h_h_i*1_2_2_1"/>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17_5*n_h_h_i*1_2_2_2"/>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28117_5*n_h_h_i*1_2_5_1"/>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17_5*n_h_h_i*1_2_4_1"/>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17_5*n_h_h_i*1_2_2_3"/>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17_5*n_h_h_i*1_2_1_1"/>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17_5*n_h_h_i*1_2_1_2"/>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17_5*n_h_h_i*1_2_1_3"/>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28117_5*n_h_h_i*1_2_5_2"/>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17_5*n_h_h_i*1_2_3_2"/>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17_5*n_h_h_i*1_2_4_2"/>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17_5*n_h_h_i*1_2_4_3"/>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228117_5*n_h_h_i*1_2_5_3"/>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17_5*n_h_h_i*1_2_3_3"/>
  <p:tag name="KSO_WM_TEMPLATE_CATEGORY" val="diagram"/>
  <p:tag name="KSO_WM_TEMPLATE_INDEX" val="20228117"/>
  <p:tag name="KSO_WM_UNIT_LAYERLEVEL" val="1_1_1_1"/>
  <p:tag name="KSO_WM_TAG_VERSION" val="1.0"/>
  <p:tag name="KSO_WM_BEAUTIFY_FLAG" val="#wm#"/>
  <p:tag name="KSO_WM_UNIT_USESOURCEFORMAT_APPLY" val="1"/>
</p:tagLst>
</file>

<file path=ppt/tags/tag5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17_5*n_h_h_x*1_2_1_1"/>
  <p:tag name="KSO_WM_TEMPLATE_CATEGORY" val="diagram"/>
  <p:tag name="KSO_WM_TEMPLATE_INDEX" val="20228117"/>
  <p:tag name="KSO_WM_UNIT_LAYERLEVEL" val="1_1_1_1"/>
  <p:tag name="KSO_WM_TAG_VERSION" val="1.0"/>
  <p:tag name="KSO_WM_BEAUTIFY_FLAG" val="#wm#"/>
  <p:tag name="KSO_WM_UNIT_SHADOW_SCHEMECOLOR_INDEX" val="5"/>
  <p:tag name="KSO_WM_UNIT_USESOURCEFORMAT_APPLY" val="1"/>
</p:tagLst>
</file>

<file path=ppt/tags/tag54.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17_5*n_h_h_x*1_2_2_1"/>
  <p:tag name="KSO_WM_TEMPLATE_CATEGORY" val="diagram"/>
  <p:tag name="KSO_WM_TEMPLATE_INDEX" val="20228117"/>
  <p:tag name="KSO_WM_UNIT_LAYERLEVEL" val="1_1_1_1"/>
  <p:tag name="KSO_WM_TAG_VERSION" val="1.0"/>
  <p:tag name="KSO_WM_BEAUTIFY_FLAG" val="#wm#"/>
  <p:tag name="KSO_WM_UNIT_SHADOW_SCHEMECOLOR_INDEX" val="6"/>
  <p:tag name="KSO_WM_UNIT_USESOURCEFORMAT_APPLY" val="1"/>
</p:tagLst>
</file>

<file path=ppt/tags/tag5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17_5*n_h_h_x*1_2_4_1"/>
  <p:tag name="KSO_WM_TEMPLATE_CATEGORY" val="diagram"/>
  <p:tag name="KSO_WM_TEMPLATE_INDEX" val="20228117"/>
  <p:tag name="KSO_WM_UNIT_LAYERLEVEL" val="1_1_1_1"/>
  <p:tag name="KSO_WM_TAG_VERSION" val="1.0"/>
  <p:tag name="KSO_WM_BEAUTIFY_FLAG" val="#wm#"/>
  <p:tag name="KSO_WM_UNIT_SHADOW_SCHEMECOLOR_INDEX" val="8"/>
  <p:tag name="KSO_WM_UNIT_USESOURCEFORMAT_APPLY" val="1"/>
</p:tagLst>
</file>

<file path=ppt/tags/tag5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17_5*n_h_h_x*1_2_3_1"/>
  <p:tag name="KSO_WM_TEMPLATE_CATEGORY" val="diagram"/>
  <p:tag name="KSO_WM_TEMPLATE_INDEX" val="20228117"/>
  <p:tag name="KSO_WM_UNIT_LAYERLEVEL" val="1_1_1_1"/>
  <p:tag name="KSO_WM_TAG_VERSION" val="1.0"/>
  <p:tag name="KSO_WM_BEAUTIFY_FLAG" val="#wm#"/>
  <p:tag name="KSO_WM_UNIT_SHADOW_SCHEMECOLOR_INDEX" val="7"/>
  <p:tag name="KSO_WM_UNIT_USESOURCEFORMAT_APPLY" val="1"/>
</p:tagLst>
</file>

<file path=ppt/tags/tag5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28117_5*n_h_h_x*1_2_5_1"/>
  <p:tag name="KSO_WM_TEMPLATE_CATEGORY" val="diagram"/>
  <p:tag name="KSO_WM_TEMPLATE_INDEX" val="20228117"/>
  <p:tag name="KSO_WM_UNIT_LAYERLEVEL" val="1_1_1_1"/>
  <p:tag name="KSO_WM_TAG_VERSION" val="1.0"/>
  <p:tag name="KSO_WM_BEAUTIFY_FLAG" val="#wm#"/>
  <p:tag name="KSO_WM_UNIT_SHADOW_SCHEMECOLOR_INDEX" val="9"/>
  <p:tag name="KSO_WM_UNIT_USESOURCEFORMAT_APPLY" val="1"/>
</p:tagLst>
</file>

<file path=ppt/tags/tag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11"/>
  <p:tag name="KSO_WM_UNIT_HIGHLIGHT" val="0"/>
  <p:tag name="KSO_WM_UNIT_COMPATIBLE" val="0"/>
  <p:tag name="KSO_WM_UNIT_DIAGRAM_ISNUMVISUAL" val="0"/>
  <p:tag name="KSO_WM_UNIT_DIAGRAM_ISREFERUNIT" val="0"/>
  <p:tag name="KSO_WM_DIAGRAM_GROUP_CODE" val="n1-2"/>
  <p:tag name="KSO_WM_UNIT_TYPE" val="b"/>
  <p:tag name="KSO_WM_UNIT_INDEX" val="1"/>
  <p:tag name="KSO_WM_UNIT_ID" val="diagram20228117_5*b*1"/>
  <p:tag name="KSO_WM_TEMPLATE_CATEGORY" val="diagram"/>
  <p:tag name="KSO_WM_TEMPLATE_INDEX" val="2022811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SPECIAL_SOURCE" val="bdnull"/>
  <p:tag name="KSO_WM_SLIDE_ID" val="diagram20228117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117"/>
  <p:tag name="KSO_WM_SLIDE_TYPE" val="text"/>
  <p:tag name="KSO_WM_SLIDE_SUBTYPE" val="diag"/>
  <p:tag name="KSO_WM_SLIDE_SIZE" val="699.95*370.7"/>
  <p:tag name="KSO_WM_SLIDE_POSITION" val="130.05*133.3"/>
  <p:tag name="KSO_WM_DIAGRAM_GROUP_CODE" val="n1-1"/>
  <p:tag name="KSO_WM_SLIDE_DIAGTYPE" val="n"/>
  <p:tag name="KSO_WM_SLIDE_LAYOUT" val="a_b_n"/>
  <p:tag name="KSO_WM_SLIDE_LAYOUT_CNT" val="1_1_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6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6.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2_1"/>
  <p:tag name="KSO_WM_UNIT_ID" val="diagram20228041_5*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3_1"/>
  <p:tag name="KSO_WM_UNIT_ID" val="diagram20228041_5*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4_1"/>
  <p:tag name="KSO_WM_UNIT_ID" val="diagram20228041_5*l_h_i*1_4_1"/>
  <p:tag name="KSO_WM_UNIT_LAYERLEVEL" val="1_1_1"/>
  <p:tag name="KSO_WM_UNIT_FILL_FORE_SCHEMECOLOR_INDEX" val="8"/>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5_1"/>
  <p:tag name="KSO_WM_UNIT_ID" val="diagram20228041_5*l_h_i*1_5_1"/>
  <p:tag name="KSO_WM_UNIT_LAYERLEVEL" val="1_1_1"/>
  <p:tag name="KSO_WM_UNIT_FILL_FORE_SCHEMECOLOR_INDEX" val="9"/>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1_1"/>
  <p:tag name="KSO_WM_UNIT_ID" val="diagram20228041_5*l_h_i*1_1_1"/>
  <p:tag name="KSO_WM_UNIT_LAYERLEVEL"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5_2"/>
  <p:tag name="KSO_WM_UNIT_ID" val="diagram20228041_5*l_h_i*1_5_2"/>
  <p:tag name="KSO_WM_UNIT_LAYERLEVEL" val="1_1_1"/>
  <p:tag name="KSO_WM_UNIT_SHADOW_SCHEMECOLOR_INDEX" val="14"/>
  <p:tag name="KSO_WM_UNIT_USESOURCEFORMAT_APPLY" val="1"/>
</p:tagLst>
</file>

<file path=ppt/tags/tag73.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5_3"/>
  <p:tag name="KSO_WM_UNIT_ID" val="diagram20228041_5*l_h_i*1_5_3"/>
  <p:tag name="KSO_WM_UNIT_LAYERLEVEL" val="1_1_1"/>
  <p:tag name="KSO_WM_UNIT_USESOURCEFORMAT_APPLY" val="1"/>
</p:tagLst>
</file>

<file path=ppt/tags/tag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5_4"/>
  <p:tag name="KSO_WM_UNIT_ID" val="diagram20228041_5*l_h_i*1_5_4"/>
  <p:tag name="KSO_WM_UNIT_LAYERLEVEL" val="1_1_1"/>
  <p:tag name="KSO_WM_UNIT_USESOURCEFORMAT_APPLY"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5_1"/>
  <p:tag name="KSO_WM_UNIT_ID" val="diagram20228041_5*l_h_a*1_5_1"/>
  <p:tag name="KSO_WM_UNIT_LAYERLEVEL" val="1_1_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VALUE" val="97*97"/>
  <p:tag name="KSO_WM_DIAGRAM_GROUP_CODE" val="l1-1"/>
  <p:tag name="KSO_WM_UNIT_TYPE" val="l_h_x"/>
  <p:tag name="KSO_WM_UNIT_INDEX" val="1_5_1"/>
  <p:tag name="KSO_WM_UNIT_ID" val="diagram20228041_5*l_h_x*1_5_1"/>
  <p:tag name="KSO_WM_UNIT_LAYERLEVEL" val="1_1_1"/>
  <p:tag name="KSO_WM_UNIT_USESOURCEFORMAT_APPLY" val="1"/>
</p:tagLst>
</file>

<file path=ppt/tags/tag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2_2"/>
  <p:tag name="KSO_WM_UNIT_ID" val="diagram20228041_5*l_h_i*1_2_2"/>
  <p:tag name="KSO_WM_UNIT_LAYERLEVEL" val="1_1_1"/>
  <p:tag name="KSO_WM_UNIT_SHADOW_SCHEMECOLOR_INDEX" val="14"/>
  <p:tag name="KSO_WM_UNIT_USESOURCEFORMAT_APPLY" val="1"/>
</p:tagLst>
</file>

<file path=ppt/tags/tag7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2_3"/>
  <p:tag name="KSO_WM_UNIT_ID" val="diagram20228041_5*l_h_i*1_2_3"/>
  <p:tag name="KSO_WM_UNIT_LAYERLEVEL" val="1_1_1"/>
  <p:tag name="KSO_WM_UNIT_USESOURCEFORMAT_APPLY" val="1"/>
</p:tagLst>
</file>

<file path=ppt/tags/tag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2_4"/>
  <p:tag name="KSO_WM_UNIT_ID" val="diagram20228041_5*l_h_i*1_2_4"/>
  <p:tag name="KSO_WM_UNIT_LAYERLEVEL" val="1_1_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4_2"/>
  <p:tag name="KSO_WM_UNIT_ID" val="diagram20228041_5*l_h_i*1_4_2"/>
  <p:tag name="KSO_WM_UNIT_LAYERLEVEL" val="1_1_1"/>
  <p:tag name="KSO_WM_UNIT_SHADOW_SCHEMECOLOR_INDEX" val="14"/>
  <p:tag name="KSO_WM_UNIT_USESOURCEFORMAT_APPLY" val="1"/>
</p:tagLst>
</file>

<file path=ppt/tags/tag8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4_3"/>
  <p:tag name="KSO_WM_UNIT_ID" val="diagram20228041_5*l_h_i*1_4_3"/>
  <p:tag name="KSO_WM_UNIT_LAYERLEVEL" val="1_1_1"/>
  <p:tag name="KSO_WM_UNIT_USESOURCEFORMAT_APPLY" val="1"/>
</p:tagLst>
</file>

<file path=ppt/tags/tag8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4_4"/>
  <p:tag name="KSO_WM_UNIT_ID" val="diagram20228041_5*l_h_i*1_4_4"/>
  <p:tag name="KSO_WM_UNIT_LAYERLEVEL" val="1_1_1"/>
  <p:tag name="KSO_WM_UNIT_USESOURCEFORMAT_APPLY"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ID" val="diagram20228041_5*l_h_a*1_4_1"/>
  <p:tag name="KSO_WM_UNIT_LAYERLEVEL" val="1_1_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VALUE" val="97*97"/>
  <p:tag name="KSO_WM_DIAGRAM_GROUP_CODE" val="l1-1"/>
  <p:tag name="KSO_WM_UNIT_TYPE" val="l_h_x"/>
  <p:tag name="KSO_WM_UNIT_INDEX" val="1_4_1"/>
  <p:tag name="KSO_WM_UNIT_ID" val="diagram20228041_5*l_h_x*1_4_1"/>
  <p:tag name="KSO_WM_UNIT_LAYERLEVEL" val="1_1_1"/>
  <p:tag name="KSO_WM_UNIT_USESOURCEFORMAT_APPLY" val="1"/>
</p:tagLst>
</file>

<file path=ppt/tags/tag8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3_2"/>
  <p:tag name="KSO_WM_UNIT_ID" val="diagram20228041_5*l_h_i*1_3_2"/>
  <p:tag name="KSO_WM_UNIT_LAYERLEVEL" val="1_1_1"/>
  <p:tag name="KSO_WM_UNIT_SHADOW_SCHEMECOLOR_INDEX" val="14"/>
  <p:tag name="KSO_WM_UNIT_USESOURCEFORMAT_APPLY" val="1"/>
</p:tagLst>
</file>

<file path=ppt/tags/tag8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3_3"/>
  <p:tag name="KSO_WM_UNIT_ID" val="diagram20228041_5*l_h_i*1_3_3"/>
  <p:tag name="KSO_WM_UNIT_LAYERLEVEL" val="1_1_1"/>
  <p:tag name="KSO_WM_UNIT_USESOURCEFORMAT_APPLY" val="1"/>
</p:tagLst>
</file>

<file path=ppt/tags/tag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3_4"/>
  <p:tag name="KSO_WM_UNIT_ID" val="diagram20228041_5*l_h_i*1_3_4"/>
  <p:tag name="KSO_WM_UNIT_LAYERLEVEL" val="1_1_1"/>
  <p:tag name="KSO_WM_UNIT_USESOURCEFORMAT_APPLY"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41_5*l_h_a*1_3_1"/>
  <p:tag name="KSO_WM_UNIT_LAYERLEVEL" val="1_1_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VALUE" val="97*97"/>
  <p:tag name="KSO_WM_DIAGRAM_GROUP_CODE" val="l1-1"/>
  <p:tag name="KSO_WM_UNIT_TYPE" val="l_h_x"/>
  <p:tag name="KSO_WM_UNIT_INDEX" val="1_3_1"/>
  <p:tag name="KSO_WM_UNIT_ID" val="diagram20228041_5*l_h_x*1_3_1"/>
  <p:tag name="KSO_WM_UNIT_LAYERLEVEL" val="1_1_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1_2"/>
  <p:tag name="KSO_WM_UNIT_ID" val="diagram20228041_5*l_h_i*1_1_2"/>
  <p:tag name="KSO_WM_UNIT_LAYERLEVEL" val="1_1_1"/>
  <p:tag name="KSO_WM_UNIT_SHADOW_SCHEMECOLOR_INDEX" val="14"/>
  <p:tag name="KSO_WM_UNIT_USESOURCEFORMAT_APPLY" val="1"/>
</p:tagLst>
</file>

<file path=ppt/tags/tag9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1_3"/>
  <p:tag name="KSO_WM_UNIT_ID" val="diagram20228041_5*l_h_i*1_1_3"/>
  <p:tag name="KSO_WM_UNIT_LAYERLEVEL" val="1_1_1"/>
  <p:tag name="KSO_WM_UNIT_USESOURCEFORMAT_APPLY" val="1"/>
</p:tagLst>
</file>

<file path=ppt/tags/tag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DIAGRAM_GROUP_CODE" val="l1-1"/>
  <p:tag name="KSO_WM_UNIT_TYPE" val="l_h_i"/>
  <p:tag name="KSO_WM_UNIT_INDEX" val="1_1_4"/>
  <p:tag name="KSO_WM_UNIT_ID" val="diagram20228041_5*l_h_i*1_1_4"/>
  <p:tag name="KSO_WM_UNIT_LAYERLEVEL" val="1_1_1"/>
  <p:tag name="KSO_WM_UNIT_USESOURCEFORMAT_APPLY" val="1"/>
</p:tagLst>
</file>

<file path=ppt/tags/tag9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41_5*l_h_a*1_1_1"/>
  <p:tag name="KSO_WM_UNIT_LAYERLEVEL" val="1_1_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VALUE" val="97*97"/>
  <p:tag name="KSO_WM_DIAGRAM_GROUP_CODE" val="l1-1"/>
  <p:tag name="KSO_WM_UNIT_TYPE" val="l_h_x"/>
  <p:tag name="KSO_WM_UNIT_INDEX" val="1_1_1"/>
  <p:tag name="KSO_WM_UNIT_ID" val="diagram20228041_5*l_h_x*1_1_1"/>
  <p:tag name="KSO_WM_UNIT_LAYERLEVEL" val="1_1_1"/>
  <p:tag name="KSO_WM_UNIT_USESOURCEFORMAT_APPLY"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41_5*l_h_a*1_2_1"/>
  <p:tag name="KSO_WM_UNIT_LAYERLEVEL" val="1_1_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41"/>
  <p:tag name="KSO_WM_TAG_VERSION" val="1.0"/>
  <p:tag name="KSO_WM_BEAUTIFY_FLAG" val="#wm#"/>
  <p:tag name="KSO_WM_UNIT_VALUE" val="97*97"/>
  <p:tag name="KSO_WM_DIAGRAM_GROUP_CODE" val="l1-1"/>
  <p:tag name="KSO_WM_UNIT_TYPE" val="l_h_x"/>
  <p:tag name="KSO_WM_UNIT_INDEX" val="1_2_1"/>
  <p:tag name="KSO_WM_UNIT_ID" val="diagram20228041_5*l_h_x*1_2_1"/>
  <p:tag name="KSO_WM_UNIT_LAYERLEVEL" val="1_1_1"/>
  <p:tag name="KSO_WM_UNIT_USESOURCEFORMAT_APPLY" val="1"/>
</p:tagLst>
</file>

<file path=ppt/tags/tag97.xml><?xml version="1.0" encoding="utf-8"?>
<p:tagLst xmlns:p="http://schemas.openxmlformats.org/presentationml/2006/main">
  <p:tag name="KSO_WM_SPECIAL_SOURCE" val="bdnull"/>
  <p:tag name="KSO_WM_SLIDE_ID" val="diagram20228041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1"/>
  <p:tag name="KSO_WM_SLIDE_TYPE" val="text"/>
  <p:tag name="KSO_WM_SLIDE_SUBTYPE" val="diag"/>
  <p:tag name="KSO_WM_SLIDE_ITEM_CNT" val="5"/>
  <p:tag name="KSO_WM_SLIDE_SIZE" val="837.7*299.95"/>
  <p:tag name="KSO_WM_SLIDE_POSITION" val="58.35*167.2"/>
  <p:tag name="KSO_WM_DIAGRAM_GROUP_CODE" val="l1-1"/>
  <p:tag name="KSO_WM_SLIDE_DIAGTYPE" val="l"/>
  <p:tag name="KSO_WM_SLIDE_LAYOUT" val="a_b_l"/>
  <p:tag name="KSO_WM_SLIDE_LAYOUT_CNT" val="1_1_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0_5*l_h_i*1_1_1"/>
  <p:tag name="KSO_WM_TEMPLATE_CATEGORY" val="diagram"/>
  <p:tag name="KSO_WM_TEMPLATE_INDEX" val="2022807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9009</Words>
  <Application>WPS 演示</Application>
  <PresentationFormat>宽屏</PresentationFormat>
  <Paragraphs>501</Paragraphs>
  <Slides>41</Slides>
  <Notes>4</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41</vt:i4>
      </vt:variant>
    </vt:vector>
  </HeadingPairs>
  <TitlesOfParts>
    <vt:vector size="69"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Times New Roman</vt:lpstr>
      <vt:lpstr>汉仪铁线黑-35简</vt:lpstr>
      <vt:lpstr>微软雅黑</vt:lpstr>
      <vt:lpstr>Microsoft YaHei Regular</vt:lpstr>
      <vt:lpstr>Microsoft YaHei Bold</vt:lpstr>
      <vt:lpstr>汉仪汉黑简</vt:lpstr>
      <vt:lpstr>方正艺黑简体</vt:lpstr>
      <vt:lpstr>Book Antiqua</vt:lpstr>
      <vt:lpstr>Arial Unicode MS</vt:lpstr>
      <vt:lpstr>Calibri</vt:lpstr>
      <vt:lpstr>思源黑体 CN Bold</vt:lpstr>
      <vt:lpstr>Arial Bold</vt:lpstr>
      <vt:lpstr>MiSans</vt:lpstr>
      <vt:lpstr>MiSans Bold</vt:lpstr>
      <vt:lpstr>思源黑体 CN Light</vt:lpstr>
      <vt:lpstr>思源黑体 CN Regular</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一、学前教育领导者的角色与职责</vt:lpstr>
      <vt:lpstr>一、学前教育领导者的角色与职责</vt:lpstr>
      <vt:lpstr>一、学前教育领导者的角色与职责</vt:lpstr>
      <vt:lpstr>一、学前教育领导者的角色与职责</vt:lpstr>
      <vt:lpstr>二、学前教育领导者的素质</vt:lpstr>
      <vt:lpstr>幼儿园园长良好的认知品质是其端正办园方向，获得信息，从而制定出正确决策的基础，其良好的认知品质主要表现在以下几个方面。</vt:lpstr>
      <vt:lpstr>幼儿园园长必须注意自己在情感方面的修养。</vt:lpstr>
      <vt:lpstr>PowerPoint 演示文稿</vt:lpstr>
      <vt:lpstr>一、教师的任职资格</vt:lpstr>
      <vt:lpstr>二、教师的基本理念</vt:lpstr>
      <vt:lpstr>三、教师素质</vt:lpstr>
      <vt:lpstr>（一）儿童的生理发育、心理发展和学习活动</vt:lpstr>
      <vt:lpstr>（二）家庭和社区关系</vt:lpstr>
      <vt:lpstr>（三）课程结构、教学内容的设置及实施</vt:lpstr>
      <vt:lpstr>（三）课程结构、教学内容的设置及实施</vt:lpstr>
      <vt:lpstr>（四）健康、安全和营养</vt:lpstr>
      <vt:lpstr>（五）实习经验和个人职业修养</vt:lpstr>
      <vt:lpstr>PowerPoint 演示文稿</vt:lpstr>
      <vt:lpstr>（一）选用人员应遵循的原则</vt:lpstr>
      <vt:lpstr>（二）创造条件合理用人，充分发挥教职工的作用</vt:lpstr>
      <vt:lpstr>PowerPoint 演示文稿</vt:lpstr>
      <vt:lpstr>PowerPoint 演示文稿</vt:lpstr>
      <vt:lpstr>（一）家长工作的意义</vt:lpstr>
      <vt:lpstr>幼儿园家长工作的意义可以概括为以下几方面</vt:lpstr>
      <vt:lpstr>（二）社区工作的意义</vt:lpstr>
      <vt:lpstr>二、家长及社区工作的任务和内容</vt:lpstr>
      <vt:lpstr>三、家长及社区工作的形式方法</vt:lpstr>
      <vt:lpstr>（一）家长工作的形式方法</vt:lpstr>
      <vt:lpstr>（二）社区工作的形式方法</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209</cp:revision>
  <dcterms:created xsi:type="dcterms:W3CDTF">2025-07-30T13:25:00Z</dcterms:created>
  <dcterms:modified xsi:type="dcterms:W3CDTF">2025-07-31T12:32:44Z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A2FDCCAE148445ABB407C13D716BDC82_13</vt:lpwstr>
  </property>
  <property fmtid="{D5CDD505-2E9C-101B-9397-08002B2CF9AE}" pid="4" name="KSOTemplateUUID">
    <vt:lpwstr>v1.0_mb_QHfKzYawdZ4GRMiybnlD6w==</vt:lpwstr>
  </property>
</Properties>
</file>