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1412890"/>
            <a:ext cx="7393764" cy="201632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托幼机构安全教育</a:t>
            </a:r>
            <a:br>
              <a:rPr lang="en-US" sz="5400" b="0" i="0" u="none">
                <a:solidFill>
                  <a:srgbClr val="639CEF"/>
                </a:solidFill>
                <a:ea typeface="华康方圆体 Std W7"/>
              </a:rPr>
            </a:br>
            <a:r>
              <a:rPr lang="zh-CN" altLang="en-US" sz="5400" b="0" i="0" u="none">
                <a:solidFill>
                  <a:srgbClr val="639CEF"/>
                </a:solidFill>
                <a:ea typeface="华康方圆体 Std W7"/>
              </a:rPr>
              <a:t>及</a:t>
            </a: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常见意外处理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8380" y="3306027"/>
            <a:ext cx="5743810" cy="698726"/>
          </a:xfrm>
        </p:spPr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/>
              </a:rPr>
              <a:t>守护幼儿安全，掌握应急技能</a:t>
            </a:r>
            <a:endParaRPr lang="en-US" sz="20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常用急救技术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1" name="78745b83-2cd2-4c6f-9d4e-66fa25c56b37.source.8.zh-Hans.pptx" descr="91978bfb-cc66-4e80-9080-b035c5fa7e7f"/>
          <p:cNvGrpSpPr/>
          <p:nvPr/>
        </p:nvGrpSpPr>
        <p:grpSpPr>
          <a:xfrm>
            <a:off x="660400" y="1145721"/>
            <a:ext cx="10858500" cy="4972959"/>
            <a:chOff x="660400" y="1161143"/>
            <a:chExt cx="10858500" cy="4972959"/>
          </a:xfrm>
        </p:grpSpPr>
        <p:grpSp>
          <p:nvGrpSpPr>
            <p:cNvPr id="70" name="组合 69" descr="e44efecf-4a5c-4a16-8eba-317f5b755c09"/>
            <p:cNvGrpSpPr/>
            <p:nvPr/>
          </p:nvGrpSpPr>
          <p:grpSpPr>
            <a:xfrm>
              <a:off x="1275377" y="2549978"/>
              <a:ext cx="9648388" cy="3584124"/>
              <a:chOff x="1275377" y="2549978"/>
              <a:chExt cx="9648388" cy="3584124"/>
            </a:xfrm>
          </p:grpSpPr>
          <p:sp>
            <p:nvSpPr>
              <p:cNvPr id="14" name="矩形 13" descr="4713ceff-6702-4acd-b444-e8b5bf4a7304"/>
              <p:cNvSpPr/>
              <p:nvPr/>
            </p:nvSpPr>
            <p:spPr>
              <a:xfrm>
                <a:off x="1275377" y="2549978"/>
                <a:ext cx="2314930" cy="141354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15" name="矩形 14" descr="f472939e-29d3-4641-9b41-ab9d5f64b8aa"/>
              <p:cNvSpPr/>
              <p:nvPr/>
            </p:nvSpPr>
            <p:spPr>
              <a:xfrm>
                <a:off x="3719863" y="2549978"/>
                <a:ext cx="2314930" cy="1413541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16" name="矩形 15" descr="bc73e5d5-69cd-40d0-8897-f013938558ec"/>
              <p:cNvSpPr/>
              <p:nvPr/>
            </p:nvSpPr>
            <p:spPr>
              <a:xfrm>
                <a:off x="6164349" y="2549978"/>
                <a:ext cx="2314930" cy="1413541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17" name="矩形 16" descr="474f7ed6-c6ea-437e-b919-a06e6962f4d0"/>
              <p:cNvSpPr/>
              <p:nvPr/>
            </p:nvSpPr>
            <p:spPr>
              <a:xfrm>
                <a:off x="8608835" y="2549978"/>
                <a:ext cx="2314930" cy="141354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48" name="矩形 47" descr="c3d2d7f6-d266-4932-8b1c-4fb7ee018d10"/>
              <p:cNvSpPr/>
              <p:nvPr/>
            </p:nvSpPr>
            <p:spPr>
              <a:xfrm>
                <a:off x="1275377" y="4720561"/>
                <a:ext cx="2314930" cy="141354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49" name="矩形 48" descr="a20789cd-c701-4d60-8e95-66c43dfa3b02"/>
              <p:cNvSpPr/>
              <p:nvPr/>
            </p:nvSpPr>
            <p:spPr>
              <a:xfrm>
                <a:off x="3719863" y="4720561"/>
                <a:ext cx="2314930" cy="1413541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50" name="矩形 49" descr="76133512-776f-42fe-a3e0-dfd4348c9f5e"/>
              <p:cNvSpPr/>
              <p:nvPr/>
            </p:nvSpPr>
            <p:spPr>
              <a:xfrm>
                <a:off x="6164349" y="4720561"/>
                <a:ext cx="2314930" cy="1413541"/>
              </a:xfrm>
              <a:prstGeom prst="rect">
                <a:avLst/>
              </a:prstGeom>
              <a:solidFill>
                <a:schemeClr val="tx2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51" name="矩形 50" descr="8f1fade1-5e76-45d8-b66c-fd66ee9a1fbe"/>
              <p:cNvSpPr/>
              <p:nvPr/>
            </p:nvSpPr>
            <p:spPr>
              <a:xfrm>
                <a:off x="8608835" y="4720561"/>
                <a:ext cx="2314930" cy="1413541"/>
              </a:xfrm>
              <a:prstGeom prst="rect">
                <a:avLst/>
              </a:prstGeom>
              <a:solidFill>
                <a:schemeClr val="accent1">
                  <a:alpha val="1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60" name="组合 59" descr="f0c7fdaa-8609-4651-9958-d30c64f28fb0"/>
            <p:cNvGrpSpPr/>
            <p:nvPr/>
          </p:nvGrpSpPr>
          <p:grpSpPr>
            <a:xfrm>
              <a:off x="1255535" y="1947543"/>
              <a:ext cx="2334772" cy="2015973"/>
              <a:chOff x="1255535" y="1947543"/>
              <a:chExt cx="2334772" cy="2015973"/>
            </a:xfrm>
          </p:grpSpPr>
          <p:sp>
            <p:nvSpPr>
              <p:cNvPr id="8" name="Bullet1" descr="d480694f-866d-4e17-8d24-a1f4f18d05a3"/>
              <p:cNvSpPr/>
              <p:nvPr/>
            </p:nvSpPr>
            <p:spPr>
              <a:xfrm>
                <a:off x="1275377" y="1947543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呼吸停止急救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5" name="Text1" descr="2ce4ed15-d5c6-4f21-8786-d655c38716de"/>
              <p:cNvSpPr txBox="1"/>
              <p:nvPr/>
            </p:nvSpPr>
            <p:spPr>
              <a:xfrm>
                <a:off x="1255535" y="2549977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呼吸停止立即用口对口吹气法进行人工呼吸，畅通呼吸道是关键。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1" name="组合 60" descr="0bbe6d13-4a6a-499e-9a15-d181583a6301"/>
            <p:cNvGrpSpPr/>
            <p:nvPr/>
          </p:nvGrpSpPr>
          <p:grpSpPr>
            <a:xfrm>
              <a:off x="3706635" y="1947543"/>
              <a:ext cx="2328158" cy="2015973"/>
              <a:chOff x="3706635" y="1947543"/>
              <a:chExt cx="2328158" cy="2015973"/>
            </a:xfrm>
          </p:grpSpPr>
          <p:sp>
            <p:nvSpPr>
              <p:cNvPr id="9" name="Bullet2" descr="a2fa68cd-9857-43e5-8fd4-6a4b1949a31d"/>
              <p:cNvSpPr/>
              <p:nvPr/>
            </p:nvSpPr>
            <p:spPr>
              <a:xfrm>
                <a:off x="3719863" y="1947543"/>
                <a:ext cx="2314930" cy="603307"/>
              </a:xfrm>
              <a:prstGeom prst="rect">
                <a:avLst/>
              </a:prstGeom>
              <a:solidFill>
                <a:schemeClr val="tx2">
                  <a:alpha val="2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心脏停止急救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Text2" descr="cf5b8471-167d-49c8-96c1-44dfa91cf514"/>
              <p:cNvSpPr txBox="1"/>
              <p:nvPr/>
            </p:nvSpPr>
            <p:spPr>
              <a:xfrm>
                <a:off x="3706635" y="2549977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心脏停止用胸外心脏按压法，按压位置、频率要准确。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2" name="组合 61" descr="0d45842e-b819-4b61-bb33-c61640666dd4"/>
            <p:cNvGrpSpPr/>
            <p:nvPr/>
          </p:nvGrpSpPr>
          <p:grpSpPr>
            <a:xfrm>
              <a:off x="6157735" y="1947543"/>
              <a:ext cx="2321544" cy="2015973"/>
              <a:chOff x="6157735" y="1947543"/>
              <a:chExt cx="2321544" cy="2015973"/>
            </a:xfrm>
          </p:grpSpPr>
          <p:sp>
            <p:nvSpPr>
              <p:cNvPr id="10" name="Bullet3" descr="ae0b09ed-1d09-44fd-87b0-a2a735ee860c"/>
              <p:cNvSpPr/>
              <p:nvPr/>
            </p:nvSpPr>
            <p:spPr>
              <a:xfrm>
                <a:off x="6164349" y="1947543"/>
                <a:ext cx="2314930" cy="603307"/>
              </a:xfrm>
              <a:prstGeom prst="rect">
                <a:avLst/>
              </a:prstGeom>
              <a:solidFill>
                <a:schemeClr val="tx2">
                  <a:alpha val="2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创伤出血急救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Text3" descr="0a5034a4-b0b3-41f2-ab8d-2ac7e3fe54bc"/>
              <p:cNvSpPr txBox="1"/>
              <p:nvPr/>
            </p:nvSpPr>
            <p:spPr>
              <a:xfrm>
                <a:off x="6157735" y="2549977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了解出血类型，采用加压包扎、指压等止血法，控制出血。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3" name="组合 62" descr="a6430a52-2814-4c2f-a853-29872fb688f0"/>
            <p:cNvGrpSpPr/>
            <p:nvPr/>
          </p:nvGrpSpPr>
          <p:grpSpPr>
            <a:xfrm>
              <a:off x="8608835" y="1947543"/>
              <a:ext cx="2314930" cy="2015973"/>
              <a:chOff x="8608835" y="1947543"/>
              <a:chExt cx="2314930" cy="2015973"/>
            </a:xfrm>
          </p:grpSpPr>
          <p:sp>
            <p:nvSpPr>
              <p:cNvPr id="11" name="Bullet4" descr="f4956d6d-084d-4b4d-80a4-d1ace2b20fc2"/>
              <p:cNvSpPr/>
              <p:nvPr/>
            </p:nvSpPr>
            <p:spPr>
              <a:xfrm>
                <a:off x="8608835" y="1947543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骨折急救处理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8" name="Text4" descr="cd80702d-fbea-45d6-824c-a7bd682c7dcc"/>
              <p:cNvSpPr txBox="1"/>
              <p:nvPr/>
            </p:nvSpPr>
            <p:spPr>
              <a:xfrm>
                <a:off x="8608835" y="2549977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骨折及时止痛、止血、固定，注意不同类型骨折的处理方法。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4" name="组合 63" descr="5c72defe-8dca-4cd3-8cc9-fd3443eff644"/>
            <p:cNvGrpSpPr/>
            <p:nvPr/>
          </p:nvGrpSpPr>
          <p:grpSpPr>
            <a:xfrm>
              <a:off x="1255535" y="4118126"/>
              <a:ext cx="2334772" cy="2015973"/>
              <a:chOff x="1255535" y="4118126"/>
              <a:chExt cx="2334772" cy="2015973"/>
            </a:xfrm>
          </p:grpSpPr>
          <p:sp>
            <p:nvSpPr>
              <p:cNvPr id="44" name="Bullet5" descr="565b373e-5499-4a7d-b4d2-421faa4362b5"/>
              <p:cNvSpPr/>
              <p:nvPr/>
            </p:nvSpPr>
            <p:spPr>
              <a:xfrm>
                <a:off x="1275377" y="4118126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头部受伤急救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56" name="Text5" descr="027acffe-a62b-4658-88b0-55da02d7f4b8"/>
              <p:cNvSpPr txBox="1"/>
              <p:nvPr/>
            </p:nvSpPr>
            <p:spPr>
              <a:xfrm>
                <a:off x="1255535" y="4720560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头部受伤止血包扎，注意耳、鼻流血和昏迷情况的处理。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5" name="组合 64" descr="aeceb5af-c3c6-4ff9-91b7-de694be97930"/>
            <p:cNvGrpSpPr/>
            <p:nvPr/>
          </p:nvGrpSpPr>
          <p:grpSpPr>
            <a:xfrm>
              <a:off x="3706635" y="4118126"/>
              <a:ext cx="2328158" cy="2015973"/>
              <a:chOff x="3706635" y="4118126"/>
              <a:chExt cx="2328158" cy="2015973"/>
            </a:xfrm>
          </p:grpSpPr>
          <p:sp>
            <p:nvSpPr>
              <p:cNvPr id="45" name="Bullet6" descr="8eb030d5-1c06-4922-b2b9-a3fd9a379709"/>
              <p:cNvSpPr/>
              <p:nvPr/>
            </p:nvSpPr>
            <p:spPr>
              <a:xfrm>
                <a:off x="3719863" y="4118126"/>
                <a:ext cx="2314930" cy="603307"/>
              </a:xfrm>
              <a:prstGeom prst="rect">
                <a:avLst/>
              </a:prstGeom>
              <a:solidFill>
                <a:schemeClr val="tx2">
                  <a:alpha val="2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眼外伤急救处理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7" name="Text6" descr="d33f65dc-ce63-4ccb-a2d1-f83912fc496e"/>
              <p:cNvSpPr txBox="1"/>
              <p:nvPr/>
            </p:nvSpPr>
            <p:spPr>
              <a:xfrm>
                <a:off x="3706635" y="4720560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针对不同眼外伤采取相应措施，如角膜异物、酸碱烧伤等。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6" name="组合 65" descr="f9b203dd-ddf4-43f1-aa8a-29f25c0d185e"/>
            <p:cNvGrpSpPr/>
            <p:nvPr/>
          </p:nvGrpSpPr>
          <p:grpSpPr>
            <a:xfrm>
              <a:off x="6157735" y="4118126"/>
              <a:ext cx="2321544" cy="2015973"/>
              <a:chOff x="6157735" y="4118126"/>
              <a:chExt cx="2321544" cy="2015973"/>
            </a:xfrm>
          </p:grpSpPr>
          <p:sp>
            <p:nvSpPr>
              <p:cNvPr id="46" name="Bullet7" descr="c8f35dc9-a3ba-48f5-ae2c-f5ddb9c8bf8b"/>
              <p:cNvSpPr/>
              <p:nvPr/>
            </p:nvSpPr>
            <p:spPr>
              <a:xfrm>
                <a:off x="6164349" y="4118126"/>
                <a:ext cx="2314930" cy="603307"/>
              </a:xfrm>
              <a:prstGeom prst="rect">
                <a:avLst/>
              </a:prstGeom>
              <a:solidFill>
                <a:schemeClr val="tx2">
                  <a:alpha val="20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溺水急救处理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8" name="Text7" descr="2eca9c26-abec-4ab2-bd21-c76913c4447e"/>
              <p:cNvSpPr txBox="1"/>
              <p:nvPr/>
            </p:nvSpPr>
            <p:spPr>
              <a:xfrm>
                <a:off x="6157735" y="4720560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抓紧水上救护，上岸后清除杂物、控水、复苏，尽早送医。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7" name="组合 66" descr="d6738db7-85bd-4da5-a812-a36a007803ff"/>
            <p:cNvGrpSpPr/>
            <p:nvPr/>
          </p:nvGrpSpPr>
          <p:grpSpPr>
            <a:xfrm>
              <a:off x="8608835" y="4118126"/>
              <a:ext cx="2314930" cy="2015973"/>
              <a:chOff x="8608835" y="4118126"/>
              <a:chExt cx="2314930" cy="2015973"/>
            </a:xfrm>
          </p:grpSpPr>
          <p:sp>
            <p:nvSpPr>
              <p:cNvPr id="47" name="Bullet8" descr="68b73f4b-529d-4e33-8c58-9b4591ff9820"/>
              <p:cNvSpPr/>
              <p:nvPr/>
            </p:nvSpPr>
            <p:spPr>
              <a:xfrm>
                <a:off x="8608835" y="4118126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中毒急救处理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59" name="Text8" descr="7c24b8f2-e3f4-4545-8771-a8c23deea153"/>
              <p:cNvSpPr txBox="1"/>
              <p:nvPr/>
            </p:nvSpPr>
            <p:spPr>
              <a:xfrm>
                <a:off x="8608835" y="4720560"/>
                <a:ext cx="2314929" cy="1413539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尽快排除毒物，减少吸收，促进排泄，收集毒物样本。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sp>
          <p:nvSpPr>
            <p:cNvPr id="3" name="Title" descr="2c6043db-bc02-48c5-a500-553f8c6ccca2"/>
            <p:cNvSpPr txBox="1"/>
            <p:nvPr/>
          </p:nvSpPr>
          <p:spPr>
            <a:xfrm>
              <a:off x="660400" y="1161143"/>
              <a:ext cx="10858500" cy="603307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掌握常用急救技术，应对突发意外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0a4a9404-d6ad-4f89-bd9b-e363421b42cf.source.2.zh-Hans.pptx" descr="4688bcf8-6c13-4c80-b53f-05f8c2bc932c"/>
          <p:cNvGrpSpPr/>
          <p:nvPr/>
        </p:nvGrpSpPr>
        <p:grpSpPr>
          <a:xfrm>
            <a:off x="673101" y="2309948"/>
            <a:ext cx="10860161" cy="2303970"/>
            <a:chOff x="673101" y="2309948"/>
            <a:chExt cx="10860161" cy="2303970"/>
          </a:xfrm>
        </p:grpSpPr>
        <p:grpSp>
          <p:nvGrpSpPr>
            <p:cNvPr id="23" name="组合 22" descr="65c9c4a5-3e1e-4561-a978-a38850747de7"/>
            <p:cNvGrpSpPr/>
            <p:nvPr/>
          </p:nvGrpSpPr>
          <p:grpSpPr>
            <a:xfrm>
              <a:off x="3990469" y="2705248"/>
              <a:ext cx="4669239" cy="1908670"/>
              <a:chOff x="3990469" y="2705248"/>
              <a:chExt cx="4669239" cy="1908670"/>
            </a:xfrm>
          </p:grpSpPr>
          <p:sp>
            <p:nvSpPr>
              <p:cNvPr id="10" name="任意多边形: 形状 9" descr="99e385a7-a495-446c-a0c7-d86fadb05027"/>
              <p:cNvSpPr/>
              <p:nvPr/>
            </p:nvSpPr>
            <p:spPr bwMode="auto">
              <a:xfrm rot="2700000">
                <a:off x="3990470" y="2705247"/>
                <a:ext cx="1908670" cy="1908672"/>
              </a:xfrm>
              <a:custGeom>
                <a:avLst/>
                <a:gdLst>
                  <a:gd name="connsiteX0" fmla="*/ 0 w 1628122"/>
                  <a:gd name="connsiteY0" fmla="*/ 1628122 h 1628122"/>
                  <a:gd name="connsiteX1" fmla="*/ 0 w 1628122"/>
                  <a:gd name="connsiteY1" fmla="*/ 0 h 1628122"/>
                  <a:gd name="connsiteX2" fmla="*/ 1628122 w 1628122"/>
                  <a:gd name="connsiteY2" fmla="*/ 1628122 h 1628122"/>
                  <a:gd name="connsiteX3" fmla="*/ 0 w 1628122"/>
                  <a:gd name="connsiteY3" fmla="*/ 1628122 h 162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122" h="1628122">
                    <a:moveTo>
                      <a:pt x="0" y="1628122"/>
                    </a:moveTo>
                    <a:lnTo>
                      <a:pt x="0" y="0"/>
                    </a:lnTo>
                    <a:lnTo>
                      <a:pt x="1628122" y="1628122"/>
                    </a:lnTo>
                    <a:lnTo>
                      <a:pt x="0" y="162812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1" name="斜纹 10" descr="4bb64c99-07d4-4cee-86f4-dd3b9bc11b2c"/>
              <p:cNvSpPr/>
              <p:nvPr/>
            </p:nvSpPr>
            <p:spPr bwMode="auto">
              <a:xfrm rot="10800000" flipH="1">
                <a:off x="6435696" y="2840441"/>
                <a:ext cx="1629810" cy="1697278"/>
              </a:xfrm>
              <a:prstGeom prst="diagStripe">
                <a:avLst>
                  <a:gd name="adj" fmla="val 53333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2" name="箭头: 左 11" descr="b1b99075-c0e9-45b7-9f55-17a48fc39fa3"/>
              <p:cNvSpPr/>
              <p:nvPr/>
            </p:nvSpPr>
            <p:spPr bwMode="auto">
              <a:xfrm flipH="1">
                <a:off x="7301533" y="3745657"/>
                <a:ext cx="1358175" cy="792063"/>
              </a:xfrm>
              <a:prstGeom prst="leftArrow">
                <a:avLst>
                  <a:gd name="adj1" fmla="val 100000"/>
                  <a:gd name="adj2" fmla="val 49107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" name="斜纹 12" descr="cd3af933-6630-4d59-8aee-7ba25dcd0198"/>
              <p:cNvSpPr/>
              <p:nvPr/>
            </p:nvSpPr>
            <p:spPr bwMode="auto">
              <a:xfrm rot="10800000" flipH="1" flipV="1">
                <a:off x="6435696" y="2751116"/>
                <a:ext cx="1629810" cy="1697280"/>
              </a:xfrm>
              <a:prstGeom prst="diagStripe">
                <a:avLst>
                  <a:gd name="adj" fmla="val 53333"/>
                </a:avLst>
              </a:pr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" name="箭头: 左 13" descr="8ace6b7b-d43c-499b-84fa-5da297e6b1b5"/>
              <p:cNvSpPr/>
              <p:nvPr/>
            </p:nvSpPr>
            <p:spPr bwMode="auto">
              <a:xfrm flipH="1">
                <a:off x="7301533" y="2751115"/>
                <a:ext cx="1358175" cy="792064"/>
              </a:xfrm>
              <a:prstGeom prst="leftArrow">
                <a:avLst>
                  <a:gd name="adj1" fmla="val 100000"/>
                  <a:gd name="adj2" fmla="val 49107"/>
                </a:avLst>
              </a:prstGeom>
              <a:solidFill>
                <a:schemeClr val="tx2">
                  <a:alpha val="50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</a:p>
            </p:txBody>
          </p:sp>
          <p:sp>
            <p:nvSpPr>
              <p:cNvPr id="18" name="矩形 17" descr="def54b1b-a8b5-4d4c-8727-8b2eb7dcb3f0"/>
              <p:cNvSpPr/>
              <p:nvPr/>
            </p:nvSpPr>
            <p:spPr bwMode="auto">
              <a:xfrm flipH="1">
                <a:off x="4941704" y="2840441"/>
                <a:ext cx="1493992" cy="7920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" name="矩形 15" descr="f3473faf-c54e-460a-a82b-0bae11559f58"/>
              <p:cNvSpPr/>
              <p:nvPr/>
            </p:nvSpPr>
            <p:spPr bwMode="auto">
              <a:xfrm flipH="1">
                <a:off x="4941704" y="3656332"/>
                <a:ext cx="1493992" cy="792064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cxnSp>
          <p:nvCxnSpPr>
            <p:cNvPr id="5" name="直接连接符 4" descr="403f67de-5bd2-4724-bd3f-4aa1356b0fe6"/>
            <p:cNvCxnSpPr/>
            <p:nvPr/>
          </p:nvCxnSpPr>
          <p:spPr>
            <a:xfrm>
              <a:off x="8659708" y="3628500"/>
              <a:ext cx="2873554" cy="0"/>
            </a:xfrm>
            <a:prstGeom prst="line">
              <a:avLst/>
            </a:prstGeom>
            <a:solidFill>
              <a:schemeClr val="tx2">
                <a:alpha val="50000"/>
              </a:schemeClr>
            </a:solidFill>
            <a:ln>
              <a:solidFill>
                <a:schemeClr val="tx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1" name="组合 20" descr="b19f128f-78df-4b49-8017-8ff6c0f8ec1d"/>
            <p:cNvGrpSpPr/>
            <p:nvPr/>
          </p:nvGrpSpPr>
          <p:grpSpPr>
            <a:xfrm>
              <a:off x="5501174" y="2762631"/>
              <a:ext cx="6017725" cy="724291"/>
              <a:chOff x="5501174" y="2762631"/>
              <a:chExt cx="6017725" cy="724291"/>
            </a:xfrm>
          </p:grpSpPr>
          <p:sp>
            <p:nvSpPr>
              <p:cNvPr id="3" name="Bullet1" descr="988ee78e-22f4-4d2a-9005-3430304b8aaa"/>
              <p:cNvSpPr/>
              <p:nvPr/>
            </p:nvSpPr>
            <p:spPr bwMode="auto">
              <a:xfrm>
                <a:off x="8659709" y="2762631"/>
                <a:ext cx="285919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安全措施与安全教育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Icon1" descr="b6f78252-2c4f-4d53-802c-72f108b6f51f"/>
              <p:cNvSpPr/>
              <p:nvPr/>
            </p:nvSpPr>
            <p:spPr bwMode="auto">
              <a:xfrm flipH="1">
                <a:off x="5501174" y="3056124"/>
                <a:ext cx="375052" cy="36069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l"/>
              </a:p>
            </p:txBody>
          </p:sp>
        </p:grpSp>
        <p:grpSp>
          <p:nvGrpSpPr>
            <p:cNvPr id="22" name="组合 21" descr="90bf2d2f-a268-4f39-8866-1b617654867b"/>
            <p:cNvGrpSpPr/>
            <p:nvPr/>
          </p:nvGrpSpPr>
          <p:grpSpPr>
            <a:xfrm>
              <a:off x="5484800" y="3779542"/>
              <a:ext cx="6035689" cy="724291"/>
              <a:chOff x="5484800" y="3779542"/>
              <a:chExt cx="6035689" cy="724291"/>
            </a:xfrm>
          </p:grpSpPr>
          <p:sp>
            <p:nvSpPr>
              <p:cNvPr id="4" name="Bullet2" descr="af1f35c0-b1c2-4f86-90e0-2bd8e7293869"/>
              <p:cNvSpPr/>
              <p:nvPr/>
            </p:nvSpPr>
            <p:spPr bwMode="auto">
              <a:xfrm>
                <a:off x="8659709" y="3779542"/>
                <a:ext cx="286078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常见意外处理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Icon2" descr="aaf1664d-1c2a-4cc4-ac1f-2373c9a6c94c"/>
              <p:cNvSpPr/>
              <p:nvPr/>
            </p:nvSpPr>
            <p:spPr bwMode="auto">
              <a:xfrm flipH="1">
                <a:off x="5484800" y="3856208"/>
                <a:ext cx="407800" cy="39231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sp>
          <p:nvSpPr>
            <p:cNvPr id="7" name="Title" descr="2a6cef8a-e95a-4f50-b514-603314bcdde3"/>
            <p:cNvSpPr txBox="1"/>
            <p:nvPr/>
          </p:nvSpPr>
          <p:spPr>
            <a:xfrm>
              <a:off x="673101" y="2309948"/>
              <a:ext cx="3140615" cy="1353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l"/>
              <a:endParaRPr lang="en-US" sz="2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安全措施与安全教育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了解托幼机构安全措施与教育内容，预防意外事故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意外事故原因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" name="331ba0fb-613f-429d-b3b7-6e32d538cf64.source.3.zh-Hans.pptx" descr="796427b7-cc72-45e7-93ef-b9245f7feb0d"/>
          <p:cNvGrpSpPr/>
          <p:nvPr/>
        </p:nvGrpSpPr>
        <p:grpSpPr>
          <a:xfrm>
            <a:off x="673100" y="1125538"/>
            <a:ext cx="10845800" cy="5004129"/>
            <a:chOff x="673100" y="1125538"/>
            <a:chExt cx="10845800" cy="5004129"/>
          </a:xfrm>
        </p:grpSpPr>
        <p:cxnSp>
          <p:nvCxnSpPr>
            <p:cNvPr id="25" name="î$ḻîde" descr="1b86e250-9085-445f-8ad4-51d1e2ecf3df"/>
            <p:cNvCxnSpPr>
              <a:endCxn id="35" idx="4"/>
            </p:cNvCxnSpPr>
            <p:nvPr/>
          </p:nvCxnSpPr>
          <p:spPr>
            <a:xfrm flipV="1">
              <a:off x="1781130" y="3362494"/>
              <a:ext cx="1" cy="561225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iṧļïde" descr="6f180c03-82be-4a20-b7a0-b75234b65290"/>
            <p:cNvCxnSpPr>
              <a:endCxn id="45" idx="4"/>
            </p:cNvCxnSpPr>
            <p:nvPr/>
          </p:nvCxnSpPr>
          <p:spPr>
            <a:xfrm flipV="1">
              <a:off x="8007168" y="3362494"/>
              <a:ext cx="1" cy="561227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îṧļíḋê" descr="969e6276-7be7-4a31-80bc-7ef9a95817cd"/>
            <p:cNvCxnSpPr/>
            <p:nvPr/>
          </p:nvCxnSpPr>
          <p:spPr>
            <a:xfrm>
              <a:off x="5149847" y="4381369"/>
              <a:ext cx="1" cy="774518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itle" descr="be783eab-3235-482e-a4ac-6566788f7927"/>
            <p:cNvSpPr txBox="1"/>
            <p:nvPr/>
          </p:nvSpPr>
          <p:spPr>
            <a:xfrm>
              <a:off x="673100" y="1125538"/>
              <a:ext cx="10845800" cy="1038317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剖析事故根源，提高防范意识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3" name="组合 12" descr="04cdc703-6e0a-4d6e-af1a-659dd66afec4"/>
            <p:cNvGrpSpPr/>
            <p:nvPr/>
          </p:nvGrpSpPr>
          <p:grpSpPr>
            <a:xfrm>
              <a:off x="1305064" y="2387245"/>
              <a:ext cx="9707374" cy="1936820"/>
              <a:chOff x="1305064" y="2387245"/>
              <a:chExt cx="9707374" cy="1936820"/>
            </a:xfrm>
          </p:grpSpPr>
          <p:sp>
            <p:nvSpPr>
              <p:cNvPr id="17" name="Number1" descr="cc774294-27ac-4091-86fc-e0b227b08c73"/>
              <p:cNvSpPr/>
              <p:nvPr/>
            </p:nvSpPr>
            <p:spPr>
              <a:xfrm>
                <a:off x="7641676" y="3969457"/>
                <a:ext cx="3370762" cy="354608"/>
              </a:xfrm>
              <a:prstGeom prst="chevron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20XX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IconBackground1" descr="8f02b9cf-e1f3-4b7a-8ce3-574e89077f59"/>
              <p:cNvSpPr/>
              <p:nvPr/>
            </p:nvSpPr>
            <p:spPr>
              <a:xfrm>
                <a:off x="1305064" y="2397163"/>
                <a:ext cx="952134" cy="965331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36" name="Icon1" descr="1089c714-7cb4-4800-a060-0cc432b9ab77"/>
              <p:cNvSpPr/>
              <p:nvPr/>
            </p:nvSpPr>
            <p:spPr bwMode="auto">
              <a:xfrm>
                <a:off x="1578391" y="2710038"/>
                <a:ext cx="405478" cy="339579"/>
              </a:xfrm>
              <a:custGeom>
                <a:avLst/>
                <a:gdLst>
                  <a:gd name="connsiteX0" fmla="*/ 536415 w 607227"/>
                  <a:gd name="connsiteY0" fmla="*/ 12631 h 510399"/>
                  <a:gd name="connsiteX1" fmla="*/ 557192 w 607227"/>
                  <a:gd name="connsiteY1" fmla="*/ 21221 h 510399"/>
                  <a:gd name="connsiteX2" fmla="*/ 598584 w 607227"/>
                  <a:gd name="connsiteY2" fmla="*/ 62633 h 510399"/>
                  <a:gd name="connsiteX3" fmla="*/ 598584 w 607227"/>
                  <a:gd name="connsiteY3" fmla="*/ 104044 h 510399"/>
                  <a:gd name="connsiteX4" fmla="*/ 511175 w 607227"/>
                  <a:gd name="connsiteY4" fmla="*/ 191324 h 510399"/>
                  <a:gd name="connsiteX5" fmla="*/ 444948 w 607227"/>
                  <a:gd name="connsiteY5" fmla="*/ 257453 h 510399"/>
                  <a:gd name="connsiteX6" fmla="*/ 339441 w 607227"/>
                  <a:gd name="connsiteY6" fmla="*/ 362805 h 510399"/>
                  <a:gd name="connsiteX7" fmla="*/ 297968 w 607227"/>
                  <a:gd name="connsiteY7" fmla="*/ 404217 h 510399"/>
                  <a:gd name="connsiteX8" fmla="*/ 277191 w 607227"/>
                  <a:gd name="connsiteY8" fmla="*/ 412807 h 510399"/>
                  <a:gd name="connsiteX9" fmla="*/ 256495 w 607227"/>
                  <a:gd name="connsiteY9" fmla="*/ 404217 h 510399"/>
                  <a:gd name="connsiteX10" fmla="*/ 215023 w 607227"/>
                  <a:gd name="connsiteY10" fmla="*/ 362805 h 510399"/>
                  <a:gd name="connsiteX11" fmla="*/ 138814 w 607227"/>
                  <a:gd name="connsiteY11" fmla="*/ 286790 h 510399"/>
                  <a:gd name="connsiteX12" fmla="*/ 138814 w 607227"/>
                  <a:gd name="connsiteY12" fmla="*/ 245378 h 510399"/>
                  <a:gd name="connsiteX13" fmla="*/ 180286 w 607227"/>
                  <a:gd name="connsiteY13" fmla="*/ 203967 h 510399"/>
                  <a:gd name="connsiteX14" fmla="*/ 201063 w 607227"/>
                  <a:gd name="connsiteY14" fmla="*/ 195376 h 510399"/>
                  <a:gd name="connsiteX15" fmla="*/ 221759 w 607227"/>
                  <a:gd name="connsiteY15" fmla="*/ 203967 h 510399"/>
                  <a:gd name="connsiteX16" fmla="*/ 277191 w 607227"/>
                  <a:gd name="connsiteY16" fmla="*/ 259317 h 510399"/>
                  <a:gd name="connsiteX17" fmla="*/ 444948 w 607227"/>
                  <a:gd name="connsiteY17" fmla="*/ 91807 h 510399"/>
                  <a:gd name="connsiteX18" fmla="*/ 503951 w 607227"/>
                  <a:gd name="connsiteY18" fmla="*/ 32891 h 510399"/>
                  <a:gd name="connsiteX19" fmla="*/ 515719 w 607227"/>
                  <a:gd name="connsiteY19" fmla="*/ 21221 h 510399"/>
                  <a:gd name="connsiteX20" fmla="*/ 536415 w 607227"/>
                  <a:gd name="connsiteY20" fmla="*/ 12631 h 510399"/>
                  <a:gd name="connsiteX21" fmla="*/ 61847 w 607227"/>
                  <a:gd name="connsiteY21" fmla="*/ 0 h 510399"/>
                  <a:gd name="connsiteX22" fmla="*/ 449328 w 607227"/>
                  <a:gd name="connsiteY22" fmla="*/ 0 h 510399"/>
                  <a:gd name="connsiteX23" fmla="*/ 491858 w 607227"/>
                  <a:gd name="connsiteY23" fmla="*/ 17019 h 510399"/>
                  <a:gd name="connsiteX24" fmla="*/ 442591 w 607227"/>
                  <a:gd name="connsiteY24" fmla="*/ 66130 h 510399"/>
                  <a:gd name="connsiteX25" fmla="*/ 66230 w 607227"/>
                  <a:gd name="connsiteY25" fmla="*/ 66130 h 510399"/>
                  <a:gd name="connsiteX26" fmla="*/ 66230 w 607227"/>
                  <a:gd name="connsiteY26" fmla="*/ 444269 h 510399"/>
                  <a:gd name="connsiteX27" fmla="*/ 444945 w 607227"/>
                  <a:gd name="connsiteY27" fmla="*/ 444269 h 510399"/>
                  <a:gd name="connsiteX28" fmla="*/ 444945 w 607227"/>
                  <a:gd name="connsiteY28" fmla="*/ 285590 h 510399"/>
                  <a:gd name="connsiteX29" fmla="*/ 511175 w 607227"/>
                  <a:gd name="connsiteY29" fmla="*/ 219460 h 510399"/>
                  <a:gd name="connsiteX30" fmla="*/ 511175 w 607227"/>
                  <a:gd name="connsiteY30" fmla="*/ 448645 h 510399"/>
                  <a:gd name="connsiteX31" fmla="*/ 449328 w 607227"/>
                  <a:gd name="connsiteY31" fmla="*/ 510399 h 510399"/>
                  <a:gd name="connsiteX32" fmla="*/ 61847 w 607227"/>
                  <a:gd name="connsiteY32" fmla="*/ 510399 h 510399"/>
                  <a:gd name="connsiteX33" fmla="*/ 0 w 607227"/>
                  <a:gd name="connsiteY33" fmla="*/ 448645 h 510399"/>
                  <a:gd name="connsiteX34" fmla="*/ 0 w 607227"/>
                  <a:gd name="connsiteY34" fmla="*/ 61673 h 510399"/>
                  <a:gd name="connsiteX35" fmla="*/ 61847 w 607227"/>
                  <a:gd name="connsiteY35" fmla="*/ 0 h 510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07227" h="510399">
                    <a:moveTo>
                      <a:pt x="536415" y="12631"/>
                    </a:moveTo>
                    <a:cubicBezTo>
                      <a:pt x="543882" y="12631"/>
                      <a:pt x="551430" y="15467"/>
                      <a:pt x="557192" y="21221"/>
                    </a:cubicBezTo>
                    <a:lnTo>
                      <a:pt x="598584" y="62633"/>
                    </a:lnTo>
                    <a:cubicBezTo>
                      <a:pt x="610108" y="74059"/>
                      <a:pt x="610108" y="92618"/>
                      <a:pt x="598584" y="104044"/>
                    </a:cubicBezTo>
                    <a:lnTo>
                      <a:pt x="511175" y="191324"/>
                    </a:lnTo>
                    <a:lnTo>
                      <a:pt x="444948" y="257453"/>
                    </a:lnTo>
                    <a:lnTo>
                      <a:pt x="339441" y="362805"/>
                    </a:lnTo>
                    <a:lnTo>
                      <a:pt x="297968" y="404217"/>
                    </a:lnTo>
                    <a:cubicBezTo>
                      <a:pt x="292206" y="409971"/>
                      <a:pt x="284739" y="412807"/>
                      <a:pt x="277191" y="412807"/>
                    </a:cubicBezTo>
                    <a:cubicBezTo>
                      <a:pt x="269724" y="412807"/>
                      <a:pt x="262177" y="409971"/>
                      <a:pt x="256495" y="404217"/>
                    </a:cubicBezTo>
                    <a:lnTo>
                      <a:pt x="215023" y="362805"/>
                    </a:lnTo>
                    <a:lnTo>
                      <a:pt x="138814" y="286790"/>
                    </a:lnTo>
                    <a:cubicBezTo>
                      <a:pt x="127370" y="275363"/>
                      <a:pt x="127370" y="256805"/>
                      <a:pt x="138814" y="245378"/>
                    </a:cubicBezTo>
                    <a:lnTo>
                      <a:pt x="180286" y="203967"/>
                    </a:lnTo>
                    <a:cubicBezTo>
                      <a:pt x="186049" y="198213"/>
                      <a:pt x="193515" y="195376"/>
                      <a:pt x="201063" y="195376"/>
                    </a:cubicBezTo>
                    <a:cubicBezTo>
                      <a:pt x="208530" y="195376"/>
                      <a:pt x="215997" y="198213"/>
                      <a:pt x="221759" y="203967"/>
                    </a:cubicBezTo>
                    <a:lnTo>
                      <a:pt x="277191" y="259317"/>
                    </a:lnTo>
                    <a:lnTo>
                      <a:pt x="444948" y="91807"/>
                    </a:lnTo>
                    <a:lnTo>
                      <a:pt x="503951" y="32891"/>
                    </a:lnTo>
                    <a:lnTo>
                      <a:pt x="515719" y="21221"/>
                    </a:lnTo>
                    <a:cubicBezTo>
                      <a:pt x="521401" y="15467"/>
                      <a:pt x="528949" y="12631"/>
                      <a:pt x="536415" y="12631"/>
                    </a:cubicBezTo>
                    <a:close/>
                    <a:moveTo>
                      <a:pt x="61847" y="0"/>
                    </a:moveTo>
                    <a:lnTo>
                      <a:pt x="449328" y="0"/>
                    </a:lnTo>
                    <a:cubicBezTo>
                      <a:pt x="465804" y="0"/>
                      <a:pt x="480738" y="6483"/>
                      <a:pt x="491858" y="17019"/>
                    </a:cubicBezTo>
                    <a:lnTo>
                      <a:pt x="442591" y="66130"/>
                    </a:lnTo>
                    <a:lnTo>
                      <a:pt x="66230" y="66130"/>
                    </a:lnTo>
                    <a:lnTo>
                      <a:pt x="66230" y="444269"/>
                    </a:lnTo>
                    <a:lnTo>
                      <a:pt x="444945" y="444269"/>
                    </a:lnTo>
                    <a:lnTo>
                      <a:pt x="444945" y="285590"/>
                    </a:lnTo>
                    <a:lnTo>
                      <a:pt x="511175" y="219460"/>
                    </a:lnTo>
                    <a:lnTo>
                      <a:pt x="511175" y="448645"/>
                    </a:lnTo>
                    <a:cubicBezTo>
                      <a:pt x="511175" y="482683"/>
                      <a:pt x="483417" y="510399"/>
                      <a:pt x="449328" y="510399"/>
                    </a:cubicBezTo>
                    <a:lnTo>
                      <a:pt x="61847" y="510399"/>
                    </a:lnTo>
                    <a:cubicBezTo>
                      <a:pt x="27758" y="510399"/>
                      <a:pt x="0" y="482683"/>
                      <a:pt x="0" y="448645"/>
                    </a:cubicBezTo>
                    <a:lnTo>
                      <a:pt x="0" y="61673"/>
                    </a:lnTo>
                    <a:cubicBezTo>
                      <a:pt x="0" y="27635"/>
                      <a:pt x="27758" y="0"/>
                      <a:pt x="618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Text1" descr="2f77fe0a-6017-4481-a71a-aa661a691416"/>
              <p:cNvSpPr txBox="1"/>
              <p:nvPr/>
            </p:nvSpPr>
            <p:spPr>
              <a:xfrm>
                <a:off x="2372897" y="3010934"/>
                <a:ext cx="2280566" cy="818372"/>
              </a:xfrm>
              <a:prstGeom prst="rect">
                <a:avLst/>
              </a:prstGeom>
              <a:noFill/>
            </p:spPr>
            <p:txBody>
              <a:bodyPr wrap="square" lIns="14400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保教人员安全意识不强，措施落实不到位，易导致意外事故发生。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8" name="Bullet1" descr="888bccd2-5c40-40d1-af98-d6af9880a7f7"/>
              <p:cNvSpPr/>
              <p:nvPr/>
            </p:nvSpPr>
            <p:spPr>
              <a:xfrm>
                <a:off x="2362437" y="2387245"/>
                <a:ext cx="2280566" cy="52144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保教人员因素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4" name="组合 13" descr="63012abb-9192-44f6-9d8c-6251d9527f11"/>
            <p:cNvGrpSpPr/>
            <p:nvPr/>
          </p:nvGrpSpPr>
          <p:grpSpPr>
            <a:xfrm>
              <a:off x="4330861" y="3963811"/>
              <a:ext cx="3851576" cy="2165856"/>
              <a:chOff x="4330861" y="3963811"/>
              <a:chExt cx="3851576" cy="2165856"/>
            </a:xfrm>
          </p:grpSpPr>
          <p:sp>
            <p:nvSpPr>
              <p:cNvPr id="12" name="Number2" descr="3ff116af-48dd-405e-aa94-fe679d18d103"/>
              <p:cNvSpPr/>
              <p:nvPr/>
            </p:nvSpPr>
            <p:spPr>
              <a:xfrm>
                <a:off x="4330861" y="3963811"/>
                <a:ext cx="3370762" cy="354608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20XX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IconBackground2" descr="341a37a6-fbb9-47f5-848b-3c507284209a"/>
              <p:cNvSpPr/>
              <p:nvPr/>
            </p:nvSpPr>
            <p:spPr>
              <a:xfrm>
                <a:off x="4667170" y="5131717"/>
                <a:ext cx="952134" cy="96533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1" name="Icon2" descr="26f3dafe-d1dc-4f0a-8271-9111274f8990"/>
              <p:cNvSpPr/>
              <p:nvPr/>
            </p:nvSpPr>
            <p:spPr bwMode="auto">
              <a:xfrm>
                <a:off x="4960199" y="5418252"/>
                <a:ext cx="366074" cy="392262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64762" h="607377">
                    <a:moveTo>
                      <a:pt x="398796" y="210238"/>
                    </a:moveTo>
                    <a:cubicBezTo>
                      <a:pt x="423856" y="218803"/>
                      <a:pt x="452065" y="289439"/>
                      <a:pt x="454129" y="301178"/>
                    </a:cubicBezTo>
                    <a:cubicBezTo>
                      <a:pt x="464095" y="355087"/>
                      <a:pt x="455436" y="420331"/>
                      <a:pt x="390821" y="428242"/>
                    </a:cubicBezTo>
                    <a:cubicBezTo>
                      <a:pt x="374157" y="430281"/>
                      <a:pt x="370808" y="402960"/>
                      <a:pt x="386819" y="399698"/>
                    </a:cubicBezTo>
                    <a:cubicBezTo>
                      <a:pt x="432809" y="391053"/>
                      <a:pt x="433462" y="341141"/>
                      <a:pt x="424150" y="303136"/>
                    </a:cubicBezTo>
                    <a:cubicBezTo>
                      <a:pt x="418759" y="281849"/>
                      <a:pt x="410100" y="243926"/>
                      <a:pt x="384123" y="239277"/>
                    </a:cubicBezTo>
                    <a:cubicBezTo>
                      <a:pt x="376771" y="237972"/>
                      <a:pt x="374811" y="229327"/>
                      <a:pt x="377506" y="223292"/>
                    </a:cubicBezTo>
                    <a:cubicBezTo>
                      <a:pt x="380835" y="216635"/>
                      <a:pt x="384486" y="212620"/>
                      <a:pt x="388334" y="210720"/>
                    </a:cubicBezTo>
                    <a:cubicBezTo>
                      <a:pt x="391700" y="209057"/>
                      <a:pt x="395216" y="209014"/>
                      <a:pt x="398796" y="210238"/>
                    </a:cubicBezTo>
                    <a:close/>
                    <a:moveTo>
                      <a:pt x="476717" y="157997"/>
                    </a:moveTo>
                    <a:cubicBezTo>
                      <a:pt x="480431" y="157629"/>
                      <a:pt x="484423" y="158577"/>
                      <a:pt x="488078" y="161390"/>
                    </a:cubicBezTo>
                    <a:cubicBezTo>
                      <a:pt x="583400" y="235927"/>
                      <a:pt x="607414" y="460844"/>
                      <a:pt x="457447" y="487511"/>
                    </a:cubicBezTo>
                    <a:cubicBezTo>
                      <a:pt x="441438" y="490120"/>
                      <a:pt x="434740" y="467531"/>
                      <a:pt x="450750" y="462230"/>
                    </a:cubicBezTo>
                    <a:cubicBezTo>
                      <a:pt x="574088" y="419579"/>
                      <a:pt x="546071" y="255255"/>
                      <a:pt x="467412" y="182022"/>
                    </a:cubicBezTo>
                    <a:cubicBezTo>
                      <a:pt x="456937" y="172053"/>
                      <a:pt x="465575" y="159102"/>
                      <a:pt x="476717" y="157997"/>
                    </a:cubicBezTo>
                    <a:close/>
                    <a:moveTo>
                      <a:pt x="297153" y="39"/>
                    </a:moveTo>
                    <a:cubicBezTo>
                      <a:pt x="301145" y="366"/>
                      <a:pt x="304800" y="2690"/>
                      <a:pt x="306107" y="7013"/>
                    </a:cubicBezTo>
                    <a:cubicBezTo>
                      <a:pt x="307496" y="6360"/>
                      <a:pt x="309456" y="7013"/>
                      <a:pt x="311498" y="8399"/>
                    </a:cubicBezTo>
                    <a:cubicBezTo>
                      <a:pt x="322116" y="15658"/>
                      <a:pt x="324812" y="29687"/>
                      <a:pt x="326119" y="41676"/>
                    </a:cubicBezTo>
                    <a:cubicBezTo>
                      <a:pt x="326772" y="47630"/>
                      <a:pt x="328161" y="54318"/>
                      <a:pt x="328814" y="61577"/>
                    </a:cubicBezTo>
                    <a:cubicBezTo>
                      <a:pt x="343434" y="136776"/>
                      <a:pt x="332163" y="271270"/>
                      <a:pt x="331509" y="296554"/>
                    </a:cubicBezTo>
                    <a:cubicBezTo>
                      <a:pt x="330121" y="355115"/>
                      <a:pt x="338779" y="412371"/>
                      <a:pt x="340821" y="470931"/>
                    </a:cubicBezTo>
                    <a:cubicBezTo>
                      <a:pt x="342128" y="502169"/>
                      <a:pt x="350132" y="574758"/>
                      <a:pt x="318114" y="598003"/>
                    </a:cubicBezTo>
                    <a:cubicBezTo>
                      <a:pt x="316807" y="603386"/>
                      <a:pt x="312805" y="608035"/>
                      <a:pt x="306843" y="607301"/>
                    </a:cubicBezTo>
                    <a:cubicBezTo>
                      <a:pt x="265513" y="602000"/>
                      <a:pt x="221489" y="556081"/>
                      <a:pt x="194209" y="527453"/>
                    </a:cubicBezTo>
                    <a:cubicBezTo>
                      <a:pt x="182855" y="516198"/>
                      <a:pt x="168153" y="502169"/>
                      <a:pt x="156882" y="488222"/>
                    </a:cubicBezTo>
                    <a:cubicBezTo>
                      <a:pt x="138177" y="487570"/>
                      <a:pt x="118820" y="488222"/>
                      <a:pt x="100197" y="488222"/>
                    </a:cubicBezTo>
                    <a:cubicBezTo>
                      <a:pt x="86884" y="488222"/>
                      <a:pt x="59521" y="493524"/>
                      <a:pt x="45554" y="484878"/>
                    </a:cubicBezTo>
                    <a:cubicBezTo>
                      <a:pt x="41552" y="484226"/>
                      <a:pt x="37550" y="482187"/>
                      <a:pt x="36243" y="477538"/>
                    </a:cubicBezTo>
                    <a:cubicBezTo>
                      <a:pt x="4879" y="389697"/>
                      <a:pt x="-14479" y="258628"/>
                      <a:pt x="13537" y="168096"/>
                    </a:cubicBezTo>
                    <a:cubicBezTo>
                      <a:pt x="16232" y="158798"/>
                      <a:pt x="26850" y="156759"/>
                      <a:pt x="34201" y="160103"/>
                    </a:cubicBezTo>
                    <a:cubicBezTo>
                      <a:pt x="56908" y="156106"/>
                      <a:pt x="80186" y="160755"/>
                      <a:pt x="102892" y="164099"/>
                    </a:cubicBezTo>
                    <a:cubicBezTo>
                      <a:pt x="116206" y="166791"/>
                      <a:pt x="130173" y="169401"/>
                      <a:pt x="143486" y="168096"/>
                    </a:cubicBezTo>
                    <a:lnTo>
                      <a:pt x="144222" y="168096"/>
                    </a:lnTo>
                    <a:cubicBezTo>
                      <a:pt x="164886" y="142812"/>
                      <a:pt x="191513" y="121524"/>
                      <a:pt x="214873" y="98850"/>
                    </a:cubicBezTo>
                    <a:cubicBezTo>
                      <a:pt x="230147" y="84251"/>
                      <a:pt x="246156" y="68917"/>
                      <a:pt x="259469" y="51626"/>
                    </a:cubicBezTo>
                    <a:cubicBezTo>
                      <a:pt x="270823" y="36946"/>
                      <a:pt x="276132" y="19655"/>
                      <a:pt x="286178" y="5055"/>
                    </a:cubicBezTo>
                    <a:cubicBezTo>
                      <a:pt x="288833" y="1385"/>
                      <a:pt x="293162" y="-287"/>
                      <a:pt x="297153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2" name="Text2" descr="959bfda7-0843-4c8b-b113-acc792f45d88"/>
              <p:cNvSpPr txBox="1"/>
              <p:nvPr/>
            </p:nvSpPr>
            <p:spPr>
              <a:xfrm>
                <a:off x="5912333" y="5311295"/>
                <a:ext cx="2259643" cy="818372"/>
              </a:xfrm>
              <a:prstGeom prst="rect">
                <a:avLst/>
              </a:prstGeom>
              <a:noFill/>
            </p:spPr>
            <p:txBody>
              <a:bodyPr wrap="square" lIns="14400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幼儿缺乏生活经验，安全观念淡薄，运动系统不完善，易引发意外。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3" name="Bullet2" descr="52afb88d-5b25-4c22-837a-3540f69a5c51"/>
              <p:cNvSpPr/>
              <p:nvPr/>
            </p:nvSpPr>
            <p:spPr>
              <a:xfrm>
                <a:off x="5901871" y="4631047"/>
                <a:ext cx="2280566" cy="619495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幼儿自身因素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" name="组合 14" descr="be9ca116-67cc-4f9f-a360-2ebd742dc56d"/>
            <p:cNvGrpSpPr/>
            <p:nvPr/>
          </p:nvGrpSpPr>
          <p:grpSpPr>
            <a:xfrm>
              <a:off x="1008614" y="2387245"/>
              <a:ext cx="9820471" cy="1936820"/>
              <a:chOff x="1008614" y="2387245"/>
              <a:chExt cx="9820471" cy="1936820"/>
            </a:xfrm>
          </p:grpSpPr>
          <p:sp>
            <p:nvSpPr>
              <p:cNvPr id="47" name="Text3" descr="807e461b-279d-4684-81bd-a87d25612dc2"/>
              <p:cNvSpPr txBox="1"/>
              <p:nvPr/>
            </p:nvSpPr>
            <p:spPr>
              <a:xfrm>
                <a:off x="8558980" y="2974051"/>
                <a:ext cx="2259643" cy="818372"/>
              </a:xfrm>
              <a:prstGeom prst="rect">
                <a:avLst/>
              </a:prstGeom>
              <a:noFill/>
            </p:spPr>
            <p:txBody>
              <a:bodyPr wrap="square" lIns="14400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托幼机构的客观环境存在隐患，如设施不安全等，会增加事故风险。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8" name="Bullet3" descr="288434e8-fa9f-43ca-a4de-6db1b199cd9b"/>
              <p:cNvSpPr/>
              <p:nvPr/>
            </p:nvSpPr>
            <p:spPr>
              <a:xfrm>
                <a:off x="8548519" y="2387245"/>
                <a:ext cx="2280566" cy="52144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客观环境因素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5" name="IconBackground3" descr="b41d2fd0-6d29-4101-bd46-a753ae78a3b0"/>
              <p:cNvSpPr/>
              <p:nvPr/>
            </p:nvSpPr>
            <p:spPr>
              <a:xfrm>
                <a:off x="7531102" y="2397163"/>
                <a:ext cx="952134" cy="965331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46" name="Icon3" descr="9c86ff2b-abfc-4356-92bd-053871913da2"/>
              <p:cNvSpPr/>
              <p:nvPr/>
            </p:nvSpPr>
            <p:spPr bwMode="auto">
              <a:xfrm>
                <a:off x="7786960" y="2680503"/>
                <a:ext cx="429084" cy="398651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2" name="Number3" descr="f73a0ece-cf7d-4c04-aef2-ee1013469a4f"/>
              <p:cNvSpPr/>
              <p:nvPr/>
            </p:nvSpPr>
            <p:spPr>
              <a:xfrm>
                <a:off x="1008614" y="3969457"/>
                <a:ext cx="3370762" cy="354608"/>
              </a:xfrm>
              <a:prstGeom prst="chevron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20XX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安全措施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9d08d90a-6c9b-4acf-91c7-3cb1474241d2.source.4.zh-Hans.pptx" descr="369636ca-a61f-4322-8159-05f23a449a90"/>
          <p:cNvGrpSpPr/>
          <p:nvPr/>
        </p:nvGrpSpPr>
        <p:grpSpPr>
          <a:xfrm>
            <a:off x="660399" y="1130300"/>
            <a:ext cx="10858500" cy="5003800"/>
            <a:chOff x="660399" y="1130300"/>
            <a:chExt cx="10858500" cy="5003800"/>
          </a:xfrm>
        </p:grpSpPr>
        <p:grpSp>
          <p:nvGrpSpPr>
            <p:cNvPr id="36" name="组合 35" descr="b7c5f203-4fc6-4b1b-aa10-20cc75c818be"/>
            <p:cNvGrpSpPr/>
            <p:nvPr/>
          </p:nvGrpSpPr>
          <p:grpSpPr>
            <a:xfrm>
              <a:off x="1056905" y="1671240"/>
              <a:ext cx="10082113" cy="2178588"/>
              <a:chOff x="1056905" y="1930400"/>
              <a:chExt cx="10082113" cy="2178588"/>
            </a:xfrm>
          </p:grpSpPr>
          <p:sp>
            <p:nvSpPr>
              <p:cNvPr id="3" name="ComponentBackground1" descr="adc57ded-4253-4728-9cdd-de48f89fe15f"/>
              <p:cNvSpPr/>
              <p:nvPr/>
            </p:nvSpPr>
            <p:spPr>
              <a:xfrm>
                <a:off x="1056905" y="1930400"/>
                <a:ext cx="10082113" cy="1298620"/>
              </a:xfrm>
              <a:custGeom>
                <a:avLst/>
                <a:gdLst>
                  <a:gd name="connsiteX0" fmla="*/ 8947704 w 9430508"/>
                  <a:gd name="connsiteY0" fmla="*/ 0 h 999986"/>
                  <a:gd name="connsiteX1" fmla="*/ 9430508 w 9430508"/>
                  <a:gd name="connsiteY1" fmla="*/ 499994 h 999986"/>
                  <a:gd name="connsiteX2" fmla="*/ 8947704 w 9430508"/>
                  <a:gd name="connsiteY2" fmla="*/ 999986 h 999986"/>
                  <a:gd name="connsiteX3" fmla="*/ 8947704 w 9430508"/>
                  <a:gd name="connsiteY3" fmla="*/ 734943 h 999986"/>
                  <a:gd name="connsiteX4" fmla="*/ 0 w 9430508"/>
                  <a:gd name="connsiteY4" fmla="*/ 734943 h 999986"/>
                  <a:gd name="connsiteX5" fmla="*/ 0 w 9430508"/>
                  <a:gd name="connsiteY5" fmla="*/ 265043 h 999986"/>
                  <a:gd name="connsiteX6" fmla="*/ 8947704 w 9430508"/>
                  <a:gd name="connsiteY6" fmla="*/ 265043 h 99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30508" h="999986">
                    <a:moveTo>
                      <a:pt x="8947704" y="0"/>
                    </a:moveTo>
                    <a:lnTo>
                      <a:pt x="9430508" y="499994"/>
                    </a:lnTo>
                    <a:lnTo>
                      <a:pt x="8947704" y="999986"/>
                    </a:lnTo>
                    <a:lnTo>
                      <a:pt x="8947704" y="734943"/>
                    </a:lnTo>
                    <a:lnTo>
                      <a:pt x="0" y="734943"/>
                    </a:lnTo>
                    <a:lnTo>
                      <a:pt x="0" y="265043"/>
                    </a:lnTo>
                    <a:lnTo>
                      <a:pt x="8947704" y="2650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" name="Icon1" descr="e2fa4304-0bc9-4b1c-91a3-054b83a67618"/>
              <p:cNvSpPr/>
              <p:nvPr/>
            </p:nvSpPr>
            <p:spPr bwMode="auto">
              <a:xfrm rot="2700000">
                <a:off x="1273240" y="2365662"/>
                <a:ext cx="249506" cy="459506"/>
              </a:xfrm>
              <a:custGeom>
                <a:avLst/>
                <a:gdLst>
                  <a:gd name="T0" fmla="*/ 482 w 579"/>
                  <a:gd name="T1" fmla="*/ 367 h 1073"/>
                  <a:gd name="T2" fmla="*/ 482 w 579"/>
                  <a:gd name="T3" fmla="*/ 148 h 1073"/>
                  <a:gd name="T4" fmla="*/ 525 w 579"/>
                  <a:gd name="T5" fmla="*/ 79 h 1073"/>
                  <a:gd name="T6" fmla="*/ 447 w 579"/>
                  <a:gd name="T7" fmla="*/ 0 h 1073"/>
                  <a:gd name="T8" fmla="*/ 132 w 579"/>
                  <a:gd name="T9" fmla="*/ 0 h 1073"/>
                  <a:gd name="T10" fmla="*/ 54 w 579"/>
                  <a:gd name="T11" fmla="*/ 79 h 1073"/>
                  <a:gd name="T12" fmla="*/ 96 w 579"/>
                  <a:gd name="T13" fmla="*/ 148 h 1073"/>
                  <a:gd name="T14" fmla="*/ 96 w 579"/>
                  <a:gd name="T15" fmla="*/ 367 h 1073"/>
                  <a:gd name="T16" fmla="*/ 0 w 579"/>
                  <a:gd name="T17" fmla="*/ 583 h 1073"/>
                  <a:gd name="T18" fmla="*/ 0 w 579"/>
                  <a:gd name="T19" fmla="*/ 612 h 1073"/>
                  <a:gd name="T20" fmla="*/ 224 w 579"/>
                  <a:gd name="T21" fmla="*/ 612 h 1073"/>
                  <a:gd name="T22" fmla="*/ 224 w 579"/>
                  <a:gd name="T23" fmla="*/ 923 h 1073"/>
                  <a:gd name="T24" fmla="*/ 289 w 579"/>
                  <a:gd name="T25" fmla="*/ 1073 h 1073"/>
                  <a:gd name="T26" fmla="*/ 355 w 579"/>
                  <a:gd name="T27" fmla="*/ 923 h 1073"/>
                  <a:gd name="T28" fmla="*/ 355 w 579"/>
                  <a:gd name="T29" fmla="*/ 612 h 1073"/>
                  <a:gd name="T30" fmla="*/ 579 w 579"/>
                  <a:gd name="T31" fmla="*/ 612 h 1073"/>
                  <a:gd name="T32" fmla="*/ 579 w 579"/>
                  <a:gd name="T33" fmla="*/ 583 h 1073"/>
                  <a:gd name="T34" fmla="*/ 482 w 579"/>
                  <a:gd name="T35" fmla="*/ 367 h 1073"/>
                  <a:gd name="T36" fmla="*/ 132 w 579"/>
                  <a:gd name="T37" fmla="*/ 58 h 1073"/>
                  <a:gd name="T38" fmla="*/ 447 w 579"/>
                  <a:gd name="T39" fmla="*/ 58 h 1073"/>
                  <a:gd name="T40" fmla="*/ 467 w 579"/>
                  <a:gd name="T41" fmla="*/ 79 h 1073"/>
                  <a:gd name="T42" fmla="*/ 449 w 579"/>
                  <a:gd name="T43" fmla="*/ 99 h 1073"/>
                  <a:gd name="T44" fmla="*/ 436 w 579"/>
                  <a:gd name="T45" fmla="*/ 101 h 1073"/>
                  <a:gd name="T46" fmla="*/ 143 w 579"/>
                  <a:gd name="T47" fmla="*/ 101 h 1073"/>
                  <a:gd name="T48" fmla="*/ 129 w 579"/>
                  <a:gd name="T49" fmla="*/ 99 h 1073"/>
                  <a:gd name="T50" fmla="*/ 111 w 579"/>
                  <a:gd name="T51" fmla="*/ 79 h 1073"/>
                  <a:gd name="T52" fmla="*/ 132 w 579"/>
                  <a:gd name="T53" fmla="*/ 58 h 1073"/>
                  <a:gd name="T54" fmla="*/ 424 w 579"/>
                  <a:gd name="T55" fmla="*/ 370 h 1073"/>
                  <a:gd name="T56" fmla="*/ 154 w 579"/>
                  <a:gd name="T57" fmla="*/ 370 h 1073"/>
                  <a:gd name="T58" fmla="*/ 154 w 579"/>
                  <a:gd name="T59" fmla="*/ 130 h 1073"/>
                  <a:gd name="T60" fmla="*/ 424 w 579"/>
                  <a:gd name="T61" fmla="*/ 130 h 1073"/>
                  <a:gd name="T62" fmla="*/ 424 w 579"/>
                  <a:gd name="T63" fmla="*/ 370 h 1073"/>
                  <a:gd name="T64" fmla="*/ 297 w 579"/>
                  <a:gd name="T65" fmla="*/ 911 h 1073"/>
                  <a:gd name="T66" fmla="*/ 289 w 579"/>
                  <a:gd name="T67" fmla="*/ 928 h 1073"/>
                  <a:gd name="T68" fmla="*/ 282 w 579"/>
                  <a:gd name="T69" fmla="*/ 911 h 1073"/>
                  <a:gd name="T70" fmla="*/ 282 w 579"/>
                  <a:gd name="T71" fmla="*/ 612 h 1073"/>
                  <a:gd name="T72" fmla="*/ 297 w 579"/>
                  <a:gd name="T73" fmla="*/ 612 h 1073"/>
                  <a:gd name="T74" fmla="*/ 297 w 579"/>
                  <a:gd name="T75" fmla="*/ 911 h 1073"/>
                  <a:gd name="T76" fmla="*/ 355 w 579"/>
                  <a:gd name="T77" fmla="*/ 554 h 1073"/>
                  <a:gd name="T78" fmla="*/ 224 w 579"/>
                  <a:gd name="T79" fmla="*/ 554 h 1073"/>
                  <a:gd name="T80" fmla="*/ 59 w 579"/>
                  <a:gd name="T81" fmla="*/ 554 h 1073"/>
                  <a:gd name="T82" fmla="*/ 144 w 579"/>
                  <a:gd name="T83" fmla="*/ 403 h 1073"/>
                  <a:gd name="T84" fmla="*/ 149 w 579"/>
                  <a:gd name="T85" fmla="*/ 399 h 1073"/>
                  <a:gd name="T86" fmla="*/ 430 w 579"/>
                  <a:gd name="T87" fmla="*/ 399 h 1073"/>
                  <a:gd name="T88" fmla="*/ 435 w 579"/>
                  <a:gd name="T89" fmla="*/ 403 h 1073"/>
                  <a:gd name="T90" fmla="*/ 519 w 579"/>
                  <a:gd name="T91" fmla="*/ 554 h 1073"/>
                  <a:gd name="T92" fmla="*/ 355 w 579"/>
                  <a:gd name="T93" fmla="*/ 554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9" h="1073">
                    <a:moveTo>
                      <a:pt x="482" y="367"/>
                    </a:moveTo>
                    <a:cubicBezTo>
                      <a:pt x="482" y="148"/>
                      <a:pt x="482" y="148"/>
                      <a:pt x="482" y="148"/>
                    </a:cubicBezTo>
                    <a:cubicBezTo>
                      <a:pt x="508" y="135"/>
                      <a:pt x="525" y="109"/>
                      <a:pt x="525" y="79"/>
                    </a:cubicBezTo>
                    <a:cubicBezTo>
                      <a:pt x="525" y="35"/>
                      <a:pt x="490" y="0"/>
                      <a:pt x="447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89" y="0"/>
                      <a:pt x="54" y="35"/>
                      <a:pt x="54" y="79"/>
                    </a:cubicBezTo>
                    <a:cubicBezTo>
                      <a:pt x="54" y="109"/>
                      <a:pt x="71" y="135"/>
                      <a:pt x="96" y="148"/>
                    </a:cubicBezTo>
                    <a:cubicBezTo>
                      <a:pt x="96" y="367"/>
                      <a:pt x="96" y="367"/>
                      <a:pt x="96" y="367"/>
                    </a:cubicBezTo>
                    <a:cubicBezTo>
                      <a:pt x="35" y="422"/>
                      <a:pt x="0" y="500"/>
                      <a:pt x="0" y="583"/>
                    </a:cubicBezTo>
                    <a:cubicBezTo>
                      <a:pt x="0" y="612"/>
                      <a:pt x="0" y="612"/>
                      <a:pt x="0" y="612"/>
                    </a:cubicBezTo>
                    <a:cubicBezTo>
                      <a:pt x="224" y="612"/>
                      <a:pt x="224" y="612"/>
                      <a:pt x="224" y="612"/>
                    </a:cubicBezTo>
                    <a:cubicBezTo>
                      <a:pt x="224" y="923"/>
                      <a:pt x="224" y="923"/>
                      <a:pt x="224" y="923"/>
                    </a:cubicBezTo>
                    <a:cubicBezTo>
                      <a:pt x="289" y="1073"/>
                      <a:pt x="289" y="1073"/>
                      <a:pt x="289" y="1073"/>
                    </a:cubicBezTo>
                    <a:cubicBezTo>
                      <a:pt x="355" y="923"/>
                      <a:pt x="355" y="923"/>
                      <a:pt x="355" y="923"/>
                    </a:cubicBezTo>
                    <a:cubicBezTo>
                      <a:pt x="355" y="612"/>
                      <a:pt x="355" y="612"/>
                      <a:pt x="355" y="612"/>
                    </a:cubicBezTo>
                    <a:cubicBezTo>
                      <a:pt x="579" y="612"/>
                      <a:pt x="579" y="612"/>
                      <a:pt x="579" y="612"/>
                    </a:cubicBezTo>
                    <a:cubicBezTo>
                      <a:pt x="579" y="583"/>
                      <a:pt x="579" y="583"/>
                      <a:pt x="579" y="583"/>
                    </a:cubicBezTo>
                    <a:cubicBezTo>
                      <a:pt x="579" y="500"/>
                      <a:pt x="544" y="422"/>
                      <a:pt x="482" y="367"/>
                    </a:cubicBezTo>
                    <a:close/>
                    <a:moveTo>
                      <a:pt x="132" y="58"/>
                    </a:moveTo>
                    <a:cubicBezTo>
                      <a:pt x="447" y="58"/>
                      <a:pt x="447" y="58"/>
                      <a:pt x="447" y="58"/>
                    </a:cubicBezTo>
                    <a:cubicBezTo>
                      <a:pt x="458" y="58"/>
                      <a:pt x="467" y="67"/>
                      <a:pt x="467" y="79"/>
                    </a:cubicBezTo>
                    <a:cubicBezTo>
                      <a:pt x="467" y="89"/>
                      <a:pt x="459" y="97"/>
                      <a:pt x="449" y="99"/>
                    </a:cubicBezTo>
                    <a:cubicBezTo>
                      <a:pt x="436" y="101"/>
                      <a:pt x="436" y="101"/>
                      <a:pt x="436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19" y="97"/>
                      <a:pt x="111" y="89"/>
                      <a:pt x="111" y="79"/>
                    </a:cubicBezTo>
                    <a:cubicBezTo>
                      <a:pt x="111" y="67"/>
                      <a:pt x="121" y="58"/>
                      <a:pt x="132" y="58"/>
                    </a:cubicBezTo>
                    <a:close/>
                    <a:moveTo>
                      <a:pt x="424" y="370"/>
                    </a:moveTo>
                    <a:cubicBezTo>
                      <a:pt x="154" y="370"/>
                      <a:pt x="154" y="370"/>
                      <a:pt x="154" y="370"/>
                    </a:cubicBezTo>
                    <a:cubicBezTo>
                      <a:pt x="154" y="130"/>
                      <a:pt x="154" y="130"/>
                      <a:pt x="154" y="130"/>
                    </a:cubicBezTo>
                    <a:cubicBezTo>
                      <a:pt x="424" y="130"/>
                      <a:pt x="424" y="130"/>
                      <a:pt x="424" y="130"/>
                    </a:cubicBezTo>
                    <a:lnTo>
                      <a:pt x="424" y="370"/>
                    </a:lnTo>
                    <a:close/>
                    <a:moveTo>
                      <a:pt x="297" y="911"/>
                    </a:moveTo>
                    <a:cubicBezTo>
                      <a:pt x="289" y="928"/>
                      <a:pt x="289" y="928"/>
                      <a:pt x="289" y="928"/>
                    </a:cubicBezTo>
                    <a:cubicBezTo>
                      <a:pt x="282" y="911"/>
                      <a:pt x="282" y="911"/>
                      <a:pt x="282" y="911"/>
                    </a:cubicBezTo>
                    <a:cubicBezTo>
                      <a:pt x="282" y="612"/>
                      <a:pt x="282" y="612"/>
                      <a:pt x="282" y="612"/>
                    </a:cubicBezTo>
                    <a:cubicBezTo>
                      <a:pt x="297" y="612"/>
                      <a:pt x="297" y="612"/>
                      <a:pt x="297" y="612"/>
                    </a:cubicBezTo>
                    <a:lnTo>
                      <a:pt x="297" y="911"/>
                    </a:lnTo>
                    <a:close/>
                    <a:moveTo>
                      <a:pt x="355" y="554"/>
                    </a:moveTo>
                    <a:cubicBezTo>
                      <a:pt x="224" y="554"/>
                      <a:pt x="224" y="554"/>
                      <a:pt x="224" y="554"/>
                    </a:cubicBezTo>
                    <a:cubicBezTo>
                      <a:pt x="59" y="554"/>
                      <a:pt x="59" y="554"/>
                      <a:pt x="59" y="554"/>
                    </a:cubicBezTo>
                    <a:cubicBezTo>
                      <a:pt x="67" y="495"/>
                      <a:pt x="97" y="441"/>
                      <a:pt x="144" y="403"/>
                    </a:cubicBezTo>
                    <a:cubicBezTo>
                      <a:pt x="149" y="399"/>
                      <a:pt x="149" y="399"/>
                      <a:pt x="149" y="399"/>
                    </a:cubicBezTo>
                    <a:cubicBezTo>
                      <a:pt x="430" y="399"/>
                      <a:pt x="430" y="399"/>
                      <a:pt x="430" y="399"/>
                    </a:cubicBezTo>
                    <a:cubicBezTo>
                      <a:pt x="435" y="403"/>
                      <a:pt x="435" y="403"/>
                      <a:pt x="435" y="403"/>
                    </a:cubicBezTo>
                    <a:cubicBezTo>
                      <a:pt x="482" y="441"/>
                      <a:pt x="512" y="495"/>
                      <a:pt x="519" y="554"/>
                    </a:cubicBezTo>
                    <a:lnTo>
                      <a:pt x="355" y="5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1" name="Text1" descr="5b9dc622-ef1b-494a-9f40-5e4cf0ca5387"/>
              <p:cNvSpPr txBox="1"/>
              <p:nvPr/>
            </p:nvSpPr>
            <p:spPr>
              <a:xfrm>
                <a:off x="1057291" y="3022955"/>
                <a:ext cx="2183802" cy="108603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增强保教人员安全意识，建立健全规章制度，防患于未然。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5" name="Bullet1" descr="1ac8cad1-8220-4cff-b49e-402147a19ba4"/>
              <p:cNvSpPr txBox="1"/>
              <p:nvPr/>
            </p:nvSpPr>
            <p:spPr>
              <a:xfrm>
                <a:off x="1749486" y="2375572"/>
                <a:ext cx="218380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提高安全意识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7" name="组合 36" descr="6421ea00-6117-4acf-bbbd-08cacb77edd7"/>
            <p:cNvGrpSpPr/>
            <p:nvPr/>
          </p:nvGrpSpPr>
          <p:grpSpPr>
            <a:xfrm>
              <a:off x="3487280" y="2556815"/>
              <a:ext cx="7651739" cy="2150061"/>
              <a:chOff x="3487280" y="2605623"/>
              <a:chExt cx="7651739" cy="2150061"/>
            </a:xfrm>
          </p:grpSpPr>
          <p:sp>
            <p:nvSpPr>
              <p:cNvPr id="4" name="ComponentBackground2" descr="c741913f-0ac1-43cd-b975-552128a5e57c"/>
              <p:cNvSpPr/>
              <p:nvPr/>
            </p:nvSpPr>
            <p:spPr>
              <a:xfrm rot="5400000">
                <a:off x="6663840" y="-570937"/>
                <a:ext cx="1298619" cy="7651739"/>
              </a:xfrm>
              <a:custGeom>
                <a:avLst/>
                <a:gdLst>
                  <a:gd name="connsiteX0" fmla="*/ 0 w 999985"/>
                  <a:gd name="connsiteY0" fmla="*/ 482805 h 7157209"/>
                  <a:gd name="connsiteX1" fmla="*/ 499993 w 999985"/>
                  <a:gd name="connsiteY1" fmla="*/ 0 h 7157209"/>
                  <a:gd name="connsiteX2" fmla="*/ 999985 w 999985"/>
                  <a:gd name="connsiteY2" fmla="*/ 482805 h 7157209"/>
                  <a:gd name="connsiteX3" fmla="*/ 734943 w 999985"/>
                  <a:gd name="connsiteY3" fmla="*/ 482805 h 7157209"/>
                  <a:gd name="connsiteX4" fmla="*/ 734943 w 999985"/>
                  <a:gd name="connsiteY4" fmla="*/ 7157209 h 7157209"/>
                  <a:gd name="connsiteX5" fmla="*/ 265043 w 999985"/>
                  <a:gd name="connsiteY5" fmla="*/ 7157209 h 7157209"/>
                  <a:gd name="connsiteX6" fmla="*/ 265043 w 999985"/>
                  <a:gd name="connsiteY6" fmla="*/ 482805 h 7157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9985" h="7157209">
                    <a:moveTo>
                      <a:pt x="0" y="482805"/>
                    </a:moveTo>
                    <a:lnTo>
                      <a:pt x="499993" y="0"/>
                    </a:lnTo>
                    <a:lnTo>
                      <a:pt x="999985" y="482805"/>
                    </a:lnTo>
                    <a:lnTo>
                      <a:pt x="734943" y="482805"/>
                    </a:lnTo>
                    <a:lnTo>
                      <a:pt x="734943" y="7157209"/>
                    </a:lnTo>
                    <a:lnTo>
                      <a:pt x="265043" y="7157209"/>
                    </a:lnTo>
                    <a:lnTo>
                      <a:pt x="265043" y="482805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" name="Icon2" descr="2e8def1e-14fe-432f-ac74-29cb9278ec48"/>
              <p:cNvSpPr/>
              <p:nvPr/>
            </p:nvSpPr>
            <p:spPr bwMode="auto">
              <a:xfrm>
                <a:off x="3638239" y="3044598"/>
                <a:ext cx="387402" cy="389778"/>
              </a:xfrm>
              <a:custGeom>
                <a:avLst/>
                <a:gdLst>
                  <a:gd name="T0" fmla="*/ 326 w 326"/>
                  <a:gd name="T1" fmla="*/ 108 h 328"/>
                  <a:gd name="T2" fmla="*/ 219 w 326"/>
                  <a:gd name="T3" fmla="*/ 0 h 328"/>
                  <a:gd name="T4" fmla="*/ 31 w 326"/>
                  <a:gd name="T5" fmla="*/ 188 h 328"/>
                  <a:gd name="T6" fmla="*/ 0 w 326"/>
                  <a:gd name="T7" fmla="*/ 328 h 328"/>
                  <a:gd name="T8" fmla="*/ 139 w 326"/>
                  <a:gd name="T9" fmla="*/ 295 h 328"/>
                  <a:gd name="T10" fmla="*/ 326 w 326"/>
                  <a:gd name="T11" fmla="*/ 108 h 328"/>
                  <a:gd name="T12" fmla="*/ 129 w 326"/>
                  <a:gd name="T13" fmla="*/ 275 h 328"/>
                  <a:gd name="T14" fmla="*/ 112 w 326"/>
                  <a:gd name="T15" fmla="*/ 258 h 328"/>
                  <a:gd name="T16" fmla="*/ 280 w 326"/>
                  <a:gd name="T17" fmla="*/ 91 h 328"/>
                  <a:gd name="T18" fmla="*/ 297 w 326"/>
                  <a:gd name="T19" fmla="*/ 108 h 328"/>
                  <a:gd name="T20" fmla="*/ 129 w 326"/>
                  <a:gd name="T21" fmla="*/ 275 h 328"/>
                  <a:gd name="T22" fmla="*/ 67 w 326"/>
                  <a:gd name="T23" fmla="*/ 290 h 328"/>
                  <a:gd name="T24" fmla="*/ 37 w 326"/>
                  <a:gd name="T25" fmla="*/ 260 h 328"/>
                  <a:gd name="T26" fmla="*/ 48 w 326"/>
                  <a:gd name="T27" fmla="*/ 208 h 328"/>
                  <a:gd name="T28" fmla="*/ 66 w 326"/>
                  <a:gd name="T29" fmla="*/ 226 h 328"/>
                  <a:gd name="T30" fmla="*/ 66 w 326"/>
                  <a:gd name="T31" fmla="*/ 226 h 328"/>
                  <a:gd name="T32" fmla="*/ 105 w 326"/>
                  <a:gd name="T33" fmla="*/ 265 h 328"/>
                  <a:gd name="T34" fmla="*/ 105 w 326"/>
                  <a:gd name="T35" fmla="*/ 265 h 328"/>
                  <a:gd name="T36" fmla="*/ 119 w 326"/>
                  <a:gd name="T37" fmla="*/ 278 h 328"/>
                  <a:gd name="T38" fmla="*/ 67 w 326"/>
                  <a:gd name="T39" fmla="*/ 290 h 328"/>
                  <a:gd name="T40" fmla="*/ 272 w 326"/>
                  <a:gd name="T41" fmla="*/ 83 h 328"/>
                  <a:gd name="T42" fmla="*/ 105 w 326"/>
                  <a:gd name="T43" fmla="*/ 250 h 328"/>
                  <a:gd name="T44" fmla="*/ 80 w 326"/>
                  <a:gd name="T45" fmla="*/ 226 h 328"/>
                  <a:gd name="T46" fmla="*/ 248 w 326"/>
                  <a:gd name="T47" fmla="*/ 59 h 328"/>
                  <a:gd name="T48" fmla="*/ 272 w 326"/>
                  <a:gd name="T49" fmla="*/ 83 h 328"/>
                  <a:gd name="T50" fmla="*/ 219 w 326"/>
                  <a:gd name="T51" fmla="*/ 30 h 328"/>
                  <a:gd name="T52" fmla="*/ 240 w 326"/>
                  <a:gd name="T53" fmla="*/ 51 h 328"/>
                  <a:gd name="T54" fmla="*/ 73 w 326"/>
                  <a:gd name="T55" fmla="*/ 218 h 328"/>
                  <a:gd name="T56" fmla="*/ 52 w 326"/>
                  <a:gd name="T57" fmla="*/ 197 h 328"/>
                  <a:gd name="T58" fmla="*/ 219 w 326"/>
                  <a:gd name="T59" fmla="*/ 3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26" h="328">
                    <a:moveTo>
                      <a:pt x="326" y="108"/>
                    </a:moveTo>
                    <a:lnTo>
                      <a:pt x="219" y="0"/>
                    </a:lnTo>
                    <a:lnTo>
                      <a:pt x="31" y="188"/>
                    </a:lnTo>
                    <a:lnTo>
                      <a:pt x="0" y="328"/>
                    </a:lnTo>
                    <a:lnTo>
                      <a:pt x="139" y="295"/>
                    </a:lnTo>
                    <a:lnTo>
                      <a:pt x="326" y="108"/>
                    </a:lnTo>
                    <a:close/>
                    <a:moveTo>
                      <a:pt x="129" y="275"/>
                    </a:moveTo>
                    <a:lnTo>
                      <a:pt x="112" y="258"/>
                    </a:lnTo>
                    <a:lnTo>
                      <a:pt x="280" y="91"/>
                    </a:lnTo>
                    <a:lnTo>
                      <a:pt x="297" y="108"/>
                    </a:lnTo>
                    <a:lnTo>
                      <a:pt x="129" y="275"/>
                    </a:lnTo>
                    <a:close/>
                    <a:moveTo>
                      <a:pt x="67" y="290"/>
                    </a:moveTo>
                    <a:lnTo>
                      <a:pt x="37" y="260"/>
                    </a:lnTo>
                    <a:lnTo>
                      <a:pt x="48" y="208"/>
                    </a:lnTo>
                    <a:lnTo>
                      <a:pt x="66" y="226"/>
                    </a:lnTo>
                    <a:lnTo>
                      <a:pt x="66" y="226"/>
                    </a:lnTo>
                    <a:lnTo>
                      <a:pt x="105" y="265"/>
                    </a:lnTo>
                    <a:lnTo>
                      <a:pt x="105" y="265"/>
                    </a:lnTo>
                    <a:lnTo>
                      <a:pt x="119" y="278"/>
                    </a:lnTo>
                    <a:lnTo>
                      <a:pt x="67" y="290"/>
                    </a:lnTo>
                    <a:close/>
                    <a:moveTo>
                      <a:pt x="272" y="83"/>
                    </a:moveTo>
                    <a:lnTo>
                      <a:pt x="105" y="250"/>
                    </a:lnTo>
                    <a:lnTo>
                      <a:pt x="80" y="226"/>
                    </a:lnTo>
                    <a:lnTo>
                      <a:pt x="248" y="59"/>
                    </a:lnTo>
                    <a:lnTo>
                      <a:pt x="272" y="83"/>
                    </a:lnTo>
                    <a:close/>
                    <a:moveTo>
                      <a:pt x="219" y="30"/>
                    </a:moveTo>
                    <a:lnTo>
                      <a:pt x="240" y="51"/>
                    </a:lnTo>
                    <a:lnTo>
                      <a:pt x="73" y="218"/>
                    </a:lnTo>
                    <a:lnTo>
                      <a:pt x="52" y="197"/>
                    </a:lnTo>
                    <a:lnTo>
                      <a:pt x="219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2" name="Text2" descr="48233ef4-3aa4-4a4b-9fd2-2b4f1cce870e"/>
              <p:cNvSpPr txBox="1"/>
              <p:nvPr/>
            </p:nvSpPr>
            <p:spPr>
              <a:xfrm>
                <a:off x="3489620" y="3669651"/>
                <a:ext cx="2183802" cy="108603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确保托幼机构环境设施安全卫生，及时消除意外事故隐患。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6" name="Bullet2" descr="88e0b68a-daaa-47e4-a371-37dccab79626"/>
              <p:cNvSpPr txBox="1"/>
              <p:nvPr/>
            </p:nvSpPr>
            <p:spPr>
              <a:xfrm>
                <a:off x="4073257" y="3072968"/>
                <a:ext cx="218380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保障环境设施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8" name="组合 37" descr="d2106275-eac1-4855-86ee-98759e00787e"/>
            <p:cNvGrpSpPr/>
            <p:nvPr/>
          </p:nvGrpSpPr>
          <p:grpSpPr>
            <a:xfrm>
              <a:off x="5781879" y="3413863"/>
              <a:ext cx="5357139" cy="2176509"/>
              <a:chOff x="5781879" y="3299137"/>
              <a:chExt cx="5357139" cy="2176509"/>
            </a:xfrm>
          </p:grpSpPr>
          <p:sp>
            <p:nvSpPr>
              <p:cNvPr id="5" name="ComponentBackground3" descr="de441cbe-3106-4187-9b59-dffe34333b69"/>
              <p:cNvSpPr/>
              <p:nvPr/>
            </p:nvSpPr>
            <p:spPr>
              <a:xfrm>
                <a:off x="5781879" y="3299137"/>
                <a:ext cx="5357139" cy="1298620"/>
              </a:xfrm>
              <a:custGeom>
                <a:avLst/>
                <a:gdLst>
                  <a:gd name="connsiteX0" fmla="*/ 4528104 w 5010908"/>
                  <a:gd name="connsiteY0" fmla="*/ 0 h 999986"/>
                  <a:gd name="connsiteX1" fmla="*/ 5010908 w 5010908"/>
                  <a:gd name="connsiteY1" fmla="*/ 499994 h 999986"/>
                  <a:gd name="connsiteX2" fmla="*/ 4528104 w 5010908"/>
                  <a:gd name="connsiteY2" fmla="*/ 999986 h 999986"/>
                  <a:gd name="connsiteX3" fmla="*/ 4528104 w 5010908"/>
                  <a:gd name="connsiteY3" fmla="*/ 734943 h 999986"/>
                  <a:gd name="connsiteX4" fmla="*/ 0 w 5010908"/>
                  <a:gd name="connsiteY4" fmla="*/ 734943 h 999986"/>
                  <a:gd name="connsiteX5" fmla="*/ 0 w 5010908"/>
                  <a:gd name="connsiteY5" fmla="*/ 265043 h 999986"/>
                  <a:gd name="connsiteX6" fmla="*/ 4528104 w 5010908"/>
                  <a:gd name="connsiteY6" fmla="*/ 265043 h 99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10908" h="999986">
                    <a:moveTo>
                      <a:pt x="4528104" y="0"/>
                    </a:moveTo>
                    <a:lnTo>
                      <a:pt x="5010908" y="499994"/>
                    </a:lnTo>
                    <a:lnTo>
                      <a:pt x="4528104" y="999986"/>
                    </a:lnTo>
                    <a:lnTo>
                      <a:pt x="4528104" y="734943"/>
                    </a:lnTo>
                    <a:lnTo>
                      <a:pt x="0" y="734943"/>
                    </a:lnTo>
                    <a:lnTo>
                      <a:pt x="0" y="265043"/>
                    </a:lnTo>
                    <a:lnTo>
                      <a:pt x="4528104" y="265043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4" name="Icon3" descr="2e451be6-75db-41d3-a2a0-782754a750a8"/>
              <p:cNvSpPr/>
              <p:nvPr/>
            </p:nvSpPr>
            <p:spPr bwMode="auto">
              <a:xfrm>
                <a:off x="5905875" y="3712397"/>
                <a:ext cx="475240" cy="452244"/>
              </a:xfrm>
              <a:custGeom>
                <a:avLst/>
                <a:gdLst>
                  <a:gd name="connsiteX0" fmla="*/ 178215 w 475240"/>
                  <a:gd name="connsiteY0" fmla="*/ 385520 h 452244"/>
                  <a:gd name="connsiteX1" fmla="*/ 148513 w 475240"/>
                  <a:gd name="connsiteY1" fmla="*/ 418882 h 452244"/>
                  <a:gd name="connsiteX2" fmla="*/ 141087 w 475240"/>
                  <a:gd name="connsiteY2" fmla="*/ 430003 h 452244"/>
                  <a:gd name="connsiteX3" fmla="*/ 155938 w 475240"/>
                  <a:gd name="connsiteY3" fmla="*/ 437416 h 452244"/>
                  <a:gd name="connsiteX4" fmla="*/ 319302 w 475240"/>
                  <a:gd name="connsiteY4" fmla="*/ 437416 h 452244"/>
                  <a:gd name="connsiteX5" fmla="*/ 334153 w 475240"/>
                  <a:gd name="connsiteY5" fmla="*/ 430003 h 452244"/>
                  <a:gd name="connsiteX6" fmla="*/ 326728 w 475240"/>
                  <a:gd name="connsiteY6" fmla="*/ 418882 h 452244"/>
                  <a:gd name="connsiteX7" fmla="*/ 297025 w 475240"/>
                  <a:gd name="connsiteY7" fmla="*/ 385520 h 452244"/>
                  <a:gd name="connsiteX8" fmla="*/ 178215 w 475240"/>
                  <a:gd name="connsiteY8" fmla="*/ 385520 h 452244"/>
                  <a:gd name="connsiteX9" fmla="*/ 238387 w 475240"/>
                  <a:gd name="connsiteY9" fmla="*/ 318870 h 452244"/>
                  <a:gd name="connsiteX10" fmla="*/ 230978 w 475240"/>
                  <a:gd name="connsiteY10" fmla="*/ 326536 h 452244"/>
                  <a:gd name="connsiteX11" fmla="*/ 238387 w 475240"/>
                  <a:gd name="connsiteY11" fmla="*/ 334201 h 452244"/>
                  <a:gd name="connsiteX12" fmla="*/ 245797 w 475240"/>
                  <a:gd name="connsiteY12" fmla="*/ 326536 h 452244"/>
                  <a:gd name="connsiteX13" fmla="*/ 238387 w 475240"/>
                  <a:gd name="connsiteY13" fmla="*/ 318870 h 452244"/>
                  <a:gd name="connsiteX14" fmla="*/ 238387 w 475240"/>
                  <a:gd name="connsiteY14" fmla="*/ 303540 h 452244"/>
                  <a:gd name="connsiteX15" fmla="*/ 260616 w 475240"/>
                  <a:gd name="connsiteY15" fmla="*/ 326536 h 452244"/>
                  <a:gd name="connsiteX16" fmla="*/ 238387 w 475240"/>
                  <a:gd name="connsiteY16" fmla="*/ 349531 h 452244"/>
                  <a:gd name="connsiteX17" fmla="*/ 216158 w 475240"/>
                  <a:gd name="connsiteY17" fmla="*/ 326536 h 452244"/>
                  <a:gd name="connsiteX18" fmla="*/ 238387 w 475240"/>
                  <a:gd name="connsiteY18" fmla="*/ 303540 h 452244"/>
                  <a:gd name="connsiteX19" fmla="*/ 260615 w 475240"/>
                  <a:gd name="connsiteY19" fmla="*/ 151770 h 452244"/>
                  <a:gd name="connsiteX20" fmla="*/ 318870 w 475240"/>
                  <a:gd name="connsiteY20" fmla="*/ 177832 h 452244"/>
                  <a:gd name="connsiteX21" fmla="*/ 318870 w 475240"/>
                  <a:gd name="connsiteY21" fmla="*/ 188563 h 452244"/>
                  <a:gd name="connsiteX22" fmla="*/ 260615 w 475240"/>
                  <a:gd name="connsiteY22" fmla="*/ 214624 h 452244"/>
                  <a:gd name="connsiteX23" fmla="*/ 260615 w 475240"/>
                  <a:gd name="connsiteY23" fmla="*/ 200827 h 452244"/>
                  <a:gd name="connsiteX24" fmla="*/ 300474 w 475240"/>
                  <a:gd name="connsiteY24" fmla="*/ 180898 h 452244"/>
                  <a:gd name="connsiteX25" fmla="*/ 260615 w 475240"/>
                  <a:gd name="connsiteY25" fmla="*/ 167100 h 452244"/>
                  <a:gd name="connsiteX26" fmla="*/ 216158 w 475240"/>
                  <a:gd name="connsiteY26" fmla="*/ 151770 h 452244"/>
                  <a:gd name="connsiteX27" fmla="*/ 216158 w 475240"/>
                  <a:gd name="connsiteY27" fmla="*/ 167100 h 452244"/>
                  <a:gd name="connsiteX28" fmla="*/ 174766 w 475240"/>
                  <a:gd name="connsiteY28" fmla="*/ 180898 h 452244"/>
                  <a:gd name="connsiteX29" fmla="*/ 216158 w 475240"/>
                  <a:gd name="connsiteY29" fmla="*/ 200827 h 452244"/>
                  <a:gd name="connsiteX30" fmla="*/ 216158 w 475240"/>
                  <a:gd name="connsiteY30" fmla="*/ 214624 h 452244"/>
                  <a:gd name="connsiteX31" fmla="*/ 156369 w 475240"/>
                  <a:gd name="connsiteY31" fmla="*/ 188563 h 452244"/>
                  <a:gd name="connsiteX32" fmla="*/ 156369 w 475240"/>
                  <a:gd name="connsiteY32" fmla="*/ 177832 h 452244"/>
                  <a:gd name="connsiteX33" fmla="*/ 241453 w 475240"/>
                  <a:gd name="connsiteY33" fmla="*/ 141039 h 452244"/>
                  <a:gd name="connsiteX34" fmla="*/ 249119 w 475240"/>
                  <a:gd name="connsiteY34" fmla="*/ 141039 h 452244"/>
                  <a:gd name="connsiteX35" fmla="*/ 252951 w 475240"/>
                  <a:gd name="connsiteY35" fmla="*/ 141039 h 452244"/>
                  <a:gd name="connsiteX36" fmla="*/ 252951 w 475240"/>
                  <a:gd name="connsiteY36" fmla="*/ 144705 h 452244"/>
                  <a:gd name="connsiteX37" fmla="*/ 252951 w 475240"/>
                  <a:gd name="connsiteY37" fmla="*/ 152037 h 452244"/>
                  <a:gd name="connsiteX38" fmla="*/ 237621 w 475240"/>
                  <a:gd name="connsiteY38" fmla="*/ 218023 h 452244"/>
                  <a:gd name="connsiteX39" fmla="*/ 233788 w 475240"/>
                  <a:gd name="connsiteY39" fmla="*/ 221689 h 452244"/>
                  <a:gd name="connsiteX40" fmla="*/ 233788 w 475240"/>
                  <a:gd name="connsiteY40" fmla="*/ 225355 h 452244"/>
                  <a:gd name="connsiteX41" fmla="*/ 229955 w 475240"/>
                  <a:gd name="connsiteY41" fmla="*/ 225355 h 452244"/>
                  <a:gd name="connsiteX42" fmla="*/ 222290 w 475240"/>
                  <a:gd name="connsiteY42" fmla="*/ 221689 h 452244"/>
                  <a:gd name="connsiteX43" fmla="*/ 222290 w 475240"/>
                  <a:gd name="connsiteY43" fmla="*/ 214357 h 452244"/>
                  <a:gd name="connsiteX44" fmla="*/ 241453 w 475240"/>
                  <a:gd name="connsiteY44" fmla="*/ 148371 h 452244"/>
                  <a:gd name="connsiteX45" fmla="*/ 241453 w 475240"/>
                  <a:gd name="connsiteY45" fmla="*/ 141039 h 452244"/>
                  <a:gd name="connsiteX46" fmla="*/ 85723 w 475240"/>
                  <a:gd name="connsiteY46" fmla="*/ 73202 h 452244"/>
                  <a:gd name="connsiteX47" fmla="*/ 74609 w 475240"/>
                  <a:gd name="connsiteY47" fmla="*/ 84412 h 452244"/>
                  <a:gd name="connsiteX48" fmla="*/ 74609 w 475240"/>
                  <a:gd name="connsiteY48" fmla="*/ 271251 h 452244"/>
                  <a:gd name="connsiteX49" fmla="*/ 85723 w 475240"/>
                  <a:gd name="connsiteY49" fmla="*/ 282461 h 452244"/>
                  <a:gd name="connsiteX50" fmla="*/ 389518 w 475240"/>
                  <a:gd name="connsiteY50" fmla="*/ 282461 h 452244"/>
                  <a:gd name="connsiteX51" fmla="*/ 400633 w 475240"/>
                  <a:gd name="connsiteY51" fmla="*/ 271251 h 452244"/>
                  <a:gd name="connsiteX52" fmla="*/ 400633 w 475240"/>
                  <a:gd name="connsiteY52" fmla="*/ 84412 h 452244"/>
                  <a:gd name="connsiteX53" fmla="*/ 389518 w 475240"/>
                  <a:gd name="connsiteY53" fmla="*/ 73202 h 452244"/>
                  <a:gd name="connsiteX54" fmla="*/ 85723 w 475240"/>
                  <a:gd name="connsiteY54" fmla="*/ 73202 h 452244"/>
                  <a:gd name="connsiteX55" fmla="*/ 85723 w 475240"/>
                  <a:gd name="connsiteY55" fmla="*/ 58255 h 452244"/>
                  <a:gd name="connsiteX56" fmla="*/ 389518 w 475240"/>
                  <a:gd name="connsiteY56" fmla="*/ 58255 h 452244"/>
                  <a:gd name="connsiteX57" fmla="*/ 415452 w 475240"/>
                  <a:gd name="connsiteY57" fmla="*/ 84412 h 452244"/>
                  <a:gd name="connsiteX58" fmla="*/ 415452 w 475240"/>
                  <a:gd name="connsiteY58" fmla="*/ 271251 h 452244"/>
                  <a:gd name="connsiteX59" fmla="*/ 389518 w 475240"/>
                  <a:gd name="connsiteY59" fmla="*/ 297408 h 452244"/>
                  <a:gd name="connsiteX60" fmla="*/ 85723 w 475240"/>
                  <a:gd name="connsiteY60" fmla="*/ 297408 h 452244"/>
                  <a:gd name="connsiteX61" fmla="*/ 59789 w 475240"/>
                  <a:gd name="connsiteY61" fmla="*/ 271251 h 452244"/>
                  <a:gd name="connsiteX62" fmla="*/ 59789 w 475240"/>
                  <a:gd name="connsiteY62" fmla="*/ 84412 h 452244"/>
                  <a:gd name="connsiteX63" fmla="*/ 85723 w 475240"/>
                  <a:gd name="connsiteY63" fmla="*/ 58255 h 452244"/>
                  <a:gd name="connsiteX64" fmla="*/ 40841 w 475240"/>
                  <a:gd name="connsiteY64" fmla="*/ 29655 h 452244"/>
                  <a:gd name="connsiteX65" fmla="*/ 29703 w 475240"/>
                  <a:gd name="connsiteY65" fmla="*/ 40776 h 452244"/>
                  <a:gd name="connsiteX66" fmla="*/ 29703 w 475240"/>
                  <a:gd name="connsiteY66" fmla="*/ 344744 h 452244"/>
                  <a:gd name="connsiteX67" fmla="*/ 40841 w 475240"/>
                  <a:gd name="connsiteY67" fmla="*/ 355864 h 452244"/>
                  <a:gd name="connsiteX68" fmla="*/ 434399 w 475240"/>
                  <a:gd name="connsiteY68" fmla="*/ 355864 h 452244"/>
                  <a:gd name="connsiteX69" fmla="*/ 445538 w 475240"/>
                  <a:gd name="connsiteY69" fmla="*/ 344744 h 452244"/>
                  <a:gd name="connsiteX70" fmla="*/ 445538 w 475240"/>
                  <a:gd name="connsiteY70" fmla="*/ 40776 h 452244"/>
                  <a:gd name="connsiteX71" fmla="*/ 434399 w 475240"/>
                  <a:gd name="connsiteY71" fmla="*/ 29655 h 452244"/>
                  <a:gd name="connsiteX72" fmla="*/ 40841 w 475240"/>
                  <a:gd name="connsiteY72" fmla="*/ 29655 h 452244"/>
                  <a:gd name="connsiteX73" fmla="*/ 40841 w 475240"/>
                  <a:gd name="connsiteY73" fmla="*/ 0 h 452244"/>
                  <a:gd name="connsiteX74" fmla="*/ 434399 w 475240"/>
                  <a:gd name="connsiteY74" fmla="*/ 0 h 452244"/>
                  <a:gd name="connsiteX75" fmla="*/ 475240 w 475240"/>
                  <a:gd name="connsiteY75" fmla="*/ 40776 h 452244"/>
                  <a:gd name="connsiteX76" fmla="*/ 475240 w 475240"/>
                  <a:gd name="connsiteY76" fmla="*/ 344744 h 452244"/>
                  <a:gd name="connsiteX77" fmla="*/ 434399 w 475240"/>
                  <a:gd name="connsiteY77" fmla="*/ 385520 h 452244"/>
                  <a:gd name="connsiteX78" fmla="*/ 315589 w 475240"/>
                  <a:gd name="connsiteY78" fmla="*/ 385520 h 452244"/>
                  <a:gd name="connsiteX79" fmla="*/ 337866 w 475240"/>
                  <a:gd name="connsiteY79" fmla="*/ 407761 h 452244"/>
                  <a:gd name="connsiteX80" fmla="*/ 349005 w 475240"/>
                  <a:gd name="connsiteY80" fmla="*/ 418882 h 452244"/>
                  <a:gd name="connsiteX81" fmla="*/ 349005 w 475240"/>
                  <a:gd name="connsiteY81" fmla="*/ 437416 h 452244"/>
                  <a:gd name="connsiteX82" fmla="*/ 319302 w 475240"/>
                  <a:gd name="connsiteY82" fmla="*/ 452244 h 452244"/>
                  <a:gd name="connsiteX83" fmla="*/ 155938 w 475240"/>
                  <a:gd name="connsiteY83" fmla="*/ 452244 h 452244"/>
                  <a:gd name="connsiteX84" fmla="*/ 126236 w 475240"/>
                  <a:gd name="connsiteY84" fmla="*/ 437416 h 452244"/>
                  <a:gd name="connsiteX85" fmla="*/ 129949 w 475240"/>
                  <a:gd name="connsiteY85" fmla="*/ 418882 h 452244"/>
                  <a:gd name="connsiteX86" fmla="*/ 141087 w 475240"/>
                  <a:gd name="connsiteY86" fmla="*/ 407761 h 452244"/>
                  <a:gd name="connsiteX87" fmla="*/ 159651 w 475240"/>
                  <a:gd name="connsiteY87" fmla="*/ 385520 h 452244"/>
                  <a:gd name="connsiteX88" fmla="*/ 40841 w 475240"/>
                  <a:gd name="connsiteY88" fmla="*/ 385520 h 452244"/>
                  <a:gd name="connsiteX89" fmla="*/ 0 w 475240"/>
                  <a:gd name="connsiteY89" fmla="*/ 344744 h 452244"/>
                  <a:gd name="connsiteX90" fmla="*/ 0 w 475240"/>
                  <a:gd name="connsiteY90" fmla="*/ 40776 h 452244"/>
                  <a:gd name="connsiteX91" fmla="*/ 40841 w 475240"/>
                  <a:gd name="connsiteY91" fmla="*/ 0 h 452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75240" h="452244">
                    <a:moveTo>
                      <a:pt x="178215" y="385520"/>
                    </a:moveTo>
                    <a:cubicBezTo>
                      <a:pt x="174502" y="392933"/>
                      <a:pt x="163364" y="404054"/>
                      <a:pt x="148513" y="418882"/>
                    </a:cubicBezTo>
                    <a:cubicBezTo>
                      <a:pt x="144800" y="422589"/>
                      <a:pt x="141087" y="426296"/>
                      <a:pt x="141087" y="430003"/>
                    </a:cubicBezTo>
                    <a:cubicBezTo>
                      <a:pt x="141087" y="433710"/>
                      <a:pt x="148513" y="437416"/>
                      <a:pt x="155938" y="437416"/>
                    </a:cubicBezTo>
                    <a:cubicBezTo>
                      <a:pt x="155938" y="437416"/>
                      <a:pt x="155938" y="437416"/>
                      <a:pt x="319302" y="437416"/>
                    </a:cubicBezTo>
                    <a:cubicBezTo>
                      <a:pt x="326728" y="437416"/>
                      <a:pt x="334153" y="433710"/>
                      <a:pt x="334153" y="430003"/>
                    </a:cubicBezTo>
                    <a:cubicBezTo>
                      <a:pt x="334153" y="426296"/>
                      <a:pt x="330441" y="422589"/>
                      <a:pt x="326728" y="418882"/>
                    </a:cubicBezTo>
                    <a:cubicBezTo>
                      <a:pt x="311876" y="404054"/>
                      <a:pt x="304451" y="392933"/>
                      <a:pt x="297025" y="385520"/>
                    </a:cubicBezTo>
                    <a:cubicBezTo>
                      <a:pt x="297025" y="385520"/>
                      <a:pt x="297025" y="385520"/>
                      <a:pt x="178215" y="385520"/>
                    </a:cubicBezTo>
                    <a:close/>
                    <a:moveTo>
                      <a:pt x="238387" y="318870"/>
                    </a:moveTo>
                    <a:cubicBezTo>
                      <a:pt x="234682" y="318870"/>
                      <a:pt x="230978" y="322703"/>
                      <a:pt x="230978" y="326536"/>
                    </a:cubicBezTo>
                    <a:cubicBezTo>
                      <a:pt x="230978" y="330368"/>
                      <a:pt x="234682" y="334201"/>
                      <a:pt x="238387" y="334201"/>
                    </a:cubicBezTo>
                    <a:cubicBezTo>
                      <a:pt x="242092" y="334201"/>
                      <a:pt x="245797" y="330368"/>
                      <a:pt x="245797" y="326536"/>
                    </a:cubicBezTo>
                    <a:cubicBezTo>
                      <a:pt x="245797" y="322703"/>
                      <a:pt x="242092" y="318870"/>
                      <a:pt x="238387" y="318870"/>
                    </a:cubicBezTo>
                    <a:close/>
                    <a:moveTo>
                      <a:pt x="238387" y="303540"/>
                    </a:moveTo>
                    <a:cubicBezTo>
                      <a:pt x="249502" y="303540"/>
                      <a:pt x="260616" y="315038"/>
                      <a:pt x="260616" y="326536"/>
                    </a:cubicBezTo>
                    <a:cubicBezTo>
                      <a:pt x="260616" y="338033"/>
                      <a:pt x="249502" y="349531"/>
                      <a:pt x="238387" y="349531"/>
                    </a:cubicBezTo>
                    <a:cubicBezTo>
                      <a:pt x="227273" y="349531"/>
                      <a:pt x="216158" y="338033"/>
                      <a:pt x="216158" y="326536"/>
                    </a:cubicBezTo>
                    <a:cubicBezTo>
                      <a:pt x="216158" y="315038"/>
                      <a:pt x="227273" y="303540"/>
                      <a:pt x="238387" y="303540"/>
                    </a:cubicBezTo>
                    <a:close/>
                    <a:moveTo>
                      <a:pt x="260615" y="151770"/>
                    </a:moveTo>
                    <a:lnTo>
                      <a:pt x="318870" y="177832"/>
                    </a:lnTo>
                    <a:lnTo>
                      <a:pt x="318870" y="188563"/>
                    </a:lnTo>
                    <a:lnTo>
                      <a:pt x="260615" y="214624"/>
                    </a:lnTo>
                    <a:lnTo>
                      <a:pt x="260615" y="200827"/>
                    </a:lnTo>
                    <a:lnTo>
                      <a:pt x="300474" y="180898"/>
                    </a:lnTo>
                    <a:lnTo>
                      <a:pt x="260615" y="167100"/>
                    </a:lnTo>
                    <a:close/>
                    <a:moveTo>
                      <a:pt x="216158" y="151770"/>
                    </a:moveTo>
                    <a:lnTo>
                      <a:pt x="216158" y="167100"/>
                    </a:lnTo>
                    <a:lnTo>
                      <a:pt x="174766" y="180898"/>
                    </a:lnTo>
                    <a:lnTo>
                      <a:pt x="216158" y="200827"/>
                    </a:lnTo>
                    <a:lnTo>
                      <a:pt x="216158" y="214624"/>
                    </a:lnTo>
                    <a:lnTo>
                      <a:pt x="156369" y="188563"/>
                    </a:lnTo>
                    <a:lnTo>
                      <a:pt x="156369" y="177832"/>
                    </a:lnTo>
                    <a:close/>
                    <a:moveTo>
                      <a:pt x="241453" y="141039"/>
                    </a:moveTo>
                    <a:cubicBezTo>
                      <a:pt x="245286" y="141039"/>
                      <a:pt x="245286" y="141039"/>
                      <a:pt x="249119" y="141039"/>
                    </a:cubicBezTo>
                    <a:cubicBezTo>
                      <a:pt x="249119" y="141039"/>
                      <a:pt x="252951" y="141039"/>
                      <a:pt x="252951" y="141039"/>
                    </a:cubicBezTo>
                    <a:cubicBezTo>
                      <a:pt x="252951" y="141039"/>
                      <a:pt x="252951" y="141039"/>
                      <a:pt x="252951" y="144705"/>
                    </a:cubicBezTo>
                    <a:cubicBezTo>
                      <a:pt x="252951" y="144705"/>
                      <a:pt x="252951" y="148371"/>
                      <a:pt x="252951" y="152037"/>
                    </a:cubicBezTo>
                    <a:cubicBezTo>
                      <a:pt x="252951" y="152037"/>
                      <a:pt x="252951" y="152037"/>
                      <a:pt x="237621" y="218023"/>
                    </a:cubicBezTo>
                    <a:cubicBezTo>
                      <a:pt x="233788" y="218023"/>
                      <a:pt x="233788" y="221689"/>
                      <a:pt x="233788" y="221689"/>
                    </a:cubicBezTo>
                    <a:cubicBezTo>
                      <a:pt x="233788" y="221689"/>
                      <a:pt x="233788" y="225355"/>
                      <a:pt x="233788" y="225355"/>
                    </a:cubicBezTo>
                    <a:cubicBezTo>
                      <a:pt x="229955" y="225355"/>
                      <a:pt x="229955" y="225355"/>
                      <a:pt x="229955" y="225355"/>
                    </a:cubicBezTo>
                    <a:cubicBezTo>
                      <a:pt x="226123" y="225355"/>
                      <a:pt x="222290" y="225355"/>
                      <a:pt x="222290" y="221689"/>
                    </a:cubicBezTo>
                    <a:cubicBezTo>
                      <a:pt x="222290" y="221689"/>
                      <a:pt x="222290" y="218023"/>
                      <a:pt x="222290" y="214357"/>
                    </a:cubicBezTo>
                    <a:cubicBezTo>
                      <a:pt x="222290" y="214357"/>
                      <a:pt x="222290" y="214357"/>
                      <a:pt x="241453" y="148371"/>
                    </a:cubicBezTo>
                    <a:cubicBezTo>
                      <a:pt x="241453" y="144705"/>
                      <a:pt x="241453" y="141039"/>
                      <a:pt x="241453" y="141039"/>
                    </a:cubicBezTo>
                    <a:close/>
                    <a:moveTo>
                      <a:pt x="85723" y="73202"/>
                    </a:moveTo>
                    <a:cubicBezTo>
                      <a:pt x="78313" y="73202"/>
                      <a:pt x="74609" y="76939"/>
                      <a:pt x="74609" y="84412"/>
                    </a:cubicBezTo>
                    <a:cubicBezTo>
                      <a:pt x="74609" y="84412"/>
                      <a:pt x="74609" y="84412"/>
                      <a:pt x="74609" y="271251"/>
                    </a:cubicBezTo>
                    <a:cubicBezTo>
                      <a:pt x="74609" y="278724"/>
                      <a:pt x="78313" y="282461"/>
                      <a:pt x="85723" y="282461"/>
                    </a:cubicBezTo>
                    <a:cubicBezTo>
                      <a:pt x="85723" y="282461"/>
                      <a:pt x="85723" y="282461"/>
                      <a:pt x="389518" y="282461"/>
                    </a:cubicBezTo>
                    <a:cubicBezTo>
                      <a:pt x="396928" y="282461"/>
                      <a:pt x="400633" y="278724"/>
                      <a:pt x="400633" y="271251"/>
                    </a:cubicBezTo>
                    <a:lnTo>
                      <a:pt x="400633" y="84412"/>
                    </a:lnTo>
                    <a:cubicBezTo>
                      <a:pt x="400633" y="76939"/>
                      <a:pt x="396928" y="73202"/>
                      <a:pt x="389518" y="73202"/>
                    </a:cubicBezTo>
                    <a:cubicBezTo>
                      <a:pt x="389518" y="73202"/>
                      <a:pt x="389518" y="73202"/>
                      <a:pt x="85723" y="73202"/>
                    </a:cubicBezTo>
                    <a:close/>
                    <a:moveTo>
                      <a:pt x="85723" y="58255"/>
                    </a:moveTo>
                    <a:cubicBezTo>
                      <a:pt x="85723" y="58255"/>
                      <a:pt x="85723" y="58255"/>
                      <a:pt x="389518" y="58255"/>
                    </a:cubicBezTo>
                    <a:cubicBezTo>
                      <a:pt x="404338" y="58255"/>
                      <a:pt x="415452" y="69465"/>
                      <a:pt x="415452" y="84412"/>
                    </a:cubicBezTo>
                    <a:cubicBezTo>
                      <a:pt x="415452" y="84412"/>
                      <a:pt x="415452" y="84412"/>
                      <a:pt x="415452" y="271251"/>
                    </a:cubicBezTo>
                    <a:cubicBezTo>
                      <a:pt x="415452" y="286198"/>
                      <a:pt x="404338" y="297408"/>
                      <a:pt x="389518" y="297408"/>
                    </a:cubicBezTo>
                    <a:cubicBezTo>
                      <a:pt x="389518" y="297408"/>
                      <a:pt x="389518" y="297408"/>
                      <a:pt x="85723" y="297408"/>
                    </a:cubicBezTo>
                    <a:cubicBezTo>
                      <a:pt x="70904" y="297408"/>
                      <a:pt x="59789" y="286198"/>
                      <a:pt x="59789" y="271251"/>
                    </a:cubicBezTo>
                    <a:cubicBezTo>
                      <a:pt x="59789" y="271251"/>
                      <a:pt x="59789" y="271251"/>
                      <a:pt x="59789" y="84412"/>
                    </a:cubicBezTo>
                    <a:cubicBezTo>
                      <a:pt x="59789" y="69465"/>
                      <a:pt x="70904" y="58255"/>
                      <a:pt x="85723" y="58255"/>
                    </a:cubicBezTo>
                    <a:close/>
                    <a:moveTo>
                      <a:pt x="40841" y="29655"/>
                    </a:moveTo>
                    <a:cubicBezTo>
                      <a:pt x="33416" y="29655"/>
                      <a:pt x="29703" y="33362"/>
                      <a:pt x="29703" y="40776"/>
                    </a:cubicBezTo>
                    <a:cubicBezTo>
                      <a:pt x="29703" y="40776"/>
                      <a:pt x="29703" y="40776"/>
                      <a:pt x="29703" y="344744"/>
                    </a:cubicBezTo>
                    <a:cubicBezTo>
                      <a:pt x="29703" y="352157"/>
                      <a:pt x="33416" y="355864"/>
                      <a:pt x="40841" y="355864"/>
                    </a:cubicBezTo>
                    <a:cubicBezTo>
                      <a:pt x="40841" y="355864"/>
                      <a:pt x="40841" y="355864"/>
                      <a:pt x="434399" y="355864"/>
                    </a:cubicBezTo>
                    <a:cubicBezTo>
                      <a:pt x="441825" y="355864"/>
                      <a:pt x="445538" y="352157"/>
                      <a:pt x="445538" y="344744"/>
                    </a:cubicBezTo>
                    <a:lnTo>
                      <a:pt x="445538" y="40776"/>
                    </a:lnTo>
                    <a:cubicBezTo>
                      <a:pt x="445538" y="33362"/>
                      <a:pt x="441825" y="29655"/>
                      <a:pt x="434399" y="29655"/>
                    </a:cubicBezTo>
                    <a:cubicBezTo>
                      <a:pt x="434399" y="29655"/>
                      <a:pt x="434399" y="29655"/>
                      <a:pt x="40841" y="29655"/>
                    </a:cubicBezTo>
                    <a:close/>
                    <a:moveTo>
                      <a:pt x="40841" y="0"/>
                    </a:moveTo>
                    <a:cubicBezTo>
                      <a:pt x="40841" y="0"/>
                      <a:pt x="40841" y="0"/>
                      <a:pt x="434399" y="0"/>
                    </a:cubicBezTo>
                    <a:cubicBezTo>
                      <a:pt x="456676" y="0"/>
                      <a:pt x="475240" y="18535"/>
                      <a:pt x="475240" y="40776"/>
                    </a:cubicBezTo>
                    <a:cubicBezTo>
                      <a:pt x="475240" y="40776"/>
                      <a:pt x="475240" y="40776"/>
                      <a:pt x="475240" y="344744"/>
                    </a:cubicBezTo>
                    <a:cubicBezTo>
                      <a:pt x="475240" y="366985"/>
                      <a:pt x="456676" y="385520"/>
                      <a:pt x="434399" y="385520"/>
                    </a:cubicBezTo>
                    <a:cubicBezTo>
                      <a:pt x="434399" y="385520"/>
                      <a:pt x="434399" y="385520"/>
                      <a:pt x="315589" y="385520"/>
                    </a:cubicBezTo>
                    <a:cubicBezTo>
                      <a:pt x="323015" y="392933"/>
                      <a:pt x="330441" y="404054"/>
                      <a:pt x="337866" y="407761"/>
                    </a:cubicBezTo>
                    <a:cubicBezTo>
                      <a:pt x="341579" y="411468"/>
                      <a:pt x="345292" y="415175"/>
                      <a:pt x="349005" y="418882"/>
                    </a:cubicBezTo>
                    <a:cubicBezTo>
                      <a:pt x="352717" y="422589"/>
                      <a:pt x="352717" y="430003"/>
                      <a:pt x="349005" y="437416"/>
                    </a:cubicBezTo>
                    <a:cubicBezTo>
                      <a:pt x="345292" y="444830"/>
                      <a:pt x="337866" y="452244"/>
                      <a:pt x="319302" y="452244"/>
                    </a:cubicBezTo>
                    <a:cubicBezTo>
                      <a:pt x="319302" y="452244"/>
                      <a:pt x="319302" y="452244"/>
                      <a:pt x="155938" y="452244"/>
                    </a:cubicBezTo>
                    <a:cubicBezTo>
                      <a:pt x="137374" y="452244"/>
                      <a:pt x="129949" y="444830"/>
                      <a:pt x="126236" y="437416"/>
                    </a:cubicBezTo>
                    <a:cubicBezTo>
                      <a:pt x="122523" y="430003"/>
                      <a:pt x="126236" y="422589"/>
                      <a:pt x="129949" y="418882"/>
                    </a:cubicBezTo>
                    <a:cubicBezTo>
                      <a:pt x="129949" y="415175"/>
                      <a:pt x="133661" y="411468"/>
                      <a:pt x="141087" y="407761"/>
                    </a:cubicBezTo>
                    <a:cubicBezTo>
                      <a:pt x="144800" y="404054"/>
                      <a:pt x="155938" y="392933"/>
                      <a:pt x="159651" y="385520"/>
                    </a:cubicBezTo>
                    <a:cubicBezTo>
                      <a:pt x="159651" y="385520"/>
                      <a:pt x="159651" y="385520"/>
                      <a:pt x="40841" y="385520"/>
                    </a:cubicBezTo>
                    <a:cubicBezTo>
                      <a:pt x="18564" y="385520"/>
                      <a:pt x="0" y="366985"/>
                      <a:pt x="0" y="344744"/>
                    </a:cubicBezTo>
                    <a:cubicBezTo>
                      <a:pt x="0" y="344744"/>
                      <a:pt x="0" y="344744"/>
                      <a:pt x="0" y="40776"/>
                    </a:cubicBezTo>
                    <a:cubicBezTo>
                      <a:pt x="0" y="18535"/>
                      <a:pt x="18564" y="0"/>
                      <a:pt x="408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13" name="Text3" descr="4954dac3-79ab-4f68-8c3b-06d70d797f8a"/>
              <p:cNvSpPr txBox="1"/>
              <p:nvPr/>
            </p:nvSpPr>
            <p:spPr>
              <a:xfrm>
                <a:off x="5794786" y="4389613"/>
                <a:ext cx="2183802" cy="108603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合理安排幼儿活动，注意一日活动各环节的安全防护。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" name="Bullet3" descr="f9751ea7-8c2b-4db9-acf6-2e88f8769f6e"/>
              <p:cNvSpPr txBox="1"/>
              <p:nvPr/>
            </p:nvSpPr>
            <p:spPr>
              <a:xfrm>
                <a:off x="6405279" y="3721457"/>
                <a:ext cx="218380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组织活动安全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9" name="组合 38" descr="71e14733-5b3b-4912-8e47-5120788334ff"/>
            <p:cNvGrpSpPr/>
            <p:nvPr/>
          </p:nvGrpSpPr>
          <p:grpSpPr>
            <a:xfrm>
              <a:off x="8040168" y="4297358"/>
              <a:ext cx="3098850" cy="1836742"/>
              <a:chOff x="8040168" y="3978843"/>
              <a:chExt cx="3098850" cy="1836742"/>
            </a:xfrm>
          </p:grpSpPr>
          <p:sp>
            <p:nvSpPr>
              <p:cNvPr id="6" name="ComponentBackground4" descr="37f17599-36f9-4210-9050-4f325e1f997f"/>
              <p:cNvSpPr/>
              <p:nvPr/>
            </p:nvSpPr>
            <p:spPr>
              <a:xfrm>
                <a:off x="8040168" y="3978843"/>
                <a:ext cx="3098850" cy="1298620"/>
              </a:xfrm>
              <a:custGeom>
                <a:avLst/>
                <a:gdLst>
                  <a:gd name="connsiteX0" fmla="*/ 2415768 w 2898572"/>
                  <a:gd name="connsiteY0" fmla="*/ 0 h 999986"/>
                  <a:gd name="connsiteX1" fmla="*/ 2898572 w 2898572"/>
                  <a:gd name="connsiteY1" fmla="*/ 499994 h 999986"/>
                  <a:gd name="connsiteX2" fmla="*/ 2415768 w 2898572"/>
                  <a:gd name="connsiteY2" fmla="*/ 999986 h 999986"/>
                  <a:gd name="connsiteX3" fmla="*/ 2415768 w 2898572"/>
                  <a:gd name="connsiteY3" fmla="*/ 734943 h 999986"/>
                  <a:gd name="connsiteX4" fmla="*/ 0 w 2898572"/>
                  <a:gd name="connsiteY4" fmla="*/ 734943 h 999986"/>
                  <a:gd name="connsiteX5" fmla="*/ 0 w 2898572"/>
                  <a:gd name="connsiteY5" fmla="*/ 265043 h 999986"/>
                  <a:gd name="connsiteX6" fmla="*/ 2415768 w 2898572"/>
                  <a:gd name="connsiteY6" fmla="*/ 265043 h 99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98572" h="999986">
                    <a:moveTo>
                      <a:pt x="2415768" y="0"/>
                    </a:moveTo>
                    <a:lnTo>
                      <a:pt x="2898572" y="499994"/>
                    </a:lnTo>
                    <a:lnTo>
                      <a:pt x="2415768" y="999986"/>
                    </a:lnTo>
                    <a:lnTo>
                      <a:pt x="2415768" y="734943"/>
                    </a:lnTo>
                    <a:lnTo>
                      <a:pt x="0" y="734943"/>
                    </a:lnTo>
                    <a:lnTo>
                      <a:pt x="0" y="265043"/>
                    </a:lnTo>
                    <a:lnTo>
                      <a:pt x="2415768" y="265043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Icon4" descr="4e43e0e7-ad02-4a97-aebe-55be5ec93667"/>
              <p:cNvSpPr/>
              <p:nvPr/>
            </p:nvSpPr>
            <p:spPr bwMode="auto">
              <a:xfrm rot="2700000">
                <a:off x="8274685" y="4331248"/>
                <a:ext cx="289503" cy="551594"/>
              </a:xfrm>
              <a:custGeom>
                <a:avLst/>
                <a:gdLst>
                  <a:gd name="connsiteX0" fmla="*/ 123895 w 289503"/>
                  <a:gd name="connsiteY0" fmla="*/ 417313 h 551594"/>
                  <a:gd name="connsiteX1" fmla="*/ 115727 w 289503"/>
                  <a:gd name="connsiteY1" fmla="*/ 434311 h 551594"/>
                  <a:gd name="connsiteX2" fmla="*/ 144961 w 289503"/>
                  <a:gd name="connsiteY2" fmla="*/ 507401 h 551594"/>
                  <a:gd name="connsiteX3" fmla="*/ 175914 w 289503"/>
                  <a:gd name="connsiteY3" fmla="*/ 434311 h 551594"/>
                  <a:gd name="connsiteX4" fmla="*/ 166886 w 289503"/>
                  <a:gd name="connsiteY4" fmla="*/ 417313 h 551594"/>
                  <a:gd name="connsiteX5" fmla="*/ 166856 w 289503"/>
                  <a:gd name="connsiteY5" fmla="*/ 417304 h 551594"/>
                  <a:gd name="connsiteX6" fmla="*/ 123925 w 289503"/>
                  <a:gd name="connsiteY6" fmla="*/ 417304 h 551594"/>
                  <a:gd name="connsiteX7" fmla="*/ 120107 w 289503"/>
                  <a:gd name="connsiteY7" fmla="*/ 185380 h 551594"/>
                  <a:gd name="connsiteX8" fmla="*/ 110006 w 289503"/>
                  <a:gd name="connsiteY8" fmla="*/ 209349 h 551594"/>
                  <a:gd name="connsiteX9" fmla="*/ 144392 w 289503"/>
                  <a:gd name="connsiteY9" fmla="*/ 243288 h 551594"/>
                  <a:gd name="connsiteX10" fmla="*/ 178777 w 289503"/>
                  <a:gd name="connsiteY10" fmla="*/ 209349 h 551594"/>
                  <a:gd name="connsiteX11" fmla="*/ 144392 w 289503"/>
                  <a:gd name="connsiteY11" fmla="*/ 175410 h 551594"/>
                  <a:gd name="connsiteX12" fmla="*/ 120107 w 289503"/>
                  <a:gd name="connsiteY12" fmla="*/ 185380 h 551594"/>
                  <a:gd name="connsiteX13" fmla="*/ 105278 w 289503"/>
                  <a:gd name="connsiteY13" fmla="*/ 170744 h 551594"/>
                  <a:gd name="connsiteX14" fmla="*/ 144392 w 289503"/>
                  <a:gd name="connsiteY14" fmla="*/ 155047 h 551594"/>
                  <a:gd name="connsiteX15" fmla="*/ 199408 w 289503"/>
                  <a:gd name="connsiteY15" fmla="*/ 209349 h 551594"/>
                  <a:gd name="connsiteX16" fmla="*/ 144392 w 289503"/>
                  <a:gd name="connsiteY16" fmla="*/ 263651 h 551594"/>
                  <a:gd name="connsiteX17" fmla="*/ 89375 w 289503"/>
                  <a:gd name="connsiteY17" fmla="*/ 209349 h 551594"/>
                  <a:gd name="connsiteX18" fmla="*/ 105278 w 289503"/>
                  <a:gd name="connsiteY18" fmla="*/ 170744 h 551594"/>
                  <a:gd name="connsiteX19" fmla="*/ 132627 w 289503"/>
                  <a:gd name="connsiteY19" fmla="*/ 47132 h 551594"/>
                  <a:gd name="connsiteX20" fmla="*/ 81100 w 289503"/>
                  <a:gd name="connsiteY20" fmla="*/ 134559 h 551594"/>
                  <a:gd name="connsiteX21" fmla="*/ 72499 w 289503"/>
                  <a:gd name="connsiteY21" fmla="*/ 197581 h 551594"/>
                  <a:gd name="connsiteX22" fmla="*/ 91421 w 289503"/>
                  <a:gd name="connsiteY22" fmla="*/ 296371 h 551594"/>
                  <a:gd name="connsiteX23" fmla="*/ 96582 w 289503"/>
                  <a:gd name="connsiteY23" fmla="*/ 313403 h 551594"/>
                  <a:gd name="connsiteX24" fmla="*/ 79380 w 289503"/>
                  <a:gd name="connsiteY24" fmla="*/ 318514 h 551594"/>
                  <a:gd name="connsiteX25" fmla="*/ 36374 w 289503"/>
                  <a:gd name="connsiteY25" fmla="*/ 349173 h 551594"/>
                  <a:gd name="connsiteX26" fmla="*/ 48416 w 289503"/>
                  <a:gd name="connsiteY26" fmla="*/ 420710 h 551594"/>
                  <a:gd name="connsiteX27" fmla="*/ 98303 w 289503"/>
                  <a:gd name="connsiteY27" fmla="*/ 366205 h 551594"/>
                  <a:gd name="connsiteX28" fmla="*/ 113785 w 289503"/>
                  <a:gd name="connsiteY28" fmla="*/ 355985 h 551594"/>
                  <a:gd name="connsiteX29" fmla="*/ 122386 w 289503"/>
                  <a:gd name="connsiteY29" fmla="*/ 373019 h 551594"/>
                  <a:gd name="connsiteX30" fmla="*/ 127547 w 289503"/>
                  <a:gd name="connsiteY30" fmla="*/ 383238 h 551594"/>
                  <a:gd name="connsiteX31" fmla="*/ 163672 w 289503"/>
                  <a:gd name="connsiteY31" fmla="*/ 383238 h 551594"/>
                  <a:gd name="connsiteX32" fmla="*/ 167112 w 289503"/>
                  <a:gd name="connsiteY32" fmla="*/ 373019 h 551594"/>
                  <a:gd name="connsiteX33" fmla="*/ 175713 w 289503"/>
                  <a:gd name="connsiteY33" fmla="*/ 355985 h 551594"/>
                  <a:gd name="connsiteX34" fmla="*/ 192916 w 289503"/>
                  <a:gd name="connsiteY34" fmla="*/ 366205 h 551594"/>
                  <a:gd name="connsiteX35" fmla="*/ 241082 w 289503"/>
                  <a:gd name="connsiteY35" fmla="*/ 420710 h 551594"/>
                  <a:gd name="connsiteX36" fmla="*/ 253124 w 289503"/>
                  <a:gd name="connsiteY36" fmla="*/ 349172 h 551594"/>
                  <a:gd name="connsiteX37" fmla="*/ 210118 w 289503"/>
                  <a:gd name="connsiteY37" fmla="*/ 318514 h 551594"/>
                  <a:gd name="connsiteX38" fmla="*/ 192915 w 289503"/>
                  <a:gd name="connsiteY38" fmla="*/ 313404 h 551594"/>
                  <a:gd name="connsiteX39" fmla="*/ 198077 w 289503"/>
                  <a:gd name="connsiteY39" fmla="*/ 296371 h 551594"/>
                  <a:gd name="connsiteX40" fmla="*/ 218719 w 289503"/>
                  <a:gd name="connsiteY40" fmla="*/ 197580 h 551594"/>
                  <a:gd name="connsiteX41" fmla="*/ 208398 w 289503"/>
                  <a:gd name="connsiteY41" fmla="*/ 134559 h 551594"/>
                  <a:gd name="connsiteX42" fmla="*/ 144749 w 289503"/>
                  <a:gd name="connsiteY42" fmla="*/ 35769 h 551594"/>
                  <a:gd name="connsiteX43" fmla="*/ 132627 w 289503"/>
                  <a:gd name="connsiteY43" fmla="*/ 47132 h 551594"/>
                  <a:gd name="connsiteX44" fmla="*/ 102630 w 289503"/>
                  <a:gd name="connsiteY44" fmla="*/ 29525 h 551594"/>
                  <a:gd name="connsiteX45" fmla="*/ 122198 w 289503"/>
                  <a:gd name="connsiteY45" fmla="*/ 10300 h 551594"/>
                  <a:gd name="connsiteX46" fmla="*/ 144749 w 289503"/>
                  <a:gd name="connsiteY46" fmla="*/ 0 h 551594"/>
                  <a:gd name="connsiteX47" fmla="*/ 241082 w 289503"/>
                  <a:gd name="connsiteY47" fmla="*/ 122636 h 551594"/>
                  <a:gd name="connsiteX48" fmla="*/ 241082 w 289503"/>
                  <a:gd name="connsiteY48" fmla="*/ 124339 h 551594"/>
                  <a:gd name="connsiteX49" fmla="*/ 253124 w 289503"/>
                  <a:gd name="connsiteY49" fmla="*/ 197581 h 551594"/>
                  <a:gd name="connsiteX50" fmla="*/ 235921 w 289503"/>
                  <a:gd name="connsiteY50" fmla="*/ 291261 h 551594"/>
                  <a:gd name="connsiteX51" fmla="*/ 285809 w 289503"/>
                  <a:gd name="connsiteY51" fmla="*/ 338953 h 551594"/>
                  <a:gd name="connsiteX52" fmla="*/ 249684 w 289503"/>
                  <a:gd name="connsiteY52" fmla="*/ 480325 h 551594"/>
                  <a:gd name="connsiteX53" fmla="*/ 216999 w 289503"/>
                  <a:gd name="connsiteY53" fmla="*/ 528017 h 551594"/>
                  <a:gd name="connsiteX54" fmla="*/ 216999 w 289503"/>
                  <a:gd name="connsiteY54" fmla="*/ 470105 h 551594"/>
                  <a:gd name="connsiteX55" fmla="*/ 189475 w 289503"/>
                  <a:gd name="connsiteY55" fmla="*/ 407084 h 551594"/>
                  <a:gd name="connsiteX56" fmla="*/ 189475 w 289503"/>
                  <a:gd name="connsiteY56" fmla="*/ 408788 h 551594"/>
                  <a:gd name="connsiteX57" fmla="*/ 186628 w 289503"/>
                  <a:gd name="connsiteY57" fmla="*/ 414425 h 551594"/>
                  <a:gd name="connsiteX58" fmla="*/ 196550 w 289503"/>
                  <a:gd name="connsiteY58" fmla="*/ 434311 h 551594"/>
                  <a:gd name="connsiteX59" fmla="*/ 153559 w 289503"/>
                  <a:gd name="connsiteY59" fmla="*/ 534597 h 551594"/>
                  <a:gd name="connsiteX60" fmla="*/ 144961 w 289503"/>
                  <a:gd name="connsiteY60" fmla="*/ 551594 h 551594"/>
                  <a:gd name="connsiteX61" fmla="*/ 136363 w 289503"/>
                  <a:gd name="connsiteY61" fmla="*/ 534597 h 551594"/>
                  <a:gd name="connsiteX62" fmla="*/ 95091 w 289503"/>
                  <a:gd name="connsiteY62" fmla="*/ 434311 h 551594"/>
                  <a:gd name="connsiteX63" fmla="*/ 103693 w 289503"/>
                  <a:gd name="connsiteY63" fmla="*/ 416056 h 551594"/>
                  <a:gd name="connsiteX64" fmla="*/ 100668 w 289503"/>
                  <a:gd name="connsiteY64" fmla="*/ 410065 h 551594"/>
                  <a:gd name="connsiteX65" fmla="*/ 100023 w 289503"/>
                  <a:gd name="connsiteY65" fmla="*/ 408788 h 551594"/>
                  <a:gd name="connsiteX66" fmla="*/ 100023 w 289503"/>
                  <a:gd name="connsiteY66" fmla="*/ 407084 h 551594"/>
                  <a:gd name="connsiteX67" fmla="*/ 72499 w 289503"/>
                  <a:gd name="connsiteY67" fmla="*/ 470105 h 551594"/>
                  <a:gd name="connsiteX68" fmla="*/ 72499 w 289503"/>
                  <a:gd name="connsiteY68" fmla="*/ 528017 h 551594"/>
                  <a:gd name="connsiteX69" fmla="*/ 41535 w 289503"/>
                  <a:gd name="connsiteY69" fmla="*/ 480325 h 551594"/>
                  <a:gd name="connsiteX70" fmla="*/ 3689 w 289503"/>
                  <a:gd name="connsiteY70" fmla="*/ 338953 h 551594"/>
                  <a:gd name="connsiteX71" fmla="*/ 53576 w 289503"/>
                  <a:gd name="connsiteY71" fmla="*/ 291261 h 551594"/>
                  <a:gd name="connsiteX72" fmla="*/ 38094 w 289503"/>
                  <a:gd name="connsiteY72" fmla="*/ 197581 h 551594"/>
                  <a:gd name="connsiteX73" fmla="*/ 48416 w 289503"/>
                  <a:gd name="connsiteY73" fmla="*/ 124339 h 551594"/>
                  <a:gd name="connsiteX74" fmla="*/ 48415 w 289503"/>
                  <a:gd name="connsiteY74" fmla="*/ 122636 h 551594"/>
                  <a:gd name="connsiteX75" fmla="*/ 102630 w 289503"/>
                  <a:gd name="connsiteY75" fmla="*/ 29525 h 551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89503" h="551594">
                    <a:moveTo>
                      <a:pt x="123895" y="417313"/>
                    </a:moveTo>
                    <a:cubicBezTo>
                      <a:pt x="118736" y="421563"/>
                      <a:pt x="115727" y="427512"/>
                      <a:pt x="115727" y="434311"/>
                    </a:cubicBezTo>
                    <a:cubicBezTo>
                      <a:pt x="115727" y="442810"/>
                      <a:pt x="129484" y="475105"/>
                      <a:pt x="144961" y="507401"/>
                    </a:cubicBezTo>
                    <a:cubicBezTo>
                      <a:pt x="160438" y="475105"/>
                      <a:pt x="175914" y="442810"/>
                      <a:pt x="175914" y="434311"/>
                    </a:cubicBezTo>
                    <a:cubicBezTo>
                      <a:pt x="175914" y="427512"/>
                      <a:pt x="172475" y="421563"/>
                      <a:pt x="166886" y="417313"/>
                    </a:cubicBezTo>
                    <a:lnTo>
                      <a:pt x="166856" y="417304"/>
                    </a:lnTo>
                    <a:lnTo>
                      <a:pt x="123925" y="417304"/>
                    </a:lnTo>
                    <a:close/>
                    <a:moveTo>
                      <a:pt x="120107" y="185380"/>
                    </a:moveTo>
                    <a:cubicBezTo>
                      <a:pt x="113875" y="191532"/>
                      <a:pt x="110006" y="200017"/>
                      <a:pt x="110006" y="209349"/>
                    </a:cubicBezTo>
                    <a:cubicBezTo>
                      <a:pt x="110006" y="228016"/>
                      <a:pt x="125480" y="243288"/>
                      <a:pt x="144392" y="243288"/>
                    </a:cubicBezTo>
                    <a:cubicBezTo>
                      <a:pt x="163304" y="243288"/>
                      <a:pt x="178777" y="228015"/>
                      <a:pt x="178777" y="209349"/>
                    </a:cubicBezTo>
                    <a:cubicBezTo>
                      <a:pt x="178777" y="190683"/>
                      <a:pt x="163304" y="175410"/>
                      <a:pt x="144392" y="175410"/>
                    </a:cubicBezTo>
                    <a:cubicBezTo>
                      <a:pt x="134936" y="175411"/>
                      <a:pt x="126339" y="179229"/>
                      <a:pt x="120107" y="185380"/>
                    </a:cubicBezTo>
                    <a:close/>
                    <a:moveTo>
                      <a:pt x="105278" y="170744"/>
                    </a:moveTo>
                    <a:cubicBezTo>
                      <a:pt x="115164" y="160987"/>
                      <a:pt x="128919" y="155047"/>
                      <a:pt x="144392" y="155047"/>
                    </a:cubicBezTo>
                    <a:cubicBezTo>
                      <a:pt x="175338" y="155048"/>
                      <a:pt x="199409" y="178804"/>
                      <a:pt x="199408" y="209349"/>
                    </a:cubicBezTo>
                    <a:cubicBezTo>
                      <a:pt x="199409" y="239894"/>
                      <a:pt x="175339" y="263651"/>
                      <a:pt x="144392" y="263651"/>
                    </a:cubicBezTo>
                    <a:cubicBezTo>
                      <a:pt x="113445" y="263651"/>
                      <a:pt x="89375" y="239894"/>
                      <a:pt x="89375" y="209349"/>
                    </a:cubicBezTo>
                    <a:cubicBezTo>
                      <a:pt x="89375" y="194077"/>
                      <a:pt x="95393" y="180502"/>
                      <a:pt x="105278" y="170744"/>
                    </a:cubicBezTo>
                    <a:close/>
                    <a:moveTo>
                      <a:pt x="132627" y="47132"/>
                    </a:moveTo>
                    <a:cubicBezTo>
                      <a:pt x="117871" y="63340"/>
                      <a:pt x="96582" y="93681"/>
                      <a:pt x="81100" y="134559"/>
                    </a:cubicBezTo>
                    <a:cubicBezTo>
                      <a:pt x="75939" y="154998"/>
                      <a:pt x="72499" y="177141"/>
                      <a:pt x="72499" y="197581"/>
                    </a:cubicBezTo>
                    <a:cubicBezTo>
                      <a:pt x="72499" y="224833"/>
                      <a:pt x="77660" y="258899"/>
                      <a:pt x="91421" y="296371"/>
                    </a:cubicBezTo>
                    <a:cubicBezTo>
                      <a:pt x="96582" y="313403"/>
                      <a:pt x="96582" y="313403"/>
                      <a:pt x="96582" y="313403"/>
                    </a:cubicBezTo>
                    <a:cubicBezTo>
                      <a:pt x="79380" y="318514"/>
                      <a:pt x="79380" y="318514"/>
                      <a:pt x="79380" y="318514"/>
                    </a:cubicBezTo>
                    <a:cubicBezTo>
                      <a:pt x="63898" y="323623"/>
                      <a:pt x="43255" y="333843"/>
                      <a:pt x="36374" y="349173"/>
                    </a:cubicBezTo>
                    <a:cubicBezTo>
                      <a:pt x="31213" y="367909"/>
                      <a:pt x="38094" y="396864"/>
                      <a:pt x="48416" y="420710"/>
                    </a:cubicBezTo>
                    <a:cubicBezTo>
                      <a:pt x="58737" y="398568"/>
                      <a:pt x="75939" y="379832"/>
                      <a:pt x="98303" y="366205"/>
                    </a:cubicBezTo>
                    <a:cubicBezTo>
                      <a:pt x="113785" y="355985"/>
                      <a:pt x="113785" y="355985"/>
                      <a:pt x="113785" y="355985"/>
                    </a:cubicBezTo>
                    <a:cubicBezTo>
                      <a:pt x="122386" y="373019"/>
                      <a:pt x="122386" y="373019"/>
                      <a:pt x="122386" y="373019"/>
                    </a:cubicBezTo>
                    <a:cubicBezTo>
                      <a:pt x="124106" y="376425"/>
                      <a:pt x="125826" y="379832"/>
                      <a:pt x="127547" y="383238"/>
                    </a:cubicBezTo>
                    <a:cubicBezTo>
                      <a:pt x="139588" y="383238"/>
                      <a:pt x="151630" y="383238"/>
                      <a:pt x="163672" y="383238"/>
                    </a:cubicBezTo>
                    <a:cubicBezTo>
                      <a:pt x="165392" y="379832"/>
                      <a:pt x="167112" y="376425"/>
                      <a:pt x="167112" y="373019"/>
                    </a:cubicBezTo>
                    <a:cubicBezTo>
                      <a:pt x="175713" y="355985"/>
                      <a:pt x="175713" y="355985"/>
                      <a:pt x="175713" y="355985"/>
                    </a:cubicBezTo>
                    <a:cubicBezTo>
                      <a:pt x="192916" y="366205"/>
                      <a:pt x="192916" y="366205"/>
                      <a:pt x="192916" y="366205"/>
                    </a:cubicBezTo>
                    <a:cubicBezTo>
                      <a:pt x="215279" y="379832"/>
                      <a:pt x="230761" y="398568"/>
                      <a:pt x="241082" y="420710"/>
                    </a:cubicBezTo>
                    <a:cubicBezTo>
                      <a:pt x="251404" y="396864"/>
                      <a:pt x="260005" y="367909"/>
                      <a:pt x="253124" y="349172"/>
                    </a:cubicBezTo>
                    <a:cubicBezTo>
                      <a:pt x="247963" y="333843"/>
                      <a:pt x="227321" y="323623"/>
                      <a:pt x="210118" y="318514"/>
                    </a:cubicBezTo>
                    <a:cubicBezTo>
                      <a:pt x="192915" y="313404"/>
                      <a:pt x="192915" y="313404"/>
                      <a:pt x="192915" y="313404"/>
                    </a:cubicBezTo>
                    <a:cubicBezTo>
                      <a:pt x="198077" y="296371"/>
                      <a:pt x="198077" y="296371"/>
                      <a:pt x="198077" y="296371"/>
                    </a:cubicBezTo>
                    <a:cubicBezTo>
                      <a:pt x="211839" y="258898"/>
                      <a:pt x="218719" y="224833"/>
                      <a:pt x="218719" y="197580"/>
                    </a:cubicBezTo>
                    <a:cubicBezTo>
                      <a:pt x="218719" y="177141"/>
                      <a:pt x="215279" y="154998"/>
                      <a:pt x="208398" y="134559"/>
                    </a:cubicBezTo>
                    <a:cubicBezTo>
                      <a:pt x="187755" y="80054"/>
                      <a:pt x="156791" y="44285"/>
                      <a:pt x="144749" y="35769"/>
                    </a:cubicBezTo>
                    <a:cubicBezTo>
                      <a:pt x="141739" y="37898"/>
                      <a:pt x="137546" y="41730"/>
                      <a:pt x="132627" y="47132"/>
                    </a:cubicBezTo>
                    <a:close/>
                    <a:moveTo>
                      <a:pt x="102630" y="29525"/>
                    </a:moveTo>
                    <a:cubicBezTo>
                      <a:pt x="109311" y="21762"/>
                      <a:pt x="115928" y="15230"/>
                      <a:pt x="122198" y="10300"/>
                    </a:cubicBezTo>
                    <a:cubicBezTo>
                      <a:pt x="130557" y="3726"/>
                      <a:pt x="138298" y="0"/>
                      <a:pt x="144749" y="0"/>
                    </a:cubicBezTo>
                    <a:cubicBezTo>
                      <a:pt x="170552" y="0"/>
                      <a:pt x="216999" y="59615"/>
                      <a:pt x="241082" y="122636"/>
                    </a:cubicBezTo>
                    <a:cubicBezTo>
                      <a:pt x="241082" y="124339"/>
                      <a:pt x="241082" y="124339"/>
                      <a:pt x="241082" y="124339"/>
                    </a:cubicBezTo>
                    <a:cubicBezTo>
                      <a:pt x="247964" y="148185"/>
                      <a:pt x="253124" y="173735"/>
                      <a:pt x="253124" y="197581"/>
                    </a:cubicBezTo>
                    <a:cubicBezTo>
                      <a:pt x="253124" y="224833"/>
                      <a:pt x="247963" y="257196"/>
                      <a:pt x="235921" y="291261"/>
                    </a:cubicBezTo>
                    <a:cubicBezTo>
                      <a:pt x="261725" y="303184"/>
                      <a:pt x="278928" y="318513"/>
                      <a:pt x="285809" y="338953"/>
                    </a:cubicBezTo>
                    <a:cubicBezTo>
                      <a:pt x="303011" y="391754"/>
                      <a:pt x="254844" y="470105"/>
                      <a:pt x="249684" y="480325"/>
                    </a:cubicBezTo>
                    <a:cubicBezTo>
                      <a:pt x="216999" y="528017"/>
                      <a:pt x="216999" y="528017"/>
                      <a:pt x="216999" y="528017"/>
                    </a:cubicBezTo>
                    <a:cubicBezTo>
                      <a:pt x="216999" y="470105"/>
                      <a:pt x="216999" y="470105"/>
                      <a:pt x="216999" y="470105"/>
                    </a:cubicBezTo>
                    <a:cubicBezTo>
                      <a:pt x="216999" y="446260"/>
                      <a:pt x="206678" y="422414"/>
                      <a:pt x="189475" y="407084"/>
                    </a:cubicBezTo>
                    <a:cubicBezTo>
                      <a:pt x="189475" y="407084"/>
                      <a:pt x="189475" y="407084"/>
                      <a:pt x="189475" y="408788"/>
                    </a:cubicBezTo>
                    <a:lnTo>
                      <a:pt x="186628" y="414425"/>
                    </a:lnTo>
                    <a:lnTo>
                      <a:pt x="196550" y="434311"/>
                    </a:lnTo>
                    <a:cubicBezTo>
                      <a:pt x="196550" y="454708"/>
                      <a:pt x="162157" y="520999"/>
                      <a:pt x="153559" y="534597"/>
                    </a:cubicBezTo>
                    <a:lnTo>
                      <a:pt x="144961" y="551594"/>
                    </a:lnTo>
                    <a:cubicBezTo>
                      <a:pt x="136363" y="534597"/>
                      <a:pt x="136363" y="534597"/>
                      <a:pt x="136363" y="534597"/>
                    </a:cubicBezTo>
                    <a:cubicBezTo>
                      <a:pt x="129484" y="520999"/>
                      <a:pt x="95091" y="454708"/>
                      <a:pt x="95091" y="434311"/>
                    </a:cubicBezTo>
                    <a:lnTo>
                      <a:pt x="103693" y="416056"/>
                    </a:lnTo>
                    <a:lnTo>
                      <a:pt x="100668" y="410065"/>
                    </a:lnTo>
                    <a:cubicBezTo>
                      <a:pt x="100023" y="408788"/>
                      <a:pt x="100023" y="408788"/>
                      <a:pt x="100023" y="408788"/>
                    </a:cubicBezTo>
                    <a:cubicBezTo>
                      <a:pt x="100023" y="407084"/>
                      <a:pt x="100023" y="407084"/>
                      <a:pt x="100023" y="407084"/>
                    </a:cubicBezTo>
                    <a:cubicBezTo>
                      <a:pt x="82820" y="424117"/>
                      <a:pt x="72499" y="446260"/>
                      <a:pt x="72499" y="470105"/>
                    </a:cubicBezTo>
                    <a:lnTo>
                      <a:pt x="72499" y="528017"/>
                    </a:lnTo>
                    <a:cubicBezTo>
                      <a:pt x="41535" y="480325"/>
                      <a:pt x="41535" y="480325"/>
                      <a:pt x="41535" y="480325"/>
                    </a:cubicBezTo>
                    <a:cubicBezTo>
                      <a:pt x="34654" y="470105"/>
                      <a:pt x="-13513" y="391754"/>
                      <a:pt x="3689" y="338953"/>
                    </a:cubicBezTo>
                    <a:cubicBezTo>
                      <a:pt x="10570" y="318513"/>
                      <a:pt x="27773" y="303184"/>
                      <a:pt x="53576" y="291261"/>
                    </a:cubicBezTo>
                    <a:cubicBezTo>
                      <a:pt x="43255" y="257195"/>
                      <a:pt x="38094" y="224833"/>
                      <a:pt x="38094" y="197581"/>
                    </a:cubicBezTo>
                    <a:cubicBezTo>
                      <a:pt x="38094" y="173735"/>
                      <a:pt x="41535" y="148185"/>
                      <a:pt x="48416" y="124339"/>
                    </a:cubicBezTo>
                    <a:cubicBezTo>
                      <a:pt x="48415" y="122636"/>
                      <a:pt x="48415" y="122636"/>
                      <a:pt x="48415" y="122636"/>
                    </a:cubicBezTo>
                    <a:cubicBezTo>
                      <a:pt x="61963" y="87187"/>
                      <a:pt x="82585" y="52815"/>
                      <a:pt x="102630" y="295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14" name="Text4" descr="435ef6c9-e935-4675-a516-8443e8a20ec4"/>
              <p:cNvSpPr txBox="1"/>
              <p:nvPr/>
            </p:nvSpPr>
            <p:spPr>
              <a:xfrm>
                <a:off x="8049382" y="5048067"/>
                <a:ext cx="2557657" cy="767518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对特殊物品加强管理，同时对幼儿进行安全教育。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" name="Bullet4" descr="c225380a-f528-415d-9220-a8ea57c131cd"/>
              <p:cNvSpPr txBox="1"/>
              <p:nvPr/>
            </p:nvSpPr>
            <p:spPr>
              <a:xfrm>
                <a:off x="8717175" y="4430728"/>
                <a:ext cx="2183802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加强物品管理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sp>
          <p:nvSpPr>
            <p:cNvPr id="28" name="Title" descr="6c5b6834-d5cf-4db5-bd9c-4b46d3b9a691"/>
            <p:cNvSpPr txBox="1"/>
            <p:nvPr/>
          </p:nvSpPr>
          <p:spPr>
            <a:xfrm>
              <a:off x="660399" y="1130300"/>
              <a:ext cx="10858500" cy="800100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健全措施，消除隐患，保障安全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安全教育内容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9" name="ae4b2738-9509-4baf-b293-706da0b1ce8f.source.4.zh-Hans.pptx" descr="8a22645f-6106-4b02-aa8f-c4e485692042"/>
          <p:cNvGrpSpPr/>
          <p:nvPr/>
        </p:nvGrpSpPr>
        <p:grpSpPr>
          <a:xfrm>
            <a:off x="673100" y="1086755"/>
            <a:ext cx="10636691" cy="5060045"/>
            <a:chOff x="673100" y="1086755"/>
            <a:chExt cx="10636691" cy="5060045"/>
          </a:xfrm>
        </p:grpSpPr>
        <p:sp>
          <p:nvSpPr>
            <p:cNvPr id="23" name="íšľíḓê" descr="fd6baf23-f05c-42cd-bde7-788aa9b63c81"/>
            <p:cNvSpPr/>
            <p:nvPr/>
          </p:nvSpPr>
          <p:spPr bwMode="auto">
            <a:xfrm>
              <a:off x="673100" y="1086755"/>
              <a:ext cx="9394992" cy="5060045"/>
            </a:xfrm>
            <a:custGeom>
              <a:avLst/>
              <a:gdLst>
                <a:gd name="T0" fmla="*/ 4807 w 4807"/>
                <a:gd name="T1" fmla="*/ 0 h 2589"/>
                <a:gd name="T2" fmla="*/ 0 w 4807"/>
                <a:gd name="T3" fmla="*/ 2589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07" h="2589">
                  <a:moveTo>
                    <a:pt x="4807" y="0"/>
                  </a:moveTo>
                  <a:cubicBezTo>
                    <a:pt x="3648" y="1357"/>
                    <a:pt x="1543" y="2491"/>
                    <a:pt x="0" y="2589"/>
                  </a:cubicBezTo>
                </a:path>
              </a:pathLst>
            </a:custGeom>
            <a:noFill/>
            <a:ln w="38100" cap="rnd">
              <a:solidFill>
                <a:schemeClr val="tx2">
                  <a:alpha val="1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algn="l"/>
            </a:p>
          </p:txBody>
        </p:sp>
        <p:grpSp>
          <p:nvGrpSpPr>
            <p:cNvPr id="45" name="组合 44" descr="f9e1ccd7-1ce3-4a2b-a883-b4e05db3c2e9"/>
            <p:cNvGrpSpPr/>
            <p:nvPr/>
          </p:nvGrpSpPr>
          <p:grpSpPr>
            <a:xfrm>
              <a:off x="2891743" y="5018115"/>
              <a:ext cx="4209024" cy="1106713"/>
              <a:chOff x="2891743" y="5018115"/>
              <a:chExt cx="4209024" cy="1106713"/>
            </a:xfrm>
          </p:grpSpPr>
          <p:sp>
            <p:nvSpPr>
              <p:cNvPr id="42" name="Number1" descr="bad54776-d271-4818-b49e-55317922d733"/>
              <p:cNvSpPr/>
              <p:nvPr/>
            </p:nvSpPr>
            <p:spPr bwMode="auto">
              <a:xfrm>
                <a:off x="2891743" y="5257264"/>
                <a:ext cx="661528" cy="66152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  <a:round/>
              </a:ln>
            </p:spPr>
            <p:txBody>
              <a:bodyPr vert="horz" wrap="none" lIns="91440" tIns="45720" rIns="91440" bIns="45720" numCol="1" rtlCol="0" anchor="ctr" anchorCtr="0" compatLnSpc="1">
                <a:normAutofit/>
              </a:bodyPr>
              <a:lstStyle/>
              <a:p>
                <a:pPr algn="ctr"/>
                <a:r>
                  <a:rPr lang="en-US" sz="1100" b="0" i="0" u="none">
                    <a:solidFill>
                      <a:srgbClr val="FFFFFF"/>
                    </a:solidFill>
                    <a:latin typeface="Arial" panose="020B0604020202020204"/>
                  </a:rPr>
                  <a:t>20XX</a:t>
                </a:r>
                <a:endParaRPr lang="en-US" sz="11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Text1" descr="4de0e112-dbd9-47d9-ab5a-e314e39c3821"/>
              <p:cNvSpPr txBox="1"/>
              <p:nvPr/>
            </p:nvSpPr>
            <p:spPr>
              <a:xfrm>
                <a:off x="3553271" y="5571471"/>
                <a:ext cx="3547496" cy="5533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教育幼儿遵守托幼机构的安全制度，规范自身行为。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4" name="Bullet1" descr="6aaf598d-cf6f-4fe3-a61d-49c0d0148257"/>
              <p:cNvSpPr txBox="1"/>
              <p:nvPr/>
            </p:nvSpPr>
            <p:spPr>
              <a:xfrm>
                <a:off x="3553271" y="5018115"/>
                <a:ext cx="3547496" cy="5533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遵守安全制度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6" name="组合 45" descr="aa71ffb4-aedb-41ee-97ac-9cb73afe5b81"/>
            <p:cNvGrpSpPr/>
            <p:nvPr/>
          </p:nvGrpSpPr>
          <p:grpSpPr>
            <a:xfrm>
              <a:off x="2123908" y="3777170"/>
              <a:ext cx="4209024" cy="1106713"/>
              <a:chOff x="2123908" y="3777170"/>
              <a:chExt cx="4209024" cy="1106713"/>
            </a:xfrm>
          </p:grpSpPr>
          <p:sp>
            <p:nvSpPr>
              <p:cNvPr id="39" name="Number2" descr="67eb75c2-d96b-40f8-93f5-15740e8c2931"/>
              <p:cNvSpPr/>
              <p:nvPr/>
            </p:nvSpPr>
            <p:spPr bwMode="auto">
              <a:xfrm>
                <a:off x="5671404" y="4016319"/>
                <a:ext cx="661528" cy="66152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>
                    <a:alpha val="50000"/>
                  </a:schemeClr>
                </a:solidFill>
                <a:round/>
              </a:ln>
            </p:spPr>
            <p:txBody>
              <a:bodyPr vert="horz" wrap="none" lIns="91440" tIns="45720" rIns="91440" bIns="45720" numCol="1" rtlCol="0" anchor="ctr" anchorCtr="0" compatLnSpc="1">
                <a:normAutofit/>
              </a:bodyPr>
              <a:lstStyle/>
              <a:p>
                <a:pPr algn="ctr"/>
                <a:r>
                  <a:rPr lang="en-US" sz="1100" b="0" i="0" u="none">
                    <a:solidFill>
                      <a:srgbClr val="2F2F2F"/>
                    </a:solidFill>
                    <a:latin typeface="Arial" panose="020B0604020202020204"/>
                  </a:rPr>
                  <a:t>20XX</a:t>
                </a:r>
                <a:endParaRPr lang="en-US" sz="1100" b="0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Text2" descr="56ad86c8-1f2d-4ffb-be52-bc085137aae8"/>
              <p:cNvSpPr txBox="1"/>
              <p:nvPr/>
            </p:nvSpPr>
            <p:spPr>
              <a:xfrm>
                <a:off x="2123908" y="4330526"/>
                <a:ext cx="3547496" cy="5533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培养幼儿遵守交通规则的意识，保障出行安全。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1" name="Bullet2" descr="136eddff-4dc1-4073-a191-75243e93030b"/>
              <p:cNvSpPr txBox="1"/>
              <p:nvPr/>
            </p:nvSpPr>
            <p:spPr>
              <a:xfrm>
                <a:off x="2123908" y="3777170"/>
                <a:ext cx="3547496" cy="5533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遵守交通规则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7" name="组合 46" descr="dcc1118c-c951-46d4-828d-e531c4159b07"/>
            <p:cNvGrpSpPr/>
            <p:nvPr/>
          </p:nvGrpSpPr>
          <p:grpSpPr>
            <a:xfrm>
              <a:off x="7100767" y="2859086"/>
              <a:ext cx="4209024" cy="1106713"/>
              <a:chOff x="7100767" y="2859086"/>
              <a:chExt cx="4209024" cy="1106713"/>
            </a:xfrm>
          </p:grpSpPr>
          <p:sp>
            <p:nvSpPr>
              <p:cNvPr id="36" name="Number3" descr="22b98205-a189-4737-9282-b0bde8fdaea2"/>
              <p:cNvSpPr/>
              <p:nvPr/>
            </p:nvSpPr>
            <p:spPr bwMode="auto">
              <a:xfrm>
                <a:off x="7100767" y="3098235"/>
                <a:ext cx="661528" cy="66152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  <a:round/>
              </a:ln>
            </p:spPr>
            <p:txBody>
              <a:bodyPr vert="horz" wrap="none" lIns="91440" tIns="45720" rIns="91440" bIns="45720" numCol="1" rtlCol="0" anchor="ctr" anchorCtr="0" compatLnSpc="1">
                <a:normAutofit/>
              </a:bodyPr>
              <a:lstStyle/>
              <a:p>
                <a:pPr algn="ctr"/>
                <a:r>
                  <a:rPr lang="en-US" sz="1100" b="0" i="0" u="none">
                    <a:solidFill>
                      <a:srgbClr val="FFFFFF"/>
                    </a:solidFill>
                    <a:latin typeface="Arial" panose="020B0604020202020204"/>
                  </a:rPr>
                  <a:t>20XX</a:t>
                </a:r>
                <a:endParaRPr lang="en-US" sz="11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Text3" descr="b892ff99-c42e-4f9f-9f22-c98ad6a232a2"/>
              <p:cNvSpPr txBox="1"/>
              <p:nvPr/>
            </p:nvSpPr>
            <p:spPr>
              <a:xfrm>
                <a:off x="7762295" y="3412442"/>
                <a:ext cx="3547496" cy="5533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让幼儿了解生活中潜在的危险，增强自我保护能力。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8" name="Bullet3" descr="894ccde6-da90-42df-a9a7-86927f86d933"/>
              <p:cNvSpPr txBox="1"/>
              <p:nvPr/>
            </p:nvSpPr>
            <p:spPr>
              <a:xfrm>
                <a:off x="7762295" y="2859086"/>
                <a:ext cx="3547496" cy="5533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识别生活危险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8" name="组合 47" descr="7ef746a0-ecec-40d9-938a-1fc4e9ca4760"/>
            <p:cNvGrpSpPr/>
            <p:nvPr/>
          </p:nvGrpSpPr>
          <p:grpSpPr>
            <a:xfrm>
              <a:off x="5327019" y="1431441"/>
              <a:ext cx="4209024" cy="1106713"/>
              <a:chOff x="5327019" y="1431441"/>
              <a:chExt cx="4209024" cy="1106713"/>
            </a:xfrm>
          </p:grpSpPr>
          <p:sp>
            <p:nvSpPr>
              <p:cNvPr id="33" name="Number4" descr="cc94ce05-e6b5-4ee5-974e-a4b325e417d6"/>
              <p:cNvSpPr/>
              <p:nvPr/>
            </p:nvSpPr>
            <p:spPr bwMode="auto">
              <a:xfrm>
                <a:off x="8874515" y="1670590"/>
                <a:ext cx="661528" cy="66152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>
                    <a:alpha val="50000"/>
                  </a:schemeClr>
                </a:solidFill>
                <a:round/>
              </a:ln>
            </p:spPr>
            <p:txBody>
              <a:bodyPr vert="horz" wrap="none" lIns="91440" tIns="45720" rIns="91440" bIns="45720" numCol="1" rtlCol="0" anchor="ctr" anchorCtr="0" compatLnSpc="1">
                <a:normAutofit/>
              </a:bodyPr>
              <a:lstStyle/>
              <a:p>
                <a:pPr algn="ctr"/>
                <a:r>
                  <a:rPr lang="en-US" sz="1100" b="0" i="0" u="none">
                    <a:solidFill>
                      <a:srgbClr val="2F2F2F"/>
                    </a:solidFill>
                    <a:latin typeface="Arial" panose="020B0604020202020204"/>
                  </a:rPr>
                  <a:t>2017</a:t>
                </a:r>
                <a:endParaRPr lang="en-US" sz="1100" b="0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Text4" descr="201cd313-e184-41c3-a5bb-49385b29dcca"/>
              <p:cNvSpPr txBox="1"/>
              <p:nvPr/>
            </p:nvSpPr>
            <p:spPr>
              <a:xfrm>
                <a:off x="5327019" y="1984797"/>
                <a:ext cx="3547496" cy="5533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教给幼儿基本的自救知识，提高应对突发事件的能力。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5" name="Bullet4" descr="7a197d09-7152-4b1d-ad3a-317a5b1b17fa"/>
              <p:cNvSpPr txBox="1"/>
              <p:nvPr/>
            </p:nvSpPr>
            <p:spPr>
              <a:xfrm>
                <a:off x="5327019" y="1431441"/>
                <a:ext cx="3547496" cy="55335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掌握自救知识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29" name="Title" descr="8661d66f-8d06-4543-82b3-d8e69d1e64bd"/>
            <p:cNvSpPr txBox="1"/>
            <p:nvPr/>
          </p:nvSpPr>
          <p:spPr>
            <a:xfrm>
              <a:off x="673100" y="1130300"/>
              <a:ext cx="4344377" cy="11933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传授安全知识，提升幼儿适应能力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常见意外处理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掌握常见意外处理方法和急救技术，及时应对紧急情况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常用护理技术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" name="e5bed833-6d36-48e3-b086-44f1bd744d82.source.8.zh-Hans.pptx" descr="2f595016-ccb8-4d96-ac9c-6f220ffa632d"/>
          <p:cNvGrpSpPr/>
          <p:nvPr/>
        </p:nvGrpSpPr>
        <p:grpSpPr>
          <a:xfrm>
            <a:off x="669926" y="1140685"/>
            <a:ext cx="10848974" cy="5717315"/>
            <a:chOff x="669926" y="1140685"/>
            <a:chExt cx="10848974" cy="5717315"/>
          </a:xfrm>
        </p:grpSpPr>
        <p:cxnSp>
          <p:nvCxnSpPr>
            <p:cNvPr id="70" name="直接连接符 69" descr="07fabb9e-acaf-495b-b1fa-7f7125908eea"/>
            <p:cNvCxnSpPr/>
            <p:nvPr/>
          </p:nvCxnSpPr>
          <p:spPr>
            <a:xfrm>
              <a:off x="778342" y="2676653"/>
              <a:ext cx="6707" cy="4181347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 descr="0980f647-114b-4f2d-96b7-3547fb7639cd"/>
            <p:cNvCxnSpPr/>
            <p:nvPr/>
          </p:nvCxnSpPr>
          <p:spPr>
            <a:xfrm>
              <a:off x="6304180" y="2676653"/>
              <a:ext cx="6707" cy="4181347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itle" descr="dfff5404-ff0d-4a46-a9f7-add1e20b1e91"/>
            <p:cNvSpPr txBox="1"/>
            <p:nvPr/>
          </p:nvSpPr>
          <p:spPr>
            <a:xfrm>
              <a:off x="669926" y="1140685"/>
              <a:ext cx="10836269" cy="724303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lstStyle>
              <a:defPPr>
                <a:defRPr lang="en-US"/>
              </a:defPPr>
              <a:lvl1pPr>
                <a:defRPr sz="2400" b="1"/>
              </a:lvl1pPr>
            </a:lstStyle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熟悉常用护理技术，呵护幼儿健康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12" name="组合 111" descr="af5c184b-61bc-4c81-9077-b4cc1dfd2c40"/>
            <p:cNvGrpSpPr/>
            <p:nvPr/>
          </p:nvGrpSpPr>
          <p:grpSpPr>
            <a:xfrm>
              <a:off x="675279" y="2173469"/>
              <a:ext cx="5298901" cy="957443"/>
              <a:chOff x="675279" y="2173469"/>
              <a:chExt cx="5298901" cy="957443"/>
            </a:xfrm>
          </p:grpSpPr>
          <p:sp>
            <p:nvSpPr>
              <p:cNvPr id="96" name="Icon1" descr="e423062c-29a2-442b-8cf8-313f300cf787"/>
              <p:cNvSpPr/>
              <p:nvPr/>
            </p:nvSpPr>
            <p:spPr>
              <a:xfrm>
                <a:off x="675279" y="2461940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2" name="Bullet1" descr="ee4a9420-543a-4dcb-b0db-04d136da70ce"/>
              <p:cNvSpPr/>
              <p:nvPr/>
            </p:nvSpPr>
            <p:spPr>
              <a:xfrm flipH="1">
                <a:off x="982805" y="2173469"/>
                <a:ext cx="4991375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测体温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Text1" descr="ccbaa515-e75f-44e2-8203-50b7ad8d0c43"/>
              <p:cNvSpPr txBox="1"/>
              <p:nvPr/>
            </p:nvSpPr>
            <p:spPr>
              <a:xfrm flipH="1">
                <a:off x="982804" y="2647625"/>
                <a:ext cx="4991375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使用体温计测量体温，注意测量方法和时间，发热需关注。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3" name="组合 112" descr="570ea64c-0e01-420b-8d30-d8f64b439567"/>
            <p:cNvGrpSpPr/>
            <p:nvPr/>
          </p:nvGrpSpPr>
          <p:grpSpPr>
            <a:xfrm>
              <a:off x="675279" y="3174532"/>
              <a:ext cx="5298905" cy="957443"/>
              <a:chOff x="675279" y="3112217"/>
              <a:chExt cx="5298905" cy="957443"/>
            </a:xfrm>
          </p:grpSpPr>
          <p:sp>
            <p:nvSpPr>
              <p:cNvPr id="97" name="Icon2" descr="c2364b32-8878-43e6-bf94-60f0799b72c1"/>
              <p:cNvSpPr/>
              <p:nvPr/>
            </p:nvSpPr>
            <p:spPr>
              <a:xfrm>
                <a:off x="675279" y="3400689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6" name="Bullet2" descr="c08e03a6-4260-4853-b2cc-21ab869048de"/>
              <p:cNvSpPr/>
              <p:nvPr/>
            </p:nvSpPr>
            <p:spPr>
              <a:xfrm flipH="1">
                <a:off x="982809" y="3112217"/>
                <a:ext cx="4991375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数脉搏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7" name="Text2" descr="e0fe3ec3-d71e-4ed7-ba9a-dbd07709d1ed"/>
              <p:cNvSpPr txBox="1"/>
              <p:nvPr/>
            </p:nvSpPr>
            <p:spPr>
              <a:xfrm flipH="1">
                <a:off x="982808" y="3586373"/>
                <a:ext cx="4991375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通过数脉搏检查孩子血液流动情况，判断是否健康。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4" name="组合 113" descr="5ba4da93-9309-4189-bafd-1cd2ffecf5bb"/>
            <p:cNvGrpSpPr/>
            <p:nvPr/>
          </p:nvGrpSpPr>
          <p:grpSpPr>
            <a:xfrm>
              <a:off x="675279" y="4175595"/>
              <a:ext cx="5302866" cy="957443"/>
              <a:chOff x="675279" y="4050965"/>
              <a:chExt cx="5302866" cy="957443"/>
            </a:xfrm>
          </p:grpSpPr>
          <p:sp>
            <p:nvSpPr>
              <p:cNvPr id="98" name="Icon3" descr="474b5e2d-9282-4468-9490-ce51e5e108ae"/>
              <p:cNvSpPr/>
              <p:nvPr/>
            </p:nvSpPr>
            <p:spPr>
              <a:xfrm>
                <a:off x="675279" y="4339437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9" name="Bullet3" descr="d7311027-da12-4408-862c-ecfcd3d1290c"/>
              <p:cNvSpPr/>
              <p:nvPr/>
            </p:nvSpPr>
            <p:spPr>
              <a:xfrm flipH="1">
                <a:off x="986770" y="4050965"/>
                <a:ext cx="4991375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观察呼吸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0" name="Text3" descr="d9f80bc7-0528-4f40-8f5a-3426385e39ea"/>
              <p:cNvSpPr txBox="1"/>
              <p:nvPr/>
            </p:nvSpPr>
            <p:spPr>
              <a:xfrm flipH="1">
                <a:off x="986769" y="4525121"/>
                <a:ext cx="4991375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一般以腹式呼吸常见，观察呼吸是否正常，及时发现异常。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5" name="组合 114" descr="5540a60d-b940-4d7e-8b00-fd91af434608"/>
            <p:cNvGrpSpPr/>
            <p:nvPr/>
          </p:nvGrpSpPr>
          <p:grpSpPr>
            <a:xfrm>
              <a:off x="675279" y="5176657"/>
              <a:ext cx="5306828" cy="957443"/>
              <a:chOff x="675279" y="4989713"/>
              <a:chExt cx="5306828" cy="957443"/>
            </a:xfrm>
          </p:grpSpPr>
          <p:sp>
            <p:nvSpPr>
              <p:cNvPr id="99" name="Icon4" descr="b7abb719-4247-4c1a-9995-3dbba0fb59d8"/>
              <p:cNvSpPr/>
              <p:nvPr/>
            </p:nvSpPr>
            <p:spPr>
              <a:xfrm>
                <a:off x="675279" y="5278186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52" name="Bullet4" descr="26215f08-7a4c-42e4-870d-331d2d8a5df8"/>
              <p:cNvSpPr/>
              <p:nvPr/>
            </p:nvSpPr>
            <p:spPr>
              <a:xfrm flipH="1">
                <a:off x="990732" y="4989713"/>
                <a:ext cx="4991375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物理降温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3" name="Text4" descr="3ae0a8aa-57de-4c97-811b-80825af9a60e"/>
              <p:cNvSpPr txBox="1"/>
              <p:nvPr/>
            </p:nvSpPr>
            <p:spPr>
              <a:xfrm flipH="1">
                <a:off x="990731" y="5463869"/>
                <a:ext cx="4991375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孩子体温高时，用头部冷敷、酒精擦拭等方法辅助降温。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6" name="组合 115" descr="6adf4c93-43c5-4fdb-9ffa-ce84f3de67bd"/>
            <p:cNvGrpSpPr/>
            <p:nvPr/>
          </p:nvGrpSpPr>
          <p:grpSpPr>
            <a:xfrm>
              <a:off x="6201117" y="2173469"/>
              <a:ext cx="5305899" cy="957443"/>
              <a:chOff x="6201117" y="2173469"/>
              <a:chExt cx="5305899" cy="957443"/>
            </a:xfrm>
          </p:grpSpPr>
          <p:sp>
            <p:nvSpPr>
              <p:cNvPr id="100" name="Icon5" descr="41367c00-5dcd-464d-9fc0-5bfac9fb84d9"/>
              <p:cNvSpPr/>
              <p:nvPr/>
            </p:nvSpPr>
            <p:spPr>
              <a:xfrm>
                <a:off x="6201117" y="2461940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55" name="Bullet5" descr="438ecb33-abcd-4e84-8b73-028d76bcf0c1"/>
              <p:cNvSpPr/>
              <p:nvPr/>
            </p:nvSpPr>
            <p:spPr>
              <a:xfrm flipH="1">
                <a:off x="6515640" y="2173469"/>
                <a:ext cx="4991376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热敷法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6" name="Text5" descr="baeedf64-8452-4ce4-bdb6-a4c2922bb7bb"/>
              <p:cNvSpPr txBox="1"/>
              <p:nvPr/>
            </p:nvSpPr>
            <p:spPr>
              <a:xfrm flipH="1">
                <a:off x="6515640" y="2647625"/>
                <a:ext cx="4991376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疖肿初起时可用热敷法，水温适宜，避免直接接触皮肤。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7" name="组合 116" descr="1d27d8a0-a2ad-458d-9eb6-7c0fa155369e"/>
            <p:cNvGrpSpPr/>
            <p:nvPr/>
          </p:nvGrpSpPr>
          <p:grpSpPr>
            <a:xfrm>
              <a:off x="6201117" y="3174532"/>
              <a:ext cx="5309860" cy="957443"/>
              <a:chOff x="6201117" y="3112217"/>
              <a:chExt cx="5309860" cy="957443"/>
            </a:xfrm>
          </p:grpSpPr>
          <p:sp>
            <p:nvSpPr>
              <p:cNvPr id="101" name="Icon6" descr="4edf8d1e-0ad9-4b6c-b114-f64aad89ce88"/>
              <p:cNvSpPr/>
              <p:nvPr/>
            </p:nvSpPr>
            <p:spPr>
              <a:xfrm>
                <a:off x="6201117" y="3192145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58" name="Bullet6" descr="43d7f370-750d-4724-9cb3-43ea2a22ee34"/>
              <p:cNvSpPr/>
              <p:nvPr/>
            </p:nvSpPr>
            <p:spPr>
              <a:xfrm flipH="1">
                <a:off x="6519601" y="3112217"/>
                <a:ext cx="4991376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喂药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9" name="Text6" descr="5d9c2386-1495-475d-9f15-f9687aafadbd"/>
              <p:cNvSpPr txBox="1"/>
              <p:nvPr/>
            </p:nvSpPr>
            <p:spPr>
              <a:xfrm flipH="1">
                <a:off x="6519601" y="3586373"/>
                <a:ext cx="4991376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根据幼儿年龄选择合适喂药方式，幼儿园喂药需做好记录。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8" name="组合 117" descr="0538c3f9-6af2-47c5-bd9f-112f62788e78"/>
            <p:cNvGrpSpPr/>
            <p:nvPr/>
          </p:nvGrpSpPr>
          <p:grpSpPr>
            <a:xfrm>
              <a:off x="6201117" y="4175595"/>
              <a:ext cx="5313822" cy="957443"/>
              <a:chOff x="6201117" y="4050965"/>
              <a:chExt cx="5313822" cy="957443"/>
            </a:xfrm>
          </p:grpSpPr>
          <p:sp>
            <p:nvSpPr>
              <p:cNvPr id="102" name="Icon7" descr="c78a3a19-d92a-4d55-9703-1523ab7ed1f7"/>
              <p:cNvSpPr/>
              <p:nvPr/>
            </p:nvSpPr>
            <p:spPr>
              <a:xfrm>
                <a:off x="6201117" y="4130894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1" name="Bullet7" descr="78ad9b56-aeb7-4f86-adbe-589a842fe0e6"/>
              <p:cNvSpPr/>
              <p:nvPr/>
            </p:nvSpPr>
            <p:spPr>
              <a:xfrm flipH="1">
                <a:off x="6523563" y="4050965"/>
                <a:ext cx="4991376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滴眼药水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2" name="Text7" descr="2d1a33f3-b5eb-4abc-9f84-b36668275e6b"/>
              <p:cNvSpPr txBox="1"/>
              <p:nvPr/>
            </p:nvSpPr>
            <p:spPr>
              <a:xfrm flipH="1">
                <a:off x="6523563" y="4525121"/>
                <a:ext cx="4991376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净手后正确滴眼药水，避免乱揉或用脏手操作。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9" name="组合 118" descr="d87f7a32-a063-41af-b3fb-30b511912103"/>
            <p:cNvGrpSpPr/>
            <p:nvPr/>
          </p:nvGrpSpPr>
          <p:grpSpPr>
            <a:xfrm>
              <a:off x="6201117" y="5176657"/>
              <a:ext cx="5317783" cy="957443"/>
              <a:chOff x="6201117" y="4989713"/>
              <a:chExt cx="5317783" cy="957443"/>
            </a:xfrm>
          </p:grpSpPr>
          <p:sp>
            <p:nvSpPr>
              <p:cNvPr id="103" name="Icon8" descr="83c2beda-ebb5-476f-922b-63457d4db47c"/>
              <p:cNvSpPr/>
              <p:nvPr/>
            </p:nvSpPr>
            <p:spPr>
              <a:xfrm>
                <a:off x="6201117" y="5069642"/>
                <a:ext cx="219540" cy="219155"/>
              </a:xfrm>
              <a:custGeom>
                <a:avLst/>
                <a:gdLst>
                  <a:gd name="T0" fmla="*/ 2200 w 4400"/>
                  <a:gd name="T1" fmla="*/ 0 h 4400"/>
                  <a:gd name="T2" fmla="*/ 0 w 4400"/>
                  <a:gd name="T3" fmla="*/ 2200 h 4400"/>
                  <a:gd name="T4" fmla="*/ 2200 w 4400"/>
                  <a:gd name="T5" fmla="*/ 4400 h 4400"/>
                  <a:gd name="T6" fmla="*/ 4400 w 4400"/>
                  <a:gd name="T7" fmla="*/ 2200 h 4400"/>
                  <a:gd name="T8" fmla="*/ 2200 w 4400"/>
                  <a:gd name="T9" fmla="*/ 0 h 4400"/>
                  <a:gd name="T10" fmla="*/ 3408 w 4400"/>
                  <a:gd name="T11" fmla="*/ 1941 h 4400"/>
                  <a:gd name="T12" fmla="*/ 2341 w 4400"/>
                  <a:gd name="T13" fmla="*/ 3008 h 4400"/>
                  <a:gd name="T14" fmla="*/ 2200 w 4400"/>
                  <a:gd name="T15" fmla="*/ 3067 h 4400"/>
                  <a:gd name="T16" fmla="*/ 2059 w 4400"/>
                  <a:gd name="T17" fmla="*/ 3008 h 4400"/>
                  <a:gd name="T18" fmla="*/ 992 w 4400"/>
                  <a:gd name="T19" fmla="*/ 1941 h 4400"/>
                  <a:gd name="T20" fmla="*/ 992 w 4400"/>
                  <a:gd name="T21" fmla="*/ 1659 h 4400"/>
                  <a:gd name="T22" fmla="*/ 1275 w 4400"/>
                  <a:gd name="T23" fmla="*/ 1659 h 4400"/>
                  <a:gd name="T24" fmla="*/ 2200 w 4400"/>
                  <a:gd name="T25" fmla="*/ 2584 h 4400"/>
                  <a:gd name="T26" fmla="*/ 3125 w 4400"/>
                  <a:gd name="T27" fmla="*/ 1659 h 4400"/>
                  <a:gd name="T28" fmla="*/ 3408 w 4400"/>
                  <a:gd name="T29" fmla="*/ 1659 h 4400"/>
                  <a:gd name="T30" fmla="*/ 3408 w 4400"/>
                  <a:gd name="T31" fmla="*/ 1941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00" h="4400">
                    <a:moveTo>
                      <a:pt x="2200" y="0"/>
                    </a:moveTo>
                    <a:cubicBezTo>
                      <a:pt x="987" y="0"/>
                      <a:pt x="0" y="987"/>
                      <a:pt x="0" y="2200"/>
                    </a:cubicBezTo>
                    <a:cubicBezTo>
                      <a:pt x="0" y="3413"/>
                      <a:pt x="987" y="4400"/>
                      <a:pt x="2200" y="4400"/>
                    </a:cubicBezTo>
                    <a:cubicBezTo>
                      <a:pt x="3413" y="4400"/>
                      <a:pt x="4400" y="3413"/>
                      <a:pt x="4400" y="2200"/>
                    </a:cubicBezTo>
                    <a:cubicBezTo>
                      <a:pt x="4400" y="987"/>
                      <a:pt x="3413" y="0"/>
                      <a:pt x="2200" y="0"/>
                    </a:cubicBezTo>
                    <a:close/>
                    <a:moveTo>
                      <a:pt x="3408" y="1941"/>
                    </a:moveTo>
                    <a:lnTo>
                      <a:pt x="2341" y="3008"/>
                    </a:lnTo>
                    <a:cubicBezTo>
                      <a:pt x="2304" y="3046"/>
                      <a:pt x="2253" y="3067"/>
                      <a:pt x="2200" y="3067"/>
                    </a:cubicBezTo>
                    <a:cubicBezTo>
                      <a:pt x="2147" y="3067"/>
                      <a:pt x="2096" y="3046"/>
                      <a:pt x="2059" y="3008"/>
                    </a:cubicBezTo>
                    <a:lnTo>
                      <a:pt x="992" y="1941"/>
                    </a:lnTo>
                    <a:cubicBezTo>
                      <a:pt x="914" y="1863"/>
                      <a:pt x="914" y="1737"/>
                      <a:pt x="992" y="1659"/>
                    </a:cubicBezTo>
                    <a:cubicBezTo>
                      <a:pt x="1070" y="1580"/>
                      <a:pt x="1197" y="1580"/>
                      <a:pt x="1275" y="1659"/>
                    </a:cubicBezTo>
                    <a:lnTo>
                      <a:pt x="2200" y="2584"/>
                    </a:lnTo>
                    <a:lnTo>
                      <a:pt x="3125" y="1659"/>
                    </a:lnTo>
                    <a:cubicBezTo>
                      <a:pt x="3203" y="1580"/>
                      <a:pt x="3330" y="1580"/>
                      <a:pt x="3408" y="1659"/>
                    </a:cubicBezTo>
                    <a:cubicBezTo>
                      <a:pt x="3486" y="1737"/>
                      <a:pt x="3486" y="1863"/>
                      <a:pt x="3408" y="19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64" name="Bullet8" descr="466dda57-9287-4bba-ae55-13215c541949"/>
              <p:cNvSpPr/>
              <p:nvPr/>
            </p:nvSpPr>
            <p:spPr>
              <a:xfrm flipH="1">
                <a:off x="6527524" y="4989713"/>
                <a:ext cx="4991376" cy="398049"/>
              </a:xfrm>
              <a:prstGeom prst="roundRect">
                <a:avLst>
                  <a:gd name="adj" fmla="val 0"/>
                </a:avLst>
              </a:prstGeom>
              <a:noFill/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bg1">
                    <a:lumMod val="6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翻转眼皮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5" name="Text8" descr="2fd7ef48-bd4d-4fe8-9fc5-1c831458bd22"/>
              <p:cNvSpPr txBox="1"/>
              <p:nvPr/>
            </p:nvSpPr>
            <p:spPr>
              <a:xfrm flipH="1">
                <a:off x="6527524" y="5463869"/>
                <a:ext cx="4991376" cy="48328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掌握翻转眼皮方法，处理眼内异物，保护幼儿眼睛。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急救原则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26295e12-c932-4487-8f23-6729979574e1.source.3.zh-Hans.pptx" descr="6c1e3e82-a12d-4c0f-b8d9-d084087e1a4a"/>
          <p:cNvGrpSpPr/>
          <p:nvPr/>
        </p:nvGrpSpPr>
        <p:grpSpPr>
          <a:xfrm>
            <a:off x="660400" y="1130300"/>
            <a:ext cx="10858500" cy="3791640"/>
            <a:chOff x="660400" y="1130300"/>
            <a:chExt cx="10858500" cy="3791640"/>
          </a:xfrm>
        </p:grpSpPr>
        <p:sp>
          <p:nvSpPr>
            <p:cNvPr id="34" name="Title" descr="d37be83d-f6c7-40c3-9d1c-62ce90220986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遵循急救原则，提高救治成功率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1" name="组合 40" descr="39568a0d-a632-4784-9848-b285c6514e84"/>
            <p:cNvGrpSpPr/>
            <p:nvPr/>
          </p:nvGrpSpPr>
          <p:grpSpPr>
            <a:xfrm>
              <a:off x="943065" y="3982743"/>
              <a:ext cx="10305870" cy="939197"/>
              <a:chOff x="943065" y="3982743"/>
              <a:chExt cx="10305870" cy="939197"/>
            </a:xfrm>
          </p:grpSpPr>
          <p:sp>
            <p:nvSpPr>
              <p:cNvPr id="6" name="ComponentBackground3" descr="10715512-2da3-41e9-85e5-25770160c3c2"/>
              <p:cNvSpPr/>
              <p:nvPr/>
            </p:nvSpPr>
            <p:spPr bwMode="auto">
              <a:xfrm>
                <a:off x="1269573" y="3982743"/>
                <a:ext cx="1613534" cy="939197"/>
              </a:xfrm>
              <a:custGeom>
                <a:avLst/>
                <a:gdLst>
                  <a:gd name="T0" fmla="*/ 653 w 1102"/>
                  <a:gd name="T1" fmla="*/ 116 h 871"/>
                  <a:gd name="T2" fmla="*/ 543 w 1102"/>
                  <a:gd name="T3" fmla="*/ 0 h 871"/>
                  <a:gd name="T4" fmla="*/ 433 w 1102"/>
                  <a:gd name="T5" fmla="*/ 116 h 871"/>
                  <a:gd name="T6" fmla="*/ 0 w 1102"/>
                  <a:gd name="T7" fmla="*/ 116 h 871"/>
                  <a:gd name="T8" fmla="*/ 0 w 1102"/>
                  <a:gd name="T9" fmla="*/ 871 h 871"/>
                  <a:gd name="T10" fmla="*/ 1102 w 1102"/>
                  <a:gd name="T11" fmla="*/ 871 h 871"/>
                  <a:gd name="T12" fmla="*/ 1102 w 1102"/>
                  <a:gd name="T13" fmla="*/ 116 h 871"/>
                  <a:gd name="T14" fmla="*/ 653 w 1102"/>
                  <a:gd name="T15" fmla="*/ 116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2" h="871">
                    <a:moveTo>
                      <a:pt x="653" y="116"/>
                    </a:moveTo>
                    <a:lnTo>
                      <a:pt x="543" y="0"/>
                    </a:lnTo>
                    <a:lnTo>
                      <a:pt x="433" y="116"/>
                    </a:lnTo>
                    <a:lnTo>
                      <a:pt x="0" y="116"/>
                    </a:lnTo>
                    <a:lnTo>
                      <a:pt x="0" y="871"/>
                    </a:lnTo>
                    <a:lnTo>
                      <a:pt x="1102" y="871"/>
                    </a:lnTo>
                    <a:lnTo>
                      <a:pt x="1102" y="116"/>
                    </a:lnTo>
                    <a:lnTo>
                      <a:pt x="653" y="116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" name="Bullet1" descr="be4646c1-a051-4bdc-b330-93473d1a3cb4"/>
              <p:cNvSpPr txBox="1"/>
              <p:nvPr/>
            </p:nvSpPr>
            <p:spPr>
              <a:xfrm>
                <a:off x="3129991" y="4175477"/>
                <a:ext cx="2366502" cy="6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抢救生命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IconBackground3" descr="2ffeb6f5-2f61-4515-a06e-1ed2e884b662"/>
              <p:cNvSpPr/>
              <p:nvPr/>
            </p:nvSpPr>
            <p:spPr>
              <a:xfrm>
                <a:off x="943065" y="4237934"/>
                <a:ext cx="559280" cy="55927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1" name="Icon1" descr="4c25d7c4-cd3d-4259-a739-0485c1ed3f95"/>
              <p:cNvSpPr/>
              <p:nvPr/>
            </p:nvSpPr>
            <p:spPr bwMode="auto">
              <a:xfrm>
                <a:off x="1068416" y="4388592"/>
                <a:ext cx="308578" cy="257962"/>
              </a:xfrm>
              <a:custGeom>
                <a:avLst/>
                <a:gdLst>
                  <a:gd name="T0" fmla="*/ 154 w 435"/>
                  <a:gd name="T1" fmla="*/ 194 h 364"/>
                  <a:gd name="T2" fmla="*/ 169 w 435"/>
                  <a:gd name="T3" fmla="*/ 159 h 364"/>
                  <a:gd name="T4" fmla="*/ 306 w 435"/>
                  <a:gd name="T5" fmla="*/ 136 h 364"/>
                  <a:gd name="T6" fmla="*/ 375 w 435"/>
                  <a:gd name="T7" fmla="*/ 220 h 364"/>
                  <a:gd name="T8" fmla="*/ 375 w 435"/>
                  <a:gd name="T9" fmla="*/ 202 h 364"/>
                  <a:gd name="T10" fmla="*/ 435 w 435"/>
                  <a:gd name="T11" fmla="*/ 202 h 364"/>
                  <a:gd name="T12" fmla="*/ 435 w 435"/>
                  <a:gd name="T13" fmla="*/ 364 h 364"/>
                  <a:gd name="T14" fmla="*/ 375 w 435"/>
                  <a:gd name="T15" fmla="*/ 364 h 364"/>
                  <a:gd name="T16" fmla="*/ 375 w 435"/>
                  <a:gd name="T17" fmla="*/ 340 h 364"/>
                  <a:gd name="T18" fmla="*/ 299 w 435"/>
                  <a:gd name="T19" fmla="*/ 310 h 364"/>
                  <a:gd name="T20" fmla="*/ 112 w 435"/>
                  <a:gd name="T21" fmla="*/ 333 h 364"/>
                  <a:gd name="T22" fmla="*/ 13 w 435"/>
                  <a:gd name="T23" fmla="*/ 280 h 364"/>
                  <a:gd name="T24" fmla="*/ 14 w 435"/>
                  <a:gd name="T25" fmla="*/ 262 h 364"/>
                  <a:gd name="T26" fmla="*/ 0 w 435"/>
                  <a:gd name="T27" fmla="*/ 248 h 364"/>
                  <a:gd name="T28" fmla="*/ 10 w 435"/>
                  <a:gd name="T29" fmla="*/ 191 h 364"/>
                  <a:gd name="T30" fmla="*/ 131 w 435"/>
                  <a:gd name="T31" fmla="*/ 230 h 364"/>
                  <a:gd name="T32" fmla="*/ 228 w 435"/>
                  <a:gd name="T33" fmla="*/ 203 h 364"/>
                  <a:gd name="T34" fmla="*/ 228 w 435"/>
                  <a:gd name="T35" fmla="*/ 196 h 364"/>
                  <a:gd name="T36" fmla="*/ 154 w 435"/>
                  <a:gd name="T37" fmla="*/ 194 h 364"/>
                  <a:gd name="T38" fmla="*/ 129 w 435"/>
                  <a:gd name="T39" fmla="*/ 160 h 364"/>
                  <a:gd name="T40" fmla="*/ 126 w 435"/>
                  <a:gd name="T41" fmla="*/ 176 h 364"/>
                  <a:gd name="T42" fmla="*/ 71 w 435"/>
                  <a:gd name="T43" fmla="*/ 189 h 364"/>
                  <a:gd name="T44" fmla="*/ 25 w 435"/>
                  <a:gd name="T45" fmla="*/ 156 h 364"/>
                  <a:gd name="T46" fmla="*/ 28 w 435"/>
                  <a:gd name="T47" fmla="*/ 143 h 364"/>
                  <a:gd name="T48" fmla="*/ 28 w 435"/>
                  <a:gd name="T49" fmla="*/ 143 h 364"/>
                  <a:gd name="T50" fmla="*/ 82 w 435"/>
                  <a:gd name="T51" fmla="*/ 130 h 364"/>
                  <a:gd name="T52" fmla="*/ 129 w 435"/>
                  <a:gd name="T53" fmla="*/ 160 h 364"/>
                  <a:gd name="T54" fmla="*/ 129 w 435"/>
                  <a:gd name="T55" fmla="*/ 160 h 364"/>
                  <a:gd name="T56" fmla="*/ 39 w 435"/>
                  <a:gd name="T57" fmla="*/ 145 h 364"/>
                  <a:gd name="T58" fmla="*/ 76 w 435"/>
                  <a:gd name="T59" fmla="*/ 164 h 364"/>
                  <a:gd name="T60" fmla="*/ 117 w 435"/>
                  <a:gd name="T61" fmla="*/ 161 h 364"/>
                  <a:gd name="T62" fmla="*/ 80 w 435"/>
                  <a:gd name="T63" fmla="*/ 142 h 364"/>
                  <a:gd name="T64" fmla="*/ 39 w 435"/>
                  <a:gd name="T65" fmla="*/ 145 h 364"/>
                  <a:gd name="T66" fmla="*/ 165 w 435"/>
                  <a:gd name="T67" fmla="*/ 127 h 364"/>
                  <a:gd name="T68" fmla="*/ 152 w 435"/>
                  <a:gd name="T69" fmla="*/ 136 h 364"/>
                  <a:gd name="T70" fmla="*/ 103 w 435"/>
                  <a:gd name="T71" fmla="*/ 108 h 364"/>
                  <a:gd name="T72" fmla="*/ 91 w 435"/>
                  <a:gd name="T73" fmla="*/ 53 h 364"/>
                  <a:gd name="T74" fmla="*/ 102 w 435"/>
                  <a:gd name="T75" fmla="*/ 45 h 364"/>
                  <a:gd name="T76" fmla="*/ 102 w 435"/>
                  <a:gd name="T77" fmla="*/ 45 h 364"/>
                  <a:gd name="T78" fmla="*/ 151 w 435"/>
                  <a:gd name="T79" fmla="*/ 73 h 364"/>
                  <a:gd name="T80" fmla="*/ 165 w 435"/>
                  <a:gd name="T81" fmla="*/ 127 h 364"/>
                  <a:gd name="T82" fmla="*/ 165 w 435"/>
                  <a:gd name="T83" fmla="*/ 127 h 364"/>
                  <a:gd name="T84" fmla="*/ 109 w 435"/>
                  <a:gd name="T85" fmla="*/ 55 h 364"/>
                  <a:gd name="T86" fmla="*/ 123 w 435"/>
                  <a:gd name="T87" fmla="*/ 93 h 364"/>
                  <a:gd name="T88" fmla="*/ 156 w 435"/>
                  <a:gd name="T89" fmla="*/ 119 h 364"/>
                  <a:gd name="T90" fmla="*/ 142 w 435"/>
                  <a:gd name="T91" fmla="*/ 80 h 364"/>
                  <a:gd name="T92" fmla="*/ 109 w 435"/>
                  <a:gd name="T93" fmla="*/ 55 h 364"/>
                  <a:gd name="T94" fmla="*/ 212 w 435"/>
                  <a:gd name="T95" fmla="*/ 105 h 364"/>
                  <a:gd name="T96" fmla="*/ 196 w 435"/>
                  <a:gd name="T97" fmla="*/ 103 h 364"/>
                  <a:gd name="T98" fmla="*/ 177 w 435"/>
                  <a:gd name="T99" fmla="*/ 50 h 364"/>
                  <a:gd name="T100" fmla="*/ 204 w 435"/>
                  <a:gd name="T101" fmla="*/ 1 h 364"/>
                  <a:gd name="T102" fmla="*/ 218 w 435"/>
                  <a:gd name="T103" fmla="*/ 2 h 364"/>
                  <a:gd name="T104" fmla="*/ 218 w 435"/>
                  <a:gd name="T105" fmla="*/ 2 h 364"/>
                  <a:gd name="T106" fmla="*/ 237 w 435"/>
                  <a:gd name="T107" fmla="*/ 55 h 364"/>
                  <a:gd name="T108" fmla="*/ 212 w 435"/>
                  <a:gd name="T109" fmla="*/ 104 h 364"/>
                  <a:gd name="T110" fmla="*/ 212 w 435"/>
                  <a:gd name="T111" fmla="*/ 105 h 364"/>
                  <a:gd name="T112" fmla="*/ 217 w 435"/>
                  <a:gd name="T113" fmla="*/ 14 h 364"/>
                  <a:gd name="T114" fmla="*/ 203 w 435"/>
                  <a:gd name="T115" fmla="*/ 52 h 364"/>
                  <a:gd name="T116" fmla="*/ 211 w 435"/>
                  <a:gd name="T117" fmla="*/ 93 h 364"/>
                  <a:gd name="T118" fmla="*/ 225 w 435"/>
                  <a:gd name="T119" fmla="*/ 54 h 364"/>
                  <a:gd name="T120" fmla="*/ 217 w 435"/>
                  <a:gd name="T121" fmla="*/ 1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5" h="364">
                    <a:moveTo>
                      <a:pt x="154" y="194"/>
                    </a:moveTo>
                    <a:lnTo>
                      <a:pt x="169" y="159"/>
                    </a:lnTo>
                    <a:lnTo>
                      <a:pt x="306" y="136"/>
                    </a:lnTo>
                    <a:lnTo>
                      <a:pt x="375" y="220"/>
                    </a:lnTo>
                    <a:lnTo>
                      <a:pt x="375" y="202"/>
                    </a:lnTo>
                    <a:lnTo>
                      <a:pt x="435" y="202"/>
                    </a:lnTo>
                    <a:lnTo>
                      <a:pt x="435" y="364"/>
                    </a:lnTo>
                    <a:lnTo>
                      <a:pt x="375" y="364"/>
                    </a:lnTo>
                    <a:lnTo>
                      <a:pt x="375" y="340"/>
                    </a:lnTo>
                    <a:lnTo>
                      <a:pt x="299" y="310"/>
                    </a:lnTo>
                    <a:lnTo>
                      <a:pt x="112" y="333"/>
                    </a:lnTo>
                    <a:lnTo>
                      <a:pt x="13" y="280"/>
                    </a:lnTo>
                    <a:lnTo>
                      <a:pt x="14" y="262"/>
                    </a:lnTo>
                    <a:lnTo>
                      <a:pt x="0" y="248"/>
                    </a:lnTo>
                    <a:lnTo>
                      <a:pt x="10" y="191"/>
                    </a:lnTo>
                    <a:lnTo>
                      <a:pt x="131" y="230"/>
                    </a:lnTo>
                    <a:lnTo>
                      <a:pt x="228" y="203"/>
                    </a:lnTo>
                    <a:lnTo>
                      <a:pt x="228" y="196"/>
                    </a:lnTo>
                    <a:lnTo>
                      <a:pt x="154" y="194"/>
                    </a:lnTo>
                    <a:close/>
                    <a:moveTo>
                      <a:pt x="129" y="160"/>
                    </a:moveTo>
                    <a:lnTo>
                      <a:pt x="126" y="176"/>
                    </a:lnTo>
                    <a:cubicBezTo>
                      <a:pt x="123" y="191"/>
                      <a:pt x="96" y="194"/>
                      <a:pt x="71" y="189"/>
                    </a:cubicBezTo>
                    <a:cubicBezTo>
                      <a:pt x="46" y="184"/>
                      <a:pt x="22" y="171"/>
                      <a:pt x="25" y="156"/>
                    </a:cubicBezTo>
                    <a:lnTo>
                      <a:pt x="28" y="143"/>
                    </a:lnTo>
                    <a:lnTo>
                      <a:pt x="28" y="143"/>
                    </a:lnTo>
                    <a:cubicBezTo>
                      <a:pt x="31" y="128"/>
                      <a:pt x="58" y="126"/>
                      <a:pt x="82" y="130"/>
                    </a:cubicBezTo>
                    <a:cubicBezTo>
                      <a:pt x="106" y="135"/>
                      <a:pt x="129" y="147"/>
                      <a:pt x="129" y="160"/>
                    </a:cubicBezTo>
                    <a:lnTo>
                      <a:pt x="129" y="160"/>
                    </a:lnTo>
                    <a:close/>
                    <a:moveTo>
                      <a:pt x="39" y="145"/>
                    </a:moveTo>
                    <a:cubicBezTo>
                      <a:pt x="38" y="149"/>
                      <a:pt x="51" y="159"/>
                      <a:pt x="76" y="164"/>
                    </a:cubicBezTo>
                    <a:cubicBezTo>
                      <a:pt x="101" y="169"/>
                      <a:pt x="116" y="164"/>
                      <a:pt x="117" y="161"/>
                    </a:cubicBezTo>
                    <a:cubicBezTo>
                      <a:pt x="117" y="157"/>
                      <a:pt x="105" y="147"/>
                      <a:pt x="80" y="142"/>
                    </a:cubicBezTo>
                    <a:cubicBezTo>
                      <a:pt x="55" y="137"/>
                      <a:pt x="40" y="142"/>
                      <a:pt x="39" y="145"/>
                    </a:cubicBezTo>
                    <a:close/>
                    <a:moveTo>
                      <a:pt x="165" y="127"/>
                    </a:moveTo>
                    <a:lnTo>
                      <a:pt x="152" y="136"/>
                    </a:lnTo>
                    <a:cubicBezTo>
                      <a:pt x="140" y="145"/>
                      <a:pt x="118" y="129"/>
                      <a:pt x="103" y="108"/>
                    </a:cubicBezTo>
                    <a:cubicBezTo>
                      <a:pt x="88" y="88"/>
                      <a:pt x="79" y="62"/>
                      <a:pt x="91" y="53"/>
                    </a:cubicBezTo>
                    <a:lnTo>
                      <a:pt x="102" y="45"/>
                    </a:lnTo>
                    <a:lnTo>
                      <a:pt x="102" y="45"/>
                    </a:lnTo>
                    <a:cubicBezTo>
                      <a:pt x="115" y="37"/>
                      <a:pt x="136" y="53"/>
                      <a:pt x="151" y="73"/>
                    </a:cubicBezTo>
                    <a:cubicBezTo>
                      <a:pt x="165" y="93"/>
                      <a:pt x="174" y="116"/>
                      <a:pt x="165" y="127"/>
                    </a:cubicBezTo>
                    <a:lnTo>
                      <a:pt x="165" y="127"/>
                    </a:lnTo>
                    <a:close/>
                    <a:moveTo>
                      <a:pt x="109" y="55"/>
                    </a:moveTo>
                    <a:cubicBezTo>
                      <a:pt x="106" y="57"/>
                      <a:pt x="108" y="73"/>
                      <a:pt x="123" y="93"/>
                    </a:cubicBezTo>
                    <a:cubicBezTo>
                      <a:pt x="139" y="114"/>
                      <a:pt x="153" y="121"/>
                      <a:pt x="156" y="119"/>
                    </a:cubicBezTo>
                    <a:cubicBezTo>
                      <a:pt x="159" y="117"/>
                      <a:pt x="157" y="101"/>
                      <a:pt x="142" y="80"/>
                    </a:cubicBezTo>
                    <a:cubicBezTo>
                      <a:pt x="126" y="59"/>
                      <a:pt x="112" y="53"/>
                      <a:pt x="109" y="55"/>
                    </a:cubicBezTo>
                    <a:close/>
                    <a:moveTo>
                      <a:pt x="212" y="105"/>
                    </a:moveTo>
                    <a:lnTo>
                      <a:pt x="196" y="103"/>
                    </a:lnTo>
                    <a:cubicBezTo>
                      <a:pt x="181" y="102"/>
                      <a:pt x="175" y="76"/>
                      <a:pt x="177" y="50"/>
                    </a:cubicBezTo>
                    <a:cubicBezTo>
                      <a:pt x="179" y="25"/>
                      <a:pt x="189" y="0"/>
                      <a:pt x="204" y="1"/>
                    </a:cubicBezTo>
                    <a:lnTo>
                      <a:pt x="218" y="2"/>
                    </a:lnTo>
                    <a:lnTo>
                      <a:pt x="218" y="2"/>
                    </a:lnTo>
                    <a:cubicBezTo>
                      <a:pt x="233" y="4"/>
                      <a:pt x="239" y="30"/>
                      <a:pt x="237" y="55"/>
                    </a:cubicBezTo>
                    <a:cubicBezTo>
                      <a:pt x="235" y="79"/>
                      <a:pt x="226" y="103"/>
                      <a:pt x="212" y="104"/>
                    </a:cubicBezTo>
                    <a:lnTo>
                      <a:pt x="212" y="105"/>
                    </a:lnTo>
                    <a:close/>
                    <a:moveTo>
                      <a:pt x="217" y="14"/>
                    </a:moveTo>
                    <a:cubicBezTo>
                      <a:pt x="214" y="13"/>
                      <a:pt x="205" y="27"/>
                      <a:pt x="203" y="52"/>
                    </a:cubicBezTo>
                    <a:cubicBezTo>
                      <a:pt x="201" y="78"/>
                      <a:pt x="208" y="92"/>
                      <a:pt x="211" y="93"/>
                    </a:cubicBezTo>
                    <a:cubicBezTo>
                      <a:pt x="214" y="93"/>
                      <a:pt x="223" y="80"/>
                      <a:pt x="225" y="54"/>
                    </a:cubicBezTo>
                    <a:cubicBezTo>
                      <a:pt x="227" y="28"/>
                      <a:pt x="220" y="14"/>
                      <a:pt x="21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6" name="Text1" descr="8eca60fe-2a36-4b64-9c02-74c627f6ca93"/>
              <p:cNvSpPr txBox="1"/>
              <p:nvPr/>
            </p:nvSpPr>
            <p:spPr>
              <a:xfrm>
                <a:off x="5496493" y="4175477"/>
                <a:ext cx="5752442" cy="601981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急救首要原则是抢救生命，做到“先抢后救”。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0" name="组合 39" descr="4d52ca34-b07a-460d-b3f6-95c1b88de187"/>
            <p:cNvGrpSpPr/>
            <p:nvPr/>
          </p:nvGrpSpPr>
          <p:grpSpPr>
            <a:xfrm>
              <a:off x="943065" y="3177902"/>
              <a:ext cx="10305870" cy="939197"/>
              <a:chOff x="943065" y="3177902"/>
              <a:chExt cx="10305870" cy="939197"/>
            </a:xfrm>
          </p:grpSpPr>
          <p:sp>
            <p:nvSpPr>
              <p:cNvPr id="5" name="ComponentBackground2" descr="452b83ef-6a65-4613-874f-2ca21cbbc398"/>
              <p:cNvSpPr/>
              <p:nvPr/>
            </p:nvSpPr>
            <p:spPr bwMode="auto">
              <a:xfrm>
                <a:off x="1269573" y="3177902"/>
                <a:ext cx="1613534" cy="939197"/>
              </a:xfrm>
              <a:custGeom>
                <a:avLst/>
                <a:gdLst>
                  <a:gd name="T0" fmla="*/ 653 w 1102"/>
                  <a:gd name="T1" fmla="*/ 115 h 871"/>
                  <a:gd name="T2" fmla="*/ 543 w 1102"/>
                  <a:gd name="T3" fmla="*/ 0 h 871"/>
                  <a:gd name="T4" fmla="*/ 433 w 1102"/>
                  <a:gd name="T5" fmla="*/ 115 h 871"/>
                  <a:gd name="T6" fmla="*/ 0 w 1102"/>
                  <a:gd name="T7" fmla="*/ 115 h 871"/>
                  <a:gd name="T8" fmla="*/ 0 w 1102"/>
                  <a:gd name="T9" fmla="*/ 871 h 871"/>
                  <a:gd name="T10" fmla="*/ 1102 w 1102"/>
                  <a:gd name="T11" fmla="*/ 871 h 871"/>
                  <a:gd name="T12" fmla="*/ 1102 w 1102"/>
                  <a:gd name="T13" fmla="*/ 115 h 871"/>
                  <a:gd name="T14" fmla="*/ 653 w 1102"/>
                  <a:gd name="T15" fmla="*/ 115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2" h="871">
                    <a:moveTo>
                      <a:pt x="653" y="115"/>
                    </a:moveTo>
                    <a:lnTo>
                      <a:pt x="543" y="0"/>
                    </a:lnTo>
                    <a:lnTo>
                      <a:pt x="433" y="115"/>
                    </a:lnTo>
                    <a:lnTo>
                      <a:pt x="0" y="115"/>
                    </a:lnTo>
                    <a:lnTo>
                      <a:pt x="0" y="871"/>
                    </a:lnTo>
                    <a:lnTo>
                      <a:pt x="1102" y="871"/>
                    </a:lnTo>
                    <a:lnTo>
                      <a:pt x="1102" y="115"/>
                    </a:lnTo>
                    <a:lnTo>
                      <a:pt x="653" y="115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8" name="Bullet2" descr="f76c70a0-859f-49e8-9950-1edd5ae4e315"/>
              <p:cNvSpPr txBox="1"/>
              <p:nvPr/>
            </p:nvSpPr>
            <p:spPr>
              <a:xfrm>
                <a:off x="3129991" y="3358721"/>
                <a:ext cx="2366502" cy="6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防止残疾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IconBackground2" descr="367fe970-18f8-4854-8336-744ab96cd8a3"/>
              <p:cNvSpPr/>
              <p:nvPr/>
            </p:nvSpPr>
            <p:spPr>
              <a:xfrm>
                <a:off x="943065" y="3406486"/>
                <a:ext cx="559280" cy="559278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19" name="Icon2" descr="cd2e5785-56f5-4c20-8773-378e526fe4d2"/>
              <p:cNvSpPr/>
              <p:nvPr/>
            </p:nvSpPr>
            <p:spPr bwMode="auto">
              <a:xfrm>
                <a:off x="1068416" y="3542579"/>
                <a:ext cx="308578" cy="287092"/>
              </a:xfrm>
              <a:custGeom>
                <a:avLst/>
                <a:gdLst>
                  <a:gd name="connsiteX0" fmla="*/ 362096 w 576922"/>
                  <a:gd name="connsiteY0" fmla="*/ 472751 h 536754"/>
                  <a:gd name="connsiteX1" fmla="*/ 376350 w 576922"/>
                  <a:gd name="connsiteY1" fmla="*/ 536754 h 536754"/>
                  <a:gd name="connsiteX2" fmla="*/ 362096 w 576922"/>
                  <a:gd name="connsiteY2" fmla="*/ 536754 h 536754"/>
                  <a:gd name="connsiteX3" fmla="*/ 214826 w 576922"/>
                  <a:gd name="connsiteY3" fmla="*/ 472751 h 536754"/>
                  <a:gd name="connsiteX4" fmla="*/ 214826 w 576922"/>
                  <a:gd name="connsiteY4" fmla="*/ 536754 h 536754"/>
                  <a:gd name="connsiteX5" fmla="*/ 200572 w 576922"/>
                  <a:gd name="connsiteY5" fmla="*/ 536754 h 536754"/>
                  <a:gd name="connsiteX6" fmla="*/ 288461 w 576922"/>
                  <a:gd name="connsiteY6" fmla="*/ 200761 h 536754"/>
                  <a:gd name="connsiteX7" fmla="*/ 221958 w 576922"/>
                  <a:gd name="connsiteY7" fmla="*/ 267171 h 536754"/>
                  <a:gd name="connsiteX8" fmla="*/ 288461 w 576922"/>
                  <a:gd name="connsiteY8" fmla="*/ 346317 h 536754"/>
                  <a:gd name="connsiteX9" fmla="*/ 354963 w 576922"/>
                  <a:gd name="connsiteY9" fmla="*/ 267171 h 536754"/>
                  <a:gd name="connsiteX10" fmla="*/ 288461 w 576922"/>
                  <a:gd name="connsiteY10" fmla="*/ 200761 h 536754"/>
                  <a:gd name="connsiteX11" fmla="*/ 279958 w 576922"/>
                  <a:gd name="connsiteY11" fmla="*/ 97355 h 536754"/>
                  <a:gd name="connsiteX12" fmla="*/ 296963 w 576922"/>
                  <a:gd name="connsiteY12" fmla="*/ 97355 h 536754"/>
                  <a:gd name="connsiteX13" fmla="*/ 494649 w 576922"/>
                  <a:gd name="connsiteY13" fmla="*/ 267626 h 536754"/>
                  <a:gd name="connsiteX14" fmla="*/ 499204 w 576922"/>
                  <a:gd name="connsiteY14" fmla="*/ 277481 h 536754"/>
                  <a:gd name="connsiteX15" fmla="*/ 499204 w 576922"/>
                  <a:gd name="connsiteY15" fmla="*/ 523715 h 536754"/>
                  <a:gd name="connsiteX16" fmla="*/ 486147 w 576922"/>
                  <a:gd name="connsiteY16" fmla="*/ 536754 h 536754"/>
                  <a:gd name="connsiteX17" fmla="*/ 430272 w 576922"/>
                  <a:gd name="connsiteY17" fmla="*/ 536754 h 536754"/>
                  <a:gd name="connsiteX18" fmla="*/ 398084 w 576922"/>
                  <a:gd name="connsiteY18" fmla="*/ 393017 h 536754"/>
                  <a:gd name="connsiteX19" fmla="*/ 385634 w 576922"/>
                  <a:gd name="connsiteY19" fmla="*/ 376035 h 536754"/>
                  <a:gd name="connsiteX20" fmla="*/ 298482 w 576922"/>
                  <a:gd name="connsiteY20" fmla="*/ 352231 h 536754"/>
                  <a:gd name="connsiteX21" fmla="*/ 291953 w 576922"/>
                  <a:gd name="connsiteY21" fmla="*/ 365270 h 536754"/>
                  <a:gd name="connsiteX22" fmla="*/ 291801 w 576922"/>
                  <a:gd name="connsiteY22" fmla="*/ 365270 h 536754"/>
                  <a:gd name="connsiteX23" fmla="*/ 309565 w 576922"/>
                  <a:gd name="connsiteY23" fmla="*/ 502943 h 536754"/>
                  <a:gd name="connsiteX24" fmla="*/ 290131 w 576922"/>
                  <a:gd name="connsiteY24" fmla="*/ 536754 h 536754"/>
                  <a:gd name="connsiteX25" fmla="*/ 286791 w 576922"/>
                  <a:gd name="connsiteY25" fmla="*/ 536754 h 536754"/>
                  <a:gd name="connsiteX26" fmla="*/ 267356 w 576922"/>
                  <a:gd name="connsiteY26" fmla="*/ 502943 h 536754"/>
                  <a:gd name="connsiteX27" fmla="*/ 285120 w 576922"/>
                  <a:gd name="connsiteY27" fmla="*/ 365270 h 536754"/>
                  <a:gd name="connsiteX28" fmla="*/ 284969 w 576922"/>
                  <a:gd name="connsiteY28" fmla="*/ 365270 h 536754"/>
                  <a:gd name="connsiteX29" fmla="*/ 278440 w 576922"/>
                  <a:gd name="connsiteY29" fmla="*/ 352231 h 536754"/>
                  <a:gd name="connsiteX30" fmla="*/ 191288 w 576922"/>
                  <a:gd name="connsiteY30" fmla="*/ 376035 h 536754"/>
                  <a:gd name="connsiteX31" fmla="*/ 178838 w 576922"/>
                  <a:gd name="connsiteY31" fmla="*/ 393017 h 536754"/>
                  <a:gd name="connsiteX32" fmla="*/ 146649 w 576922"/>
                  <a:gd name="connsiteY32" fmla="*/ 536754 h 536754"/>
                  <a:gd name="connsiteX33" fmla="*/ 90775 w 576922"/>
                  <a:gd name="connsiteY33" fmla="*/ 536754 h 536754"/>
                  <a:gd name="connsiteX34" fmla="*/ 77717 w 576922"/>
                  <a:gd name="connsiteY34" fmla="*/ 523715 h 536754"/>
                  <a:gd name="connsiteX35" fmla="*/ 77717 w 576922"/>
                  <a:gd name="connsiteY35" fmla="*/ 277481 h 536754"/>
                  <a:gd name="connsiteX36" fmla="*/ 82272 w 576922"/>
                  <a:gd name="connsiteY36" fmla="*/ 267626 h 536754"/>
                  <a:gd name="connsiteX37" fmla="*/ 288461 w 576922"/>
                  <a:gd name="connsiteY37" fmla="*/ 0 h 536754"/>
                  <a:gd name="connsiteX38" fmla="*/ 305620 w 576922"/>
                  <a:gd name="connsiteY38" fmla="*/ 6254 h 536754"/>
                  <a:gd name="connsiteX39" fmla="*/ 567855 w 576922"/>
                  <a:gd name="connsiteY39" fmla="*/ 231550 h 536754"/>
                  <a:gd name="connsiteX40" fmla="*/ 570588 w 576922"/>
                  <a:gd name="connsiteY40" fmla="*/ 268392 h 536754"/>
                  <a:gd name="connsiteX41" fmla="*/ 550696 w 576922"/>
                  <a:gd name="connsiteY41" fmla="*/ 277488 h 536754"/>
                  <a:gd name="connsiteX42" fmla="*/ 533690 w 576922"/>
                  <a:gd name="connsiteY42" fmla="*/ 271272 h 536754"/>
                  <a:gd name="connsiteX43" fmla="*/ 288461 w 576922"/>
                  <a:gd name="connsiteY43" fmla="*/ 60683 h 536754"/>
                  <a:gd name="connsiteX44" fmla="*/ 43232 w 576922"/>
                  <a:gd name="connsiteY44" fmla="*/ 271272 h 536754"/>
                  <a:gd name="connsiteX45" fmla="*/ 6334 w 576922"/>
                  <a:gd name="connsiteY45" fmla="*/ 268392 h 536754"/>
                  <a:gd name="connsiteX46" fmla="*/ 9067 w 576922"/>
                  <a:gd name="connsiteY46" fmla="*/ 231550 h 536754"/>
                  <a:gd name="connsiteX47" fmla="*/ 271303 w 576922"/>
                  <a:gd name="connsiteY47" fmla="*/ 6254 h 536754"/>
                  <a:gd name="connsiteX48" fmla="*/ 288461 w 576922"/>
                  <a:gd name="connsiteY48" fmla="*/ 0 h 5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576922" h="536754">
                    <a:moveTo>
                      <a:pt x="362096" y="472751"/>
                    </a:moveTo>
                    <a:lnTo>
                      <a:pt x="376350" y="536754"/>
                    </a:lnTo>
                    <a:lnTo>
                      <a:pt x="362096" y="536754"/>
                    </a:lnTo>
                    <a:close/>
                    <a:moveTo>
                      <a:pt x="214826" y="472751"/>
                    </a:moveTo>
                    <a:lnTo>
                      <a:pt x="214826" y="536754"/>
                    </a:lnTo>
                    <a:lnTo>
                      <a:pt x="200572" y="536754"/>
                    </a:lnTo>
                    <a:close/>
                    <a:moveTo>
                      <a:pt x="288461" y="200761"/>
                    </a:moveTo>
                    <a:cubicBezTo>
                      <a:pt x="251717" y="200761"/>
                      <a:pt x="221958" y="230478"/>
                      <a:pt x="221958" y="267171"/>
                    </a:cubicBezTo>
                    <a:cubicBezTo>
                      <a:pt x="221958" y="303712"/>
                      <a:pt x="251717" y="346317"/>
                      <a:pt x="288461" y="346317"/>
                    </a:cubicBezTo>
                    <a:cubicBezTo>
                      <a:pt x="325204" y="346317"/>
                      <a:pt x="354963" y="303712"/>
                      <a:pt x="354963" y="267171"/>
                    </a:cubicBezTo>
                    <a:cubicBezTo>
                      <a:pt x="354963" y="230478"/>
                      <a:pt x="325204" y="200761"/>
                      <a:pt x="288461" y="200761"/>
                    </a:cubicBezTo>
                    <a:close/>
                    <a:moveTo>
                      <a:pt x="279958" y="97355"/>
                    </a:moveTo>
                    <a:cubicBezTo>
                      <a:pt x="284817" y="93109"/>
                      <a:pt x="292105" y="93109"/>
                      <a:pt x="296963" y="97355"/>
                    </a:cubicBezTo>
                    <a:lnTo>
                      <a:pt x="494649" y="267626"/>
                    </a:lnTo>
                    <a:cubicBezTo>
                      <a:pt x="497534" y="270052"/>
                      <a:pt x="499204" y="273691"/>
                      <a:pt x="499204" y="277481"/>
                    </a:cubicBezTo>
                    <a:lnTo>
                      <a:pt x="499204" y="523715"/>
                    </a:lnTo>
                    <a:cubicBezTo>
                      <a:pt x="499204" y="530993"/>
                      <a:pt x="493283" y="536754"/>
                      <a:pt x="486147" y="536754"/>
                    </a:cubicBezTo>
                    <a:lnTo>
                      <a:pt x="430272" y="536754"/>
                    </a:lnTo>
                    <a:lnTo>
                      <a:pt x="398084" y="393017"/>
                    </a:lnTo>
                    <a:cubicBezTo>
                      <a:pt x="396414" y="386194"/>
                      <a:pt x="392314" y="379826"/>
                      <a:pt x="385634" y="376035"/>
                    </a:cubicBezTo>
                    <a:cubicBezTo>
                      <a:pt x="383963" y="375126"/>
                      <a:pt x="346916" y="354808"/>
                      <a:pt x="298482" y="352231"/>
                    </a:cubicBezTo>
                    <a:lnTo>
                      <a:pt x="291953" y="365270"/>
                    </a:lnTo>
                    <a:lnTo>
                      <a:pt x="291801" y="365270"/>
                    </a:lnTo>
                    <a:lnTo>
                      <a:pt x="309565" y="502943"/>
                    </a:lnTo>
                    <a:lnTo>
                      <a:pt x="290131" y="536754"/>
                    </a:lnTo>
                    <a:lnTo>
                      <a:pt x="286791" y="536754"/>
                    </a:lnTo>
                    <a:lnTo>
                      <a:pt x="267356" y="502943"/>
                    </a:lnTo>
                    <a:lnTo>
                      <a:pt x="285120" y="365270"/>
                    </a:lnTo>
                    <a:lnTo>
                      <a:pt x="284969" y="365270"/>
                    </a:lnTo>
                    <a:lnTo>
                      <a:pt x="278440" y="352231"/>
                    </a:lnTo>
                    <a:cubicBezTo>
                      <a:pt x="229853" y="354808"/>
                      <a:pt x="192958" y="375126"/>
                      <a:pt x="191288" y="376035"/>
                    </a:cubicBezTo>
                    <a:cubicBezTo>
                      <a:pt x="184607" y="379826"/>
                      <a:pt x="180508" y="386194"/>
                      <a:pt x="178838" y="393017"/>
                    </a:cubicBezTo>
                    <a:lnTo>
                      <a:pt x="146649" y="536754"/>
                    </a:lnTo>
                    <a:lnTo>
                      <a:pt x="90775" y="536754"/>
                    </a:lnTo>
                    <a:cubicBezTo>
                      <a:pt x="83639" y="536754"/>
                      <a:pt x="77717" y="530993"/>
                      <a:pt x="77717" y="523715"/>
                    </a:cubicBezTo>
                    <a:lnTo>
                      <a:pt x="77717" y="277481"/>
                    </a:lnTo>
                    <a:cubicBezTo>
                      <a:pt x="77717" y="273691"/>
                      <a:pt x="79387" y="270052"/>
                      <a:pt x="82272" y="267626"/>
                    </a:cubicBezTo>
                    <a:close/>
                    <a:moveTo>
                      <a:pt x="288461" y="0"/>
                    </a:moveTo>
                    <a:cubicBezTo>
                      <a:pt x="294573" y="0"/>
                      <a:pt x="300685" y="2085"/>
                      <a:pt x="305620" y="6254"/>
                    </a:cubicBezTo>
                    <a:lnTo>
                      <a:pt x="567855" y="231550"/>
                    </a:lnTo>
                    <a:cubicBezTo>
                      <a:pt x="578787" y="240950"/>
                      <a:pt x="580002" y="257476"/>
                      <a:pt x="570588" y="268392"/>
                    </a:cubicBezTo>
                    <a:cubicBezTo>
                      <a:pt x="565425" y="274456"/>
                      <a:pt x="558137" y="277488"/>
                      <a:pt x="550696" y="277488"/>
                    </a:cubicBezTo>
                    <a:cubicBezTo>
                      <a:pt x="544623" y="277488"/>
                      <a:pt x="538549" y="275517"/>
                      <a:pt x="533690" y="271272"/>
                    </a:cubicBezTo>
                    <a:lnTo>
                      <a:pt x="288461" y="60683"/>
                    </a:lnTo>
                    <a:lnTo>
                      <a:pt x="43232" y="271272"/>
                    </a:lnTo>
                    <a:cubicBezTo>
                      <a:pt x="32299" y="280672"/>
                      <a:pt x="15748" y="279459"/>
                      <a:pt x="6334" y="268392"/>
                    </a:cubicBezTo>
                    <a:cubicBezTo>
                      <a:pt x="-3080" y="257476"/>
                      <a:pt x="-1865" y="240950"/>
                      <a:pt x="9067" y="231550"/>
                    </a:cubicBezTo>
                    <a:lnTo>
                      <a:pt x="271303" y="6254"/>
                    </a:lnTo>
                    <a:cubicBezTo>
                      <a:pt x="276238" y="2085"/>
                      <a:pt x="282350" y="0"/>
                      <a:pt x="2884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Text2" descr="9d62c242-a827-47ee-9f3e-4785c972b1dc"/>
              <p:cNvSpPr txBox="1"/>
              <p:nvPr/>
            </p:nvSpPr>
            <p:spPr>
              <a:xfrm>
                <a:off x="5496493" y="3358721"/>
                <a:ext cx="5752442" cy="601981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遵循“先重后轻”原则，避免给受伤者造成更严重后果。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9" name="组合 38" descr="e65ab4c8-40e2-4009-a1f0-f976a77a6bcd"/>
            <p:cNvGrpSpPr/>
            <p:nvPr/>
          </p:nvGrpSpPr>
          <p:grpSpPr>
            <a:xfrm>
              <a:off x="943065" y="2355160"/>
              <a:ext cx="10305870" cy="974779"/>
              <a:chOff x="943065" y="2355160"/>
              <a:chExt cx="10305870" cy="974779"/>
            </a:xfrm>
          </p:grpSpPr>
          <p:sp>
            <p:nvSpPr>
              <p:cNvPr id="4" name="ComponentBackground1" descr="4289c213-436b-4631-87c2-242439594120"/>
              <p:cNvSpPr/>
              <p:nvPr/>
            </p:nvSpPr>
            <p:spPr bwMode="auto">
              <a:xfrm>
                <a:off x="1022119" y="2355160"/>
                <a:ext cx="2061575" cy="974779"/>
              </a:xfrm>
              <a:custGeom>
                <a:avLst/>
                <a:gdLst>
                  <a:gd name="T0" fmla="*/ 1408 w 1408"/>
                  <a:gd name="T1" fmla="*/ 438 h 904"/>
                  <a:gd name="T2" fmla="*/ 720 w 1408"/>
                  <a:gd name="T3" fmla="*/ 0 h 904"/>
                  <a:gd name="T4" fmla="*/ 0 w 1408"/>
                  <a:gd name="T5" fmla="*/ 438 h 904"/>
                  <a:gd name="T6" fmla="*/ 169 w 1408"/>
                  <a:gd name="T7" fmla="*/ 438 h 904"/>
                  <a:gd name="T8" fmla="*/ 169 w 1408"/>
                  <a:gd name="T9" fmla="*/ 904 h 904"/>
                  <a:gd name="T10" fmla="*/ 1271 w 1408"/>
                  <a:gd name="T11" fmla="*/ 904 h 904"/>
                  <a:gd name="T12" fmla="*/ 1271 w 1408"/>
                  <a:gd name="T13" fmla="*/ 438 h 904"/>
                  <a:gd name="T14" fmla="*/ 1408 w 1408"/>
                  <a:gd name="T15" fmla="*/ 438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8" h="904">
                    <a:moveTo>
                      <a:pt x="1408" y="438"/>
                    </a:moveTo>
                    <a:lnTo>
                      <a:pt x="720" y="0"/>
                    </a:lnTo>
                    <a:lnTo>
                      <a:pt x="0" y="438"/>
                    </a:lnTo>
                    <a:lnTo>
                      <a:pt x="169" y="438"/>
                    </a:lnTo>
                    <a:lnTo>
                      <a:pt x="169" y="904"/>
                    </a:lnTo>
                    <a:lnTo>
                      <a:pt x="1271" y="904"/>
                    </a:lnTo>
                    <a:lnTo>
                      <a:pt x="1271" y="438"/>
                    </a:lnTo>
                    <a:lnTo>
                      <a:pt x="1408" y="438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9" name="Bullet3" descr="c19974e2-1d50-4dae-9020-8e13d5ef0b67"/>
              <p:cNvSpPr txBox="1"/>
              <p:nvPr/>
            </p:nvSpPr>
            <p:spPr>
              <a:xfrm>
                <a:off x="3129991" y="2541964"/>
                <a:ext cx="2366502" cy="6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减少痛苦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IconBackground1" descr="5f7c2b36-d36c-4a14-bc7f-33689a2369b3"/>
              <p:cNvSpPr/>
              <p:nvPr/>
            </p:nvSpPr>
            <p:spPr>
              <a:xfrm>
                <a:off x="943065" y="2558398"/>
                <a:ext cx="559280" cy="55927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" name="Icon3" descr="ce6cd2f4-268d-415e-9bac-609663337996"/>
              <p:cNvSpPr/>
              <p:nvPr/>
            </p:nvSpPr>
            <p:spPr bwMode="auto">
              <a:xfrm>
                <a:off x="1068416" y="2731139"/>
                <a:ext cx="308578" cy="213794"/>
              </a:xfrm>
              <a:custGeom>
                <a:avLst/>
                <a:gdLst>
                  <a:gd name="connsiteX0" fmla="*/ 151822 w 607427"/>
                  <a:gd name="connsiteY0" fmla="*/ 226797 h 420852"/>
                  <a:gd name="connsiteX1" fmla="*/ 237172 w 607427"/>
                  <a:gd name="connsiteY1" fmla="*/ 226797 h 420852"/>
                  <a:gd name="connsiteX2" fmla="*/ 237172 w 607427"/>
                  <a:gd name="connsiteY2" fmla="*/ 316353 h 420852"/>
                  <a:gd name="connsiteX3" fmla="*/ 248668 w 607427"/>
                  <a:gd name="connsiteY3" fmla="*/ 327940 h 420852"/>
                  <a:gd name="connsiteX4" fmla="*/ 270900 w 607427"/>
                  <a:gd name="connsiteY4" fmla="*/ 327940 h 420852"/>
                  <a:gd name="connsiteX5" fmla="*/ 223616 w 607427"/>
                  <a:gd name="connsiteY5" fmla="*/ 385441 h 420852"/>
                  <a:gd name="connsiteX6" fmla="*/ 194443 w 607427"/>
                  <a:gd name="connsiteY6" fmla="*/ 420852 h 420852"/>
                  <a:gd name="connsiteX7" fmla="*/ 165378 w 607427"/>
                  <a:gd name="connsiteY7" fmla="*/ 385441 h 420852"/>
                  <a:gd name="connsiteX8" fmla="*/ 117985 w 607427"/>
                  <a:gd name="connsiteY8" fmla="*/ 327940 h 420852"/>
                  <a:gd name="connsiteX9" fmla="*/ 140217 w 607427"/>
                  <a:gd name="connsiteY9" fmla="*/ 327940 h 420852"/>
                  <a:gd name="connsiteX10" fmla="*/ 151822 w 607427"/>
                  <a:gd name="connsiteY10" fmla="*/ 316353 h 420852"/>
                  <a:gd name="connsiteX11" fmla="*/ 388357 w 607427"/>
                  <a:gd name="connsiteY11" fmla="*/ 91100 h 420852"/>
                  <a:gd name="connsiteX12" fmla="*/ 464814 w 607427"/>
                  <a:gd name="connsiteY12" fmla="*/ 184012 h 420852"/>
                  <a:gd name="connsiteX13" fmla="*/ 442582 w 607427"/>
                  <a:gd name="connsiteY13" fmla="*/ 184012 h 420852"/>
                  <a:gd name="connsiteX14" fmla="*/ 430977 w 607427"/>
                  <a:gd name="connsiteY14" fmla="*/ 195599 h 420852"/>
                  <a:gd name="connsiteX15" fmla="*/ 430977 w 607427"/>
                  <a:gd name="connsiteY15" fmla="*/ 285155 h 420852"/>
                  <a:gd name="connsiteX16" fmla="*/ 345627 w 607427"/>
                  <a:gd name="connsiteY16" fmla="*/ 285155 h 420852"/>
                  <a:gd name="connsiteX17" fmla="*/ 345627 w 607427"/>
                  <a:gd name="connsiteY17" fmla="*/ 195599 h 420852"/>
                  <a:gd name="connsiteX18" fmla="*/ 334131 w 607427"/>
                  <a:gd name="connsiteY18" fmla="*/ 184012 h 420852"/>
                  <a:gd name="connsiteX19" fmla="*/ 311899 w 607427"/>
                  <a:gd name="connsiteY19" fmla="*/ 184012 h 420852"/>
                  <a:gd name="connsiteX20" fmla="*/ 388359 w 607427"/>
                  <a:gd name="connsiteY20" fmla="*/ 61296 h 420852"/>
                  <a:gd name="connsiteX21" fmla="*/ 379357 w 607427"/>
                  <a:gd name="connsiteY21" fmla="*/ 65520 h 420852"/>
                  <a:gd name="connsiteX22" fmla="*/ 278499 w 607427"/>
                  <a:gd name="connsiteY22" fmla="*/ 188220 h 420852"/>
                  <a:gd name="connsiteX23" fmla="*/ 276981 w 607427"/>
                  <a:gd name="connsiteY23" fmla="*/ 200457 h 420852"/>
                  <a:gd name="connsiteX24" fmla="*/ 287392 w 607427"/>
                  <a:gd name="connsiteY24" fmla="*/ 207172 h 420852"/>
                  <a:gd name="connsiteX25" fmla="*/ 322530 w 607427"/>
                  <a:gd name="connsiteY25" fmla="*/ 207172 h 420852"/>
                  <a:gd name="connsiteX26" fmla="*/ 322530 w 607427"/>
                  <a:gd name="connsiteY26" fmla="*/ 296625 h 420852"/>
                  <a:gd name="connsiteX27" fmla="*/ 334134 w 607427"/>
                  <a:gd name="connsiteY27" fmla="*/ 308212 h 420852"/>
                  <a:gd name="connsiteX28" fmla="*/ 442583 w 607427"/>
                  <a:gd name="connsiteY28" fmla="*/ 308212 h 420852"/>
                  <a:gd name="connsiteX29" fmla="*/ 454079 w 607427"/>
                  <a:gd name="connsiteY29" fmla="*/ 296625 h 420852"/>
                  <a:gd name="connsiteX30" fmla="*/ 454079 w 607427"/>
                  <a:gd name="connsiteY30" fmla="*/ 207172 h 420852"/>
                  <a:gd name="connsiteX31" fmla="*/ 489217 w 607427"/>
                  <a:gd name="connsiteY31" fmla="*/ 207172 h 420852"/>
                  <a:gd name="connsiteX32" fmla="*/ 489325 w 607427"/>
                  <a:gd name="connsiteY32" fmla="*/ 207172 h 420852"/>
                  <a:gd name="connsiteX33" fmla="*/ 500821 w 607427"/>
                  <a:gd name="connsiteY33" fmla="*/ 195584 h 420852"/>
                  <a:gd name="connsiteX34" fmla="*/ 497784 w 607427"/>
                  <a:gd name="connsiteY34" fmla="*/ 187678 h 420852"/>
                  <a:gd name="connsiteX35" fmla="*/ 397251 w 607427"/>
                  <a:gd name="connsiteY35" fmla="*/ 65520 h 420852"/>
                  <a:gd name="connsiteX36" fmla="*/ 388359 w 607427"/>
                  <a:gd name="connsiteY36" fmla="*/ 61296 h 420852"/>
                  <a:gd name="connsiteX37" fmla="*/ 336628 w 607427"/>
                  <a:gd name="connsiteY37" fmla="*/ 0 h 420852"/>
                  <a:gd name="connsiteX38" fmla="*/ 444752 w 607427"/>
                  <a:gd name="connsiteY38" fmla="*/ 77107 h 420852"/>
                  <a:gd name="connsiteX39" fmla="*/ 550925 w 607427"/>
                  <a:gd name="connsiteY39" fmla="*/ 190927 h 420852"/>
                  <a:gd name="connsiteX40" fmla="*/ 548105 w 607427"/>
                  <a:gd name="connsiteY40" fmla="*/ 216052 h 420852"/>
                  <a:gd name="connsiteX41" fmla="*/ 607427 w 607427"/>
                  <a:gd name="connsiteY41" fmla="*/ 316118 h 420852"/>
                  <a:gd name="connsiteX42" fmla="*/ 607427 w 607427"/>
                  <a:gd name="connsiteY42" fmla="*/ 316876 h 420852"/>
                  <a:gd name="connsiteX43" fmla="*/ 537694 w 607427"/>
                  <a:gd name="connsiteY43" fmla="*/ 385428 h 420852"/>
                  <a:gd name="connsiteX44" fmla="*/ 253555 w 607427"/>
                  <a:gd name="connsiteY44" fmla="*/ 385428 h 420852"/>
                  <a:gd name="connsiteX45" fmla="*/ 304310 w 607427"/>
                  <a:gd name="connsiteY45" fmla="*/ 323699 h 420852"/>
                  <a:gd name="connsiteX46" fmla="*/ 305828 w 607427"/>
                  <a:gd name="connsiteY46" fmla="*/ 311353 h 420852"/>
                  <a:gd name="connsiteX47" fmla="*/ 295417 w 607427"/>
                  <a:gd name="connsiteY47" fmla="*/ 304747 h 420852"/>
                  <a:gd name="connsiteX48" fmla="*/ 260279 w 607427"/>
                  <a:gd name="connsiteY48" fmla="*/ 304747 h 420852"/>
                  <a:gd name="connsiteX49" fmla="*/ 260279 w 607427"/>
                  <a:gd name="connsiteY49" fmla="*/ 215294 h 420852"/>
                  <a:gd name="connsiteX50" fmla="*/ 248675 w 607427"/>
                  <a:gd name="connsiteY50" fmla="*/ 203706 h 420852"/>
                  <a:gd name="connsiteX51" fmla="*/ 140226 w 607427"/>
                  <a:gd name="connsiteY51" fmla="*/ 203706 h 420852"/>
                  <a:gd name="connsiteX52" fmla="*/ 128730 w 607427"/>
                  <a:gd name="connsiteY52" fmla="*/ 215294 h 420852"/>
                  <a:gd name="connsiteX53" fmla="*/ 128730 w 607427"/>
                  <a:gd name="connsiteY53" fmla="*/ 304747 h 420852"/>
                  <a:gd name="connsiteX54" fmla="*/ 93592 w 607427"/>
                  <a:gd name="connsiteY54" fmla="*/ 304747 h 420852"/>
                  <a:gd name="connsiteX55" fmla="*/ 83073 w 607427"/>
                  <a:gd name="connsiteY55" fmla="*/ 311353 h 420852"/>
                  <a:gd name="connsiteX56" fmla="*/ 84591 w 607427"/>
                  <a:gd name="connsiteY56" fmla="*/ 323699 h 420852"/>
                  <a:gd name="connsiteX57" fmla="*/ 135454 w 607427"/>
                  <a:gd name="connsiteY57" fmla="*/ 385428 h 420852"/>
                  <a:gd name="connsiteX58" fmla="*/ 72987 w 607427"/>
                  <a:gd name="connsiteY58" fmla="*/ 385428 h 420852"/>
                  <a:gd name="connsiteX59" fmla="*/ 9652 w 607427"/>
                  <a:gd name="connsiteY59" fmla="*/ 344600 h 420852"/>
                  <a:gd name="connsiteX60" fmla="*/ 0 w 607427"/>
                  <a:gd name="connsiteY60" fmla="*/ 298791 h 420852"/>
                  <a:gd name="connsiteX61" fmla="*/ 75047 w 607427"/>
                  <a:gd name="connsiteY61" fmla="*/ 191685 h 420852"/>
                  <a:gd name="connsiteX62" fmla="*/ 71035 w 607427"/>
                  <a:gd name="connsiteY62" fmla="*/ 162012 h 420852"/>
                  <a:gd name="connsiteX63" fmla="*/ 178942 w 607427"/>
                  <a:gd name="connsiteY63" fmla="*/ 47975 h 420852"/>
                  <a:gd name="connsiteX64" fmla="*/ 236204 w 607427"/>
                  <a:gd name="connsiteY64" fmla="*/ 59671 h 420852"/>
                  <a:gd name="connsiteX65" fmla="*/ 336628 w 607427"/>
                  <a:gd name="connsiteY65" fmla="*/ 0 h 420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427" h="420852">
                    <a:moveTo>
                      <a:pt x="151822" y="226797"/>
                    </a:moveTo>
                    <a:lnTo>
                      <a:pt x="237172" y="226797"/>
                    </a:lnTo>
                    <a:lnTo>
                      <a:pt x="237172" y="316353"/>
                    </a:lnTo>
                    <a:cubicBezTo>
                      <a:pt x="237172" y="322742"/>
                      <a:pt x="242269" y="327940"/>
                      <a:pt x="248668" y="327940"/>
                    </a:cubicBezTo>
                    <a:lnTo>
                      <a:pt x="270900" y="327940"/>
                    </a:lnTo>
                    <a:lnTo>
                      <a:pt x="223616" y="385441"/>
                    </a:lnTo>
                    <a:lnTo>
                      <a:pt x="194443" y="420852"/>
                    </a:lnTo>
                    <a:lnTo>
                      <a:pt x="165378" y="385441"/>
                    </a:lnTo>
                    <a:lnTo>
                      <a:pt x="117985" y="327940"/>
                    </a:lnTo>
                    <a:lnTo>
                      <a:pt x="140217" y="327940"/>
                    </a:lnTo>
                    <a:cubicBezTo>
                      <a:pt x="146616" y="327940"/>
                      <a:pt x="151822" y="322742"/>
                      <a:pt x="151822" y="316353"/>
                    </a:cubicBezTo>
                    <a:close/>
                    <a:moveTo>
                      <a:pt x="388357" y="91100"/>
                    </a:moveTo>
                    <a:lnTo>
                      <a:pt x="464814" y="184012"/>
                    </a:lnTo>
                    <a:lnTo>
                      <a:pt x="442582" y="184012"/>
                    </a:lnTo>
                    <a:cubicBezTo>
                      <a:pt x="436183" y="184012"/>
                      <a:pt x="430977" y="189210"/>
                      <a:pt x="430977" y="195599"/>
                    </a:cubicBezTo>
                    <a:lnTo>
                      <a:pt x="430977" y="285155"/>
                    </a:lnTo>
                    <a:lnTo>
                      <a:pt x="345627" y="285155"/>
                    </a:lnTo>
                    <a:lnTo>
                      <a:pt x="345627" y="195599"/>
                    </a:lnTo>
                    <a:cubicBezTo>
                      <a:pt x="345627" y="189210"/>
                      <a:pt x="340530" y="184012"/>
                      <a:pt x="334131" y="184012"/>
                    </a:cubicBezTo>
                    <a:lnTo>
                      <a:pt x="311899" y="184012"/>
                    </a:lnTo>
                    <a:close/>
                    <a:moveTo>
                      <a:pt x="388359" y="61296"/>
                    </a:moveTo>
                    <a:cubicBezTo>
                      <a:pt x="384888" y="61296"/>
                      <a:pt x="381635" y="62812"/>
                      <a:pt x="379357" y="65520"/>
                    </a:cubicBezTo>
                    <a:lnTo>
                      <a:pt x="278499" y="188220"/>
                    </a:lnTo>
                    <a:cubicBezTo>
                      <a:pt x="275571" y="191685"/>
                      <a:pt x="275029" y="196450"/>
                      <a:pt x="276981" y="200457"/>
                    </a:cubicBezTo>
                    <a:cubicBezTo>
                      <a:pt x="278824" y="204572"/>
                      <a:pt x="282945" y="207172"/>
                      <a:pt x="287392" y="207172"/>
                    </a:cubicBezTo>
                    <a:lnTo>
                      <a:pt x="322530" y="207172"/>
                    </a:lnTo>
                    <a:lnTo>
                      <a:pt x="322530" y="296625"/>
                    </a:lnTo>
                    <a:cubicBezTo>
                      <a:pt x="322530" y="303014"/>
                      <a:pt x="327735" y="308212"/>
                      <a:pt x="334134" y="308212"/>
                    </a:cubicBezTo>
                    <a:lnTo>
                      <a:pt x="442583" y="308212"/>
                    </a:lnTo>
                    <a:cubicBezTo>
                      <a:pt x="448982" y="308212"/>
                      <a:pt x="454079" y="303014"/>
                      <a:pt x="454079" y="296625"/>
                    </a:cubicBezTo>
                    <a:lnTo>
                      <a:pt x="454079" y="207172"/>
                    </a:lnTo>
                    <a:lnTo>
                      <a:pt x="489217" y="207172"/>
                    </a:lnTo>
                    <a:lnTo>
                      <a:pt x="489325" y="207172"/>
                    </a:lnTo>
                    <a:cubicBezTo>
                      <a:pt x="495724" y="207172"/>
                      <a:pt x="500821" y="201973"/>
                      <a:pt x="500821" y="195584"/>
                    </a:cubicBezTo>
                    <a:cubicBezTo>
                      <a:pt x="500821" y="192552"/>
                      <a:pt x="499628" y="189736"/>
                      <a:pt x="497784" y="187678"/>
                    </a:cubicBezTo>
                    <a:lnTo>
                      <a:pt x="397251" y="65520"/>
                    </a:lnTo>
                    <a:cubicBezTo>
                      <a:pt x="395082" y="62812"/>
                      <a:pt x="391829" y="61296"/>
                      <a:pt x="388359" y="61296"/>
                    </a:cubicBezTo>
                    <a:close/>
                    <a:moveTo>
                      <a:pt x="336628" y="0"/>
                    </a:moveTo>
                    <a:cubicBezTo>
                      <a:pt x="386732" y="0"/>
                      <a:pt x="429353" y="32272"/>
                      <a:pt x="444752" y="77107"/>
                    </a:cubicBezTo>
                    <a:cubicBezTo>
                      <a:pt x="504074" y="81223"/>
                      <a:pt x="550925" y="130606"/>
                      <a:pt x="550925" y="190927"/>
                    </a:cubicBezTo>
                    <a:cubicBezTo>
                      <a:pt x="550925" y="199591"/>
                      <a:pt x="549949" y="208038"/>
                      <a:pt x="548105" y="216052"/>
                    </a:cubicBezTo>
                    <a:cubicBezTo>
                      <a:pt x="583460" y="235545"/>
                      <a:pt x="607427" y="273016"/>
                      <a:pt x="607427" y="316118"/>
                    </a:cubicBezTo>
                    <a:lnTo>
                      <a:pt x="607427" y="316876"/>
                    </a:lnTo>
                    <a:cubicBezTo>
                      <a:pt x="607102" y="354888"/>
                      <a:pt x="575760" y="385428"/>
                      <a:pt x="537694" y="385428"/>
                    </a:cubicBezTo>
                    <a:lnTo>
                      <a:pt x="253555" y="385428"/>
                    </a:lnTo>
                    <a:lnTo>
                      <a:pt x="304310" y="323699"/>
                    </a:lnTo>
                    <a:cubicBezTo>
                      <a:pt x="307130" y="320233"/>
                      <a:pt x="307780" y="315468"/>
                      <a:pt x="305828" y="311353"/>
                    </a:cubicBezTo>
                    <a:cubicBezTo>
                      <a:pt x="303985" y="307346"/>
                      <a:pt x="299864" y="304747"/>
                      <a:pt x="295417" y="304747"/>
                    </a:cubicBezTo>
                    <a:lnTo>
                      <a:pt x="260279" y="304747"/>
                    </a:lnTo>
                    <a:lnTo>
                      <a:pt x="260279" y="215294"/>
                    </a:lnTo>
                    <a:cubicBezTo>
                      <a:pt x="260279" y="208904"/>
                      <a:pt x="255074" y="203706"/>
                      <a:pt x="248675" y="203706"/>
                    </a:cubicBezTo>
                    <a:lnTo>
                      <a:pt x="140226" y="203706"/>
                    </a:lnTo>
                    <a:cubicBezTo>
                      <a:pt x="133827" y="203706"/>
                      <a:pt x="128730" y="208904"/>
                      <a:pt x="128730" y="215294"/>
                    </a:cubicBezTo>
                    <a:lnTo>
                      <a:pt x="128730" y="304747"/>
                    </a:lnTo>
                    <a:lnTo>
                      <a:pt x="93592" y="304747"/>
                    </a:lnTo>
                    <a:cubicBezTo>
                      <a:pt x="89037" y="304747"/>
                      <a:pt x="85025" y="307346"/>
                      <a:pt x="83073" y="311353"/>
                    </a:cubicBezTo>
                    <a:cubicBezTo>
                      <a:pt x="81120" y="315468"/>
                      <a:pt x="81771" y="320233"/>
                      <a:pt x="84591" y="323699"/>
                    </a:cubicBezTo>
                    <a:lnTo>
                      <a:pt x="135454" y="385428"/>
                    </a:lnTo>
                    <a:lnTo>
                      <a:pt x="72987" y="385428"/>
                    </a:lnTo>
                    <a:cubicBezTo>
                      <a:pt x="45657" y="385428"/>
                      <a:pt x="20605" y="369617"/>
                      <a:pt x="9652" y="344600"/>
                    </a:cubicBezTo>
                    <a:cubicBezTo>
                      <a:pt x="3470" y="330630"/>
                      <a:pt x="0" y="315143"/>
                      <a:pt x="0" y="298791"/>
                    </a:cubicBezTo>
                    <a:cubicBezTo>
                      <a:pt x="0" y="249624"/>
                      <a:pt x="31234" y="207605"/>
                      <a:pt x="75047" y="191685"/>
                    </a:cubicBezTo>
                    <a:cubicBezTo>
                      <a:pt x="72444" y="182155"/>
                      <a:pt x="71035" y="172300"/>
                      <a:pt x="71035" y="162012"/>
                    </a:cubicBezTo>
                    <a:cubicBezTo>
                      <a:pt x="71035" y="101041"/>
                      <a:pt x="117993" y="51224"/>
                      <a:pt x="178942" y="47975"/>
                    </a:cubicBezTo>
                    <a:cubicBezTo>
                      <a:pt x="199548" y="46784"/>
                      <a:pt x="219068" y="51224"/>
                      <a:pt x="236204" y="59671"/>
                    </a:cubicBezTo>
                    <a:cubicBezTo>
                      <a:pt x="255616" y="24150"/>
                      <a:pt x="293248" y="0"/>
                      <a:pt x="3366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8" name="Text3" descr="4970e80f-0f6a-43f6-8332-1372f7f9ea1c"/>
              <p:cNvSpPr txBox="1"/>
              <p:nvPr/>
            </p:nvSpPr>
            <p:spPr>
              <a:xfrm>
                <a:off x="5496493" y="2541964"/>
                <a:ext cx="5752442" cy="601981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边救边送医院，安抚情绪，减轻伤患痛苦。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1156</Words>
  <Application>WPS 演示</Application>
  <PresentationFormat>宽屏</PresentationFormat>
  <Paragraphs>178</Paragraphs>
  <Slides>11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华康方圆体 Std W7</vt:lpstr>
      <vt:lpstr>Segoe Print</vt:lpstr>
      <vt:lpstr>思源黑体 CN Normal</vt:lpstr>
      <vt:lpstr>Lato Black</vt:lpstr>
      <vt:lpstr>Arial</vt:lpstr>
      <vt:lpstr>Lato</vt:lpstr>
      <vt:lpstr>黑体</vt:lpstr>
      <vt:lpstr>微软雅黑</vt:lpstr>
      <vt:lpstr>Arial Unicode MS</vt:lpstr>
      <vt:lpstr>等线</vt:lpstr>
      <vt:lpstr>Calibri</vt:lpstr>
      <vt:lpstr>思源黑体 CN Normal</vt:lpstr>
      <vt:lpstr>Lato Black</vt:lpstr>
      <vt:lpstr>Designed by iSlide</vt:lpstr>
      <vt:lpstr>托幼机构安全教育及常见意外处理</vt:lpstr>
      <vt:lpstr>目录</vt:lpstr>
      <vt:lpstr>安全措施与安全教育</vt:lpstr>
      <vt:lpstr>意外事故原因</vt:lpstr>
      <vt:lpstr>安全措施</vt:lpstr>
      <vt:lpstr>安全教育内容</vt:lpstr>
      <vt:lpstr>常见意外处理</vt:lpstr>
      <vt:lpstr>常用护理技术</vt:lpstr>
      <vt:lpstr>急救原则</vt:lpstr>
      <vt:lpstr>常用急救技术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CHEN</cp:lastModifiedBy>
  <cp:revision>2</cp:revision>
  <cp:lastPrinted>2024-11-10T16:00:00Z</cp:lastPrinted>
  <dcterms:created xsi:type="dcterms:W3CDTF">2024-11-10T16:00:00Z</dcterms:created>
  <dcterms:modified xsi:type="dcterms:W3CDTF">2025-07-28T02:40:39Z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0BD78256D54B435BBDBF492C27D1240E_12</vt:lpwstr>
  </property>
  <property fmtid="{D5CDD505-2E9C-101B-9397-08002B2CF9AE}" pid="4" name="KSOProductBuildVer">
    <vt:lpwstr>2052-12.1.0.21915</vt:lpwstr>
  </property>
</Properties>
</file>