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托幼机构的环境卫生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/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/>
              </a:rPr>
              <a:t>打造健康安全的托幼环境</a:t>
            </a:r>
            <a:endParaRPr lang="en-US" sz="20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建筑卫生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" name="6d04d4f2-0a46-4dfc-8a86-b06ea6398a67.source.7.zh-Hans.pptx" descr="c230f006-47f8-43d8-b3b1-d4b071f0920d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7" name="任意多边形: 形状 166" descr="ea0ab914-3af6-4131-8c2a-78ff06b1a9fd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</a:p>
          </p:txBody>
        </p:sp>
        <p:sp>
          <p:nvSpPr>
            <p:cNvPr id="168" name="矩形: 圆顶角 167" descr="0d948a57-f32b-4371-93c0-466ad3e01dbe"/>
            <p:cNvSpPr/>
            <p:nvPr/>
          </p:nvSpPr>
          <p:spPr>
            <a:xfrm flipH="1">
              <a:off x="660400" y="1005570"/>
              <a:ext cx="10858500" cy="4671204"/>
            </a:xfrm>
            <a:prstGeom prst="round2SameRect">
              <a:avLst>
                <a:gd name="adj1" fmla="val 4896"/>
                <a:gd name="adj2" fmla="val 0"/>
              </a:avLst>
            </a:prstGeom>
            <a:solidFill>
              <a:schemeClr val="bg1"/>
            </a:solidFill>
            <a:ln w="635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grpSp>
          <p:nvGrpSpPr>
            <p:cNvPr id="195" name="组合 194" descr="2b133e8c-b709-4835-bc0f-e305582ff510"/>
            <p:cNvGrpSpPr/>
            <p:nvPr/>
          </p:nvGrpSpPr>
          <p:grpSpPr>
            <a:xfrm>
              <a:off x="9792504" y="4503100"/>
              <a:ext cx="2217291" cy="2354900"/>
              <a:chOff x="3865563" y="1349375"/>
              <a:chExt cx="4297363" cy="4564063"/>
            </a:xfrm>
          </p:grpSpPr>
          <p:sp>
            <p:nvSpPr>
              <p:cNvPr id="196" name="Freeform 5" descr="9b1a51be-165e-4b31-baa6-bc598adb8404"/>
              <p:cNvSpPr/>
              <p:nvPr/>
            </p:nvSpPr>
            <p:spPr bwMode="auto">
              <a:xfrm>
                <a:off x="4040188" y="3929063"/>
                <a:ext cx="1031875" cy="1803400"/>
              </a:xfrm>
              <a:custGeom>
                <a:avLst/>
                <a:gdLst>
                  <a:gd name="T0" fmla="*/ 988 w 1388"/>
                  <a:gd name="T1" fmla="*/ 2424 h 2424"/>
                  <a:gd name="T2" fmla="*/ 996 w 1388"/>
                  <a:gd name="T3" fmla="*/ 2410 h 2424"/>
                  <a:gd name="T4" fmla="*/ 555 w 1388"/>
                  <a:gd name="T5" fmla="*/ 1992 h 2424"/>
                  <a:gd name="T6" fmla="*/ 257 w 1388"/>
                  <a:gd name="T7" fmla="*/ 1387 h 2424"/>
                  <a:gd name="T8" fmla="*/ 18 w 1388"/>
                  <a:gd name="T9" fmla="*/ 22 h 2424"/>
                  <a:gd name="T10" fmla="*/ 996 w 1388"/>
                  <a:gd name="T11" fmla="*/ 856 h 2424"/>
                  <a:gd name="T12" fmla="*/ 1351 w 1388"/>
                  <a:gd name="T13" fmla="*/ 2306 h 2424"/>
                  <a:gd name="T14" fmla="*/ 1367 w 1388"/>
                  <a:gd name="T15" fmla="*/ 2307 h 2424"/>
                  <a:gd name="T16" fmla="*/ 1010 w 1388"/>
                  <a:gd name="T17" fmla="*/ 848 h 2424"/>
                  <a:gd name="T18" fmla="*/ 11 w 1388"/>
                  <a:gd name="T19" fmla="*/ 3 h 2424"/>
                  <a:gd name="T20" fmla="*/ 0 w 1388"/>
                  <a:gd name="T21" fmla="*/ 0 h 2424"/>
                  <a:gd name="T22" fmla="*/ 1 w 1388"/>
                  <a:gd name="T23" fmla="*/ 12 h 2424"/>
                  <a:gd name="T24" fmla="*/ 242 w 1388"/>
                  <a:gd name="T25" fmla="*/ 1392 h 2424"/>
                  <a:gd name="T26" fmla="*/ 542 w 1388"/>
                  <a:gd name="T27" fmla="*/ 2001 h 2424"/>
                  <a:gd name="T28" fmla="*/ 988 w 1388"/>
                  <a:gd name="T29" fmla="*/ 2424 h 2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8" h="2424">
                    <a:moveTo>
                      <a:pt x="988" y="2424"/>
                    </a:moveTo>
                    <a:cubicBezTo>
                      <a:pt x="996" y="2410"/>
                      <a:pt x="996" y="2410"/>
                      <a:pt x="996" y="2410"/>
                    </a:cubicBezTo>
                    <a:cubicBezTo>
                      <a:pt x="834" y="2317"/>
                      <a:pt x="686" y="2176"/>
                      <a:pt x="555" y="1992"/>
                    </a:cubicBezTo>
                    <a:cubicBezTo>
                      <a:pt x="431" y="1818"/>
                      <a:pt x="328" y="1609"/>
                      <a:pt x="257" y="1387"/>
                    </a:cubicBezTo>
                    <a:cubicBezTo>
                      <a:pt x="115" y="947"/>
                      <a:pt x="66" y="477"/>
                      <a:pt x="18" y="22"/>
                    </a:cubicBezTo>
                    <a:cubicBezTo>
                      <a:pt x="396" y="138"/>
                      <a:pt x="752" y="441"/>
                      <a:pt x="996" y="856"/>
                    </a:cubicBezTo>
                    <a:cubicBezTo>
                      <a:pt x="1243" y="1276"/>
                      <a:pt x="1372" y="1804"/>
                      <a:pt x="1351" y="2306"/>
                    </a:cubicBezTo>
                    <a:cubicBezTo>
                      <a:pt x="1367" y="2307"/>
                      <a:pt x="1367" y="2307"/>
                      <a:pt x="1367" y="2307"/>
                    </a:cubicBezTo>
                    <a:cubicBezTo>
                      <a:pt x="1388" y="1802"/>
                      <a:pt x="1259" y="1270"/>
                      <a:pt x="1010" y="848"/>
                    </a:cubicBezTo>
                    <a:cubicBezTo>
                      <a:pt x="762" y="425"/>
                      <a:pt x="397" y="117"/>
                      <a:pt x="11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9" y="471"/>
                      <a:pt x="98" y="946"/>
                      <a:pt x="242" y="1392"/>
                    </a:cubicBezTo>
                    <a:cubicBezTo>
                      <a:pt x="313" y="1615"/>
                      <a:pt x="417" y="1826"/>
                      <a:pt x="542" y="2001"/>
                    </a:cubicBezTo>
                    <a:cubicBezTo>
                      <a:pt x="674" y="2187"/>
                      <a:pt x="824" y="2330"/>
                      <a:pt x="988" y="2424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7" name="Freeform 6" descr="634e7856-7285-4911-846c-13688c23dd28"/>
              <p:cNvSpPr/>
              <p:nvPr/>
            </p:nvSpPr>
            <p:spPr bwMode="auto">
              <a:xfrm>
                <a:off x="4259263" y="4262438"/>
                <a:ext cx="768350" cy="1401763"/>
              </a:xfrm>
              <a:custGeom>
                <a:avLst/>
                <a:gdLst>
                  <a:gd name="T0" fmla="*/ 1018 w 1034"/>
                  <a:gd name="T1" fmla="*/ 1883 h 1883"/>
                  <a:gd name="T2" fmla="*/ 1034 w 1034"/>
                  <a:gd name="T3" fmla="*/ 1882 h 1883"/>
                  <a:gd name="T4" fmla="*/ 873 w 1034"/>
                  <a:gd name="T5" fmla="*/ 1362 h 1883"/>
                  <a:gd name="T6" fmla="*/ 573 w 1034"/>
                  <a:gd name="T7" fmla="*/ 910 h 1883"/>
                  <a:gd name="T8" fmla="*/ 505 w 1034"/>
                  <a:gd name="T9" fmla="*/ 823 h 1883"/>
                  <a:gd name="T10" fmla="*/ 16 w 1034"/>
                  <a:gd name="T11" fmla="*/ 0 h 1883"/>
                  <a:gd name="T12" fmla="*/ 0 w 1034"/>
                  <a:gd name="T13" fmla="*/ 5 h 1883"/>
                  <a:gd name="T14" fmla="*/ 493 w 1034"/>
                  <a:gd name="T15" fmla="*/ 833 h 1883"/>
                  <a:gd name="T16" fmla="*/ 560 w 1034"/>
                  <a:gd name="T17" fmla="*/ 920 h 1883"/>
                  <a:gd name="T18" fmla="*/ 858 w 1034"/>
                  <a:gd name="T19" fmla="*/ 1370 h 1883"/>
                  <a:gd name="T20" fmla="*/ 1018 w 1034"/>
                  <a:gd name="T21" fmla="*/ 1883 h 1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4" h="1883">
                    <a:moveTo>
                      <a:pt x="1018" y="1883"/>
                    </a:moveTo>
                    <a:cubicBezTo>
                      <a:pt x="1034" y="1882"/>
                      <a:pt x="1034" y="1882"/>
                      <a:pt x="1034" y="1882"/>
                    </a:cubicBezTo>
                    <a:cubicBezTo>
                      <a:pt x="1020" y="1713"/>
                      <a:pt x="967" y="1543"/>
                      <a:pt x="873" y="1362"/>
                    </a:cubicBezTo>
                    <a:cubicBezTo>
                      <a:pt x="782" y="1188"/>
                      <a:pt x="665" y="1029"/>
                      <a:pt x="573" y="910"/>
                    </a:cubicBezTo>
                    <a:cubicBezTo>
                      <a:pt x="551" y="881"/>
                      <a:pt x="528" y="851"/>
                      <a:pt x="505" y="823"/>
                    </a:cubicBezTo>
                    <a:cubicBezTo>
                      <a:pt x="311" y="573"/>
                      <a:pt x="110" y="315"/>
                      <a:pt x="16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95" y="323"/>
                      <a:pt x="297" y="582"/>
                      <a:pt x="493" y="833"/>
                    </a:cubicBezTo>
                    <a:cubicBezTo>
                      <a:pt x="515" y="861"/>
                      <a:pt x="538" y="891"/>
                      <a:pt x="560" y="920"/>
                    </a:cubicBezTo>
                    <a:cubicBezTo>
                      <a:pt x="652" y="1038"/>
                      <a:pt x="768" y="1197"/>
                      <a:pt x="858" y="1370"/>
                    </a:cubicBezTo>
                    <a:cubicBezTo>
                      <a:pt x="952" y="1548"/>
                      <a:pt x="1004" y="1716"/>
                      <a:pt x="1018" y="1883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8" name="Freeform 7" descr="b7a142ca-025c-4e3e-a12b-b075bc75bdf3"/>
              <p:cNvSpPr/>
              <p:nvPr/>
            </p:nvSpPr>
            <p:spPr bwMode="auto">
              <a:xfrm>
                <a:off x="4335463" y="4843463"/>
                <a:ext cx="414338" cy="201613"/>
              </a:xfrm>
              <a:custGeom>
                <a:avLst/>
                <a:gdLst>
                  <a:gd name="T0" fmla="*/ 491 w 557"/>
                  <a:gd name="T1" fmla="*/ 271 h 271"/>
                  <a:gd name="T2" fmla="*/ 557 w 557"/>
                  <a:gd name="T3" fmla="*/ 267 h 271"/>
                  <a:gd name="T4" fmla="*/ 555 w 557"/>
                  <a:gd name="T5" fmla="*/ 251 h 271"/>
                  <a:gd name="T6" fmla="*/ 261 w 557"/>
                  <a:gd name="T7" fmla="*/ 203 h 271"/>
                  <a:gd name="T8" fmla="*/ 13 w 557"/>
                  <a:gd name="T9" fmla="*/ 0 h 271"/>
                  <a:gd name="T10" fmla="*/ 0 w 557"/>
                  <a:gd name="T11" fmla="*/ 9 h 271"/>
                  <a:gd name="T12" fmla="*/ 254 w 557"/>
                  <a:gd name="T13" fmla="*/ 218 h 271"/>
                  <a:gd name="T14" fmla="*/ 491 w 557"/>
                  <a:gd name="T15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271">
                    <a:moveTo>
                      <a:pt x="491" y="271"/>
                    </a:moveTo>
                    <a:cubicBezTo>
                      <a:pt x="513" y="271"/>
                      <a:pt x="535" y="270"/>
                      <a:pt x="557" y="267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459" y="264"/>
                      <a:pt x="357" y="247"/>
                      <a:pt x="261" y="203"/>
                    </a:cubicBezTo>
                    <a:cubicBezTo>
                      <a:pt x="165" y="158"/>
                      <a:pt x="79" y="88"/>
                      <a:pt x="13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8" y="100"/>
                      <a:pt x="156" y="172"/>
                      <a:pt x="254" y="218"/>
                    </a:cubicBezTo>
                    <a:cubicBezTo>
                      <a:pt x="331" y="253"/>
                      <a:pt x="412" y="271"/>
                      <a:pt x="491" y="271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199" name="Freeform 8" descr="a0286c56-38a1-4446-a961-d0b60f0712f2"/>
              <p:cNvSpPr/>
              <p:nvPr/>
            </p:nvSpPr>
            <p:spPr bwMode="auto">
              <a:xfrm>
                <a:off x="4503738" y="4387850"/>
                <a:ext cx="117475" cy="422275"/>
              </a:xfrm>
              <a:custGeom>
                <a:avLst/>
                <a:gdLst>
                  <a:gd name="T0" fmla="*/ 105 w 158"/>
                  <a:gd name="T1" fmla="*/ 567 h 567"/>
                  <a:gd name="T2" fmla="*/ 13 w 158"/>
                  <a:gd name="T3" fmla="*/ 0 h 567"/>
                  <a:gd name="T4" fmla="*/ 0 w 158"/>
                  <a:gd name="T5" fmla="*/ 9 h 567"/>
                  <a:gd name="T6" fmla="*/ 90 w 158"/>
                  <a:gd name="T7" fmla="*/ 562 h 567"/>
                  <a:gd name="T8" fmla="*/ 105 w 158"/>
                  <a:gd name="T9" fmla="*/ 56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567">
                    <a:moveTo>
                      <a:pt x="105" y="567"/>
                    </a:moveTo>
                    <a:cubicBezTo>
                      <a:pt x="158" y="381"/>
                      <a:pt x="122" y="159"/>
                      <a:pt x="13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6" y="164"/>
                      <a:pt x="141" y="381"/>
                      <a:pt x="90" y="562"/>
                    </a:cubicBezTo>
                    <a:lnTo>
                      <a:pt x="105" y="567"/>
                    </a:ln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0" name="Freeform 9" descr="bfc37494-bac9-4997-910f-e094e304df8c"/>
              <p:cNvSpPr/>
              <p:nvPr/>
            </p:nvSpPr>
            <p:spPr bwMode="auto">
              <a:xfrm>
                <a:off x="3865563" y="4987925"/>
                <a:ext cx="504825" cy="746125"/>
              </a:xfrm>
              <a:custGeom>
                <a:avLst/>
                <a:gdLst>
                  <a:gd name="T0" fmla="*/ 674 w 680"/>
                  <a:gd name="T1" fmla="*/ 1003 h 1003"/>
                  <a:gd name="T2" fmla="*/ 680 w 680"/>
                  <a:gd name="T3" fmla="*/ 988 h 1003"/>
                  <a:gd name="T4" fmla="*/ 217 w 680"/>
                  <a:gd name="T5" fmla="*/ 592 h 1003"/>
                  <a:gd name="T6" fmla="*/ 19 w 680"/>
                  <a:gd name="T7" fmla="*/ 17 h 1003"/>
                  <a:gd name="T8" fmla="*/ 575 w 680"/>
                  <a:gd name="T9" fmla="*/ 241 h 1003"/>
                  <a:gd name="T10" fmla="*/ 586 w 680"/>
                  <a:gd name="T11" fmla="*/ 229 h 1003"/>
                  <a:gd name="T12" fmla="*/ 10 w 680"/>
                  <a:gd name="T13" fmla="*/ 1 h 1003"/>
                  <a:gd name="T14" fmla="*/ 0 w 680"/>
                  <a:gd name="T15" fmla="*/ 0 h 1003"/>
                  <a:gd name="T16" fmla="*/ 2 w 680"/>
                  <a:gd name="T17" fmla="*/ 10 h 1003"/>
                  <a:gd name="T18" fmla="*/ 203 w 680"/>
                  <a:gd name="T19" fmla="*/ 600 h 1003"/>
                  <a:gd name="T20" fmla="*/ 674 w 680"/>
                  <a:gd name="T21" fmla="*/ 1003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0" h="1003">
                    <a:moveTo>
                      <a:pt x="674" y="1003"/>
                    </a:moveTo>
                    <a:cubicBezTo>
                      <a:pt x="680" y="988"/>
                      <a:pt x="680" y="988"/>
                      <a:pt x="680" y="988"/>
                    </a:cubicBezTo>
                    <a:cubicBezTo>
                      <a:pt x="497" y="919"/>
                      <a:pt x="333" y="779"/>
                      <a:pt x="217" y="592"/>
                    </a:cubicBezTo>
                    <a:cubicBezTo>
                      <a:pt x="119" y="433"/>
                      <a:pt x="52" y="240"/>
                      <a:pt x="19" y="17"/>
                    </a:cubicBezTo>
                    <a:cubicBezTo>
                      <a:pt x="221" y="26"/>
                      <a:pt x="423" y="108"/>
                      <a:pt x="575" y="241"/>
                    </a:cubicBezTo>
                    <a:cubicBezTo>
                      <a:pt x="586" y="229"/>
                      <a:pt x="586" y="229"/>
                      <a:pt x="586" y="229"/>
                    </a:cubicBezTo>
                    <a:cubicBezTo>
                      <a:pt x="429" y="91"/>
                      <a:pt x="219" y="8"/>
                      <a:pt x="1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5" y="239"/>
                      <a:pt x="102" y="438"/>
                      <a:pt x="203" y="600"/>
                    </a:cubicBezTo>
                    <a:cubicBezTo>
                      <a:pt x="321" y="790"/>
                      <a:pt x="488" y="933"/>
                      <a:pt x="674" y="1003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1" name="Freeform 10" descr="047375b0-a393-4e77-b30a-9250838db579"/>
              <p:cNvSpPr/>
              <p:nvPr/>
            </p:nvSpPr>
            <p:spPr bwMode="auto">
              <a:xfrm>
                <a:off x="4002088" y="5160963"/>
                <a:ext cx="733425" cy="541338"/>
              </a:xfrm>
              <a:custGeom>
                <a:avLst/>
                <a:gdLst>
                  <a:gd name="T0" fmla="*/ 978 w 985"/>
                  <a:gd name="T1" fmla="*/ 727 h 727"/>
                  <a:gd name="T2" fmla="*/ 985 w 985"/>
                  <a:gd name="T3" fmla="*/ 712 h 727"/>
                  <a:gd name="T4" fmla="*/ 12 w 985"/>
                  <a:gd name="T5" fmla="*/ 0 h 727"/>
                  <a:gd name="T6" fmla="*/ 0 w 985"/>
                  <a:gd name="T7" fmla="*/ 11 h 727"/>
                  <a:gd name="T8" fmla="*/ 978 w 985"/>
                  <a:gd name="T9" fmla="*/ 72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5" h="727">
                    <a:moveTo>
                      <a:pt x="978" y="727"/>
                    </a:moveTo>
                    <a:cubicBezTo>
                      <a:pt x="985" y="712"/>
                      <a:pt x="985" y="712"/>
                      <a:pt x="985" y="712"/>
                    </a:cubicBezTo>
                    <a:cubicBezTo>
                      <a:pt x="621" y="541"/>
                      <a:pt x="285" y="295"/>
                      <a:pt x="12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74" y="308"/>
                      <a:pt x="612" y="555"/>
                      <a:pt x="978" y="727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2" name="Freeform 11" descr="44edf024-48b2-4add-aedf-cac3342dfaf5"/>
              <p:cNvSpPr/>
              <p:nvPr/>
            </p:nvSpPr>
            <p:spPr bwMode="auto">
              <a:xfrm>
                <a:off x="5008563" y="4491038"/>
                <a:ext cx="693738" cy="1249363"/>
              </a:xfrm>
              <a:custGeom>
                <a:avLst/>
                <a:gdLst>
                  <a:gd name="T0" fmla="*/ 5 w 934"/>
                  <a:gd name="T1" fmla="*/ 867 h 1679"/>
                  <a:gd name="T2" fmla="*/ 143 w 934"/>
                  <a:gd name="T3" fmla="*/ 640 h 1679"/>
                  <a:gd name="T4" fmla="*/ 843 w 934"/>
                  <a:gd name="T5" fmla="*/ 28 h 1679"/>
                  <a:gd name="T6" fmla="*/ 841 w 934"/>
                  <a:gd name="T7" fmla="*/ 956 h 1679"/>
                  <a:gd name="T8" fmla="*/ 642 w 934"/>
                  <a:gd name="T9" fmla="*/ 1384 h 1679"/>
                  <a:gd name="T10" fmla="*/ 277 w 934"/>
                  <a:gd name="T11" fmla="*/ 1664 h 1679"/>
                  <a:gd name="T12" fmla="*/ 283 w 934"/>
                  <a:gd name="T13" fmla="*/ 1679 h 1679"/>
                  <a:gd name="T14" fmla="*/ 654 w 934"/>
                  <a:gd name="T15" fmla="*/ 1393 h 1679"/>
                  <a:gd name="T16" fmla="*/ 857 w 934"/>
                  <a:gd name="T17" fmla="*/ 960 h 1679"/>
                  <a:gd name="T18" fmla="*/ 857 w 934"/>
                  <a:gd name="T19" fmla="*/ 13 h 1679"/>
                  <a:gd name="T20" fmla="*/ 856 w 934"/>
                  <a:gd name="T21" fmla="*/ 0 h 1679"/>
                  <a:gd name="T22" fmla="*/ 845 w 934"/>
                  <a:gd name="T23" fmla="*/ 8 h 1679"/>
                  <a:gd name="T24" fmla="*/ 130 w 934"/>
                  <a:gd name="T25" fmla="*/ 630 h 1679"/>
                  <a:gd name="T26" fmla="*/ 0 w 934"/>
                  <a:gd name="T27" fmla="*/ 842 h 1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4" h="1679">
                    <a:moveTo>
                      <a:pt x="5" y="867"/>
                    </a:moveTo>
                    <a:cubicBezTo>
                      <a:pt x="41" y="794"/>
                      <a:pt x="91" y="709"/>
                      <a:pt x="143" y="640"/>
                    </a:cubicBezTo>
                    <a:cubicBezTo>
                      <a:pt x="331" y="389"/>
                      <a:pt x="591" y="205"/>
                      <a:pt x="843" y="28"/>
                    </a:cubicBezTo>
                    <a:cubicBezTo>
                      <a:pt x="882" y="316"/>
                      <a:pt x="916" y="647"/>
                      <a:pt x="841" y="956"/>
                    </a:cubicBezTo>
                    <a:cubicBezTo>
                      <a:pt x="803" y="1114"/>
                      <a:pt x="734" y="1262"/>
                      <a:pt x="642" y="1384"/>
                    </a:cubicBezTo>
                    <a:cubicBezTo>
                      <a:pt x="541" y="1515"/>
                      <a:pt x="415" y="1612"/>
                      <a:pt x="277" y="1664"/>
                    </a:cubicBezTo>
                    <a:cubicBezTo>
                      <a:pt x="283" y="1679"/>
                      <a:pt x="283" y="1679"/>
                      <a:pt x="283" y="1679"/>
                    </a:cubicBezTo>
                    <a:cubicBezTo>
                      <a:pt x="424" y="1626"/>
                      <a:pt x="552" y="1527"/>
                      <a:pt x="654" y="1393"/>
                    </a:cubicBezTo>
                    <a:cubicBezTo>
                      <a:pt x="748" y="1270"/>
                      <a:pt x="818" y="1120"/>
                      <a:pt x="857" y="960"/>
                    </a:cubicBezTo>
                    <a:cubicBezTo>
                      <a:pt x="934" y="643"/>
                      <a:pt x="897" y="305"/>
                      <a:pt x="857" y="13"/>
                    </a:cubicBezTo>
                    <a:cubicBezTo>
                      <a:pt x="856" y="0"/>
                      <a:pt x="856" y="0"/>
                      <a:pt x="856" y="0"/>
                    </a:cubicBezTo>
                    <a:cubicBezTo>
                      <a:pt x="845" y="8"/>
                      <a:pt x="845" y="8"/>
                      <a:pt x="845" y="8"/>
                    </a:cubicBezTo>
                    <a:cubicBezTo>
                      <a:pt x="588" y="188"/>
                      <a:pt x="322" y="374"/>
                      <a:pt x="130" y="630"/>
                    </a:cubicBezTo>
                    <a:cubicBezTo>
                      <a:pt x="79" y="698"/>
                      <a:pt x="35" y="770"/>
                      <a:pt x="0" y="842"/>
                    </a:cubicBezTo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3" name="Freeform 12" descr="813b098f-94a3-4538-83e1-bf8515885c44"/>
              <p:cNvSpPr/>
              <p:nvPr/>
            </p:nvSpPr>
            <p:spPr bwMode="auto">
              <a:xfrm>
                <a:off x="5053013" y="4718050"/>
                <a:ext cx="473075" cy="939800"/>
              </a:xfrm>
              <a:custGeom>
                <a:avLst/>
                <a:gdLst>
                  <a:gd name="T0" fmla="*/ 7 w 298"/>
                  <a:gd name="T1" fmla="*/ 592 h 592"/>
                  <a:gd name="T2" fmla="*/ 298 w 298"/>
                  <a:gd name="T3" fmla="*/ 3 h 592"/>
                  <a:gd name="T4" fmla="*/ 291 w 298"/>
                  <a:gd name="T5" fmla="*/ 0 h 592"/>
                  <a:gd name="T6" fmla="*/ 0 w 298"/>
                  <a:gd name="T7" fmla="*/ 589 h 592"/>
                  <a:gd name="T8" fmla="*/ 7 w 298"/>
                  <a:gd name="T9" fmla="*/ 592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592">
                    <a:moveTo>
                      <a:pt x="7" y="592"/>
                    </a:moveTo>
                    <a:lnTo>
                      <a:pt x="298" y="3"/>
                    </a:lnTo>
                    <a:lnTo>
                      <a:pt x="291" y="0"/>
                    </a:lnTo>
                    <a:lnTo>
                      <a:pt x="0" y="589"/>
                    </a:lnTo>
                    <a:lnTo>
                      <a:pt x="7" y="592"/>
                    </a:ln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4" name="Freeform 13" descr="614be5db-0850-409e-a52d-e96e58e37fb2"/>
              <p:cNvSpPr/>
              <p:nvPr/>
            </p:nvSpPr>
            <p:spPr bwMode="auto">
              <a:xfrm>
                <a:off x="5267326" y="5070475"/>
                <a:ext cx="323850" cy="185738"/>
              </a:xfrm>
              <a:custGeom>
                <a:avLst/>
                <a:gdLst>
                  <a:gd name="T0" fmla="*/ 11 w 436"/>
                  <a:gd name="T1" fmla="*/ 250 h 250"/>
                  <a:gd name="T2" fmla="*/ 250 w 436"/>
                  <a:gd name="T3" fmla="*/ 186 h 250"/>
                  <a:gd name="T4" fmla="*/ 436 w 436"/>
                  <a:gd name="T5" fmla="*/ 8 h 250"/>
                  <a:gd name="T6" fmla="*/ 422 w 436"/>
                  <a:gd name="T7" fmla="*/ 0 h 250"/>
                  <a:gd name="T8" fmla="*/ 242 w 436"/>
                  <a:gd name="T9" fmla="*/ 172 h 250"/>
                  <a:gd name="T10" fmla="*/ 1 w 436"/>
                  <a:gd name="T11" fmla="*/ 233 h 250"/>
                  <a:gd name="T12" fmla="*/ 0 w 436"/>
                  <a:gd name="T13" fmla="*/ 250 h 250"/>
                  <a:gd name="T14" fmla="*/ 11 w 436"/>
                  <a:gd name="T1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6" h="250">
                    <a:moveTo>
                      <a:pt x="11" y="250"/>
                    </a:moveTo>
                    <a:cubicBezTo>
                      <a:pt x="93" y="250"/>
                      <a:pt x="175" y="228"/>
                      <a:pt x="250" y="186"/>
                    </a:cubicBezTo>
                    <a:cubicBezTo>
                      <a:pt x="328" y="143"/>
                      <a:pt x="393" y="82"/>
                      <a:pt x="436" y="8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380" y="71"/>
                      <a:pt x="318" y="131"/>
                      <a:pt x="242" y="172"/>
                    </a:cubicBezTo>
                    <a:cubicBezTo>
                      <a:pt x="167" y="214"/>
                      <a:pt x="83" y="235"/>
                      <a:pt x="1" y="233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4" y="250"/>
                      <a:pt x="7" y="250"/>
                      <a:pt x="11" y="250"/>
                    </a:cubicBezTo>
                    <a:close/>
                  </a:path>
                </a:pathLst>
              </a:custGeom>
              <a:solidFill>
                <a:srgbClr val="ABC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5" name="Freeform 14" descr="ec701fb3-1b27-4247-b687-81924a8fb471"/>
              <p:cNvSpPr>
                <a:spLocks noEditPoints="1"/>
              </p:cNvSpPr>
              <p:nvPr/>
            </p:nvSpPr>
            <p:spPr bwMode="auto">
              <a:xfrm>
                <a:off x="5103813" y="1349375"/>
                <a:ext cx="2146300" cy="4367213"/>
              </a:xfrm>
              <a:custGeom>
                <a:avLst/>
                <a:gdLst>
                  <a:gd name="T0" fmla="*/ 2568 w 2886"/>
                  <a:gd name="T1" fmla="*/ 5870 h 5870"/>
                  <a:gd name="T2" fmla="*/ 318 w 2886"/>
                  <a:gd name="T3" fmla="*/ 5870 h 5870"/>
                  <a:gd name="T4" fmla="*/ 0 w 2886"/>
                  <a:gd name="T5" fmla="*/ 5552 h 5870"/>
                  <a:gd name="T6" fmla="*/ 0 w 2886"/>
                  <a:gd name="T7" fmla="*/ 318 h 5870"/>
                  <a:gd name="T8" fmla="*/ 318 w 2886"/>
                  <a:gd name="T9" fmla="*/ 0 h 5870"/>
                  <a:gd name="T10" fmla="*/ 2568 w 2886"/>
                  <a:gd name="T11" fmla="*/ 0 h 5870"/>
                  <a:gd name="T12" fmla="*/ 2886 w 2886"/>
                  <a:gd name="T13" fmla="*/ 318 h 5870"/>
                  <a:gd name="T14" fmla="*/ 2886 w 2886"/>
                  <a:gd name="T15" fmla="*/ 5528 h 5870"/>
                  <a:gd name="T16" fmla="*/ 2568 w 2886"/>
                  <a:gd name="T17" fmla="*/ 5870 h 5870"/>
                  <a:gd name="T18" fmla="*/ 2568 w 2886"/>
                  <a:gd name="T19" fmla="*/ 5870 h 5870"/>
                  <a:gd name="T20" fmla="*/ 2568 w 2886"/>
                  <a:gd name="T21" fmla="*/ 5870 h 5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86" h="5870">
                    <a:moveTo>
                      <a:pt x="2568" y="5870"/>
                    </a:moveTo>
                    <a:cubicBezTo>
                      <a:pt x="318" y="5870"/>
                      <a:pt x="318" y="5870"/>
                      <a:pt x="318" y="5870"/>
                    </a:cubicBezTo>
                    <a:cubicBezTo>
                      <a:pt x="147" y="5870"/>
                      <a:pt x="0" y="5724"/>
                      <a:pt x="0" y="5552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147"/>
                      <a:pt x="147" y="0"/>
                      <a:pt x="318" y="0"/>
                    </a:cubicBezTo>
                    <a:cubicBezTo>
                      <a:pt x="2568" y="0"/>
                      <a:pt x="2568" y="0"/>
                      <a:pt x="2568" y="0"/>
                    </a:cubicBezTo>
                    <a:cubicBezTo>
                      <a:pt x="2739" y="0"/>
                      <a:pt x="2886" y="147"/>
                      <a:pt x="2886" y="318"/>
                    </a:cubicBezTo>
                    <a:cubicBezTo>
                      <a:pt x="2886" y="5528"/>
                      <a:pt x="2886" y="5528"/>
                      <a:pt x="2886" y="5528"/>
                    </a:cubicBezTo>
                    <a:cubicBezTo>
                      <a:pt x="2886" y="5724"/>
                      <a:pt x="2739" y="5870"/>
                      <a:pt x="2568" y="5870"/>
                    </a:cubicBezTo>
                    <a:close/>
                    <a:moveTo>
                      <a:pt x="2568" y="5870"/>
                    </a:moveTo>
                    <a:cubicBezTo>
                      <a:pt x="2568" y="5870"/>
                      <a:pt x="2568" y="5870"/>
                      <a:pt x="2568" y="5870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6" name="Freeform 15" descr="899dedce-725f-4e50-a02b-b81b37001431"/>
              <p:cNvSpPr>
                <a:spLocks noEditPoints="1"/>
              </p:cNvSpPr>
              <p:nvPr/>
            </p:nvSpPr>
            <p:spPr bwMode="auto">
              <a:xfrm>
                <a:off x="5267326" y="1512888"/>
                <a:ext cx="1836738" cy="3767138"/>
              </a:xfrm>
              <a:custGeom>
                <a:avLst/>
                <a:gdLst>
                  <a:gd name="T0" fmla="*/ 269 w 2470"/>
                  <a:gd name="T1" fmla="*/ 5063 h 5063"/>
                  <a:gd name="T2" fmla="*/ 0 w 2470"/>
                  <a:gd name="T3" fmla="*/ 4794 h 5063"/>
                  <a:gd name="T4" fmla="*/ 0 w 2470"/>
                  <a:gd name="T5" fmla="*/ 269 h 5063"/>
                  <a:gd name="T6" fmla="*/ 269 w 2470"/>
                  <a:gd name="T7" fmla="*/ 0 h 5063"/>
                  <a:gd name="T8" fmla="*/ 2201 w 2470"/>
                  <a:gd name="T9" fmla="*/ 0 h 5063"/>
                  <a:gd name="T10" fmla="*/ 2470 w 2470"/>
                  <a:gd name="T11" fmla="*/ 269 h 5063"/>
                  <a:gd name="T12" fmla="*/ 2470 w 2470"/>
                  <a:gd name="T13" fmla="*/ 4794 h 5063"/>
                  <a:gd name="T14" fmla="*/ 2201 w 2470"/>
                  <a:gd name="T15" fmla="*/ 5063 h 5063"/>
                  <a:gd name="T16" fmla="*/ 269 w 2470"/>
                  <a:gd name="T17" fmla="*/ 5063 h 5063"/>
                  <a:gd name="T18" fmla="*/ 269 w 2470"/>
                  <a:gd name="T19" fmla="*/ 5063 h 5063"/>
                  <a:gd name="T20" fmla="*/ 269 w 2470"/>
                  <a:gd name="T21" fmla="*/ 5063 h 5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70" h="5063">
                    <a:moveTo>
                      <a:pt x="269" y="5063"/>
                    </a:moveTo>
                    <a:cubicBezTo>
                      <a:pt x="122" y="5063"/>
                      <a:pt x="0" y="4941"/>
                      <a:pt x="0" y="479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123"/>
                      <a:pt x="122" y="0"/>
                      <a:pt x="269" y="0"/>
                    </a:cubicBezTo>
                    <a:cubicBezTo>
                      <a:pt x="2201" y="0"/>
                      <a:pt x="2201" y="0"/>
                      <a:pt x="2201" y="0"/>
                    </a:cubicBezTo>
                    <a:cubicBezTo>
                      <a:pt x="2348" y="0"/>
                      <a:pt x="2470" y="123"/>
                      <a:pt x="2470" y="269"/>
                    </a:cubicBezTo>
                    <a:cubicBezTo>
                      <a:pt x="2470" y="4794"/>
                      <a:pt x="2470" y="4794"/>
                      <a:pt x="2470" y="4794"/>
                    </a:cubicBezTo>
                    <a:cubicBezTo>
                      <a:pt x="2470" y="4941"/>
                      <a:pt x="2348" y="5063"/>
                      <a:pt x="2201" y="5063"/>
                    </a:cubicBezTo>
                    <a:lnTo>
                      <a:pt x="269" y="5063"/>
                    </a:lnTo>
                    <a:close/>
                    <a:moveTo>
                      <a:pt x="269" y="5063"/>
                    </a:moveTo>
                    <a:cubicBezTo>
                      <a:pt x="269" y="5063"/>
                      <a:pt x="269" y="5063"/>
                      <a:pt x="269" y="5063"/>
                    </a:cubicBezTo>
                  </a:path>
                </a:pathLst>
              </a:custGeom>
              <a:solidFill>
                <a:srgbClr val="E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7" name="Freeform 16" descr="45eee90c-1900-4eda-a201-0ec03c4376a0"/>
              <p:cNvSpPr>
                <a:spLocks noEditPoints="1"/>
              </p:cNvSpPr>
              <p:nvPr/>
            </p:nvSpPr>
            <p:spPr bwMode="auto">
              <a:xfrm>
                <a:off x="6086476" y="5389563"/>
                <a:ext cx="180975" cy="180975"/>
              </a:xfrm>
              <a:custGeom>
                <a:avLst/>
                <a:gdLst>
                  <a:gd name="T0" fmla="*/ 0 w 244"/>
                  <a:gd name="T1" fmla="*/ 122 h 245"/>
                  <a:gd name="T2" fmla="*/ 122 w 244"/>
                  <a:gd name="T3" fmla="*/ 245 h 245"/>
                  <a:gd name="T4" fmla="*/ 244 w 244"/>
                  <a:gd name="T5" fmla="*/ 122 h 245"/>
                  <a:gd name="T6" fmla="*/ 122 w 244"/>
                  <a:gd name="T7" fmla="*/ 0 h 245"/>
                  <a:gd name="T8" fmla="*/ 0 w 244"/>
                  <a:gd name="T9" fmla="*/ 122 h 245"/>
                  <a:gd name="T10" fmla="*/ 0 w 244"/>
                  <a:gd name="T11" fmla="*/ 122 h 245"/>
                  <a:gd name="T12" fmla="*/ 0 w 244"/>
                  <a:gd name="T13" fmla="*/ 12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245">
                    <a:moveTo>
                      <a:pt x="0" y="122"/>
                    </a:moveTo>
                    <a:cubicBezTo>
                      <a:pt x="0" y="190"/>
                      <a:pt x="55" y="245"/>
                      <a:pt x="122" y="245"/>
                    </a:cubicBezTo>
                    <a:cubicBezTo>
                      <a:pt x="190" y="245"/>
                      <a:pt x="244" y="190"/>
                      <a:pt x="244" y="122"/>
                    </a:cubicBezTo>
                    <a:cubicBezTo>
                      <a:pt x="244" y="55"/>
                      <a:pt x="190" y="0"/>
                      <a:pt x="122" y="0"/>
                    </a:cubicBezTo>
                    <a:cubicBezTo>
                      <a:pt x="55" y="0"/>
                      <a:pt x="0" y="55"/>
                      <a:pt x="0" y="122"/>
                    </a:cubicBezTo>
                    <a:close/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</a:path>
                </a:pathLst>
              </a:custGeom>
              <a:solidFill>
                <a:srgbClr val="E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8" name="Freeform 17" descr="fb3cbd80-181b-4f43-8c77-1ce030f8c8bf"/>
              <p:cNvSpPr>
                <a:spLocks noEditPoints="1"/>
              </p:cNvSpPr>
              <p:nvPr/>
            </p:nvSpPr>
            <p:spPr bwMode="auto">
              <a:xfrm>
                <a:off x="5959476" y="1422400"/>
                <a:ext cx="436563" cy="36513"/>
              </a:xfrm>
              <a:custGeom>
                <a:avLst/>
                <a:gdLst>
                  <a:gd name="T0" fmla="*/ 562 w 587"/>
                  <a:gd name="T1" fmla="*/ 49 h 49"/>
                  <a:gd name="T2" fmla="*/ 24 w 587"/>
                  <a:gd name="T3" fmla="*/ 49 h 49"/>
                  <a:gd name="T4" fmla="*/ 0 w 587"/>
                  <a:gd name="T5" fmla="*/ 25 h 49"/>
                  <a:gd name="T6" fmla="*/ 24 w 587"/>
                  <a:gd name="T7" fmla="*/ 0 h 49"/>
                  <a:gd name="T8" fmla="*/ 562 w 587"/>
                  <a:gd name="T9" fmla="*/ 0 h 49"/>
                  <a:gd name="T10" fmla="*/ 587 w 587"/>
                  <a:gd name="T11" fmla="*/ 25 h 49"/>
                  <a:gd name="T12" fmla="*/ 562 w 587"/>
                  <a:gd name="T13" fmla="*/ 49 h 49"/>
                  <a:gd name="T14" fmla="*/ 562 w 587"/>
                  <a:gd name="T15" fmla="*/ 49 h 49"/>
                  <a:gd name="T16" fmla="*/ 562 w 587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7" h="49">
                    <a:moveTo>
                      <a:pt x="562" y="49"/>
                    </a:moveTo>
                    <a:cubicBezTo>
                      <a:pt x="24" y="49"/>
                      <a:pt x="24" y="49"/>
                      <a:pt x="24" y="49"/>
                    </a:cubicBezTo>
                    <a:cubicBezTo>
                      <a:pt x="0" y="49"/>
                      <a:pt x="0" y="25"/>
                      <a:pt x="0" y="25"/>
                    </a:cubicBezTo>
                    <a:cubicBezTo>
                      <a:pt x="0" y="0"/>
                      <a:pt x="24" y="0"/>
                      <a:pt x="24" y="0"/>
                    </a:cubicBezTo>
                    <a:cubicBezTo>
                      <a:pt x="562" y="0"/>
                      <a:pt x="562" y="0"/>
                      <a:pt x="562" y="0"/>
                    </a:cubicBezTo>
                    <a:cubicBezTo>
                      <a:pt x="587" y="0"/>
                      <a:pt x="587" y="25"/>
                      <a:pt x="587" y="25"/>
                    </a:cubicBezTo>
                    <a:cubicBezTo>
                      <a:pt x="587" y="25"/>
                      <a:pt x="587" y="49"/>
                      <a:pt x="562" y="49"/>
                    </a:cubicBezTo>
                    <a:close/>
                    <a:moveTo>
                      <a:pt x="562" y="49"/>
                    </a:moveTo>
                    <a:cubicBezTo>
                      <a:pt x="562" y="49"/>
                      <a:pt x="562" y="49"/>
                      <a:pt x="562" y="49"/>
                    </a:cubicBezTo>
                  </a:path>
                </a:pathLst>
              </a:custGeom>
              <a:solidFill>
                <a:srgbClr val="E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09" name="Freeform 18" descr="5b2c96bf-684d-4f24-b41d-5022ba9214fc"/>
              <p:cNvSpPr>
                <a:spLocks noEditPoints="1"/>
              </p:cNvSpPr>
              <p:nvPr/>
            </p:nvSpPr>
            <p:spPr bwMode="auto">
              <a:xfrm>
                <a:off x="5630863" y="1931988"/>
                <a:ext cx="1092200" cy="927100"/>
              </a:xfrm>
              <a:custGeom>
                <a:avLst/>
                <a:gdLst>
                  <a:gd name="T0" fmla="*/ 1468 w 1468"/>
                  <a:gd name="T1" fmla="*/ 245 h 1247"/>
                  <a:gd name="T2" fmla="*/ 1468 w 1468"/>
                  <a:gd name="T3" fmla="*/ 1003 h 1247"/>
                  <a:gd name="T4" fmla="*/ 1223 w 1468"/>
                  <a:gd name="T5" fmla="*/ 1247 h 1247"/>
                  <a:gd name="T6" fmla="*/ 245 w 1468"/>
                  <a:gd name="T7" fmla="*/ 1247 h 1247"/>
                  <a:gd name="T8" fmla="*/ 0 w 1468"/>
                  <a:gd name="T9" fmla="*/ 1027 h 1247"/>
                  <a:gd name="T10" fmla="*/ 0 w 1468"/>
                  <a:gd name="T11" fmla="*/ 245 h 1247"/>
                  <a:gd name="T12" fmla="*/ 245 w 1468"/>
                  <a:gd name="T13" fmla="*/ 0 h 1247"/>
                  <a:gd name="T14" fmla="*/ 1223 w 1468"/>
                  <a:gd name="T15" fmla="*/ 0 h 1247"/>
                  <a:gd name="T16" fmla="*/ 1468 w 1468"/>
                  <a:gd name="T17" fmla="*/ 245 h 1247"/>
                  <a:gd name="T18" fmla="*/ 1468 w 1468"/>
                  <a:gd name="T19" fmla="*/ 245 h 1247"/>
                  <a:gd name="T20" fmla="*/ 1468 w 1468"/>
                  <a:gd name="T21" fmla="*/ 245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8" h="1247">
                    <a:moveTo>
                      <a:pt x="1468" y="245"/>
                    </a:moveTo>
                    <a:cubicBezTo>
                      <a:pt x="1468" y="1003"/>
                      <a:pt x="1468" y="1003"/>
                      <a:pt x="1468" y="1003"/>
                    </a:cubicBezTo>
                    <a:cubicBezTo>
                      <a:pt x="1468" y="1150"/>
                      <a:pt x="1346" y="1247"/>
                      <a:pt x="1223" y="1247"/>
                    </a:cubicBezTo>
                    <a:cubicBezTo>
                      <a:pt x="245" y="1247"/>
                      <a:pt x="245" y="1247"/>
                      <a:pt x="245" y="1247"/>
                    </a:cubicBezTo>
                    <a:cubicBezTo>
                      <a:pt x="123" y="1247"/>
                      <a:pt x="0" y="1150"/>
                      <a:pt x="0" y="1027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98"/>
                      <a:pt x="123" y="0"/>
                      <a:pt x="245" y="0"/>
                    </a:cubicBezTo>
                    <a:cubicBezTo>
                      <a:pt x="1223" y="0"/>
                      <a:pt x="1223" y="0"/>
                      <a:pt x="1223" y="0"/>
                    </a:cubicBezTo>
                    <a:cubicBezTo>
                      <a:pt x="1370" y="0"/>
                      <a:pt x="1468" y="98"/>
                      <a:pt x="1468" y="245"/>
                    </a:cubicBezTo>
                    <a:close/>
                    <a:moveTo>
                      <a:pt x="1468" y="245"/>
                    </a:moveTo>
                    <a:cubicBezTo>
                      <a:pt x="1468" y="245"/>
                      <a:pt x="1468" y="245"/>
                      <a:pt x="1468" y="2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0" name="Freeform 19" descr="f0d700bf-baf2-4e12-9709-90675e84153a"/>
              <p:cNvSpPr>
                <a:spLocks noEditPoints="1"/>
              </p:cNvSpPr>
              <p:nvPr/>
            </p:nvSpPr>
            <p:spPr bwMode="auto">
              <a:xfrm>
                <a:off x="5630863" y="2149475"/>
                <a:ext cx="1092200" cy="728663"/>
              </a:xfrm>
              <a:custGeom>
                <a:avLst/>
                <a:gdLst>
                  <a:gd name="T0" fmla="*/ 1468 w 1468"/>
                  <a:gd name="T1" fmla="*/ 0 h 979"/>
                  <a:gd name="T2" fmla="*/ 1468 w 1468"/>
                  <a:gd name="T3" fmla="*/ 734 h 979"/>
                  <a:gd name="T4" fmla="*/ 1223 w 1468"/>
                  <a:gd name="T5" fmla="*/ 979 h 979"/>
                  <a:gd name="T6" fmla="*/ 245 w 1468"/>
                  <a:gd name="T7" fmla="*/ 979 h 979"/>
                  <a:gd name="T8" fmla="*/ 0 w 1468"/>
                  <a:gd name="T9" fmla="*/ 759 h 979"/>
                  <a:gd name="T10" fmla="*/ 49 w 1468"/>
                  <a:gd name="T11" fmla="*/ 612 h 979"/>
                  <a:gd name="T12" fmla="*/ 441 w 1468"/>
                  <a:gd name="T13" fmla="*/ 147 h 979"/>
                  <a:gd name="T14" fmla="*/ 759 w 1468"/>
                  <a:gd name="T15" fmla="*/ 514 h 979"/>
                  <a:gd name="T16" fmla="*/ 1468 w 1468"/>
                  <a:gd name="T17" fmla="*/ 0 h 979"/>
                  <a:gd name="T18" fmla="*/ 1468 w 1468"/>
                  <a:gd name="T19" fmla="*/ 0 h 979"/>
                  <a:gd name="T20" fmla="*/ 1468 w 1468"/>
                  <a:gd name="T21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8" h="979">
                    <a:moveTo>
                      <a:pt x="1468" y="0"/>
                    </a:moveTo>
                    <a:cubicBezTo>
                      <a:pt x="1468" y="734"/>
                      <a:pt x="1468" y="734"/>
                      <a:pt x="1468" y="734"/>
                    </a:cubicBezTo>
                    <a:cubicBezTo>
                      <a:pt x="1468" y="881"/>
                      <a:pt x="1346" y="979"/>
                      <a:pt x="1223" y="979"/>
                    </a:cubicBezTo>
                    <a:cubicBezTo>
                      <a:pt x="245" y="979"/>
                      <a:pt x="245" y="979"/>
                      <a:pt x="245" y="979"/>
                    </a:cubicBezTo>
                    <a:cubicBezTo>
                      <a:pt x="123" y="979"/>
                      <a:pt x="0" y="881"/>
                      <a:pt x="0" y="759"/>
                    </a:cubicBezTo>
                    <a:cubicBezTo>
                      <a:pt x="0" y="710"/>
                      <a:pt x="25" y="661"/>
                      <a:pt x="49" y="612"/>
                    </a:cubicBezTo>
                    <a:cubicBezTo>
                      <a:pt x="196" y="318"/>
                      <a:pt x="294" y="147"/>
                      <a:pt x="441" y="147"/>
                    </a:cubicBezTo>
                    <a:cubicBezTo>
                      <a:pt x="612" y="147"/>
                      <a:pt x="563" y="514"/>
                      <a:pt x="759" y="514"/>
                    </a:cubicBezTo>
                    <a:cubicBezTo>
                      <a:pt x="1003" y="539"/>
                      <a:pt x="1297" y="0"/>
                      <a:pt x="1468" y="0"/>
                    </a:cubicBezTo>
                    <a:close/>
                    <a:moveTo>
                      <a:pt x="1468" y="0"/>
                    </a:moveTo>
                    <a:cubicBezTo>
                      <a:pt x="1468" y="0"/>
                      <a:pt x="1468" y="0"/>
                      <a:pt x="1468" y="0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1" name="Freeform 20" descr="6483f3a9-b33d-41dd-a0b8-0086b05d5351"/>
              <p:cNvSpPr>
                <a:spLocks noEditPoints="1"/>
              </p:cNvSpPr>
              <p:nvPr/>
            </p:nvSpPr>
            <p:spPr bwMode="auto">
              <a:xfrm>
                <a:off x="6196013" y="2128838"/>
                <a:ext cx="180975" cy="188913"/>
              </a:xfrm>
              <a:custGeom>
                <a:avLst/>
                <a:gdLst>
                  <a:gd name="T0" fmla="*/ 0 w 244"/>
                  <a:gd name="T1" fmla="*/ 127 h 255"/>
                  <a:gd name="T2" fmla="*/ 61 w 244"/>
                  <a:gd name="T3" fmla="*/ 233 h 255"/>
                  <a:gd name="T4" fmla="*/ 183 w 244"/>
                  <a:gd name="T5" fmla="*/ 233 h 255"/>
                  <a:gd name="T6" fmla="*/ 244 w 244"/>
                  <a:gd name="T7" fmla="*/ 127 h 255"/>
                  <a:gd name="T8" fmla="*/ 183 w 244"/>
                  <a:gd name="T9" fmla="*/ 21 h 255"/>
                  <a:gd name="T10" fmla="*/ 61 w 244"/>
                  <a:gd name="T11" fmla="*/ 21 h 255"/>
                  <a:gd name="T12" fmla="*/ 0 w 244"/>
                  <a:gd name="T13" fmla="*/ 127 h 255"/>
                  <a:gd name="T14" fmla="*/ 0 w 244"/>
                  <a:gd name="T15" fmla="*/ 127 h 255"/>
                  <a:gd name="T16" fmla="*/ 0 w 244"/>
                  <a:gd name="T17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55">
                    <a:moveTo>
                      <a:pt x="0" y="127"/>
                    </a:moveTo>
                    <a:cubicBezTo>
                      <a:pt x="0" y="171"/>
                      <a:pt x="23" y="211"/>
                      <a:pt x="61" y="233"/>
                    </a:cubicBezTo>
                    <a:cubicBezTo>
                      <a:pt x="99" y="255"/>
                      <a:pt x="145" y="255"/>
                      <a:pt x="183" y="233"/>
                    </a:cubicBezTo>
                    <a:cubicBezTo>
                      <a:pt x="221" y="211"/>
                      <a:pt x="244" y="171"/>
                      <a:pt x="244" y="127"/>
                    </a:cubicBezTo>
                    <a:cubicBezTo>
                      <a:pt x="244" y="84"/>
                      <a:pt x="221" y="43"/>
                      <a:pt x="183" y="21"/>
                    </a:cubicBezTo>
                    <a:cubicBezTo>
                      <a:pt x="145" y="0"/>
                      <a:pt x="99" y="0"/>
                      <a:pt x="61" y="21"/>
                    </a:cubicBezTo>
                    <a:cubicBezTo>
                      <a:pt x="23" y="43"/>
                      <a:pt x="0" y="84"/>
                      <a:pt x="0" y="127"/>
                    </a:cubicBezTo>
                    <a:close/>
                    <a:moveTo>
                      <a:pt x="0" y="127"/>
                    </a:moveTo>
                    <a:cubicBezTo>
                      <a:pt x="0" y="127"/>
                      <a:pt x="0" y="127"/>
                      <a:pt x="0" y="127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2" name="Freeform 21" descr="82fe267d-6f1c-48b9-83a3-30f200aae586"/>
              <p:cNvSpPr>
                <a:spLocks noEditPoints="1"/>
              </p:cNvSpPr>
              <p:nvPr/>
            </p:nvSpPr>
            <p:spPr bwMode="auto">
              <a:xfrm>
                <a:off x="5630863" y="3132138"/>
                <a:ext cx="1092200" cy="73025"/>
              </a:xfrm>
              <a:custGeom>
                <a:avLst/>
                <a:gdLst>
                  <a:gd name="T0" fmla="*/ 1419 w 1468"/>
                  <a:gd name="T1" fmla="*/ 98 h 98"/>
                  <a:gd name="T2" fmla="*/ 49 w 1468"/>
                  <a:gd name="T3" fmla="*/ 98 h 98"/>
                  <a:gd name="T4" fmla="*/ 0 w 1468"/>
                  <a:gd name="T5" fmla="*/ 49 h 98"/>
                  <a:gd name="T6" fmla="*/ 49 w 1468"/>
                  <a:gd name="T7" fmla="*/ 0 h 98"/>
                  <a:gd name="T8" fmla="*/ 1419 w 1468"/>
                  <a:gd name="T9" fmla="*/ 0 h 98"/>
                  <a:gd name="T10" fmla="*/ 1468 w 1468"/>
                  <a:gd name="T11" fmla="*/ 49 h 98"/>
                  <a:gd name="T12" fmla="*/ 1419 w 1468"/>
                  <a:gd name="T13" fmla="*/ 98 h 98"/>
                  <a:gd name="T14" fmla="*/ 1419 w 1468"/>
                  <a:gd name="T15" fmla="*/ 98 h 98"/>
                  <a:gd name="T16" fmla="*/ 1419 w 1468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8" h="98">
                    <a:moveTo>
                      <a:pt x="1419" y="98"/>
                    </a:moveTo>
                    <a:cubicBezTo>
                      <a:pt x="49" y="98"/>
                      <a:pt x="49" y="98"/>
                      <a:pt x="49" y="98"/>
                    </a:cubicBezTo>
                    <a:cubicBezTo>
                      <a:pt x="25" y="98"/>
                      <a:pt x="0" y="74"/>
                      <a:pt x="0" y="49"/>
                    </a:cubicBezTo>
                    <a:cubicBezTo>
                      <a:pt x="0" y="25"/>
                      <a:pt x="25" y="0"/>
                      <a:pt x="49" y="0"/>
                    </a:cubicBezTo>
                    <a:cubicBezTo>
                      <a:pt x="1419" y="0"/>
                      <a:pt x="1419" y="0"/>
                      <a:pt x="1419" y="0"/>
                    </a:cubicBezTo>
                    <a:cubicBezTo>
                      <a:pt x="1443" y="0"/>
                      <a:pt x="1468" y="25"/>
                      <a:pt x="1468" y="49"/>
                    </a:cubicBezTo>
                    <a:cubicBezTo>
                      <a:pt x="1468" y="74"/>
                      <a:pt x="1443" y="98"/>
                      <a:pt x="1419" y="98"/>
                    </a:cubicBezTo>
                    <a:close/>
                    <a:moveTo>
                      <a:pt x="1419" y="98"/>
                    </a:moveTo>
                    <a:cubicBezTo>
                      <a:pt x="1419" y="98"/>
                      <a:pt x="1419" y="98"/>
                      <a:pt x="1419" y="98"/>
                    </a:cubicBezTo>
                  </a:path>
                </a:pathLst>
              </a:custGeom>
              <a:solidFill>
                <a:srgbClr val="A7A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3" name="Freeform 22" descr="fdf824dc-7590-4866-954e-65f8dc2052c5"/>
              <p:cNvSpPr>
                <a:spLocks noEditPoints="1"/>
              </p:cNvSpPr>
              <p:nvPr/>
            </p:nvSpPr>
            <p:spPr bwMode="auto">
              <a:xfrm>
                <a:off x="5630863" y="3351213"/>
                <a:ext cx="1092200" cy="309563"/>
              </a:xfrm>
              <a:custGeom>
                <a:avLst/>
                <a:gdLst>
                  <a:gd name="T0" fmla="*/ 1419 w 1468"/>
                  <a:gd name="T1" fmla="*/ 122 h 415"/>
                  <a:gd name="T2" fmla="*/ 49 w 1468"/>
                  <a:gd name="T3" fmla="*/ 122 h 415"/>
                  <a:gd name="T4" fmla="*/ 0 w 1468"/>
                  <a:gd name="T5" fmla="*/ 73 h 415"/>
                  <a:gd name="T6" fmla="*/ 49 w 1468"/>
                  <a:gd name="T7" fmla="*/ 0 h 415"/>
                  <a:gd name="T8" fmla="*/ 1419 w 1468"/>
                  <a:gd name="T9" fmla="*/ 0 h 415"/>
                  <a:gd name="T10" fmla="*/ 1468 w 1468"/>
                  <a:gd name="T11" fmla="*/ 49 h 415"/>
                  <a:gd name="T12" fmla="*/ 1419 w 1468"/>
                  <a:gd name="T13" fmla="*/ 122 h 415"/>
                  <a:gd name="T14" fmla="*/ 1419 w 1468"/>
                  <a:gd name="T15" fmla="*/ 415 h 415"/>
                  <a:gd name="T16" fmla="*/ 49 w 1468"/>
                  <a:gd name="T17" fmla="*/ 415 h 415"/>
                  <a:gd name="T18" fmla="*/ 0 w 1468"/>
                  <a:gd name="T19" fmla="*/ 367 h 415"/>
                  <a:gd name="T20" fmla="*/ 49 w 1468"/>
                  <a:gd name="T21" fmla="*/ 318 h 415"/>
                  <a:gd name="T22" fmla="*/ 1419 w 1468"/>
                  <a:gd name="T23" fmla="*/ 318 h 415"/>
                  <a:gd name="T24" fmla="*/ 1468 w 1468"/>
                  <a:gd name="T25" fmla="*/ 367 h 415"/>
                  <a:gd name="T26" fmla="*/ 1419 w 1468"/>
                  <a:gd name="T27" fmla="*/ 415 h 415"/>
                  <a:gd name="T28" fmla="*/ 1419 w 1468"/>
                  <a:gd name="T29" fmla="*/ 415 h 415"/>
                  <a:gd name="T30" fmla="*/ 1419 w 1468"/>
                  <a:gd name="T31" fmla="*/ 41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8" h="415">
                    <a:moveTo>
                      <a:pt x="1419" y="122"/>
                    </a:moveTo>
                    <a:cubicBezTo>
                      <a:pt x="49" y="122"/>
                      <a:pt x="49" y="122"/>
                      <a:pt x="49" y="122"/>
                    </a:cubicBezTo>
                    <a:cubicBezTo>
                      <a:pt x="25" y="122"/>
                      <a:pt x="0" y="98"/>
                      <a:pt x="0" y="73"/>
                    </a:cubicBezTo>
                    <a:cubicBezTo>
                      <a:pt x="0" y="24"/>
                      <a:pt x="25" y="0"/>
                      <a:pt x="49" y="0"/>
                    </a:cubicBezTo>
                    <a:cubicBezTo>
                      <a:pt x="1419" y="0"/>
                      <a:pt x="1419" y="0"/>
                      <a:pt x="1419" y="0"/>
                    </a:cubicBezTo>
                    <a:cubicBezTo>
                      <a:pt x="1443" y="0"/>
                      <a:pt x="1468" y="24"/>
                      <a:pt x="1468" y="49"/>
                    </a:cubicBezTo>
                    <a:cubicBezTo>
                      <a:pt x="1468" y="98"/>
                      <a:pt x="1443" y="122"/>
                      <a:pt x="1419" y="122"/>
                    </a:cubicBezTo>
                    <a:close/>
                    <a:moveTo>
                      <a:pt x="1419" y="415"/>
                    </a:moveTo>
                    <a:cubicBezTo>
                      <a:pt x="49" y="415"/>
                      <a:pt x="49" y="415"/>
                      <a:pt x="49" y="415"/>
                    </a:cubicBezTo>
                    <a:cubicBezTo>
                      <a:pt x="25" y="415"/>
                      <a:pt x="0" y="391"/>
                      <a:pt x="0" y="367"/>
                    </a:cubicBezTo>
                    <a:cubicBezTo>
                      <a:pt x="0" y="342"/>
                      <a:pt x="25" y="318"/>
                      <a:pt x="49" y="318"/>
                    </a:cubicBezTo>
                    <a:cubicBezTo>
                      <a:pt x="1419" y="318"/>
                      <a:pt x="1419" y="318"/>
                      <a:pt x="1419" y="318"/>
                    </a:cubicBezTo>
                    <a:cubicBezTo>
                      <a:pt x="1443" y="318"/>
                      <a:pt x="1468" y="342"/>
                      <a:pt x="1468" y="367"/>
                    </a:cubicBezTo>
                    <a:cubicBezTo>
                      <a:pt x="1468" y="391"/>
                      <a:pt x="1443" y="415"/>
                      <a:pt x="1419" y="415"/>
                    </a:cubicBezTo>
                    <a:close/>
                    <a:moveTo>
                      <a:pt x="1419" y="415"/>
                    </a:moveTo>
                    <a:cubicBezTo>
                      <a:pt x="1419" y="415"/>
                      <a:pt x="1419" y="415"/>
                      <a:pt x="1419" y="4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4" name="Freeform 23" descr="936ad567-0924-49e1-8905-830280f8b90d"/>
              <p:cNvSpPr>
                <a:spLocks noEditPoints="1"/>
              </p:cNvSpPr>
              <p:nvPr/>
            </p:nvSpPr>
            <p:spPr bwMode="auto">
              <a:xfrm>
                <a:off x="5503863" y="4478338"/>
                <a:ext cx="1346200" cy="382588"/>
              </a:xfrm>
              <a:custGeom>
                <a:avLst/>
                <a:gdLst>
                  <a:gd name="T0" fmla="*/ 1614 w 1810"/>
                  <a:gd name="T1" fmla="*/ 514 h 514"/>
                  <a:gd name="T2" fmla="*/ 196 w 1810"/>
                  <a:gd name="T3" fmla="*/ 514 h 514"/>
                  <a:gd name="T4" fmla="*/ 0 w 1810"/>
                  <a:gd name="T5" fmla="*/ 318 h 514"/>
                  <a:gd name="T6" fmla="*/ 0 w 1810"/>
                  <a:gd name="T7" fmla="*/ 196 h 514"/>
                  <a:gd name="T8" fmla="*/ 196 w 1810"/>
                  <a:gd name="T9" fmla="*/ 0 h 514"/>
                  <a:gd name="T10" fmla="*/ 1614 w 1810"/>
                  <a:gd name="T11" fmla="*/ 0 h 514"/>
                  <a:gd name="T12" fmla="*/ 1810 w 1810"/>
                  <a:gd name="T13" fmla="*/ 196 h 514"/>
                  <a:gd name="T14" fmla="*/ 1810 w 1810"/>
                  <a:gd name="T15" fmla="*/ 343 h 514"/>
                  <a:gd name="T16" fmla="*/ 1614 w 1810"/>
                  <a:gd name="T17" fmla="*/ 514 h 514"/>
                  <a:gd name="T18" fmla="*/ 1614 w 1810"/>
                  <a:gd name="T19" fmla="*/ 514 h 514"/>
                  <a:gd name="T20" fmla="*/ 1614 w 1810"/>
                  <a:gd name="T21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0" h="514">
                    <a:moveTo>
                      <a:pt x="1614" y="514"/>
                    </a:moveTo>
                    <a:cubicBezTo>
                      <a:pt x="196" y="514"/>
                      <a:pt x="196" y="514"/>
                      <a:pt x="196" y="514"/>
                    </a:cubicBezTo>
                    <a:cubicBezTo>
                      <a:pt x="98" y="514"/>
                      <a:pt x="0" y="416"/>
                      <a:pt x="0" y="31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98"/>
                      <a:pt x="98" y="0"/>
                      <a:pt x="196" y="0"/>
                    </a:cubicBezTo>
                    <a:cubicBezTo>
                      <a:pt x="1614" y="0"/>
                      <a:pt x="1614" y="0"/>
                      <a:pt x="1614" y="0"/>
                    </a:cubicBezTo>
                    <a:cubicBezTo>
                      <a:pt x="1712" y="0"/>
                      <a:pt x="1810" y="98"/>
                      <a:pt x="1810" y="196"/>
                    </a:cubicBezTo>
                    <a:cubicBezTo>
                      <a:pt x="1810" y="343"/>
                      <a:pt x="1810" y="343"/>
                      <a:pt x="1810" y="343"/>
                    </a:cubicBezTo>
                    <a:cubicBezTo>
                      <a:pt x="1810" y="440"/>
                      <a:pt x="1737" y="514"/>
                      <a:pt x="1614" y="514"/>
                    </a:cubicBezTo>
                    <a:close/>
                    <a:moveTo>
                      <a:pt x="1614" y="514"/>
                    </a:moveTo>
                    <a:cubicBezTo>
                      <a:pt x="1614" y="514"/>
                      <a:pt x="1614" y="514"/>
                      <a:pt x="1614" y="514"/>
                    </a:cubicBezTo>
                  </a:path>
                </a:pathLst>
              </a:custGeom>
              <a:solidFill>
                <a:srgbClr val="F4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5" name="Freeform 24" descr="f53fc391-54f7-40aa-b5cc-c000c1fe14eb"/>
              <p:cNvSpPr/>
              <p:nvPr/>
            </p:nvSpPr>
            <p:spPr bwMode="auto">
              <a:xfrm>
                <a:off x="7634288" y="5521325"/>
                <a:ext cx="296863" cy="392113"/>
              </a:xfrm>
              <a:custGeom>
                <a:avLst/>
                <a:gdLst>
                  <a:gd name="T0" fmla="*/ 37 w 187"/>
                  <a:gd name="T1" fmla="*/ 4 h 247"/>
                  <a:gd name="T2" fmla="*/ 34 w 187"/>
                  <a:gd name="T3" fmla="*/ 155 h 247"/>
                  <a:gd name="T4" fmla="*/ 0 w 187"/>
                  <a:gd name="T5" fmla="*/ 247 h 247"/>
                  <a:gd name="T6" fmla="*/ 187 w 187"/>
                  <a:gd name="T7" fmla="*/ 247 h 247"/>
                  <a:gd name="T8" fmla="*/ 176 w 187"/>
                  <a:gd name="T9" fmla="*/ 0 h 247"/>
                  <a:gd name="T10" fmla="*/ 37 w 187"/>
                  <a:gd name="T11" fmla="*/ 4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47">
                    <a:moveTo>
                      <a:pt x="37" y="4"/>
                    </a:moveTo>
                    <a:lnTo>
                      <a:pt x="34" y="155"/>
                    </a:lnTo>
                    <a:lnTo>
                      <a:pt x="0" y="247"/>
                    </a:lnTo>
                    <a:lnTo>
                      <a:pt x="187" y="247"/>
                    </a:lnTo>
                    <a:lnTo>
                      <a:pt x="176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6" name="Freeform 25" descr="3e6e6602-55de-48fd-96fe-765fd975b055"/>
              <p:cNvSpPr/>
              <p:nvPr/>
            </p:nvSpPr>
            <p:spPr bwMode="auto">
              <a:xfrm>
                <a:off x="7021513" y="5530850"/>
                <a:ext cx="471488" cy="382588"/>
              </a:xfrm>
              <a:custGeom>
                <a:avLst/>
                <a:gdLst>
                  <a:gd name="T0" fmla="*/ 147 w 297"/>
                  <a:gd name="T1" fmla="*/ 14 h 241"/>
                  <a:gd name="T2" fmla="*/ 147 w 297"/>
                  <a:gd name="T3" fmla="*/ 139 h 241"/>
                  <a:gd name="T4" fmla="*/ 0 w 297"/>
                  <a:gd name="T5" fmla="*/ 241 h 241"/>
                  <a:gd name="T6" fmla="*/ 297 w 297"/>
                  <a:gd name="T7" fmla="*/ 241 h 241"/>
                  <a:gd name="T8" fmla="*/ 279 w 297"/>
                  <a:gd name="T9" fmla="*/ 0 h 241"/>
                  <a:gd name="T10" fmla="*/ 147 w 297"/>
                  <a:gd name="T11" fmla="*/ 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241">
                    <a:moveTo>
                      <a:pt x="147" y="14"/>
                    </a:moveTo>
                    <a:lnTo>
                      <a:pt x="147" y="139"/>
                    </a:lnTo>
                    <a:lnTo>
                      <a:pt x="0" y="241"/>
                    </a:lnTo>
                    <a:lnTo>
                      <a:pt x="297" y="241"/>
                    </a:lnTo>
                    <a:lnTo>
                      <a:pt x="279" y="0"/>
                    </a:lnTo>
                    <a:lnTo>
                      <a:pt x="147" y="14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7" name="Freeform 26" descr="a686118e-7a21-44ee-b01e-50b2b3d391b4"/>
              <p:cNvSpPr/>
              <p:nvPr/>
            </p:nvSpPr>
            <p:spPr bwMode="auto">
              <a:xfrm>
                <a:off x="7248526" y="5741988"/>
                <a:ext cx="84138" cy="74613"/>
              </a:xfrm>
              <a:custGeom>
                <a:avLst/>
                <a:gdLst>
                  <a:gd name="T0" fmla="*/ 44 w 53"/>
                  <a:gd name="T1" fmla="*/ 47 h 47"/>
                  <a:gd name="T2" fmla="*/ 0 w 53"/>
                  <a:gd name="T3" fmla="*/ 13 h 47"/>
                  <a:gd name="T4" fmla="*/ 9 w 53"/>
                  <a:gd name="T5" fmla="*/ 0 h 47"/>
                  <a:gd name="T6" fmla="*/ 53 w 53"/>
                  <a:gd name="T7" fmla="*/ 34 h 47"/>
                  <a:gd name="T8" fmla="*/ 44 w 53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47">
                    <a:moveTo>
                      <a:pt x="44" y="47"/>
                    </a:moveTo>
                    <a:lnTo>
                      <a:pt x="0" y="13"/>
                    </a:lnTo>
                    <a:lnTo>
                      <a:pt x="9" y="0"/>
                    </a:lnTo>
                    <a:lnTo>
                      <a:pt x="53" y="34"/>
                    </a:lnTo>
                    <a:lnTo>
                      <a:pt x="44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8" name="Freeform 27" descr="281e3135-f2f5-4726-b7b9-208bf44ae435"/>
              <p:cNvSpPr/>
              <p:nvPr/>
            </p:nvSpPr>
            <p:spPr bwMode="auto">
              <a:xfrm>
                <a:off x="6962776" y="3598863"/>
                <a:ext cx="687388" cy="1989138"/>
              </a:xfrm>
              <a:custGeom>
                <a:avLst/>
                <a:gdLst>
                  <a:gd name="T0" fmla="*/ 925 w 925"/>
                  <a:gd name="T1" fmla="*/ 0 h 2674"/>
                  <a:gd name="T2" fmla="*/ 924 w 925"/>
                  <a:gd name="T3" fmla="*/ 7 h 2674"/>
                  <a:gd name="T4" fmla="*/ 867 w 925"/>
                  <a:gd name="T5" fmla="*/ 229 h 2674"/>
                  <a:gd name="T6" fmla="*/ 744 w 925"/>
                  <a:gd name="T7" fmla="*/ 714 h 2674"/>
                  <a:gd name="T8" fmla="*/ 704 w 925"/>
                  <a:gd name="T9" fmla="*/ 962 h 2674"/>
                  <a:gd name="T10" fmla="*/ 762 w 925"/>
                  <a:gd name="T11" fmla="*/ 2524 h 2674"/>
                  <a:gd name="T12" fmla="*/ 630 w 925"/>
                  <a:gd name="T13" fmla="*/ 2674 h 2674"/>
                  <a:gd name="T14" fmla="*/ 406 w 925"/>
                  <a:gd name="T15" fmla="*/ 2674 h 2674"/>
                  <a:gd name="T16" fmla="*/ 286 w 925"/>
                  <a:gd name="T17" fmla="*/ 2598 h 2674"/>
                  <a:gd name="T18" fmla="*/ 104 w 925"/>
                  <a:gd name="T19" fmla="*/ 890 h 2674"/>
                  <a:gd name="T20" fmla="*/ 257 w 925"/>
                  <a:gd name="T21" fmla="*/ 29 h 2674"/>
                  <a:gd name="T22" fmla="*/ 447 w 925"/>
                  <a:gd name="T23" fmla="*/ 21 h 2674"/>
                  <a:gd name="T24" fmla="*/ 925 w 925"/>
                  <a:gd name="T25" fmla="*/ 0 h 2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5" h="2674">
                    <a:moveTo>
                      <a:pt x="925" y="0"/>
                    </a:moveTo>
                    <a:cubicBezTo>
                      <a:pt x="924" y="7"/>
                      <a:pt x="924" y="7"/>
                      <a:pt x="924" y="7"/>
                    </a:cubicBezTo>
                    <a:cubicBezTo>
                      <a:pt x="867" y="229"/>
                      <a:pt x="867" y="229"/>
                      <a:pt x="867" y="229"/>
                    </a:cubicBezTo>
                    <a:cubicBezTo>
                      <a:pt x="744" y="714"/>
                      <a:pt x="744" y="714"/>
                      <a:pt x="744" y="714"/>
                    </a:cubicBezTo>
                    <a:cubicBezTo>
                      <a:pt x="727" y="792"/>
                      <a:pt x="714" y="875"/>
                      <a:pt x="704" y="962"/>
                    </a:cubicBezTo>
                    <a:cubicBezTo>
                      <a:pt x="644" y="1514"/>
                      <a:pt x="722" y="2220"/>
                      <a:pt x="762" y="2524"/>
                    </a:cubicBezTo>
                    <a:cubicBezTo>
                      <a:pt x="773" y="2604"/>
                      <a:pt x="711" y="2674"/>
                      <a:pt x="630" y="2674"/>
                    </a:cubicBezTo>
                    <a:cubicBezTo>
                      <a:pt x="406" y="2674"/>
                      <a:pt x="406" y="2674"/>
                      <a:pt x="406" y="2674"/>
                    </a:cubicBezTo>
                    <a:cubicBezTo>
                      <a:pt x="355" y="2674"/>
                      <a:pt x="308" y="2645"/>
                      <a:pt x="286" y="2598"/>
                    </a:cubicBezTo>
                    <a:cubicBezTo>
                      <a:pt x="0" y="2001"/>
                      <a:pt x="47" y="1108"/>
                      <a:pt x="104" y="890"/>
                    </a:cubicBezTo>
                    <a:cubicBezTo>
                      <a:pt x="194" y="544"/>
                      <a:pt x="257" y="29"/>
                      <a:pt x="257" y="29"/>
                    </a:cubicBezTo>
                    <a:cubicBezTo>
                      <a:pt x="447" y="21"/>
                      <a:pt x="447" y="21"/>
                      <a:pt x="447" y="21"/>
                    </a:cubicBezTo>
                    <a:lnTo>
                      <a:pt x="925" y="0"/>
                    </a:lnTo>
                    <a:close/>
                  </a:path>
                </a:pathLst>
              </a:custGeom>
              <a:solidFill>
                <a:srgbClr val="3A6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19" name="Freeform 28" descr="d2831b0e-1015-419a-8948-895715c81cb4"/>
              <p:cNvSpPr/>
              <p:nvPr/>
            </p:nvSpPr>
            <p:spPr bwMode="auto">
              <a:xfrm>
                <a:off x="7454901" y="3563938"/>
                <a:ext cx="534988" cy="2011363"/>
              </a:xfrm>
              <a:custGeom>
                <a:avLst/>
                <a:gdLst>
                  <a:gd name="T0" fmla="*/ 691 w 718"/>
                  <a:gd name="T1" fmla="*/ 2565 h 2704"/>
                  <a:gd name="T2" fmla="*/ 549 w 718"/>
                  <a:gd name="T3" fmla="*/ 2704 h 2704"/>
                  <a:gd name="T4" fmla="*/ 358 w 718"/>
                  <a:gd name="T5" fmla="*/ 2704 h 2704"/>
                  <a:gd name="T6" fmla="*/ 218 w 718"/>
                  <a:gd name="T7" fmla="*/ 2581 h 2704"/>
                  <a:gd name="T8" fmla="*/ 41 w 718"/>
                  <a:gd name="T9" fmla="*/ 1009 h 2704"/>
                  <a:gd name="T10" fmla="*/ 8 w 718"/>
                  <a:gd name="T11" fmla="*/ 250 h 2704"/>
                  <a:gd name="T12" fmla="*/ 28 w 718"/>
                  <a:gd name="T13" fmla="*/ 107 h 2704"/>
                  <a:gd name="T14" fmla="*/ 261 w 718"/>
                  <a:gd name="T15" fmla="*/ 54 h 2704"/>
                  <a:gd name="T16" fmla="*/ 498 w 718"/>
                  <a:gd name="T17" fmla="*/ 0 h 2704"/>
                  <a:gd name="T18" fmla="*/ 611 w 718"/>
                  <a:gd name="T19" fmla="*/ 397 h 2704"/>
                  <a:gd name="T20" fmla="*/ 691 w 718"/>
                  <a:gd name="T21" fmla="*/ 2565 h 2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8" h="2704">
                    <a:moveTo>
                      <a:pt x="691" y="2565"/>
                    </a:moveTo>
                    <a:cubicBezTo>
                      <a:pt x="689" y="2642"/>
                      <a:pt x="626" y="2704"/>
                      <a:pt x="549" y="2704"/>
                    </a:cubicBezTo>
                    <a:cubicBezTo>
                      <a:pt x="358" y="2704"/>
                      <a:pt x="358" y="2704"/>
                      <a:pt x="358" y="2704"/>
                    </a:cubicBezTo>
                    <a:cubicBezTo>
                      <a:pt x="287" y="2704"/>
                      <a:pt x="227" y="2651"/>
                      <a:pt x="218" y="2581"/>
                    </a:cubicBezTo>
                    <a:cubicBezTo>
                      <a:pt x="181" y="2302"/>
                      <a:pt x="92" y="1600"/>
                      <a:pt x="41" y="1009"/>
                    </a:cubicBezTo>
                    <a:cubicBezTo>
                      <a:pt x="15" y="700"/>
                      <a:pt x="0" y="421"/>
                      <a:pt x="8" y="250"/>
                    </a:cubicBezTo>
                    <a:cubicBezTo>
                      <a:pt x="11" y="186"/>
                      <a:pt x="17" y="137"/>
                      <a:pt x="28" y="107"/>
                    </a:cubicBezTo>
                    <a:cubicBezTo>
                      <a:pt x="261" y="54"/>
                      <a:pt x="261" y="54"/>
                      <a:pt x="261" y="54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98" y="0"/>
                      <a:pt x="556" y="63"/>
                      <a:pt x="611" y="397"/>
                    </a:cubicBezTo>
                    <a:cubicBezTo>
                      <a:pt x="667" y="745"/>
                      <a:pt x="718" y="1389"/>
                      <a:pt x="691" y="2565"/>
                    </a:cubicBezTo>
                    <a:close/>
                  </a:path>
                </a:pathLst>
              </a:custGeom>
              <a:solidFill>
                <a:srgbClr val="3A6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0" name="Freeform 29" descr="e56e8b0a-446e-4668-9fd8-8f6d4e47348e"/>
              <p:cNvSpPr/>
              <p:nvPr/>
            </p:nvSpPr>
            <p:spPr bwMode="auto">
              <a:xfrm>
                <a:off x="7461251" y="4049713"/>
                <a:ext cx="206375" cy="615950"/>
              </a:xfrm>
              <a:custGeom>
                <a:avLst/>
                <a:gdLst>
                  <a:gd name="T0" fmla="*/ 10 w 279"/>
                  <a:gd name="T1" fmla="*/ 828 h 828"/>
                  <a:gd name="T2" fmla="*/ 31 w 279"/>
                  <a:gd name="T3" fmla="*/ 261 h 828"/>
                  <a:gd name="T4" fmla="*/ 109 w 279"/>
                  <a:gd name="T5" fmla="*/ 126 h 828"/>
                  <a:gd name="T6" fmla="*/ 268 w 279"/>
                  <a:gd name="T7" fmla="*/ 0 h 828"/>
                  <a:gd name="T8" fmla="*/ 279 w 279"/>
                  <a:gd name="T9" fmla="*/ 13 h 828"/>
                  <a:gd name="T10" fmla="*/ 120 w 279"/>
                  <a:gd name="T11" fmla="*/ 140 h 828"/>
                  <a:gd name="T12" fmla="*/ 48 w 279"/>
                  <a:gd name="T13" fmla="*/ 263 h 828"/>
                  <a:gd name="T14" fmla="*/ 27 w 279"/>
                  <a:gd name="T15" fmla="*/ 827 h 828"/>
                  <a:gd name="T16" fmla="*/ 10 w 279"/>
                  <a:gd name="T17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828">
                    <a:moveTo>
                      <a:pt x="10" y="828"/>
                    </a:moveTo>
                    <a:cubicBezTo>
                      <a:pt x="0" y="611"/>
                      <a:pt x="6" y="425"/>
                      <a:pt x="31" y="261"/>
                    </a:cubicBezTo>
                    <a:cubicBezTo>
                      <a:pt x="39" y="208"/>
                      <a:pt x="66" y="160"/>
                      <a:pt x="109" y="126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80" y="171"/>
                      <a:pt x="55" y="215"/>
                      <a:pt x="48" y="263"/>
                    </a:cubicBezTo>
                    <a:cubicBezTo>
                      <a:pt x="23" y="426"/>
                      <a:pt x="17" y="611"/>
                      <a:pt x="27" y="827"/>
                    </a:cubicBezTo>
                    <a:lnTo>
                      <a:pt x="10" y="828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1" name="Freeform 30" descr="36e96cb0-834d-41ad-b2ec-b30fa3a72d96"/>
              <p:cNvSpPr/>
              <p:nvPr/>
            </p:nvSpPr>
            <p:spPr bwMode="auto">
              <a:xfrm>
                <a:off x="7112001" y="4694238"/>
                <a:ext cx="207963" cy="23813"/>
              </a:xfrm>
              <a:custGeom>
                <a:avLst/>
                <a:gdLst>
                  <a:gd name="T0" fmla="*/ 2 w 279"/>
                  <a:gd name="T1" fmla="*/ 32 h 32"/>
                  <a:gd name="T2" fmla="*/ 0 w 279"/>
                  <a:gd name="T3" fmla="*/ 15 h 32"/>
                  <a:gd name="T4" fmla="*/ 279 w 279"/>
                  <a:gd name="T5" fmla="*/ 9 h 32"/>
                  <a:gd name="T6" fmla="*/ 277 w 279"/>
                  <a:gd name="T7" fmla="*/ 26 h 32"/>
                  <a:gd name="T8" fmla="*/ 2 w 279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32">
                    <a:moveTo>
                      <a:pt x="2" y="3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06" y="1"/>
                      <a:pt x="198" y="0"/>
                      <a:pt x="279" y="9"/>
                    </a:cubicBezTo>
                    <a:cubicBezTo>
                      <a:pt x="277" y="26"/>
                      <a:pt x="277" y="26"/>
                      <a:pt x="277" y="26"/>
                    </a:cubicBezTo>
                    <a:cubicBezTo>
                      <a:pt x="197" y="17"/>
                      <a:pt x="107" y="18"/>
                      <a:pt x="2" y="32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2" name="Freeform 31" descr="0306d2e5-4ba2-418a-a7f9-6555ee8b87dc"/>
              <p:cNvSpPr/>
              <p:nvPr/>
            </p:nvSpPr>
            <p:spPr bwMode="auto">
              <a:xfrm>
                <a:off x="7680326" y="4665663"/>
                <a:ext cx="207963" cy="23813"/>
              </a:xfrm>
              <a:custGeom>
                <a:avLst/>
                <a:gdLst>
                  <a:gd name="T0" fmla="*/ 2 w 280"/>
                  <a:gd name="T1" fmla="*/ 32 h 32"/>
                  <a:gd name="T2" fmla="*/ 0 w 280"/>
                  <a:gd name="T3" fmla="*/ 15 h 32"/>
                  <a:gd name="T4" fmla="*/ 280 w 280"/>
                  <a:gd name="T5" fmla="*/ 9 h 32"/>
                  <a:gd name="T6" fmla="*/ 278 w 280"/>
                  <a:gd name="T7" fmla="*/ 26 h 32"/>
                  <a:gd name="T8" fmla="*/ 2 w 280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32">
                    <a:moveTo>
                      <a:pt x="2" y="32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07" y="2"/>
                      <a:pt x="199" y="0"/>
                      <a:pt x="280" y="9"/>
                    </a:cubicBezTo>
                    <a:cubicBezTo>
                      <a:pt x="278" y="26"/>
                      <a:pt x="278" y="26"/>
                      <a:pt x="278" y="26"/>
                    </a:cubicBezTo>
                    <a:cubicBezTo>
                      <a:pt x="198" y="17"/>
                      <a:pt x="108" y="19"/>
                      <a:pt x="2" y="32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3" name="Freeform 32" descr="d7d29ead-c193-47a6-bed2-f8eb79a310ad"/>
              <p:cNvSpPr/>
              <p:nvPr/>
            </p:nvSpPr>
            <p:spPr bwMode="auto">
              <a:xfrm>
                <a:off x="7142163" y="5403850"/>
                <a:ext cx="379413" cy="47625"/>
              </a:xfrm>
              <a:custGeom>
                <a:avLst/>
                <a:gdLst>
                  <a:gd name="T0" fmla="*/ 255 w 509"/>
                  <a:gd name="T1" fmla="*/ 47 h 64"/>
                  <a:gd name="T2" fmla="*/ 0 w 509"/>
                  <a:gd name="T3" fmla="*/ 20 h 64"/>
                  <a:gd name="T4" fmla="*/ 5 w 509"/>
                  <a:gd name="T5" fmla="*/ 4 h 64"/>
                  <a:gd name="T6" fmla="*/ 504 w 509"/>
                  <a:gd name="T7" fmla="*/ 0 h 64"/>
                  <a:gd name="T8" fmla="*/ 509 w 509"/>
                  <a:gd name="T9" fmla="*/ 17 h 64"/>
                  <a:gd name="T10" fmla="*/ 255 w 509"/>
                  <a:gd name="T11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9" h="64">
                    <a:moveTo>
                      <a:pt x="255" y="47"/>
                    </a:moveTo>
                    <a:cubicBezTo>
                      <a:pt x="110" y="47"/>
                      <a:pt x="2" y="21"/>
                      <a:pt x="0" y="2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4"/>
                      <a:pt x="254" y="64"/>
                      <a:pt x="504" y="0"/>
                    </a:cubicBezTo>
                    <a:cubicBezTo>
                      <a:pt x="509" y="17"/>
                      <a:pt x="509" y="17"/>
                      <a:pt x="509" y="17"/>
                    </a:cubicBezTo>
                    <a:cubicBezTo>
                      <a:pt x="420" y="39"/>
                      <a:pt x="332" y="47"/>
                      <a:pt x="255" y="47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4" name="Freeform 33" descr="c9443356-b086-4df9-a399-bacdb6a4b69f"/>
              <p:cNvSpPr/>
              <p:nvPr/>
            </p:nvSpPr>
            <p:spPr bwMode="auto">
              <a:xfrm>
                <a:off x="7605713" y="5400675"/>
                <a:ext cx="355600" cy="50800"/>
              </a:xfrm>
              <a:custGeom>
                <a:avLst/>
                <a:gdLst>
                  <a:gd name="T0" fmla="*/ 231 w 478"/>
                  <a:gd name="T1" fmla="*/ 52 h 69"/>
                  <a:gd name="T2" fmla="*/ 166 w 478"/>
                  <a:gd name="T3" fmla="*/ 51 h 69"/>
                  <a:gd name="T4" fmla="*/ 0 w 478"/>
                  <a:gd name="T5" fmla="*/ 32 h 69"/>
                  <a:gd name="T6" fmla="*/ 3 w 478"/>
                  <a:gd name="T7" fmla="*/ 15 h 69"/>
                  <a:gd name="T8" fmla="*/ 472 w 478"/>
                  <a:gd name="T9" fmla="*/ 0 h 69"/>
                  <a:gd name="T10" fmla="*/ 478 w 478"/>
                  <a:gd name="T11" fmla="*/ 16 h 69"/>
                  <a:gd name="T12" fmla="*/ 231 w 478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8" h="69">
                    <a:moveTo>
                      <a:pt x="231" y="52"/>
                    </a:moveTo>
                    <a:cubicBezTo>
                      <a:pt x="208" y="52"/>
                      <a:pt x="186" y="52"/>
                      <a:pt x="166" y="51"/>
                    </a:cubicBezTo>
                    <a:cubicBezTo>
                      <a:pt x="72" y="46"/>
                      <a:pt x="1" y="32"/>
                      <a:pt x="0" y="3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6" y="16"/>
                      <a:pt x="286" y="69"/>
                      <a:pt x="472" y="0"/>
                    </a:cubicBezTo>
                    <a:cubicBezTo>
                      <a:pt x="478" y="16"/>
                      <a:pt x="478" y="16"/>
                      <a:pt x="478" y="16"/>
                    </a:cubicBezTo>
                    <a:cubicBezTo>
                      <a:pt x="401" y="45"/>
                      <a:pt x="309" y="52"/>
                      <a:pt x="231" y="52"/>
                    </a:cubicBez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5" name="Freeform 34" descr="78f5fb93-7d23-43f9-8e88-708def463d0f"/>
              <p:cNvSpPr/>
              <p:nvPr/>
            </p:nvSpPr>
            <p:spPr bwMode="auto">
              <a:xfrm>
                <a:off x="7194551" y="3563938"/>
                <a:ext cx="715963" cy="295275"/>
              </a:xfrm>
              <a:custGeom>
                <a:avLst/>
                <a:gdLst>
                  <a:gd name="T0" fmla="*/ 962 w 962"/>
                  <a:gd name="T1" fmla="*/ 397 h 397"/>
                  <a:gd name="T2" fmla="*/ 555 w 962"/>
                  <a:gd name="T3" fmla="*/ 276 h 397"/>
                  <a:gd name="T4" fmla="*/ 359 w 962"/>
                  <a:gd name="T5" fmla="*/ 250 h 397"/>
                  <a:gd name="T6" fmla="*/ 0 w 962"/>
                  <a:gd name="T7" fmla="*/ 230 h 397"/>
                  <a:gd name="T8" fmla="*/ 135 w 962"/>
                  <a:gd name="T9" fmla="*/ 68 h 397"/>
                  <a:gd name="T10" fmla="*/ 613 w 962"/>
                  <a:gd name="T11" fmla="*/ 47 h 397"/>
                  <a:gd name="T12" fmla="*/ 612 w 962"/>
                  <a:gd name="T13" fmla="*/ 54 h 397"/>
                  <a:gd name="T14" fmla="*/ 849 w 962"/>
                  <a:gd name="T15" fmla="*/ 0 h 397"/>
                  <a:gd name="T16" fmla="*/ 962 w 962"/>
                  <a:gd name="T17" fmla="*/ 397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2" h="397">
                    <a:moveTo>
                      <a:pt x="962" y="397"/>
                    </a:moveTo>
                    <a:cubicBezTo>
                      <a:pt x="853" y="339"/>
                      <a:pt x="704" y="301"/>
                      <a:pt x="555" y="276"/>
                    </a:cubicBezTo>
                    <a:cubicBezTo>
                      <a:pt x="488" y="265"/>
                      <a:pt x="422" y="257"/>
                      <a:pt x="359" y="250"/>
                    </a:cubicBezTo>
                    <a:cubicBezTo>
                      <a:pt x="160" y="230"/>
                      <a:pt x="0" y="230"/>
                      <a:pt x="0" y="230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613" y="47"/>
                      <a:pt x="613" y="47"/>
                      <a:pt x="613" y="47"/>
                    </a:cubicBezTo>
                    <a:cubicBezTo>
                      <a:pt x="612" y="54"/>
                      <a:pt x="612" y="54"/>
                      <a:pt x="612" y="54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49" y="0"/>
                      <a:pt x="907" y="63"/>
                      <a:pt x="962" y="397"/>
                    </a:cubicBezTo>
                    <a:close/>
                  </a:path>
                </a:pathLst>
              </a:custGeom>
              <a:solidFill>
                <a:srgbClr val="1F3C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6" name="Rectangle 35" descr="b17e3741-d7f8-422a-9b89-0bcd63692d5b"/>
              <p:cNvSpPr>
                <a:spLocks noChangeArrowheads="1"/>
              </p:cNvSpPr>
              <p:nvPr/>
            </p:nvSpPr>
            <p:spPr bwMode="auto">
              <a:xfrm>
                <a:off x="7285038" y="2647950"/>
                <a:ext cx="147638" cy="244475"/>
              </a:xfrm>
              <a:prstGeom prst="rect">
                <a:avLst/>
              </a:pr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7" name="Freeform 36" descr="652952d2-f3c4-4161-8e33-712949bb3e24"/>
              <p:cNvSpPr/>
              <p:nvPr/>
            </p:nvSpPr>
            <p:spPr bwMode="auto">
              <a:xfrm>
                <a:off x="7285038" y="2732088"/>
                <a:ext cx="69850" cy="106363"/>
              </a:xfrm>
              <a:custGeom>
                <a:avLst/>
                <a:gdLst>
                  <a:gd name="T0" fmla="*/ 92 w 92"/>
                  <a:gd name="T1" fmla="*/ 23 h 143"/>
                  <a:gd name="T2" fmla="*/ 0 w 92"/>
                  <a:gd name="T3" fmla="*/ 143 h 143"/>
                  <a:gd name="T4" fmla="*/ 0 w 92"/>
                  <a:gd name="T5" fmla="*/ 0 h 143"/>
                  <a:gd name="T6" fmla="*/ 92 w 92"/>
                  <a:gd name="T7" fmla="*/ 2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143">
                    <a:moveTo>
                      <a:pt x="92" y="23"/>
                    </a:moveTo>
                    <a:cubicBezTo>
                      <a:pt x="92" y="23"/>
                      <a:pt x="73" y="94"/>
                      <a:pt x="0" y="1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2" y="23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8" name="Freeform 37" descr="61cafae4-ec17-4be3-86dd-57fc03abed0d"/>
              <p:cNvSpPr/>
              <p:nvPr/>
            </p:nvSpPr>
            <p:spPr bwMode="auto">
              <a:xfrm>
                <a:off x="7153276" y="2522538"/>
                <a:ext cx="236538" cy="314325"/>
              </a:xfrm>
              <a:custGeom>
                <a:avLst/>
                <a:gdLst>
                  <a:gd name="T0" fmla="*/ 78 w 318"/>
                  <a:gd name="T1" fmla="*/ 0 h 421"/>
                  <a:gd name="T2" fmla="*/ 64 w 318"/>
                  <a:gd name="T3" fmla="*/ 138 h 421"/>
                  <a:gd name="T4" fmla="*/ 40 w 318"/>
                  <a:gd name="T5" fmla="*/ 224 h 421"/>
                  <a:gd name="T6" fmla="*/ 76 w 318"/>
                  <a:gd name="T7" fmla="*/ 242 h 421"/>
                  <a:gd name="T8" fmla="*/ 271 w 318"/>
                  <a:gd name="T9" fmla="*/ 304 h 421"/>
                  <a:gd name="T10" fmla="*/ 318 w 318"/>
                  <a:gd name="T11" fmla="*/ 34 h 421"/>
                  <a:gd name="T12" fmla="*/ 78 w 318"/>
                  <a:gd name="T13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1">
                    <a:moveTo>
                      <a:pt x="78" y="0"/>
                    </a:move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0" y="224"/>
                      <a:pt x="40" y="224"/>
                    </a:cubicBezTo>
                    <a:cubicBezTo>
                      <a:pt x="83" y="224"/>
                      <a:pt x="76" y="242"/>
                      <a:pt x="76" y="242"/>
                    </a:cubicBezTo>
                    <a:cubicBezTo>
                      <a:pt x="76" y="242"/>
                      <a:pt x="52" y="421"/>
                      <a:pt x="271" y="304"/>
                    </a:cubicBezTo>
                    <a:cubicBezTo>
                      <a:pt x="318" y="34"/>
                      <a:pt x="318" y="34"/>
                      <a:pt x="318" y="3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29" name="Freeform 38" descr="f185214b-9d64-4827-985c-bea3a220934e"/>
              <p:cNvSpPr/>
              <p:nvPr/>
            </p:nvSpPr>
            <p:spPr bwMode="auto">
              <a:xfrm>
                <a:off x="7210426" y="2506663"/>
                <a:ext cx="165100" cy="133350"/>
              </a:xfrm>
              <a:custGeom>
                <a:avLst/>
                <a:gdLst>
                  <a:gd name="T0" fmla="*/ 0 w 222"/>
                  <a:gd name="T1" fmla="*/ 23 h 180"/>
                  <a:gd name="T2" fmla="*/ 75 w 222"/>
                  <a:gd name="T3" fmla="*/ 78 h 180"/>
                  <a:gd name="T4" fmla="*/ 164 w 222"/>
                  <a:gd name="T5" fmla="*/ 136 h 180"/>
                  <a:gd name="T6" fmla="*/ 222 w 222"/>
                  <a:gd name="T7" fmla="*/ 41 h 180"/>
                  <a:gd name="T8" fmla="*/ 122 w 222"/>
                  <a:gd name="T9" fmla="*/ 0 h 180"/>
                  <a:gd name="T10" fmla="*/ 0 w 222"/>
                  <a:gd name="T11" fmla="*/ 2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180">
                    <a:moveTo>
                      <a:pt x="0" y="23"/>
                    </a:moveTo>
                    <a:cubicBezTo>
                      <a:pt x="0" y="23"/>
                      <a:pt x="59" y="15"/>
                      <a:pt x="75" y="78"/>
                    </a:cubicBezTo>
                    <a:cubicBezTo>
                      <a:pt x="91" y="141"/>
                      <a:pt x="111" y="180"/>
                      <a:pt x="164" y="136"/>
                    </a:cubicBezTo>
                    <a:cubicBezTo>
                      <a:pt x="222" y="41"/>
                      <a:pt x="222" y="41"/>
                      <a:pt x="222" y="41"/>
                    </a:cubicBezTo>
                    <a:cubicBezTo>
                      <a:pt x="122" y="0"/>
                      <a:pt x="122" y="0"/>
                      <a:pt x="12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0" name="Freeform 39" descr="b86cd947-d99e-473b-b332-b646ffae71da"/>
              <p:cNvSpPr/>
              <p:nvPr/>
            </p:nvSpPr>
            <p:spPr bwMode="auto">
              <a:xfrm>
                <a:off x="7210426" y="2409825"/>
                <a:ext cx="303213" cy="334963"/>
              </a:xfrm>
              <a:custGeom>
                <a:avLst/>
                <a:gdLst>
                  <a:gd name="T0" fmla="*/ 0 w 407"/>
                  <a:gd name="T1" fmla="*/ 152 h 450"/>
                  <a:gd name="T2" fmla="*/ 221 w 407"/>
                  <a:gd name="T3" fmla="*/ 28 h 450"/>
                  <a:gd name="T4" fmla="*/ 324 w 407"/>
                  <a:gd name="T5" fmla="*/ 383 h 450"/>
                  <a:gd name="T6" fmla="*/ 224 w 407"/>
                  <a:gd name="T7" fmla="*/ 328 h 450"/>
                  <a:gd name="T8" fmla="*/ 127 w 407"/>
                  <a:gd name="T9" fmla="*/ 197 h 450"/>
                  <a:gd name="T10" fmla="*/ 106 w 407"/>
                  <a:gd name="T11" fmla="*/ 155 h 450"/>
                  <a:gd name="T12" fmla="*/ 0 w 407"/>
                  <a:gd name="T13" fmla="*/ 15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7" h="450">
                    <a:moveTo>
                      <a:pt x="0" y="152"/>
                    </a:moveTo>
                    <a:cubicBezTo>
                      <a:pt x="0" y="107"/>
                      <a:pt x="53" y="0"/>
                      <a:pt x="221" y="28"/>
                    </a:cubicBezTo>
                    <a:cubicBezTo>
                      <a:pt x="381" y="56"/>
                      <a:pt x="407" y="281"/>
                      <a:pt x="324" y="383"/>
                    </a:cubicBezTo>
                    <a:cubicBezTo>
                      <a:pt x="324" y="383"/>
                      <a:pt x="281" y="450"/>
                      <a:pt x="224" y="328"/>
                    </a:cubicBezTo>
                    <a:cubicBezTo>
                      <a:pt x="127" y="197"/>
                      <a:pt x="127" y="197"/>
                      <a:pt x="127" y="197"/>
                    </a:cubicBezTo>
                    <a:cubicBezTo>
                      <a:pt x="106" y="155"/>
                      <a:pt x="106" y="155"/>
                      <a:pt x="106" y="155"/>
                    </a:cubicBez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102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1" name="Freeform 40" descr="b5c2f4a4-9c21-4bda-9a44-ccfaca6e7ee5"/>
              <p:cNvSpPr/>
              <p:nvPr/>
            </p:nvSpPr>
            <p:spPr bwMode="auto">
              <a:xfrm>
                <a:off x="7308851" y="2582863"/>
                <a:ext cx="87313" cy="93663"/>
              </a:xfrm>
              <a:custGeom>
                <a:avLst/>
                <a:gdLst>
                  <a:gd name="T0" fmla="*/ 102 w 118"/>
                  <a:gd name="T1" fmla="*/ 89 h 127"/>
                  <a:gd name="T2" fmla="*/ 30 w 118"/>
                  <a:gd name="T3" fmla="*/ 113 h 127"/>
                  <a:gd name="T4" fmla="*/ 15 w 118"/>
                  <a:gd name="T5" fmla="*/ 39 h 127"/>
                  <a:gd name="T6" fmla="*/ 88 w 118"/>
                  <a:gd name="T7" fmla="*/ 14 h 127"/>
                  <a:gd name="T8" fmla="*/ 102 w 118"/>
                  <a:gd name="T9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7">
                    <a:moveTo>
                      <a:pt x="102" y="89"/>
                    </a:moveTo>
                    <a:cubicBezTo>
                      <a:pt x="86" y="116"/>
                      <a:pt x="54" y="127"/>
                      <a:pt x="30" y="113"/>
                    </a:cubicBezTo>
                    <a:cubicBezTo>
                      <a:pt x="6" y="100"/>
                      <a:pt x="0" y="66"/>
                      <a:pt x="15" y="39"/>
                    </a:cubicBezTo>
                    <a:cubicBezTo>
                      <a:pt x="31" y="11"/>
                      <a:pt x="64" y="0"/>
                      <a:pt x="88" y="14"/>
                    </a:cubicBezTo>
                    <a:cubicBezTo>
                      <a:pt x="111" y="28"/>
                      <a:pt x="118" y="61"/>
                      <a:pt x="102" y="89"/>
                    </a:cubicBezTo>
                    <a:close/>
                  </a:path>
                </a:pathLst>
              </a:cu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2" name="Freeform 41" descr="40b42d2d-9f3a-4498-83cf-f2ad1bd33d8d"/>
              <p:cNvSpPr/>
              <p:nvPr/>
            </p:nvSpPr>
            <p:spPr bwMode="auto">
              <a:xfrm>
                <a:off x="7485063" y="2838450"/>
                <a:ext cx="677863" cy="482600"/>
              </a:xfrm>
              <a:custGeom>
                <a:avLst/>
                <a:gdLst>
                  <a:gd name="T0" fmla="*/ 235 w 910"/>
                  <a:gd name="T1" fmla="*/ 0 h 649"/>
                  <a:gd name="T2" fmla="*/ 561 w 910"/>
                  <a:gd name="T3" fmla="*/ 640 h 649"/>
                  <a:gd name="T4" fmla="*/ 0 w 910"/>
                  <a:gd name="T5" fmla="*/ 326 h 649"/>
                  <a:gd name="T6" fmla="*/ 235 w 910"/>
                  <a:gd name="T7" fmla="*/ 0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0" h="649">
                    <a:moveTo>
                      <a:pt x="235" y="0"/>
                    </a:moveTo>
                    <a:cubicBezTo>
                      <a:pt x="612" y="122"/>
                      <a:pt x="910" y="632"/>
                      <a:pt x="561" y="640"/>
                    </a:cubicBezTo>
                    <a:cubicBezTo>
                      <a:pt x="213" y="649"/>
                      <a:pt x="0" y="326"/>
                      <a:pt x="0" y="326"/>
                    </a:cubicBez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3" name="Freeform 42" descr="49d4f6a7-eadb-4141-a34e-99f1ae655981"/>
              <p:cNvSpPr/>
              <p:nvPr/>
            </p:nvSpPr>
            <p:spPr bwMode="auto">
              <a:xfrm>
                <a:off x="6188076" y="3068638"/>
                <a:ext cx="261938" cy="179388"/>
              </a:xfrm>
              <a:custGeom>
                <a:avLst/>
                <a:gdLst>
                  <a:gd name="T0" fmla="*/ 312 w 352"/>
                  <a:gd name="T1" fmla="*/ 81 h 243"/>
                  <a:gd name="T2" fmla="*/ 120 w 352"/>
                  <a:gd name="T3" fmla="*/ 18 h 243"/>
                  <a:gd name="T4" fmla="*/ 158 w 352"/>
                  <a:gd name="T5" fmla="*/ 58 h 243"/>
                  <a:gd name="T6" fmla="*/ 28 w 352"/>
                  <a:gd name="T7" fmla="*/ 59 h 243"/>
                  <a:gd name="T8" fmla="*/ 68 w 352"/>
                  <a:gd name="T9" fmla="*/ 81 h 243"/>
                  <a:gd name="T10" fmla="*/ 12 w 352"/>
                  <a:gd name="T11" fmla="*/ 95 h 243"/>
                  <a:gd name="T12" fmla="*/ 47 w 352"/>
                  <a:gd name="T13" fmla="*/ 119 h 243"/>
                  <a:gd name="T14" fmla="*/ 3 w 352"/>
                  <a:gd name="T15" fmla="*/ 134 h 243"/>
                  <a:gd name="T16" fmla="*/ 33 w 352"/>
                  <a:gd name="T17" fmla="*/ 158 h 243"/>
                  <a:gd name="T18" fmla="*/ 13 w 352"/>
                  <a:gd name="T19" fmla="*/ 176 h 243"/>
                  <a:gd name="T20" fmla="*/ 266 w 352"/>
                  <a:gd name="T21" fmla="*/ 243 h 243"/>
                  <a:gd name="T22" fmla="*/ 352 w 352"/>
                  <a:gd name="T23" fmla="*/ 158 h 243"/>
                  <a:gd name="T24" fmla="*/ 312 w 352"/>
                  <a:gd name="T25" fmla="*/ 8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243">
                    <a:moveTo>
                      <a:pt x="312" y="81"/>
                    </a:moveTo>
                    <a:cubicBezTo>
                      <a:pt x="312" y="81"/>
                      <a:pt x="126" y="0"/>
                      <a:pt x="120" y="18"/>
                    </a:cubicBezTo>
                    <a:cubicBezTo>
                      <a:pt x="114" y="36"/>
                      <a:pt x="158" y="58"/>
                      <a:pt x="158" y="58"/>
                    </a:cubicBezTo>
                    <a:cubicBezTo>
                      <a:pt x="158" y="58"/>
                      <a:pt x="38" y="41"/>
                      <a:pt x="28" y="59"/>
                    </a:cubicBezTo>
                    <a:cubicBezTo>
                      <a:pt x="18" y="77"/>
                      <a:pt x="68" y="81"/>
                      <a:pt x="68" y="81"/>
                    </a:cubicBezTo>
                    <a:cubicBezTo>
                      <a:pt x="68" y="81"/>
                      <a:pt x="17" y="79"/>
                      <a:pt x="12" y="95"/>
                    </a:cubicBezTo>
                    <a:cubicBezTo>
                      <a:pt x="6" y="112"/>
                      <a:pt x="47" y="119"/>
                      <a:pt x="47" y="119"/>
                    </a:cubicBezTo>
                    <a:cubicBezTo>
                      <a:pt x="47" y="119"/>
                      <a:pt x="6" y="116"/>
                      <a:pt x="3" y="134"/>
                    </a:cubicBezTo>
                    <a:cubicBezTo>
                      <a:pt x="0" y="152"/>
                      <a:pt x="33" y="158"/>
                      <a:pt x="33" y="158"/>
                    </a:cubicBezTo>
                    <a:cubicBezTo>
                      <a:pt x="33" y="158"/>
                      <a:pt x="7" y="154"/>
                      <a:pt x="13" y="176"/>
                    </a:cubicBezTo>
                    <a:cubicBezTo>
                      <a:pt x="19" y="198"/>
                      <a:pt x="266" y="243"/>
                      <a:pt x="266" y="243"/>
                    </a:cubicBezTo>
                    <a:cubicBezTo>
                      <a:pt x="352" y="158"/>
                      <a:pt x="352" y="158"/>
                      <a:pt x="352" y="158"/>
                    </a:cubicBezTo>
                    <a:lnTo>
                      <a:pt x="312" y="81"/>
                    </a:lnTo>
                    <a:close/>
                  </a:path>
                </a:pathLst>
              </a:custGeom>
              <a:solidFill>
                <a:srgbClr val="E28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4" name="Freeform 43" descr="c24e25ee-a0a1-42ab-b397-a63cfce63765"/>
              <p:cNvSpPr/>
              <p:nvPr/>
            </p:nvSpPr>
            <p:spPr bwMode="auto">
              <a:xfrm>
                <a:off x="6386513" y="2803525"/>
                <a:ext cx="1501775" cy="954088"/>
              </a:xfrm>
              <a:custGeom>
                <a:avLst/>
                <a:gdLst>
                  <a:gd name="T0" fmla="*/ 1907 w 2018"/>
                  <a:gd name="T1" fmla="*/ 1185 h 1284"/>
                  <a:gd name="T2" fmla="*/ 1066 w 2018"/>
                  <a:gd name="T3" fmla="*/ 1277 h 1284"/>
                  <a:gd name="T4" fmla="*/ 936 w 2018"/>
                  <a:gd name="T5" fmla="*/ 1156 h 1284"/>
                  <a:gd name="T6" fmla="*/ 946 w 2018"/>
                  <a:gd name="T7" fmla="*/ 809 h 1284"/>
                  <a:gd name="T8" fmla="*/ 951 w 2018"/>
                  <a:gd name="T9" fmla="*/ 649 h 1284"/>
                  <a:gd name="T10" fmla="*/ 951 w 2018"/>
                  <a:gd name="T11" fmla="*/ 646 h 1284"/>
                  <a:gd name="T12" fmla="*/ 933 w 2018"/>
                  <a:gd name="T13" fmla="*/ 664 h 1284"/>
                  <a:gd name="T14" fmla="*/ 933 w 2018"/>
                  <a:gd name="T15" fmla="*/ 665 h 1284"/>
                  <a:gd name="T16" fmla="*/ 901 w 2018"/>
                  <a:gd name="T17" fmla="*/ 691 h 1284"/>
                  <a:gd name="T18" fmla="*/ 0 w 2018"/>
                  <a:gd name="T19" fmla="*/ 599 h 1284"/>
                  <a:gd name="T20" fmla="*/ 46 w 2018"/>
                  <a:gd name="T21" fmla="*/ 437 h 1284"/>
                  <a:gd name="T22" fmla="*/ 578 w 2018"/>
                  <a:gd name="T23" fmla="*/ 459 h 1284"/>
                  <a:gd name="T24" fmla="*/ 1027 w 2018"/>
                  <a:gd name="T25" fmla="*/ 134 h 1284"/>
                  <a:gd name="T26" fmla="*/ 1488 w 2018"/>
                  <a:gd name="T27" fmla="*/ 4 h 1284"/>
                  <a:gd name="T28" fmla="*/ 1714 w 2018"/>
                  <a:gd name="T29" fmla="*/ 48 h 1284"/>
                  <a:gd name="T30" fmla="*/ 2011 w 2018"/>
                  <a:gd name="T31" fmla="*/ 1056 h 1284"/>
                  <a:gd name="T32" fmla="*/ 1907 w 2018"/>
                  <a:gd name="T33" fmla="*/ 1185 h 1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18" h="1284">
                    <a:moveTo>
                      <a:pt x="1907" y="1185"/>
                    </a:moveTo>
                    <a:cubicBezTo>
                      <a:pt x="1066" y="1277"/>
                      <a:pt x="1066" y="1277"/>
                      <a:pt x="1066" y="1277"/>
                    </a:cubicBezTo>
                    <a:cubicBezTo>
                      <a:pt x="995" y="1284"/>
                      <a:pt x="934" y="1228"/>
                      <a:pt x="936" y="1156"/>
                    </a:cubicBezTo>
                    <a:cubicBezTo>
                      <a:pt x="946" y="809"/>
                      <a:pt x="946" y="809"/>
                      <a:pt x="946" y="809"/>
                    </a:cubicBezTo>
                    <a:cubicBezTo>
                      <a:pt x="951" y="649"/>
                      <a:pt x="951" y="649"/>
                      <a:pt x="951" y="649"/>
                    </a:cubicBezTo>
                    <a:cubicBezTo>
                      <a:pt x="951" y="646"/>
                      <a:pt x="951" y="646"/>
                      <a:pt x="951" y="646"/>
                    </a:cubicBezTo>
                    <a:cubicBezTo>
                      <a:pt x="951" y="646"/>
                      <a:pt x="945" y="653"/>
                      <a:pt x="933" y="664"/>
                    </a:cubicBezTo>
                    <a:cubicBezTo>
                      <a:pt x="933" y="664"/>
                      <a:pt x="933" y="664"/>
                      <a:pt x="933" y="665"/>
                    </a:cubicBezTo>
                    <a:cubicBezTo>
                      <a:pt x="925" y="672"/>
                      <a:pt x="914" y="681"/>
                      <a:pt x="901" y="691"/>
                    </a:cubicBezTo>
                    <a:cubicBezTo>
                      <a:pt x="789" y="775"/>
                      <a:pt x="492" y="920"/>
                      <a:pt x="0" y="599"/>
                    </a:cubicBezTo>
                    <a:cubicBezTo>
                      <a:pt x="46" y="437"/>
                      <a:pt x="46" y="437"/>
                      <a:pt x="46" y="437"/>
                    </a:cubicBezTo>
                    <a:cubicBezTo>
                      <a:pt x="578" y="459"/>
                      <a:pt x="578" y="459"/>
                      <a:pt x="578" y="459"/>
                    </a:cubicBezTo>
                    <a:cubicBezTo>
                      <a:pt x="578" y="459"/>
                      <a:pt x="816" y="266"/>
                      <a:pt x="1027" y="134"/>
                    </a:cubicBezTo>
                    <a:cubicBezTo>
                      <a:pt x="1165" y="48"/>
                      <a:pt x="1325" y="0"/>
                      <a:pt x="1488" y="4"/>
                    </a:cubicBezTo>
                    <a:cubicBezTo>
                      <a:pt x="1562" y="6"/>
                      <a:pt x="1641" y="18"/>
                      <a:pt x="1714" y="48"/>
                    </a:cubicBezTo>
                    <a:cubicBezTo>
                      <a:pt x="1893" y="122"/>
                      <a:pt x="1982" y="783"/>
                      <a:pt x="2011" y="1056"/>
                    </a:cubicBezTo>
                    <a:cubicBezTo>
                      <a:pt x="2018" y="1120"/>
                      <a:pt x="1971" y="1178"/>
                      <a:pt x="1907" y="1185"/>
                    </a:cubicBezTo>
                    <a:close/>
                  </a:path>
                </a:pathLst>
              </a:custGeom>
              <a:solidFill>
                <a:srgbClr val="FBC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5" name="Freeform 44" descr="0baf0889-6824-4751-b087-08a18a2a41eb"/>
              <p:cNvSpPr/>
              <p:nvPr/>
            </p:nvSpPr>
            <p:spPr bwMode="auto">
              <a:xfrm>
                <a:off x="6761163" y="3140075"/>
                <a:ext cx="58738" cy="120650"/>
              </a:xfrm>
              <a:custGeom>
                <a:avLst/>
                <a:gdLst>
                  <a:gd name="T0" fmla="*/ 15 w 79"/>
                  <a:gd name="T1" fmla="*/ 163 h 163"/>
                  <a:gd name="T2" fmla="*/ 68 w 79"/>
                  <a:gd name="T3" fmla="*/ 0 h 163"/>
                  <a:gd name="T4" fmla="*/ 79 w 79"/>
                  <a:gd name="T5" fmla="*/ 13 h 163"/>
                  <a:gd name="T6" fmla="*/ 50 w 79"/>
                  <a:gd name="T7" fmla="*/ 51 h 163"/>
                  <a:gd name="T8" fmla="*/ 32 w 79"/>
                  <a:gd name="T9" fmla="*/ 160 h 163"/>
                  <a:gd name="T10" fmla="*/ 15 w 79"/>
                  <a:gd name="T11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63">
                    <a:moveTo>
                      <a:pt x="15" y="163"/>
                    </a:moveTo>
                    <a:cubicBezTo>
                      <a:pt x="0" y="57"/>
                      <a:pt x="65" y="2"/>
                      <a:pt x="68" y="0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63" y="26"/>
                      <a:pt x="50" y="51"/>
                    </a:cubicBezTo>
                    <a:cubicBezTo>
                      <a:pt x="32" y="83"/>
                      <a:pt x="26" y="120"/>
                      <a:pt x="32" y="160"/>
                    </a:cubicBezTo>
                    <a:lnTo>
                      <a:pt x="15" y="163"/>
                    </a:ln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6" name="Freeform 45" descr="d970e8ca-89b7-4b4e-85fd-91b0bb2fc03e"/>
              <p:cNvSpPr/>
              <p:nvPr/>
            </p:nvSpPr>
            <p:spPr bwMode="auto">
              <a:xfrm>
                <a:off x="7089776" y="3238500"/>
                <a:ext cx="60325" cy="166688"/>
              </a:xfrm>
              <a:custGeom>
                <a:avLst/>
                <a:gdLst>
                  <a:gd name="T0" fmla="*/ 81 w 81"/>
                  <a:gd name="T1" fmla="*/ 0 h 223"/>
                  <a:gd name="T2" fmla="*/ 0 w 81"/>
                  <a:gd name="T3" fmla="*/ 223 h 223"/>
                  <a:gd name="T4" fmla="*/ 5 w 81"/>
                  <a:gd name="T5" fmla="*/ 63 h 223"/>
                  <a:gd name="T6" fmla="*/ 81 w 81"/>
                  <a:gd name="T7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223">
                    <a:moveTo>
                      <a:pt x="81" y="0"/>
                    </a:moveTo>
                    <a:cubicBezTo>
                      <a:pt x="81" y="0"/>
                      <a:pt x="75" y="137"/>
                      <a:pt x="0" y="22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3" y="41"/>
                      <a:pt x="65" y="14"/>
                      <a:pt x="81" y="0"/>
                    </a:cubicBez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  <p:sp>
            <p:nvSpPr>
              <p:cNvPr id="237" name="Freeform 46" descr="656ee6b4-1c56-4e06-b3ed-197d13ec0916"/>
              <p:cNvSpPr/>
              <p:nvPr/>
            </p:nvSpPr>
            <p:spPr bwMode="auto">
              <a:xfrm>
                <a:off x="6962776" y="3189288"/>
                <a:ext cx="225425" cy="185738"/>
              </a:xfrm>
              <a:custGeom>
                <a:avLst/>
                <a:gdLst>
                  <a:gd name="T0" fmla="*/ 4 w 304"/>
                  <a:gd name="T1" fmla="*/ 250 h 250"/>
                  <a:gd name="T2" fmla="*/ 0 w 304"/>
                  <a:gd name="T3" fmla="*/ 233 h 250"/>
                  <a:gd name="T4" fmla="*/ 291 w 304"/>
                  <a:gd name="T5" fmla="*/ 0 h 250"/>
                  <a:gd name="T6" fmla="*/ 304 w 304"/>
                  <a:gd name="T7" fmla="*/ 11 h 250"/>
                  <a:gd name="T8" fmla="*/ 203 w 304"/>
                  <a:gd name="T9" fmla="*/ 120 h 250"/>
                  <a:gd name="T10" fmla="*/ 4 w 304"/>
                  <a:gd name="T11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50">
                    <a:moveTo>
                      <a:pt x="4" y="250"/>
                    </a:moveTo>
                    <a:cubicBezTo>
                      <a:pt x="0" y="233"/>
                      <a:pt x="0" y="233"/>
                      <a:pt x="0" y="233"/>
                    </a:cubicBezTo>
                    <a:cubicBezTo>
                      <a:pt x="123" y="208"/>
                      <a:pt x="289" y="2"/>
                      <a:pt x="291" y="0"/>
                    </a:cubicBezTo>
                    <a:cubicBezTo>
                      <a:pt x="304" y="11"/>
                      <a:pt x="304" y="11"/>
                      <a:pt x="304" y="11"/>
                    </a:cubicBezTo>
                    <a:cubicBezTo>
                      <a:pt x="303" y="11"/>
                      <a:pt x="261" y="64"/>
                      <a:pt x="203" y="120"/>
                    </a:cubicBezTo>
                    <a:cubicBezTo>
                      <a:pt x="125" y="195"/>
                      <a:pt x="58" y="239"/>
                      <a:pt x="4" y="250"/>
                    </a:cubicBezTo>
                    <a:close/>
                  </a:path>
                </a:pathLst>
              </a:custGeom>
              <a:solidFill>
                <a:srgbClr val="E49B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l"/>
              </a:p>
            </p:txBody>
          </p:sp>
        </p:grpSp>
        <p:sp>
          <p:nvSpPr>
            <p:cNvPr id="169" name="Title" descr="e1610658-4867-489a-82bf-b1a3c121ed16"/>
            <p:cNvSpPr txBox="1"/>
            <p:nvPr/>
          </p:nvSpPr>
          <p:spPr>
            <a:xfrm flipH="1">
              <a:off x="1164857" y="1130301"/>
              <a:ext cx="9849586" cy="533870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保障托幼机构房舍布局与卫生安全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72" name="组合 171" descr="b9699cc6-b949-456d-aba2-a70ef055fc9b"/>
            <p:cNvGrpSpPr/>
            <p:nvPr/>
          </p:nvGrpSpPr>
          <p:grpSpPr>
            <a:xfrm>
              <a:off x="759213" y="1948573"/>
              <a:ext cx="2552431" cy="1650471"/>
              <a:chOff x="759213" y="1637150"/>
              <a:chExt cx="2552431" cy="1971494"/>
            </a:xfrm>
          </p:grpSpPr>
          <p:sp>
            <p:nvSpPr>
              <p:cNvPr id="170" name="Text1" descr="0207fd60-620b-4105-8290-b9fc67bd99e0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托幼机构房舍分活动、办公和生活用房，布局要合理。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1" name="Bullet1" descr="05790f47-adb1-4300-a099-216856336df9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房舍布局与功能分区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3" name="组合 172" descr="d3a67806-6cad-4740-8b73-0d46fbe26892"/>
            <p:cNvGrpSpPr/>
            <p:nvPr/>
          </p:nvGrpSpPr>
          <p:grpSpPr>
            <a:xfrm>
              <a:off x="3466261" y="1948573"/>
              <a:ext cx="2552431" cy="1650471"/>
              <a:chOff x="759213" y="1637150"/>
              <a:chExt cx="2552431" cy="1971494"/>
            </a:xfrm>
          </p:grpSpPr>
          <p:sp>
            <p:nvSpPr>
              <p:cNvPr id="174" name="Text2" descr="8296fe3e-56d1-4ee4-ba86-207d184b7262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园舍坐向、环境、交通等要符合开办幼儿园的基本条件。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5" name="Bullet2" descr="94b15851-d29a-4b34-8917-9bbb5aa3b546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基本条件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6" name="组合 175" descr="c9c9fa90-89f4-4c47-963d-000aa1bb48ad"/>
            <p:cNvGrpSpPr/>
            <p:nvPr/>
          </p:nvGrpSpPr>
          <p:grpSpPr>
            <a:xfrm>
              <a:off x="6173309" y="1948573"/>
              <a:ext cx="2552431" cy="1650471"/>
              <a:chOff x="759213" y="1637150"/>
              <a:chExt cx="2552431" cy="1971494"/>
            </a:xfrm>
          </p:grpSpPr>
          <p:sp>
            <p:nvSpPr>
              <p:cNvPr id="177" name="Text3" descr="4fe304f4-885d-43b0-a1b7-eecb99f5e821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园舍设计以利于幼儿成长、方便工作和家长接送为原则。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78" name="Bullet3" descr="58323284-305f-44c9-9de5-4b4dbcea0b42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设计原则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179" name="组合 178" descr="717edcb4-dabb-406b-a210-9e1791f621c0"/>
            <p:cNvGrpSpPr/>
            <p:nvPr/>
          </p:nvGrpSpPr>
          <p:grpSpPr>
            <a:xfrm>
              <a:off x="8880356" y="1948573"/>
              <a:ext cx="2552431" cy="1650471"/>
              <a:chOff x="759213" y="1637150"/>
              <a:chExt cx="2552431" cy="1971494"/>
            </a:xfrm>
          </p:grpSpPr>
          <p:sp>
            <p:nvSpPr>
              <p:cNvPr id="180" name="Text4" descr="d6a59a56-def8-487b-872a-eb8684a20990"/>
              <p:cNvSpPr txBox="1"/>
              <p:nvPr/>
            </p:nvSpPr>
            <p:spPr>
              <a:xfrm>
                <a:off x="759213" y="2467746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室内空间和户外场地配置要考虑学前儿童活动需求和卫生。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81" name="Bullet4" descr="02843cff-d3e8-4293-aede-6abc06395428"/>
              <p:cNvSpPr txBox="1"/>
              <p:nvPr/>
            </p:nvSpPr>
            <p:spPr>
              <a:xfrm>
                <a:off x="759213" y="16371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各室配置卫生原则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38" name="组合 237" descr="8b539ea1-8986-4e5d-ac1d-a4a6756256cf"/>
            <p:cNvGrpSpPr/>
            <p:nvPr/>
          </p:nvGrpSpPr>
          <p:grpSpPr>
            <a:xfrm>
              <a:off x="1937678" y="3732287"/>
              <a:ext cx="2552431" cy="1670280"/>
              <a:chOff x="759213" y="1755750"/>
              <a:chExt cx="2552431" cy="1971495"/>
            </a:xfrm>
          </p:grpSpPr>
          <p:sp>
            <p:nvSpPr>
              <p:cNvPr id="239" name="Text5" descr="fe1cf696-653b-41d3-87d0-20aad86438a8"/>
              <p:cNvSpPr txBox="1"/>
              <p:nvPr/>
            </p:nvSpPr>
            <p:spPr>
              <a:xfrm>
                <a:off x="759213" y="2586347"/>
                <a:ext cx="2552431" cy="114089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活动室、寝室、盥洗室等各室有具体的卫生要求，保障儿童健康。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0" name="Bullet5" descr="618a5a5b-24fa-4f2b-952c-5c2a2d30f349"/>
              <p:cNvSpPr txBox="1"/>
              <p:nvPr/>
            </p:nvSpPr>
            <p:spPr>
              <a:xfrm>
                <a:off x="759213" y="17557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各室卫生要求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41" name="组合 240" descr="269e0b23-96bd-4483-9540-bfe1c4175c52"/>
            <p:cNvGrpSpPr/>
            <p:nvPr/>
          </p:nvGrpSpPr>
          <p:grpSpPr>
            <a:xfrm>
              <a:off x="4813434" y="3732287"/>
              <a:ext cx="2552431" cy="1670279"/>
              <a:chOff x="759213" y="1755750"/>
              <a:chExt cx="2552431" cy="1971494"/>
            </a:xfrm>
          </p:grpSpPr>
          <p:sp>
            <p:nvSpPr>
              <p:cNvPr id="242" name="Text6" descr="115198f6-d319-4713-b542-1e228f8e0390"/>
              <p:cNvSpPr txBox="1"/>
              <p:nvPr/>
            </p:nvSpPr>
            <p:spPr>
              <a:xfrm>
                <a:off x="759213" y="2586347"/>
                <a:ext cx="2552431" cy="1140897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托幼机构采用自然通风和集中、局部采暖方式，保障室内空气。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3" name="Bullet6" descr="6bd82270-c432-46e6-8482-133cbc6681b3"/>
              <p:cNvSpPr txBox="1"/>
              <p:nvPr/>
            </p:nvSpPr>
            <p:spPr>
              <a:xfrm>
                <a:off x="759213" y="1755750"/>
                <a:ext cx="2552431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通风与采暖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44" name="组合 243" descr="2515046a-59af-474e-8ac2-19db4be04d30"/>
            <p:cNvGrpSpPr/>
            <p:nvPr/>
          </p:nvGrpSpPr>
          <p:grpSpPr>
            <a:xfrm>
              <a:off x="7689191" y="3732287"/>
              <a:ext cx="2458302" cy="1670280"/>
              <a:chOff x="759214" y="1755750"/>
              <a:chExt cx="2458302" cy="1971495"/>
            </a:xfrm>
          </p:grpSpPr>
          <p:sp>
            <p:nvSpPr>
              <p:cNvPr id="245" name="Text7" descr="db0dad73-a5d5-44df-bef1-fc5907423b43"/>
              <p:cNvSpPr txBox="1"/>
              <p:nvPr/>
            </p:nvSpPr>
            <p:spPr>
              <a:xfrm>
                <a:off x="759214" y="2586346"/>
                <a:ext cx="2458302" cy="1140899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采光和照明要保证室内充足、均匀的光线，减少视觉疲劳。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46" name="Bullet7" descr="86166777-8fdb-461e-98ec-f9d117214bf4"/>
              <p:cNvSpPr txBox="1"/>
              <p:nvPr/>
            </p:nvSpPr>
            <p:spPr>
              <a:xfrm>
                <a:off x="759214" y="1755750"/>
                <a:ext cx="2458302" cy="769578"/>
              </a:xfrm>
              <a:prstGeom prst="rect">
                <a:avLst/>
              </a:prstGeom>
              <a:noFill/>
            </p:spPr>
            <p:txBody>
              <a:bodyPr wrap="square" rtlCol="0" anchor="b" anchorCtr="0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采光与照明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设备用具卫生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1" name="2cd2e93f-04fc-4f5f-af52-9abc185a4b60.source.5.zh-Hans.pptx" descr="bdfd140b-2c46-4355-8769-9afa0060b016"/>
          <p:cNvGrpSpPr/>
          <p:nvPr/>
        </p:nvGrpSpPr>
        <p:grpSpPr>
          <a:xfrm>
            <a:off x="660400" y="1130300"/>
            <a:ext cx="10858501" cy="5003800"/>
            <a:chOff x="660400" y="1130300"/>
            <a:chExt cx="10858501" cy="5003800"/>
          </a:xfrm>
        </p:grpSpPr>
        <p:sp>
          <p:nvSpPr>
            <p:cNvPr id="36" name="iśḷïḍé" descr="aa6ac6a5-16d1-421a-acca-548e279a7c43"/>
            <p:cNvSpPr/>
            <p:nvPr/>
          </p:nvSpPr>
          <p:spPr>
            <a:xfrm rot="10800000">
              <a:off x="673100" y="2261313"/>
              <a:ext cx="3140761" cy="2437050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cxnSp>
          <p:nvCxnSpPr>
            <p:cNvPr id="37" name="ïşḷíḍe" descr="b7d5fb71-2ac2-46af-bd89-d53798c050ed"/>
            <p:cNvCxnSpPr/>
            <p:nvPr/>
          </p:nvCxnSpPr>
          <p:spPr>
            <a:xfrm flipV="1">
              <a:off x="2243480" y="2259303"/>
              <a:ext cx="0" cy="188522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ṥļíḋè" descr="ccd59dfa-1144-4a50-953f-f99e39914d31"/>
            <p:cNvSpPr/>
            <p:nvPr/>
          </p:nvSpPr>
          <p:spPr>
            <a:xfrm rot="10800000">
              <a:off x="3889258" y="2261312"/>
              <a:ext cx="1213905" cy="941921"/>
            </a:xfrm>
            <a:prstGeom prst="triangle">
              <a:avLst/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cxnSp>
          <p:nvCxnSpPr>
            <p:cNvPr id="30" name="iṧlidê" descr="89db32a6-67e3-4b7b-b5c6-9ceed5cae1b2"/>
            <p:cNvCxnSpPr/>
            <p:nvPr/>
          </p:nvCxnSpPr>
          <p:spPr>
            <a:xfrm flipV="1">
              <a:off x="4496210" y="2259303"/>
              <a:ext cx="0" cy="46932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ṡļídê" descr="996254e6-e0f2-498f-a788-dedf4919bd6c"/>
            <p:cNvSpPr/>
            <p:nvPr/>
          </p:nvSpPr>
          <p:spPr>
            <a:xfrm rot="10800000">
              <a:off x="5084250" y="2261314"/>
              <a:ext cx="2543299" cy="1973449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cxnSp>
          <p:nvCxnSpPr>
            <p:cNvPr id="23" name="ïŝḷïdé" descr="3487b43e-42de-4890-99d1-723e7a33fe3e"/>
            <p:cNvCxnSpPr/>
            <p:nvPr/>
          </p:nvCxnSpPr>
          <p:spPr>
            <a:xfrm flipV="1">
              <a:off x="6355899" y="2259304"/>
              <a:ext cx="0" cy="161717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lïḍê" descr="427a41a9-32e0-4b86-a38f-6458e7dc059d"/>
            <p:cNvSpPr/>
            <p:nvPr/>
          </p:nvSpPr>
          <p:spPr>
            <a:xfrm rot="10800000">
              <a:off x="7442165" y="2261314"/>
              <a:ext cx="1546849" cy="1200266"/>
            </a:xfrm>
            <a:prstGeom prst="triangle">
              <a:avLst/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cxnSp>
          <p:nvCxnSpPr>
            <p:cNvPr id="16" name="ïṣļîďé" descr="276e4c37-d5f0-4f1a-828c-4fa9a6c606b1"/>
            <p:cNvCxnSpPr/>
            <p:nvPr/>
          </p:nvCxnSpPr>
          <p:spPr>
            <a:xfrm flipV="1">
              <a:off x="8215589" y="2259306"/>
              <a:ext cx="0" cy="851205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šḷíḑe" descr="a4b0f169-bded-4b98-8f83-64b057e2d15b"/>
            <p:cNvSpPr/>
            <p:nvPr/>
          </p:nvSpPr>
          <p:spPr>
            <a:xfrm rot="10800000">
              <a:off x="8975601" y="2261313"/>
              <a:ext cx="2543299" cy="1570389"/>
            </a:xfrm>
            <a:prstGeom prst="triangle">
              <a:avLst>
                <a:gd name="adj" fmla="val 498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cxnSp>
          <p:nvCxnSpPr>
            <p:cNvPr id="10" name="ïśḻîḓè" descr="a2a245b4-858d-4665-98f6-fa9e3c1e5df4"/>
            <p:cNvCxnSpPr/>
            <p:nvPr/>
          </p:nvCxnSpPr>
          <p:spPr>
            <a:xfrm flipV="1">
              <a:off x="10247250" y="2259307"/>
              <a:ext cx="0" cy="120227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 descr="a26586f7-86eb-480d-98f9-897835f2d86c"/>
            <p:cNvGrpSpPr/>
            <p:nvPr/>
          </p:nvGrpSpPr>
          <p:grpSpPr>
            <a:xfrm>
              <a:off x="860389" y="1859825"/>
              <a:ext cx="2676776" cy="4274275"/>
              <a:chOff x="860389" y="1859825"/>
              <a:chExt cx="2676776" cy="4274275"/>
            </a:xfrm>
          </p:grpSpPr>
          <p:sp>
            <p:nvSpPr>
              <p:cNvPr id="39" name="Icon1" descr="37bcd884-bbe8-4c55-91a2-881710779732"/>
              <p:cNvSpPr/>
              <p:nvPr/>
            </p:nvSpPr>
            <p:spPr bwMode="auto">
              <a:xfrm>
                <a:off x="2012362" y="1859825"/>
                <a:ext cx="462236" cy="366292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1" name="Text1" descr="6cce4434-1fbb-48f6-a995-8e40bdfd36c8"/>
              <p:cNvSpPr/>
              <p:nvPr/>
            </p:nvSpPr>
            <p:spPr bwMode="auto">
              <a:xfrm>
                <a:off x="860389" y="5337076"/>
                <a:ext cx="2676776" cy="797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桌椅、橱柜、床等家具要符合学前儿童身心特点，保障安全。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2" name="Bullet1" descr="3c8163bd-0a7b-44cb-ac4d-de619543a7f3"/>
              <p:cNvSpPr txBox="1"/>
              <p:nvPr/>
            </p:nvSpPr>
            <p:spPr bwMode="auto">
              <a:xfrm>
                <a:off x="860389" y="4963720"/>
                <a:ext cx="2676776" cy="373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家具卫生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6" name="组合 45" descr="3ead6ffd-de5c-428f-ac49-d5f239d095b3"/>
            <p:cNvGrpSpPr/>
            <p:nvPr/>
          </p:nvGrpSpPr>
          <p:grpSpPr>
            <a:xfrm>
              <a:off x="3135153" y="1816197"/>
              <a:ext cx="2676776" cy="2928296"/>
              <a:chOff x="3135153" y="1816197"/>
              <a:chExt cx="2676776" cy="2928296"/>
            </a:xfrm>
          </p:grpSpPr>
          <p:sp>
            <p:nvSpPr>
              <p:cNvPr id="31" name="Icon2" descr="b7facdd6-8323-479d-b3bc-caa5447ec4db"/>
              <p:cNvSpPr/>
              <p:nvPr/>
            </p:nvSpPr>
            <p:spPr bwMode="auto">
              <a:xfrm>
                <a:off x="4291123" y="1816197"/>
                <a:ext cx="410174" cy="409920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algn="l"/>
              </a:p>
            </p:txBody>
          </p:sp>
          <p:sp>
            <p:nvSpPr>
              <p:cNvPr id="34" name="Text2" descr="f1f63e89-a42d-4608-a05b-2b0853de0c84"/>
              <p:cNvSpPr/>
              <p:nvPr/>
            </p:nvSpPr>
            <p:spPr bwMode="auto">
              <a:xfrm>
                <a:off x="3135153" y="3947469"/>
                <a:ext cx="2676776" cy="797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玩具要符合卫生标准，严格管理，定期清洗消毒。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35" name="Bullet2" descr="e52d76cc-f2aa-4034-a835-2aec84c116a5"/>
              <p:cNvSpPr txBox="1"/>
              <p:nvPr/>
            </p:nvSpPr>
            <p:spPr bwMode="auto">
              <a:xfrm>
                <a:off x="3135153" y="3574113"/>
                <a:ext cx="2676776" cy="373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玩具卫生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7" name="组合 46" descr="8fc11f26-f219-4771-9af2-2fecc2ae5395"/>
            <p:cNvGrpSpPr/>
            <p:nvPr/>
          </p:nvGrpSpPr>
          <p:grpSpPr>
            <a:xfrm>
              <a:off x="4994842" y="1892551"/>
              <a:ext cx="2676776" cy="4241549"/>
              <a:chOff x="4994842" y="1892551"/>
              <a:chExt cx="2676776" cy="4241549"/>
            </a:xfrm>
          </p:grpSpPr>
          <p:sp>
            <p:nvSpPr>
              <p:cNvPr id="24" name="Icon3" descr="f0e58d4e-fd68-415b-bbec-d252cab7b394"/>
              <p:cNvSpPr/>
              <p:nvPr/>
            </p:nvSpPr>
            <p:spPr bwMode="auto">
              <a:xfrm>
                <a:off x="6124781" y="1892551"/>
                <a:ext cx="462236" cy="33356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</a:p>
            </p:txBody>
          </p:sp>
          <p:sp>
            <p:nvSpPr>
              <p:cNvPr id="27" name="Text3" descr="3b84b308-12f8-4b0f-95c1-9d911aa30130"/>
              <p:cNvSpPr/>
              <p:nvPr/>
            </p:nvSpPr>
            <p:spPr bwMode="auto">
              <a:xfrm>
                <a:off x="4994842" y="5337076"/>
                <a:ext cx="2676776" cy="797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教具和学具要符合卫生要求，图书等要定期消毒。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8" name="Bullet3" descr="2ee92785-b807-4eaf-8785-692719162725"/>
              <p:cNvSpPr txBox="1"/>
              <p:nvPr/>
            </p:nvSpPr>
            <p:spPr bwMode="auto">
              <a:xfrm>
                <a:off x="4994842" y="4963720"/>
                <a:ext cx="2676776" cy="373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教具和学具卫生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8" name="组合 47" descr="29637f96-a526-4c91-bead-db00a627a33e"/>
            <p:cNvGrpSpPr/>
            <p:nvPr/>
          </p:nvGrpSpPr>
          <p:grpSpPr>
            <a:xfrm>
              <a:off x="6876566" y="1816482"/>
              <a:ext cx="2676776" cy="2922802"/>
              <a:chOff x="6876566" y="1816482"/>
              <a:chExt cx="2676776" cy="2922802"/>
            </a:xfrm>
          </p:grpSpPr>
          <p:sp>
            <p:nvSpPr>
              <p:cNvPr id="17" name="Icon4" descr="070ce323-13c1-4dc3-bc14-9d2d06a752df"/>
              <p:cNvSpPr/>
              <p:nvPr/>
            </p:nvSpPr>
            <p:spPr bwMode="auto">
              <a:xfrm>
                <a:off x="8010502" y="1816482"/>
                <a:ext cx="410174" cy="409635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0" name="Text4" descr="07232253-d04f-40d9-96ef-7940c80d9045"/>
              <p:cNvSpPr/>
              <p:nvPr/>
            </p:nvSpPr>
            <p:spPr bwMode="auto">
              <a:xfrm>
                <a:off x="6876566" y="3942260"/>
                <a:ext cx="2676776" cy="797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正确选用肥皂、毛巾等卫生用品，保障学前儿童健康。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21" name="Bullet4" descr="2fc770a2-2206-4939-9c4c-627620bfec9f"/>
              <p:cNvSpPr txBox="1"/>
              <p:nvPr/>
            </p:nvSpPr>
            <p:spPr bwMode="auto">
              <a:xfrm>
                <a:off x="6876566" y="3568904"/>
                <a:ext cx="2676776" cy="373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卫生用品卫生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49" name="组合 48" descr="08258ffe-8380-41f6-8c25-008e3ad56097"/>
            <p:cNvGrpSpPr/>
            <p:nvPr/>
          </p:nvGrpSpPr>
          <p:grpSpPr>
            <a:xfrm>
              <a:off x="8842125" y="1816562"/>
              <a:ext cx="2676776" cy="4317538"/>
              <a:chOff x="8842125" y="1816562"/>
              <a:chExt cx="2676776" cy="4317538"/>
            </a:xfrm>
          </p:grpSpPr>
          <p:sp>
            <p:nvSpPr>
              <p:cNvPr id="9" name="Icon5" descr="8d6c37fd-fda7-4903-a3c9-512495c6cc96"/>
              <p:cNvSpPr/>
              <p:nvPr/>
            </p:nvSpPr>
            <p:spPr bwMode="auto">
              <a:xfrm>
                <a:off x="10042163" y="1816562"/>
                <a:ext cx="410174" cy="409555"/>
              </a:xfrm>
              <a:custGeom>
                <a:avLst/>
                <a:gdLst>
                  <a:gd name="T0" fmla="*/ 6422 w 6940"/>
                  <a:gd name="T1" fmla="*/ 3389 h 6940"/>
                  <a:gd name="T2" fmla="*/ 3632 w 6940"/>
                  <a:gd name="T3" fmla="*/ 620 h 6940"/>
                  <a:gd name="T4" fmla="*/ 3632 w 6940"/>
                  <a:gd name="T5" fmla="*/ 0 h 6940"/>
                  <a:gd name="T6" fmla="*/ 3470 w 6940"/>
                  <a:gd name="T7" fmla="*/ 0 h 6940"/>
                  <a:gd name="T8" fmla="*/ 3470 w 6940"/>
                  <a:gd name="T9" fmla="*/ 621 h 6940"/>
                  <a:gd name="T10" fmla="*/ 724 w 6940"/>
                  <a:gd name="T11" fmla="*/ 3389 h 6940"/>
                  <a:gd name="T12" fmla="*/ 0 w 6940"/>
                  <a:gd name="T13" fmla="*/ 3389 h 6940"/>
                  <a:gd name="T14" fmla="*/ 0 w 6940"/>
                  <a:gd name="T15" fmla="*/ 3551 h 6940"/>
                  <a:gd name="T16" fmla="*/ 724 w 6940"/>
                  <a:gd name="T17" fmla="*/ 3551 h 6940"/>
                  <a:gd name="T18" fmla="*/ 3470 w 6940"/>
                  <a:gd name="T19" fmla="*/ 6319 h 6940"/>
                  <a:gd name="T20" fmla="*/ 3470 w 6940"/>
                  <a:gd name="T21" fmla="*/ 6940 h 6940"/>
                  <a:gd name="T22" fmla="*/ 3632 w 6940"/>
                  <a:gd name="T23" fmla="*/ 6940 h 6940"/>
                  <a:gd name="T24" fmla="*/ 3632 w 6940"/>
                  <a:gd name="T25" fmla="*/ 6320 h 6940"/>
                  <a:gd name="T26" fmla="*/ 6422 w 6940"/>
                  <a:gd name="T27" fmla="*/ 3551 h 6940"/>
                  <a:gd name="T28" fmla="*/ 6940 w 6940"/>
                  <a:gd name="T29" fmla="*/ 3551 h 6940"/>
                  <a:gd name="T30" fmla="*/ 6940 w 6940"/>
                  <a:gd name="T31" fmla="*/ 3389 h 6940"/>
                  <a:gd name="T32" fmla="*/ 6422 w 6940"/>
                  <a:gd name="T33" fmla="*/ 3389 h 6940"/>
                  <a:gd name="T34" fmla="*/ 3470 w 6940"/>
                  <a:gd name="T35" fmla="*/ 783 h 6940"/>
                  <a:gd name="T36" fmla="*/ 3470 w 6940"/>
                  <a:gd name="T37" fmla="*/ 1606 h 6940"/>
                  <a:gd name="T38" fmla="*/ 1703 w 6940"/>
                  <a:gd name="T39" fmla="*/ 3389 h 6940"/>
                  <a:gd name="T40" fmla="*/ 885 w 6940"/>
                  <a:gd name="T41" fmla="*/ 3389 h 6940"/>
                  <a:gd name="T42" fmla="*/ 3470 w 6940"/>
                  <a:gd name="T43" fmla="*/ 783 h 6940"/>
                  <a:gd name="T44" fmla="*/ 3470 w 6940"/>
                  <a:gd name="T45" fmla="*/ 6158 h 6940"/>
                  <a:gd name="T46" fmla="*/ 885 w 6940"/>
                  <a:gd name="T47" fmla="*/ 3551 h 6940"/>
                  <a:gd name="T48" fmla="*/ 1703 w 6940"/>
                  <a:gd name="T49" fmla="*/ 3551 h 6940"/>
                  <a:gd name="T50" fmla="*/ 3470 w 6940"/>
                  <a:gd name="T51" fmla="*/ 5334 h 6940"/>
                  <a:gd name="T52" fmla="*/ 3470 w 6940"/>
                  <a:gd name="T53" fmla="*/ 6158 h 6940"/>
                  <a:gd name="T54" fmla="*/ 3470 w 6940"/>
                  <a:gd name="T55" fmla="*/ 4095 h 6940"/>
                  <a:gd name="T56" fmla="*/ 3470 w 6940"/>
                  <a:gd name="T57" fmla="*/ 3558 h 6940"/>
                  <a:gd name="T58" fmla="*/ 2940 w 6940"/>
                  <a:gd name="T59" fmla="*/ 3558 h 6940"/>
                  <a:gd name="T60" fmla="*/ 2940 w 6940"/>
                  <a:gd name="T61" fmla="*/ 3383 h 6940"/>
                  <a:gd name="T62" fmla="*/ 3470 w 6940"/>
                  <a:gd name="T63" fmla="*/ 3383 h 6940"/>
                  <a:gd name="T64" fmla="*/ 3470 w 6940"/>
                  <a:gd name="T65" fmla="*/ 2859 h 6940"/>
                  <a:gd name="T66" fmla="*/ 3645 w 6940"/>
                  <a:gd name="T67" fmla="*/ 2859 h 6940"/>
                  <a:gd name="T68" fmla="*/ 3645 w 6940"/>
                  <a:gd name="T69" fmla="*/ 3383 h 6940"/>
                  <a:gd name="T70" fmla="*/ 4175 w 6940"/>
                  <a:gd name="T71" fmla="*/ 3383 h 6940"/>
                  <a:gd name="T72" fmla="*/ 4175 w 6940"/>
                  <a:gd name="T73" fmla="*/ 3558 h 6940"/>
                  <a:gd name="T74" fmla="*/ 3645 w 6940"/>
                  <a:gd name="T75" fmla="*/ 3558 h 6940"/>
                  <a:gd name="T76" fmla="*/ 3645 w 6940"/>
                  <a:gd name="T77" fmla="*/ 4095 h 6940"/>
                  <a:gd name="T78" fmla="*/ 3470 w 6940"/>
                  <a:gd name="T79" fmla="*/ 4095 h 6940"/>
                  <a:gd name="T80" fmla="*/ 3632 w 6940"/>
                  <a:gd name="T81" fmla="*/ 6159 h 6940"/>
                  <a:gd name="T82" fmla="*/ 3632 w 6940"/>
                  <a:gd name="T83" fmla="*/ 5335 h 6940"/>
                  <a:gd name="T84" fmla="*/ 5431 w 6940"/>
                  <a:gd name="T85" fmla="*/ 3551 h 6940"/>
                  <a:gd name="T86" fmla="*/ 6261 w 6940"/>
                  <a:gd name="T87" fmla="*/ 3551 h 6940"/>
                  <a:gd name="T88" fmla="*/ 3632 w 6940"/>
                  <a:gd name="T89" fmla="*/ 6159 h 6940"/>
                  <a:gd name="T90" fmla="*/ 5431 w 6940"/>
                  <a:gd name="T91" fmla="*/ 3389 h 6940"/>
                  <a:gd name="T92" fmla="*/ 3632 w 6940"/>
                  <a:gd name="T93" fmla="*/ 1606 h 6940"/>
                  <a:gd name="T94" fmla="*/ 3632 w 6940"/>
                  <a:gd name="T95" fmla="*/ 782 h 6940"/>
                  <a:gd name="T96" fmla="*/ 6261 w 6940"/>
                  <a:gd name="T97" fmla="*/ 3389 h 6940"/>
                  <a:gd name="T98" fmla="*/ 5431 w 6940"/>
                  <a:gd name="T99" fmla="*/ 3389 h 6940"/>
                  <a:gd name="T100" fmla="*/ 3645 w 6940"/>
                  <a:gd name="T101" fmla="*/ 3558 h 6940"/>
                  <a:gd name="T102" fmla="*/ 3470 w 6940"/>
                  <a:gd name="T103" fmla="*/ 3558 h 6940"/>
                  <a:gd name="T104" fmla="*/ 3470 w 6940"/>
                  <a:gd name="T105" fmla="*/ 3383 h 6940"/>
                  <a:gd name="T106" fmla="*/ 3645 w 6940"/>
                  <a:gd name="T107" fmla="*/ 3383 h 6940"/>
                  <a:gd name="T108" fmla="*/ 3645 w 6940"/>
                  <a:gd name="T109" fmla="*/ 3558 h 6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940" h="6940">
                    <a:moveTo>
                      <a:pt x="6422" y="3389"/>
                    </a:moveTo>
                    <a:cubicBezTo>
                      <a:pt x="6380" y="1874"/>
                      <a:pt x="5150" y="651"/>
                      <a:pt x="3632" y="620"/>
                    </a:cubicBezTo>
                    <a:lnTo>
                      <a:pt x="3632" y="0"/>
                    </a:lnTo>
                    <a:lnTo>
                      <a:pt x="3470" y="0"/>
                    </a:lnTo>
                    <a:lnTo>
                      <a:pt x="3470" y="621"/>
                    </a:lnTo>
                    <a:cubicBezTo>
                      <a:pt x="1972" y="675"/>
                      <a:pt x="766" y="1889"/>
                      <a:pt x="724" y="3389"/>
                    </a:cubicBezTo>
                    <a:lnTo>
                      <a:pt x="0" y="3389"/>
                    </a:lnTo>
                    <a:lnTo>
                      <a:pt x="0" y="3551"/>
                    </a:lnTo>
                    <a:lnTo>
                      <a:pt x="724" y="3551"/>
                    </a:lnTo>
                    <a:cubicBezTo>
                      <a:pt x="766" y="5052"/>
                      <a:pt x="1972" y="6266"/>
                      <a:pt x="3470" y="6319"/>
                    </a:cubicBezTo>
                    <a:lnTo>
                      <a:pt x="3470" y="6940"/>
                    </a:lnTo>
                    <a:lnTo>
                      <a:pt x="3632" y="6940"/>
                    </a:lnTo>
                    <a:lnTo>
                      <a:pt x="3632" y="6320"/>
                    </a:lnTo>
                    <a:cubicBezTo>
                      <a:pt x="5150" y="6289"/>
                      <a:pt x="6380" y="5066"/>
                      <a:pt x="6422" y="3551"/>
                    </a:cubicBezTo>
                    <a:lnTo>
                      <a:pt x="6940" y="3551"/>
                    </a:lnTo>
                    <a:lnTo>
                      <a:pt x="6940" y="3389"/>
                    </a:lnTo>
                    <a:lnTo>
                      <a:pt x="6422" y="3389"/>
                    </a:lnTo>
                    <a:close/>
                    <a:moveTo>
                      <a:pt x="3470" y="783"/>
                    </a:moveTo>
                    <a:lnTo>
                      <a:pt x="3470" y="1606"/>
                    </a:lnTo>
                    <a:cubicBezTo>
                      <a:pt x="2511" y="1655"/>
                      <a:pt x="1744" y="2428"/>
                      <a:pt x="1703" y="3389"/>
                    </a:cubicBezTo>
                    <a:lnTo>
                      <a:pt x="885" y="3389"/>
                    </a:lnTo>
                    <a:cubicBezTo>
                      <a:pt x="927" y="1978"/>
                      <a:pt x="2061" y="836"/>
                      <a:pt x="3470" y="783"/>
                    </a:cubicBezTo>
                    <a:close/>
                    <a:moveTo>
                      <a:pt x="3470" y="6158"/>
                    </a:moveTo>
                    <a:cubicBezTo>
                      <a:pt x="2061" y="6104"/>
                      <a:pt x="927" y="4963"/>
                      <a:pt x="885" y="3551"/>
                    </a:cubicBezTo>
                    <a:lnTo>
                      <a:pt x="1703" y="3551"/>
                    </a:lnTo>
                    <a:cubicBezTo>
                      <a:pt x="1744" y="4512"/>
                      <a:pt x="2511" y="5285"/>
                      <a:pt x="3470" y="5334"/>
                    </a:cubicBezTo>
                    <a:lnTo>
                      <a:pt x="3470" y="6158"/>
                    </a:lnTo>
                    <a:close/>
                    <a:moveTo>
                      <a:pt x="3470" y="4095"/>
                    </a:moveTo>
                    <a:lnTo>
                      <a:pt x="3470" y="3558"/>
                    </a:lnTo>
                    <a:lnTo>
                      <a:pt x="2940" y="3558"/>
                    </a:lnTo>
                    <a:lnTo>
                      <a:pt x="2940" y="3383"/>
                    </a:lnTo>
                    <a:lnTo>
                      <a:pt x="3470" y="3383"/>
                    </a:lnTo>
                    <a:lnTo>
                      <a:pt x="3470" y="2859"/>
                    </a:lnTo>
                    <a:lnTo>
                      <a:pt x="3645" y="2859"/>
                    </a:lnTo>
                    <a:lnTo>
                      <a:pt x="3645" y="3383"/>
                    </a:lnTo>
                    <a:lnTo>
                      <a:pt x="4175" y="3383"/>
                    </a:lnTo>
                    <a:lnTo>
                      <a:pt x="4175" y="3558"/>
                    </a:lnTo>
                    <a:lnTo>
                      <a:pt x="3645" y="3558"/>
                    </a:lnTo>
                    <a:lnTo>
                      <a:pt x="3645" y="4095"/>
                    </a:lnTo>
                    <a:lnTo>
                      <a:pt x="3470" y="4095"/>
                    </a:lnTo>
                    <a:close/>
                    <a:moveTo>
                      <a:pt x="3632" y="6159"/>
                    </a:moveTo>
                    <a:lnTo>
                      <a:pt x="3632" y="5335"/>
                    </a:lnTo>
                    <a:cubicBezTo>
                      <a:pt x="4605" y="5302"/>
                      <a:pt x="5390" y="4523"/>
                      <a:pt x="5431" y="3551"/>
                    </a:cubicBezTo>
                    <a:lnTo>
                      <a:pt x="6261" y="3551"/>
                    </a:lnTo>
                    <a:cubicBezTo>
                      <a:pt x="6219" y="4977"/>
                      <a:pt x="5061" y="6128"/>
                      <a:pt x="3632" y="6159"/>
                    </a:cubicBezTo>
                    <a:close/>
                    <a:moveTo>
                      <a:pt x="5431" y="3389"/>
                    </a:moveTo>
                    <a:cubicBezTo>
                      <a:pt x="5390" y="2418"/>
                      <a:pt x="4605" y="1639"/>
                      <a:pt x="3632" y="1606"/>
                    </a:cubicBezTo>
                    <a:lnTo>
                      <a:pt x="3632" y="782"/>
                    </a:lnTo>
                    <a:cubicBezTo>
                      <a:pt x="5061" y="812"/>
                      <a:pt x="6219" y="1963"/>
                      <a:pt x="6261" y="3389"/>
                    </a:cubicBezTo>
                    <a:lnTo>
                      <a:pt x="5431" y="3389"/>
                    </a:lnTo>
                    <a:close/>
                    <a:moveTo>
                      <a:pt x="3645" y="3558"/>
                    </a:moveTo>
                    <a:lnTo>
                      <a:pt x="3470" y="3558"/>
                    </a:lnTo>
                    <a:lnTo>
                      <a:pt x="3470" y="3383"/>
                    </a:lnTo>
                    <a:lnTo>
                      <a:pt x="3645" y="3383"/>
                    </a:lnTo>
                    <a:lnTo>
                      <a:pt x="3645" y="35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13" name="Text5" descr="c0896629-0ca1-4e04-b2a7-42d0d0970186"/>
              <p:cNvSpPr/>
              <p:nvPr/>
            </p:nvSpPr>
            <p:spPr bwMode="auto">
              <a:xfrm>
                <a:off x="8842125" y="5337076"/>
                <a:ext cx="2676776" cy="797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体育用具要适合学前儿童，坚固安全，定期检查维护。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14" name="Bullet5" descr="af22d14c-120b-48dc-ac28-680da9215fb1"/>
              <p:cNvSpPr txBox="1"/>
              <p:nvPr/>
            </p:nvSpPr>
            <p:spPr bwMode="auto">
              <a:xfrm>
                <a:off x="8842125" y="4963720"/>
                <a:ext cx="2676776" cy="373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体育用具卫生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sp>
          <p:nvSpPr>
            <p:cNvPr id="43" name="Title" descr="27e271ff-e399-4426-9ddb-bc5a5aa531d0"/>
            <p:cNvSpPr txBox="1"/>
            <p:nvPr/>
          </p:nvSpPr>
          <p:spPr>
            <a:xfrm>
              <a:off x="660400" y="1130300"/>
              <a:ext cx="10858500" cy="531211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确保托幼机构设备用具安全适用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0" name="11fff807-3411-4c94-9a46-322b152dc184.source.3.zh-Hans.pptx" descr="68c4d5ac-482b-4c42-8ac1-abb6183a07ab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35" name="矩形 34" descr="110051ae-d58c-4b8d-8d3b-b8566432bf07"/>
            <p:cNvSpPr/>
            <p:nvPr/>
          </p:nvSpPr>
          <p:spPr>
            <a:xfrm>
              <a:off x="0" y="3354613"/>
              <a:ext cx="12192000" cy="3503387"/>
            </a:xfrm>
            <a:prstGeom prst="rect">
              <a:avLst/>
            </a:prstGeom>
            <a:gradFill flip="none" rotWithShape="1">
              <a:gsLst>
                <a:gs pos="51000">
                  <a:schemeClr val="bg1"/>
                </a:gs>
                <a:gs pos="10000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</a:p>
          </p:txBody>
        </p:sp>
        <p:cxnSp>
          <p:nvCxnSpPr>
            <p:cNvPr id="3" name="直接连接符 2" descr="f30950da-1dce-4748-a7f5-5ef8f7c9ea9a"/>
            <p:cNvCxnSpPr/>
            <p:nvPr/>
          </p:nvCxnSpPr>
          <p:spPr>
            <a:xfrm>
              <a:off x="0" y="3354614"/>
              <a:ext cx="11488758" cy="0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 descr="811dc5d7-102b-40d3-89e1-fab02501ec1b"/>
            <p:cNvCxnSpPr/>
            <p:nvPr/>
          </p:nvCxnSpPr>
          <p:spPr>
            <a:xfrm rot="900000">
              <a:off x="11013008" y="3120960"/>
              <a:ext cx="505892" cy="172385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 descr="c6f825a1-af98-43b2-ad61-d10ee316b8d1"/>
            <p:cNvGrpSpPr/>
            <p:nvPr/>
          </p:nvGrpSpPr>
          <p:grpSpPr>
            <a:xfrm>
              <a:off x="901704" y="2999367"/>
              <a:ext cx="3107330" cy="1935853"/>
              <a:chOff x="160849" y="3073753"/>
              <a:chExt cx="3107330" cy="1935853"/>
            </a:xfrm>
          </p:grpSpPr>
          <p:sp>
            <p:nvSpPr>
              <p:cNvPr id="5" name="Number1" descr="808a59dc-b61d-4143-b0d0-ba0837d058ce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" name="Bullet1" descr="15fcb100-a084-4cff-b228-bb8e4a4c37e1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托幼机构环境概述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8" name="直接连接符 7" descr="2d87d553-4edc-4bad-8ae2-dd68b6710afa"/>
              <p:cNvCxnSpPr>
                <a:stCxn id="5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 descr="74527d59-ab7f-4a12-9f66-932d76a65725"/>
            <p:cNvGrpSpPr/>
            <p:nvPr/>
          </p:nvGrpSpPr>
          <p:grpSpPr>
            <a:xfrm>
              <a:off x="4535985" y="2999367"/>
              <a:ext cx="3107330" cy="1935853"/>
              <a:chOff x="160849" y="3073753"/>
              <a:chExt cx="3107330" cy="1935853"/>
            </a:xfrm>
          </p:grpSpPr>
          <p:sp>
            <p:nvSpPr>
              <p:cNvPr id="13" name="Number2" descr="4363f9ab-fe15-4fa1-9fe9-b39c0b177d98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Bullet2" descr="cdf8aa6b-59c7-4520-bc78-5a2381be093a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健康心理社会环境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16" name="直接连接符 15" descr="369d24fc-a7e0-4898-a32b-99663284037a"/>
              <p:cNvCxnSpPr>
                <a:stCxn id="13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 descr="ae4f2afb-5f40-4a43-8570-4ea3c7658c69"/>
            <p:cNvGrpSpPr/>
            <p:nvPr/>
          </p:nvGrpSpPr>
          <p:grpSpPr>
            <a:xfrm>
              <a:off x="8170266" y="2999367"/>
              <a:ext cx="3107330" cy="1935853"/>
              <a:chOff x="160849" y="3073753"/>
              <a:chExt cx="3107330" cy="1935853"/>
            </a:xfrm>
          </p:grpSpPr>
          <p:sp>
            <p:nvSpPr>
              <p:cNvPr id="18" name="Number3" descr="e3eb0eae-c8b5-4289-a577-7ebcca956d40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Bullet3" descr="2b0f3b2c-d0d5-4bc0-9766-6ca8e092a2ef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物理环境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21" name="直接连接符 20" descr="295b6ac1-8d44-4084-aa06-a377aa916e53"/>
              <p:cNvCxnSpPr>
                <a:stCxn id="18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PictureMisc" descr="656fa8b0-746e-4422-9309-174b34e97946"/>
            <p:cNvSpPr/>
            <p:nvPr/>
          </p:nvSpPr>
          <p:spPr>
            <a:xfrm>
              <a:off x="0" y="5008869"/>
              <a:ext cx="12192000" cy="1849131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209751" b="-67013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Title" descr="a272e159-0562-42c7-b033-f8ff9f1247ca"/>
            <p:cNvSpPr>
              <a:spLocks noChangeAspect="1"/>
            </p:cNvSpPr>
            <p:nvPr/>
          </p:nvSpPr>
          <p:spPr>
            <a:xfrm>
              <a:off x="660400" y="1130300"/>
              <a:ext cx="10858500" cy="12441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endParaRPr lang="en-US" sz="5400" b="1" i="0" u="none">
                <a:solidFill>
                  <a:srgbClr val="2F2F2F"/>
                </a:solidFill>
                <a:latin typeface="Lato Black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托幼机构环境概述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了解托幼机构环境基本概念与重要性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环境概念与重要性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9" name="631848c4-5b42-4107-92a7-def3251dda95.source.4.zh-Hans.pptx" descr="982d9438-6974-41e5-9dee-3a2b62881dd5"/>
          <p:cNvGrpSpPr/>
          <p:nvPr/>
        </p:nvGrpSpPr>
        <p:grpSpPr>
          <a:xfrm>
            <a:off x="-6350" y="1130300"/>
            <a:ext cx="12198350" cy="5003800"/>
            <a:chOff x="-6350" y="1130300"/>
            <a:chExt cx="12198350" cy="5003800"/>
          </a:xfrm>
        </p:grpSpPr>
        <p:sp>
          <p:nvSpPr>
            <p:cNvPr id="3" name="Title" descr="91b58bcc-aecc-4c09-b0c7-c45678f36dd0"/>
            <p:cNvSpPr txBox="1"/>
            <p:nvPr/>
          </p:nvSpPr>
          <p:spPr>
            <a:xfrm>
              <a:off x="660400" y="1130300"/>
              <a:ext cx="10858500" cy="56134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en-US"/>
              </a:defPPr>
              <a:lvl1pPr>
                <a:defRPr sz="2400" b="1"/>
              </a:lvl1pPr>
            </a:lstStyle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明确环境与学前儿童发展的关联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sp>
          <p:nvSpPr>
            <p:cNvPr id="4" name="PictureMisc1" descr="902cc840-6c97-4367-a342-78d3111f1f26"/>
            <p:cNvSpPr/>
            <p:nvPr/>
          </p:nvSpPr>
          <p:spPr>
            <a:xfrm>
              <a:off x="0" y="1691640"/>
              <a:ext cx="12192000" cy="1309062"/>
            </a:xfrm>
            <a:prstGeom prst="rect">
              <a:avLst/>
            </a:prstGeom>
            <a:blipFill rotWithShape="1">
              <a:blip r:embed="rId1"/>
              <a:stretch>
                <a:fillRect t="-185262" b="-182574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cxnSp>
          <p:nvCxnSpPr>
            <p:cNvPr id="30" name="直接连接符 29" descr="37236d06-e306-48b2-b3c7-16ad9409c0af"/>
            <p:cNvCxnSpPr/>
            <p:nvPr/>
          </p:nvCxnSpPr>
          <p:spPr>
            <a:xfrm>
              <a:off x="-6350" y="4794504"/>
              <a:ext cx="12192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 descr="69c6edb3-c7ff-47d3-a2f2-8eb33c62acf8"/>
            <p:cNvCxnSpPr/>
            <p:nvPr/>
          </p:nvCxnSpPr>
          <p:spPr>
            <a:xfrm flipH="1">
              <a:off x="-6350" y="2984769"/>
              <a:ext cx="12192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 descr="66d23937-f031-4a7c-ae95-8ff06d7450c9"/>
            <p:cNvGrpSpPr/>
            <p:nvPr/>
          </p:nvGrpSpPr>
          <p:grpSpPr>
            <a:xfrm>
              <a:off x="660400" y="2798952"/>
              <a:ext cx="5338582" cy="1525413"/>
              <a:chOff x="660400" y="2798952"/>
              <a:chExt cx="5338582" cy="1525413"/>
            </a:xfrm>
          </p:grpSpPr>
          <p:sp>
            <p:nvSpPr>
              <p:cNvPr id="31" name="Bullet1" descr="0092dfeb-b79b-44f1-aa85-5474ba72c336"/>
              <p:cNvSpPr txBox="1"/>
              <p:nvPr/>
            </p:nvSpPr>
            <p:spPr bwMode="auto">
              <a:xfrm>
                <a:off x="660402" y="3305214"/>
                <a:ext cx="5338578" cy="3950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托幼机构环境定义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4" name="Text1" descr="4df80a07-68a1-4d86-bf99-e957f2399701"/>
              <p:cNvSpPr txBox="1"/>
              <p:nvPr/>
            </p:nvSpPr>
            <p:spPr bwMode="auto">
              <a:xfrm>
                <a:off x="660400" y="3700312"/>
                <a:ext cx="5338582" cy="6240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指学前儿童本身外，影响其发展的托幼机构内外条件和事件。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6" name="Number1" descr="0ea91d8d-bcdc-4238-a148-f2d10171c6cd"/>
              <p:cNvSpPr/>
              <p:nvPr/>
            </p:nvSpPr>
            <p:spPr>
              <a:xfrm>
                <a:off x="2865377" y="2798952"/>
                <a:ext cx="928628" cy="408270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6" name="组合 15" descr="c8824345-30ff-4f71-8785-f3e6661e2007"/>
            <p:cNvGrpSpPr/>
            <p:nvPr/>
          </p:nvGrpSpPr>
          <p:grpSpPr>
            <a:xfrm>
              <a:off x="6180318" y="2798952"/>
              <a:ext cx="5338582" cy="1525413"/>
              <a:chOff x="6180318" y="2798952"/>
              <a:chExt cx="5338582" cy="1525413"/>
            </a:xfrm>
          </p:grpSpPr>
          <p:sp>
            <p:nvSpPr>
              <p:cNvPr id="23" name="Bullet2" descr="07e69046-e07d-44f4-9e88-f1ac556fd737"/>
              <p:cNvSpPr txBox="1"/>
              <p:nvPr/>
            </p:nvSpPr>
            <p:spPr bwMode="auto">
              <a:xfrm>
                <a:off x="6180320" y="3305214"/>
                <a:ext cx="5338578" cy="3950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环境对学前儿童的重要性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7" name="Text2" descr="f8ff7409-42b1-4245-8db1-5f1870c4e939"/>
              <p:cNvSpPr txBox="1"/>
              <p:nvPr/>
            </p:nvSpPr>
            <p:spPr bwMode="auto">
              <a:xfrm>
                <a:off x="6180318" y="3700312"/>
                <a:ext cx="5338582" cy="6240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良好环境是学前儿童身心发育的重要保证和条件。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7" name="Number2" descr="a4c42f0f-cbba-491c-863f-b32e48b6a5d7"/>
              <p:cNvSpPr/>
              <p:nvPr/>
            </p:nvSpPr>
            <p:spPr>
              <a:xfrm>
                <a:off x="8385295" y="2798952"/>
                <a:ext cx="928628" cy="408270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7" name="组合 16" descr="6df54155-7536-4bd9-b613-02f18b8316d2"/>
            <p:cNvGrpSpPr/>
            <p:nvPr/>
          </p:nvGrpSpPr>
          <p:grpSpPr>
            <a:xfrm>
              <a:off x="660400" y="4603069"/>
              <a:ext cx="5338582" cy="1531031"/>
              <a:chOff x="660400" y="4603069"/>
              <a:chExt cx="5338582" cy="1531031"/>
            </a:xfrm>
          </p:grpSpPr>
          <p:sp>
            <p:nvSpPr>
              <p:cNvPr id="80" name="Bullet3" descr="4f8e6d3d-4f35-4997-87f3-1ffd0825927f"/>
              <p:cNvSpPr txBox="1"/>
              <p:nvPr/>
            </p:nvSpPr>
            <p:spPr bwMode="auto">
              <a:xfrm flipH="1">
                <a:off x="660402" y="5114949"/>
                <a:ext cx="5338578" cy="3950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集体生活环境的影响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1" name="Text3" descr="bb94bf49-9827-4d0e-b4c8-f91f5a0984c1"/>
              <p:cNvSpPr txBox="1"/>
              <p:nvPr/>
            </p:nvSpPr>
            <p:spPr bwMode="auto">
              <a:xfrm flipH="1">
                <a:off x="660400" y="5510047"/>
                <a:ext cx="5338582" cy="6240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集体生活环境对学前儿童身心发育和健康影响更明显。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8" name="Number3" descr="d1826995-7166-4037-afb4-9167381560a6"/>
              <p:cNvSpPr/>
              <p:nvPr/>
            </p:nvSpPr>
            <p:spPr>
              <a:xfrm>
                <a:off x="2865377" y="4603069"/>
                <a:ext cx="928628" cy="408270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18" name="组合 17" descr="3167aa68-2c43-4091-a251-6accd46d8e13"/>
            <p:cNvGrpSpPr/>
            <p:nvPr/>
          </p:nvGrpSpPr>
          <p:grpSpPr>
            <a:xfrm>
              <a:off x="6180318" y="4603069"/>
              <a:ext cx="5338582" cy="1531031"/>
              <a:chOff x="6180318" y="4603069"/>
              <a:chExt cx="5338582" cy="1531031"/>
            </a:xfrm>
          </p:grpSpPr>
          <p:sp>
            <p:nvSpPr>
              <p:cNvPr id="84" name="Bullet4" descr="e577e6e4-26a6-4a0f-b59a-a716e15426cf"/>
              <p:cNvSpPr txBox="1"/>
              <p:nvPr/>
            </p:nvSpPr>
            <p:spPr bwMode="auto">
              <a:xfrm flipH="1">
                <a:off x="6180320" y="5114949"/>
                <a:ext cx="5338578" cy="3950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spcBef>
                    <a:spcPct val="0"/>
                  </a:spcBef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卫生措施的意义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5" name="Text4" descr="ec891d36-19e9-4771-86ac-531349cdfbb3"/>
              <p:cNvSpPr txBox="1"/>
              <p:nvPr/>
            </p:nvSpPr>
            <p:spPr bwMode="auto">
              <a:xfrm flipH="1">
                <a:off x="6180318" y="5510047"/>
                <a:ext cx="5338582" cy="6240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研究环境与学前儿童健康关系，提出卫生要求，保障儿童健康。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9" name="Number4" descr="cc38260a-bee3-4a7f-bcf8-fdd21f187062"/>
              <p:cNvSpPr/>
              <p:nvPr/>
            </p:nvSpPr>
            <p:spPr>
              <a:xfrm>
                <a:off x="8385295" y="4603069"/>
                <a:ext cx="928628" cy="408270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b="1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8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健康心理社会环境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营造促进学前儿童发展的积极心理氛围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内部心理社会环境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2" name="cde4f3d2-c3c5-441f-8d7a-dd3e3b160f31.source.8.zh-Hans.pptx" descr="aab1a4b7-8191-4765-9911-6ef5dece89b6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6" name="组合 5" descr="80686ce8-a111-4e83-b0de-06343c0866f9"/>
            <p:cNvGrpSpPr/>
            <p:nvPr/>
          </p:nvGrpSpPr>
          <p:grpSpPr>
            <a:xfrm>
              <a:off x="660400" y="1130300"/>
              <a:ext cx="3523867" cy="1190222"/>
              <a:chOff x="660400" y="1130300"/>
              <a:chExt cx="3523867" cy="1190222"/>
            </a:xfrm>
          </p:grpSpPr>
          <p:sp>
            <p:nvSpPr>
              <p:cNvPr id="11" name="Bullet1" descr="faba48e7-1b2d-4fc5-a0ae-700de802f32a"/>
              <p:cNvSpPr txBox="1"/>
              <p:nvPr/>
            </p:nvSpPr>
            <p:spPr>
              <a:xfrm>
                <a:off x="660400" y="1130300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良好师幼关系的重要性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1" descr="5ce00918-6f01-4e69-a664-338e74c2380e"/>
              <p:cNvSpPr txBox="1"/>
              <p:nvPr/>
            </p:nvSpPr>
            <p:spPr>
              <a:xfrm>
                <a:off x="660400" y="1602961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师幼关系不融洽会导致学前儿童心理失调，影响其心理健康。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7" name="组合 6" descr="7dfc6cc9-9153-4998-9d93-eab0bec3799d"/>
            <p:cNvGrpSpPr/>
            <p:nvPr/>
          </p:nvGrpSpPr>
          <p:grpSpPr>
            <a:xfrm>
              <a:off x="660400" y="2401493"/>
              <a:ext cx="3523867" cy="1190222"/>
              <a:chOff x="660400" y="2401493"/>
              <a:chExt cx="3523867" cy="1190222"/>
            </a:xfrm>
          </p:grpSpPr>
          <p:sp>
            <p:nvSpPr>
              <p:cNvPr id="16" name="Bullet2" descr="f491de02-95ae-4d66-8804-4d58c20212e3"/>
              <p:cNvSpPr txBox="1"/>
              <p:nvPr/>
            </p:nvSpPr>
            <p:spPr>
              <a:xfrm>
                <a:off x="660400" y="2401493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尊重学生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7" name="Text2" descr="c7c85cc3-1beb-46f7-a3ab-f2f434cae386"/>
              <p:cNvSpPr txBox="1"/>
              <p:nvPr/>
            </p:nvSpPr>
            <p:spPr>
              <a:xfrm>
                <a:off x="660400" y="2874154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教师应尊重幼儿人格、个性差异和情感，用恰当方式交流。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8" name="组合 7" descr="83003e9c-1745-4142-89f0-e2a9125a7340"/>
            <p:cNvGrpSpPr/>
            <p:nvPr/>
          </p:nvGrpSpPr>
          <p:grpSpPr>
            <a:xfrm>
              <a:off x="660400" y="3672686"/>
              <a:ext cx="3523867" cy="1190222"/>
              <a:chOff x="660400" y="3672686"/>
              <a:chExt cx="3523867" cy="1190222"/>
            </a:xfrm>
          </p:grpSpPr>
          <p:sp>
            <p:nvSpPr>
              <p:cNvPr id="37" name="Bullet3" descr="214878b1-6d5a-48c1-a7eb-e85b57384409"/>
              <p:cNvSpPr txBox="1"/>
              <p:nvPr/>
            </p:nvSpPr>
            <p:spPr>
              <a:xfrm>
                <a:off x="660400" y="3672686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满足合理需要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3" descr="0c4f77a9-2552-4bd6-83e7-47abf165b17f"/>
              <p:cNvSpPr txBox="1"/>
              <p:nvPr/>
            </p:nvSpPr>
            <p:spPr>
              <a:xfrm>
                <a:off x="660400" y="4145347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满足学前儿童各种合理需要，有助于其健康人格建构。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0" name="组合 9" descr="5a0e09f0-c97a-4d3d-819f-0d930044dffa"/>
            <p:cNvGrpSpPr/>
            <p:nvPr/>
          </p:nvGrpSpPr>
          <p:grpSpPr>
            <a:xfrm>
              <a:off x="660400" y="4943878"/>
              <a:ext cx="3523867" cy="1190222"/>
              <a:chOff x="660400" y="4943878"/>
              <a:chExt cx="3523867" cy="1190222"/>
            </a:xfrm>
          </p:grpSpPr>
          <p:sp>
            <p:nvSpPr>
              <p:cNvPr id="42" name="Bullet4" descr="e33ef7a3-1aa5-4b71-b1a5-21e4b83f22e2"/>
              <p:cNvSpPr txBox="1"/>
              <p:nvPr/>
            </p:nvSpPr>
            <p:spPr>
              <a:xfrm>
                <a:off x="660400" y="4943878"/>
                <a:ext cx="3523867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稳定健康情绪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3" name="Text4" descr="76aa3d93-1eb7-410f-801f-54d609e77a46"/>
              <p:cNvSpPr txBox="1"/>
              <p:nvPr/>
            </p:nvSpPr>
            <p:spPr>
              <a:xfrm>
                <a:off x="660400" y="5416539"/>
                <a:ext cx="3523867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教师要保持良好情绪，排除不良情绪，理解和容忍幼儿行为。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3" name="组合 12" descr="a2c94667-f999-4c9d-9990-377bad65f9e0"/>
            <p:cNvGrpSpPr/>
            <p:nvPr/>
          </p:nvGrpSpPr>
          <p:grpSpPr>
            <a:xfrm>
              <a:off x="8392544" y="1130300"/>
              <a:ext cx="3126356" cy="1190222"/>
              <a:chOff x="8392544" y="1130300"/>
              <a:chExt cx="3126356" cy="1190222"/>
            </a:xfrm>
          </p:grpSpPr>
          <p:sp>
            <p:nvSpPr>
              <p:cNvPr id="63" name="Bullet5" descr="87a02b50-947c-4c2c-ab25-17a1e0792ce8"/>
              <p:cNvSpPr txBox="1"/>
              <p:nvPr/>
            </p:nvSpPr>
            <p:spPr>
              <a:xfrm>
                <a:off x="8392544" y="1130300"/>
                <a:ext cx="3126356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主动交流沟通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4" name="Text5" descr="de831d27-7d9d-4830-a965-3eec0c737c2b"/>
              <p:cNvSpPr txBox="1"/>
              <p:nvPr/>
            </p:nvSpPr>
            <p:spPr>
              <a:xfrm>
                <a:off x="8392544" y="1602961"/>
                <a:ext cx="3126356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教师应主动与幼儿交流，拉近心理距离，解决幼儿问题。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4" name="组合 13" descr="85208179-3bc8-48d1-8fd4-bc54ad694454"/>
            <p:cNvGrpSpPr/>
            <p:nvPr/>
          </p:nvGrpSpPr>
          <p:grpSpPr>
            <a:xfrm>
              <a:off x="8392544" y="2401493"/>
              <a:ext cx="3126355" cy="1190222"/>
              <a:chOff x="8392544" y="2401493"/>
              <a:chExt cx="3126355" cy="1190222"/>
            </a:xfrm>
          </p:grpSpPr>
          <p:sp>
            <p:nvSpPr>
              <p:cNvPr id="60" name="Bullet6" descr="55264aed-5727-40c1-896e-449f2dd039d6"/>
              <p:cNvSpPr txBox="1"/>
              <p:nvPr/>
            </p:nvSpPr>
            <p:spPr>
              <a:xfrm>
                <a:off x="8392544" y="2401493"/>
                <a:ext cx="3126355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言传身教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1" name="Text6" descr="4b9fb8dd-ab63-4e10-a68e-ff5ed8e1e9c6"/>
              <p:cNvSpPr txBox="1"/>
              <p:nvPr/>
            </p:nvSpPr>
            <p:spPr>
              <a:xfrm>
                <a:off x="8392544" y="2874154"/>
                <a:ext cx="3126355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教师要以身作则，发挥榜样作用，提高自身素养影响幼儿。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15" name="组合 14" descr="e0d6aa60-ebb4-406b-8b65-2cd03fd88521"/>
            <p:cNvGrpSpPr/>
            <p:nvPr/>
          </p:nvGrpSpPr>
          <p:grpSpPr>
            <a:xfrm>
              <a:off x="8392544" y="3672686"/>
              <a:ext cx="3126355" cy="1190222"/>
              <a:chOff x="8392544" y="3672686"/>
              <a:chExt cx="3126355" cy="1190222"/>
            </a:xfrm>
          </p:grpSpPr>
          <p:sp>
            <p:nvSpPr>
              <p:cNvPr id="57" name="Bullet7" descr="b4250462-9603-47e3-94a1-fb04ed7a19f4"/>
              <p:cNvSpPr txBox="1"/>
              <p:nvPr/>
            </p:nvSpPr>
            <p:spPr>
              <a:xfrm>
                <a:off x="8392544" y="3672686"/>
                <a:ext cx="3126355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支持性行为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8" name="Text7" descr="2adb4d11-60ed-4205-ab3c-c1de168736dd"/>
              <p:cNvSpPr txBox="1"/>
              <p:nvPr/>
            </p:nvSpPr>
            <p:spPr>
              <a:xfrm>
                <a:off x="8392544" y="4145347"/>
                <a:ext cx="3126355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教师对幼儿可接近、可靠、公正，活动有计划且富有弹性。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0" name="组合 19" descr="3d9e63f7-9982-4958-b1ad-306508ee8d4d"/>
            <p:cNvGrpSpPr/>
            <p:nvPr/>
          </p:nvGrpSpPr>
          <p:grpSpPr>
            <a:xfrm>
              <a:off x="8392544" y="4943878"/>
              <a:ext cx="3126356" cy="1190222"/>
              <a:chOff x="8392544" y="4943878"/>
              <a:chExt cx="3126356" cy="1190222"/>
            </a:xfrm>
          </p:grpSpPr>
          <p:sp>
            <p:nvSpPr>
              <p:cNvPr id="54" name="Bullet8" descr="c886e5e3-04a7-465c-bc59-eee71d340d55"/>
              <p:cNvSpPr txBox="1"/>
              <p:nvPr/>
            </p:nvSpPr>
            <p:spPr>
              <a:xfrm>
                <a:off x="8392544" y="4943878"/>
                <a:ext cx="3126356" cy="4726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en-US"/>
                </a:defPPr>
                <a:lvl1pPr marR="0" lvl="0" indent="0" defTabSz="913765" fontAlgn="auto"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 kumimoji="0" b="1" i="0" u="none" strike="noStrike" cap="none" spc="0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平等参与活动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5" name="Text8" descr="885fdab7-5777-4d89-8665-3a0b44dc616c"/>
              <p:cNvSpPr txBox="1"/>
              <p:nvPr/>
            </p:nvSpPr>
            <p:spPr>
              <a:xfrm>
                <a:off x="8392544" y="5416539"/>
                <a:ext cx="3126356" cy="717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教师以平等地位参与活动，给幼儿安全感和自信感。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21" name="组合 20" descr="6f95c934-9c1b-48f2-9144-1edcbbdc270b"/>
            <p:cNvGrpSpPr/>
            <p:nvPr/>
          </p:nvGrpSpPr>
          <p:grpSpPr>
            <a:xfrm>
              <a:off x="4413250" y="2082800"/>
              <a:ext cx="3352800" cy="3352800"/>
              <a:chOff x="4413250" y="2082800"/>
              <a:chExt cx="3352800" cy="3352800"/>
            </a:xfrm>
          </p:grpSpPr>
          <p:sp>
            <p:nvSpPr>
              <p:cNvPr id="3" name="椭圆 2" descr="e3a4c7b2-cf32-4ebe-b6a9-b7f1df433e0b"/>
              <p:cNvSpPr/>
              <p:nvPr/>
            </p:nvSpPr>
            <p:spPr>
              <a:xfrm>
                <a:off x="4413250" y="2082800"/>
                <a:ext cx="3352800" cy="3352800"/>
              </a:xfrm>
              <a:prstGeom prst="ellipse">
                <a:avLst/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4" name="Title" descr="ad502ac6-14cb-46d8-9dbf-8c4b413cc0ab"/>
              <p:cNvSpPr/>
              <p:nvPr/>
            </p:nvSpPr>
            <p:spPr>
              <a:xfrm>
                <a:off x="4698999" y="2368550"/>
                <a:ext cx="2781302" cy="27813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r>
                  <a:rPr lang="en-US" sz="2400" b="1" i="0" u="none">
                    <a:solidFill>
                      <a:srgbClr val="2F2F2F"/>
                    </a:solidFill>
                    <a:ea typeface="华康方圆体 Std W7"/>
                  </a:rPr>
                  <a:t>构建和谐温馨的托幼内部氛围</a:t>
                </a:r>
                <a:endParaRPr lang="en-US" sz="24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5" name="NumberMisc1" descr="31503c65-4343-4e37-899f-3bde0b3956f3"/>
              <p:cNvSpPr/>
              <p:nvPr/>
            </p:nvSpPr>
            <p:spPr>
              <a:xfrm flipH="1">
                <a:off x="4500880" y="2443546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1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9" name="NumberMisc2" descr="4976d33a-b727-4986-99c4-0365270b4334"/>
              <p:cNvSpPr/>
              <p:nvPr/>
            </p:nvSpPr>
            <p:spPr>
              <a:xfrm flipH="1">
                <a:off x="4500880" y="4629083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2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NumberMisc3" descr="b73c5f45-4339-45db-9b36-bfa12145f593"/>
              <p:cNvSpPr/>
              <p:nvPr/>
            </p:nvSpPr>
            <p:spPr>
              <a:xfrm flipH="1">
                <a:off x="7186596" y="2443546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3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NumberMisc4" descr="da504e5d-3a2b-42fd-874a-f01bd5a64ea3"/>
              <p:cNvSpPr/>
              <p:nvPr/>
            </p:nvSpPr>
            <p:spPr>
              <a:xfrm flipH="1">
                <a:off x="7186596" y="4629083"/>
                <a:ext cx="472502" cy="472662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200" b="0" i="0" u="none">
                    <a:solidFill>
                      <a:srgbClr val="FFFFFF"/>
                    </a:solidFill>
                    <a:latin typeface="Arial" panose="020B0604020202020204"/>
                  </a:rPr>
                  <a:t>4</a:t>
                </a:r>
                <a:endParaRPr lang="en-US" sz="1200" b="0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同伴关系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25cb50fa-63a6-4c47-ac6a-f6a682eddcd3.source.4.zh-Hans.pptx" descr="5db97e74-51a0-4310-be15-94000d978379"/>
          <p:cNvGrpSpPr/>
          <p:nvPr/>
        </p:nvGrpSpPr>
        <p:grpSpPr>
          <a:xfrm>
            <a:off x="660400" y="1130300"/>
            <a:ext cx="10858500" cy="4787024"/>
            <a:chOff x="660400" y="1130300"/>
            <a:chExt cx="10858500" cy="4787024"/>
          </a:xfrm>
        </p:grpSpPr>
        <p:sp>
          <p:nvSpPr>
            <p:cNvPr id="35" name="ísľiḋé" descr="43655f1b-eaa5-494f-875d-f86eb8d8816f"/>
            <p:cNvSpPr/>
            <p:nvPr/>
          </p:nvSpPr>
          <p:spPr>
            <a:xfrm>
              <a:off x="5074466" y="3678530"/>
              <a:ext cx="1747913" cy="1148805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6" name="íśḷiďè" descr="efb122b4-b6e7-474a-9f4d-a6113b3e18a8"/>
            <p:cNvSpPr/>
            <p:nvPr/>
          </p:nvSpPr>
          <p:spPr>
            <a:xfrm flipH="1">
              <a:off x="5346226" y="3678530"/>
              <a:ext cx="1747913" cy="1148805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3" name="ï$ľíḍé" descr="eac7efc3-e810-4ce5-b5a9-9e4f98517701"/>
            <p:cNvSpPr/>
            <p:nvPr/>
          </p:nvSpPr>
          <p:spPr>
            <a:xfrm>
              <a:off x="5074466" y="3771176"/>
              <a:ext cx="2019673" cy="1056159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4" name="îSḷiḋê" descr="8fec4f84-c49c-4d1f-b6e4-a70d6121ec68"/>
            <p:cNvSpPr/>
            <p:nvPr/>
          </p:nvSpPr>
          <p:spPr>
            <a:xfrm>
              <a:off x="5074466" y="3389309"/>
              <a:ext cx="2019673" cy="1177355"/>
            </a:xfrm>
            <a:custGeom>
              <a:avLst/>
              <a:gdLst>
                <a:gd name="connsiteX0" fmla="*/ 0 w 3733800"/>
                <a:gd name="connsiteY0" fmla="*/ 0 h 2176595"/>
                <a:gd name="connsiteX1" fmla="*/ 3733800 w 3733800"/>
                <a:gd name="connsiteY1" fmla="*/ 0 h 2176595"/>
                <a:gd name="connsiteX2" fmla="*/ 3733800 w 3733800"/>
                <a:gd name="connsiteY2" fmla="*/ 624107 h 2176595"/>
                <a:gd name="connsiteX3" fmla="*/ 3733800 w 3733800"/>
                <a:gd name="connsiteY3" fmla="*/ 624108 h 2176595"/>
                <a:gd name="connsiteX4" fmla="*/ 3733799 w 3733800"/>
                <a:gd name="connsiteY4" fmla="*/ 624108 h 2176595"/>
                <a:gd name="connsiteX5" fmla="*/ 1866900 w 3733800"/>
                <a:gd name="connsiteY5" fmla="*/ 2176595 h 2176595"/>
                <a:gd name="connsiteX6" fmla="*/ 1 w 3733800"/>
                <a:gd name="connsiteY6" fmla="*/ 624108 h 2176595"/>
                <a:gd name="connsiteX7" fmla="*/ 0 w 3733800"/>
                <a:gd name="connsiteY7" fmla="*/ 624108 h 2176595"/>
                <a:gd name="connsiteX8" fmla="*/ 0 w 3733800"/>
                <a:gd name="connsiteY8" fmla="*/ 624107 h 217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33800" h="2176595">
                  <a:moveTo>
                    <a:pt x="0" y="0"/>
                  </a:moveTo>
                  <a:lnTo>
                    <a:pt x="3733800" y="0"/>
                  </a:lnTo>
                  <a:lnTo>
                    <a:pt x="3733800" y="624107"/>
                  </a:lnTo>
                  <a:lnTo>
                    <a:pt x="3733800" y="624108"/>
                  </a:lnTo>
                  <a:lnTo>
                    <a:pt x="3733799" y="624108"/>
                  </a:lnTo>
                  <a:lnTo>
                    <a:pt x="1866900" y="2176595"/>
                  </a:lnTo>
                  <a:lnTo>
                    <a:pt x="1" y="624108"/>
                  </a:lnTo>
                  <a:lnTo>
                    <a:pt x="0" y="624108"/>
                  </a:lnTo>
                  <a:lnTo>
                    <a:pt x="0" y="62410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30" name="íSļíḓê" descr="fe8bf3cc-9f75-4218-8075-69e61d47703e"/>
            <p:cNvSpPr/>
            <p:nvPr/>
          </p:nvSpPr>
          <p:spPr>
            <a:xfrm>
              <a:off x="4411257" y="4613642"/>
              <a:ext cx="985179" cy="647502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</a:p>
          </p:txBody>
        </p:sp>
        <p:sp>
          <p:nvSpPr>
            <p:cNvPr id="31" name="išľïḋe" descr="b0cc4eed-74df-432a-b415-c91a18b5cfda"/>
            <p:cNvSpPr/>
            <p:nvPr/>
          </p:nvSpPr>
          <p:spPr>
            <a:xfrm flipH="1">
              <a:off x="4564430" y="4613642"/>
              <a:ext cx="985179" cy="647502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</a:p>
          </p:txBody>
        </p:sp>
        <p:sp>
          <p:nvSpPr>
            <p:cNvPr id="28" name="ïṣḷîḍe" descr="b07a57db-9b76-47fb-9840-ab78c5dccb3a"/>
            <p:cNvSpPr/>
            <p:nvPr/>
          </p:nvSpPr>
          <p:spPr>
            <a:xfrm>
              <a:off x="4411257" y="4665859"/>
              <a:ext cx="1138352" cy="595285"/>
            </a:xfrm>
            <a:prstGeom prst="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  <p:sp>
          <p:nvSpPr>
            <p:cNvPr id="29" name="íṧlídê" descr="09ffd1f7-0ca4-49a4-b9b1-777653987263"/>
            <p:cNvSpPr/>
            <p:nvPr/>
          </p:nvSpPr>
          <p:spPr>
            <a:xfrm>
              <a:off x="4411257" y="4450627"/>
              <a:ext cx="1138352" cy="663594"/>
            </a:xfrm>
            <a:custGeom>
              <a:avLst/>
              <a:gdLst>
                <a:gd name="connsiteX0" fmla="*/ 0 w 3733800"/>
                <a:gd name="connsiteY0" fmla="*/ 0 h 2176595"/>
                <a:gd name="connsiteX1" fmla="*/ 3733800 w 3733800"/>
                <a:gd name="connsiteY1" fmla="*/ 0 h 2176595"/>
                <a:gd name="connsiteX2" fmla="*/ 3733800 w 3733800"/>
                <a:gd name="connsiteY2" fmla="*/ 624107 h 2176595"/>
                <a:gd name="connsiteX3" fmla="*/ 3733800 w 3733800"/>
                <a:gd name="connsiteY3" fmla="*/ 624108 h 2176595"/>
                <a:gd name="connsiteX4" fmla="*/ 3733799 w 3733800"/>
                <a:gd name="connsiteY4" fmla="*/ 624108 h 2176595"/>
                <a:gd name="connsiteX5" fmla="*/ 1866900 w 3733800"/>
                <a:gd name="connsiteY5" fmla="*/ 2176595 h 2176595"/>
                <a:gd name="connsiteX6" fmla="*/ 1 w 3733800"/>
                <a:gd name="connsiteY6" fmla="*/ 624108 h 2176595"/>
                <a:gd name="connsiteX7" fmla="*/ 0 w 3733800"/>
                <a:gd name="connsiteY7" fmla="*/ 624108 h 2176595"/>
                <a:gd name="connsiteX8" fmla="*/ 0 w 3733800"/>
                <a:gd name="connsiteY8" fmla="*/ 624107 h 217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33800" h="2176595">
                  <a:moveTo>
                    <a:pt x="0" y="0"/>
                  </a:moveTo>
                  <a:lnTo>
                    <a:pt x="3733800" y="0"/>
                  </a:lnTo>
                  <a:lnTo>
                    <a:pt x="3733800" y="624107"/>
                  </a:lnTo>
                  <a:lnTo>
                    <a:pt x="3733800" y="624108"/>
                  </a:lnTo>
                  <a:lnTo>
                    <a:pt x="3733799" y="624108"/>
                  </a:lnTo>
                  <a:lnTo>
                    <a:pt x="1866900" y="2176595"/>
                  </a:lnTo>
                  <a:lnTo>
                    <a:pt x="1" y="624108"/>
                  </a:lnTo>
                  <a:lnTo>
                    <a:pt x="0" y="624108"/>
                  </a:lnTo>
                  <a:lnTo>
                    <a:pt x="0" y="624107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</a:p>
          </p:txBody>
        </p:sp>
        <p:sp>
          <p:nvSpPr>
            <p:cNvPr id="25" name="íṩ1idê" descr="02a8930f-f900-4285-8d55-05b5a14f99c8"/>
            <p:cNvSpPr/>
            <p:nvPr/>
          </p:nvSpPr>
          <p:spPr>
            <a:xfrm>
              <a:off x="6910569" y="4462362"/>
              <a:ext cx="795895" cy="523096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</a:p>
          </p:txBody>
        </p:sp>
        <p:sp>
          <p:nvSpPr>
            <p:cNvPr id="26" name="iṩḻíḓê" descr="f3d52bc9-2d63-4c8d-85df-2562246be741"/>
            <p:cNvSpPr/>
            <p:nvPr/>
          </p:nvSpPr>
          <p:spPr>
            <a:xfrm flipH="1">
              <a:off x="7034312" y="4462362"/>
              <a:ext cx="795895" cy="523096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</a:p>
          </p:txBody>
        </p:sp>
        <p:sp>
          <p:nvSpPr>
            <p:cNvPr id="23" name="işlîḓè" descr="e065bab4-469c-4aca-ba38-b987def0db17"/>
            <p:cNvSpPr/>
            <p:nvPr/>
          </p:nvSpPr>
          <p:spPr>
            <a:xfrm>
              <a:off x="6910569" y="4504547"/>
              <a:ext cx="919638" cy="480911"/>
            </a:xfrm>
            <a:prstGeom prst="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24" name="iṡ1îdê" descr="f4fbbd70-dc79-4d7e-a2cb-5e9870d06829"/>
            <p:cNvSpPr/>
            <p:nvPr/>
          </p:nvSpPr>
          <p:spPr>
            <a:xfrm>
              <a:off x="6910569" y="4330668"/>
              <a:ext cx="919638" cy="536096"/>
            </a:xfrm>
            <a:custGeom>
              <a:avLst/>
              <a:gdLst>
                <a:gd name="connsiteX0" fmla="*/ 0 w 3733800"/>
                <a:gd name="connsiteY0" fmla="*/ 0 h 2176595"/>
                <a:gd name="connsiteX1" fmla="*/ 3733800 w 3733800"/>
                <a:gd name="connsiteY1" fmla="*/ 0 h 2176595"/>
                <a:gd name="connsiteX2" fmla="*/ 3733800 w 3733800"/>
                <a:gd name="connsiteY2" fmla="*/ 624107 h 2176595"/>
                <a:gd name="connsiteX3" fmla="*/ 3733800 w 3733800"/>
                <a:gd name="connsiteY3" fmla="*/ 624108 h 2176595"/>
                <a:gd name="connsiteX4" fmla="*/ 3733799 w 3733800"/>
                <a:gd name="connsiteY4" fmla="*/ 624108 h 2176595"/>
                <a:gd name="connsiteX5" fmla="*/ 1866900 w 3733800"/>
                <a:gd name="connsiteY5" fmla="*/ 2176595 h 2176595"/>
                <a:gd name="connsiteX6" fmla="*/ 1 w 3733800"/>
                <a:gd name="connsiteY6" fmla="*/ 624108 h 2176595"/>
                <a:gd name="connsiteX7" fmla="*/ 0 w 3733800"/>
                <a:gd name="connsiteY7" fmla="*/ 624108 h 2176595"/>
                <a:gd name="connsiteX8" fmla="*/ 0 w 3733800"/>
                <a:gd name="connsiteY8" fmla="*/ 624107 h 217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33800" h="2176595">
                  <a:moveTo>
                    <a:pt x="0" y="0"/>
                  </a:moveTo>
                  <a:lnTo>
                    <a:pt x="3733800" y="0"/>
                  </a:lnTo>
                  <a:lnTo>
                    <a:pt x="3733800" y="624107"/>
                  </a:lnTo>
                  <a:lnTo>
                    <a:pt x="3733800" y="624108"/>
                  </a:lnTo>
                  <a:lnTo>
                    <a:pt x="3733799" y="624108"/>
                  </a:lnTo>
                  <a:lnTo>
                    <a:pt x="1866900" y="2176595"/>
                  </a:lnTo>
                  <a:lnTo>
                    <a:pt x="1" y="624108"/>
                  </a:lnTo>
                  <a:lnTo>
                    <a:pt x="0" y="624108"/>
                  </a:lnTo>
                  <a:lnTo>
                    <a:pt x="0" y="624107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</a:p>
          </p:txBody>
        </p:sp>
        <p:sp>
          <p:nvSpPr>
            <p:cNvPr id="20" name="îśḻïdê" descr="80244673-b39d-4ae2-82d7-5a02d327e1e4"/>
            <p:cNvSpPr/>
            <p:nvPr/>
          </p:nvSpPr>
          <p:spPr>
            <a:xfrm>
              <a:off x="5565356" y="3133881"/>
              <a:ext cx="985179" cy="647502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</a:p>
          </p:txBody>
        </p:sp>
        <p:sp>
          <p:nvSpPr>
            <p:cNvPr id="21" name="íŝ1ïḓè" descr="12bb9c0d-8033-4b86-9ebd-4e07b2cc67a8"/>
            <p:cNvSpPr/>
            <p:nvPr/>
          </p:nvSpPr>
          <p:spPr>
            <a:xfrm flipH="1">
              <a:off x="5718529" y="3133881"/>
              <a:ext cx="985179" cy="647502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</a:p>
          </p:txBody>
        </p:sp>
        <p:sp>
          <p:nvSpPr>
            <p:cNvPr id="18" name="íṡlíḓé" descr="22ffee0d-07b0-4335-9951-241dfd896e4b"/>
            <p:cNvSpPr/>
            <p:nvPr/>
          </p:nvSpPr>
          <p:spPr>
            <a:xfrm>
              <a:off x="5565356" y="3186098"/>
              <a:ext cx="1138352" cy="595285"/>
            </a:xfrm>
            <a:prstGeom prst="triangl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  <p:sp>
          <p:nvSpPr>
            <p:cNvPr id="19" name="í$ľîḍê" descr="7f97b074-0c2d-40cb-9724-f54ba5c4ff1e"/>
            <p:cNvSpPr/>
            <p:nvPr/>
          </p:nvSpPr>
          <p:spPr>
            <a:xfrm>
              <a:off x="5565356" y="2970866"/>
              <a:ext cx="1138352" cy="663594"/>
            </a:xfrm>
            <a:custGeom>
              <a:avLst/>
              <a:gdLst>
                <a:gd name="connsiteX0" fmla="*/ 0 w 3733800"/>
                <a:gd name="connsiteY0" fmla="*/ 0 h 2176595"/>
                <a:gd name="connsiteX1" fmla="*/ 3733800 w 3733800"/>
                <a:gd name="connsiteY1" fmla="*/ 0 h 2176595"/>
                <a:gd name="connsiteX2" fmla="*/ 3733800 w 3733800"/>
                <a:gd name="connsiteY2" fmla="*/ 624107 h 2176595"/>
                <a:gd name="connsiteX3" fmla="*/ 3733800 w 3733800"/>
                <a:gd name="connsiteY3" fmla="*/ 624108 h 2176595"/>
                <a:gd name="connsiteX4" fmla="*/ 3733799 w 3733800"/>
                <a:gd name="connsiteY4" fmla="*/ 624108 h 2176595"/>
                <a:gd name="connsiteX5" fmla="*/ 1866900 w 3733800"/>
                <a:gd name="connsiteY5" fmla="*/ 2176595 h 2176595"/>
                <a:gd name="connsiteX6" fmla="*/ 1 w 3733800"/>
                <a:gd name="connsiteY6" fmla="*/ 624108 h 2176595"/>
                <a:gd name="connsiteX7" fmla="*/ 0 w 3733800"/>
                <a:gd name="connsiteY7" fmla="*/ 624108 h 2176595"/>
                <a:gd name="connsiteX8" fmla="*/ 0 w 3733800"/>
                <a:gd name="connsiteY8" fmla="*/ 624107 h 217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33800" h="2176595">
                  <a:moveTo>
                    <a:pt x="0" y="0"/>
                  </a:moveTo>
                  <a:lnTo>
                    <a:pt x="3733800" y="0"/>
                  </a:lnTo>
                  <a:lnTo>
                    <a:pt x="3733800" y="624107"/>
                  </a:lnTo>
                  <a:lnTo>
                    <a:pt x="3733800" y="624108"/>
                  </a:lnTo>
                  <a:lnTo>
                    <a:pt x="3733799" y="624108"/>
                  </a:lnTo>
                  <a:lnTo>
                    <a:pt x="1866900" y="2176595"/>
                  </a:lnTo>
                  <a:lnTo>
                    <a:pt x="1" y="624108"/>
                  </a:lnTo>
                  <a:lnTo>
                    <a:pt x="0" y="624108"/>
                  </a:lnTo>
                  <a:lnTo>
                    <a:pt x="0" y="624107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ctr"/>
            </a:p>
          </p:txBody>
        </p:sp>
        <p:sp>
          <p:nvSpPr>
            <p:cNvPr id="43" name="Title" descr="182c5bef-ec5e-4850-b8e1-ddb57b72293e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培养学前儿童良好的人际交往能力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46" name="组合 45" descr="dd55e178-733a-4ba0-98b0-05910e78904e"/>
            <p:cNvGrpSpPr/>
            <p:nvPr/>
          </p:nvGrpSpPr>
          <p:grpSpPr>
            <a:xfrm>
              <a:off x="660400" y="2332592"/>
              <a:ext cx="3408535" cy="1725220"/>
              <a:chOff x="660400" y="2332592"/>
              <a:chExt cx="3408535" cy="1725220"/>
            </a:xfrm>
          </p:grpSpPr>
          <p:sp>
            <p:nvSpPr>
              <p:cNvPr id="9" name="Bullet1" descr="1f77b4ae-74da-4d28-b6cc-f6898deadcca"/>
              <p:cNvSpPr txBox="1"/>
              <p:nvPr/>
            </p:nvSpPr>
            <p:spPr>
              <a:xfrm>
                <a:off x="660400" y="2332592"/>
                <a:ext cx="3408535" cy="643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同伴关系定义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1" descr="522384a2-79c4-4af8-acf7-9e3e188d857c"/>
              <p:cNvSpPr txBox="1"/>
              <p:nvPr/>
            </p:nvSpPr>
            <p:spPr>
              <a:xfrm>
                <a:off x="660400" y="2975620"/>
                <a:ext cx="3408535" cy="10821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年龄相仿或相近孩子在交往中建立的人际关系。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8" name="组合 47" descr="31ef233a-2144-4178-a5ee-950eb5e925d1"/>
            <p:cNvGrpSpPr/>
            <p:nvPr/>
          </p:nvGrpSpPr>
          <p:grpSpPr>
            <a:xfrm>
              <a:off x="8082585" y="2332592"/>
              <a:ext cx="3436315" cy="1725220"/>
              <a:chOff x="8082585" y="2332592"/>
              <a:chExt cx="3436315" cy="1725220"/>
            </a:xfrm>
          </p:grpSpPr>
          <p:sp>
            <p:nvSpPr>
              <p:cNvPr id="13" name="Bullet2" descr="211e89c9-3747-477d-b8b4-b34e36f17331"/>
              <p:cNvSpPr txBox="1"/>
              <p:nvPr/>
            </p:nvSpPr>
            <p:spPr>
              <a:xfrm>
                <a:off x="8082585" y="2332592"/>
                <a:ext cx="3436315" cy="643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同伴关系对学前儿童的作用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4" name="Text2" descr="38e72073-c1f0-490f-b266-ed01e558d244"/>
              <p:cNvSpPr txBox="1"/>
              <p:nvPr/>
            </p:nvSpPr>
            <p:spPr>
              <a:xfrm>
                <a:off x="8082585" y="2975620"/>
                <a:ext cx="3436315" cy="10821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良好同伴关系利于学前儿童心理、情绪和社会性发展。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7" name="组合 46" descr="5b27f6b2-8bc8-444c-97ef-11314ea95eac"/>
            <p:cNvGrpSpPr/>
            <p:nvPr/>
          </p:nvGrpSpPr>
          <p:grpSpPr>
            <a:xfrm>
              <a:off x="660400" y="4192104"/>
              <a:ext cx="3408535" cy="1725220"/>
              <a:chOff x="660400" y="4192104"/>
              <a:chExt cx="3408535" cy="1725220"/>
            </a:xfrm>
          </p:grpSpPr>
          <p:sp>
            <p:nvSpPr>
              <p:cNvPr id="11" name="Bullet3" descr="9c55af43-ed8b-4842-88a7-29280f1d7202"/>
              <p:cNvSpPr txBox="1"/>
              <p:nvPr/>
            </p:nvSpPr>
            <p:spPr>
              <a:xfrm>
                <a:off x="660400" y="4192104"/>
                <a:ext cx="3408535" cy="643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父母对同伴关系的影响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3" descr="473ac34f-c645-48b8-bcd8-7b3e7e452cf1"/>
              <p:cNvSpPr txBox="1"/>
              <p:nvPr/>
            </p:nvSpPr>
            <p:spPr>
              <a:xfrm>
                <a:off x="660400" y="4835132"/>
                <a:ext cx="3408535" cy="10821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父母人格、抚养技巧等影响孩子同伴关系，不同方式有不同效果。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  <p:grpSp>
          <p:nvGrpSpPr>
            <p:cNvPr id="49" name="组合 48" descr="b536606e-d8bc-4fb7-b70f-c539f990715d"/>
            <p:cNvGrpSpPr/>
            <p:nvPr/>
          </p:nvGrpSpPr>
          <p:grpSpPr>
            <a:xfrm>
              <a:off x="8082585" y="4192104"/>
              <a:ext cx="3436315" cy="1725220"/>
              <a:chOff x="8082585" y="4192104"/>
              <a:chExt cx="3436315" cy="1725220"/>
            </a:xfrm>
          </p:grpSpPr>
          <p:sp>
            <p:nvSpPr>
              <p:cNvPr id="15" name="Bullet4" descr="891363c6-8b38-43c8-883f-70e7dd5994dd"/>
              <p:cNvSpPr txBox="1"/>
              <p:nvPr/>
            </p:nvSpPr>
            <p:spPr>
              <a:xfrm>
                <a:off x="8082585" y="4192104"/>
                <a:ext cx="3436315" cy="643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 strike="noStrike">
                    <a:solidFill>
                      <a:srgbClr val="2F2F2F"/>
                    </a:solidFill>
                    <a:ea typeface="华康方圆体 Std W7"/>
                  </a:rPr>
                  <a:t>教师促进同伴关系方法</a:t>
                </a:r>
                <a:endParaRPr lang="en-US" sz="18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6" name="Text4" descr="21061393-7baf-4a60-af5d-9cf51005da11"/>
              <p:cNvSpPr txBox="1"/>
              <p:nvPr/>
            </p:nvSpPr>
            <p:spPr>
              <a:xfrm>
                <a:off x="8082585" y="4835132"/>
                <a:ext cx="3436315" cy="10821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b="0" i="0" u="none" strike="noStrike">
                    <a:solidFill>
                      <a:srgbClr val="2F2F2F"/>
                    </a:solidFill>
                    <a:ea typeface="思源黑体 CN Normal"/>
                  </a:rPr>
                  <a:t>教师利用集体活动，帮助学前儿童建立友好同伴关系。</a:t>
                </a:r>
                <a:endParaRPr lang="en-US" sz="1200" b="0" i="0" u="none" strike="noStrike">
                  <a:solidFill>
                    <a:srgbClr val="2F2F2F"/>
                  </a:solidFill>
                  <a:ea typeface="思源黑体 CN Normal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与外部环境的联系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71" name="6af9ce53-9818-40d0-9ca2-7011dc9415c4.source.4.zh-Hans.pptx" descr="ec7917ba-f8dc-4e95-a659-83d448991c57"/>
          <p:cNvGrpSpPr/>
          <p:nvPr/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grpSp>
          <p:nvGrpSpPr>
            <p:cNvPr id="51" name="组合 50" descr="c22042b2-2f3b-475b-b711-405885778f0c"/>
            <p:cNvGrpSpPr/>
            <p:nvPr/>
          </p:nvGrpSpPr>
          <p:grpSpPr>
            <a:xfrm>
              <a:off x="3902074" y="2131402"/>
              <a:ext cx="4375152" cy="3001596"/>
              <a:chOff x="3902074" y="1817077"/>
              <a:chExt cx="4375152" cy="3001596"/>
            </a:xfrm>
          </p:grpSpPr>
          <p:grpSp>
            <p:nvGrpSpPr>
              <p:cNvPr id="50" name="组合 49" descr="37b0100a-1049-4376-bed8-25cd587335bf"/>
              <p:cNvGrpSpPr/>
              <p:nvPr/>
            </p:nvGrpSpPr>
            <p:grpSpPr>
              <a:xfrm>
                <a:off x="4483628" y="1817077"/>
                <a:ext cx="3212044" cy="3001596"/>
                <a:chOff x="4325833" y="1612900"/>
                <a:chExt cx="3649027" cy="3409950"/>
              </a:xfrm>
            </p:grpSpPr>
            <p:grpSp>
              <p:nvGrpSpPr>
                <p:cNvPr id="48" name="组合 47" descr="45eb3d9b-6fc8-4d0f-84cd-94c80bc0092e"/>
                <p:cNvGrpSpPr/>
                <p:nvPr/>
              </p:nvGrpSpPr>
              <p:grpSpPr>
                <a:xfrm>
                  <a:off x="4325833" y="3479800"/>
                  <a:ext cx="1820862" cy="1543050"/>
                  <a:chOff x="4074373" y="3479800"/>
                  <a:chExt cx="1820862" cy="1543050"/>
                </a:xfrm>
              </p:grpSpPr>
              <p:sp>
                <p:nvSpPr>
                  <p:cNvPr id="3" name="í$liḑe" descr="de33ddce-0d32-4b63-a9dc-f3edd019cd8f"/>
                  <p:cNvSpPr/>
                  <p:nvPr/>
                </p:nvSpPr>
                <p:spPr bwMode="auto">
                  <a:xfrm>
                    <a:off x="4074373" y="3479800"/>
                    <a:ext cx="1820862" cy="1543050"/>
                  </a:xfrm>
                  <a:prstGeom prst="triangle">
                    <a:avLst/>
                  </a:prstGeom>
                  <a:noFill/>
                  <a:ln w="6350" cap="flat" cmpd="sng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90000" tIns="46800" rIns="90000" bIns="46800" anchor="b">
                    <a:normAutofit/>
                  </a:bodyPr>
                  <a:lstStyle/>
                  <a:p>
                    <a:pPr algn="l"/>
                  </a:p>
                </p:txBody>
              </p:sp>
              <p:sp>
                <p:nvSpPr>
                  <p:cNvPr id="18" name="IconMisc1" descr="c5fb27a7-eb5c-4724-8cef-c9120200276e"/>
                  <p:cNvSpPr/>
                  <p:nvPr/>
                </p:nvSpPr>
                <p:spPr>
                  <a:xfrm>
                    <a:off x="4882700" y="4306017"/>
                    <a:ext cx="304099" cy="321642"/>
                  </a:xfrm>
                  <a:custGeom>
                    <a:avLst/>
                    <a:gdLst>
                      <a:gd name="connsiteX0" fmla="*/ 371955 w 495300"/>
                      <a:gd name="connsiteY0" fmla="*/ 621 h 523875"/>
                      <a:gd name="connsiteX1" fmla="*/ 400530 w 495300"/>
                      <a:gd name="connsiteY1" fmla="*/ 29196 h 523875"/>
                      <a:gd name="connsiteX2" fmla="*/ 400530 w 495300"/>
                      <a:gd name="connsiteY2" fmla="*/ 133971 h 523875"/>
                      <a:gd name="connsiteX3" fmla="*/ 371955 w 495300"/>
                      <a:gd name="connsiteY3" fmla="*/ 162546 h 523875"/>
                      <a:gd name="connsiteX4" fmla="*/ 257655 w 495300"/>
                      <a:gd name="connsiteY4" fmla="*/ 162546 h 523875"/>
                      <a:gd name="connsiteX5" fmla="*/ 257655 w 495300"/>
                      <a:gd name="connsiteY5" fmla="*/ 286371 h 523875"/>
                      <a:gd name="connsiteX6" fmla="*/ 419580 w 495300"/>
                      <a:gd name="connsiteY6" fmla="*/ 286371 h 523875"/>
                      <a:gd name="connsiteX7" fmla="*/ 457680 w 495300"/>
                      <a:gd name="connsiteY7" fmla="*/ 322566 h 523875"/>
                      <a:gd name="connsiteX8" fmla="*/ 457680 w 495300"/>
                      <a:gd name="connsiteY8" fmla="*/ 324471 h 523875"/>
                      <a:gd name="connsiteX9" fmla="*/ 457680 w 495300"/>
                      <a:gd name="connsiteY9" fmla="*/ 429246 h 523875"/>
                      <a:gd name="connsiteX10" fmla="*/ 476730 w 495300"/>
                      <a:gd name="connsiteY10" fmla="*/ 429246 h 523875"/>
                      <a:gd name="connsiteX11" fmla="*/ 495780 w 495300"/>
                      <a:gd name="connsiteY11" fmla="*/ 448296 h 523875"/>
                      <a:gd name="connsiteX12" fmla="*/ 495780 w 495300"/>
                      <a:gd name="connsiteY12" fmla="*/ 505446 h 523875"/>
                      <a:gd name="connsiteX13" fmla="*/ 476730 w 495300"/>
                      <a:gd name="connsiteY13" fmla="*/ 524496 h 523875"/>
                      <a:gd name="connsiteX14" fmla="*/ 419580 w 495300"/>
                      <a:gd name="connsiteY14" fmla="*/ 524496 h 523875"/>
                      <a:gd name="connsiteX15" fmla="*/ 400530 w 495300"/>
                      <a:gd name="connsiteY15" fmla="*/ 505446 h 523875"/>
                      <a:gd name="connsiteX16" fmla="*/ 400530 w 495300"/>
                      <a:gd name="connsiteY16" fmla="*/ 448296 h 523875"/>
                      <a:gd name="connsiteX17" fmla="*/ 419580 w 495300"/>
                      <a:gd name="connsiteY17" fmla="*/ 429246 h 523875"/>
                      <a:gd name="connsiteX18" fmla="*/ 438630 w 495300"/>
                      <a:gd name="connsiteY18" fmla="*/ 429246 h 523875"/>
                      <a:gd name="connsiteX19" fmla="*/ 438630 w 495300"/>
                      <a:gd name="connsiteY19" fmla="*/ 324471 h 523875"/>
                      <a:gd name="connsiteX20" fmla="*/ 420533 w 495300"/>
                      <a:gd name="connsiteY20" fmla="*/ 305421 h 523875"/>
                      <a:gd name="connsiteX21" fmla="*/ 419580 w 495300"/>
                      <a:gd name="connsiteY21" fmla="*/ 305421 h 523875"/>
                      <a:gd name="connsiteX22" fmla="*/ 257655 w 495300"/>
                      <a:gd name="connsiteY22" fmla="*/ 305421 h 523875"/>
                      <a:gd name="connsiteX23" fmla="*/ 257655 w 495300"/>
                      <a:gd name="connsiteY23" fmla="*/ 429246 h 523875"/>
                      <a:gd name="connsiteX24" fmla="*/ 276705 w 495300"/>
                      <a:gd name="connsiteY24" fmla="*/ 429246 h 523875"/>
                      <a:gd name="connsiteX25" fmla="*/ 295755 w 495300"/>
                      <a:gd name="connsiteY25" fmla="*/ 448296 h 523875"/>
                      <a:gd name="connsiteX26" fmla="*/ 295755 w 495300"/>
                      <a:gd name="connsiteY26" fmla="*/ 505446 h 523875"/>
                      <a:gd name="connsiteX27" fmla="*/ 276705 w 495300"/>
                      <a:gd name="connsiteY27" fmla="*/ 524496 h 523875"/>
                      <a:gd name="connsiteX28" fmla="*/ 219555 w 495300"/>
                      <a:gd name="connsiteY28" fmla="*/ 524496 h 523875"/>
                      <a:gd name="connsiteX29" fmla="*/ 200505 w 495300"/>
                      <a:gd name="connsiteY29" fmla="*/ 505446 h 523875"/>
                      <a:gd name="connsiteX30" fmla="*/ 200505 w 495300"/>
                      <a:gd name="connsiteY30" fmla="*/ 448296 h 523875"/>
                      <a:gd name="connsiteX31" fmla="*/ 219555 w 495300"/>
                      <a:gd name="connsiteY31" fmla="*/ 429246 h 523875"/>
                      <a:gd name="connsiteX32" fmla="*/ 238605 w 495300"/>
                      <a:gd name="connsiteY32" fmla="*/ 429246 h 523875"/>
                      <a:gd name="connsiteX33" fmla="*/ 238605 w 495300"/>
                      <a:gd name="connsiteY33" fmla="*/ 305421 h 523875"/>
                      <a:gd name="connsiteX34" fmla="*/ 76680 w 495300"/>
                      <a:gd name="connsiteY34" fmla="*/ 305421 h 523875"/>
                      <a:gd name="connsiteX35" fmla="*/ 57630 w 495300"/>
                      <a:gd name="connsiteY35" fmla="*/ 323519 h 523875"/>
                      <a:gd name="connsiteX36" fmla="*/ 57630 w 495300"/>
                      <a:gd name="connsiteY36" fmla="*/ 324471 h 523875"/>
                      <a:gd name="connsiteX37" fmla="*/ 57630 w 495300"/>
                      <a:gd name="connsiteY37" fmla="*/ 429246 h 523875"/>
                      <a:gd name="connsiteX38" fmla="*/ 76680 w 495300"/>
                      <a:gd name="connsiteY38" fmla="*/ 429246 h 523875"/>
                      <a:gd name="connsiteX39" fmla="*/ 95730 w 495300"/>
                      <a:gd name="connsiteY39" fmla="*/ 448296 h 523875"/>
                      <a:gd name="connsiteX40" fmla="*/ 95730 w 495300"/>
                      <a:gd name="connsiteY40" fmla="*/ 505446 h 523875"/>
                      <a:gd name="connsiteX41" fmla="*/ 76680 w 495300"/>
                      <a:gd name="connsiteY41" fmla="*/ 524496 h 523875"/>
                      <a:gd name="connsiteX42" fmla="*/ 19530 w 495300"/>
                      <a:gd name="connsiteY42" fmla="*/ 524496 h 523875"/>
                      <a:gd name="connsiteX43" fmla="*/ 480 w 495300"/>
                      <a:gd name="connsiteY43" fmla="*/ 505446 h 523875"/>
                      <a:gd name="connsiteX44" fmla="*/ 480 w 495300"/>
                      <a:gd name="connsiteY44" fmla="*/ 448296 h 523875"/>
                      <a:gd name="connsiteX45" fmla="*/ 19530 w 495300"/>
                      <a:gd name="connsiteY45" fmla="*/ 429246 h 523875"/>
                      <a:gd name="connsiteX46" fmla="*/ 38580 w 495300"/>
                      <a:gd name="connsiteY46" fmla="*/ 429246 h 523875"/>
                      <a:gd name="connsiteX47" fmla="*/ 38580 w 495300"/>
                      <a:gd name="connsiteY47" fmla="*/ 324471 h 523875"/>
                      <a:gd name="connsiteX48" fmla="*/ 74775 w 495300"/>
                      <a:gd name="connsiteY48" fmla="*/ 286371 h 523875"/>
                      <a:gd name="connsiteX49" fmla="*/ 76680 w 495300"/>
                      <a:gd name="connsiteY49" fmla="*/ 286371 h 523875"/>
                      <a:gd name="connsiteX50" fmla="*/ 238605 w 495300"/>
                      <a:gd name="connsiteY50" fmla="*/ 286371 h 523875"/>
                      <a:gd name="connsiteX51" fmla="*/ 238605 w 495300"/>
                      <a:gd name="connsiteY51" fmla="*/ 162546 h 523875"/>
                      <a:gd name="connsiteX52" fmla="*/ 124305 w 495300"/>
                      <a:gd name="connsiteY52" fmla="*/ 162546 h 523875"/>
                      <a:gd name="connsiteX53" fmla="*/ 95730 w 495300"/>
                      <a:gd name="connsiteY53" fmla="*/ 133971 h 523875"/>
                      <a:gd name="connsiteX54" fmla="*/ 95730 w 495300"/>
                      <a:gd name="connsiteY54" fmla="*/ 29196 h 523875"/>
                      <a:gd name="connsiteX55" fmla="*/ 124305 w 495300"/>
                      <a:gd name="connsiteY55" fmla="*/ 621 h 523875"/>
                      <a:gd name="connsiteX56" fmla="*/ 371955 w 495300"/>
                      <a:gd name="connsiteY56" fmla="*/ 621 h 523875"/>
                      <a:gd name="connsiteX57" fmla="*/ 148118 w 495300"/>
                      <a:gd name="connsiteY57" fmla="*/ 95871 h 523875"/>
                      <a:gd name="connsiteX58" fmla="*/ 133830 w 495300"/>
                      <a:gd name="connsiteY58" fmla="*/ 110159 h 523875"/>
                      <a:gd name="connsiteX59" fmla="*/ 148118 w 495300"/>
                      <a:gd name="connsiteY59" fmla="*/ 124446 h 523875"/>
                      <a:gd name="connsiteX60" fmla="*/ 162405 w 495300"/>
                      <a:gd name="connsiteY60" fmla="*/ 110159 h 523875"/>
                      <a:gd name="connsiteX61" fmla="*/ 148118 w 495300"/>
                      <a:gd name="connsiteY61" fmla="*/ 95871 h 523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495300" h="523875">
                        <a:moveTo>
                          <a:pt x="371955" y="621"/>
                        </a:moveTo>
                        <a:cubicBezTo>
                          <a:pt x="388148" y="621"/>
                          <a:pt x="400530" y="13004"/>
                          <a:pt x="400530" y="29196"/>
                        </a:cubicBezTo>
                        <a:lnTo>
                          <a:pt x="400530" y="133971"/>
                        </a:lnTo>
                        <a:cubicBezTo>
                          <a:pt x="400530" y="150164"/>
                          <a:pt x="388148" y="162546"/>
                          <a:pt x="371955" y="162546"/>
                        </a:cubicBezTo>
                        <a:lnTo>
                          <a:pt x="257655" y="162546"/>
                        </a:lnTo>
                        <a:lnTo>
                          <a:pt x="257655" y="286371"/>
                        </a:lnTo>
                        <a:lnTo>
                          <a:pt x="419580" y="286371"/>
                        </a:lnTo>
                        <a:cubicBezTo>
                          <a:pt x="439583" y="286371"/>
                          <a:pt x="456727" y="302564"/>
                          <a:pt x="457680" y="322566"/>
                        </a:cubicBezTo>
                        <a:lnTo>
                          <a:pt x="457680" y="324471"/>
                        </a:lnTo>
                        <a:lnTo>
                          <a:pt x="457680" y="429246"/>
                        </a:lnTo>
                        <a:lnTo>
                          <a:pt x="476730" y="429246"/>
                        </a:lnTo>
                        <a:cubicBezTo>
                          <a:pt x="487208" y="429246"/>
                          <a:pt x="495780" y="437819"/>
                          <a:pt x="495780" y="448296"/>
                        </a:cubicBezTo>
                        <a:lnTo>
                          <a:pt x="495780" y="505446"/>
                        </a:lnTo>
                        <a:cubicBezTo>
                          <a:pt x="495780" y="515924"/>
                          <a:pt x="487208" y="524496"/>
                          <a:pt x="476730" y="524496"/>
                        </a:cubicBezTo>
                        <a:lnTo>
                          <a:pt x="419580" y="524496"/>
                        </a:lnTo>
                        <a:cubicBezTo>
                          <a:pt x="409102" y="524496"/>
                          <a:pt x="400530" y="515924"/>
                          <a:pt x="400530" y="505446"/>
                        </a:cubicBezTo>
                        <a:lnTo>
                          <a:pt x="400530" y="448296"/>
                        </a:lnTo>
                        <a:cubicBezTo>
                          <a:pt x="400530" y="437819"/>
                          <a:pt x="409102" y="429246"/>
                          <a:pt x="419580" y="429246"/>
                        </a:cubicBezTo>
                        <a:lnTo>
                          <a:pt x="438630" y="429246"/>
                        </a:lnTo>
                        <a:lnTo>
                          <a:pt x="438630" y="324471"/>
                        </a:lnTo>
                        <a:cubicBezTo>
                          <a:pt x="438630" y="313994"/>
                          <a:pt x="431010" y="306374"/>
                          <a:pt x="420533" y="305421"/>
                        </a:cubicBezTo>
                        <a:lnTo>
                          <a:pt x="419580" y="305421"/>
                        </a:lnTo>
                        <a:lnTo>
                          <a:pt x="257655" y="305421"/>
                        </a:lnTo>
                        <a:lnTo>
                          <a:pt x="257655" y="429246"/>
                        </a:lnTo>
                        <a:lnTo>
                          <a:pt x="276705" y="429246"/>
                        </a:lnTo>
                        <a:cubicBezTo>
                          <a:pt x="287183" y="429246"/>
                          <a:pt x="295755" y="437819"/>
                          <a:pt x="295755" y="448296"/>
                        </a:cubicBezTo>
                        <a:lnTo>
                          <a:pt x="295755" y="505446"/>
                        </a:lnTo>
                        <a:cubicBezTo>
                          <a:pt x="295755" y="515924"/>
                          <a:pt x="287183" y="524496"/>
                          <a:pt x="276705" y="524496"/>
                        </a:cubicBezTo>
                        <a:lnTo>
                          <a:pt x="219555" y="524496"/>
                        </a:lnTo>
                        <a:cubicBezTo>
                          <a:pt x="209077" y="524496"/>
                          <a:pt x="200505" y="515924"/>
                          <a:pt x="200505" y="505446"/>
                        </a:cubicBezTo>
                        <a:lnTo>
                          <a:pt x="200505" y="448296"/>
                        </a:lnTo>
                        <a:cubicBezTo>
                          <a:pt x="200505" y="437819"/>
                          <a:pt x="209077" y="429246"/>
                          <a:pt x="219555" y="429246"/>
                        </a:cubicBezTo>
                        <a:lnTo>
                          <a:pt x="238605" y="429246"/>
                        </a:lnTo>
                        <a:lnTo>
                          <a:pt x="238605" y="305421"/>
                        </a:lnTo>
                        <a:lnTo>
                          <a:pt x="76680" y="305421"/>
                        </a:lnTo>
                        <a:cubicBezTo>
                          <a:pt x="66202" y="305421"/>
                          <a:pt x="58583" y="313041"/>
                          <a:pt x="57630" y="323519"/>
                        </a:cubicBezTo>
                        <a:lnTo>
                          <a:pt x="57630" y="324471"/>
                        </a:lnTo>
                        <a:lnTo>
                          <a:pt x="57630" y="429246"/>
                        </a:lnTo>
                        <a:lnTo>
                          <a:pt x="76680" y="429246"/>
                        </a:lnTo>
                        <a:cubicBezTo>
                          <a:pt x="87158" y="429246"/>
                          <a:pt x="95730" y="437819"/>
                          <a:pt x="95730" y="448296"/>
                        </a:cubicBezTo>
                        <a:lnTo>
                          <a:pt x="95730" y="505446"/>
                        </a:lnTo>
                        <a:cubicBezTo>
                          <a:pt x="95730" y="515924"/>
                          <a:pt x="87158" y="524496"/>
                          <a:pt x="76680" y="524496"/>
                        </a:cubicBezTo>
                        <a:lnTo>
                          <a:pt x="19530" y="524496"/>
                        </a:lnTo>
                        <a:cubicBezTo>
                          <a:pt x="9052" y="524496"/>
                          <a:pt x="480" y="515924"/>
                          <a:pt x="480" y="505446"/>
                        </a:cubicBezTo>
                        <a:lnTo>
                          <a:pt x="480" y="448296"/>
                        </a:lnTo>
                        <a:cubicBezTo>
                          <a:pt x="480" y="437819"/>
                          <a:pt x="9052" y="429246"/>
                          <a:pt x="19530" y="429246"/>
                        </a:cubicBezTo>
                        <a:lnTo>
                          <a:pt x="38580" y="429246"/>
                        </a:lnTo>
                        <a:lnTo>
                          <a:pt x="38580" y="324471"/>
                        </a:lnTo>
                        <a:cubicBezTo>
                          <a:pt x="38580" y="304469"/>
                          <a:pt x="54773" y="287324"/>
                          <a:pt x="74775" y="286371"/>
                        </a:cubicBezTo>
                        <a:lnTo>
                          <a:pt x="76680" y="286371"/>
                        </a:lnTo>
                        <a:lnTo>
                          <a:pt x="238605" y="286371"/>
                        </a:lnTo>
                        <a:lnTo>
                          <a:pt x="238605" y="162546"/>
                        </a:lnTo>
                        <a:lnTo>
                          <a:pt x="124305" y="162546"/>
                        </a:lnTo>
                        <a:cubicBezTo>
                          <a:pt x="108112" y="162546"/>
                          <a:pt x="95730" y="150164"/>
                          <a:pt x="95730" y="133971"/>
                        </a:cubicBezTo>
                        <a:lnTo>
                          <a:pt x="95730" y="29196"/>
                        </a:lnTo>
                        <a:cubicBezTo>
                          <a:pt x="95730" y="13004"/>
                          <a:pt x="108112" y="621"/>
                          <a:pt x="124305" y="621"/>
                        </a:cubicBezTo>
                        <a:lnTo>
                          <a:pt x="371955" y="621"/>
                        </a:lnTo>
                        <a:close/>
                        <a:moveTo>
                          <a:pt x="148118" y="95871"/>
                        </a:moveTo>
                        <a:cubicBezTo>
                          <a:pt x="140498" y="95871"/>
                          <a:pt x="133830" y="102539"/>
                          <a:pt x="133830" y="110159"/>
                        </a:cubicBezTo>
                        <a:cubicBezTo>
                          <a:pt x="133830" y="117779"/>
                          <a:pt x="140498" y="124446"/>
                          <a:pt x="148118" y="124446"/>
                        </a:cubicBezTo>
                        <a:cubicBezTo>
                          <a:pt x="155737" y="124446"/>
                          <a:pt x="162405" y="117779"/>
                          <a:pt x="162405" y="110159"/>
                        </a:cubicBezTo>
                        <a:cubicBezTo>
                          <a:pt x="162405" y="102539"/>
                          <a:pt x="155737" y="95871"/>
                          <a:pt x="148118" y="958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</p:grpSp>
            <p:grpSp>
              <p:nvGrpSpPr>
                <p:cNvPr id="49" name="组合 48" descr="c0c564d0-0a9a-4026-b854-c0207dd4998d"/>
                <p:cNvGrpSpPr/>
                <p:nvPr/>
              </p:nvGrpSpPr>
              <p:grpSpPr>
                <a:xfrm>
                  <a:off x="6153998" y="3479800"/>
                  <a:ext cx="1820862" cy="1543050"/>
                  <a:chOff x="6268298" y="3479800"/>
                  <a:chExt cx="1820862" cy="1543050"/>
                </a:xfrm>
              </p:grpSpPr>
              <p:sp>
                <p:nvSpPr>
                  <p:cNvPr id="4" name="íṡ1iḓé" descr="0a2bbac4-c324-41a9-92f0-6faba364e790"/>
                  <p:cNvSpPr/>
                  <p:nvPr/>
                </p:nvSpPr>
                <p:spPr bwMode="auto">
                  <a:xfrm flipH="1">
                    <a:off x="6268298" y="3479800"/>
                    <a:ext cx="1820862" cy="1543050"/>
                  </a:xfrm>
                  <a:prstGeom prst="triangle">
                    <a:avLst/>
                  </a:prstGeom>
                  <a:noFill/>
                  <a:ln w="6350" cap="flat" cmpd="sng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90000" tIns="46800" rIns="90000" bIns="46800" anchor="b">
                    <a:normAutofit/>
                  </a:bodyPr>
                  <a:lstStyle/>
                  <a:p>
                    <a:pPr algn="r"/>
                  </a:p>
                </p:txBody>
              </p:sp>
              <p:sp>
                <p:nvSpPr>
                  <p:cNvPr id="19" name="IconMisc2" descr="2592638b-1fcb-49cb-8856-0a8ca0f9292f"/>
                  <p:cNvSpPr/>
                  <p:nvPr/>
                </p:nvSpPr>
                <p:spPr>
                  <a:xfrm>
                    <a:off x="6991378" y="4340149"/>
                    <a:ext cx="327490" cy="245618"/>
                  </a:xfrm>
                  <a:custGeom>
                    <a:avLst/>
                    <a:gdLst>
                      <a:gd name="connsiteX0" fmla="*/ 505433 w 533400"/>
                      <a:gd name="connsiteY0" fmla="*/ 621 h 400050"/>
                      <a:gd name="connsiteX1" fmla="*/ 534008 w 533400"/>
                      <a:gd name="connsiteY1" fmla="*/ 29196 h 400050"/>
                      <a:gd name="connsiteX2" fmla="*/ 534008 w 533400"/>
                      <a:gd name="connsiteY2" fmla="*/ 372096 h 400050"/>
                      <a:gd name="connsiteX3" fmla="*/ 505433 w 533400"/>
                      <a:gd name="connsiteY3" fmla="*/ 400671 h 400050"/>
                      <a:gd name="connsiteX4" fmla="*/ 29183 w 533400"/>
                      <a:gd name="connsiteY4" fmla="*/ 400671 h 400050"/>
                      <a:gd name="connsiteX5" fmla="*/ 608 w 533400"/>
                      <a:gd name="connsiteY5" fmla="*/ 372096 h 400050"/>
                      <a:gd name="connsiteX6" fmla="*/ 608 w 533400"/>
                      <a:gd name="connsiteY6" fmla="*/ 29196 h 400050"/>
                      <a:gd name="connsiteX7" fmla="*/ 29183 w 533400"/>
                      <a:gd name="connsiteY7" fmla="*/ 621 h 400050"/>
                      <a:gd name="connsiteX8" fmla="*/ 505433 w 533400"/>
                      <a:gd name="connsiteY8" fmla="*/ 621 h 400050"/>
                      <a:gd name="connsiteX9" fmla="*/ 391133 w 533400"/>
                      <a:gd name="connsiteY9" fmla="*/ 198741 h 400050"/>
                      <a:gd name="connsiteX10" fmla="*/ 351128 w 533400"/>
                      <a:gd name="connsiteY10" fmla="*/ 204456 h 400050"/>
                      <a:gd name="connsiteX11" fmla="*/ 351128 w 533400"/>
                      <a:gd name="connsiteY11" fmla="*/ 204456 h 400050"/>
                      <a:gd name="connsiteX12" fmla="*/ 267308 w 533400"/>
                      <a:gd name="connsiteY12" fmla="*/ 315899 h 400050"/>
                      <a:gd name="connsiteX13" fmla="*/ 264451 w 533400"/>
                      <a:gd name="connsiteY13" fmla="*/ 318756 h 400050"/>
                      <a:gd name="connsiteX14" fmla="*/ 224446 w 533400"/>
                      <a:gd name="connsiteY14" fmla="*/ 318756 h 400050"/>
                      <a:gd name="connsiteX15" fmla="*/ 224446 w 533400"/>
                      <a:gd name="connsiteY15" fmla="*/ 318756 h 400050"/>
                      <a:gd name="connsiteX16" fmla="*/ 162533 w 533400"/>
                      <a:gd name="connsiteY16" fmla="*/ 257796 h 400050"/>
                      <a:gd name="connsiteX17" fmla="*/ 160628 w 533400"/>
                      <a:gd name="connsiteY17" fmla="*/ 255891 h 400050"/>
                      <a:gd name="connsiteX18" fmla="*/ 120623 w 533400"/>
                      <a:gd name="connsiteY18" fmla="*/ 259701 h 400050"/>
                      <a:gd name="connsiteX19" fmla="*/ 120623 w 533400"/>
                      <a:gd name="connsiteY19" fmla="*/ 259701 h 400050"/>
                      <a:gd name="connsiteX20" fmla="*/ 32993 w 533400"/>
                      <a:gd name="connsiteY20" fmla="*/ 366381 h 400050"/>
                      <a:gd name="connsiteX21" fmla="*/ 31088 w 533400"/>
                      <a:gd name="connsiteY21" fmla="*/ 372096 h 400050"/>
                      <a:gd name="connsiteX22" fmla="*/ 40613 w 533400"/>
                      <a:gd name="connsiteY22" fmla="*/ 381621 h 400050"/>
                      <a:gd name="connsiteX23" fmla="*/ 40613 w 533400"/>
                      <a:gd name="connsiteY23" fmla="*/ 381621 h 400050"/>
                      <a:gd name="connsiteX24" fmla="*/ 497813 w 533400"/>
                      <a:gd name="connsiteY24" fmla="*/ 381621 h 400050"/>
                      <a:gd name="connsiteX25" fmla="*/ 503528 w 533400"/>
                      <a:gd name="connsiteY25" fmla="*/ 379716 h 400050"/>
                      <a:gd name="connsiteX26" fmla="*/ 506386 w 533400"/>
                      <a:gd name="connsiteY26" fmla="*/ 366381 h 400050"/>
                      <a:gd name="connsiteX27" fmla="*/ 506386 w 533400"/>
                      <a:gd name="connsiteY27" fmla="*/ 366381 h 400050"/>
                      <a:gd name="connsiteX28" fmla="*/ 398753 w 533400"/>
                      <a:gd name="connsiteY28" fmla="*/ 205409 h 400050"/>
                      <a:gd name="connsiteX29" fmla="*/ 391133 w 533400"/>
                      <a:gd name="connsiteY29" fmla="*/ 198741 h 400050"/>
                      <a:gd name="connsiteX30" fmla="*/ 95858 w 533400"/>
                      <a:gd name="connsiteY30" fmla="*/ 57771 h 400050"/>
                      <a:gd name="connsiteX31" fmla="*/ 57758 w 533400"/>
                      <a:gd name="connsiteY31" fmla="*/ 95871 h 400050"/>
                      <a:gd name="connsiteX32" fmla="*/ 95858 w 533400"/>
                      <a:gd name="connsiteY32" fmla="*/ 133971 h 400050"/>
                      <a:gd name="connsiteX33" fmla="*/ 133958 w 533400"/>
                      <a:gd name="connsiteY33" fmla="*/ 95871 h 400050"/>
                      <a:gd name="connsiteX34" fmla="*/ 95858 w 533400"/>
                      <a:gd name="connsiteY34" fmla="*/ 57771 h 400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533400" h="400050">
                        <a:moveTo>
                          <a:pt x="505433" y="621"/>
                        </a:moveTo>
                        <a:cubicBezTo>
                          <a:pt x="521626" y="621"/>
                          <a:pt x="534008" y="13004"/>
                          <a:pt x="534008" y="29196"/>
                        </a:cubicBezTo>
                        <a:lnTo>
                          <a:pt x="534008" y="372096"/>
                        </a:lnTo>
                        <a:cubicBezTo>
                          <a:pt x="534008" y="388289"/>
                          <a:pt x="521626" y="400671"/>
                          <a:pt x="505433" y="400671"/>
                        </a:cubicBezTo>
                        <a:lnTo>
                          <a:pt x="29183" y="400671"/>
                        </a:lnTo>
                        <a:cubicBezTo>
                          <a:pt x="12990" y="400671"/>
                          <a:pt x="608" y="388289"/>
                          <a:pt x="608" y="372096"/>
                        </a:cubicBezTo>
                        <a:lnTo>
                          <a:pt x="608" y="29196"/>
                        </a:lnTo>
                        <a:cubicBezTo>
                          <a:pt x="608" y="13004"/>
                          <a:pt x="12990" y="621"/>
                          <a:pt x="29183" y="621"/>
                        </a:cubicBezTo>
                        <a:lnTo>
                          <a:pt x="505433" y="621"/>
                        </a:lnTo>
                        <a:close/>
                        <a:moveTo>
                          <a:pt x="391133" y="198741"/>
                        </a:moveTo>
                        <a:cubicBezTo>
                          <a:pt x="378751" y="189216"/>
                          <a:pt x="360653" y="192074"/>
                          <a:pt x="351128" y="204456"/>
                        </a:cubicBezTo>
                        <a:lnTo>
                          <a:pt x="351128" y="204456"/>
                        </a:lnTo>
                        <a:lnTo>
                          <a:pt x="267308" y="315899"/>
                        </a:lnTo>
                        <a:cubicBezTo>
                          <a:pt x="266355" y="316851"/>
                          <a:pt x="265403" y="317804"/>
                          <a:pt x="264451" y="318756"/>
                        </a:cubicBezTo>
                        <a:cubicBezTo>
                          <a:pt x="253021" y="330186"/>
                          <a:pt x="234923" y="330186"/>
                          <a:pt x="224446" y="318756"/>
                        </a:cubicBezTo>
                        <a:lnTo>
                          <a:pt x="224446" y="318756"/>
                        </a:lnTo>
                        <a:lnTo>
                          <a:pt x="162533" y="257796"/>
                        </a:lnTo>
                        <a:cubicBezTo>
                          <a:pt x="161580" y="256844"/>
                          <a:pt x="161580" y="256844"/>
                          <a:pt x="160628" y="255891"/>
                        </a:cubicBezTo>
                        <a:cubicBezTo>
                          <a:pt x="148246" y="245414"/>
                          <a:pt x="130148" y="247319"/>
                          <a:pt x="120623" y="259701"/>
                        </a:cubicBezTo>
                        <a:lnTo>
                          <a:pt x="120623" y="259701"/>
                        </a:lnTo>
                        <a:lnTo>
                          <a:pt x="32993" y="366381"/>
                        </a:lnTo>
                        <a:cubicBezTo>
                          <a:pt x="32040" y="368286"/>
                          <a:pt x="31088" y="370191"/>
                          <a:pt x="31088" y="372096"/>
                        </a:cubicBezTo>
                        <a:cubicBezTo>
                          <a:pt x="31088" y="377811"/>
                          <a:pt x="34898" y="381621"/>
                          <a:pt x="40613" y="381621"/>
                        </a:cubicBezTo>
                        <a:lnTo>
                          <a:pt x="40613" y="381621"/>
                        </a:lnTo>
                        <a:lnTo>
                          <a:pt x="497813" y="381621"/>
                        </a:lnTo>
                        <a:cubicBezTo>
                          <a:pt x="499718" y="381621"/>
                          <a:pt x="501623" y="380669"/>
                          <a:pt x="503528" y="379716"/>
                        </a:cubicBezTo>
                        <a:cubicBezTo>
                          <a:pt x="508290" y="376859"/>
                          <a:pt x="509243" y="371144"/>
                          <a:pt x="506386" y="366381"/>
                        </a:cubicBezTo>
                        <a:lnTo>
                          <a:pt x="506386" y="366381"/>
                        </a:lnTo>
                        <a:lnTo>
                          <a:pt x="398753" y="205409"/>
                        </a:lnTo>
                        <a:cubicBezTo>
                          <a:pt x="395896" y="202551"/>
                          <a:pt x="393990" y="200646"/>
                          <a:pt x="391133" y="198741"/>
                        </a:cubicBezTo>
                        <a:close/>
                        <a:moveTo>
                          <a:pt x="95858" y="57771"/>
                        </a:moveTo>
                        <a:cubicBezTo>
                          <a:pt x="74903" y="57771"/>
                          <a:pt x="57758" y="74916"/>
                          <a:pt x="57758" y="95871"/>
                        </a:cubicBezTo>
                        <a:cubicBezTo>
                          <a:pt x="57758" y="116826"/>
                          <a:pt x="74903" y="133971"/>
                          <a:pt x="95858" y="133971"/>
                        </a:cubicBezTo>
                        <a:cubicBezTo>
                          <a:pt x="116813" y="133971"/>
                          <a:pt x="133958" y="116826"/>
                          <a:pt x="133958" y="95871"/>
                        </a:cubicBezTo>
                        <a:cubicBezTo>
                          <a:pt x="133958" y="74916"/>
                          <a:pt x="116813" y="57771"/>
                          <a:pt x="95858" y="5777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</p:grpSp>
            <p:grpSp>
              <p:nvGrpSpPr>
                <p:cNvPr id="44" name="组合 43" descr="50b680db-5dbc-452b-a288-0520c4bd74f2"/>
                <p:cNvGrpSpPr/>
                <p:nvPr/>
              </p:nvGrpSpPr>
              <p:grpSpPr>
                <a:xfrm>
                  <a:off x="5262775" y="1612900"/>
                  <a:ext cx="1833563" cy="1565275"/>
                  <a:chOff x="5185569" y="2714625"/>
                  <a:chExt cx="1833563" cy="1565275"/>
                </a:xfrm>
              </p:grpSpPr>
              <p:sp>
                <p:nvSpPr>
                  <p:cNvPr id="5" name="îṧ1îḍe" descr="8b8f9e62-8f4c-4a29-bbae-8fa8c099b4cc"/>
                  <p:cNvSpPr/>
                  <p:nvPr/>
                </p:nvSpPr>
                <p:spPr bwMode="auto">
                  <a:xfrm>
                    <a:off x="5185569" y="2714625"/>
                    <a:ext cx="1833563" cy="1565275"/>
                  </a:xfrm>
                  <a:custGeom>
                    <a:avLst/>
                    <a:gdLst>
                      <a:gd name="T0" fmla="*/ 0 w 1477"/>
                      <a:gd name="T1" fmla="*/ 2147483646 h 1261"/>
                      <a:gd name="T2" fmla="*/ 2147483646 w 1477"/>
                      <a:gd name="T3" fmla="*/ 0 h 1261"/>
                      <a:gd name="T4" fmla="*/ 2147483646 w 1477"/>
                      <a:gd name="T5" fmla="*/ 2147483646 h 1261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477" h="1261">
                        <a:moveTo>
                          <a:pt x="0" y="1260"/>
                        </a:moveTo>
                        <a:lnTo>
                          <a:pt x="730" y="0"/>
                        </a:lnTo>
                        <a:lnTo>
                          <a:pt x="1477" y="1261"/>
                        </a:lnTo>
                      </a:path>
                    </a:pathLst>
                  </a:custGeom>
                  <a:noFill/>
                  <a:ln w="6350" cap="flat" cmpd="sng">
                    <a:solidFill>
                      <a:schemeClr val="tx1">
                        <a:alpha val="50000"/>
                      </a:schemeClr>
                    </a:solidFill>
                    <a:prstDash val="solid"/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90000" tIns="46800" rIns="90000" bIns="46800" anchor="ctr">
                    <a:normAutofit/>
                  </a:bodyPr>
                  <a:lstStyle/>
                  <a:p>
                    <a:pPr algn="l"/>
                  </a:p>
                </p:txBody>
              </p:sp>
              <p:sp>
                <p:nvSpPr>
                  <p:cNvPr id="21" name="IconMisc3" descr="3f8311e6-45d6-44e1-9d5d-10ce4444ea40"/>
                  <p:cNvSpPr/>
                  <p:nvPr/>
                </p:nvSpPr>
                <p:spPr>
                  <a:xfrm>
                    <a:off x="5934844" y="3416603"/>
                    <a:ext cx="299295" cy="321058"/>
                  </a:xfrm>
                  <a:custGeom>
                    <a:avLst/>
                    <a:gdLst>
                      <a:gd name="connsiteX0" fmla="*/ 8356 w 487477"/>
                      <a:gd name="connsiteY0" fmla="*/ 512114 h 522922"/>
                      <a:gd name="connsiteX1" fmla="*/ 8356 w 487477"/>
                      <a:gd name="connsiteY1" fmla="*/ 512114 h 522922"/>
                      <a:gd name="connsiteX2" fmla="*/ 8356 w 487477"/>
                      <a:gd name="connsiteY2" fmla="*/ 512114 h 522922"/>
                      <a:gd name="connsiteX3" fmla="*/ 7404 w 487477"/>
                      <a:gd name="connsiteY3" fmla="*/ 511161 h 522922"/>
                      <a:gd name="connsiteX4" fmla="*/ 5499 w 487477"/>
                      <a:gd name="connsiteY4" fmla="*/ 508303 h 522922"/>
                      <a:gd name="connsiteX5" fmla="*/ 5499 w 487477"/>
                      <a:gd name="connsiteY5" fmla="*/ 508303 h 522922"/>
                      <a:gd name="connsiteX6" fmla="*/ 5499 w 487477"/>
                      <a:gd name="connsiteY6" fmla="*/ 507351 h 522922"/>
                      <a:gd name="connsiteX7" fmla="*/ 4546 w 487477"/>
                      <a:gd name="connsiteY7" fmla="*/ 505446 h 522922"/>
                      <a:gd name="connsiteX8" fmla="*/ 3593 w 487477"/>
                      <a:gd name="connsiteY8" fmla="*/ 503541 h 522922"/>
                      <a:gd name="connsiteX9" fmla="*/ 3593 w 487477"/>
                      <a:gd name="connsiteY9" fmla="*/ 503541 h 522922"/>
                      <a:gd name="connsiteX10" fmla="*/ 3593 w 487477"/>
                      <a:gd name="connsiteY10" fmla="*/ 503541 h 522922"/>
                      <a:gd name="connsiteX11" fmla="*/ 3593 w 487477"/>
                      <a:gd name="connsiteY11" fmla="*/ 503541 h 522922"/>
                      <a:gd name="connsiteX12" fmla="*/ 2641 w 487477"/>
                      <a:gd name="connsiteY12" fmla="*/ 501636 h 522922"/>
                      <a:gd name="connsiteX13" fmla="*/ 2641 w 487477"/>
                      <a:gd name="connsiteY13" fmla="*/ 500684 h 522922"/>
                      <a:gd name="connsiteX14" fmla="*/ 1689 w 487477"/>
                      <a:gd name="connsiteY14" fmla="*/ 498778 h 522922"/>
                      <a:gd name="connsiteX15" fmla="*/ 736 w 487477"/>
                      <a:gd name="connsiteY15" fmla="*/ 494968 h 522922"/>
                      <a:gd name="connsiteX16" fmla="*/ 736 w 487477"/>
                      <a:gd name="connsiteY16" fmla="*/ 492111 h 522922"/>
                      <a:gd name="connsiteX17" fmla="*/ 736 w 487477"/>
                      <a:gd name="connsiteY17" fmla="*/ 485443 h 522922"/>
                      <a:gd name="connsiteX18" fmla="*/ 5499 w 487477"/>
                      <a:gd name="connsiteY18" fmla="*/ 467346 h 522922"/>
                      <a:gd name="connsiteX19" fmla="*/ 155041 w 487477"/>
                      <a:gd name="connsiteY19" fmla="*/ 151116 h 522922"/>
                      <a:gd name="connsiteX20" fmla="*/ 158851 w 487477"/>
                      <a:gd name="connsiteY20" fmla="*/ 134924 h 522922"/>
                      <a:gd name="connsiteX21" fmla="*/ 158851 w 487477"/>
                      <a:gd name="connsiteY21" fmla="*/ 19671 h 522922"/>
                      <a:gd name="connsiteX22" fmla="*/ 120751 w 487477"/>
                      <a:gd name="connsiteY22" fmla="*/ 19671 h 522922"/>
                      <a:gd name="connsiteX23" fmla="*/ 120751 w 487477"/>
                      <a:gd name="connsiteY23" fmla="*/ 621 h 522922"/>
                      <a:gd name="connsiteX24" fmla="*/ 368401 w 487477"/>
                      <a:gd name="connsiteY24" fmla="*/ 621 h 522922"/>
                      <a:gd name="connsiteX25" fmla="*/ 368401 w 487477"/>
                      <a:gd name="connsiteY25" fmla="*/ 19671 h 522922"/>
                      <a:gd name="connsiteX26" fmla="*/ 330301 w 487477"/>
                      <a:gd name="connsiteY26" fmla="*/ 19671 h 522922"/>
                      <a:gd name="connsiteX27" fmla="*/ 330301 w 487477"/>
                      <a:gd name="connsiteY27" fmla="*/ 134924 h 522922"/>
                      <a:gd name="connsiteX28" fmla="*/ 334111 w 487477"/>
                      <a:gd name="connsiteY28" fmla="*/ 151116 h 522922"/>
                      <a:gd name="connsiteX29" fmla="*/ 483654 w 487477"/>
                      <a:gd name="connsiteY29" fmla="*/ 467346 h 522922"/>
                      <a:gd name="connsiteX30" fmla="*/ 485558 w 487477"/>
                      <a:gd name="connsiteY30" fmla="*/ 504493 h 522922"/>
                      <a:gd name="connsiteX31" fmla="*/ 485558 w 487477"/>
                      <a:gd name="connsiteY31" fmla="*/ 504493 h 522922"/>
                      <a:gd name="connsiteX32" fmla="*/ 484606 w 487477"/>
                      <a:gd name="connsiteY32" fmla="*/ 506399 h 522922"/>
                      <a:gd name="connsiteX33" fmla="*/ 459841 w 487477"/>
                      <a:gd name="connsiteY33" fmla="*/ 523543 h 522922"/>
                      <a:gd name="connsiteX34" fmla="*/ 457936 w 487477"/>
                      <a:gd name="connsiteY34" fmla="*/ 523543 h 522922"/>
                      <a:gd name="connsiteX35" fmla="*/ 32168 w 487477"/>
                      <a:gd name="connsiteY35" fmla="*/ 523543 h 522922"/>
                      <a:gd name="connsiteX36" fmla="*/ 30264 w 487477"/>
                      <a:gd name="connsiteY36" fmla="*/ 523543 h 522922"/>
                      <a:gd name="connsiteX37" fmla="*/ 27406 w 487477"/>
                      <a:gd name="connsiteY37" fmla="*/ 523543 h 522922"/>
                      <a:gd name="connsiteX38" fmla="*/ 23596 w 487477"/>
                      <a:gd name="connsiteY38" fmla="*/ 522591 h 522922"/>
                      <a:gd name="connsiteX39" fmla="*/ 23596 w 487477"/>
                      <a:gd name="connsiteY39" fmla="*/ 522591 h 522922"/>
                      <a:gd name="connsiteX40" fmla="*/ 17881 w 487477"/>
                      <a:gd name="connsiteY40" fmla="*/ 520686 h 522922"/>
                      <a:gd name="connsiteX41" fmla="*/ 15976 w 487477"/>
                      <a:gd name="connsiteY41" fmla="*/ 519734 h 522922"/>
                      <a:gd name="connsiteX42" fmla="*/ 15024 w 487477"/>
                      <a:gd name="connsiteY42" fmla="*/ 518781 h 522922"/>
                      <a:gd name="connsiteX43" fmla="*/ 10261 w 487477"/>
                      <a:gd name="connsiteY43" fmla="*/ 514971 h 522922"/>
                      <a:gd name="connsiteX44" fmla="*/ 8356 w 487477"/>
                      <a:gd name="connsiteY44" fmla="*/ 512114 h 522922"/>
                      <a:gd name="connsiteX45" fmla="*/ 8356 w 487477"/>
                      <a:gd name="connsiteY45" fmla="*/ 512114 h 522922"/>
                      <a:gd name="connsiteX46" fmla="*/ 255054 w 487477"/>
                      <a:gd name="connsiteY46" fmla="*/ 402576 h 522922"/>
                      <a:gd name="connsiteX47" fmla="*/ 252196 w 487477"/>
                      <a:gd name="connsiteY47" fmla="*/ 404481 h 522922"/>
                      <a:gd name="connsiteX48" fmla="*/ 246481 w 487477"/>
                      <a:gd name="connsiteY48" fmla="*/ 408291 h 522922"/>
                      <a:gd name="connsiteX49" fmla="*/ 55029 w 487477"/>
                      <a:gd name="connsiteY49" fmla="*/ 414959 h 522922"/>
                      <a:gd name="connsiteX50" fmla="*/ 51218 w 487477"/>
                      <a:gd name="connsiteY50" fmla="*/ 413053 h 522922"/>
                      <a:gd name="connsiteX51" fmla="*/ 22643 w 487477"/>
                      <a:gd name="connsiteY51" fmla="*/ 474014 h 522922"/>
                      <a:gd name="connsiteX52" fmla="*/ 21691 w 487477"/>
                      <a:gd name="connsiteY52" fmla="*/ 475918 h 522922"/>
                      <a:gd name="connsiteX53" fmla="*/ 21691 w 487477"/>
                      <a:gd name="connsiteY53" fmla="*/ 495921 h 522922"/>
                      <a:gd name="connsiteX54" fmla="*/ 29311 w 487477"/>
                      <a:gd name="connsiteY54" fmla="*/ 502589 h 522922"/>
                      <a:gd name="connsiteX55" fmla="*/ 30264 w 487477"/>
                      <a:gd name="connsiteY55" fmla="*/ 502589 h 522922"/>
                      <a:gd name="connsiteX56" fmla="*/ 31216 w 487477"/>
                      <a:gd name="connsiteY56" fmla="*/ 502589 h 522922"/>
                      <a:gd name="connsiteX57" fmla="*/ 456983 w 487477"/>
                      <a:gd name="connsiteY57" fmla="*/ 502589 h 522922"/>
                      <a:gd name="connsiteX58" fmla="*/ 457936 w 487477"/>
                      <a:gd name="connsiteY58" fmla="*/ 502589 h 522922"/>
                      <a:gd name="connsiteX59" fmla="*/ 466508 w 487477"/>
                      <a:gd name="connsiteY59" fmla="*/ 495921 h 522922"/>
                      <a:gd name="connsiteX60" fmla="*/ 467461 w 487477"/>
                      <a:gd name="connsiteY60" fmla="*/ 477824 h 522922"/>
                      <a:gd name="connsiteX61" fmla="*/ 466508 w 487477"/>
                      <a:gd name="connsiteY61" fmla="*/ 475918 h 522922"/>
                      <a:gd name="connsiteX62" fmla="*/ 465556 w 487477"/>
                      <a:gd name="connsiteY62" fmla="*/ 474014 h 522922"/>
                      <a:gd name="connsiteX63" fmla="*/ 423646 w 487477"/>
                      <a:gd name="connsiteY63" fmla="*/ 385431 h 522922"/>
                      <a:gd name="connsiteX64" fmla="*/ 255054 w 487477"/>
                      <a:gd name="connsiteY64" fmla="*/ 402576 h 522922"/>
                      <a:gd name="connsiteX65" fmla="*/ 305536 w 487477"/>
                      <a:gd name="connsiteY65" fmla="*/ 255891 h 522922"/>
                      <a:gd name="connsiteX66" fmla="*/ 272199 w 487477"/>
                      <a:gd name="connsiteY66" fmla="*/ 289228 h 522922"/>
                      <a:gd name="connsiteX67" fmla="*/ 305536 w 487477"/>
                      <a:gd name="connsiteY67" fmla="*/ 322566 h 522922"/>
                      <a:gd name="connsiteX68" fmla="*/ 338874 w 487477"/>
                      <a:gd name="connsiteY68" fmla="*/ 289228 h 522922"/>
                      <a:gd name="connsiteX69" fmla="*/ 305536 w 487477"/>
                      <a:gd name="connsiteY69" fmla="*/ 255891 h 522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</a:cxnLst>
                    <a:rect l="l" t="t" r="r" b="b"/>
                    <a:pathLst>
                      <a:path w="487477" h="522922">
                        <a:moveTo>
                          <a:pt x="8356" y="512114"/>
                        </a:moveTo>
                        <a:lnTo>
                          <a:pt x="8356" y="512114"/>
                        </a:lnTo>
                        <a:lnTo>
                          <a:pt x="8356" y="512114"/>
                        </a:lnTo>
                        <a:lnTo>
                          <a:pt x="7404" y="511161"/>
                        </a:lnTo>
                        <a:cubicBezTo>
                          <a:pt x="6451" y="510209"/>
                          <a:pt x="6451" y="509256"/>
                          <a:pt x="5499" y="508303"/>
                        </a:cubicBezTo>
                        <a:lnTo>
                          <a:pt x="5499" y="508303"/>
                        </a:lnTo>
                        <a:lnTo>
                          <a:pt x="5499" y="507351"/>
                        </a:lnTo>
                        <a:lnTo>
                          <a:pt x="4546" y="505446"/>
                        </a:lnTo>
                        <a:lnTo>
                          <a:pt x="3593" y="503541"/>
                        </a:lnTo>
                        <a:lnTo>
                          <a:pt x="3593" y="503541"/>
                        </a:lnTo>
                        <a:lnTo>
                          <a:pt x="3593" y="503541"/>
                        </a:lnTo>
                        <a:lnTo>
                          <a:pt x="3593" y="503541"/>
                        </a:lnTo>
                        <a:lnTo>
                          <a:pt x="2641" y="501636"/>
                        </a:lnTo>
                        <a:cubicBezTo>
                          <a:pt x="2641" y="501636"/>
                          <a:pt x="2641" y="500684"/>
                          <a:pt x="2641" y="500684"/>
                        </a:cubicBezTo>
                        <a:cubicBezTo>
                          <a:pt x="2641" y="499731"/>
                          <a:pt x="2641" y="499731"/>
                          <a:pt x="1689" y="498778"/>
                        </a:cubicBezTo>
                        <a:cubicBezTo>
                          <a:pt x="1689" y="497826"/>
                          <a:pt x="736" y="495921"/>
                          <a:pt x="736" y="494968"/>
                        </a:cubicBezTo>
                        <a:lnTo>
                          <a:pt x="736" y="492111"/>
                        </a:lnTo>
                        <a:cubicBezTo>
                          <a:pt x="736" y="490206"/>
                          <a:pt x="736" y="487349"/>
                          <a:pt x="736" y="485443"/>
                        </a:cubicBezTo>
                        <a:cubicBezTo>
                          <a:pt x="736" y="478776"/>
                          <a:pt x="2641" y="473061"/>
                          <a:pt x="5499" y="467346"/>
                        </a:cubicBezTo>
                        <a:lnTo>
                          <a:pt x="155041" y="151116"/>
                        </a:lnTo>
                        <a:cubicBezTo>
                          <a:pt x="157899" y="146353"/>
                          <a:pt x="158851" y="140639"/>
                          <a:pt x="158851" y="134924"/>
                        </a:cubicBezTo>
                        <a:lnTo>
                          <a:pt x="158851" y="19671"/>
                        </a:lnTo>
                        <a:lnTo>
                          <a:pt x="120751" y="19671"/>
                        </a:lnTo>
                        <a:lnTo>
                          <a:pt x="120751" y="621"/>
                        </a:lnTo>
                        <a:lnTo>
                          <a:pt x="368401" y="621"/>
                        </a:lnTo>
                        <a:lnTo>
                          <a:pt x="368401" y="19671"/>
                        </a:lnTo>
                        <a:lnTo>
                          <a:pt x="330301" y="19671"/>
                        </a:lnTo>
                        <a:lnTo>
                          <a:pt x="330301" y="134924"/>
                        </a:lnTo>
                        <a:cubicBezTo>
                          <a:pt x="330301" y="140639"/>
                          <a:pt x="331254" y="146353"/>
                          <a:pt x="334111" y="151116"/>
                        </a:cubicBezTo>
                        <a:lnTo>
                          <a:pt x="483654" y="467346"/>
                        </a:lnTo>
                        <a:cubicBezTo>
                          <a:pt x="489368" y="478776"/>
                          <a:pt x="489368" y="492111"/>
                          <a:pt x="485558" y="504493"/>
                        </a:cubicBezTo>
                        <a:lnTo>
                          <a:pt x="485558" y="504493"/>
                        </a:lnTo>
                        <a:lnTo>
                          <a:pt x="484606" y="506399"/>
                        </a:lnTo>
                        <a:cubicBezTo>
                          <a:pt x="479843" y="515924"/>
                          <a:pt x="470318" y="522591"/>
                          <a:pt x="459841" y="523543"/>
                        </a:cubicBezTo>
                        <a:lnTo>
                          <a:pt x="457936" y="523543"/>
                        </a:lnTo>
                        <a:lnTo>
                          <a:pt x="32168" y="523543"/>
                        </a:lnTo>
                        <a:lnTo>
                          <a:pt x="30264" y="523543"/>
                        </a:lnTo>
                        <a:cubicBezTo>
                          <a:pt x="29311" y="523543"/>
                          <a:pt x="28358" y="523543"/>
                          <a:pt x="27406" y="523543"/>
                        </a:cubicBezTo>
                        <a:cubicBezTo>
                          <a:pt x="26454" y="523543"/>
                          <a:pt x="24549" y="523543"/>
                          <a:pt x="23596" y="522591"/>
                        </a:cubicBezTo>
                        <a:lnTo>
                          <a:pt x="23596" y="522591"/>
                        </a:lnTo>
                        <a:cubicBezTo>
                          <a:pt x="21691" y="521639"/>
                          <a:pt x="19786" y="521639"/>
                          <a:pt x="17881" y="520686"/>
                        </a:cubicBezTo>
                        <a:lnTo>
                          <a:pt x="15976" y="519734"/>
                        </a:lnTo>
                        <a:cubicBezTo>
                          <a:pt x="15976" y="519734"/>
                          <a:pt x="15024" y="519734"/>
                          <a:pt x="15024" y="518781"/>
                        </a:cubicBezTo>
                        <a:cubicBezTo>
                          <a:pt x="13118" y="517828"/>
                          <a:pt x="11214" y="515924"/>
                          <a:pt x="10261" y="514971"/>
                        </a:cubicBezTo>
                        <a:lnTo>
                          <a:pt x="8356" y="512114"/>
                        </a:lnTo>
                        <a:lnTo>
                          <a:pt x="8356" y="512114"/>
                        </a:lnTo>
                        <a:close/>
                        <a:moveTo>
                          <a:pt x="255054" y="402576"/>
                        </a:moveTo>
                        <a:lnTo>
                          <a:pt x="252196" y="404481"/>
                        </a:lnTo>
                        <a:lnTo>
                          <a:pt x="246481" y="408291"/>
                        </a:lnTo>
                        <a:cubicBezTo>
                          <a:pt x="198856" y="439724"/>
                          <a:pt x="119799" y="440676"/>
                          <a:pt x="55029" y="414959"/>
                        </a:cubicBezTo>
                        <a:lnTo>
                          <a:pt x="51218" y="413053"/>
                        </a:lnTo>
                        <a:lnTo>
                          <a:pt x="22643" y="474014"/>
                        </a:lnTo>
                        <a:lnTo>
                          <a:pt x="21691" y="475918"/>
                        </a:lnTo>
                        <a:cubicBezTo>
                          <a:pt x="18833" y="482586"/>
                          <a:pt x="18833" y="490206"/>
                          <a:pt x="21691" y="495921"/>
                        </a:cubicBezTo>
                        <a:cubicBezTo>
                          <a:pt x="22643" y="498778"/>
                          <a:pt x="25501" y="501636"/>
                          <a:pt x="29311" y="502589"/>
                        </a:cubicBezTo>
                        <a:lnTo>
                          <a:pt x="30264" y="502589"/>
                        </a:lnTo>
                        <a:lnTo>
                          <a:pt x="31216" y="502589"/>
                        </a:lnTo>
                        <a:lnTo>
                          <a:pt x="456983" y="502589"/>
                        </a:lnTo>
                        <a:lnTo>
                          <a:pt x="457936" y="502589"/>
                        </a:lnTo>
                        <a:cubicBezTo>
                          <a:pt x="461746" y="502589"/>
                          <a:pt x="464604" y="499731"/>
                          <a:pt x="466508" y="495921"/>
                        </a:cubicBezTo>
                        <a:cubicBezTo>
                          <a:pt x="468414" y="490206"/>
                          <a:pt x="469366" y="483539"/>
                          <a:pt x="467461" y="477824"/>
                        </a:cubicBezTo>
                        <a:lnTo>
                          <a:pt x="466508" y="475918"/>
                        </a:lnTo>
                        <a:lnTo>
                          <a:pt x="465556" y="474014"/>
                        </a:lnTo>
                        <a:lnTo>
                          <a:pt x="423646" y="385431"/>
                        </a:lnTo>
                        <a:cubicBezTo>
                          <a:pt x="365543" y="372096"/>
                          <a:pt x="296011" y="376859"/>
                          <a:pt x="255054" y="402576"/>
                        </a:cubicBezTo>
                        <a:close/>
                        <a:moveTo>
                          <a:pt x="305536" y="255891"/>
                        </a:moveTo>
                        <a:cubicBezTo>
                          <a:pt x="287439" y="255891"/>
                          <a:pt x="272199" y="271131"/>
                          <a:pt x="272199" y="289228"/>
                        </a:cubicBezTo>
                        <a:cubicBezTo>
                          <a:pt x="272199" y="307326"/>
                          <a:pt x="287439" y="322566"/>
                          <a:pt x="305536" y="322566"/>
                        </a:cubicBezTo>
                        <a:cubicBezTo>
                          <a:pt x="323633" y="322566"/>
                          <a:pt x="338874" y="307326"/>
                          <a:pt x="338874" y="289228"/>
                        </a:cubicBezTo>
                        <a:cubicBezTo>
                          <a:pt x="338874" y="270178"/>
                          <a:pt x="323633" y="255891"/>
                          <a:pt x="305536" y="25589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</p:grpSp>
          </p:grpSp>
          <p:sp>
            <p:nvSpPr>
              <p:cNvPr id="20" name="Title" descr="fe1f8ab3-86ea-4c1c-a476-894fbb82b888"/>
              <p:cNvSpPr txBox="1"/>
              <p:nvPr/>
            </p:nvSpPr>
            <p:spPr>
              <a:xfrm>
                <a:off x="3902074" y="2971800"/>
                <a:ext cx="4375152" cy="1009650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vert="horz" wrap="square" lIns="91440" tIns="45720" rIns="91440" bIns="45720" rtlCol="0" anchor="ctr" anchorCtr="0">
                <a:normAutofit/>
              </a:bodyPr>
              <a:lstStyle/>
              <a:p>
                <a:pPr algn="l"/>
                <a:r>
                  <a:rPr lang="en-US" sz="2400" b="1" i="0" u="none">
                    <a:solidFill>
                      <a:srgbClr val="FFFFFF"/>
                    </a:solidFill>
                    <a:ea typeface="华康方圆体 Std W7"/>
                  </a:rPr>
                  <a:t>加强托幼机构与家庭、社区等的协同作用</a:t>
                </a:r>
                <a:endParaRPr lang="en-US" sz="24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</p:grpSp>
        <p:grpSp>
          <p:nvGrpSpPr>
            <p:cNvPr id="52" name="组合 51" descr="688f9528-1d26-4016-9408-60d7da718109"/>
            <p:cNvGrpSpPr/>
            <p:nvPr/>
          </p:nvGrpSpPr>
          <p:grpSpPr>
            <a:xfrm>
              <a:off x="660400" y="1130300"/>
              <a:ext cx="3219938" cy="2185865"/>
              <a:chOff x="660400" y="1130300"/>
              <a:chExt cx="3219938" cy="2185865"/>
            </a:xfrm>
          </p:grpSpPr>
          <p:sp>
            <p:nvSpPr>
              <p:cNvPr id="46" name="Text1" descr="e9d27439-fe73-4070-a75a-abe6d4e104fe"/>
              <p:cNvSpPr/>
              <p:nvPr/>
            </p:nvSpPr>
            <p:spPr>
              <a:xfrm>
                <a:off x="660400" y="1572344"/>
                <a:ext cx="3219931" cy="17438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家庭对学前儿童影响大，家庭氛围利于改善托幼心理环境。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47" name="Bullet1" descr="6155d9fa-7daf-498a-8c17-a8d44b9e3797"/>
              <p:cNvSpPr/>
              <p:nvPr/>
            </p:nvSpPr>
            <p:spPr>
              <a:xfrm>
                <a:off x="660401" y="1130300"/>
                <a:ext cx="3219937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家庭对托幼机构的作用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53" name="组合 52" descr="6c3fc12b-05b4-4082-9d99-c894a06a30fd"/>
            <p:cNvGrpSpPr/>
            <p:nvPr/>
          </p:nvGrpSpPr>
          <p:grpSpPr>
            <a:xfrm>
              <a:off x="660400" y="3948235"/>
              <a:ext cx="3219938" cy="2185865"/>
              <a:chOff x="660400" y="1130300"/>
              <a:chExt cx="3219938" cy="2185865"/>
            </a:xfrm>
          </p:grpSpPr>
          <p:sp>
            <p:nvSpPr>
              <p:cNvPr id="54" name="Text2" descr="acfd4333-1500-40d8-b5b4-991420a31df5"/>
              <p:cNvSpPr/>
              <p:nvPr/>
            </p:nvSpPr>
            <p:spPr>
              <a:xfrm>
                <a:off x="660400" y="1572344"/>
                <a:ext cx="3219931" cy="17438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托幼与家庭教育一致，利于学前儿童行为统一和人格完整。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55" name="Bullet2" descr="bd9230e8-e05e-4bf5-ac74-6c5409b45f7a"/>
              <p:cNvSpPr/>
              <p:nvPr/>
            </p:nvSpPr>
            <p:spPr>
              <a:xfrm>
                <a:off x="660401" y="1130300"/>
                <a:ext cx="3219937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托幼与家庭教育一致性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0" name="组合 59" descr="712865a8-151d-420a-8035-7735f35a09f7"/>
            <p:cNvGrpSpPr/>
            <p:nvPr/>
          </p:nvGrpSpPr>
          <p:grpSpPr>
            <a:xfrm>
              <a:off x="8298962" y="1130300"/>
              <a:ext cx="3219938" cy="2185865"/>
              <a:chOff x="660400" y="1130300"/>
              <a:chExt cx="3219938" cy="2185865"/>
            </a:xfrm>
          </p:grpSpPr>
          <p:sp>
            <p:nvSpPr>
              <p:cNvPr id="61" name="Text3" descr="421c7a39-ccee-4af0-8681-4df80cecc768"/>
              <p:cNvSpPr/>
              <p:nvPr/>
            </p:nvSpPr>
            <p:spPr>
              <a:xfrm>
                <a:off x="660400" y="1572344"/>
                <a:ext cx="3219931" cy="17438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社会文化环境影响托幼心理环境创设，需营造和谐安全环境。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62" name="Bullet3" descr="72540658-30b0-44f7-8da4-388c88e1e91c"/>
              <p:cNvSpPr/>
              <p:nvPr/>
            </p:nvSpPr>
            <p:spPr>
              <a:xfrm>
                <a:off x="660401" y="1130300"/>
                <a:ext cx="3219937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社会文化环境的影响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63" name="组合 62" descr="35fb24e9-2198-4a40-8321-59be198bbf48"/>
            <p:cNvGrpSpPr/>
            <p:nvPr/>
          </p:nvGrpSpPr>
          <p:grpSpPr>
            <a:xfrm>
              <a:off x="8298962" y="3948235"/>
              <a:ext cx="3219938" cy="2185865"/>
              <a:chOff x="660400" y="1130300"/>
              <a:chExt cx="3219938" cy="2185865"/>
            </a:xfrm>
          </p:grpSpPr>
          <p:sp>
            <p:nvSpPr>
              <p:cNvPr id="64" name="Text4" descr="6a55cdd5-18e9-4557-8fd4-02e0838bb899"/>
              <p:cNvSpPr/>
              <p:nvPr/>
            </p:nvSpPr>
            <p:spPr>
              <a:xfrm>
                <a:off x="660400" y="1572344"/>
                <a:ext cx="3219931" cy="17438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/>
                  </a:rPr>
                  <a:t>社区文明和治安影响托幼机构心理环境，要加强联系合作。</a:t>
                </a:r>
                <a:endParaRPr lang="en-US" sz="1200" b="0" i="0" u="none">
                  <a:solidFill>
                    <a:srgbClr val="2F2F2F"/>
                  </a:solidFill>
                  <a:ea typeface="思源黑体 CN Normal"/>
                </a:endParaRPr>
              </a:p>
            </p:txBody>
          </p:sp>
          <p:sp>
            <p:nvSpPr>
              <p:cNvPr id="65" name="Bullet4" descr="0ec5b82f-0cd7-4807-bbf5-502fbdcc0da1"/>
              <p:cNvSpPr/>
              <p:nvPr/>
            </p:nvSpPr>
            <p:spPr>
              <a:xfrm>
                <a:off x="660401" y="1130300"/>
                <a:ext cx="3219937" cy="44204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社区对托幼机构的影响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物理环境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/>
              </a:rPr>
              <a:t>打造安全舒适的托幼机构物理空间</a:t>
            </a:r>
            <a:endParaRPr lang="en-US" sz="2400" b="0" i="0" u="none">
              <a:solidFill>
                <a:srgbClr val="2F2F2F"/>
              </a:solidFill>
              <a:ea typeface="思源黑体 CN Normal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1292</Words>
  <Application>WPS 演示</Application>
  <PresentationFormat>宽屏</PresentationFormat>
  <Paragraphs>200</Paragraphs>
  <Slides>12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华康方圆体 Std W7</vt:lpstr>
      <vt:lpstr>Segoe Print</vt:lpstr>
      <vt:lpstr>思源黑体 CN Normal</vt:lpstr>
      <vt:lpstr>Arial</vt:lpstr>
      <vt:lpstr>Lato Black</vt:lpstr>
      <vt:lpstr>Lato</vt:lpstr>
      <vt:lpstr>黑体</vt:lpstr>
      <vt:lpstr>微软雅黑</vt:lpstr>
      <vt:lpstr>Arial Unicode MS</vt:lpstr>
      <vt:lpstr>等线</vt:lpstr>
      <vt:lpstr>Calibri</vt:lpstr>
      <vt:lpstr>思源黑体 CN Normal</vt:lpstr>
      <vt:lpstr>Designed by iSlide</vt:lpstr>
      <vt:lpstr>托幼机构的环境卫生</vt:lpstr>
      <vt:lpstr>目录</vt:lpstr>
      <vt:lpstr>托幼机构环境概述</vt:lpstr>
      <vt:lpstr>环境概念与重要性</vt:lpstr>
      <vt:lpstr>健康心理社会环境</vt:lpstr>
      <vt:lpstr>内部心理社会环境</vt:lpstr>
      <vt:lpstr>同伴关系</vt:lpstr>
      <vt:lpstr>与外部环境的联系</vt:lpstr>
      <vt:lpstr>物理环境</vt:lpstr>
      <vt:lpstr>建筑卫生</vt:lpstr>
      <vt:lpstr>设备用具卫生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CHEN</cp:lastModifiedBy>
  <cp:revision>2</cp:revision>
  <cp:lastPrinted>2024-11-10T16:00:00Z</cp:lastPrinted>
  <dcterms:created xsi:type="dcterms:W3CDTF">2024-11-10T16:00:00Z</dcterms:created>
  <dcterms:modified xsi:type="dcterms:W3CDTF">2025-07-28T02:38:13Z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BBA012EB07B64F52830A630C0AFD6DC4_12</vt:lpwstr>
  </property>
  <property fmtid="{D5CDD505-2E9C-101B-9397-08002B2CF9AE}" pid="4" name="KSOProductBuildVer">
    <vt:lpwstr>2052-12.1.0.21915</vt:lpwstr>
  </property>
</Properties>
</file>